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charts/chart8.xml" ContentType="application/vnd.openxmlformats-officedocument.drawingml.chart+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2.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802" r:id="rId4"/>
  </p:sldMasterIdLst>
  <p:notesMasterIdLst>
    <p:notesMasterId r:id="rId106"/>
  </p:notesMasterIdLst>
  <p:handoutMasterIdLst>
    <p:handoutMasterId r:id="rId107"/>
  </p:handoutMasterIdLst>
  <p:sldIdLst>
    <p:sldId id="284" r:id="rId5"/>
    <p:sldId id="2113417356" r:id="rId6"/>
    <p:sldId id="2113417388" r:id="rId7"/>
    <p:sldId id="2113415370" r:id="rId8"/>
    <p:sldId id="2113417288" r:id="rId9"/>
    <p:sldId id="2113417374" r:id="rId10"/>
    <p:sldId id="2113417357" r:id="rId11"/>
    <p:sldId id="2113415366" r:id="rId12"/>
    <p:sldId id="2113417375" r:id="rId13"/>
    <p:sldId id="2113417348" r:id="rId14"/>
    <p:sldId id="2113417314" r:id="rId15"/>
    <p:sldId id="2113417353" r:id="rId16"/>
    <p:sldId id="2113415360" r:id="rId17"/>
    <p:sldId id="2113417291" r:id="rId18"/>
    <p:sldId id="2113417185" r:id="rId19"/>
    <p:sldId id="2113417183" r:id="rId20"/>
    <p:sldId id="2113417312" r:id="rId21"/>
    <p:sldId id="2113417385" r:id="rId22"/>
    <p:sldId id="2113417361" r:id="rId23"/>
    <p:sldId id="2113417389" r:id="rId24"/>
    <p:sldId id="2113417229" r:id="rId25"/>
    <p:sldId id="2113417230" r:id="rId26"/>
    <p:sldId id="329" r:id="rId27"/>
    <p:sldId id="330" r:id="rId28"/>
    <p:sldId id="2113417346" r:id="rId29"/>
    <p:sldId id="2113417371" r:id="rId30"/>
    <p:sldId id="2113417206" r:id="rId31"/>
    <p:sldId id="2113417363" r:id="rId32"/>
    <p:sldId id="2113417263" r:id="rId33"/>
    <p:sldId id="2113417303" r:id="rId34"/>
    <p:sldId id="2113417342" r:id="rId35"/>
    <p:sldId id="326" r:id="rId36"/>
    <p:sldId id="2113417364" r:id="rId37"/>
    <p:sldId id="2113417255" r:id="rId38"/>
    <p:sldId id="2113417193" r:id="rId39"/>
    <p:sldId id="2113417256" r:id="rId40"/>
    <p:sldId id="2113417281" r:id="rId41"/>
    <p:sldId id="2113417295" r:id="rId42"/>
    <p:sldId id="2113417199" r:id="rId43"/>
    <p:sldId id="2113417200" r:id="rId44"/>
    <p:sldId id="2113417215" r:id="rId45"/>
    <p:sldId id="2113417216" r:id="rId46"/>
    <p:sldId id="2113417220" r:id="rId47"/>
    <p:sldId id="2113417221" r:id="rId48"/>
    <p:sldId id="2113417267" r:id="rId49"/>
    <p:sldId id="2113417286" r:id="rId50"/>
    <p:sldId id="2113417300" r:id="rId51"/>
    <p:sldId id="2113415691" r:id="rId52"/>
    <p:sldId id="2113415680" r:id="rId53"/>
    <p:sldId id="2113417276" r:id="rId54"/>
    <p:sldId id="2113417334" r:id="rId55"/>
    <p:sldId id="2113417387" r:id="rId56"/>
    <p:sldId id="2113417386" r:id="rId57"/>
    <p:sldId id="471" r:id="rId58"/>
    <p:sldId id="2113417336" r:id="rId59"/>
    <p:sldId id="2113417345" r:id="rId60"/>
    <p:sldId id="2113417340" r:id="rId61"/>
    <p:sldId id="2113417341" r:id="rId62"/>
    <p:sldId id="2113417171" r:id="rId63"/>
    <p:sldId id="2113417365" r:id="rId64"/>
    <p:sldId id="2113417376" r:id="rId65"/>
    <p:sldId id="2113417304" r:id="rId66"/>
    <p:sldId id="2113417296" r:id="rId67"/>
    <p:sldId id="2113417297" r:id="rId68"/>
    <p:sldId id="2113417298" r:id="rId69"/>
    <p:sldId id="2113417299" r:id="rId70"/>
    <p:sldId id="2113417359" r:id="rId71"/>
    <p:sldId id="2113417301" r:id="rId72"/>
    <p:sldId id="2113417302" r:id="rId73"/>
    <p:sldId id="2113417360" r:id="rId74"/>
    <p:sldId id="2113417377" r:id="rId75"/>
    <p:sldId id="2113417189" r:id="rId76"/>
    <p:sldId id="268" r:id="rId77"/>
    <p:sldId id="2113417378" r:id="rId78"/>
    <p:sldId id="2113417212" r:id="rId79"/>
    <p:sldId id="2113417213" r:id="rId80"/>
    <p:sldId id="2113417380" r:id="rId81"/>
    <p:sldId id="2113417214" r:id="rId82"/>
    <p:sldId id="2113417381" r:id="rId83"/>
    <p:sldId id="2113417211" r:id="rId84"/>
    <p:sldId id="2113417382" r:id="rId85"/>
    <p:sldId id="2113417208" r:id="rId86"/>
    <p:sldId id="2113417210" r:id="rId87"/>
    <p:sldId id="2113417383" r:id="rId88"/>
    <p:sldId id="2113415550" r:id="rId89"/>
    <p:sldId id="2113417179" r:id="rId90"/>
    <p:sldId id="2113417384" r:id="rId91"/>
    <p:sldId id="2113417366" r:id="rId92"/>
    <p:sldId id="2113417367" r:id="rId93"/>
    <p:sldId id="2113417368" r:id="rId94"/>
    <p:sldId id="2113417369" r:id="rId95"/>
    <p:sldId id="2113417370" r:id="rId96"/>
    <p:sldId id="2113417194" r:id="rId97"/>
    <p:sldId id="2113417254" r:id="rId98"/>
    <p:sldId id="2113417265" r:id="rId99"/>
    <p:sldId id="2113417266" r:id="rId100"/>
    <p:sldId id="2113417280" r:id="rId101"/>
    <p:sldId id="2113417250" r:id="rId102"/>
    <p:sldId id="2113417251" r:id="rId103"/>
    <p:sldId id="2113417222" r:id="rId104"/>
    <p:sldId id="2113417252" r:id="rId105"/>
  </p:sldIdLst>
  <p:sldSz cx="7772400" cy="10058400"/>
  <p:notesSz cx="6743700" cy="9875838"/>
  <p:custDataLst>
    <p:tags r:id="rId108"/>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Header" id="{C6FD0E94-AD90-45D4-AE4F-2ED89D9FAB7E}">
          <p14:sldIdLst>
            <p14:sldId id="284"/>
            <p14:sldId id="2113417356"/>
            <p14:sldId id="2113417388"/>
          </p14:sldIdLst>
        </p14:section>
        <p14:section name="Introduction" id="{8F60FBF2-E711-4598-A120-14DFC8848738}">
          <p14:sldIdLst>
            <p14:sldId id="2113415370"/>
            <p14:sldId id="2113417288"/>
            <p14:sldId id="2113417374"/>
            <p14:sldId id="2113417357"/>
          </p14:sldIdLst>
        </p14:section>
        <p14:section name="Sales Process" id="{C12C4335-4557-48CF-973E-F76718E04450}">
          <p14:sldIdLst>
            <p14:sldId id="2113415366"/>
            <p14:sldId id="2113417375"/>
            <p14:sldId id="2113417348"/>
            <p14:sldId id="2113417314"/>
            <p14:sldId id="2113417353"/>
          </p14:sldIdLst>
        </p14:section>
        <p14:section name="Buyer's Journey" id="{4E7D5CE3-0372-457F-81AD-D55302FDDECD}">
          <p14:sldIdLst>
            <p14:sldId id="2113415360"/>
            <p14:sldId id="2113417291"/>
            <p14:sldId id="2113417185"/>
            <p14:sldId id="2113417183"/>
            <p14:sldId id="2113417312"/>
            <p14:sldId id="2113417385"/>
            <p14:sldId id="2113417361"/>
            <p14:sldId id="2113417389"/>
            <p14:sldId id="2113417229"/>
            <p14:sldId id="2113417230"/>
            <p14:sldId id="329"/>
            <p14:sldId id="330"/>
            <p14:sldId id="2113417346"/>
            <p14:sldId id="2113417371"/>
          </p14:sldIdLst>
        </p14:section>
        <p14:section name="Lead Management" id="{BD044AC8-B392-4936-A3FC-8099A0F2BBFD}">
          <p14:sldIdLst>
            <p14:sldId id="2113417206"/>
            <p14:sldId id="2113417363"/>
            <p14:sldId id="2113417263"/>
            <p14:sldId id="2113417303"/>
            <p14:sldId id="2113417342"/>
          </p14:sldIdLst>
        </p14:section>
        <p14:section name="Opp Management" id="{F897E6C3-8161-44B2-88F2-83639ED91716}">
          <p14:sldIdLst>
            <p14:sldId id="326"/>
            <p14:sldId id="2113417364"/>
            <p14:sldId id="2113417255"/>
            <p14:sldId id="2113417193"/>
            <p14:sldId id="2113417256"/>
            <p14:sldId id="2113417281"/>
            <p14:sldId id="2113417295"/>
            <p14:sldId id="2113417199"/>
            <p14:sldId id="2113417200"/>
            <p14:sldId id="2113417215"/>
            <p14:sldId id="2113417216"/>
            <p14:sldId id="2113417220"/>
            <p14:sldId id="2113417221"/>
          </p14:sldIdLst>
        </p14:section>
        <p14:section name="Sales Plays" id="{16A19598-B7E8-49C2-A13F-324FA428F0A1}">
          <p14:sldIdLst>
            <p14:sldId id="2113417267"/>
            <p14:sldId id="2113417286"/>
            <p14:sldId id="2113417300"/>
            <p14:sldId id="2113415691"/>
            <p14:sldId id="2113415680"/>
            <p14:sldId id="2113417276"/>
          </p14:sldIdLst>
        </p14:section>
        <p14:section name="Pipeline Management" id="{F77237AB-C483-4F63-ACE0-18053F7C616A}">
          <p14:sldIdLst>
            <p14:sldId id="2113417334"/>
            <p14:sldId id="2113417387"/>
            <p14:sldId id="2113417386"/>
            <p14:sldId id="471"/>
            <p14:sldId id="2113417336"/>
            <p14:sldId id="2113417345"/>
            <p14:sldId id="2113417340"/>
            <p14:sldId id="2113417341"/>
          </p14:sldIdLst>
        </p14:section>
        <p14:section name="Job Aids" id="{123CD644-44B3-4495-9928-F93F7F7F0259}">
          <p14:sldIdLst>
            <p14:sldId id="2113417171"/>
            <p14:sldId id="2113417365"/>
            <p14:sldId id="2113417376"/>
            <p14:sldId id="2113417304"/>
            <p14:sldId id="2113417296"/>
            <p14:sldId id="2113417297"/>
            <p14:sldId id="2113417298"/>
            <p14:sldId id="2113417299"/>
            <p14:sldId id="2113417359"/>
            <p14:sldId id="2113417301"/>
            <p14:sldId id="2113417302"/>
            <p14:sldId id="2113417360"/>
            <p14:sldId id="2113417377"/>
            <p14:sldId id="2113417189"/>
            <p14:sldId id="268"/>
            <p14:sldId id="2113417378"/>
            <p14:sldId id="2113417212"/>
            <p14:sldId id="2113417213"/>
            <p14:sldId id="2113417380"/>
            <p14:sldId id="2113417214"/>
            <p14:sldId id="2113417381"/>
            <p14:sldId id="2113417211"/>
            <p14:sldId id="2113417382"/>
            <p14:sldId id="2113417208"/>
            <p14:sldId id="2113417210"/>
            <p14:sldId id="2113417383"/>
            <p14:sldId id="2113415550"/>
            <p14:sldId id="2113417179"/>
            <p14:sldId id="2113417384"/>
            <p14:sldId id="2113417366"/>
            <p14:sldId id="2113417367"/>
            <p14:sldId id="2113417368"/>
            <p14:sldId id="2113417369"/>
            <p14:sldId id="2113417370"/>
          </p14:sldIdLst>
        </p14:section>
        <p14:section name="Technical Appendix" id="{1F36126F-3A6A-4289-B62C-30DB616A2F17}">
          <p14:sldIdLst>
            <p14:sldId id="2113417194"/>
            <p14:sldId id="2113417254"/>
            <p14:sldId id="2113417265"/>
            <p14:sldId id="2113417266"/>
            <p14:sldId id="2113417280"/>
            <p14:sldId id="2113417250"/>
            <p14:sldId id="2113417251"/>
            <p14:sldId id="2113417222"/>
            <p14:sldId id="2113417252"/>
          </p14:sldIdLst>
        </p14:section>
      </p14:sectionLst>
    </p:ext>
    <p:ext uri="{EFAFB233-063F-42B5-8137-9DF3F51BA10A}">
      <p15:sldGuideLst xmlns:p15="http://schemas.microsoft.com/office/powerpoint/2012/main">
        <p15:guide id="1" orient="horz" pos="1344" userDrawn="1">
          <p15:clr>
            <a:srgbClr val="A4A3A4"/>
          </p15:clr>
        </p15:guide>
        <p15:guide id="2" pos="2024" userDrawn="1">
          <p15:clr>
            <a:srgbClr val="A4A3A4"/>
          </p15:clr>
        </p15:guide>
        <p15:guide id="3" orient="horz" pos="6335" userDrawn="1">
          <p15:clr>
            <a:srgbClr val="A4A3A4"/>
          </p15:clr>
        </p15:guide>
        <p15:guide id="4" userDrawn="1">
          <p15:clr>
            <a:srgbClr val="A4A3A4"/>
          </p15:clr>
        </p15:guide>
        <p15:guide id="5" orient="horz" pos="6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 Morgan" initials="EM" lastIdx="13" clrIdx="0">
    <p:extLst>
      <p:ext uri="{19B8F6BF-5375-455C-9EA6-DF929625EA0E}">
        <p15:presenceInfo xmlns:p15="http://schemas.microsoft.com/office/powerpoint/2012/main" userId="9dbee11706ca6079" providerId="Windows Live"/>
      </p:ext>
    </p:extLst>
  </p:cmAuthor>
  <p:cmAuthor id="2" name="John Fomook" initials="JF" lastIdx="9" clrIdx="1">
    <p:extLst>
      <p:ext uri="{19B8F6BF-5375-455C-9EA6-DF929625EA0E}">
        <p15:presenceInfo xmlns:p15="http://schemas.microsoft.com/office/powerpoint/2012/main" userId="a9b2e4a29c032b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C7"/>
    <a:srgbClr val="00A79D"/>
    <a:srgbClr val="481F67"/>
    <a:srgbClr val="009DDC"/>
    <a:srgbClr val="093957"/>
    <a:srgbClr val="0054A4"/>
    <a:srgbClr val="1481C4"/>
    <a:srgbClr val="C8A5E3"/>
    <a:srgbClr val="1E0256"/>
    <a:srgbClr val="003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5226" autoAdjust="0"/>
  </p:normalViewPr>
  <p:slideViewPr>
    <p:cSldViewPr>
      <p:cViewPr varScale="1">
        <p:scale>
          <a:sx n="81" d="100"/>
          <a:sy n="81" d="100"/>
        </p:scale>
        <p:origin x="3432" y="82"/>
      </p:cViewPr>
      <p:guideLst>
        <p:guide orient="horz" pos="1344"/>
        <p:guide pos="2024"/>
        <p:guide orient="horz" pos="6335"/>
        <p:guide/>
        <p:guide orient="horz" pos="624"/>
      </p:guideLst>
    </p:cSldViewPr>
  </p:slideViewPr>
  <p:outlineViewPr>
    <p:cViewPr>
      <p:scale>
        <a:sx n="33" d="100"/>
        <a:sy n="33" d="100"/>
      </p:scale>
      <p:origin x="48" y="630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8" d="100"/>
          <a:sy n="78" d="100"/>
        </p:scale>
        <p:origin x="399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Bean" userId="cd60c03c-f309-4d67-92f1-4484e1239265" providerId="ADAL" clId="{8D9D7D43-4933-4D19-9ED2-6357893906A8}"/>
    <pc:docChg chg="undo custSel modSld">
      <pc:chgData name="Aaron Bean" userId="cd60c03c-f309-4d67-92f1-4484e1239265" providerId="ADAL" clId="{8D9D7D43-4933-4D19-9ED2-6357893906A8}" dt="2022-10-11T21:13:04.608" v="39" actId="14100"/>
      <pc:docMkLst>
        <pc:docMk/>
      </pc:docMkLst>
      <pc:sldChg chg="addSp delSp modSp mod">
        <pc:chgData name="Aaron Bean" userId="cd60c03c-f309-4d67-92f1-4484e1239265" providerId="ADAL" clId="{8D9D7D43-4933-4D19-9ED2-6357893906A8}" dt="2022-10-11T21:13:04.608" v="39" actId="14100"/>
        <pc:sldMkLst>
          <pc:docMk/>
          <pc:sldMk cId="0" sldId="284"/>
        </pc:sldMkLst>
        <pc:spChg chg="add del mod">
          <ac:chgData name="Aaron Bean" userId="cd60c03c-f309-4d67-92f1-4484e1239265" providerId="ADAL" clId="{8D9D7D43-4933-4D19-9ED2-6357893906A8}" dt="2022-10-11T21:13:04.608" v="39" actId="14100"/>
          <ac:spMkLst>
            <pc:docMk/>
            <pc:sldMk cId="0" sldId="284"/>
            <ac:spMk id="7" creationId="{466AF06C-A65D-461D-A284-1DA9B717B7E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bg1">
                <a:lumMod val="95000"/>
              </a:schemeClr>
            </a:solidFill>
            <a:ln w="6350"/>
          </c:spPr>
          <c:dPt>
            <c:idx val="0"/>
            <c:bubble3D val="0"/>
            <c:spPr>
              <a:solidFill>
                <a:schemeClr val="bg1">
                  <a:lumMod val="95000"/>
                </a:schemeClr>
              </a:solidFill>
              <a:ln w="6350">
                <a:solidFill>
                  <a:schemeClr val="lt1"/>
                </a:solidFill>
              </a:ln>
              <a:effectLst/>
            </c:spPr>
            <c:extLst>
              <c:ext xmlns:c16="http://schemas.microsoft.com/office/drawing/2014/chart" uri="{C3380CC4-5D6E-409C-BE32-E72D297353CC}">
                <c16:uniqueId val="{00000001-31BA-43A1-A85C-F0BE89CFB482}"/>
              </c:ext>
            </c:extLst>
          </c:dPt>
          <c:cat>
            <c:strRef>
              <c:f>Sheet1!$A$2</c:f>
              <c:strCache>
                <c:ptCount val="1"/>
                <c:pt idx="0">
                  <c:v>1st Qtr</c:v>
                </c:pt>
              </c:strCache>
            </c:strRef>
          </c:cat>
          <c:val>
            <c:numRef>
              <c:f>Sheet1!$B$2</c:f>
              <c:numCache>
                <c:formatCode>0%</c:formatCode>
                <c:ptCount val="1"/>
                <c:pt idx="0">
                  <c:v>1</c:v>
                </c:pt>
              </c:numCache>
            </c:numRef>
          </c:val>
          <c:extLst>
            <c:ext xmlns:c16="http://schemas.microsoft.com/office/drawing/2014/chart" uri="{C3380CC4-5D6E-409C-BE32-E72D297353CC}">
              <c16:uniqueId val="{00000002-31BA-43A1-A85C-F0BE89CFB482}"/>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bg1">
                <a:lumMod val="95000"/>
              </a:schemeClr>
            </a:solidFill>
            <a:ln w="6350"/>
          </c:spPr>
          <c:dPt>
            <c:idx val="0"/>
            <c:bubble3D val="0"/>
            <c:spPr>
              <a:solidFill>
                <a:schemeClr val="tx1"/>
              </a:solidFill>
              <a:ln w="6350">
                <a:solidFill>
                  <a:schemeClr val="lt1"/>
                </a:solidFill>
              </a:ln>
              <a:effectLst/>
            </c:spPr>
            <c:extLst>
              <c:ext xmlns:c16="http://schemas.microsoft.com/office/drawing/2014/chart" uri="{C3380CC4-5D6E-409C-BE32-E72D297353CC}">
                <c16:uniqueId val="{00000001-D01E-4A8A-8223-33D2E3C06EAB}"/>
              </c:ext>
            </c:extLst>
          </c:dPt>
          <c:dPt>
            <c:idx val="1"/>
            <c:bubble3D val="0"/>
            <c:spPr>
              <a:solidFill>
                <a:schemeClr val="bg1">
                  <a:lumMod val="95000"/>
                </a:schemeClr>
              </a:solidFill>
              <a:ln w="6350">
                <a:solidFill>
                  <a:schemeClr val="lt1"/>
                </a:solidFill>
              </a:ln>
              <a:effectLst/>
            </c:spPr>
            <c:extLst>
              <c:ext xmlns:c16="http://schemas.microsoft.com/office/drawing/2014/chart" uri="{C3380CC4-5D6E-409C-BE32-E72D297353CC}">
                <c16:uniqueId val="{00000003-D01E-4A8A-8223-33D2E3C06EAB}"/>
              </c:ext>
            </c:extLst>
          </c:dPt>
          <c:cat>
            <c:strRef>
              <c:f>Sheet1!$A$2:$A$3</c:f>
              <c:strCache>
                <c:ptCount val="2"/>
                <c:pt idx="0">
                  <c:v>1st Qtr</c:v>
                </c:pt>
                <c:pt idx="1">
                  <c:v>2nd Qtr</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D01E-4A8A-8223-33D2E3C06EAB}"/>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bg1">
                <a:lumMod val="95000"/>
              </a:schemeClr>
            </a:solidFill>
            <a:ln w="6350"/>
          </c:spPr>
          <c:dPt>
            <c:idx val="0"/>
            <c:bubble3D val="0"/>
            <c:spPr>
              <a:solidFill>
                <a:schemeClr val="tx1"/>
              </a:solidFill>
              <a:ln w="6350">
                <a:solidFill>
                  <a:schemeClr val="lt1"/>
                </a:solidFill>
              </a:ln>
              <a:effectLst/>
            </c:spPr>
            <c:extLst>
              <c:ext xmlns:c16="http://schemas.microsoft.com/office/drawing/2014/chart" uri="{C3380CC4-5D6E-409C-BE32-E72D297353CC}">
                <c16:uniqueId val="{00000001-BAD2-4F38-AB78-958396D28ECF}"/>
              </c:ext>
            </c:extLst>
          </c:dPt>
          <c:dPt>
            <c:idx val="1"/>
            <c:bubble3D val="0"/>
            <c:spPr>
              <a:solidFill>
                <a:schemeClr val="bg1">
                  <a:lumMod val="95000"/>
                </a:schemeClr>
              </a:solidFill>
              <a:ln w="6350">
                <a:solidFill>
                  <a:schemeClr val="lt1"/>
                </a:solidFill>
              </a:ln>
              <a:effectLst/>
            </c:spPr>
            <c:extLst>
              <c:ext xmlns:c16="http://schemas.microsoft.com/office/drawing/2014/chart" uri="{C3380CC4-5D6E-409C-BE32-E72D297353CC}">
                <c16:uniqueId val="{00000003-BAD2-4F38-AB78-958396D28ECF}"/>
              </c:ext>
            </c:extLst>
          </c:dPt>
          <c:cat>
            <c:strRef>
              <c:f>Sheet1!$A$2:$A$3</c:f>
              <c:strCache>
                <c:ptCount val="2"/>
                <c:pt idx="0">
                  <c:v>1st Qtr</c:v>
                </c:pt>
                <c:pt idx="1">
                  <c:v>2nd Qtr</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BAD2-4F38-AB78-958396D28ECF}"/>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bg1">
                <a:lumMod val="95000"/>
              </a:schemeClr>
            </a:solidFill>
            <a:ln w="6350"/>
          </c:spPr>
          <c:dPt>
            <c:idx val="0"/>
            <c:bubble3D val="0"/>
            <c:spPr>
              <a:solidFill>
                <a:schemeClr val="tx1"/>
              </a:solidFill>
              <a:ln w="6350">
                <a:solidFill>
                  <a:schemeClr val="lt1"/>
                </a:solidFill>
              </a:ln>
              <a:effectLst/>
            </c:spPr>
            <c:extLst>
              <c:ext xmlns:c16="http://schemas.microsoft.com/office/drawing/2014/chart" uri="{C3380CC4-5D6E-409C-BE32-E72D297353CC}">
                <c16:uniqueId val="{00000001-2311-4B98-B820-4CDACA0A140E}"/>
              </c:ext>
            </c:extLst>
          </c:dPt>
          <c:dPt>
            <c:idx val="1"/>
            <c:bubble3D val="0"/>
            <c:spPr>
              <a:solidFill>
                <a:schemeClr val="bg1">
                  <a:lumMod val="95000"/>
                </a:schemeClr>
              </a:solidFill>
              <a:ln w="6350">
                <a:solidFill>
                  <a:schemeClr val="lt1"/>
                </a:solidFill>
              </a:ln>
              <a:effectLst/>
            </c:spPr>
            <c:extLst>
              <c:ext xmlns:c16="http://schemas.microsoft.com/office/drawing/2014/chart" uri="{C3380CC4-5D6E-409C-BE32-E72D297353CC}">
                <c16:uniqueId val="{00000003-2311-4B98-B820-4CDACA0A140E}"/>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2311-4B98-B820-4CDACA0A140E}"/>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bg1">
                <a:lumMod val="95000"/>
              </a:schemeClr>
            </a:solidFill>
            <a:ln w="6350"/>
          </c:spPr>
          <c:dPt>
            <c:idx val="0"/>
            <c:bubble3D val="0"/>
            <c:spPr>
              <a:solidFill>
                <a:schemeClr val="tx1"/>
              </a:solidFill>
              <a:ln w="6350">
                <a:solidFill>
                  <a:schemeClr val="lt1"/>
                </a:solidFill>
              </a:ln>
              <a:effectLst/>
            </c:spPr>
            <c:extLst>
              <c:ext xmlns:c16="http://schemas.microsoft.com/office/drawing/2014/chart" uri="{C3380CC4-5D6E-409C-BE32-E72D297353CC}">
                <c16:uniqueId val="{00000001-47D2-47BA-8AA7-02090D457916}"/>
              </c:ext>
            </c:extLst>
          </c:dPt>
          <c:dPt>
            <c:idx val="1"/>
            <c:bubble3D val="0"/>
            <c:spPr>
              <a:solidFill>
                <a:schemeClr val="bg1">
                  <a:lumMod val="95000"/>
                </a:schemeClr>
              </a:solidFill>
              <a:ln w="6350">
                <a:solidFill>
                  <a:schemeClr val="lt1"/>
                </a:solidFill>
              </a:ln>
              <a:effectLst/>
            </c:spPr>
            <c:extLst>
              <c:ext xmlns:c16="http://schemas.microsoft.com/office/drawing/2014/chart" uri="{C3380CC4-5D6E-409C-BE32-E72D297353CC}">
                <c16:uniqueId val="{00000003-47D2-47BA-8AA7-02090D457916}"/>
              </c:ext>
            </c:extLst>
          </c:dPt>
          <c:cat>
            <c:strRef>
              <c:f>Sheet1!$A$2:$A$3</c:f>
              <c:strCache>
                <c:ptCount val="2"/>
                <c:pt idx="0">
                  <c:v>1st Qtr</c:v>
                </c:pt>
                <c:pt idx="1">
                  <c:v>2nd Qtr</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47D2-47BA-8AA7-02090D457916}"/>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bg1">
                <a:lumMod val="95000"/>
              </a:schemeClr>
            </a:solidFill>
            <a:ln w="6350"/>
          </c:spPr>
          <c:dPt>
            <c:idx val="0"/>
            <c:bubble3D val="0"/>
            <c:spPr>
              <a:solidFill>
                <a:schemeClr val="tx1"/>
              </a:solidFill>
              <a:ln w="6350">
                <a:solidFill>
                  <a:schemeClr val="lt1"/>
                </a:solidFill>
              </a:ln>
              <a:effectLst/>
            </c:spPr>
            <c:extLst>
              <c:ext xmlns:c16="http://schemas.microsoft.com/office/drawing/2014/chart" uri="{C3380CC4-5D6E-409C-BE32-E72D297353CC}">
                <c16:uniqueId val="{00000001-C2F7-492F-B456-B68C5891F43E}"/>
              </c:ext>
            </c:extLst>
          </c:dPt>
          <c:dPt>
            <c:idx val="1"/>
            <c:bubble3D val="0"/>
            <c:spPr>
              <a:solidFill>
                <a:schemeClr val="bg1">
                  <a:lumMod val="95000"/>
                </a:schemeClr>
              </a:solidFill>
              <a:ln w="6350">
                <a:solidFill>
                  <a:schemeClr val="lt1"/>
                </a:solidFill>
              </a:ln>
              <a:effectLst/>
            </c:spPr>
            <c:extLst>
              <c:ext xmlns:c16="http://schemas.microsoft.com/office/drawing/2014/chart" uri="{C3380CC4-5D6E-409C-BE32-E72D297353CC}">
                <c16:uniqueId val="{00000003-C2F7-492F-B456-B68C5891F43E}"/>
              </c:ext>
            </c:extLst>
          </c:dPt>
          <c:cat>
            <c:strRef>
              <c:f>Sheet1!$A$2:$A$3</c:f>
              <c:strCache>
                <c:ptCount val="2"/>
                <c:pt idx="0">
                  <c:v>1st Qtr</c:v>
                </c:pt>
                <c:pt idx="1">
                  <c:v>2nd Qtr</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C2F7-492F-B456-B68C5891F43E}"/>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162146389409346"/>
          <c:w val="1"/>
          <c:h val="0.73675619463007735"/>
        </c:manualLayout>
      </c:layout>
      <c:doughnutChart>
        <c:varyColors val="1"/>
        <c:ser>
          <c:idx val="0"/>
          <c:order val="0"/>
          <c:tx>
            <c:strRef>
              <c:f>Sheet1!$B$1</c:f>
              <c:strCache>
                <c:ptCount val="1"/>
                <c:pt idx="0">
                  <c:v>Sales</c:v>
                </c:pt>
              </c:strCache>
            </c:strRef>
          </c:tx>
          <c:spPr>
            <a:solidFill>
              <a:schemeClr val="tx1"/>
            </a:solidFill>
            <a:ln w="6350"/>
          </c:spPr>
          <c:dPt>
            <c:idx val="0"/>
            <c:bubble3D val="0"/>
            <c:spPr>
              <a:solidFill>
                <a:schemeClr val="tx1"/>
              </a:solidFill>
              <a:ln w="6350">
                <a:solidFill>
                  <a:schemeClr val="lt1"/>
                </a:solidFill>
              </a:ln>
              <a:effectLst/>
            </c:spPr>
            <c:extLst>
              <c:ext xmlns:c16="http://schemas.microsoft.com/office/drawing/2014/chart" uri="{C3380CC4-5D6E-409C-BE32-E72D297353CC}">
                <c16:uniqueId val="{00000001-A242-4C7C-B66A-197EDECA6810}"/>
              </c:ext>
            </c:extLst>
          </c:dPt>
          <c:dPt>
            <c:idx val="1"/>
            <c:bubble3D val="0"/>
            <c:spPr>
              <a:solidFill>
                <a:schemeClr val="tx1"/>
              </a:solidFill>
              <a:ln w="6350">
                <a:solidFill>
                  <a:schemeClr val="lt1"/>
                </a:solidFill>
              </a:ln>
              <a:effectLst/>
            </c:spPr>
            <c:extLst>
              <c:ext xmlns:c16="http://schemas.microsoft.com/office/drawing/2014/chart" uri="{C3380CC4-5D6E-409C-BE32-E72D297353CC}">
                <c16:uniqueId val="{00000003-A242-4C7C-B66A-197EDECA6810}"/>
              </c:ext>
            </c:extLst>
          </c:dPt>
          <c:cat>
            <c:strRef>
              <c:f>Sheet1!$A$2</c:f>
              <c:strCache>
                <c:ptCount val="1"/>
                <c:pt idx="0">
                  <c:v>1st Qtr</c:v>
                </c:pt>
              </c:strCache>
            </c:strRef>
          </c:cat>
          <c:val>
            <c:numRef>
              <c:f>Sheet1!$B$2</c:f>
              <c:numCache>
                <c:formatCode>0%</c:formatCode>
                <c:ptCount val="1"/>
                <c:pt idx="0">
                  <c:v>1</c:v>
                </c:pt>
              </c:numCache>
            </c:numRef>
          </c:val>
          <c:extLst>
            <c:ext xmlns:c16="http://schemas.microsoft.com/office/drawing/2014/chart" uri="{C3380CC4-5D6E-409C-BE32-E72D297353CC}">
              <c16:uniqueId val="{00000004-A242-4C7C-B66A-197EDECA6810}"/>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630406290956749E-2"/>
          <c:y val="2.7310924369747899E-2"/>
          <c:w val="0.97273918741808652"/>
          <c:h val="0.94537815126050417"/>
        </c:manualLayout>
      </c:layout>
      <c:barChart>
        <c:barDir val="col"/>
        <c:grouping val="stacked"/>
        <c:varyColors val="0"/>
        <c:ser>
          <c:idx val="0"/>
          <c:order val="0"/>
          <c:spPr>
            <a:solidFill>
              <a:schemeClr val="accent3"/>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0-9E75-46E2-B568-3161DD4BBFE0}"/>
              </c:ext>
            </c:extLst>
          </c:dPt>
          <c:dPt>
            <c:idx val="1"/>
            <c:invertIfNegative val="0"/>
            <c:bubble3D val="0"/>
            <c:spPr>
              <a:solidFill>
                <a:schemeClr val="accent4"/>
              </a:solidFill>
              <a:ln>
                <a:noFill/>
              </a:ln>
            </c:spPr>
            <c:extLst>
              <c:ext xmlns:c16="http://schemas.microsoft.com/office/drawing/2014/chart" uri="{C3380CC4-5D6E-409C-BE32-E72D297353CC}">
                <c16:uniqueId val="{00000001-9E75-46E2-B568-3161DD4BBFE0}"/>
              </c:ext>
            </c:extLst>
          </c:dPt>
          <c:dPt>
            <c:idx val="2"/>
            <c:invertIfNegative val="0"/>
            <c:bubble3D val="0"/>
            <c:spPr>
              <a:solidFill>
                <a:schemeClr val="accent4"/>
              </a:solidFill>
              <a:ln>
                <a:noFill/>
              </a:ln>
            </c:spPr>
            <c:extLst>
              <c:ext xmlns:c16="http://schemas.microsoft.com/office/drawing/2014/chart" uri="{C3380CC4-5D6E-409C-BE32-E72D297353CC}">
                <c16:uniqueId val="{00000002-9E75-46E2-B568-3161DD4BBFE0}"/>
              </c:ext>
            </c:extLst>
          </c:dPt>
          <c:dPt>
            <c:idx val="3"/>
            <c:invertIfNegative val="0"/>
            <c:bubble3D val="0"/>
            <c:spPr>
              <a:solidFill>
                <a:schemeClr val="accent4"/>
              </a:solidFill>
              <a:ln>
                <a:noFill/>
              </a:ln>
            </c:spPr>
            <c:extLst>
              <c:ext xmlns:c16="http://schemas.microsoft.com/office/drawing/2014/chart" uri="{C3380CC4-5D6E-409C-BE32-E72D297353CC}">
                <c16:uniqueId val="{00000003-9E75-46E2-B568-3161DD4BBFE0}"/>
              </c:ext>
            </c:extLst>
          </c:dPt>
          <c:val>
            <c:numRef>
              <c:f>Sheet1!$A$1:$I$1</c:f>
              <c:numCache>
                <c:formatCode>General</c:formatCode>
                <c:ptCount val="9"/>
                <c:pt idx="0">
                  <c:v>5</c:v>
                </c:pt>
                <c:pt idx="1">
                  <c:v>3</c:v>
                </c:pt>
                <c:pt idx="2">
                  <c:v>1</c:v>
                </c:pt>
                <c:pt idx="3">
                  <c:v>1</c:v>
                </c:pt>
                <c:pt idx="4">
                  <c:v>4</c:v>
                </c:pt>
                <c:pt idx="5">
                  <c:v>3</c:v>
                </c:pt>
                <c:pt idx="6">
                  <c:v>4</c:v>
                </c:pt>
                <c:pt idx="7">
                  <c:v>2</c:v>
                </c:pt>
                <c:pt idx="8">
                  <c:v>1</c:v>
                </c:pt>
              </c:numCache>
            </c:numRef>
          </c:val>
          <c:extLst>
            <c:ext xmlns:c16="http://schemas.microsoft.com/office/drawing/2014/chart" uri="{C3380CC4-5D6E-409C-BE32-E72D297353CC}">
              <c16:uniqueId val="{00000004-9E75-46E2-B568-3161DD4BBFE0}"/>
            </c:ext>
          </c:extLst>
        </c:ser>
        <c:ser>
          <c:idx val="1"/>
          <c:order val="1"/>
          <c:spPr>
            <a:solidFill>
              <a:schemeClr val="accent2"/>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5-9E75-46E2-B568-3161DD4BBFE0}"/>
              </c:ext>
            </c:extLst>
          </c:dPt>
          <c:dPt>
            <c:idx val="1"/>
            <c:invertIfNegative val="0"/>
            <c:bubble3D val="0"/>
            <c:spPr>
              <a:solidFill>
                <a:schemeClr val="accent3"/>
              </a:solidFill>
              <a:ln>
                <a:noFill/>
              </a:ln>
            </c:spPr>
            <c:extLst>
              <c:ext xmlns:c16="http://schemas.microsoft.com/office/drawing/2014/chart" uri="{C3380CC4-5D6E-409C-BE32-E72D297353CC}">
                <c16:uniqueId val="{00000006-9E75-46E2-B568-3161DD4BBFE0}"/>
              </c:ext>
            </c:extLst>
          </c:dPt>
          <c:dPt>
            <c:idx val="2"/>
            <c:invertIfNegative val="0"/>
            <c:bubble3D val="0"/>
            <c:spPr>
              <a:solidFill>
                <a:schemeClr val="accent3"/>
              </a:solidFill>
              <a:ln>
                <a:noFill/>
              </a:ln>
            </c:spPr>
            <c:extLst>
              <c:ext xmlns:c16="http://schemas.microsoft.com/office/drawing/2014/chart" uri="{C3380CC4-5D6E-409C-BE32-E72D297353CC}">
                <c16:uniqueId val="{00000007-9E75-46E2-B568-3161DD4BBFE0}"/>
              </c:ext>
            </c:extLst>
          </c:dPt>
          <c:dPt>
            <c:idx val="3"/>
            <c:invertIfNegative val="0"/>
            <c:bubble3D val="0"/>
            <c:spPr>
              <a:solidFill>
                <a:schemeClr val="accent3"/>
              </a:solidFill>
              <a:ln>
                <a:noFill/>
              </a:ln>
            </c:spPr>
            <c:extLst>
              <c:ext xmlns:c16="http://schemas.microsoft.com/office/drawing/2014/chart" uri="{C3380CC4-5D6E-409C-BE32-E72D297353CC}">
                <c16:uniqueId val="{00000008-9E75-46E2-B568-3161DD4BBFE0}"/>
              </c:ext>
            </c:extLst>
          </c:dPt>
          <c:val>
            <c:numRef>
              <c:f>Sheet1!$A$2:$I$2</c:f>
              <c:numCache>
                <c:formatCode>General</c:formatCode>
                <c:ptCount val="9"/>
                <c:pt idx="0">
                  <c:v>8</c:v>
                </c:pt>
                <c:pt idx="1">
                  <c:v>11</c:v>
                </c:pt>
                <c:pt idx="2">
                  <c:v>9</c:v>
                </c:pt>
                <c:pt idx="3">
                  <c:v>3</c:v>
                </c:pt>
                <c:pt idx="4">
                  <c:v>5</c:v>
                </c:pt>
                <c:pt idx="5">
                  <c:v>3</c:v>
                </c:pt>
                <c:pt idx="6">
                  <c:v>5</c:v>
                </c:pt>
                <c:pt idx="7">
                  <c:v>4</c:v>
                </c:pt>
                <c:pt idx="8">
                  <c:v>2</c:v>
                </c:pt>
              </c:numCache>
            </c:numRef>
          </c:val>
          <c:extLst>
            <c:ext xmlns:c16="http://schemas.microsoft.com/office/drawing/2014/chart" uri="{C3380CC4-5D6E-409C-BE32-E72D297353CC}">
              <c16:uniqueId val="{00000009-9E75-46E2-B568-3161DD4BBFE0}"/>
            </c:ext>
          </c:extLst>
        </c:ser>
        <c:ser>
          <c:idx val="2"/>
          <c:order val="2"/>
          <c:spPr>
            <a:solidFill>
              <a:schemeClr val="accent1"/>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A-9E75-46E2-B568-3161DD4BBFE0}"/>
              </c:ext>
            </c:extLst>
          </c:dPt>
          <c:dPt>
            <c:idx val="1"/>
            <c:invertIfNegative val="0"/>
            <c:bubble3D val="0"/>
            <c:spPr>
              <a:solidFill>
                <a:schemeClr val="accent2"/>
              </a:solidFill>
              <a:ln>
                <a:noFill/>
              </a:ln>
            </c:spPr>
            <c:extLst>
              <c:ext xmlns:c16="http://schemas.microsoft.com/office/drawing/2014/chart" uri="{C3380CC4-5D6E-409C-BE32-E72D297353CC}">
                <c16:uniqueId val="{0000000B-9E75-46E2-B568-3161DD4BBFE0}"/>
              </c:ext>
            </c:extLst>
          </c:dPt>
          <c:dPt>
            <c:idx val="2"/>
            <c:invertIfNegative val="0"/>
            <c:bubble3D val="0"/>
            <c:spPr>
              <a:solidFill>
                <a:schemeClr val="accent2"/>
              </a:solidFill>
              <a:ln>
                <a:noFill/>
              </a:ln>
            </c:spPr>
            <c:extLst>
              <c:ext xmlns:c16="http://schemas.microsoft.com/office/drawing/2014/chart" uri="{C3380CC4-5D6E-409C-BE32-E72D297353CC}">
                <c16:uniqueId val="{0000000C-9E75-46E2-B568-3161DD4BBFE0}"/>
              </c:ext>
            </c:extLst>
          </c:dPt>
          <c:dPt>
            <c:idx val="3"/>
            <c:invertIfNegative val="0"/>
            <c:bubble3D val="0"/>
            <c:spPr>
              <a:solidFill>
                <a:schemeClr val="accent2"/>
              </a:solidFill>
              <a:ln>
                <a:noFill/>
              </a:ln>
            </c:spPr>
            <c:extLst>
              <c:ext xmlns:c16="http://schemas.microsoft.com/office/drawing/2014/chart" uri="{C3380CC4-5D6E-409C-BE32-E72D297353CC}">
                <c16:uniqueId val="{0000000D-9E75-46E2-B568-3161DD4BBFE0}"/>
              </c:ext>
            </c:extLst>
          </c:dPt>
          <c:val>
            <c:numRef>
              <c:f>Sheet1!$A$3:$I$3</c:f>
              <c:numCache>
                <c:formatCode>General</c:formatCode>
                <c:ptCount val="9"/>
                <c:pt idx="0">
                  <c:v>5.1000000000000014</c:v>
                </c:pt>
                <c:pt idx="1">
                  <c:v>3.8999999999999986</c:v>
                </c:pt>
                <c:pt idx="2">
                  <c:v>7.1999999999999993</c:v>
                </c:pt>
                <c:pt idx="3">
                  <c:v>2</c:v>
                </c:pt>
                <c:pt idx="4">
                  <c:v>2</c:v>
                </c:pt>
                <c:pt idx="5">
                  <c:v>4</c:v>
                </c:pt>
                <c:pt idx="6">
                  <c:v>3</c:v>
                </c:pt>
                <c:pt idx="7">
                  <c:v>1</c:v>
                </c:pt>
                <c:pt idx="8">
                  <c:v>2</c:v>
                </c:pt>
              </c:numCache>
            </c:numRef>
          </c:val>
          <c:extLst>
            <c:ext xmlns:c16="http://schemas.microsoft.com/office/drawing/2014/chart" uri="{C3380CC4-5D6E-409C-BE32-E72D297353CC}">
              <c16:uniqueId val="{0000000E-9E75-46E2-B568-3161DD4BBFE0}"/>
            </c:ext>
          </c:extLst>
        </c:ser>
        <c:ser>
          <c:idx val="3"/>
          <c:order val="3"/>
          <c:spPr>
            <a:solidFill>
              <a:schemeClr val="accent4"/>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F-9E75-46E2-B568-3161DD4BBFE0}"/>
              </c:ext>
            </c:extLst>
          </c:dPt>
          <c:dPt>
            <c:idx val="1"/>
            <c:invertIfNegative val="0"/>
            <c:bubble3D val="0"/>
            <c:spPr>
              <a:solidFill>
                <a:schemeClr val="accent1"/>
              </a:solidFill>
              <a:ln>
                <a:noFill/>
              </a:ln>
            </c:spPr>
            <c:extLst>
              <c:ext xmlns:c16="http://schemas.microsoft.com/office/drawing/2014/chart" uri="{C3380CC4-5D6E-409C-BE32-E72D297353CC}">
                <c16:uniqueId val="{00000010-9E75-46E2-B568-3161DD4BBFE0}"/>
              </c:ext>
            </c:extLst>
          </c:dPt>
          <c:dPt>
            <c:idx val="2"/>
            <c:invertIfNegative val="0"/>
            <c:bubble3D val="0"/>
            <c:spPr>
              <a:solidFill>
                <a:schemeClr val="accent1"/>
              </a:solidFill>
              <a:ln>
                <a:noFill/>
              </a:ln>
            </c:spPr>
            <c:extLst>
              <c:ext xmlns:c16="http://schemas.microsoft.com/office/drawing/2014/chart" uri="{C3380CC4-5D6E-409C-BE32-E72D297353CC}">
                <c16:uniqueId val="{00000011-9E75-46E2-B568-3161DD4BBFE0}"/>
              </c:ext>
            </c:extLst>
          </c:dPt>
          <c:dPt>
            <c:idx val="3"/>
            <c:invertIfNegative val="0"/>
            <c:bubble3D val="0"/>
            <c:spPr>
              <a:solidFill>
                <a:schemeClr val="accent1"/>
              </a:solidFill>
              <a:ln>
                <a:noFill/>
              </a:ln>
            </c:spPr>
            <c:extLst>
              <c:ext xmlns:c16="http://schemas.microsoft.com/office/drawing/2014/chart" uri="{C3380CC4-5D6E-409C-BE32-E72D297353CC}">
                <c16:uniqueId val="{00000012-9E75-46E2-B568-3161DD4BBFE0}"/>
              </c:ext>
            </c:extLst>
          </c:dPt>
          <c:val>
            <c:numRef>
              <c:f>Sheet1!$A$4:$I$4</c:f>
              <c:numCache>
                <c:formatCode>General</c:formatCode>
                <c:ptCount val="9"/>
                <c:pt idx="0">
                  <c:v>3.5</c:v>
                </c:pt>
                <c:pt idx="1">
                  <c:v>5.3000000000000007</c:v>
                </c:pt>
                <c:pt idx="2">
                  <c:v>4.0999999999999979</c:v>
                </c:pt>
                <c:pt idx="3">
                  <c:v>1</c:v>
                </c:pt>
                <c:pt idx="4">
                  <c:v>0</c:v>
                </c:pt>
                <c:pt idx="5">
                  <c:v>0</c:v>
                </c:pt>
                <c:pt idx="6">
                  <c:v>0</c:v>
                </c:pt>
                <c:pt idx="7">
                  <c:v>0</c:v>
                </c:pt>
                <c:pt idx="8">
                  <c:v>0</c:v>
                </c:pt>
              </c:numCache>
            </c:numRef>
          </c:val>
          <c:extLst>
            <c:ext xmlns:c16="http://schemas.microsoft.com/office/drawing/2014/chart" uri="{C3380CC4-5D6E-409C-BE32-E72D297353CC}">
              <c16:uniqueId val="{00000013-9E75-46E2-B568-3161DD4BBFE0}"/>
            </c:ext>
          </c:extLst>
        </c:ser>
        <c:dLbls>
          <c:showLegendKey val="0"/>
          <c:showVal val="0"/>
          <c:showCatName val="0"/>
          <c:showSerName val="0"/>
          <c:showPercent val="0"/>
          <c:showBubbleSize val="0"/>
        </c:dLbls>
        <c:gapWidth val="80"/>
        <c:overlap val="100"/>
        <c:axId val="1437587439"/>
        <c:axId val="1"/>
      </c:barChart>
      <c:catAx>
        <c:axId val="143758743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2"/>
          <c:min val="0"/>
        </c:scaling>
        <c:delete val="1"/>
        <c:axPos val="l"/>
        <c:numFmt formatCode="General" sourceLinked="1"/>
        <c:majorTickMark val="out"/>
        <c:minorTickMark val="none"/>
        <c:tickLblPos val="nextTo"/>
        <c:crossAx val="1437587439"/>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79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9869" y="0"/>
            <a:ext cx="2922270" cy="493792"/>
          </a:xfrm>
          <a:prstGeom prst="rect">
            <a:avLst/>
          </a:prstGeom>
        </p:spPr>
        <p:txBody>
          <a:bodyPr vert="horz" lIns="91440" tIns="45720" rIns="91440" bIns="45720" rtlCol="0"/>
          <a:lstStyle>
            <a:lvl1pPr algn="r">
              <a:defRPr sz="1200"/>
            </a:lvl1pPr>
          </a:lstStyle>
          <a:p>
            <a:fld id="{CABA4DD2-7545-4FA7-A58A-DE05B35788A4}" type="datetimeFigureOut">
              <a:rPr lang="en-US" smtClean="0"/>
              <a:pPr/>
              <a:t>10/11/2022</a:t>
            </a:fld>
            <a:endParaRPr lang="en-GB" dirty="0"/>
          </a:p>
        </p:txBody>
      </p:sp>
      <p:sp>
        <p:nvSpPr>
          <p:cNvPr id="4" name="Footer Placeholder 3"/>
          <p:cNvSpPr>
            <a:spLocks noGrp="1"/>
          </p:cNvSpPr>
          <p:nvPr>
            <p:ph type="ftr" sz="quarter" idx="2"/>
          </p:nvPr>
        </p:nvSpPr>
        <p:spPr>
          <a:xfrm>
            <a:off x="0" y="9380332"/>
            <a:ext cx="2922270" cy="49379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9869" y="9380332"/>
            <a:ext cx="2922270" cy="493792"/>
          </a:xfrm>
          <a:prstGeom prst="rect">
            <a:avLst/>
          </a:prstGeom>
        </p:spPr>
        <p:txBody>
          <a:bodyPr vert="horz" lIns="91440" tIns="45720" rIns="91440" bIns="45720" rtlCol="0" anchor="b"/>
          <a:lstStyle>
            <a:lvl1pPr algn="r">
              <a:defRPr sz="1200"/>
            </a:lvl1pPr>
          </a:lstStyle>
          <a:p>
            <a:fld id="{B7EB94C1-72E2-4823-B92B-3FCACD121A3B}" type="slidenum">
              <a:rPr lang="en-GB" smtClean="0"/>
              <a:pPr/>
              <a:t>‹#›</a:t>
            </a:fld>
            <a:endParaRPr lang="en-GB" dirty="0"/>
          </a:p>
        </p:txBody>
      </p:sp>
    </p:spTree>
    <p:extLst>
      <p:ext uri="{BB962C8B-B14F-4D97-AF65-F5344CB8AC3E}">
        <p14:creationId xmlns:p14="http://schemas.microsoft.com/office/powerpoint/2010/main" val="290599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22270" cy="4937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17411" name="Rectangle 3"/>
          <p:cNvSpPr>
            <a:spLocks noGrp="1" noChangeArrowheads="1"/>
          </p:cNvSpPr>
          <p:nvPr>
            <p:ph type="dt" idx="1"/>
          </p:nvPr>
        </p:nvSpPr>
        <p:spPr bwMode="auto">
          <a:xfrm>
            <a:off x="3819869" y="0"/>
            <a:ext cx="2922270" cy="4937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9220" name="Rectangle 4"/>
          <p:cNvSpPr>
            <a:spLocks noGrp="1" noRot="1" noChangeAspect="1" noChangeArrowheads="1" noTextEdit="1"/>
          </p:cNvSpPr>
          <p:nvPr>
            <p:ph type="sldImg" idx="2"/>
          </p:nvPr>
        </p:nvSpPr>
        <p:spPr bwMode="auto">
          <a:xfrm>
            <a:off x="1941513" y="741363"/>
            <a:ext cx="2860675" cy="37020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74370" y="4691023"/>
            <a:ext cx="5394960" cy="44441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9380332"/>
            <a:ext cx="2922270" cy="4937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17415" name="Rectangle 7"/>
          <p:cNvSpPr>
            <a:spLocks noGrp="1" noChangeArrowheads="1"/>
          </p:cNvSpPr>
          <p:nvPr>
            <p:ph type="sldNum" sz="quarter" idx="5"/>
          </p:nvPr>
        </p:nvSpPr>
        <p:spPr bwMode="auto">
          <a:xfrm>
            <a:off x="3819869" y="9380332"/>
            <a:ext cx="2922270" cy="4937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6BBB0F-97C4-42D6-9DEB-41CA319435A4}" type="slidenum">
              <a:rPr lang="en-GB"/>
              <a:pPr>
                <a:defRPr/>
              </a:pPr>
              <a:t>‹#›</a:t>
            </a:fld>
            <a:endParaRPr lang="en-GB" dirty="0"/>
          </a:p>
        </p:txBody>
      </p:sp>
    </p:spTree>
    <p:extLst>
      <p:ext uri="{BB962C8B-B14F-4D97-AF65-F5344CB8AC3E}">
        <p14:creationId xmlns:p14="http://schemas.microsoft.com/office/powerpoint/2010/main" val="3049734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37" kern="1200">
        <a:solidFill>
          <a:schemeClr val="tx1"/>
        </a:solidFill>
        <a:latin typeface="Arial" charset="0"/>
        <a:ea typeface="+mn-ea"/>
        <a:cs typeface="+mn-cs"/>
      </a:defRPr>
    </a:lvl1pPr>
    <a:lvl2pPr marL="509412" algn="l" rtl="0" eaLnBrk="0" fontAlgn="base" hangingPunct="0">
      <a:spcBef>
        <a:spcPct val="30000"/>
      </a:spcBef>
      <a:spcAft>
        <a:spcPct val="0"/>
      </a:spcAft>
      <a:defRPr sz="1337" kern="1200">
        <a:solidFill>
          <a:schemeClr val="tx1"/>
        </a:solidFill>
        <a:latin typeface="Arial" charset="0"/>
        <a:ea typeface="+mn-ea"/>
        <a:cs typeface="+mn-cs"/>
      </a:defRPr>
    </a:lvl2pPr>
    <a:lvl3pPr marL="1018824" algn="l" rtl="0" eaLnBrk="0" fontAlgn="base" hangingPunct="0">
      <a:spcBef>
        <a:spcPct val="30000"/>
      </a:spcBef>
      <a:spcAft>
        <a:spcPct val="0"/>
      </a:spcAft>
      <a:defRPr sz="1337" kern="1200">
        <a:solidFill>
          <a:schemeClr val="tx1"/>
        </a:solidFill>
        <a:latin typeface="Arial" charset="0"/>
        <a:ea typeface="+mn-ea"/>
        <a:cs typeface="+mn-cs"/>
      </a:defRPr>
    </a:lvl3pPr>
    <a:lvl4pPr marL="1528237" algn="l" rtl="0" eaLnBrk="0" fontAlgn="base" hangingPunct="0">
      <a:spcBef>
        <a:spcPct val="30000"/>
      </a:spcBef>
      <a:spcAft>
        <a:spcPct val="0"/>
      </a:spcAft>
      <a:defRPr sz="1337" kern="1200">
        <a:solidFill>
          <a:schemeClr val="tx1"/>
        </a:solidFill>
        <a:latin typeface="Arial" charset="0"/>
        <a:ea typeface="+mn-ea"/>
        <a:cs typeface="+mn-cs"/>
      </a:defRPr>
    </a:lvl4pPr>
    <a:lvl5pPr marL="2037649" algn="l" rtl="0" eaLnBrk="0" fontAlgn="base" hangingPunct="0">
      <a:spcBef>
        <a:spcPct val="30000"/>
      </a:spcBef>
      <a:spcAft>
        <a:spcPct val="0"/>
      </a:spcAft>
      <a:defRPr sz="1337" kern="1200">
        <a:solidFill>
          <a:schemeClr val="tx1"/>
        </a:solidFill>
        <a:latin typeface="Arial" charset="0"/>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2</a:t>
            </a:fld>
            <a:endParaRPr lang="en-GB" dirty="0"/>
          </a:p>
        </p:txBody>
      </p:sp>
    </p:spTree>
    <p:extLst>
      <p:ext uri="{BB962C8B-B14F-4D97-AF65-F5344CB8AC3E}">
        <p14:creationId xmlns:p14="http://schemas.microsoft.com/office/powerpoint/2010/main" val="187540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69</a:t>
            </a:fld>
            <a:endParaRPr lang="en-GB" dirty="0"/>
          </a:p>
        </p:txBody>
      </p:sp>
    </p:spTree>
    <p:extLst>
      <p:ext uri="{BB962C8B-B14F-4D97-AF65-F5344CB8AC3E}">
        <p14:creationId xmlns:p14="http://schemas.microsoft.com/office/powerpoint/2010/main" val="31911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70</a:t>
            </a:fld>
            <a:endParaRPr lang="en-GB" dirty="0"/>
          </a:p>
        </p:txBody>
      </p:sp>
    </p:spTree>
    <p:extLst>
      <p:ext uri="{BB962C8B-B14F-4D97-AF65-F5344CB8AC3E}">
        <p14:creationId xmlns:p14="http://schemas.microsoft.com/office/powerpoint/2010/main" val="205087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95</a:t>
            </a:fld>
            <a:endParaRPr lang="en-GB" dirty="0"/>
          </a:p>
        </p:txBody>
      </p:sp>
    </p:spTree>
    <p:extLst>
      <p:ext uri="{BB962C8B-B14F-4D97-AF65-F5344CB8AC3E}">
        <p14:creationId xmlns:p14="http://schemas.microsoft.com/office/powerpoint/2010/main" val="363439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96</a:t>
            </a:fld>
            <a:endParaRPr lang="en-GB" dirty="0"/>
          </a:p>
        </p:txBody>
      </p:sp>
    </p:spTree>
    <p:extLst>
      <p:ext uri="{BB962C8B-B14F-4D97-AF65-F5344CB8AC3E}">
        <p14:creationId xmlns:p14="http://schemas.microsoft.com/office/powerpoint/2010/main" val="412686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3</a:t>
            </a:fld>
            <a:endParaRPr lang="en-GB" dirty="0"/>
          </a:p>
        </p:txBody>
      </p:sp>
    </p:spTree>
    <p:extLst>
      <p:ext uri="{BB962C8B-B14F-4D97-AF65-F5344CB8AC3E}">
        <p14:creationId xmlns:p14="http://schemas.microsoft.com/office/powerpoint/2010/main" val="22444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10</a:t>
            </a:fld>
            <a:endParaRPr lang="en-GB" dirty="0"/>
          </a:p>
        </p:txBody>
      </p:sp>
    </p:spTree>
    <p:extLst>
      <p:ext uri="{BB962C8B-B14F-4D97-AF65-F5344CB8AC3E}">
        <p14:creationId xmlns:p14="http://schemas.microsoft.com/office/powerpoint/2010/main" val="387549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15</a:t>
            </a:fld>
            <a:endParaRPr lang="en-GB" dirty="0"/>
          </a:p>
        </p:txBody>
      </p:sp>
    </p:spTree>
    <p:extLst>
      <p:ext uri="{BB962C8B-B14F-4D97-AF65-F5344CB8AC3E}">
        <p14:creationId xmlns:p14="http://schemas.microsoft.com/office/powerpoint/2010/main" val="13583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16</a:t>
            </a:fld>
            <a:endParaRPr lang="en-GB" dirty="0"/>
          </a:p>
        </p:txBody>
      </p:sp>
    </p:spTree>
    <p:extLst>
      <p:ext uri="{BB962C8B-B14F-4D97-AF65-F5344CB8AC3E}">
        <p14:creationId xmlns:p14="http://schemas.microsoft.com/office/powerpoint/2010/main" val="406411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33</a:t>
            </a:fld>
            <a:endParaRPr lang="en-GB" dirty="0"/>
          </a:p>
        </p:txBody>
      </p:sp>
    </p:spTree>
    <p:extLst>
      <p:ext uri="{BB962C8B-B14F-4D97-AF65-F5344CB8AC3E}">
        <p14:creationId xmlns:p14="http://schemas.microsoft.com/office/powerpoint/2010/main" val="88226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35</a:t>
            </a:fld>
            <a:endParaRPr lang="en-GB" dirty="0"/>
          </a:p>
        </p:txBody>
      </p:sp>
    </p:spTree>
    <p:extLst>
      <p:ext uri="{BB962C8B-B14F-4D97-AF65-F5344CB8AC3E}">
        <p14:creationId xmlns:p14="http://schemas.microsoft.com/office/powerpoint/2010/main" val="133678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67</a:t>
            </a:fld>
            <a:endParaRPr lang="en-GB" dirty="0"/>
          </a:p>
        </p:txBody>
      </p:sp>
    </p:spTree>
    <p:extLst>
      <p:ext uri="{BB962C8B-B14F-4D97-AF65-F5344CB8AC3E}">
        <p14:creationId xmlns:p14="http://schemas.microsoft.com/office/powerpoint/2010/main" val="67037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D6BBB0F-97C4-42D6-9DEB-41CA319435A4}" type="slidenum">
              <a:rPr lang="en-GB" smtClean="0"/>
              <a:pPr>
                <a:defRPr/>
              </a:pPr>
              <a:t>68</a:t>
            </a:fld>
            <a:endParaRPr lang="en-GB" dirty="0"/>
          </a:p>
        </p:txBody>
      </p:sp>
    </p:spTree>
    <p:extLst>
      <p:ext uri="{BB962C8B-B14F-4D97-AF65-F5344CB8AC3E}">
        <p14:creationId xmlns:p14="http://schemas.microsoft.com/office/powerpoint/2010/main" val="898081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jpg"/><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D517D13-D21E-497D-BEB7-3484CE866FE8}"/>
              </a:ext>
            </a:extLst>
          </p:cNvPr>
          <p:cNvGraphicFramePr>
            <a:graphicFrameLocks noChangeAspect="1"/>
          </p:cNvGraphicFramePr>
          <p:nvPr userDrawn="1">
            <p:custDataLst>
              <p:tags r:id="rId1"/>
            </p:custDataLst>
            <p:extLst>
              <p:ext uri="{D42A27DB-BD31-4B8C-83A1-F6EECF244321}">
                <p14:modId xmlns:p14="http://schemas.microsoft.com/office/powerpoint/2010/main" val="4274482711"/>
              </p:ext>
            </p:extLst>
          </p:nvPr>
        </p:nvGraphicFramePr>
        <p:xfrm>
          <a:off x="1350" y="2330"/>
          <a:ext cx="1350" cy="2329"/>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11" name="Object 10" hidden="1">
                        <a:extLst>
                          <a:ext uri="{FF2B5EF4-FFF2-40B4-BE49-F238E27FC236}">
                            <a16:creationId xmlns:a16="http://schemas.microsoft.com/office/drawing/2014/main" id="{9D517D13-D21E-497D-BEB7-3484CE866FE8}"/>
                          </a:ext>
                        </a:extLst>
                      </p:cNvPr>
                      <p:cNvPicPr/>
                      <p:nvPr/>
                    </p:nvPicPr>
                    <p:blipFill>
                      <a:blip r:embed="rId6"/>
                      <a:stretch>
                        <a:fillRect/>
                      </a:stretch>
                    </p:blipFill>
                    <p:spPr>
                      <a:xfrm>
                        <a:off x="1350" y="2330"/>
                        <a:ext cx="1350" cy="2329"/>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CC754DB-8947-4BCC-8522-BE462B43CC2B}"/>
              </a:ext>
            </a:extLst>
          </p:cNvPr>
          <p:cNvSpPr/>
          <p:nvPr userDrawn="1">
            <p:custDataLst>
              <p:tags r:id="rId2"/>
            </p:custDataLst>
          </p:nvPr>
        </p:nvSpPr>
        <p:spPr>
          <a:xfrm>
            <a:off x="0" y="1"/>
            <a:ext cx="134938" cy="232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TextBox 18">
            <a:extLst>
              <a:ext uri="{FF2B5EF4-FFF2-40B4-BE49-F238E27FC236}">
                <a16:creationId xmlns:a16="http://schemas.microsoft.com/office/drawing/2014/main" id="{972FD6BC-B7DD-416D-940E-FDAAA430CFA5}"/>
              </a:ext>
            </a:extLst>
          </p:cNvPr>
          <p:cNvSpPr txBox="1"/>
          <p:nvPr userDrawn="1"/>
        </p:nvSpPr>
        <p:spPr>
          <a:xfrm>
            <a:off x="745701" y="4168780"/>
            <a:ext cx="6280998" cy="707886"/>
          </a:xfrm>
          <a:prstGeom prst="rect">
            <a:avLst/>
          </a:prstGeom>
          <a:noFill/>
        </p:spPr>
        <p:txBody>
          <a:bodyPr wrap="square" rtlCol="0">
            <a:spAutoFit/>
          </a:bodyPr>
          <a:lstStyle/>
          <a:p>
            <a:pPr algn="ctr"/>
            <a:r>
              <a:rPr lang="en-US" sz="4000" b="1" spc="300" dirty="0">
                <a:solidFill>
                  <a:schemeClr val="accent3"/>
                </a:solidFill>
                <a:latin typeface="Arial Black" panose="020B0A04020102020204" pitchFamily="34" charset="0"/>
              </a:rPr>
              <a:t>Sales Playbook</a:t>
            </a:r>
          </a:p>
        </p:txBody>
      </p:sp>
    </p:spTree>
    <p:extLst>
      <p:ext uri="{BB962C8B-B14F-4D97-AF65-F5344CB8AC3E}">
        <p14:creationId xmlns:p14="http://schemas.microsoft.com/office/powerpoint/2010/main" val="213111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500"/>
            <a:ext cx="3434160" cy="938319"/>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1854"/>
            </a:lvl1pPr>
            <a:lvl2pPr>
              <a:defRPr sz="1545"/>
            </a:lvl2pPr>
            <a:lvl3pPr>
              <a:defRPr sz="1391"/>
            </a:lvl3pPr>
            <a:lvl4pPr>
              <a:defRPr sz="1236"/>
            </a:lvl4pPr>
            <a:lvl5pPr>
              <a:defRPr sz="1236"/>
            </a:lvl5pPr>
            <a:lvl6pPr>
              <a:defRPr sz="1236"/>
            </a:lvl6pPr>
            <a:lvl7pPr>
              <a:defRPr sz="1236"/>
            </a:lvl7pPr>
            <a:lvl8pPr>
              <a:defRPr sz="1236"/>
            </a:lvl8pPr>
            <a:lvl9pPr>
              <a:defRPr sz="1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9" y="2251500"/>
            <a:ext cx="3435509" cy="938319"/>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48279" y="3189817"/>
            <a:ext cx="3435509" cy="5795222"/>
          </a:xfrm>
        </p:spPr>
        <p:txBody>
          <a:bodyPr/>
          <a:lstStyle>
            <a:lvl1pPr>
              <a:defRPr sz="1854"/>
            </a:lvl1pPr>
            <a:lvl2pPr>
              <a:defRPr sz="1545"/>
            </a:lvl2pPr>
            <a:lvl3pPr>
              <a:defRPr sz="1391"/>
            </a:lvl3pPr>
            <a:lvl4pPr>
              <a:defRPr sz="1236"/>
            </a:lvl4pPr>
            <a:lvl5pPr>
              <a:defRPr sz="1236"/>
            </a:lvl5pPr>
            <a:lvl6pPr>
              <a:defRPr sz="1236"/>
            </a:lvl6pPr>
            <a:lvl7pPr>
              <a:defRPr sz="1236"/>
            </a:lvl7pPr>
            <a:lvl8pPr>
              <a:defRPr sz="1236"/>
            </a:lvl8pPr>
            <a:lvl9pPr>
              <a:defRPr sz="1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ED16C13-FBE8-4F22-BA98-EB9380A4BEF8}"/>
              </a:ext>
            </a:extLst>
          </p:cNvPr>
          <p:cNvSpPr>
            <a:spLocks noGrp="1"/>
          </p:cNvSpPr>
          <p:nvPr>
            <p:ph type="sldNum" sz="quarter" idx="10"/>
          </p:nvPr>
        </p:nvSpPr>
        <p:spPr>
          <a:xfrm>
            <a:off x="7127291" y="9372600"/>
            <a:ext cx="256489" cy="442570"/>
          </a:xfrm>
          <a:prstGeom prst="rect">
            <a:avLst/>
          </a:prstGeom>
        </p:spPr>
        <p:txBody>
          <a:bodyPr anchor="ctr"/>
          <a:lstStyle>
            <a:lvl1pPr algn="ctr">
              <a:defRPr sz="603" b="1">
                <a:solidFill>
                  <a:schemeClr val="bg1"/>
                </a:solidFill>
              </a:defRPr>
            </a:lvl1pPr>
          </a:lstStyle>
          <a:p>
            <a:pPr fontAlgn="auto">
              <a:spcBef>
                <a:spcPts val="0"/>
              </a:spcBef>
              <a:spcAft>
                <a:spcPts val="0"/>
              </a:spcAft>
            </a:pPr>
            <a:fld id="{85FA4D67-86CB-47BC-97A0-341B729D2786}" type="slidenum">
              <a:rPr lang="en-US" smtClean="0">
                <a:latin typeface="Calibri"/>
              </a:rPr>
              <a:pPr fontAlgn="auto">
                <a:spcBef>
                  <a:spcPts val="0"/>
                </a:spcBef>
                <a:spcAft>
                  <a:spcPts val="0"/>
                </a:spcAft>
              </a:pPr>
              <a:t>‹#›</a:t>
            </a:fld>
            <a:endParaRPr lang="en-US" dirty="0">
              <a:latin typeface="Calibri"/>
            </a:endParaRPr>
          </a:p>
        </p:txBody>
      </p:sp>
    </p:spTree>
    <p:extLst>
      <p:ext uri="{BB962C8B-B14F-4D97-AF65-F5344CB8AC3E}">
        <p14:creationId xmlns:p14="http://schemas.microsoft.com/office/powerpoint/2010/main" val="388872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7449846" y="9530369"/>
            <a:ext cx="256489" cy="442570"/>
          </a:xfrm>
          <a:prstGeom prst="rect">
            <a:avLst/>
          </a:prstGeom>
        </p:spPr>
        <p:txBody>
          <a:bodyPr anchor="ctr"/>
          <a:lstStyle>
            <a:lvl1pPr algn="ctr">
              <a:defRPr sz="603" b="1">
                <a:solidFill>
                  <a:schemeClr val="bg1"/>
                </a:solidFill>
              </a:defRPr>
            </a:lvl1pPr>
          </a:lstStyle>
          <a:p>
            <a:pPr fontAlgn="auto">
              <a:spcBef>
                <a:spcPts val="0"/>
              </a:spcBef>
              <a:spcAft>
                <a:spcPts val="0"/>
              </a:spcAft>
            </a:pPr>
            <a:fld id="{85FA4D67-86CB-47BC-97A0-341B729D2786}" type="slidenum">
              <a:rPr lang="en-US" smtClean="0">
                <a:latin typeface="Calibri"/>
              </a:rPr>
              <a:pPr fontAlgn="auto">
                <a:spcBef>
                  <a:spcPts val="0"/>
                </a:spcBef>
                <a:spcAft>
                  <a:spcPts val="0"/>
                </a:spcAft>
              </a:pPr>
              <a:t>‹#›</a:t>
            </a:fld>
            <a:endParaRPr lang="en-US" dirty="0">
              <a:latin typeface="Calibri"/>
            </a:endParaRPr>
          </a:p>
        </p:txBody>
      </p:sp>
      <p:sp>
        <p:nvSpPr>
          <p:cNvPr id="6" name="Slide Number Placeholder 5">
            <a:extLst>
              <a:ext uri="{FF2B5EF4-FFF2-40B4-BE49-F238E27FC236}">
                <a16:creationId xmlns:a16="http://schemas.microsoft.com/office/drawing/2014/main" id="{B3C03BC5-03C2-4C78-9C7F-2FF682EC1D88}"/>
              </a:ext>
            </a:extLst>
          </p:cNvPr>
          <p:cNvSpPr txBox="1">
            <a:spLocks/>
          </p:cNvSpPr>
          <p:nvPr userDrawn="1"/>
        </p:nvSpPr>
        <p:spPr>
          <a:xfrm>
            <a:off x="7127291" y="9372600"/>
            <a:ext cx="256489" cy="442570"/>
          </a:xfrm>
          <a:prstGeom prst="rect">
            <a:avLst/>
          </a:prstGeom>
        </p:spPr>
        <p:txBody>
          <a:bodyPr anchor="ctr"/>
          <a:lstStyle>
            <a:defPPr>
              <a:defRPr lang="en-GB"/>
            </a:defPPr>
            <a:lvl1pPr algn="ctr" rtl="0" fontAlgn="base">
              <a:spcBef>
                <a:spcPct val="0"/>
              </a:spcBef>
              <a:spcAft>
                <a:spcPct val="0"/>
              </a:spcAft>
              <a:defRPr sz="603" b="1" kern="1200">
                <a:solidFill>
                  <a:schemeClr val="bg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fontAlgn="auto">
              <a:spcBef>
                <a:spcPts val="0"/>
              </a:spcBef>
              <a:spcAft>
                <a:spcPts val="0"/>
              </a:spcAft>
            </a:pPr>
            <a:fld id="{85FA4D67-86CB-47BC-97A0-341B729D2786}" type="slidenum">
              <a:rPr lang="en-US" smtClean="0">
                <a:latin typeface="Calibri"/>
              </a:rPr>
              <a:pPr fontAlgn="auto">
                <a:spcBef>
                  <a:spcPts val="0"/>
                </a:spcBef>
                <a:spcAft>
                  <a:spcPts val="0"/>
                </a:spcAft>
              </a:pPr>
              <a:t>‹#›</a:t>
            </a:fld>
            <a:endParaRPr lang="en-US" dirty="0">
              <a:latin typeface="Calibri"/>
            </a:endParaRPr>
          </a:p>
        </p:txBody>
      </p:sp>
    </p:spTree>
    <p:extLst>
      <p:ext uri="{BB962C8B-B14F-4D97-AF65-F5344CB8AC3E}">
        <p14:creationId xmlns:p14="http://schemas.microsoft.com/office/powerpoint/2010/main" val="80290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B1F7D77-107C-40A5-9CFC-3CA3C47541A0}"/>
              </a:ext>
            </a:extLst>
          </p:cNvPr>
          <p:cNvSpPr>
            <a:spLocks noGrp="1"/>
          </p:cNvSpPr>
          <p:nvPr>
            <p:ph type="sldNum" sz="quarter" idx="10"/>
          </p:nvPr>
        </p:nvSpPr>
        <p:spPr>
          <a:xfrm>
            <a:off x="7127291" y="9372600"/>
            <a:ext cx="256489" cy="442570"/>
          </a:xfrm>
          <a:prstGeom prst="rect">
            <a:avLst/>
          </a:prstGeom>
        </p:spPr>
        <p:txBody>
          <a:bodyPr anchor="ctr"/>
          <a:lstStyle>
            <a:lvl1pPr algn="ctr">
              <a:defRPr sz="603" b="1">
                <a:solidFill>
                  <a:schemeClr val="bg1"/>
                </a:solidFill>
              </a:defRPr>
            </a:lvl1pPr>
          </a:lstStyle>
          <a:p>
            <a:pPr fontAlgn="auto">
              <a:spcBef>
                <a:spcPts val="0"/>
              </a:spcBef>
              <a:spcAft>
                <a:spcPts val="0"/>
              </a:spcAft>
            </a:pPr>
            <a:fld id="{85FA4D67-86CB-47BC-97A0-341B729D2786}" type="slidenum">
              <a:rPr lang="en-US" smtClean="0">
                <a:latin typeface="Calibri"/>
              </a:rPr>
              <a:pPr fontAlgn="auto">
                <a:spcBef>
                  <a:spcPts val="0"/>
                </a:spcBef>
                <a:spcAft>
                  <a:spcPts val="0"/>
                </a:spcAft>
              </a:pPr>
              <a:t>‹#›</a:t>
            </a:fld>
            <a:endParaRPr lang="en-US" dirty="0">
              <a:latin typeface="Calibri"/>
            </a:endParaRPr>
          </a:p>
        </p:txBody>
      </p:sp>
      <p:grpSp>
        <p:nvGrpSpPr>
          <p:cNvPr id="8" name="Group 7">
            <a:extLst>
              <a:ext uri="{FF2B5EF4-FFF2-40B4-BE49-F238E27FC236}">
                <a16:creationId xmlns:a16="http://schemas.microsoft.com/office/drawing/2014/main" id="{CC7E67F8-89C2-439F-B5A5-6D0793E83BBD}"/>
              </a:ext>
            </a:extLst>
          </p:cNvPr>
          <p:cNvGrpSpPr/>
          <p:nvPr userDrawn="1"/>
        </p:nvGrpSpPr>
        <p:grpSpPr>
          <a:xfrm>
            <a:off x="0" y="20291"/>
            <a:ext cx="6629400" cy="720777"/>
            <a:chOff x="0" y="304801"/>
            <a:chExt cx="6629400" cy="761590"/>
          </a:xfrm>
        </p:grpSpPr>
        <p:sp>
          <p:nvSpPr>
            <p:cNvPr id="9" name="Rectangle 11">
              <a:extLst>
                <a:ext uri="{FF2B5EF4-FFF2-40B4-BE49-F238E27FC236}">
                  <a16:creationId xmlns:a16="http://schemas.microsoft.com/office/drawing/2014/main" id="{D427AC40-9CBD-4CA6-9C24-096C54C333DD}"/>
                </a:ext>
              </a:extLst>
            </p:cNvPr>
            <p:cNvSpPr/>
            <p:nvPr userDrawn="1"/>
          </p:nvSpPr>
          <p:spPr>
            <a:xfrm>
              <a:off x="2272726" y="470848"/>
              <a:ext cx="4356674" cy="595543"/>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1631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622894 w 2828124"/>
                <a:gd name="connsiteY1" fmla="*/ 96737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37309 h 381996"/>
                <a:gd name="connsiteX1" fmla="*/ 2622894 w 2828124"/>
                <a:gd name="connsiteY1" fmla="*/ 0 h 381996"/>
                <a:gd name="connsiteX2" fmla="*/ 2828124 w 2828124"/>
                <a:gd name="connsiteY2" fmla="*/ 381996 h 381996"/>
                <a:gd name="connsiteX3" fmla="*/ 0 w 2828124"/>
                <a:gd name="connsiteY3" fmla="*/ 381996 h 381996"/>
                <a:gd name="connsiteX4" fmla="*/ 0 w 2828124"/>
                <a:gd name="connsiteY4" fmla="*/ 37309 h 381996"/>
                <a:gd name="connsiteX0" fmla="*/ 0 w 2832674"/>
                <a:gd name="connsiteY0" fmla="*/ 14968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4968 h 381996"/>
                <a:gd name="connsiteX0" fmla="*/ 0 w 2832674"/>
                <a:gd name="connsiteY0" fmla="*/ 10500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050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674" h="381996">
                  <a:moveTo>
                    <a:pt x="0" y="10500"/>
                  </a:moveTo>
                  <a:lnTo>
                    <a:pt x="2627444" y="0"/>
                  </a:lnTo>
                  <a:lnTo>
                    <a:pt x="2832674" y="381996"/>
                  </a:lnTo>
                  <a:lnTo>
                    <a:pt x="4550" y="381996"/>
                  </a:lnTo>
                  <a:cubicBezTo>
                    <a:pt x="3033" y="259653"/>
                    <a:pt x="1517" y="132843"/>
                    <a:pt x="0" y="105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11">
              <a:extLst>
                <a:ext uri="{FF2B5EF4-FFF2-40B4-BE49-F238E27FC236}">
                  <a16:creationId xmlns:a16="http://schemas.microsoft.com/office/drawing/2014/main" id="{A8DEE7E6-E035-459B-AF0D-19367A9204EF}"/>
                </a:ext>
              </a:extLst>
            </p:cNvPr>
            <p:cNvSpPr/>
            <p:nvPr userDrawn="1"/>
          </p:nvSpPr>
          <p:spPr>
            <a:xfrm>
              <a:off x="0" y="304801"/>
              <a:ext cx="6430614" cy="759974"/>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1981 h 480714"/>
                <a:gd name="connsiteX1" fmla="*/ 2577401 w 2828124"/>
                <a:gd name="connsiteY1" fmla="*/ 0 h 480714"/>
                <a:gd name="connsiteX2" fmla="*/ 2828124 w 2828124"/>
                <a:gd name="connsiteY2" fmla="*/ 480714 h 480714"/>
                <a:gd name="connsiteX3" fmla="*/ 0 w 2828124"/>
                <a:gd name="connsiteY3" fmla="*/ 480714 h 480714"/>
                <a:gd name="connsiteX4" fmla="*/ 0 w 2828124"/>
                <a:gd name="connsiteY4" fmla="*/ 1981 h 480714"/>
                <a:gd name="connsiteX0" fmla="*/ 0 w 4180674"/>
                <a:gd name="connsiteY0" fmla="*/ 0 h 483410"/>
                <a:gd name="connsiteX1" fmla="*/ 3929951 w 4180674"/>
                <a:gd name="connsiteY1" fmla="*/ 2696 h 483410"/>
                <a:gd name="connsiteX2" fmla="*/ 4180674 w 4180674"/>
                <a:gd name="connsiteY2" fmla="*/ 483410 h 483410"/>
                <a:gd name="connsiteX3" fmla="*/ 1352550 w 4180674"/>
                <a:gd name="connsiteY3" fmla="*/ 483410 h 483410"/>
                <a:gd name="connsiteX4" fmla="*/ 0 w 4180674"/>
                <a:gd name="connsiteY4" fmla="*/ 0 h 483410"/>
                <a:gd name="connsiteX0" fmla="*/ 0 w 4180674"/>
                <a:gd name="connsiteY0" fmla="*/ 0 h 488087"/>
                <a:gd name="connsiteX1" fmla="*/ 3929951 w 4180674"/>
                <a:gd name="connsiteY1" fmla="*/ 2696 h 488087"/>
                <a:gd name="connsiteX2" fmla="*/ 4180674 w 4180674"/>
                <a:gd name="connsiteY2" fmla="*/ 483410 h 488087"/>
                <a:gd name="connsiteX3" fmla="*/ 4763 w 4180674"/>
                <a:gd name="connsiteY3" fmla="*/ 488087 h 488087"/>
                <a:gd name="connsiteX4" fmla="*/ 0 w 4180674"/>
                <a:gd name="connsiteY4" fmla="*/ 0 h 488087"/>
                <a:gd name="connsiteX0" fmla="*/ 4973 w 4185647"/>
                <a:gd name="connsiteY0" fmla="*/ 0 h 483410"/>
                <a:gd name="connsiteX1" fmla="*/ 3934924 w 4185647"/>
                <a:gd name="connsiteY1" fmla="*/ 2696 h 483410"/>
                <a:gd name="connsiteX2" fmla="*/ 4185647 w 4185647"/>
                <a:gd name="connsiteY2" fmla="*/ 483410 h 483410"/>
                <a:gd name="connsiteX3" fmla="*/ 211 w 4185647"/>
                <a:gd name="connsiteY3" fmla="*/ 483410 h 483410"/>
                <a:gd name="connsiteX4" fmla="*/ 4973 w 4185647"/>
                <a:gd name="connsiteY4" fmla="*/ 0 h 483410"/>
                <a:gd name="connsiteX0" fmla="*/ 459 w 4181133"/>
                <a:gd name="connsiteY0" fmla="*/ 0 h 483410"/>
                <a:gd name="connsiteX1" fmla="*/ 3930410 w 4181133"/>
                <a:gd name="connsiteY1" fmla="*/ 2696 h 483410"/>
                <a:gd name="connsiteX2" fmla="*/ 4181133 w 4181133"/>
                <a:gd name="connsiteY2" fmla="*/ 483410 h 483410"/>
                <a:gd name="connsiteX3" fmla="*/ 459 w 4181133"/>
                <a:gd name="connsiteY3" fmla="*/ 478733 h 483410"/>
                <a:gd name="connsiteX4" fmla="*/ 459 w 4181133"/>
                <a:gd name="connsiteY4" fmla="*/ 0 h 483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133" h="483410">
                  <a:moveTo>
                    <a:pt x="459" y="0"/>
                  </a:moveTo>
                  <a:lnTo>
                    <a:pt x="3930410" y="2696"/>
                  </a:lnTo>
                  <a:lnTo>
                    <a:pt x="4181133" y="483410"/>
                  </a:lnTo>
                  <a:lnTo>
                    <a:pt x="459" y="478733"/>
                  </a:lnTo>
                  <a:cubicBezTo>
                    <a:pt x="-1129" y="316037"/>
                    <a:pt x="2047" y="162696"/>
                    <a:pt x="45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grpSp>
    </p:spTree>
    <p:extLst>
      <p:ext uri="{BB962C8B-B14F-4D97-AF65-F5344CB8AC3E}">
        <p14:creationId xmlns:p14="http://schemas.microsoft.com/office/powerpoint/2010/main" val="271672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hank you">
    <p:spTree>
      <p:nvGrpSpPr>
        <p:cNvPr id="1" name=""/>
        <p:cNvGrpSpPr/>
        <p:nvPr/>
      </p:nvGrpSpPr>
      <p:grpSpPr>
        <a:xfrm>
          <a:off x="0" y="0"/>
          <a:ext cx="0" cy="0"/>
          <a:chOff x="0" y="0"/>
          <a:chExt cx="0" cy="0"/>
        </a:xfrm>
      </p:grpSpPr>
      <p:pic>
        <p:nvPicPr>
          <p:cNvPr id="98" name="Picture 97"/>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l="26619"/>
          <a:stretch/>
        </p:blipFill>
        <p:spPr>
          <a:xfrm>
            <a:off x="0" y="0"/>
            <a:ext cx="7772400" cy="10058400"/>
          </a:xfrm>
          <a:prstGeom prst="rect">
            <a:avLst/>
          </a:prstGeom>
        </p:spPr>
      </p:pic>
      <p:sp>
        <p:nvSpPr>
          <p:cNvPr id="6" name="Text Placeholder 5"/>
          <p:cNvSpPr>
            <a:spLocks noGrp="1"/>
          </p:cNvSpPr>
          <p:nvPr>
            <p:ph type="body" sz="quarter" idx="13" hasCustomPrompt="1"/>
          </p:nvPr>
        </p:nvSpPr>
        <p:spPr>
          <a:xfrm>
            <a:off x="257035" y="533400"/>
            <a:ext cx="3629165" cy="2011680"/>
          </a:xfrm>
          <a:noFill/>
        </p:spPr>
        <p:txBody>
          <a:bodyPr anchor="b" anchorCtr="0">
            <a:noAutofit/>
          </a:bodyPr>
          <a:lstStyle>
            <a:lvl1pPr marL="0" indent="0" algn="l">
              <a:buNone/>
              <a:defRPr sz="3740" b="1">
                <a:solidFill>
                  <a:schemeClr val="bg1"/>
                </a:solidFill>
              </a:defRPr>
            </a:lvl1pPr>
          </a:lstStyle>
          <a:p>
            <a:pPr lvl="0"/>
            <a:r>
              <a:rPr lang="en-US" dirty="0"/>
              <a:t>Click to edit master text styles</a:t>
            </a:r>
          </a:p>
        </p:txBody>
      </p:sp>
      <p:pic>
        <p:nvPicPr>
          <p:cNvPr id="36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172424" y="7479063"/>
            <a:ext cx="316200" cy="51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2570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BF8717C-8368-4F46-BE2A-6F218A6C179B}"/>
              </a:ext>
            </a:extLst>
          </p:cNvPr>
          <p:cNvGraphicFramePr>
            <a:graphicFrameLocks noChangeAspect="1"/>
          </p:cNvGraphicFramePr>
          <p:nvPr userDrawn="1">
            <p:custDataLst>
              <p:tags r:id="rId1"/>
            </p:custDataLst>
            <p:extLst>
              <p:ext uri="{D42A27DB-BD31-4B8C-83A1-F6EECF244321}">
                <p14:modId xmlns:p14="http://schemas.microsoft.com/office/powerpoint/2010/main" val="3238727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8BF8717C-8368-4F46-BE2A-6F218A6C17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12FAD79-6D86-40AD-A397-18288E7A40C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0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pic>
        <p:nvPicPr>
          <p:cNvPr id="4" name="Picture 3" descr="A picture containing light&#10;&#10;Description automatically generated">
            <a:extLst>
              <a:ext uri="{FF2B5EF4-FFF2-40B4-BE49-F238E27FC236}">
                <a16:creationId xmlns:a16="http://schemas.microsoft.com/office/drawing/2014/main" id="{2E95DC85-E397-42C5-9CFF-CC1A312AF2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010025"/>
            <a:ext cx="7772400" cy="4371975"/>
          </a:xfrm>
          <a:prstGeom prst="rect">
            <a:avLst/>
          </a:prstGeom>
        </p:spPr>
      </p:pic>
      <p:sp>
        <p:nvSpPr>
          <p:cNvPr id="2" name="Title 1"/>
          <p:cNvSpPr>
            <a:spLocks noGrp="1"/>
          </p:cNvSpPr>
          <p:nvPr>
            <p:ph type="title" hasCustomPrompt="1"/>
          </p:nvPr>
        </p:nvSpPr>
        <p:spPr>
          <a:xfrm>
            <a:off x="381000" y="1295400"/>
            <a:ext cx="3323131" cy="1997710"/>
          </a:xfrm>
        </p:spPr>
        <p:txBody>
          <a:bodyPr anchor="b" anchorCtr="0">
            <a:noAutofit/>
          </a:bodyPr>
          <a:lstStyle>
            <a:lvl1pPr algn="l">
              <a:defRPr sz="3400" b="1" cap="none">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6300138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EB5413-8ADB-403B-B3E2-024D61F26AD6}"/>
              </a:ext>
            </a:extLst>
          </p:cNvPr>
          <p:cNvGraphicFramePr>
            <a:graphicFrameLocks noChangeAspect="1"/>
          </p:cNvGraphicFramePr>
          <p:nvPr userDrawn="1">
            <p:custDataLst>
              <p:tags r:id="rId1"/>
            </p:custDataLst>
            <p:extLst>
              <p:ext uri="{D42A27DB-BD31-4B8C-83A1-F6EECF244321}">
                <p14:modId xmlns:p14="http://schemas.microsoft.com/office/powerpoint/2010/main" val="3807643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24EB5413-8ADB-403B-B3E2-024D61F26A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949F5A2-6248-4B1F-A089-1C6C9E416CC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74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pic>
        <p:nvPicPr>
          <p:cNvPr id="4" name="Picture 3" descr="A picture containing plane, airplane, engine&#10;&#10;Description automatically generated">
            <a:extLst>
              <a:ext uri="{FF2B5EF4-FFF2-40B4-BE49-F238E27FC236}">
                <a16:creationId xmlns:a16="http://schemas.microsoft.com/office/drawing/2014/main" id="{7B4C6BE9-DBBE-4A8B-9D39-10DAD943B8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086024"/>
            <a:ext cx="7772400" cy="6124651"/>
          </a:xfrm>
          <a:prstGeom prst="rect">
            <a:avLst/>
          </a:prstGeom>
        </p:spPr>
      </p:pic>
      <p:sp>
        <p:nvSpPr>
          <p:cNvPr id="2" name="Title 1"/>
          <p:cNvSpPr>
            <a:spLocks noGrp="1"/>
          </p:cNvSpPr>
          <p:nvPr>
            <p:ph type="title" hasCustomPrompt="1"/>
          </p:nvPr>
        </p:nvSpPr>
        <p:spPr>
          <a:xfrm>
            <a:off x="563069" y="685800"/>
            <a:ext cx="3323131" cy="1997710"/>
          </a:xfrm>
        </p:spPr>
        <p:txBody>
          <a:bodyPr anchor="b" anchorCtr="0">
            <a:noAutofit/>
          </a:bodyPr>
          <a:lstStyle>
            <a:lvl1pPr algn="l">
              <a:defRPr sz="3740" b="1" cap="none">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25878237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074" name="Rectangle 2073"/>
          <p:cNvSpPr/>
          <p:nvPr userDrawn="1"/>
        </p:nvSpPr>
        <p:spPr>
          <a:xfrm>
            <a:off x="0" y="0"/>
            <a:ext cx="7772400" cy="10058400"/>
          </a:xfrm>
          <a:prstGeom prst="rect">
            <a:avLst/>
          </a:prstGeom>
          <a:solidFill>
            <a:srgbClr val="0054A4"/>
          </a:solidFill>
          <a:ln>
            <a:solidFill>
              <a:srgbClr val="005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51979" r="2" b="46201"/>
          <a:stretch/>
        </p:blipFill>
        <p:spPr bwMode="auto">
          <a:xfrm>
            <a:off x="0" y="675073"/>
            <a:ext cx="4495592" cy="938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rotWithShape="1">
          <a:blip r:embed="rId3">
            <a:extLst>
              <a:ext uri="{28A0092B-C50C-407E-A947-70E740481C1C}">
                <a14:useLocalDpi xmlns:a14="http://schemas.microsoft.com/office/drawing/2010/main"/>
              </a:ext>
            </a:extLst>
          </a:blip>
          <a:srcRect t="23442" r="15707"/>
          <a:stretch/>
        </p:blipFill>
        <p:spPr bwMode="auto">
          <a:xfrm>
            <a:off x="4387431" y="0"/>
            <a:ext cx="3384969" cy="53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3" hasCustomPrompt="1"/>
          </p:nvPr>
        </p:nvSpPr>
        <p:spPr>
          <a:xfrm>
            <a:off x="685483" y="5252720"/>
            <a:ext cx="5311140" cy="2011680"/>
          </a:xfrm>
          <a:noFill/>
        </p:spPr>
        <p:txBody>
          <a:bodyPr anchor="b" anchorCtr="0">
            <a:noAutofit/>
          </a:bodyPr>
          <a:lstStyle>
            <a:lvl1pPr marL="0" indent="0" algn="l">
              <a:buNone/>
              <a:defRPr sz="561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090163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2074" name="Rectangle 2073"/>
          <p:cNvSpPr/>
          <p:nvPr userDrawn="1"/>
        </p:nvSpPr>
        <p:spPr>
          <a:xfrm>
            <a:off x="0" y="0"/>
            <a:ext cx="7772400" cy="10058400"/>
          </a:xfrm>
          <a:prstGeom prst="rect">
            <a:avLst/>
          </a:prstGeom>
          <a:solidFill>
            <a:srgbClr val="00A79D"/>
          </a:solidFill>
          <a:ln>
            <a:solidFill>
              <a:srgbClr val="00A7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9" name="Picture 5"/>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51980" b="46201"/>
          <a:stretch/>
        </p:blipFill>
        <p:spPr bwMode="auto">
          <a:xfrm>
            <a:off x="0" y="675073"/>
            <a:ext cx="4495592" cy="938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userDrawn="1"/>
        </p:nvPicPr>
        <p:blipFill rotWithShape="1">
          <a:blip r:embed="rId3">
            <a:extLst>
              <a:ext uri="{28A0092B-C50C-407E-A947-70E740481C1C}">
                <a14:useLocalDpi xmlns:a14="http://schemas.microsoft.com/office/drawing/2010/main"/>
              </a:ext>
            </a:extLst>
          </a:blip>
          <a:srcRect t="23442" r="15707"/>
          <a:stretch/>
        </p:blipFill>
        <p:spPr bwMode="auto">
          <a:xfrm>
            <a:off x="4387431" y="0"/>
            <a:ext cx="3384969" cy="53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3" hasCustomPrompt="1"/>
          </p:nvPr>
        </p:nvSpPr>
        <p:spPr>
          <a:xfrm>
            <a:off x="685483" y="5252720"/>
            <a:ext cx="5311140" cy="2011680"/>
          </a:xfrm>
          <a:noFill/>
        </p:spPr>
        <p:txBody>
          <a:bodyPr anchor="b" anchorCtr="0">
            <a:noAutofit/>
          </a:bodyPr>
          <a:lstStyle>
            <a:lvl1pPr marL="0" indent="0" algn="l">
              <a:buNone/>
              <a:defRPr sz="561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849835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hank you">
    <p:spTree>
      <p:nvGrpSpPr>
        <p:cNvPr id="1" name=""/>
        <p:cNvGrpSpPr/>
        <p:nvPr/>
      </p:nvGrpSpPr>
      <p:grpSpPr>
        <a:xfrm>
          <a:off x="0" y="0"/>
          <a:ext cx="0" cy="0"/>
          <a:chOff x="0" y="0"/>
          <a:chExt cx="0" cy="0"/>
        </a:xfrm>
      </p:grpSpPr>
      <p:sp>
        <p:nvSpPr>
          <p:cNvPr id="2074" name="Rectangle 2073"/>
          <p:cNvSpPr/>
          <p:nvPr userDrawn="1"/>
        </p:nvSpPr>
        <p:spPr>
          <a:xfrm>
            <a:off x="0" y="0"/>
            <a:ext cx="7772400" cy="10058400"/>
          </a:xfrm>
          <a:prstGeom prst="rect">
            <a:avLst/>
          </a:prstGeom>
          <a:solidFill>
            <a:srgbClr val="3C97D1"/>
          </a:solidFill>
          <a:ln>
            <a:solidFill>
              <a:srgbClr val="3C97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51980" b="46201"/>
          <a:stretch/>
        </p:blipFill>
        <p:spPr bwMode="auto">
          <a:xfrm>
            <a:off x="0" y="675073"/>
            <a:ext cx="4495592" cy="938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rotWithShape="1">
          <a:blip r:embed="rId3">
            <a:extLst>
              <a:ext uri="{28A0092B-C50C-407E-A947-70E740481C1C}">
                <a14:useLocalDpi xmlns:a14="http://schemas.microsoft.com/office/drawing/2010/main"/>
              </a:ext>
            </a:extLst>
          </a:blip>
          <a:srcRect t="23442" r="15707"/>
          <a:stretch/>
        </p:blipFill>
        <p:spPr bwMode="auto">
          <a:xfrm>
            <a:off x="4387431" y="0"/>
            <a:ext cx="3384969" cy="53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3" hasCustomPrompt="1"/>
          </p:nvPr>
        </p:nvSpPr>
        <p:spPr>
          <a:xfrm>
            <a:off x="685483" y="5252720"/>
            <a:ext cx="5311140" cy="2011680"/>
          </a:xfrm>
          <a:noFill/>
        </p:spPr>
        <p:txBody>
          <a:bodyPr anchor="b" anchorCtr="0">
            <a:noAutofit/>
          </a:bodyPr>
          <a:lstStyle>
            <a:lvl1pPr marL="0" indent="0" algn="l">
              <a:buNone/>
              <a:defRPr sz="561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6910067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3C29-0686-324E-BFFA-923005E7DB74}"/>
              </a:ext>
            </a:extLst>
          </p:cNvPr>
          <p:cNvSpPr>
            <a:spLocks noGrp="1"/>
          </p:cNvSpPr>
          <p:nvPr>
            <p:ph type="title"/>
          </p:nvPr>
        </p:nvSpPr>
        <p:spPr>
          <a:xfrm>
            <a:off x="271251" y="482803"/>
            <a:ext cx="7189470" cy="1215949"/>
          </a:xfrm>
        </p:spPr>
        <p:txBody>
          <a:bodyPr>
            <a:noAutofit/>
          </a:bodyPr>
          <a:lstStyle>
            <a:lvl1pPr>
              <a:defRPr sz="2285">
                <a:solidFill>
                  <a:schemeClr val="accent2"/>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9A1F11E-50D6-A740-A699-1FCF70A9FB45}"/>
              </a:ext>
            </a:extLst>
          </p:cNvPr>
          <p:cNvSpPr>
            <a:spLocks noGrp="1"/>
          </p:cNvSpPr>
          <p:nvPr>
            <p:ph type="sldNum" sz="quarter" idx="10"/>
          </p:nvPr>
        </p:nvSpPr>
        <p:spPr/>
        <p:txBody>
          <a:bodyPr/>
          <a:lstStyle>
            <a:lvl1pPr>
              <a:defRPr sz="514"/>
            </a:lvl1pPr>
          </a:lstStyle>
          <a:p>
            <a:fld id="{02B9641F-9DDD-734F-84BF-A74196BF0233}" type="slidenum">
              <a:rPr lang="en-US" smtClean="0"/>
              <a:pPr/>
              <a:t>‹#›</a:t>
            </a:fld>
            <a:endParaRPr lang="en-US" dirty="0"/>
          </a:p>
        </p:txBody>
      </p:sp>
      <p:sp>
        <p:nvSpPr>
          <p:cNvPr id="5" name="Text Placeholder 4">
            <a:extLst>
              <a:ext uri="{FF2B5EF4-FFF2-40B4-BE49-F238E27FC236}">
                <a16:creationId xmlns:a16="http://schemas.microsoft.com/office/drawing/2014/main" id="{15996338-A3C7-5045-8E9C-ECA57E0131B5}"/>
              </a:ext>
            </a:extLst>
          </p:cNvPr>
          <p:cNvSpPr>
            <a:spLocks noGrp="1"/>
          </p:cNvSpPr>
          <p:nvPr>
            <p:ph type="body" sz="quarter" idx="11"/>
          </p:nvPr>
        </p:nvSpPr>
        <p:spPr>
          <a:xfrm>
            <a:off x="271251" y="2011681"/>
            <a:ext cx="7189470" cy="6886092"/>
          </a:xfrm>
        </p:spPr>
        <p:txBody>
          <a:bodyPr>
            <a:noAutofit/>
          </a:bodyPr>
          <a:lstStyle>
            <a:lvl1pPr>
              <a:defRPr sz="15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614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D517D13-D21E-497D-BEB7-3484CE866FE8}"/>
              </a:ext>
            </a:extLst>
          </p:cNvPr>
          <p:cNvGraphicFramePr>
            <a:graphicFrameLocks noChangeAspect="1"/>
          </p:cNvGraphicFramePr>
          <p:nvPr userDrawn="1">
            <p:custDataLst>
              <p:tags r:id="rId1"/>
            </p:custDataLst>
            <p:extLst>
              <p:ext uri="{D42A27DB-BD31-4B8C-83A1-F6EECF244321}">
                <p14:modId xmlns:p14="http://schemas.microsoft.com/office/powerpoint/2010/main" val="1788138340"/>
              </p:ext>
            </p:extLst>
          </p:nvPr>
        </p:nvGraphicFramePr>
        <p:xfrm>
          <a:off x="1350" y="2330"/>
          <a:ext cx="1350" cy="2329"/>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11" name="Object 10" hidden="1">
                        <a:extLst>
                          <a:ext uri="{FF2B5EF4-FFF2-40B4-BE49-F238E27FC236}">
                            <a16:creationId xmlns:a16="http://schemas.microsoft.com/office/drawing/2014/main" id="{9D517D13-D21E-497D-BEB7-3484CE866FE8}"/>
                          </a:ext>
                        </a:extLst>
                      </p:cNvPr>
                      <p:cNvPicPr/>
                      <p:nvPr/>
                    </p:nvPicPr>
                    <p:blipFill>
                      <a:blip r:embed="rId6"/>
                      <a:stretch>
                        <a:fillRect/>
                      </a:stretch>
                    </p:blipFill>
                    <p:spPr>
                      <a:xfrm>
                        <a:off x="1350" y="2330"/>
                        <a:ext cx="1350" cy="2329"/>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CC754DB-8947-4BCC-8522-BE462B43CC2B}"/>
              </a:ext>
            </a:extLst>
          </p:cNvPr>
          <p:cNvSpPr/>
          <p:nvPr userDrawn="1">
            <p:custDataLst>
              <p:tags r:id="rId2"/>
            </p:custDataLst>
          </p:nvPr>
        </p:nvSpPr>
        <p:spPr>
          <a:xfrm>
            <a:off x="0" y="1"/>
            <a:ext cx="134938" cy="232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TextBox 18">
            <a:extLst>
              <a:ext uri="{FF2B5EF4-FFF2-40B4-BE49-F238E27FC236}">
                <a16:creationId xmlns:a16="http://schemas.microsoft.com/office/drawing/2014/main" id="{972FD6BC-B7DD-416D-940E-FDAAA430CFA5}"/>
              </a:ext>
            </a:extLst>
          </p:cNvPr>
          <p:cNvSpPr txBox="1"/>
          <p:nvPr userDrawn="1"/>
        </p:nvSpPr>
        <p:spPr>
          <a:xfrm>
            <a:off x="152400" y="1295400"/>
            <a:ext cx="6280998" cy="523220"/>
          </a:xfrm>
          <a:prstGeom prst="rect">
            <a:avLst/>
          </a:prstGeom>
          <a:noFill/>
        </p:spPr>
        <p:txBody>
          <a:bodyPr wrap="square" rtlCol="0">
            <a:spAutoFit/>
          </a:bodyPr>
          <a:lstStyle/>
          <a:p>
            <a:pPr algn="l"/>
            <a:r>
              <a:rPr lang="en-US" sz="2800" b="1" spc="300" dirty="0">
                <a:solidFill>
                  <a:schemeClr val="accent3"/>
                </a:solidFill>
                <a:latin typeface="Arial Black" panose="020B0A04020102020204" pitchFamily="34" charset="0"/>
              </a:rPr>
              <a:t>Table of Contents</a:t>
            </a:r>
          </a:p>
        </p:txBody>
      </p:sp>
    </p:spTree>
    <p:extLst>
      <p:ext uri="{BB962C8B-B14F-4D97-AF65-F5344CB8AC3E}">
        <p14:creationId xmlns:p14="http://schemas.microsoft.com/office/powerpoint/2010/main" val="103224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4F0C15F-772B-48B6-9A1E-B75F9CE9C094}"/>
              </a:ext>
            </a:extLst>
          </p:cNvPr>
          <p:cNvGraphicFramePr>
            <a:graphicFrameLocks noChangeAspect="1"/>
          </p:cNvGraphicFramePr>
          <p:nvPr userDrawn="1">
            <p:custDataLst>
              <p:tags r:id="rId1"/>
            </p:custDataLst>
            <p:extLst>
              <p:ext uri="{D42A27DB-BD31-4B8C-83A1-F6EECF244321}">
                <p14:modId xmlns:p14="http://schemas.microsoft.com/office/powerpoint/2010/main" val="910904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04F0C15F-772B-48B6-9A1E-B75F9CE9C0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50FFD53-7E99-4EE1-A2D4-46383268F0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17" name="Text Placeholder 16"/>
          <p:cNvSpPr>
            <a:spLocks noGrp="1"/>
          </p:cNvSpPr>
          <p:nvPr>
            <p:ph type="body" sz="quarter" idx="12" hasCustomPrompt="1"/>
          </p:nvPr>
        </p:nvSpPr>
        <p:spPr>
          <a:xfrm>
            <a:off x="281520" y="2069760"/>
            <a:ext cx="6853570" cy="6655851"/>
          </a:xfrm>
        </p:spPr>
        <p:txBody>
          <a:bodyPr/>
          <a:lstStyle>
            <a:lvl1pPr>
              <a:lnSpc>
                <a:spcPts val="1700"/>
              </a:lnSpc>
              <a:buClr>
                <a:schemeClr val="accent2"/>
              </a:buClr>
              <a:defRPr baseline="0"/>
            </a:lvl1pPr>
            <a:lvl2pPr>
              <a:lnSpc>
                <a:spcPts val="1445"/>
              </a:lnSpc>
              <a:defRPr baseline="0"/>
            </a:lvl2pPr>
            <a:lvl3pPr>
              <a:lnSpc>
                <a:spcPts val="1445"/>
              </a:lnSpc>
              <a:buClr>
                <a:schemeClr val="accent2"/>
              </a:buClr>
              <a:defRPr/>
            </a:lvl3pPr>
          </a:lstStyle>
          <a:p>
            <a:pPr lvl="0"/>
            <a:r>
              <a:rPr lang="en-US" dirty="0"/>
              <a:t>Insert text here</a:t>
            </a:r>
          </a:p>
          <a:p>
            <a:pPr lvl="1"/>
            <a:r>
              <a:rPr lang="en-US" dirty="0"/>
              <a:t>Second level</a:t>
            </a:r>
          </a:p>
          <a:p>
            <a:pPr lvl="2"/>
            <a:r>
              <a:rPr lang="en-US" dirty="0"/>
              <a:t>Third level</a:t>
            </a:r>
          </a:p>
        </p:txBody>
      </p:sp>
      <p:sp>
        <p:nvSpPr>
          <p:cNvPr id="4" name="Text Placeholder 3"/>
          <p:cNvSpPr>
            <a:spLocks noGrp="1"/>
          </p:cNvSpPr>
          <p:nvPr>
            <p:ph type="body" sz="quarter" idx="16" hasCustomPrompt="1"/>
          </p:nvPr>
        </p:nvSpPr>
        <p:spPr>
          <a:xfrm>
            <a:off x="310896" y="1437092"/>
            <a:ext cx="6811560" cy="473975"/>
          </a:xfrm>
        </p:spPr>
        <p:txBody>
          <a:bodyPr>
            <a:noAutofit/>
          </a:bodyPr>
          <a:lstStyle>
            <a:lvl1pPr marL="30600" indent="0">
              <a:buNone/>
              <a:defRPr b="1">
                <a:solidFill>
                  <a:schemeClr val="accent2"/>
                </a:solidFill>
              </a:defRPr>
            </a:lvl1pPr>
          </a:lstStyle>
          <a:p>
            <a:pPr lvl="0"/>
            <a:r>
              <a:rPr lang="en-US" dirty="0"/>
              <a:t>Click to enter sub-title</a:t>
            </a:r>
          </a:p>
        </p:txBody>
      </p:sp>
      <p:sp>
        <p:nvSpPr>
          <p:cNvPr id="5" name="Title 4"/>
          <p:cNvSpPr>
            <a:spLocks noGrp="1"/>
          </p:cNvSpPr>
          <p:nvPr>
            <p:ph type="title"/>
          </p:nvPr>
        </p:nvSpPr>
        <p:spPr>
          <a:xfrm>
            <a:off x="29570" y="152400"/>
            <a:ext cx="7562545" cy="894081"/>
          </a:xfrm>
        </p:spPr>
        <p:txBody>
          <a:bodyPr/>
          <a:lstStyle/>
          <a:p>
            <a:r>
              <a:rPr lang="en-US"/>
              <a:t>Click to edit Master title style</a:t>
            </a:r>
            <a:endParaRPr lang="en-AU"/>
          </a:p>
        </p:txBody>
      </p:sp>
    </p:spTree>
    <p:extLst>
      <p:ext uri="{BB962C8B-B14F-4D97-AF65-F5344CB8AC3E}">
        <p14:creationId xmlns:p14="http://schemas.microsoft.com/office/powerpoint/2010/main" val="410023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a:clrChange>
              <a:clrFrom>
                <a:srgbClr val="000000"/>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l="51979" r="2" b="46201"/>
          <a:stretch/>
        </p:blipFill>
        <p:spPr bwMode="auto">
          <a:xfrm>
            <a:off x="0" y="675073"/>
            <a:ext cx="4495592" cy="938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685483" y="5266691"/>
            <a:ext cx="5085794" cy="1997710"/>
          </a:xfrm>
        </p:spPr>
        <p:txBody>
          <a:bodyPr anchor="b" anchorCtr="0">
            <a:noAutofit/>
          </a:bodyPr>
          <a:lstStyle>
            <a:lvl1pPr algn="l">
              <a:defRPr sz="5610" b="1" cap="none">
                <a:solidFill>
                  <a:srgbClr val="009DDC"/>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89C1EB83-3D49-4BB7-879A-9BD359CCFC3E}"/>
              </a:ext>
            </a:extLst>
          </p:cNvPr>
          <p:cNvGrpSpPr/>
          <p:nvPr userDrawn="1"/>
        </p:nvGrpSpPr>
        <p:grpSpPr>
          <a:xfrm>
            <a:off x="421277" y="9409310"/>
            <a:ext cx="1179010" cy="451267"/>
            <a:chOff x="5678990" y="312121"/>
            <a:chExt cx="1745010" cy="667904"/>
          </a:xfrm>
        </p:grpSpPr>
        <p:pic>
          <p:nvPicPr>
            <p:cNvPr id="8" name="Picture 7">
              <a:extLst>
                <a:ext uri="{FF2B5EF4-FFF2-40B4-BE49-F238E27FC236}">
                  <a16:creationId xmlns:a16="http://schemas.microsoft.com/office/drawing/2014/main" id="{49E28689-8651-4217-993E-07E183BEFB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r="79975" b="-863"/>
            <a:stretch/>
          </p:blipFill>
          <p:spPr>
            <a:xfrm>
              <a:off x="5678990" y="375168"/>
              <a:ext cx="569410" cy="541810"/>
            </a:xfrm>
            <a:prstGeom prst="rect">
              <a:avLst/>
            </a:prstGeom>
          </p:spPr>
        </p:pic>
        <p:pic>
          <p:nvPicPr>
            <p:cNvPr id="9" name="Picture 8">
              <a:extLst>
                <a:ext uri="{FF2B5EF4-FFF2-40B4-BE49-F238E27FC236}">
                  <a16:creationId xmlns:a16="http://schemas.microsoft.com/office/drawing/2014/main" id="{EBE1A8A6-B1C3-4FE5-A2F2-D66C8BE1D7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31861" y="312121"/>
              <a:ext cx="492139" cy="667904"/>
            </a:xfrm>
            <a:prstGeom prst="rect">
              <a:avLst/>
            </a:prstGeom>
          </p:spPr>
        </p:pic>
        <p:sp>
          <p:nvSpPr>
            <p:cNvPr id="10" name="TextBox 9">
              <a:extLst>
                <a:ext uri="{FF2B5EF4-FFF2-40B4-BE49-F238E27FC236}">
                  <a16:creationId xmlns:a16="http://schemas.microsoft.com/office/drawing/2014/main" id="{C0A7BB8D-7E22-4352-B267-5A32F8865926}"/>
                </a:ext>
              </a:extLst>
            </p:cNvPr>
            <p:cNvSpPr txBox="1"/>
            <p:nvPr userDrawn="1"/>
          </p:nvSpPr>
          <p:spPr>
            <a:xfrm>
              <a:off x="6441631" y="419293"/>
              <a:ext cx="296999" cy="453561"/>
            </a:xfrm>
            <a:prstGeom prst="rect">
              <a:avLst/>
            </a:prstGeom>
            <a:noFill/>
          </p:spPr>
          <p:txBody>
            <a:bodyPr wrap="square" rtlCol="0">
              <a:spAutoFit/>
            </a:bodyPr>
            <a:lstStyle/>
            <a:p>
              <a:pPr algn="ctr"/>
              <a:r>
                <a:rPr lang="en-US" sz="2000" b="0" dirty="0">
                  <a:solidFill>
                    <a:schemeClr val="tx1">
                      <a:lumMod val="60000"/>
                      <a:lumOff val="40000"/>
                    </a:schemeClr>
                  </a:solidFill>
                </a:rPr>
                <a:t>+</a:t>
              </a:r>
            </a:p>
          </p:txBody>
        </p:sp>
      </p:grpSp>
    </p:spTree>
    <p:extLst>
      <p:ext uri="{BB962C8B-B14F-4D97-AF65-F5344CB8AC3E}">
        <p14:creationId xmlns:p14="http://schemas.microsoft.com/office/powerpoint/2010/main" val="10994086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209854" y="2069760"/>
            <a:ext cx="7333945" cy="6655851"/>
          </a:xfrm>
        </p:spPr>
        <p:txBody>
          <a:bodyPr/>
          <a:lstStyle>
            <a:lvl1pPr>
              <a:lnSpc>
                <a:spcPts val="1700"/>
              </a:lnSpc>
              <a:buClr>
                <a:schemeClr val="accent2"/>
              </a:buClr>
              <a:defRPr baseline="0"/>
            </a:lvl1pPr>
            <a:lvl2pPr>
              <a:lnSpc>
                <a:spcPts val="1445"/>
              </a:lnSpc>
              <a:defRPr baseline="0"/>
            </a:lvl2pPr>
            <a:lvl3pPr>
              <a:lnSpc>
                <a:spcPts val="1445"/>
              </a:lnSpc>
              <a:buClr>
                <a:schemeClr val="accent2"/>
              </a:buClr>
              <a:defRPr/>
            </a:lvl3pPr>
          </a:lstStyle>
          <a:p>
            <a:pPr lvl="0"/>
            <a:r>
              <a:rPr lang="en-US" dirty="0"/>
              <a:t>Insert text here</a:t>
            </a:r>
          </a:p>
          <a:p>
            <a:pPr lvl="1"/>
            <a:r>
              <a:rPr lang="en-US" dirty="0"/>
              <a:t>Second level</a:t>
            </a:r>
          </a:p>
          <a:p>
            <a:pPr lvl="2"/>
            <a:r>
              <a:rPr lang="en-US" dirty="0"/>
              <a:t>Third level</a:t>
            </a:r>
          </a:p>
        </p:txBody>
      </p:sp>
      <p:sp>
        <p:nvSpPr>
          <p:cNvPr id="18" name="Date Placeholder 17"/>
          <p:cNvSpPr>
            <a:spLocks noGrp="1"/>
          </p:cNvSpPr>
          <p:nvPr>
            <p:ph type="dt" sz="half" idx="13"/>
          </p:nvPr>
        </p:nvSpPr>
        <p:spPr/>
        <p:txBody>
          <a:bodyPr/>
          <a:lstStyle/>
          <a:p>
            <a:fld id="{8D726D35-9962-421B-B6AE-F0811DFE9B11}" type="datetime1">
              <a:rPr lang="en-AU" smtClean="0"/>
              <a:pPr/>
              <a:t>11/10/2022</a:t>
            </a:fld>
            <a:endParaRPr lang="en-AU" dirty="0"/>
          </a:p>
        </p:txBody>
      </p:sp>
      <p:sp>
        <p:nvSpPr>
          <p:cNvPr id="19" name="Footer Placeholder 18"/>
          <p:cNvSpPr>
            <a:spLocks noGrp="1"/>
          </p:cNvSpPr>
          <p:nvPr>
            <p:ph type="ftr" sz="quarter" idx="14"/>
          </p:nvPr>
        </p:nvSpPr>
        <p:spPr/>
        <p:txBody>
          <a:bodyPr/>
          <a:lstStyle/>
          <a:p>
            <a:r>
              <a:rPr lang="en-AU" dirty="0">
                <a:sym typeface="Symbol"/>
              </a:rPr>
              <a:t> </a:t>
            </a:r>
            <a:r>
              <a:rPr lang="en-AU" dirty="0">
                <a:latin typeface="Georgia" panose="02040502050405020303" pitchFamily="18" charset="0"/>
                <a:sym typeface="Symbol"/>
              </a:rPr>
              <a:t>Commercial in Confidence</a:t>
            </a:r>
            <a:endParaRPr lang="en-AU" dirty="0">
              <a:latin typeface="Georgia" panose="02040502050405020303" pitchFamily="18" charset="0"/>
            </a:endParaRPr>
          </a:p>
        </p:txBody>
      </p:sp>
      <p:sp>
        <p:nvSpPr>
          <p:cNvPr id="20" name="Slide Number Placeholder 19"/>
          <p:cNvSpPr>
            <a:spLocks noGrp="1"/>
          </p:cNvSpPr>
          <p:nvPr>
            <p:ph type="sldNum" sz="quarter" idx="15"/>
          </p:nvPr>
        </p:nvSpPr>
        <p:spPr/>
        <p:txBody>
          <a:bodyPr/>
          <a:lstStyle/>
          <a:p>
            <a:fld id="{321AAAC5-BB59-463D-AC59-4F82BAC4E853}" type="slidenum">
              <a:rPr lang="en-AU" smtClean="0"/>
              <a:pPr/>
              <a:t>‹#›</a:t>
            </a:fld>
            <a:r>
              <a:rPr lang="en-AU" dirty="0"/>
              <a:t> </a:t>
            </a:r>
          </a:p>
        </p:txBody>
      </p:sp>
      <p:sp>
        <p:nvSpPr>
          <p:cNvPr id="4" name="Text Placeholder 3"/>
          <p:cNvSpPr>
            <a:spLocks noGrp="1"/>
          </p:cNvSpPr>
          <p:nvPr>
            <p:ph type="body" sz="quarter" idx="16" hasCustomPrompt="1"/>
          </p:nvPr>
        </p:nvSpPr>
        <p:spPr>
          <a:xfrm>
            <a:off x="209855" y="1437092"/>
            <a:ext cx="7288990" cy="473975"/>
          </a:xfrm>
        </p:spPr>
        <p:txBody>
          <a:bodyPr>
            <a:noAutofit/>
          </a:bodyPr>
          <a:lstStyle>
            <a:lvl1pPr marL="30600" indent="0">
              <a:buNone/>
              <a:defRPr b="1">
                <a:solidFill>
                  <a:schemeClr val="accent2"/>
                </a:solidFill>
              </a:defRPr>
            </a:lvl1pPr>
          </a:lstStyle>
          <a:p>
            <a:pPr lvl="0"/>
            <a:r>
              <a:rPr lang="en-US" dirty="0"/>
              <a:t>Click to enter sub-title</a:t>
            </a:r>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9386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_Title and 2 Content">
    <p:spTree>
      <p:nvGrpSpPr>
        <p:cNvPr id="1" name=""/>
        <p:cNvGrpSpPr/>
        <p:nvPr/>
      </p:nvGrpSpPr>
      <p:grpSpPr>
        <a:xfrm>
          <a:off x="0" y="0"/>
          <a:ext cx="0" cy="0"/>
          <a:chOff x="0" y="0"/>
          <a:chExt cx="0" cy="0"/>
        </a:xfrm>
      </p:grpSpPr>
      <p:sp>
        <p:nvSpPr>
          <p:cNvPr id="17" name="Text Placeholder 16"/>
          <p:cNvSpPr>
            <a:spLocks noGrp="1"/>
          </p:cNvSpPr>
          <p:nvPr>
            <p:ph type="body" sz="quarter" idx="12" hasCustomPrompt="1"/>
          </p:nvPr>
        </p:nvSpPr>
        <p:spPr>
          <a:xfrm>
            <a:off x="281520" y="2069760"/>
            <a:ext cx="3305167" cy="6655851"/>
          </a:xfrm>
        </p:spPr>
        <p:txBody>
          <a:bodyPr/>
          <a:lstStyle>
            <a:lvl1pPr>
              <a:buClr>
                <a:schemeClr val="accent2"/>
              </a:buClr>
              <a:defRPr/>
            </a:lvl1pPr>
          </a:lstStyle>
          <a:p>
            <a:pPr lvl="0"/>
            <a:r>
              <a:rPr lang="en-US" dirty="0"/>
              <a:t>Insert text here</a:t>
            </a:r>
          </a:p>
          <a:p>
            <a:pPr lvl="1"/>
            <a:r>
              <a:rPr lang="en-US" dirty="0"/>
              <a:t>Second level</a:t>
            </a:r>
          </a:p>
          <a:p>
            <a:pPr lvl="2"/>
            <a:r>
              <a:rPr lang="en-US" dirty="0"/>
              <a:t>Third level</a:t>
            </a:r>
          </a:p>
        </p:txBody>
      </p:sp>
      <p:sp>
        <p:nvSpPr>
          <p:cNvPr id="7" name="Text Placeholder 16"/>
          <p:cNvSpPr>
            <a:spLocks noGrp="1"/>
          </p:cNvSpPr>
          <p:nvPr>
            <p:ph type="body" sz="quarter" idx="13" hasCustomPrompt="1"/>
          </p:nvPr>
        </p:nvSpPr>
        <p:spPr>
          <a:xfrm>
            <a:off x="3817597" y="2069760"/>
            <a:ext cx="3305167" cy="6655851"/>
          </a:xfrm>
        </p:spPr>
        <p:txBody>
          <a:bodyPr/>
          <a:lstStyle>
            <a:lvl1pPr>
              <a:buClr>
                <a:schemeClr val="accent2"/>
              </a:buClr>
              <a:defRPr/>
            </a:lvl1pPr>
          </a:lstStyle>
          <a:p>
            <a:pPr lvl="0"/>
            <a:r>
              <a:rPr lang="en-US" dirty="0"/>
              <a:t>Insert text here</a:t>
            </a:r>
          </a:p>
          <a:p>
            <a:pPr lvl="1"/>
            <a:r>
              <a:rPr lang="en-US" dirty="0"/>
              <a:t>Second level</a:t>
            </a:r>
          </a:p>
          <a:p>
            <a:pPr lvl="2"/>
            <a:r>
              <a:rPr lang="en-US" dirty="0"/>
              <a:t>Third level</a:t>
            </a:r>
          </a:p>
        </p:txBody>
      </p:sp>
      <p:sp>
        <p:nvSpPr>
          <p:cNvPr id="3" name="Date Placeholder 2"/>
          <p:cNvSpPr>
            <a:spLocks noGrp="1"/>
          </p:cNvSpPr>
          <p:nvPr>
            <p:ph type="dt" sz="half" idx="14"/>
          </p:nvPr>
        </p:nvSpPr>
        <p:spPr>
          <a:xfrm>
            <a:off x="2979420" y="9387842"/>
            <a:ext cx="1813560" cy="400472"/>
          </a:xfrm>
          <a:prstGeom prst="rect">
            <a:avLst/>
          </a:prstGeom>
        </p:spPr>
        <p:txBody>
          <a:bodyPr/>
          <a:lstStyle/>
          <a:p>
            <a:fld id="{1BEFFD17-1976-4B34-951F-2C9FEF92C191}" type="datetime1">
              <a:rPr lang="en-AU" smtClean="0"/>
              <a:pPr/>
              <a:t>11/10/2022</a:t>
            </a:fld>
            <a:endParaRPr lang="en-AU" dirty="0"/>
          </a:p>
        </p:txBody>
      </p:sp>
      <p:sp>
        <p:nvSpPr>
          <p:cNvPr id="6" name="Footer Placeholder 5"/>
          <p:cNvSpPr>
            <a:spLocks noGrp="1"/>
          </p:cNvSpPr>
          <p:nvPr>
            <p:ph type="ftr" sz="quarter" idx="15"/>
          </p:nvPr>
        </p:nvSpPr>
        <p:spPr>
          <a:xfrm>
            <a:off x="458619" y="9384349"/>
            <a:ext cx="2470326" cy="397380"/>
          </a:xfrm>
          <a:prstGeom prst="rect">
            <a:avLst/>
          </a:prstGeom>
        </p:spPr>
        <p:txBody>
          <a:bodyPr/>
          <a:lstStyle/>
          <a:p>
            <a:r>
              <a:rPr lang="en-AU" dirty="0">
                <a:sym typeface="Symbol"/>
              </a:rPr>
              <a:t> </a:t>
            </a:r>
            <a:r>
              <a:rPr lang="en-AU" dirty="0">
                <a:latin typeface="Georgia" panose="02040502050405020303" pitchFamily="18" charset="0"/>
                <a:sym typeface="Symbol"/>
              </a:rPr>
              <a:t>Commercial in Confidence</a:t>
            </a:r>
            <a:endParaRPr lang="en-AU" dirty="0">
              <a:latin typeface="Georgia" panose="02040502050405020303" pitchFamily="18" charset="0"/>
            </a:endParaRPr>
          </a:p>
        </p:txBody>
      </p:sp>
      <p:sp>
        <p:nvSpPr>
          <p:cNvPr id="8" name="Slide Number Placeholder 7"/>
          <p:cNvSpPr>
            <a:spLocks noGrp="1"/>
          </p:cNvSpPr>
          <p:nvPr>
            <p:ph type="sldNum" sz="quarter" idx="16"/>
          </p:nvPr>
        </p:nvSpPr>
        <p:spPr>
          <a:xfrm>
            <a:off x="152585" y="9388458"/>
            <a:ext cx="367241" cy="393271"/>
          </a:xfrm>
          <a:prstGeom prst="rect">
            <a:avLst/>
          </a:prstGeom>
        </p:spPr>
        <p:txBody>
          <a:bodyPr/>
          <a:lstStyle/>
          <a:p>
            <a:fld id="{321AAAC5-BB59-463D-AC59-4F82BAC4E853}" type="slidenum">
              <a:rPr lang="en-AU" smtClean="0"/>
              <a:pPr/>
              <a:t>‹#›</a:t>
            </a:fld>
            <a:r>
              <a:rPr lang="en-AU" dirty="0"/>
              <a:t> </a:t>
            </a:r>
          </a:p>
        </p:txBody>
      </p:sp>
      <p:sp>
        <p:nvSpPr>
          <p:cNvPr id="5" name="Text Placeholder 4"/>
          <p:cNvSpPr>
            <a:spLocks noGrp="1"/>
          </p:cNvSpPr>
          <p:nvPr>
            <p:ph type="body" sz="quarter" idx="17" hasCustomPrompt="1"/>
          </p:nvPr>
        </p:nvSpPr>
        <p:spPr>
          <a:xfrm>
            <a:off x="310896" y="1437746"/>
            <a:ext cx="6811560" cy="473975"/>
          </a:xfrm>
        </p:spPr>
        <p:txBody>
          <a:bodyPr>
            <a:noAutofit/>
          </a:bodyPr>
          <a:lstStyle>
            <a:lvl1pPr marL="30600" indent="0">
              <a:buNone/>
              <a:defRPr b="1">
                <a:solidFill>
                  <a:schemeClr val="accent2"/>
                </a:solidFill>
              </a:defRPr>
            </a:lvl1pPr>
          </a:lstStyle>
          <a:p>
            <a:pPr lvl="0"/>
            <a:r>
              <a:rPr lang="en-US" dirty="0"/>
              <a:t>Click to enter sub-title</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44135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312120" y="2069760"/>
            <a:ext cx="6811560" cy="6911520"/>
          </a:xfrm>
        </p:spPr>
        <p:txBody>
          <a:bodyPr/>
          <a:lstStyle>
            <a:lvl1pPr marL="30600" indent="0">
              <a:buNone/>
              <a:defRPr/>
            </a:lvl1pPr>
          </a:lstStyle>
          <a:p>
            <a:r>
              <a:rPr lang="en-US" dirty="0"/>
              <a:t>Click the icon to insert image</a:t>
            </a:r>
            <a:endParaRPr lang="en-AU" dirty="0"/>
          </a:p>
        </p:txBody>
      </p:sp>
      <p:sp>
        <p:nvSpPr>
          <p:cNvPr id="10" name="Date Placeholder 9"/>
          <p:cNvSpPr>
            <a:spLocks noGrp="1"/>
          </p:cNvSpPr>
          <p:nvPr>
            <p:ph type="dt" sz="half" idx="14"/>
          </p:nvPr>
        </p:nvSpPr>
        <p:spPr>
          <a:xfrm>
            <a:off x="2979420" y="9387842"/>
            <a:ext cx="1813560" cy="400472"/>
          </a:xfrm>
          <a:prstGeom prst="rect">
            <a:avLst/>
          </a:prstGeom>
        </p:spPr>
        <p:txBody>
          <a:bodyPr/>
          <a:lstStyle/>
          <a:p>
            <a:fld id="{180C7F05-5CC1-4BFF-91E2-429732C7400B}" type="datetime1">
              <a:rPr lang="en-AU" smtClean="0"/>
              <a:pPr/>
              <a:t>11/10/2022</a:t>
            </a:fld>
            <a:endParaRPr lang="en-AU" dirty="0"/>
          </a:p>
        </p:txBody>
      </p:sp>
      <p:sp>
        <p:nvSpPr>
          <p:cNvPr id="12" name="Footer Placeholder 11"/>
          <p:cNvSpPr>
            <a:spLocks noGrp="1"/>
          </p:cNvSpPr>
          <p:nvPr>
            <p:ph type="ftr" sz="quarter" idx="15"/>
          </p:nvPr>
        </p:nvSpPr>
        <p:spPr>
          <a:xfrm>
            <a:off x="458619" y="9384349"/>
            <a:ext cx="2470326" cy="397380"/>
          </a:xfrm>
          <a:prstGeom prst="rect">
            <a:avLst/>
          </a:prstGeom>
        </p:spPr>
        <p:txBody>
          <a:bodyPr/>
          <a:lstStyle/>
          <a:p>
            <a:r>
              <a:rPr lang="en-AU" dirty="0">
                <a:sym typeface="Symbol"/>
              </a:rPr>
              <a:t> </a:t>
            </a:r>
            <a:r>
              <a:rPr lang="en-AU" dirty="0">
                <a:latin typeface="Georgia" panose="02040502050405020303" pitchFamily="18" charset="0"/>
                <a:sym typeface="Symbol"/>
              </a:rPr>
              <a:t>Commercial in Confidence</a:t>
            </a:r>
            <a:endParaRPr lang="en-AU" dirty="0">
              <a:latin typeface="Georgia" panose="02040502050405020303" pitchFamily="18" charset="0"/>
            </a:endParaRPr>
          </a:p>
        </p:txBody>
      </p:sp>
      <p:sp>
        <p:nvSpPr>
          <p:cNvPr id="13" name="Slide Number Placeholder 12"/>
          <p:cNvSpPr>
            <a:spLocks noGrp="1"/>
          </p:cNvSpPr>
          <p:nvPr>
            <p:ph type="sldNum" sz="quarter" idx="16"/>
          </p:nvPr>
        </p:nvSpPr>
        <p:spPr>
          <a:xfrm>
            <a:off x="152585" y="9388458"/>
            <a:ext cx="367241" cy="393271"/>
          </a:xfrm>
          <a:prstGeom prst="rect">
            <a:avLst/>
          </a:prstGeom>
        </p:spPr>
        <p:txBody>
          <a:bodyPr/>
          <a:lstStyle/>
          <a:p>
            <a:fld id="{321AAAC5-BB59-463D-AC59-4F82BAC4E853}" type="slidenum">
              <a:rPr lang="en-AU" smtClean="0"/>
              <a:pPr/>
              <a:t>‹#›</a:t>
            </a:fld>
            <a:r>
              <a:rPr lang="en-AU" dirty="0"/>
              <a:t> </a:t>
            </a:r>
          </a:p>
        </p:txBody>
      </p:sp>
      <p:sp>
        <p:nvSpPr>
          <p:cNvPr id="5" name="Text Placeholder 4"/>
          <p:cNvSpPr>
            <a:spLocks noGrp="1"/>
          </p:cNvSpPr>
          <p:nvPr>
            <p:ph type="body" sz="quarter" idx="17" hasCustomPrompt="1"/>
          </p:nvPr>
        </p:nvSpPr>
        <p:spPr>
          <a:xfrm>
            <a:off x="310896" y="1438911"/>
            <a:ext cx="6811560" cy="473975"/>
          </a:xfrm>
        </p:spPr>
        <p:txBody>
          <a:bodyPr>
            <a:noAutofit/>
          </a:bodyPr>
          <a:lstStyle>
            <a:lvl1pPr marL="30600" indent="0">
              <a:buNone/>
              <a:defRPr b="1">
                <a:solidFill>
                  <a:schemeClr val="accent2"/>
                </a:solidFill>
              </a:defRPr>
            </a:lvl1pPr>
          </a:lstStyle>
          <a:p>
            <a:pPr lvl="0"/>
            <a:r>
              <a:rPr lang="en-US" dirty="0"/>
              <a:t>Click to enter sub-title</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7741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D9F1F0-5B7F-4FE5-B1F8-1BF5A393B70B}"/>
              </a:ext>
            </a:extLst>
          </p:cNvPr>
          <p:cNvGraphicFramePr>
            <a:graphicFrameLocks noChangeAspect="1"/>
          </p:cNvGraphicFramePr>
          <p:nvPr userDrawn="1">
            <p:custDataLst>
              <p:tags r:id="rId1"/>
            </p:custDataLst>
            <p:extLst>
              <p:ext uri="{D42A27DB-BD31-4B8C-83A1-F6EECF244321}">
                <p14:modId xmlns:p14="http://schemas.microsoft.com/office/powerpoint/2010/main" val="3098481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11D9F1F0-5B7F-4FE5-B1F8-1BF5A393B7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9D78EEE-2D05-4333-86E1-2BAB658542E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8" name="Rectangle 11">
            <a:extLst>
              <a:ext uri="{FF2B5EF4-FFF2-40B4-BE49-F238E27FC236}">
                <a16:creationId xmlns:a16="http://schemas.microsoft.com/office/drawing/2014/main" id="{75914971-B8BD-4A63-8EE3-004E95DEE061}"/>
              </a:ext>
            </a:extLst>
          </p:cNvPr>
          <p:cNvSpPr/>
          <p:nvPr userDrawn="1"/>
        </p:nvSpPr>
        <p:spPr>
          <a:xfrm>
            <a:off x="2272726" y="175911"/>
            <a:ext cx="4356674" cy="563628"/>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1631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622894 w 2828124"/>
              <a:gd name="connsiteY1" fmla="*/ 96737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37309 h 381996"/>
              <a:gd name="connsiteX1" fmla="*/ 2622894 w 2828124"/>
              <a:gd name="connsiteY1" fmla="*/ 0 h 381996"/>
              <a:gd name="connsiteX2" fmla="*/ 2828124 w 2828124"/>
              <a:gd name="connsiteY2" fmla="*/ 381996 h 381996"/>
              <a:gd name="connsiteX3" fmla="*/ 0 w 2828124"/>
              <a:gd name="connsiteY3" fmla="*/ 381996 h 381996"/>
              <a:gd name="connsiteX4" fmla="*/ 0 w 2828124"/>
              <a:gd name="connsiteY4" fmla="*/ 37309 h 381996"/>
              <a:gd name="connsiteX0" fmla="*/ 0 w 2832674"/>
              <a:gd name="connsiteY0" fmla="*/ 14968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4968 h 381996"/>
              <a:gd name="connsiteX0" fmla="*/ 0 w 2832674"/>
              <a:gd name="connsiteY0" fmla="*/ 10500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050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674" h="381996">
                <a:moveTo>
                  <a:pt x="0" y="10500"/>
                </a:moveTo>
                <a:lnTo>
                  <a:pt x="2627444" y="0"/>
                </a:lnTo>
                <a:lnTo>
                  <a:pt x="2832674" y="381996"/>
                </a:lnTo>
                <a:lnTo>
                  <a:pt x="4550" y="381996"/>
                </a:lnTo>
                <a:cubicBezTo>
                  <a:pt x="3033" y="259653"/>
                  <a:pt x="1517" y="132843"/>
                  <a:pt x="0" y="105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11">
            <a:extLst>
              <a:ext uri="{FF2B5EF4-FFF2-40B4-BE49-F238E27FC236}">
                <a16:creationId xmlns:a16="http://schemas.microsoft.com/office/drawing/2014/main" id="{96B3015B-7713-4372-B0E0-DDFAABFECF04}"/>
              </a:ext>
            </a:extLst>
          </p:cNvPr>
          <p:cNvSpPr/>
          <p:nvPr userDrawn="1"/>
        </p:nvSpPr>
        <p:spPr>
          <a:xfrm>
            <a:off x="0" y="20291"/>
            <a:ext cx="6430614" cy="719248"/>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1981 h 480714"/>
              <a:gd name="connsiteX1" fmla="*/ 2577401 w 2828124"/>
              <a:gd name="connsiteY1" fmla="*/ 0 h 480714"/>
              <a:gd name="connsiteX2" fmla="*/ 2828124 w 2828124"/>
              <a:gd name="connsiteY2" fmla="*/ 480714 h 480714"/>
              <a:gd name="connsiteX3" fmla="*/ 0 w 2828124"/>
              <a:gd name="connsiteY3" fmla="*/ 480714 h 480714"/>
              <a:gd name="connsiteX4" fmla="*/ 0 w 2828124"/>
              <a:gd name="connsiteY4" fmla="*/ 1981 h 480714"/>
              <a:gd name="connsiteX0" fmla="*/ 0 w 4180674"/>
              <a:gd name="connsiteY0" fmla="*/ 0 h 483410"/>
              <a:gd name="connsiteX1" fmla="*/ 3929951 w 4180674"/>
              <a:gd name="connsiteY1" fmla="*/ 2696 h 483410"/>
              <a:gd name="connsiteX2" fmla="*/ 4180674 w 4180674"/>
              <a:gd name="connsiteY2" fmla="*/ 483410 h 483410"/>
              <a:gd name="connsiteX3" fmla="*/ 1352550 w 4180674"/>
              <a:gd name="connsiteY3" fmla="*/ 483410 h 483410"/>
              <a:gd name="connsiteX4" fmla="*/ 0 w 4180674"/>
              <a:gd name="connsiteY4" fmla="*/ 0 h 483410"/>
              <a:gd name="connsiteX0" fmla="*/ 0 w 4180674"/>
              <a:gd name="connsiteY0" fmla="*/ 0 h 488087"/>
              <a:gd name="connsiteX1" fmla="*/ 3929951 w 4180674"/>
              <a:gd name="connsiteY1" fmla="*/ 2696 h 488087"/>
              <a:gd name="connsiteX2" fmla="*/ 4180674 w 4180674"/>
              <a:gd name="connsiteY2" fmla="*/ 483410 h 488087"/>
              <a:gd name="connsiteX3" fmla="*/ 4763 w 4180674"/>
              <a:gd name="connsiteY3" fmla="*/ 488087 h 488087"/>
              <a:gd name="connsiteX4" fmla="*/ 0 w 4180674"/>
              <a:gd name="connsiteY4" fmla="*/ 0 h 488087"/>
              <a:gd name="connsiteX0" fmla="*/ 4973 w 4185647"/>
              <a:gd name="connsiteY0" fmla="*/ 0 h 483410"/>
              <a:gd name="connsiteX1" fmla="*/ 3934924 w 4185647"/>
              <a:gd name="connsiteY1" fmla="*/ 2696 h 483410"/>
              <a:gd name="connsiteX2" fmla="*/ 4185647 w 4185647"/>
              <a:gd name="connsiteY2" fmla="*/ 483410 h 483410"/>
              <a:gd name="connsiteX3" fmla="*/ 211 w 4185647"/>
              <a:gd name="connsiteY3" fmla="*/ 483410 h 483410"/>
              <a:gd name="connsiteX4" fmla="*/ 4973 w 4185647"/>
              <a:gd name="connsiteY4" fmla="*/ 0 h 483410"/>
              <a:gd name="connsiteX0" fmla="*/ 459 w 4181133"/>
              <a:gd name="connsiteY0" fmla="*/ 0 h 483410"/>
              <a:gd name="connsiteX1" fmla="*/ 3930410 w 4181133"/>
              <a:gd name="connsiteY1" fmla="*/ 2696 h 483410"/>
              <a:gd name="connsiteX2" fmla="*/ 4181133 w 4181133"/>
              <a:gd name="connsiteY2" fmla="*/ 483410 h 483410"/>
              <a:gd name="connsiteX3" fmla="*/ 459 w 4181133"/>
              <a:gd name="connsiteY3" fmla="*/ 478733 h 483410"/>
              <a:gd name="connsiteX4" fmla="*/ 459 w 4181133"/>
              <a:gd name="connsiteY4" fmla="*/ 0 h 483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133" h="483410">
                <a:moveTo>
                  <a:pt x="459" y="0"/>
                </a:moveTo>
                <a:lnTo>
                  <a:pt x="3930410" y="2696"/>
                </a:lnTo>
                <a:lnTo>
                  <a:pt x="4181133" y="483410"/>
                </a:lnTo>
                <a:lnTo>
                  <a:pt x="459" y="478733"/>
                </a:lnTo>
                <a:cubicBezTo>
                  <a:pt x="-1129" y="316037"/>
                  <a:pt x="2047" y="162696"/>
                  <a:pt x="45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43" name="Title 1">
            <a:extLst>
              <a:ext uri="{FF2B5EF4-FFF2-40B4-BE49-F238E27FC236}">
                <a16:creationId xmlns:a16="http://schemas.microsoft.com/office/drawing/2014/main" id="{B7E0CF13-EC03-4D83-A452-4564ED71D1B2}"/>
              </a:ext>
            </a:extLst>
          </p:cNvPr>
          <p:cNvSpPr>
            <a:spLocks noGrp="1"/>
          </p:cNvSpPr>
          <p:nvPr userDrawn="1">
            <p:ph type="title" hasCustomPrompt="1"/>
          </p:nvPr>
        </p:nvSpPr>
        <p:spPr>
          <a:xfrm>
            <a:off x="209856" y="160427"/>
            <a:ext cx="5580392" cy="438976"/>
          </a:xfrm>
        </p:spPr>
        <p:txBody>
          <a:bodyPr>
            <a:noAutofit/>
          </a:bodyPr>
          <a:lstStyle>
            <a:lvl1pPr>
              <a:defRPr sz="2400" b="1" baseline="0">
                <a:solidFill>
                  <a:schemeClr val="bg1"/>
                </a:solidFill>
                <a:latin typeface="Arial Black" panose="020B0A04020102020204" pitchFamily="34" charset="0"/>
              </a:defRPr>
            </a:lvl1pPr>
          </a:lstStyle>
          <a:p>
            <a:r>
              <a:rPr lang="en-US" dirty="0"/>
              <a:t>Add Title Here</a:t>
            </a:r>
            <a:br>
              <a:rPr lang="en-US" dirty="0"/>
            </a:br>
            <a:r>
              <a:rPr lang="en-US" dirty="0"/>
              <a:t>Add Title Here</a:t>
            </a:r>
          </a:p>
        </p:txBody>
      </p:sp>
    </p:spTree>
    <p:extLst>
      <p:ext uri="{BB962C8B-B14F-4D97-AF65-F5344CB8AC3E}">
        <p14:creationId xmlns:p14="http://schemas.microsoft.com/office/powerpoint/2010/main" val="7301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D517D13-D21E-497D-BEB7-3484CE866FE8}"/>
              </a:ext>
            </a:extLst>
          </p:cNvPr>
          <p:cNvGraphicFramePr>
            <a:graphicFrameLocks noChangeAspect="1"/>
          </p:cNvGraphicFramePr>
          <p:nvPr userDrawn="1">
            <p:custDataLst>
              <p:tags r:id="rId1"/>
            </p:custDataLst>
            <p:extLst>
              <p:ext uri="{D42A27DB-BD31-4B8C-83A1-F6EECF244321}">
                <p14:modId xmlns:p14="http://schemas.microsoft.com/office/powerpoint/2010/main" val="3741206370"/>
              </p:ext>
            </p:extLst>
          </p:nvPr>
        </p:nvGraphicFramePr>
        <p:xfrm>
          <a:off x="1350" y="2330"/>
          <a:ext cx="1350" cy="2329"/>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11" name="Object 10" hidden="1">
                        <a:extLst>
                          <a:ext uri="{FF2B5EF4-FFF2-40B4-BE49-F238E27FC236}">
                            <a16:creationId xmlns:a16="http://schemas.microsoft.com/office/drawing/2014/main" id="{9D517D13-D21E-497D-BEB7-3484CE866FE8}"/>
                          </a:ext>
                        </a:extLst>
                      </p:cNvPr>
                      <p:cNvPicPr/>
                      <p:nvPr/>
                    </p:nvPicPr>
                    <p:blipFill>
                      <a:blip r:embed="rId6"/>
                      <a:stretch>
                        <a:fillRect/>
                      </a:stretch>
                    </p:blipFill>
                    <p:spPr>
                      <a:xfrm>
                        <a:off x="1350" y="2330"/>
                        <a:ext cx="1350" cy="2329"/>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CC754DB-8947-4BCC-8522-BE462B43CC2B}"/>
              </a:ext>
            </a:extLst>
          </p:cNvPr>
          <p:cNvSpPr/>
          <p:nvPr userDrawn="1">
            <p:custDataLst>
              <p:tags r:id="rId2"/>
            </p:custDataLst>
          </p:nvPr>
        </p:nvSpPr>
        <p:spPr>
          <a:xfrm>
            <a:off x="0" y="1"/>
            <a:ext cx="134938" cy="232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TextBox 18">
            <a:extLst>
              <a:ext uri="{FF2B5EF4-FFF2-40B4-BE49-F238E27FC236}">
                <a16:creationId xmlns:a16="http://schemas.microsoft.com/office/drawing/2014/main" id="{972FD6BC-B7DD-416D-940E-FDAAA430CFA5}"/>
              </a:ext>
            </a:extLst>
          </p:cNvPr>
          <p:cNvSpPr txBox="1"/>
          <p:nvPr userDrawn="1"/>
        </p:nvSpPr>
        <p:spPr>
          <a:xfrm>
            <a:off x="152400" y="1295400"/>
            <a:ext cx="6934200" cy="523220"/>
          </a:xfrm>
          <a:prstGeom prst="rect">
            <a:avLst/>
          </a:prstGeom>
          <a:noFill/>
        </p:spPr>
        <p:txBody>
          <a:bodyPr wrap="square" rtlCol="0">
            <a:spAutoFit/>
          </a:bodyPr>
          <a:lstStyle/>
          <a:p>
            <a:pPr algn="l"/>
            <a:r>
              <a:rPr lang="en-US" sz="2800" b="1" spc="300" dirty="0">
                <a:solidFill>
                  <a:schemeClr val="accent3"/>
                </a:solidFill>
                <a:latin typeface="Arial Black" panose="020B0A04020102020204" pitchFamily="34" charset="0"/>
              </a:rPr>
              <a:t>Extended Table of Contents</a:t>
            </a:r>
          </a:p>
        </p:txBody>
      </p:sp>
    </p:spTree>
    <p:extLst>
      <p:ext uri="{BB962C8B-B14F-4D97-AF65-F5344CB8AC3E}">
        <p14:creationId xmlns:p14="http://schemas.microsoft.com/office/powerpoint/2010/main" val="333954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ment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5FF55E-2827-44CA-A26E-FE5B5456846D}"/>
              </a:ext>
            </a:extLst>
          </p:cNvPr>
          <p:cNvGraphicFramePr>
            <a:graphicFrameLocks noChangeAspect="1"/>
          </p:cNvGraphicFramePr>
          <p:nvPr userDrawn="1">
            <p:custDataLst>
              <p:tags r:id="rId1"/>
            </p:custDataLst>
            <p:extLst>
              <p:ext uri="{D42A27DB-BD31-4B8C-83A1-F6EECF244321}">
                <p14:modId xmlns:p14="http://schemas.microsoft.com/office/powerpoint/2010/main" val="586798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495FF55E-2827-44CA-A26E-FE5B545684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8E77E0F-2D10-4088-9BA5-1AF6E97BE79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4" name="Title Placeholder 1">
            <a:extLst>
              <a:ext uri="{FF2B5EF4-FFF2-40B4-BE49-F238E27FC236}">
                <a16:creationId xmlns:a16="http://schemas.microsoft.com/office/drawing/2014/main" id="{F02FC107-CFB6-40ED-9AE6-892A714222F2}"/>
              </a:ext>
            </a:extLst>
          </p:cNvPr>
          <p:cNvSpPr>
            <a:spLocks noGrp="1"/>
          </p:cNvSpPr>
          <p:nvPr>
            <p:ph type="title"/>
          </p:nvPr>
        </p:nvSpPr>
        <p:spPr>
          <a:xfrm>
            <a:off x="550566" y="4582159"/>
            <a:ext cx="7221834" cy="894081"/>
          </a:xfrm>
          <a:prstGeom prst="rect">
            <a:avLst/>
          </a:prstGeom>
        </p:spPr>
        <p:txBody>
          <a:bodyPr vert="horz" lIns="91440" tIns="45720" rIns="91440" bIns="45720" rtlCol="0" anchor="ctr">
            <a:normAutofit/>
          </a:bodyPr>
          <a:lstStyle>
            <a:lvl1pPr>
              <a:defRPr sz="3600">
                <a:solidFill>
                  <a:schemeClr val="accent3"/>
                </a:solidFill>
                <a:latin typeface="Arial Black" panose="020B0A04020102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146ED720-86C2-4947-ABA0-F234607747B7}"/>
              </a:ext>
            </a:extLst>
          </p:cNvPr>
          <p:cNvSpPr>
            <a:spLocks noGrp="1"/>
          </p:cNvSpPr>
          <p:nvPr>
            <p:ph idx="1"/>
          </p:nvPr>
        </p:nvSpPr>
        <p:spPr>
          <a:xfrm>
            <a:off x="533400" y="5638800"/>
            <a:ext cx="6857999" cy="1219200"/>
          </a:xfrm>
        </p:spPr>
        <p:txBody>
          <a:bodyPr/>
          <a:lstStyle>
            <a:lvl1pPr marL="0" indent="0">
              <a:buNone/>
              <a:defRPr b="1" i="1">
                <a:solidFill>
                  <a:schemeClr val="tx1">
                    <a:lumMod val="60000"/>
                    <a:lumOff val="40000"/>
                  </a:schemeClr>
                </a:solidFill>
              </a:defRPr>
            </a:lvl1pPr>
            <a:lvl2pPr marL="353278" indent="0">
              <a:buNone/>
              <a:defRPr/>
            </a:lvl2pPr>
            <a:lvl3pPr marL="706557" indent="0">
              <a:buNone/>
              <a:defRPr/>
            </a:lvl3pPr>
            <a:lvl4pPr marL="1059836" indent="0">
              <a:buNone/>
              <a:defRPr/>
            </a:lvl4pPr>
            <a:lvl5pPr marL="1413114" indent="0">
              <a:buNone/>
              <a:defRPr/>
            </a:lvl5pPr>
          </a:lstStyle>
          <a:p>
            <a:pPr lvl="0"/>
            <a:r>
              <a:rPr lang="en-US" dirty="0"/>
              <a:t>Click to edit Master text styles</a:t>
            </a:r>
          </a:p>
        </p:txBody>
      </p:sp>
      <p:cxnSp>
        <p:nvCxnSpPr>
          <p:cNvPr id="9" name="Straight Connector 8">
            <a:extLst>
              <a:ext uri="{FF2B5EF4-FFF2-40B4-BE49-F238E27FC236}">
                <a16:creationId xmlns:a16="http://schemas.microsoft.com/office/drawing/2014/main" id="{6A8AC42D-C118-4B1E-BED0-47623F3529EA}"/>
              </a:ext>
            </a:extLst>
          </p:cNvPr>
          <p:cNvCxnSpPr>
            <a:cxnSpLocks/>
          </p:cNvCxnSpPr>
          <p:nvPr userDrawn="1"/>
        </p:nvCxnSpPr>
        <p:spPr>
          <a:xfrm>
            <a:off x="0" y="5476240"/>
            <a:ext cx="7772400" cy="0"/>
          </a:xfrm>
          <a:prstGeom prst="line">
            <a:avLst/>
          </a:prstGeom>
          <a:ln w="28575">
            <a:solidFill>
              <a:schemeClr val="accent3"/>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2045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400" spc="50" baseline="0"/>
            </a:lvl1pPr>
            <a:lvl2pPr>
              <a:defRPr sz="1400" spc="50" baseline="0"/>
            </a:lvl2pPr>
            <a:lvl3pPr>
              <a:defRPr sz="1400" spc="50" baseline="0"/>
            </a:lvl3pPr>
            <a:lvl4pPr>
              <a:defRPr sz="1400" spc="50" baseline="0"/>
            </a:lvl4pPr>
            <a:lvl5pPr>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7010400" y="9387230"/>
            <a:ext cx="373381" cy="442570"/>
          </a:xfrm>
          <a:prstGeom prst="rect">
            <a:avLst/>
          </a:prstGeom>
        </p:spPr>
        <p:txBody>
          <a:bodyPr anchor="ctr"/>
          <a:lstStyle>
            <a:lvl1pPr algn="ctr">
              <a:defRPr sz="1000" b="1">
                <a:solidFill>
                  <a:schemeClr val="accent3"/>
                </a:solidFill>
                <a:latin typeface="+mj-lt"/>
              </a:defRPr>
            </a:lvl1pPr>
          </a:lstStyle>
          <a:p>
            <a:pPr fontAlgn="auto">
              <a:spcBef>
                <a:spcPts val="0"/>
              </a:spcBef>
              <a:spcAft>
                <a:spcPts val="0"/>
              </a:spcAft>
            </a:pPr>
            <a:fld id="{D43FAC5E-33C6-4E1E-A7B3-C187ED111F4A}" type="slidenum">
              <a:rPr lang="en-US" smtClean="0"/>
              <a:pPr fontAlgn="auto">
                <a:spcBef>
                  <a:spcPts val="0"/>
                </a:spcBef>
                <a:spcAft>
                  <a:spcPts val="0"/>
                </a:spcAft>
              </a:pPr>
              <a:t>‹#›</a:t>
            </a:fld>
            <a:endParaRPr lang="en-US" dirty="0"/>
          </a:p>
        </p:txBody>
      </p:sp>
      <p:sp>
        <p:nvSpPr>
          <p:cNvPr id="10" name="Rectangle: Rounded Corners 20">
            <a:extLst>
              <a:ext uri="{FF2B5EF4-FFF2-40B4-BE49-F238E27FC236}">
                <a16:creationId xmlns:a16="http://schemas.microsoft.com/office/drawing/2014/main" id="{85D625E9-4AFB-5A45-8858-DBF70FAE40E1}"/>
              </a:ext>
            </a:extLst>
          </p:cNvPr>
          <p:cNvSpPr/>
          <p:nvPr userDrawn="1"/>
        </p:nvSpPr>
        <p:spPr>
          <a:xfrm>
            <a:off x="335625" y="868681"/>
            <a:ext cx="671015" cy="45719"/>
          </a:xfrm>
          <a:prstGeom prst="roundRect">
            <a:avLst/>
          </a:prstGeom>
          <a:solidFill>
            <a:schemeClr val="accent2"/>
          </a:solidFill>
          <a:ln>
            <a:solidFill>
              <a:schemeClr val="accent2"/>
            </a:soli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955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400" spc="50" baseline="0"/>
            </a:lvl1pPr>
            <a:lvl2pPr>
              <a:defRPr sz="1400" spc="50" baseline="0"/>
            </a:lvl2pPr>
            <a:lvl3pPr>
              <a:defRPr sz="1400" spc="50" baseline="0"/>
            </a:lvl3pPr>
            <a:lvl4pPr>
              <a:defRPr sz="1400" spc="50" baseline="0"/>
            </a:lvl4pPr>
            <a:lvl5pPr>
              <a:defRPr sz="1400" spc="5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7010400" y="9387230"/>
            <a:ext cx="373381" cy="442570"/>
          </a:xfrm>
          <a:prstGeom prst="rect">
            <a:avLst/>
          </a:prstGeom>
        </p:spPr>
        <p:txBody>
          <a:bodyPr anchor="ctr"/>
          <a:lstStyle>
            <a:lvl1pPr algn="ctr">
              <a:defRPr sz="1000" b="1">
                <a:solidFill>
                  <a:schemeClr val="accent3"/>
                </a:solidFill>
                <a:latin typeface="+mj-lt"/>
              </a:defRPr>
            </a:lvl1pPr>
          </a:lstStyle>
          <a:p>
            <a:pPr fontAlgn="auto">
              <a:spcBef>
                <a:spcPts val="0"/>
              </a:spcBef>
              <a:spcAft>
                <a:spcPts val="0"/>
              </a:spcAft>
            </a:pPr>
            <a:fld id="{D43FAC5E-33C6-4E1E-A7B3-C187ED111F4A}" type="slidenum">
              <a:rPr lang="en-US" smtClean="0"/>
              <a:pPr fontAlgn="auto">
                <a:spcBef>
                  <a:spcPts val="0"/>
                </a:spcBef>
                <a:spcAft>
                  <a:spcPts val="0"/>
                </a:spcAft>
              </a:pPr>
              <a:t>‹#›</a:t>
            </a:fld>
            <a:endParaRPr lang="en-US" dirty="0"/>
          </a:p>
        </p:txBody>
      </p:sp>
    </p:spTree>
    <p:extLst>
      <p:ext uri="{BB962C8B-B14F-4D97-AF65-F5344CB8AC3E}">
        <p14:creationId xmlns:p14="http://schemas.microsoft.com/office/powerpoint/2010/main" val="351214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6"/>
            <a:ext cx="6606540" cy="1997710"/>
          </a:xfrm>
        </p:spPr>
        <p:txBody>
          <a:bodyPr anchor="t"/>
          <a:lstStyle>
            <a:lvl1pPr algn="l">
              <a:defRPr sz="3091"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1545">
                <a:solidFill>
                  <a:schemeClr val="tx1">
                    <a:lumMod val="75000"/>
                    <a:lumOff val="25000"/>
                  </a:schemeClr>
                </a:solidFill>
              </a:defRPr>
            </a:lvl1pPr>
            <a:lvl2pPr marL="353278" indent="0">
              <a:buNone/>
              <a:defRPr sz="1391">
                <a:solidFill>
                  <a:schemeClr val="tx1">
                    <a:tint val="75000"/>
                  </a:schemeClr>
                </a:solidFill>
              </a:defRPr>
            </a:lvl2pPr>
            <a:lvl3pPr marL="706557" indent="0">
              <a:buNone/>
              <a:defRPr sz="1236">
                <a:solidFill>
                  <a:schemeClr val="tx1">
                    <a:tint val="75000"/>
                  </a:schemeClr>
                </a:solidFill>
              </a:defRPr>
            </a:lvl3pPr>
            <a:lvl4pPr marL="1059835" indent="0">
              <a:buNone/>
              <a:defRPr sz="1082">
                <a:solidFill>
                  <a:schemeClr val="tx1">
                    <a:tint val="75000"/>
                  </a:schemeClr>
                </a:solidFill>
              </a:defRPr>
            </a:lvl4pPr>
            <a:lvl5pPr marL="1413114" indent="0">
              <a:buNone/>
              <a:defRPr sz="1082">
                <a:solidFill>
                  <a:schemeClr val="tx1">
                    <a:tint val="75000"/>
                  </a:schemeClr>
                </a:solidFill>
              </a:defRPr>
            </a:lvl5pPr>
            <a:lvl6pPr marL="1766392" indent="0">
              <a:buNone/>
              <a:defRPr sz="1082">
                <a:solidFill>
                  <a:schemeClr val="tx1">
                    <a:tint val="75000"/>
                  </a:schemeClr>
                </a:solidFill>
              </a:defRPr>
            </a:lvl6pPr>
            <a:lvl7pPr marL="2119671" indent="0">
              <a:buNone/>
              <a:defRPr sz="1082">
                <a:solidFill>
                  <a:schemeClr val="tx1">
                    <a:tint val="75000"/>
                  </a:schemeClr>
                </a:solidFill>
              </a:defRPr>
            </a:lvl7pPr>
            <a:lvl8pPr marL="2472949" indent="0">
              <a:buNone/>
              <a:defRPr sz="1082">
                <a:solidFill>
                  <a:schemeClr val="tx1">
                    <a:tint val="75000"/>
                  </a:schemeClr>
                </a:solidFill>
              </a:defRPr>
            </a:lvl8pPr>
            <a:lvl9pPr marL="2826228" indent="0">
              <a:buNone/>
              <a:defRPr sz="108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B5C99C9D-0EA4-45BD-9C3F-59EF177AEC2D}"/>
              </a:ext>
            </a:extLst>
          </p:cNvPr>
          <p:cNvSpPr>
            <a:spLocks noGrp="1"/>
          </p:cNvSpPr>
          <p:nvPr>
            <p:ph type="sldNum" sz="quarter" idx="4"/>
          </p:nvPr>
        </p:nvSpPr>
        <p:spPr>
          <a:xfrm>
            <a:off x="7086601" y="9372600"/>
            <a:ext cx="297180" cy="442570"/>
          </a:xfrm>
          <a:prstGeom prst="rect">
            <a:avLst/>
          </a:prstGeom>
        </p:spPr>
        <p:txBody>
          <a:bodyPr anchor="ctr"/>
          <a:lstStyle>
            <a:lvl1pPr algn="ctr">
              <a:defRPr sz="603" b="1">
                <a:solidFill>
                  <a:schemeClr val="accent3"/>
                </a:solidFill>
              </a:defRPr>
            </a:lvl1pPr>
          </a:lstStyle>
          <a:p>
            <a:pPr fontAlgn="auto">
              <a:spcBef>
                <a:spcPts val="0"/>
              </a:spcBef>
              <a:spcAft>
                <a:spcPts val="0"/>
              </a:spcAft>
            </a:pPr>
            <a:fld id="{D43FAC5E-33C6-4E1E-A7B3-C187ED111F4A}" type="slidenum">
              <a:rPr lang="en-US" smtClean="0">
                <a:latin typeface="Calibri"/>
              </a:rPr>
              <a:pPr fontAlgn="auto">
                <a:spcBef>
                  <a:spcPts val="0"/>
                </a:spcBef>
                <a:spcAft>
                  <a:spcPts val="0"/>
                </a:spcAft>
              </a:pPr>
              <a:t>‹#›</a:t>
            </a:fld>
            <a:endParaRPr lang="en-US" dirty="0">
              <a:latin typeface="Calibri"/>
            </a:endParaRPr>
          </a:p>
        </p:txBody>
      </p:sp>
    </p:spTree>
    <p:extLst>
      <p:ext uri="{BB962C8B-B14F-4D97-AF65-F5344CB8AC3E}">
        <p14:creationId xmlns:p14="http://schemas.microsoft.com/office/powerpoint/2010/main" val="400566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3"/>
            <a:ext cx="3432810" cy="6638079"/>
          </a:xfrm>
        </p:spPr>
        <p:txBody>
          <a:bodyPr/>
          <a:lstStyle>
            <a:lvl1pPr>
              <a:defRPr sz="2164"/>
            </a:lvl1pPr>
            <a:lvl2pPr>
              <a:defRPr sz="1854"/>
            </a:lvl2pPr>
            <a:lvl3pPr>
              <a:defRPr sz="1545"/>
            </a:lvl3pPr>
            <a:lvl4pPr>
              <a:defRPr sz="1391"/>
            </a:lvl4pPr>
            <a:lvl5pPr>
              <a:defRPr sz="1391"/>
            </a:lvl5pPr>
            <a:lvl6pPr>
              <a:defRPr sz="1391"/>
            </a:lvl6pPr>
            <a:lvl7pPr>
              <a:defRPr sz="1391"/>
            </a:lvl7pPr>
            <a:lvl8pPr>
              <a:defRPr sz="1391"/>
            </a:lvl8pPr>
            <a:lvl9pPr>
              <a:defRPr sz="13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3"/>
            <a:ext cx="3432810" cy="6638079"/>
          </a:xfrm>
        </p:spPr>
        <p:txBody>
          <a:bodyPr/>
          <a:lstStyle>
            <a:lvl1pPr>
              <a:defRPr sz="2164"/>
            </a:lvl1pPr>
            <a:lvl2pPr>
              <a:defRPr sz="1854"/>
            </a:lvl2pPr>
            <a:lvl3pPr>
              <a:defRPr sz="1545"/>
            </a:lvl3pPr>
            <a:lvl4pPr>
              <a:defRPr sz="1391"/>
            </a:lvl4pPr>
            <a:lvl5pPr>
              <a:defRPr sz="1391"/>
            </a:lvl5pPr>
            <a:lvl6pPr>
              <a:defRPr sz="1391"/>
            </a:lvl6pPr>
            <a:lvl7pPr>
              <a:defRPr sz="1391"/>
            </a:lvl7pPr>
            <a:lvl8pPr>
              <a:defRPr sz="1391"/>
            </a:lvl8pPr>
            <a:lvl9pPr>
              <a:defRPr sz="13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2B0AAB6-3BE8-4E81-B6B2-02B592004E69}"/>
              </a:ext>
            </a:extLst>
          </p:cNvPr>
          <p:cNvSpPr txBox="1">
            <a:spLocks/>
          </p:cNvSpPr>
          <p:nvPr userDrawn="1"/>
        </p:nvSpPr>
        <p:spPr>
          <a:xfrm>
            <a:off x="7127291" y="9372600"/>
            <a:ext cx="256489" cy="442570"/>
          </a:xfrm>
          <a:prstGeom prst="rect">
            <a:avLst/>
          </a:prstGeom>
        </p:spPr>
        <p:txBody>
          <a:bodyPr anchor="ctr"/>
          <a:lstStyle>
            <a:defPPr>
              <a:defRPr lang="en-GB"/>
            </a:defPPr>
            <a:lvl1pPr algn="ctr" rtl="0" fontAlgn="base">
              <a:spcBef>
                <a:spcPct val="0"/>
              </a:spcBef>
              <a:spcAft>
                <a:spcPct val="0"/>
              </a:spcAft>
              <a:defRPr sz="603" b="1" kern="1200">
                <a:solidFill>
                  <a:schemeClr val="bg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fontAlgn="auto">
              <a:spcBef>
                <a:spcPts val="0"/>
              </a:spcBef>
              <a:spcAft>
                <a:spcPts val="0"/>
              </a:spcAft>
            </a:pPr>
            <a:fld id="{85FA4D67-86CB-47BC-97A0-341B729D2786}" type="slidenum">
              <a:rPr lang="en-US" smtClean="0">
                <a:latin typeface="Calibri"/>
              </a:rPr>
              <a:pPr fontAlgn="auto">
                <a:spcBef>
                  <a:spcPts val="0"/>
                </a:spcBef>
                <a:spcAft>
                  <a:spcPts val="0"/>
                </a:spcAft>
              </a:pPr>
              <a:t>‹#›</a:t>
            </a:fld>
            <a:endParaRPr lang="en-US" dirty="0">
              <a:latin typeface="Calibri"/>
            </a:endParaRPr>
          </a:p>
        </p:txBody>
      </p:sp>
      <p:sp>
        <p:nvSpPr>
          <p:cNvPr id="9" name="Slide Number Placeholder 5">
            <a:extLst>
              <a:ext uri="{FF2B5EF4-FFF2-40B4-BE49-F238E27FC236}">
                <a16:creationId xmlns:a16="http://schemas.microsoft.com/office/drawing/2014/main" id="{F518FC5E-F0BE-44C4-9C69-42EB9C50ACAC}"/>
              </a:ext>
            </a:extLst>
          </p:cNvPr>
          <p:cNvSpPr>
            <a:spLocks noGrp="1"/>
          </p:cNvSpPr>
          <p:nvPr>
            <p:ph type="sldNum" sz="quarter" idx="10"/>
          </p:nvPr>
        </p:nvSpPr>
        <p:spPr>
          <a:xfrm>
            <a:off x="7279691" y="9525000"/>
            <a:ext cx="256489" cy="442570"/>
          </a:xfrm>
          <a:prstGeom prst="rect">
            <a:avLst/>
          </a:prstGeom>
        </p:spPr>
        <p:txBody>
          <a:bodyPr anchor="ctr"/>
          <a:lstStyle>
            <a:lvl1pPr algn="ctr">
              <a:defRPr sz="603" b="1">
                <a:solidFill>
                  <a:schemeClr val="bg1"/>
                </a:solidFill>
              </a:defRPr>
            </a:lvl1pPr>
          </a:lstStyle>
          <a:p>
            <a:pPr fontAlgn="auto">
              <a:spcBef>
                <a:spcPts val="0"/>
              </a:spcBef>
              <a:spcAft>
                <a:spcPts val="0"/>
              </a:spcAft>
            </a:pPr>
            <a:fld id="{85FA4D67-86CB-47BC-97A0-341B729D2786}" type="slidenum">
              <a:rPr lang="en-US" smtClean="0">
                <a:latin typeface="Calibri"/>
              </a:rPr>
              <a:pPr fontAlgn="auto">
                <a:spcBef>
                  <a:spcPts val="0"/>
                </a:spcBef>
                <a:spcAft>
                  <a:spcPts val="0"/>
                </a:spcAft>
              </a:pPr>
              <a:t>‹#›</a:t>
            </a:fld>
            <a:endParaRPr lang="en-US" dirty="0">
              <a:latin typeface="Calibri"/>
            </a:endParaRPr>
          </a:p>
        </p:txBody>
      </p:sp>
    </p:spTree>
    <p:extLst>
      <p:ext uri="{BB962C8B-B14F-4D97-AF65-F5344CB8AC3E}">
        <p14:creationId xmlns:p14="http://schemas.microsoft.com/office/powerpoint/2010/main" val="2065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1F8B85-F991-4562-8A91-DDA9331E40A3}"/>
              </a:ext>
            </a:extLst>
          </p:cNvPr>
          <p:cNvGraphicFramePr>
            <a:graphicFrameLocks noChangeAspect="1"/>
          </p:cNvGraphicFramePr>
          <p:nvPr userDrawn="1">
            <p:custDataLst>
              <p:tags r:id="rId1"/>
            </p:custDataLst>
            <p:extLst>
              <p:ext uri="{D42A27DB-BD31-4B8C-83A1-F6EECF244321}">
                <p14:modId xmlns:p14="http://schemas.microsoft.com/office/powerpoint/2010/main" val="3638983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3B1F8B85-F991-4562-8A91-DDA9331E40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FD2D77D-34A2-4087-938F-93632068C40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5" name="Rectangle 11">
            <a:extLst>
              <a:ext uri="{FF2B5EF4-FFF2-40B4-BE49-F238E27FC236}">
                <a16:creationId xmlns:a16="http://schemas.microsoft.com/office/drawing/2014/main" id="{F2637108-9AF3-417E-B48D-21415CF5A705}"/>
              </a:ext>
            </a:extLst>
          </p:cNvPr>
          <p:cNvSpPr/>
          <p:nvPr userDrawn="1"/>
        </p:nvSpPr>
        <p:spPr>
          <a:xfrm>
            <a:off x="2272726" y="470848"/>
            <a:ext cx="4356674" cy="595543"/>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1631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622894 w 2828124"/>
              <a:gd name="connsiteY1" fmla="*/ 96737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37309 h 381996"/>
              <a:gd name="connsiteX1" fmla="*/ 2622894 w 2828124"/>
              <a:gd name="connsiteY1" fmla="*/ 0 h 381996"/>
              <a:gd name="connsiteX2" fmla="*/ 2828124 w 2828124"/>
              <a:gd name="connsiteY2" fmla="*/ 381996 h 381996"/>
              <a:gd name="connsiteX3" fmla="*/ 0 w 2828124"/>
              <a:gd name="connsiteY3" fmla="*/ 381996 h 381996"/>
              <a:gd name="connsiteX4" fmla="*/ 0 w 2828124"/>
              <a:gd name="connsiteY4" fmla="*/ 37309 h 381996"/>
              <a:gd name="connsiteX0" fmla="*/ 0 w 2832674"/>
              <a:gd name="connsiteY0" fmla="*/ 14968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4968 h 381996"/>
              <a:gd name="connsiteX0" fmla="*/ 0 w 2832674"/>
              <a:gd name="connsiteY0" fmla="*/ 10500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050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674" h="381996">
                <a:moveTo>
                  <a:pt x="0" y="10500"/>
                </a:moveTo>
                <a:lnTo>
                  <a:pt x="2627444" y="0"/>
                </a:lnTo>
                <a:lnTo>
                  <a:pt x="2832674" y="381996"/>
                </a:lnTo>
                <a:lnTo>
                  <a:pt x="4550" y="381996"/>
                </a:lnTo>
                <a:cubicBezTo>
                  <a:pt x="3033" y="259653"/>
                  <a:pt x="1517" y="132843"/>
                  <a:pt x="0" y="105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11">
            <a:extLst>
              <a:ext uri="{FF2B5EF4-FFF2-40B4-BE49-F238E27FC236}">
                <a16:creationId xmlns:a16="http://schemas.microsoft.com/office/drawing/2014/main" id="{8F643D23-296B-4FE1-918A-C907747DC6A4}"/>
              </a:ext>
            </a:extLst>
          </p:cNvPr>
          <p:cNvSpPr/>
          <p:nvPr userDrawn="1"/>
        </p:nvSpPr>
        <p:spPr>
          <a:xfrm>
            <a:off x="0" y="304801"/>
            <a:ext cx="6430614" cy="759974"/>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1981 h 480714"/>
              <a:gd name="connsiteX1" fmla="*/ 2577401 w 2828124"/>
              <a:gd name="connsiteY1" fmla="*/ 0 h 480714"/>
              <a:gd name="connsiteX2" fmla="*/ 2828124 w 2828124"/>
              <a:gd name="connsiteY2" fmla="*/ 480714 h 480714"/>
              <a:gd name="connsiteX3" fmla="*/ 0 w 2828124"/>
              <a:gd name="connsiteY3" fmla="*/ 480714 h 480714"/>
              <a:gd name="connsiteX4" fmla="*/ 0 w 2828124"/>
              <a:gd name="connsiteY4" fmla="*/ 1981 h 480714"/>
              <a:gd name="connsiteX0" fmla="*/ 0 w 4180674"/>
              <a:gd name="connsiteY0" fmla="*/ 0 h 483410"/>
              <a:gd name="connsiteX1" fmla="*/ 3929951 w 4180674"/>
              <a:gd name="connsiteY1" fmla="*/ 2696 h 483410"/>
              <a:gd name="connsiteX2" fmla="*/ 4180674 w 4180674"/>
              <a:gd name="connsiteY2" fmla="*/ 483410 h 483410"/>
              <a:gd name="connsiteX3" fmla="*/ 1352550 w 4180674"/>
              <a:gd name="connsiteY3" fmla="*/ 483410 h 483410"/>
              <a:gd name="connsiteX4" fmla="*/ 0 w 4180674"/>
              <a:gd name="connsiteY4" fmla="*/ 0 h 483410"/>
              <a:gd name="connsiteX0" fmla="*/ 0 w 4180674"/>
              <a:gd name="connsiteY0" fmla="*/ 0 h 488087"/>
              <a:gd name="connsiteX1" fmla="*/ 3929951 w 4180674"/>
              <a:gd name="connsiteY1" fmla="*/ 2696 h 488087"/>
              <a:gd name="connsiteX2" fmla="*/ 4180674 w 4180674"/>
              <a:gd name="connsiteY2" fmla="*/ 483410 h 488087"/>
              <a:gd name="connsiteX3" fmla="*/ 4763 w 4180674"/>
              <a:gd name="connsiteY3" fmla="*/ 488087 h 488087"/>
              <a:gd name="connsiteX4" fmla="*/ 0 w 4180674"/>
              <a:gd name="connsiteY4" fmla="*/ 0 h 488087"/>
              <a:gd name="connsiteX0" fmla="*/ 4973 w 4185647"/>
              <a:gd name="connsiteY0" fmla="*/ 0 h 483410"/>
              <a:gd name="connsiteX1" fmla="*/ 3934924 w 4185647"/>
              <a:gd name="connsiteY1" fmla="*/ 2696 h 483410"/>
              <a:gd name="connsiteX2" fmla="*/ 4185647 w 4185647"/>
              <a:gd name="connsiteY2" fmla="*/ 483410 h 483410"/>
              <a:gd name="connsiteX3" fmla="*/ 211 w 4185647"/>
              <a:gd name="connsiteY3" fmla="*/ 483410 h 483410"/>
              <a:gd name="connsiteX4" fmla="*/ 4973 w 4185647"/>
              <a:gd name="connsiteY4" fmla="*/ 0 h 483410"/>
              <a:gd name="connsiteX0" fmla="*/ 459 w 4181133"/>
              <a:gd name="connsiteY0" fmla="*/ 0 h 483410"/>
              <a:gd name="connsiteX1" fmla="*/ 3930410 w 4181133"/>
              <a:gd name="connsiteY1" fmla="*/ 2696 h 483410"/>
              <a:gd name="connsiteX2" fmla="*/ 4181133 w 4181133"/>
              <a:gd name="connsiteY2" fmla="*/ 483410 h 483410"/>
              <a:gd name="connsiteX3" fmla="*/ 459 w 4181133"/>
              <a:gd name="connsiteY3" fmla="*/ 478733 h 483410"/>
              <a:gd name="connsiteX4" fmla="*/ 459 w 4181133"/>
              <a:gd name="connsiteY4" fmla="*/ 0 h 483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133" h="483410">
                <a:moveTo>
                  <a:pt x="459" y="0"/>
                </a:moveTo>
                <a:lnTo>
                  <a:pt x="3930410" y="2696"/>
                </a:lnTo>
                <a:lnTo>
                  <a:pt x="4181133" y="483410"/>
                </a:lnTo>
                <a:lnTo>
                  <a:pt x="459" y="478733"/>
                </a:lnTo>
                <a:cubicBezTo>
                  <a:pt x="-1129" y="316037"/>
                  <a:pt x="2047" y="162696"/>
                  <a:pt x="45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7" name="Title 1">
            <a:extLst>
              <a:ext uri="{FF2B5EF4-FFF2-40B4-BE49-F238E27FC236}">
                <a16:creationId xmlns:a16="http://schemas.microsoft.com/office/drawing/2014/main" id="{D5BD4A66-9B1C-4168-90A2-8CBE075411EA}"/>
              </a:ext>
            </a:extLst>
          </p:cNvPr>
          <p:cNvSpPr>
            <a:spLocks noGrp="1"/>
          </p:cNvSpPr>
          <p:nvPr>
            <p:ph type="title" hasCustomPrompt="1"/>
          </p:nvPr>
        </p:nvSpPr>
        <p:spPr>
          <a:xfrm>
            <a:off x="534353" y="618304"/>
            <a:ext cx="5485447" cy="438976"/>
          </a:xfrm>
        </p:spPr>
        <p:txBody>
          <a:bodyPr>
            <a:noAutofit/>
          </a:bodyPr>
          <a:lstStyle>
            <a:lvl1pPr>
              <a:defRPr sz="2400" b="1" baseline="0">
                <a:solidFill>
                  <a:schemeClr val="bg1"/>
                </a:solidFill>
                <a:latin typeface="Arial Black" panose="020B0A04020102020204" pitchFamily="34" charset="0"/>
              </a:defRPr>
            </a:lvl1pPr>
          </a:lstStyle>
          <a:p>
            <a:r>
              <a:rPr lang="en-US" dirty="0"/>
              <a:t>Add Title Here</a:t>
            </a:r>
          </a:p>
        </p:txBody>
      </p:sp>
    </p:spTree>
    <p:extLst>
      <p:ext uri="{BB962C8B-B14F-4D97-AF65-F5344CB8AC3E}">
        <p14:creationId xmlns:p14="http://schemas.microsoft.com/office/powerpoint/2010/main" val="374240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92E90EC-3696-4949-928D-E7748C754652}"/>
              </a:ext>
            </a:extLst>
          </p:cNvPr>
          <p:cNvGraphicFramePr>
            <a:graphicFrameLocks noChangeAspect="1"/>
          </p:cNvGraphicFramePr>
          <p:nvPr userDrawn="1">
            <p:custDataLst>
              <p:tags r:id="rId27"/>
            </p:custDataLst>
            <p:extLst>
              <p:ext uri="{D42A27DB-BD31-4B8C-83A1-F6EECF244321}">
                <p14:modId xmlns:p14="http://schemas.microsoft.com/office/powerpoint/2010/main" val="1320119091"/>
              </p:ext>
            </p:extLst>
          </p:nvPr>
        </p:nvGraphicFramePr>
        <p:xfrm>
          <a:off x="1350" y="2330"/>
          <a:ext cx="1350" cy="2329"/>
        </p:xfrm>
        <a:graphic>
          <a:graphicData uri="http://schemas.openxmlformats.org/presentationml/2006/ole">
            <mc:AlternateContent xmlns:mc="http://schemas.openxmlformats.org/markup-compatibility/2006">
              <mc:Choice xmlns:v="urn:schemas-microsoft-com:vml" Requires="v">
                <p:oleObj name="think-cell Slide" r:id="rId30" imgW="395" imgH="396" progId="TCLayout.ActiveDocument.1">
                  <p:embed/>
                </p:oleObj>
              </mc:Choice>
              <mc:Fallback>
                <p:oleObj name="think-cell Slide" r:id="rId30" imgW="395" imgH="396" progId="TCLayout.ActiveDocument.1">
                  <p:embed/>
                  <p:pic>
                    <p:nvPicPr>
                      <p:cNvPr id="5" name="Object 4" hidden="1">
                        <a:extLst>
                          <a:ext uri="{FF2B5EF4-FFF2-40B4-BE49-F238E27FC236}">
                            <a16:creationId xmlns:a16="http://schemas.microsoft.com/office/drawing/2014/main" id="{992E90EC-3696-4949-928D-E7748C754652}"/>
                          </a:ext>
                        </a:extLst>
                      </p:cNvPr>
                      <p:cNvPicPr/>
                      <p:nvPr/>
                    </p:nvPicPr>
                    <p:blipFill>
                      <a:blip r:embed="rId31"/>
                      <a:stretch>
                        <a:fillRect/>
                      </a:stretch>
                    </p:blipFill>
                    <p:spPr>
                      <a:xfrm>
                        <a:off x="1350" y="2330"/>
                        <a:ext cx="1350" cy="232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481D65E-5959-402F-A0D9-6BE83A5A27AC}"/>
              </a:ext>
            </a:extLst>
          </p:cNvPr>
          <p:cNvSpPr/>
          <p:nvPr userDrawn="1">
            <p:custDataLst>
              <p:tags r:id="rId28"/>
            </p:custDataLst>
          </p:nvPr>
        </p:nvSpPr>
        <p:spPr>
          <a:xfrm>
            <a:off x="0" y="1"/>
            <a:ext cx="134938" cy="232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1" i="0" baseline="0"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Placeholder 1"/>
          <p:cNvSpPr>
            <a:spLocks noGrp="1"/>
          </p:cNvSpPr>
          <p:nvPr>
            <p:ph type="title"/>
          </p:nvPr>
        </p:nvSpPr>
        <p:spPr>
          <a:xfrm>
            <a:off x="209855" y="-1"/>
            <a:ext cx="7562545" cy="89408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8620" y="1066800"/>
            <a:ext cx="6995160" cy="790523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37A49E9-962B-4AA0-AA89-59664210B32E}"/>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343797" y="9299057"/>
            <a:ext cx="503368" cy="683143"/>
          </a:xfrm>
          <a:prstGeom prst="rect">
            <a:avLst/>
          </a:prstGeom>
        </p:spPr>
      </p:pic>
    </p:spTree>
    <p:extLst>
      <p:ext uri="{BB962C8B-B14F-4D97-AF65-F5344CB8AC3E}">
        <p14:creationId xmlns:p14="http://schemas.microsoft.com/office/powerpoint/2010/main" val="1332482703"/>
      </p:ext>
    </p:extLst>
  </p:cSld>
  <p:clrMap bg1="lt1" tx1="dk1" bg2="lt2" tx2="dk2" accent1="accent1" accent2="accent2" accent3="accent3" accent4="accent4" accent5="accent5" accent6="accent6" hlink="hlink" folHlink="folHlink"/>
  <p:sldLayoutIdLst>
    <p:sldLayoutId id="2147483803" r:id="rId1"/>
    <p:sldLayoutId id="2147483850" r:id="rId2"/>
    <p:sldLayoutId id="2147483899" r:id="rId3"/>
    <p:sldLayoutId id="2147483849" r:id="rId4"/>
    <p:sldLayoutId id="2147483804" r:id="rId5"/>
    <p:sldLayoutId id="2147483851" r:id="rId6"/>
    <p:sldLayoutId id="2147483805" r:id="rId7"/>
    <p:sldLayoutId id="2147483806" r:id="rId8"/>
    <p:sldLayoutId id="2147483897" r:id="rId9"/>
    <p:sldLayoutId id="2147483807" r:id="rId10"/>
    <p:sldLayoutId id="2147483808" r:id="rId11"/>
    <p:sldLayoutId id="2147483809" r:id="rId12"/>
    <p:sldLayoutId id="2147483865" r:id="rId13"/>
    <p:sldLayoutId id="2147483830" r:id="rId14"/>
    <p:sldLayoutId id="2147483866" r:id="rId15"/>
    <p:sldLayoutId id="2147483886" r:id="rId16"/>
    <p:sldLayoutId id="2147483887" r:id="rId17"/>
    <p:sldLayoutId id="2147483888" r:id="rId18"/>
    <p:sldLayoutId id="2147483867" r:id="rId19"/>
    <p:sldLayoutId id="2147483889" r:id="rId20"/>
    <p:sldLayoutId id="2147483880" r:id="rId21"/>
    <p:sldLayoutId id="2147483896" r:id="rId22"/>
    <p:sldLayoutId id="2147483893" r:id="rId23"/>
    <p:sldLayoutId id="2147483894" r:id="rId24"/>
    <p:sldLayoutId id="2147483898" r:id="rId25"/>
  </p:sldLayoutIdLst>
  <p:hf hdr="0" dt="0"/>
  <p:txStyles>
    <p:titleStyle>
      <a:lvl1pPr algn="l" defTabSz="706557" rtl="0" eaLnBrk="1" latinLnBrk="0" hangingPunct="1">
        <a:spcBef>
          <a:spcPct val="0"/>
        </a:spcBef>
        <a:buNone/>
        <a:defRPr sz="2400" b="1" kern="1200" spc="50" baseline="0">
          <a:solidFill>
            <a:schemeClr val="accent3"/>
          </a:solidFill>
          <a:latin typeface="Arial Black" panose="020B0A04020102020204" pitchFamily="34" charset="0"/>
          <a:ea typeface="+mj-ea"/>
          <a:cs typeface="Arial" panose="020B0604020202020204" pitchFamily="34" charset="0"/>
        </a:defRPr>
      </a:lvl1pPr>
    </p:titleStyle>
    <p:body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p:bodyStyle>
    <p:otherStyle>
      <a:defPPr>
        <a:defRPr lang="en-US"/>
      </a:defPPr>
      <a:lvl1pPr marL="0" algn="l" defTabSz="706557" rtl="0" eaLnBrk="1" latinLnBrk="0" hangingPunct="1">
        <a:defRPr sz="1391" kern="1200">
          <a:solidFill>
            <a:schemeClr val="tx1"/>
          </a:solidFill>
          <a:latin typeface="+mn-lt"/>
          <a:ea typeface="+mn-ea"/>
          <a:cs typeface="+mn-cs"/>
        </a:defRPr>
      </a:lvl1pPr>
      <a:lvl2pPr marL="353278" algn="l" defTabSz="706557" rtl="0" eaLnBrk="1" latinLnBrk="0" hangingPunct="1">
        <a:defRPr sz="1391" kern="1200">
          <a:solidFill>
            <a:schemeClr val="tx1"/>
          </a:solidFill>
          <a:latin typeface="+mn-lt"/>
          <a:ea typeface="+mn-ea"/>
          <a:cs typeface="+mn-cs"/>
        </a:defRPr>
      </a:lvl2pPr>
      <a:lvl3pPr marL="706557" algn="l" defTabSz="706557" rtl="0" eaLnBrk="1" latinLnBrk="0" hangingPunct="1">
        <a:defRPr sz="1391" kern="1200">
          <a:solidFill>
            <a:schemeClr val="tx1"/>
          </a:solidFill>
          <a:latin typeface="+mn-lt"/>
          <a:ea typeface="+mn-ea"/>
          <a:cs typeface="+mn-cs"/>
        </a:defRPr>
      </a:lvl3pPr>
      <a:lvl4pPr marL="1059835" algn="l" defTabSz="706557" rtl="0" eaLnBrk="1" latinLnBrk="0" hangingPunct="1">
        <a:defRPr sz="1391" kern="1200">
          <a:solidFill>
            <a:schemeClr val="tx1"/>
          </a:solidFill>
          <a:latin typeface="+mn-lt"/>
          <a:ea typeface="+mn-ea"/>
          <a:cs typeface="+mn-cs"/>
        </a:defRPr>
      </a:lvl4pPr>
      <a:lvl5pPr marL="1413114" algn="l" defTabSz="706557" rtl="0" eaLnBrk="1" latinLnBrk="0" hangingPunct="1">
        <a:defRPr sz="1391" kern="1200">
          <a:solidFill>
            <a:schemeClr val="tx1"/>
          </a:solidFill>
          <a:latin typeface="+mn-lt"/>
          <a:ea typeface="+mn-ea"/>
          <a:cs typeface="+mn-cs"/>
        </a:defRPr>
      </a:lvl5pPr>
      <a:lvl6pPr marL="1766392" algn="l" defTabSz="706557" rtl="0" eaLnBrk="1" latinLnBrk="0" hangingPunct="1">
        <a:defRPr sz="1391" kern="1200">
          <a:solidFill>
            <a:schemeClr val="tx1"/>
          </a:solidFill>
          <a:latin typeface="+mn-lt"/>
          <a:ea typeface="+mn-ea"/>
          <a:cs typeface="+mn-cs"/>
        </a:defRPr>
      </a:lvl6pPr>
      <a:lvl7pPr marL="2119671" algn="l" defTabSz="706557" rtl="0" eaLnBrk="1" latinLnBrk="0" hangingPunct="1">
        <a:defRPr sz="1391" kern="1200">
          <a:solidFill>
            <a:schemeClr val="tx1"/>
          </a:solidFill>
          <a:latin typeface="+mn-lt"/>
          <a:ea typeface="+mn-ea"/>
          <a:cs typeface="+mn-cs"/>
        </a:defRPr>
      </a:lvl7pPr>
      <a:lvl8pPr marL="2472949" algn="l" defTabSz="706557" rtl="0" eaLnBrk="1" latinLnBrk="0" hangingPunct="1">
        <a:defRPr sz="1391" kern="1200">
          <a:solidFill>
            <a:schemeClr val="tx1"/>
          </a:solidFill>
          <a:latin typeface="+mn-lt"/>
          <a:ea typeface="+mn-ea"/>
          <a:cs typeface="+mn-cs"/>
        </a:defRPr>
      </a:lvl8pPr>
      <a:lvl9pPr marL="2826228" algn="l" defTabSz="706557" rtl="0" eaLnBrk="1" latinLnBrk="0" hangingPunct="1">
        <a:defRPr sz="13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12.xml"/><Relationship Id="rId7" Type="http://schemas.openxmlformats.org/officeDocument/2006/relationships/image" Target="../media/image18.jp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image" Target="../media/image27.jpe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image" Target="../media/image6.emf"/><Relationship Id="rId4" Type="http://schemas.openxmlformats.org/officeDocument/2006/relationships/oleObject" Target="../embeddings/oleObject99.bin"/></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6.emf"/><Relationship Id="rId4" Type="http://schemas.openxmlformats.org/officeDocument/2006/relationships/oleObject" Target="../embeddings/oleObject100.bin"/></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Layout" Target="../slideLayouts/slideLayout25.xml"/><Relationship Id="rId7" Type="http://schemas.openxmlformats.org/officeDocument/2006/relationships/slide" Target="slide7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 Target="slide12.xml"/><Relationship Id="rId5" Type="http://schemas.openxmlformats.org/officeDocument/2006/relationships/image" Target="../media/image6.e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slide" Target="slide9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8.jpeg"/><Relationship Id="rId5" Type="http://schemas.openxmlformats.org/officeDocument/2006/relationships/image" Target="../media/image6.e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Layout" Target="../slideLayouts/slideLayout25.xml"/><Relationship Id="rId7" Type="http://schemas.openxmlformats.org/officeDocument/2006/relationships/image" Target="../media/image23.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9.jpeg"/><Relationship Id="rId5" Type="http://schemas.openxmlformats.org/officeDocument/2006/relationships/image" Target="../media/image6.e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25.xml"/><Relationship Id="rId7" Type="http://schemas.openxmlformats.org/officeDocument/2006/relationships/image" Target="../media/image18.jp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emf"/><Relationship Id="rId11" Type="http://schemas.openxmlformats.org/officeDocument/2006/relationships/slide" Target="slide17.xml"/><Relationship Id="rId5" Type="http://schemas.openxmlformats.org/officeDocument/2006/relationships/oleObject" Target="../embeddings/oleObject23.bin"/><Relationship Id="rId10" Type="http://schemas.openxmlformats.org/officeDocument/2006/relationships/slide" Target="slide71.xml"/><Relationship Id="rId4" Type="http://schemas.openxmlformats.org/officeDocument/2006/relationships/notesSlide" Target="../notesSlides/notesSlide4.xml"/><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25.xml"/><Relationship Id="rId7" Type="http://schemas.openxmlformats.org/officeDocument/2006/relationships/image" Target="../media/image18.jp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slideLayout" Target="../slideLayouts/slideLayout25.xml"/><Relationship Id="rId7" Type="http://schemas.openxmlformats.org/officeDocument/2006/relationships/image" Target="../media/image32.tif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1.jpeg"/><Relationship Id="rId5" Type="http://schemas.openxmlformats.org/officeDocument/2006/relationships/image" Target="../media/image2.emf"/><Relationship Id="rId10" Type="http://schemas.openxmlformats.org/officeDocument/2006/relationships/image" Target="../media/image35.tiff"/><Relationship Id="rId4" Type="http://schemas.openxmlformats.org/officeDocument/2006/relationships/oleObject" Target="../embeddings/oleObject25.bin"/><Relationship Id="rId9" Type="http://schemas.openxmlformats.org/officeDocument/2006/relationships/image" Target="../media/image34.tif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6.jpeg"/><Relationship Id="rId5" Type="http://schemas.openxmlformats.org/officeDocument/2006/relationships/image" Target="../media/image2.e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Layout" Target="../slideLayouts/slideLayout25.xml"/><Relationship Id="rId7" Type="http://schemas.openxmlformats.org/officeDocument/2006/relationships/image" Target="../media/image3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6.jpeg"/><Relationship Id="rId5" Type="http://schemas.openxmlformats.org/officeDocument/2006/relationships/image" Target="../media/image2.emf"/><Relationship Id="rId10" Type="http://schemas.openxmlformats.org/officeDocument/2006/relationships/image" Target="../media/image40.svg"/><Relationship Id="rId4" Type="http://schemas.openxmlformats.org/officeDocument/2006/relationships/oleObject" Target="../embeddings/oleObject27.bin"/><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27.xml"/><Relationship Id="rId7" Type="http://schemas.openxmlformats.org/officeDocument/2006/relationships/slide" Target="slide3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93.xml"/><Relationship Id="rId4" Type="http://schemas.openxmlformats.org/officeDocument/2006/relationships/slide" Target="slide13.xml"/><Relationship Id="rId9" Type="http://schemas.openxmlformats.org/officeDocument/2006/relationships/slide" Target="slide59.xml"/></Relationships>
</file>

<file path=ppt/slides/_rels/slide20.xml.rels><?xml version="1.0" encoding="UTF-8" standalone="yes"?>
<Relationships xmlns="http://schemas.openxmlformats.org/package/2006/relationships"><Relationship Id="rId8" Type="http://schemas.openxmlformats.org/officeDocument/2006/relationships/image" Target="../media/image44.tiff"/><Relationship Id="rId13" Type="http://schemas.openxmlformats.org/officeDocument/2006/relationships/image" Target="../media/image49.tiff"/><Relationship Id="rId3" Type="http://schemas.openxmlformats.org/officeDocument/2006/relationships/slideLayout" Target="../slideLayouts/slideLayout25.xml"/><Relationship Id="rId7" Type="http://schemas.openxmlformats.org/officeDocument/2006/relationships/image" Target="../media/image43.tiff"/><Relationship Id="rId12" Type="http://schemas.openxmlformats.org/officeDocument/2006/relationships/image" Target="../media/image48.tiff"/><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2.tiff"/><Relationship Id="rId11" Type="http://schemas.openxmlformats.org/officeDocument/2006/relationships/image" Target="../media/image47.tiff"/><Relationship Id="rId5" Type="http://schemas.openxmlformats.org/officeDocument/2006/relationships/image" Target="../media/image41.emf"/><Relationship Id="rId10" Type="http://schemas.openxmlformats.org/officeDocument/2006/relationships/image" Target="../media/image46.tiff"/><Relationship Id="rId4" Type="http://schemas.openxmlformats.org/officeDocument/2006/relationships/oleObject" Target="../embeddings/oleObject28.bin"/><Relationship Id="rId9" Type="http://schemas.openxmlformats.org/officeDocument/2006/relationships/image" Target="../media/image45.tif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2.tiff"/><Relationship Id="rId5" Type="http://schemas.openxmlformats.org/officeDocument/2006/relationships/image" Target="../media/image2.e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3.tiff"/><Relationship Id="rId5" Type="http://schemas.openxmlformats.org/officeDocument/2006/relationships/image" Target="../media/image2.emf"/><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5.xml"/><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50.jpg"/><Relationship Id="rId11" Type="http://schemas.openxmlformats.org/officeDocument/2006/relationships/image" Target="../media/image55.png"/><Relationship Id="rId5" Type="http://schemas.openxmlformats.org/officeDocument/2006/relationships/image" Target="../media/image6.emf"/><Relationship Id="rId10" Type="http://schemas.openxmlformats.org/officeDocument/2006/relationships/image" Target="../media/image54.svg"/><Relationship Id="rId4" Type="http://schemas.openxmlformats.org/officeDocument/2006/relationships/oleObject" Target="../embeddings/oleObject33.bin"/><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8.jpg"/><Relationship Id="rId5" Type="http://schemas.openxmlformats.org/officeDocument/2006/relationships/image" Target="../media/image6.e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23.png"/><Relationship Id="rId3" Type="http://schemas.openxmlformats.org/officeDocument/2006/relationships/slideLayout" Target="../slideLayouts/slideLayout25.xml"/><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6.emf"/><Relationship Id="rId10" Type="http://schemas.openxmlformats.org/officeDocument/2006/relationships/image" Target="../media/image61.svg"/><Relationship Id="rId4" Type="http://schemas.openxmlformats.org/officeDocument/2006/relationships/oleObject" Target="../embeddings/oleObject36.bin"/><Relationship Id="rId9" Type="http://schemas.openxmlformats.org/officeDocument/2006/relationships/image" Target="../media/image60.png"/><Relationship Id="rId1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svg"/><Relationship Id="rId3" Type="http://schemas.openxmlformats.org/officeDocument/2006/relationships/slideLayout" Target="../slideLayouts/slideLayout25.xml"/><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svg"/><Relationship Id="rId2" Type="http://schemas.openxmlformats.org/officeDocument/2006/relationships/tags" Target="../tags/tag73.xml"/><Relationship Id="rId16" Type="http://schemas.openxmlformats.org/officeDocument/2006/relationships/image" Target="../media/image73.png"/><Relationship Id="rId1" Type="http://schemas.openxmlformats.org/officeDocument/2006/relationships/tags" Target="../tags/tag72.xml"/><Relationship Id="rId6" Type="http://schemas.openxmlformats.org/officeDocument/2006/relationships/image" Target="../media/image28.jpeg"/><Relationship Id="rId11" Type="http://schemas.openxmlformats.org/officeDocument/2006/relationships/image" Target="../media/image68.png"/><Relationship Id="rId5" Type="http://schemas.openxmlformats.org/officeDocument/2006/relationships/image" Target="../media/image2.emf"/><Relationship Id="rId15" Type="http://schemas.openxmlformats.org/officeDocument/2006/relationships/image" Target="../media/image72.svg"/><Relationship Id="rId10" Type="http://schemas.openxmlformats.org/officeDocument/2006/relationships/image" Target="../media/image67.svg"/><Relationship Id="rId4" Type="http://schemas.openxmlformats.org/officeDocument/2006/relationships/oleObject" Target="../embeddings/oleObject37.bin"/><Relationship Id="rId9" Type="http://schemas.openxmlformats.org/officeDocument/2006/relationships/image" Target="../media/image66.png"/><Relationship Id="rId1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4.xml"/><Relationship Id="rId18" Type="http://schemas.openxmlformats.org/officeDocument/2006/relationships/slide" Target="slide45.xml"/><Relationship Id="rId26" Type="http://schemas.openxmlformats.org/officeDocument/2006/relationships/slide" Target="slide79.xml"/><Relationship Id="rId3" Type="http://schemas.openxmlformats.org/officeDocument/2006/relationships/slide" Target="slide27.xml"/><Relationship Id="rId21" Type="http://schemas.openxmlformats.org/officeDocument/2006/relationships/slide" Target="slide59.xml"/><Relationship Id="rId7" Type="http://schemas.openxmlformats.org/officeDocument/2006/relationships/slide" Target="slide19.xml"/><Relationship Id="rId12" Type="http://schemas.openxmlformats.org/officeDocument/2006/relationships/slide" Target="slide12.xml"/><Relationship Id="rId17" Type="http://schemas.openxmlformats.org/officeDocument/2006/relationships/slide" Target="slide38.xml"/><Relationship Id="rId25" Type="http://schemas.openxmlformats.org/officeDocument/2006/relationships/slide" Target="slide77.xml"/><Relationship Id="rId2" Type="http://schemas.openxmlformats.org/officeDocument/2006/relationships/notesSlide" Target="../notesSlides/notesSlide2.xml"/><Relationship Id="rId16" Type="http://schemas.openxmlformats.org/officeDocument/2006/relationships/slide" Target="slide37.xml"/><Relationship Id="rId20" Type="http://schemas.openxmlformats.org/officeDocument/2006/relationships/slide" Target="slide93.xml"/><Relationship Id="rId1" Type="http://schemas.openxmlformats.org/officeDocument/2006/relationships/slideLayout" Target="../slideLayouts/slideLayout3.xml"/><Relationship Id="rId6" Type="http://schemas.openxmlformats.org/officeDocument/2006/relationships/slide" Target="slide18.xml"/><Relationship Id="rId11" Type="http://schemas.openxmlformats.org/officeDocument/2006/relationships/slide" Target="slide8.xml"/><Relationship Id="rId24" Type="http://schemas.openxmlformats.org/officeDocument/2006/relationships/slide" Target="slide74.xml"/><Relationship Id="rId5" Type="http://schemas.openxmlformats.org/officeDocument/2006/relationships/slide" Target="slide17.xml"/><Relationship Id="rId15" Type="http://schemas.openxmlformats.org/officeDocument/2006/relationships/slide" Target="slide36.xml"/><Relationship Id="rId23" Type="http://schemas.openxmlformats.org/officeDocument/2006/relationships/slide" Target="slide71.xml"/><Relationship Id="rId28" Type="http://schemas.openxmlformats.org/officeDocument/2006/relationships/slide" Target="slide87.xml"/><Relationship Id="rId10" Type="http://schemas.openxmlformats.org/officeDocument/2006/relationships/slide" Target="slide26.xml"/><Relationship Id="rId19" Type="http://schemas.openxmlformats.org/officeDocument/2006/relationships/slide" Target="slide51.xml"/><Relationship Id="rId4" Type="http://schemas.openxmlformats.org/officeDocument/2006/relationships/slide" Target="slide13.xml"/><Relationship Id="rId9" Type="http://schemas.openxmlformats.org/officeDocument/2006/relationships/slide" Target="slide25.xml"/><Relationship Id="rId14" Type="http://schemas.openxmlformats.org/officeDocument/2006/relationships/slide" Target="slide32.xml"/><Relationship Id="rId22" Type="http://schemas.openxmlformats.org/officeDocument/2006/relationships/slide" Target="slide61.xml"/><Relationship Id="rId27" Type="http://schemas.openxmlformats.org/officeDocument/2006/relationships/slide" Target="slide8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8.jpeg"/><Relationship Id="rId5" Type="http://schemas.openxmlformats.org/officeDocument/2006/relationships/image" Target="../media/image2.emf"/><Relationship Id="rId4"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8.jpeg"/><Relationship Id="rId5" Type="http://schemas.openxmlformats.org/officeDocument/2006/relationships/image" Target="../media/image2.emf"/><Relationship Id="rId4" Type="http://schemas.openxmlformats.org/officeDocument/2006/relationships/oleObject" Target="../embeddings/oleObject39.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emf"/><Relationship Id="rId4"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5.xml"/><Relationship Id="rId7" Type="http://schemas.openxmlformats.org/officeDocument/2006/relationships/image" Target="../media/image75.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notesSlide" Target="../notesSlides/notesSlide6.xml"/><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3" Type="http://schemas.openxmlformats.org/officeDocument/2006/relationships/slideLayout" Target="../slideLayouts/slideLayout25.xml"/><Relationship Id="rId7" Type="http://schemas.openxmlformats.org/officeDocument/2006/relationships/image" Target="../media/image77.jpeg"/><Relationship Id="rId12" Type="http://schemas.openxmlformats.org/officeDocument/2006/relationships/chart" Target="../charts/chart5.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76.jpeg"/><Relationship Id="rId11" Type="http://schemas.openxmlformats.org/officeDocument/2006/relationships/chart" Target="../charts/chart4.xml"/><Relationship Id="rId5" Type="http://schemas.openxmlformats.org/officeDocument/2006/relationships/image" Target="../media/image6.emf"/><Relationship Id="rId10" Type="http://schemas.openxmlformats.org/officeDocument/2006/relationships/chart" Target="../charts/chart3.xml"/><Relationship Id="rId4" Type="http://schemas.openxmlformats.org/officeDocument/2006/relationships/oleObject" Target="../embeddings/oleObject42.bin"/><Relationship Id="rId9" Type="http://schemas.openxmlformats.org/officeDocument/2006/relationships/chart" Target="../charts/chart2.xml"/><Relationship Id="rId1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8.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6.emf"/><Relationship Id="rId5" Type="http://schemas.openxmlformats.org/officeDocument/2006/relationships/oleObject" Target="../embeddings/oleObject43.bin"/><Relationship Id="rId4"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8.jpeg"/><Relationship Id="rId5" Type="http://schemas.openxmlformats.org/officeDocument/2006/relationships/image" Target="../media/image6.emf"/><Relationship Id="rId4" Type="http://schemas.openxmlformats.org/officeDocument/2006/relationships/oleObject" Target="../embeddings/oleObject44.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8.jpeg"/><Relationship Id="rId5" Type="http://schemas.openxmlformats.org/officeDocument/2006/relationships/image" Target="../media/image6.emf"/><Relationship Id="rId4" Type="http://schemas.openxmlformats.org/officeDocument/2006/relationships/oleObject" Target="../embeddings/oleObject45.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2.emf"/><Relationship Id="rId4" Type="http://schemas.openxmlformats.org/officeDocument/2006/relationships/oleObject" Target="../embeddings/oleObject46.bin"/></Relationships>
</file>

<file path=ppt/slides/_rels/slide3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slideLayout" Target="../slideLayouts/slideLayout25.xml"/><Relationship Id="rId7" Type="http://schemas.openxmlformats.org/officeDocument/2006/relationships/image" Target="../media/image80.sv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79.png"/><Relationship Id="rId5" Type="http://schemas.openxmlformats.org/officeDocument/2006/relationships/image" Target="../media/image2.emf"/><Relationship Id="rId4" Type="http://schemas.openxmlformats.org/officeDocument/2006/relationships/oleObject" Target="../embeddings/oleObject47.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2.emf"/><Relationship Id="rId4" Type="http://schemas.openxmlformats.org/officeDocument/2006/relationships/oleObject" Target="../embeddings/oleObject48.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2.emf"/><Relationship Id="rId4" Type="http://schemas.openxmlformats.org/officeDocument/2006/relationships/oleObject" Target="../embeddings/oleObject49.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emf"/><Relationship Id="rId4" Type="http://schemas.openxmlformats.org/officeDocument/2006/relationships/oleObject" Target="../embeddings/oleObject50.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emf"/><Relationship Id="rId4" Type="http://schemas.openxmlformats.org/officeDocument/2006/relationships/oleObject" Target="../embeddings/oleObject51.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2.emf"/><Relationship Id="rId4" Type="http://schemas.openxmlformats.org/officeDocument/2006/relationships/oleObject" Target="../embeddings/oleObject52.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emf"/><Relationship Id="rId4" Type="http://schemas.openxmlformats.org/officeDocument/2006/relationships/oleObject" Target="../embeddings/oleObject53.bin"/></Relationships>
</file>

<file path=ppt/slides/_rels/slide4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Layout" Target="../slideLayouts/slideLayout25.xml"/><Relationship Id="rId7" Type="http://schemas.openxmlformats.org/officeDocument/2006/relationships/image" Target="../media/image23.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82.jpeg"/><Relationship Id="rId5" Type="http://schemas.openxmlformats.org/officeDocument/2006/relationships/image" Target="../media/image6.emf"/><Relationship Id="rId4" Type="http://schemas.openxmlformats.org/officeDocument/2006/relationships/oleObject" Target="../embeddings/oleObject54.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55.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56.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57.bin"/></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Layout" Target="../slideLayouts/slideLayout25.xml"/><Relationship Id="rId7"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jpg"/><Relationship Id="rId5" Type="http://schemas.openxmlformats.org/officeDocument/2006/relationships/image" Target="../media/image6.emf"/><Relationship Id="rId10" Type="http://schemas.openxmlformats.org/officeDocument/2006/relationships/image" Target="../media/image22.gif"/><Relationship Id="rId4" Type="http://schemas.openxmlformats.org/officeDocument/2006/relationships/oleObject" Target="../embeddings/oleObject13.bin"/><Relationship Id="rId9" Type="http://schemas.openxmlformats.org/officeDocument/2006/relationships/image" Target="../media/image21.gif"/></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58.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2.emf"/><Relationship Id="rId4" Type="http://schemas.openxmlformats.org/officeDocument/2006/relationships/oleObject" Target="../embeddings/oleObject59.bin"/></Relationships>
</file>

<file path=ppt/slides/_rels/slide5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Layout" Target="../slideLayouts/slideLayout25.xml"/><Relationship Id="rId7" Type="http://schemas.openxmlformats.org/officeDocument/2006/relationships/image" Target="../media/image23.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85.jpeg"/><Relationship Id="rId5" Type="http://schemas.openxmlformats.org/officeDocument/2006/relationships/image" Target="../media/image6.emf"/><Relationship Id="rId4" Type="http://schemas.openxmlformats.org/officeDocument/2006/relationships/oleObject" Target="../embeddings/oleObject60.bin"/></Relationships>
</file>

<file path=ppt/slides/_rels/slide5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chart" Target="../charts/chart8.xml"/><Relationship Id="rId3" Type="http://schemas.openxmlformats.org/officeDocument/2006/relationships/tags" Target="../tags/tag122.xml"/><Relationship Id="rId21" Type="http://schemas.openxmlformats.org/officeDocument/2006/relationships/slideLayout" Target="../slideLayouts/slideLayout25.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image" Target="../media/image87.png"/><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image" Target="../media/image86.png"/><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image" Target="../media/image6.emf"/><Relationship Id="rId10" Type="http://schemas.openxmlformats.org/officeDocument/2006/relationships/tags" Target="../tags/tag129.xml"/><Relationship Id="rId19" Type="http://schemas.openxmlformats.org/officeDocument/2006/relationships/tags" Target="../tags/tag138.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oleObject" Target="../embeddings/oleObject61.bin"/><Relationship Id="rId27" Type="http://schemas.openxmlformats.org/officeDocument/2006/relationships/image" Target="../media/image28.jpeg"/></Relationships>
</file>

<file path=ppt/slides/_rels/slide54.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slideLayout" Target="../slideLayouts/slideLayout25.xml"/><Relationship Id="rId7" Type="http://schemas.openxmlformats.org/officeDocument/2006/relationships/image" Target="../media/image89.emf"/><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88.emf"/><Relationship Id="rId5" Type="http://schemas.openxmlformats.org/officeDocument/2006/relationships/image" Target="../media/image6.emf"/><Relationship Id="rId10" Type="http://schemas.openxmlformats.org/officeDocument/2006/relationships/image" Target="../media/image92.emf"/><Relationship Id="rId4" Type="http://schemas.openxmlformats.org/officeDocument/2006/relationships/oleObject" Target="../embeddings/oleObject62.bin"/><Relationship Id="rId9" Type="http://schemas.openxmlformats.org/officeDocument/2006/relationships/image" Target="../media/image91.e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28.jpeg"/><Relationship Id="rId5" Type="http://schemas.openxmlformats.org/officeDocument/2006/relationships/image" Target="../media/image6.emf"/><Relationship Id="rId4" Type="http://schemas.openxmlformats.org/officeDocument/2006/relationships/oleObject" Target="../embeddings/oleObject63.bin"/></Relationships>
</file>

<file path=ppt/slides/_rels/slide5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tags" Target="../tags/tag146.xml"/><Relationship Id="rId7" Type="http://schemas.openxmlformats.org/officeDocument/2006/relationships/image" Target="../media/image93.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6.emf"/><Relationship Id="rId11" Type="http://schemas.openxmlformats.org/officeDocument/2006/relationships/image" Target="../media/image97.png"/><Relationship Id="rId5" Type="http://schemas.openxmlformats.org/officeDocument/2006/relationships/oleObject" Target="../embeddings/oleObject64.bin"/><Relationship Id="rId10" Type="http://schemas.openxmlformats.org/officeDocument/2006/relationships/image" Target="../media/image96.png"/><Relationship Id="rId4" Type="http://schemas.openxmlformats.org/officeDocument/2006/relationships/slideLayout" Target="../slideLayouts/slideLayout25.xml"/><Relationship Id="rId9"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6.emf"/><Relationship Id="rId5" Type="http://schemas.openxmlformats.org/officeDocument/2006/relationships/oleObject" Target="../embeddings/oleObject65.bin"/><Relationship Id="rId4"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6.emf"/><Relationship Id="rId5" Type="http://schemas.openxmlformats.org/officeDocument/2006/relationships/oleObject" Target="../embeddings/oleObject66.bin"/><Relationship Id="rId4"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67.bin"/></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Layout" Target="../slideLayouts/slideLayout25.xml"/><Relationship Id="rId7" Type="http://schemas.openxmlformats.org/officeDocument/2006/relationships/slide" Target="slide1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 Target="slide8.xml"/><Relationship Id="rId5" Type="http://schemas.openxmlformats.org/officeDocument/2006/relationships/image" Target="../media/image6.emf"/><Relationship Id="rId10" Type="http://schemas.openxmlformats.org/officeDocument/2006/relationships/slide" Target="slide51.xml"/><Relationship Id="rId4" Type="http://schemas.openxmlformats.org/officeDocument/2006/relationships/oleObject" Target="../embeddings/oleObject14.bin"/><Relationship Id="rId9" Type="http://schemas.openxmlformats.org/officeDocument/2006/relationships/slide" Target="slide32.xml"/></Relationships>
</file>

<file path=ppt/slides/_rels/slide6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Layout" Target="../slideLayouts/slideLayout25.xml"/><Relationship Id="rId7" Type="http://schemas.openxmlformats.org/officeDocument/2006/relationships/image" Target="../media/image23.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85.jpeg"/><Relationship Id="rId5" Type="http://schemas.openxmlformats.org/officeDocument/2006/relationships/image" Target="../media/image6.emf"/><Relationship Id="rId4" Type="http://schemas.openxmlformats.org/officeDocument/2006/relationships/oleObject" Target="../embeddings/oleObject68.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6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4.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3.png"/><Relationship Id="rId5" Type="http://schemas.openxmlformats.org/officeDocument/2006/relationships/image" Target="../media/image6.emf"/><Relationship Id="rId4" Type="http://schemas.openxmlformats.org/officeDocument/2006/relationships/oleObject" Target="../embeddings/oleObject15.bin"/></Relationships>
</file>

<file path=ppt/slides/_rels/slide7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70.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71.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72.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73.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74.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75.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76.bin"/></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77.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78.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79.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80.bin"/></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81.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82.bin"/></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83.bin"/></Relationships>
</file>

<file path=ppt/slides/_rels/slide8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25.xml"/><Relationship Id="rId7" Type="http://schemas.openxmlformats.org/officeDocument/2006/relationships/image" Target="../media/image28.jpe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68.png"/><Relationship Id="rId5" Type="http://schemas.openxmlformats.org/officeDocument/2006/relationships/image" Target="../media/image6.emf"/><Relationship Id="rId4" Type="http://schemas.openxmlformats.org/officeDocument/2006/relationships/oleObject" Target="../embeddings/oleObject84.bin"/><Relationship Id="rId9" Type="http://schemas.openxmlformats.org/officeDocument/2006/relationships/image" Target="../media/image84.sv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84.sv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83.png"/><Relationship Id="rId5" Type="http://schemas.openxmlformats.org/officeDocument/2006/relationships/image" Target="../media/image6.emf"/><Relationship Id="rId4" Type="http://schemas.openxmlformats.org/officeDocument/2006/relationships/oleObject" Target="../embeddings/oleObject85.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4.sv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83.png"/><Relationship Id="rId5" Type="http://schemas.openxmlformats.org/officeDocument/2006/relationships/image" Target="../media/image2.emf"/><Relationship Id="rId4" Type="http://schemas.openxmlformats.org/officeDocument/2006/relationships/oleObject" Target="../embeddings/oleObject86.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oleObject" Target="../embeddings/oleObject87.bin"/><Relationship Id="rId5" Type="http://schemas.microsoft.com/office/2007/relationships/hdphoto" Target="../media/hdphoto2.wdp"/><Relationship Id="rId4" Type="http://schemas.openxmlformats.org/officeDocument/2006/relationships/image" Target="../media/image101.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oleObject" Target="../embeddings/oleObject88.bin"/><Relationship Id="rId5" Type="http://schemas.microsoft.com/office/2007/relationships/hdphoto" Target="../media/hdphoto2.wdp"/><Relationship Id="rId4" Type="http://schemas.openxmlformats.org/officeDocument/2006/relationships/image" Target="../media/image101.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slideLayout" Target="../slideLayouts/slideLayout25.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image" Target="../media/image25.jpeg"/></Relationships>
</file>

<file path=ppt/slides/_rels/slide9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25.xml"/><Relationship Id="rId7" Type="http://schemas.openxmlformats.org/officeDocument/2006/relationships/image" Target="../media/image2.emf"/><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oleObject" Target="../embeddings/oleObject89.bin"/><Relationship Id="rId5" Type="http://schemas.microsoft.com/office/2007/relationships/hdphoto" Target="../media/hdphoto2.wdp"/><Relationship Id="rId4" Type="http://schemas.openxmlformats.org/officeDocument/2006/relationships/image" Target="../media/image101.png"/></Relationships>
</file>

<file path=ppt/slides/_rels/slide9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25.xml"/><Relationship Id="rId7" Type="http://schemas.openxmlformats.org/officeDocument/2006/relationships/image" Target="../media/image2.emf"/><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oleObject" Target="../embeddings/oleObject90.bin"/><Relationship Id="rId5" Type="http://schemas.microsoft.com/office/2007/relationships/hdphoto" Target="../media/hdphoto2.wdp"/><Relationship Id="rId4" Type="http://schemas.openxmlformats.org/officeDocument/2006/relationships/image" Target="../media/image101.png"/></Relationships>
</file>

<file path=ppt/slides/_rels/slide9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slideLayout" Target="../slideLayouts/slideLayout25.xml"/><Relationship Id="rId7" Type="http://schemas.openxmlformats.org/officeDocument/2006/relationships/image" Target="../media/image2.emf"/><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oleObject" Target="../embeddings/oleObject91.bin"/><Relationship Id="rId5" Type="http://schemas.microsoft.com/office/2007/relationships/hdphoto" Target="../media/hdphoto2.wdp"/><Relationship Id="rId4" Type="http://schemas.openxmlformats.org/officeDocument/2006/relationships/image" Target="../media/image101.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2.emf"/><Relationship Id="rId4" Type="http://schemas.openxmlformats.org/officeDocument/2006/relationships/oleObject" Target="../embeddings/oleObject92.bin"/></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image" Target="../media/image6.emf"/><Relationship Id="rId4" Type="http://schemas.openxmlformats.org/officeDocument/2006/relationships/oleObject" Target="../embeddings/oleObject93.bin"/></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6.emf"/><Relationship Id="rId5" Type="http://schemas.openxmlformats.org/officeDocument/2006/relationships/oleObject" Target="../embeddings/oleObject94.bin"/><Relationship Id="rId4" Type="http://schemas.openxmlformats.org/officeDocument/2006/relationships/notesSlide" Target="../notesSlides/notesSlide12.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6.emf"/><Relationship Id="rId5" Type="http://schemas.openxmlformats.org/officeDocument/2006/relationships/oleObject" Target="../embeddings/oleObject95.bin"/><Relationship Id="rId4" Type="http://schemas.openxmlformats.org/officeDocument/2006/relationships/notesSlide" Target="../notesSlides/notesSlide13.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6.emf"/><Relationship Id="rId4" Type="http://schemas.openxmlformats.org/officeDocument/2006/relationships/oleObject" Target="../embeddings/oleObject96.bin"/></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6.emf"/><Relationship Id="rId4" Type="http://schemas.openxmlformats.org/officeDocument/2006/relationships/oleObject" Target="../embeddings/oleObject97.bin"/></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image" Target="../media/image6.emf"/><Relationship Id="rId4" Type="http://schemas.openxmlformats.org/officeDocument/2006/relationships/oleObject" Target="../embeddings/oleObject9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1BFD4EA-9367-4FE3-8748-185FC291EE1A}"/>
              </a:ext>
            </a:extLst>
          </p:cNvPr>
          <p:cNvGraphicFramePr>
            <a:graphicFrameLocks noChangeAspect="1"/>
          </p:cNvGraphicFramePr>
          <p:nvPr>
            <p:custDataLst>
              <p:tags r:id="rId1"/>
            </p:custDataLst>
            <p:extLst>
              <p:ext uri="{D42A27DB-BD31-4B8C-83A1-F6EECF244321}">
                <p14:modId xmlns:p14="http://schemas.microsoft.com/office/powerpoint/2010/main" val="3213426029"/>
              </p:ext>
            </p:extLst>
          </p:nvPr>
        </p:nvGraphicFramePr>
        <p:xfrm>
          <a:off x="354518" y="2380745"/>
          <a:ext cx="1227" cy="1227"/>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11BFD4EA-9367-4FE3-8748-185FC291EE1A}"/>
                          </a:ext>
                        </a:extLst>
                      </p:cNvPr>
                      <p:cNvPicPr/>
                      <p:nvPr/>
                    </p:nvPicPr>
                    <p:blipFill>
                      <a:blip r:embed="rId5"/>
                      <a:stretch>
                        <a:fillRect/>
                      </a:stretch>
                    </p:blipFill>
                    <p:spPr>
                      <a:xfrm>
                        <a:off x="354518" y="2380745"/>
                        <a:ext cx="1227" cy="122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D6BEBAF-E586-4A4E-9D42-16CE7AB2B8B5}"/>
              </a:ext>
            </a:extLst>
          </p:cNvPr>
          <p:cNvSpPr/>
          <p:nvPr>
            <p:custDataLst>
              <p:tags r:id="rId2"/>
            </p:custDataLst>
          </p:nvPr>
        </p:nvSpPr>
        <p:spPr>
          <a:xfrm>
            <a:off x="353291" y="2379518"/>
            <a:ext cx="122670" cy="122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TextBox 6">
            <a:extLst>
              <a:ext uri="{FF2B5EF4-FFF2-40B4-BE49-F238E27FC236}">
                <a16:creationId xmlns:a16="http://schemas.microsoft.com/office/drawing/2014/main" id="{466AF06C-A65D-461D-A284-1DA9B717B7E8}"/>
              </a:ext>
            </a:extLst>
          </p:cNvPr>
          <p:cNvSpPr txBox="1"/>
          <p:nvPr/>
        </p:nvSpPr>
        <p:spPr>
          <a:xfrm>
            <a:off x="3048000" y="4844534"/>
            <a:ext cx="3238500" cy="369332"/>
          </a:xfrm>
          <a:prstGeom prst="rect">
            <a:avLst/>
          </a:prstGeom>
          <a:noFill/>
        </p:spPr>
        <p:txBody>
          <a:bodyPr wrap="square" rtlCol="0">
            <a:spAutoFit/>
          </a:bodyPr>
          <a:lstStyle/>
          <a:p>
            <a:pPr algn="r"/>
            <a:r>
              <a:rPr lang="en-US" b="1" i="1" spc="300" dirty="0">
                <a:solidFill>
                  <a:schemeClr val="accent3"/>
                </a:solidFill>
              </a:rPr>
              <a:t>Development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reeform 29">
            <a:extLst>
              <a:ext uri="{FF2B5EF4-FFF2-40B4-BE49-F238E27FC236}">
                <a16:creationId xmlns:a16="http://schemas.microsoft.com/office/drawing/2014/main" id="{EA1EE027-C644-4F8F-A7BC-B7986E824B22}"/>
              </a:ext>
            </a:extLst>
          </p:cNvPr>
          <p:cNvSpPr>
            <a:spLocks/>
          </p:cNvSpPr>
          <p:nvPr/>
        </p:nvSpPr>
        <p:spPr bwMode="auto">
          <a:xfrm>
            <a:off x="3000830" y="4039681"/>
            <a:ext cx="1792257" cy="1428543"/>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2415592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idx="4294967295"/>
          </p:nvPr>
        </p:nvSpPr>
        <p:spPr>
          <a:xfrm>
            <a:off x="228600" y="0"/>
            <a:ext cx="7543800" cy="893763"/>
          </a:xfrm>
        </p:spPr>
        <p:txBody>
          <a:bodyPr>
            <a:normAutofit/>
          </a:bodyPr>
          <a:lstStyle/>
          <a:p>
            <a:r>
              <a:rPr lang="en-US" dirty="0">
                <a:solidFill>
                  <a:schemeClr val="bg1"/>
                </a:solidFill>
              </a:rPr>
              <a:t>A Client-Centric Sales Process</a:t>
            </a:r>
            <a:endParaRPr lang="en-US" b="1" dirty="0">
              <a:solidFill>
                <a:schemeClr val="bg1"/>
              </a:solidFill>
            </a:endParaRPr>
          </a:p>
        </p:txBody>
      </p:sp>
      <p:sp>
        <p:nvSpPr>
          <p:cNvPr id="6" name="Rectangle 5">
            <a:extLst>
              <a:ext uri="{FF2B5EF4-FFF2-40B4-BE49-F238E27FC236}">
                <a16:creationId xmlns:a16="http://schemas.microsoft.com/office/drawing/2014/main" id="{EF197ED2-B880-4B07-BCEA-E4D736B014B3}"/>
              </a:ext>
            </a:extLst>
          </p:cNvPr>
          <p:cNvSpPr/>
          <p:nvPr/>
        </p:nvSpPr>
        <p:spPr>
          <a:xfrm>
            <a:off x="380848" y="968745"/>
            <a:ext cx="7035316" cy="2451791"/>
          </a:xfrm>
          <a:prstGeom prst="rect">
            <a:avLst/>
          </a:prstGeom>
          <a:blipFill>
            <a:blip r:embed="rId7"/>
            <a:stretch>
              <a:fillRect/>
            </a:stretch>
          </a:blip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30" name="Rectangle: Rounded Corners 29">
            <a:extLst>
              <a:ext uri="{FF2B5EF4-FFF2-40B4-BE49-F238E27FC236}">
                <a16:creationId xmlns:a16="http://schemas.microsoft.com/office/drawing/2014/main" id="{6856C2E0-F004-428A-B082-13D97FE472CB}"/>
              </a:ext>
            </a:extLst>
          </p:cNvPr>
          <p:cNvSpPr/>
          <p:nvPr/>
        </p:nvSpPr>
        <p:spPr>
          <a:xfrm>
            <a:off x="380848" y="3541530"/>
            <a:ext cx="7035316" cy="412910"/>
          </a:xfrm>
          <a:prstGeom prst="roundRect">
            <a:avLst>
              <a:gd name="adj" fmla="val 50000"/>
            </a:avLst>
          </a:prstGeom>
          <a:solidFill>
            <a:srgbClr val="F3F9FF"/>
          </a:solidFill>
          <a:ln>
            <a:solidFill>
              <a:schemeClr val="accent3"/>
            </a:solidFill>
          </a:ln>
          <a:effectLst>
            <a:outerShdw blurRad="50800" dist="38100" dir="2700000" algn="tl" rotWithShape="0">
              <a:prstClr val="black">
                <a:alpha val="40000"/>
              </a:prstClr>
            </a:outerShdw>
          </a:effectLst>
        </p:spPr>
        <p:txBody>
          <a:bodyPr wrap="square" lIns="182880" tIns="0" rIns="182880" bIns="0" anchor="ctr">
            <a:noAutofit/>
          </a:bodyPr>
          <a:lstStyle/>
          <a:p>
            <a:pPr defTabSz="457200" fontAlgn="auto">
              <a:spcBef>
                <a:spcPts val="0"/>
              </a:spcBef>
              <a:spcAft>
                <a:spcPts val="600"/>
              </a:spcAft>
              <a:defRPr/>
            </a:pPr>
            <a:endParaRPr kumimoji="0" lang="en-US" sz="1000" b="0" i="0" u="none" strike="noStrike" kern="1200" cap="none" spc="0" normalizeH="0" baseline="0" noProof="0" dirty="0">
              <a:ln>
                <a:noFill/>
              </a:ln>
              <a:solidFill>
                <a:schemeClr val="accent3"/>
              </a:solidFill>
              <a:effectLst/>
              <a:uLnTx/>
              <a:uFillTx/>
              <a:latin typeface="Arial"/>
              <a:cs typeface="Arial"/>
            </a:endParaRPr>
          </a:p>
        </p:txBody>
      </p:sp>
      <p:sp>
        <p:nvSpPr>
          <p:cNvPr id="35" name="TextBox 34">
            <a:extLst>
              <a:ext uri="{FF2B5EF4-FFF2-40B4-BE49-F238E27FC236}">
                <a16:creationId xmlns:a16="http://schemas.microsoft.com/office/drawing/2014/main" id="{77740727-8AF0-48FA-9DD5-E9366495C85F}"/>
              </a:ext>
            </a:extLst>
          </p:cNvPr>
          <p:cNvSpPr txBox="1"/>
          <p:nvPr/>
        </p:nvSpPr>
        <p:spPr>
          <a:xfrm>
            <a:off x="1091698" y="3655652"/>
            <a:ext cx="355675" cy="184666"/>
          </a:xfrm>
          <a:prstGeom prst="rect">
            <a:avLst/>
          </a:prstGeom>
          <a:noFill/>
        </p:spPr>
        <p:txBody>
          <a:bodyPr wrap="none" lIns="0" tIns="0" rIns="0" bIns="0" rtlCol="0">
            <a:spAutoFit/>
          </a:bodyPr>
          <a:lstStyle/>
          <a:p>
            <a:r>
              <a:rPr lang="en-US" sz="1200" b="1" dirty="0">
                <a:solidFill>
                  <a:schemeClr val="accent3"/>
                </a:solidFill>
              </a:rPr>
              <a:t>KEY:</a:t>
            </a:r>
          </a:p>
        </p:txBody>
      </p:sp>
      <p:sp>
        <p:nvSpPr>
          <p:cNvPr id="37" name="Freeform 8">
            <a:extLst>
              <a:ext uri="{FF2B5EF4-FFF2-40B4-BE49-F238E27FC236}">
                <a16:creationId xmlns:a16="http://schemas.microsoft.com/office/drawing/2014/main" id="{FD34ED69-E5BD-49C4-8C0F-34B042DF6892}"/>
              </a:ext>
            </a:extLst>
          </p:cNvPr>
          <p:cNvSpPr>
            <a:spLocks noEditPoints="1"/>
          </p:cNvSpPr>
          <p:nvPr/>
        </p:nvSpPr>
        <p:spPr bwMode="auto">
          <a:xfrm>
            <a:off x="772631" y="3630857"/>
            <a:ext cx="232211" cy="234257"/>
          </a:xfrm>
          <a:custGeom>
            <a:avLst/>
            <a:gdLst>
              <a:gd name="T0" fmla="*/ 30 w 96"/>
              <a:gd name="T1" fmla="*/ 96 h 96"/>
              <a:gd name="T2" fmla="*/ 60 w 96"/>
              <a:gd name="T3" fmla="*/ 66 h 96"/>
              <a:gd name="T4" fmla="*/ 57 w 96"/>
              <a:gd name="T5" fmla="*/ 54 h 96"/>
              <a:gd name="T6" fmla="*/ 69 w 96"/>
              <a:gd name="T7" fmla="*/ 42 h 96"/>
              <a:gd name="T8" fmla="*/ 76 w 96"/>
              <a:gd name="T9" fmla="*/ 42 h 96"/>
              <a:gd name="T10" fmla="*/ 76 w 96"/>
              <a:gd name="T11" fmla="*/ 35 h 96"/>
              <a:gd name="T12" fmla="*/ 77 w 96"/>
              <a:gd name="T13" fmla="*/ 34 h 96"/>
              <a:gd name="T14" fmla="*/ 84 w 96"/>
              <a:gd name="T15" fmla="*/ 34 h 96"/>
              <a:gd name="T16" fmla="*/ 84 w 96"/>
              <a:gd name="T17" fmla="*/ 27 h 96"/>
              <a:gd name="T18" fmla="*/ 85 w 96"/>
              <a:gd name="T19" fmla="*/ 26 h 96"/>
              <a:gd name="T20" fmla="*/ 92 w 96"/>
              <a:gd name="T21" fmla="*/ 26 h 96"/>
              <a:gd name="T22" fmla="*/ 92 w 96"/>
              <a:gd name="T23" fmla="*/ 19 h 96"/>
              <a:gd name="T24" fmla="*/ 96 w 96"/>
              <a:gd name="T25" fmla="*/ 15 h 96"/>
              <a:gd name="T26" fmla="*/ 96 w 96"/>
              <a:gd name="T27" fmla="*/ 0 h 96"/>
              <a:gd name="T28" fmla="*/ 81 w 96"/>
              <a:gd name="T29" fmla="*/ 0 h 96"/>
              <a:gd name="T30" fmla="*/ 42 w 96"/>
              <a:gd name="T31" fmla="*/ 39 h 96"/>
              <a:gd name="T32" fmla="*/ 30 w 96"/>
              <a:gd name="T33" fmla="*/ 36 h 96"/>
              <a:gd name="T34" fmla="*/ 0 w 96"/>
              <a:gd name="T35" fmla="*/ 66 h 96"/>
              <a:gd name="T36" fmla="*/ 30 w 96"/>
              <a:gd name="T37" fmla="*/ 96 h 96"/>
              <a:gd name="T38" fmla="*/ 22 w 96"/>
              <a:gd name="T39" fmla="*/ 66 h 96"/>
              <a:gd name="T40" fmla="*/ 30 w 96"/>
              <a:gd name="T41" fmla="*/ 74 h 96"/>
              <a:gd name="T42" fmla="*/ 22 w 96"/>
              <a:gd name="T43" fmla="*/ 82 h 96"/>
              <a:gd name="T44" fmla="*/ 14 w 96"/>
              <a:gd name="T45" fmla="*/ 74 h 96"/>
              <a:gd name="T46" fmla="*/ 22 w 96"/>
              <a:gd name="T47"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30" y="96"/>
                </a:moveTo>
                <a:cubicBezTo>
                  <a:pt x="47" y="96"/>
                  <a:pt x="60" y="83"/>
                  <a:pt x="60" y="66"/>
                </a:cubicBezTo>
                <a:cubicBezTo>
                  <a:pt x="60" y="62"/>
                  <a:pt x="59" y="57"/>
                  <a:pt x="57" y="54"/>
                </a:cubicBezTo>
                <a:cubicBezTo>
                  <a:pt x="69" y="42"/>
                  <a:pt x="69" y="42"/>
                  <a:pt x="69" y="42"/>
                </a:cubicBezTo>
                <a:cubicBezTo>
                  <a:pt x="76" y="42"/>
                  <a:pt x="76" y="42"/>
                  <a:pt x="76" y="42"/>
                </a:cubicBezTo>
                <a:cubicBezTo>
                  <a:pt x="76" y="35"/>
                  <a:pt x="76" y="35"/>
                  <a:pt x="76" y="35"/>
                </a:cubicBezTo>
                <a:cubicBezTo>
                  <a:pt x="77" y="34"/>
                  <a:pt x="77" y="34"/>
                  <a:pt x="77" y="34"/>
                </a:cubicBezTo>
                <a:cubicBezTo>
                  <a:pt x="84" y="34"/>
                  <a:pt x="84" y="34"/>
                  <a:pt x="84" y="34"/>
                </a:cubicBezTo>
                <a:cubicBezTo>
                  <a:pt x="84" y="27"/>
                  <a:pt x="84" y="27"/>
                  <a:pt x="84" y="27"/>
                </a:cubicBezTo>
                <a:cubicBezTo>
                  <a:pt x="85" y="26"/>
                  <a:pt x="85" y="26"/>
                  <a:pt x="85" y="26"/>
                </a:cubicBezTo>
                <a:cubicBezTo>
                  <a:pt x="92" y="26"/>
                  <a:pt x="92" y="26"/>
                  <a:pt x="92" y="26"/>
                </a:cubicBezTo>
                <a:cubicBezTo>
                  <a:pt x="92" y="19"/>
                  <a:pt x="92" y="19"/>
                  <a:pt x="92" y="19"/>
                </a:cubicBezTo>
                <a:cubicBezTo>
                  <a:pt x="96" y="15"/>
                  <a:pt x="96" y="15"/>
                  <a:pt x="96" y="15"/>
                </a:cubicBezTo>
                <a:cubicBezTo>
                  <a:pt x="96" y="0"/>
                  <a:pt x="96" y="0"/>
                  <a:pt x="96" y="0"/>
                </a:cubicBezTo>
                <a:cubicBezTo>
                  <a:pt x="81" y="0"/>
                  <a:pt x="81" y="0"/>
                  <a:pt x="81" y="0"/>
                </a:cubicBezTo>
                <a:cubicBezTo>
                  <a:pt x="42" y="39"/>
                  <a:pt x="42" y="39"/>
                  <a:pt x="42" y="39"/>
                </a:cubicBezTo>
                <a:cubicBezTo>
                  <a:pt x="39" y="37"/>
                  <a:pt x="34" y="36"/>
                  <a:pt x="30" y="36"/>
                </a:cubicBezTo>
                <a:cubicBezTo>
                  <a:pt x="13" y="36"/>
                  <a:pt x="0" y="49"/>
                  <a:pt x="0" y="66"/>
                </a:cubicBezTo>
                <a:cubicBezTo>
                  <a:pt x="0" y="83"/>
                  <a:pt x="13" y="96"/>
                  <a:pt x="30" y="96"/>
                </a:cubicBezTo>
                <a:close/>
                <a:moveTo>
                  <a:pt x="22" y="66"/>
                </a:moveTo>
                <a:cubicBezTo>
                  <a:pt x="26" y="66"/>
                  <a:pt x="30" y="70"/>
                  <a:pt x="30" y="74"/>
                </a:cubicBezTo>
                <a:cubicBezTo>
                  <a:pt x="30" y="78"/>
                  <a:pt x="26" y="82"/>
                  <a:pt x="22" y="82"/>
                </a:cubicBezTo>
                <a:cubicBezTo>
                  <a:pt x="18" y="82"/>
                  <a:pt x="14" y="78"/>
                  <a:pt x="14" y="74"/>
                </a:cubicBezTo>
                <a:cubicBezTo>
                  <a:pt x="14" y="70"/>
                  <a:pt x="18" y="66"/>
                  <a:pt x="22" y="66"/>
                </a:cubicBezTo>
                <a:close/>
              </a:path>
            </a:pathLst>
          </a:custGeom>
          <a:solidFill>
            <a:schemeClr val="accent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3" name="TextBox 32">
            <a:extLst>
              <a:ext uri="{FF2B5EF4-FFF2-40B4-BE49-F238E27FC236}">
                <a16:creationId xmlns:a16="http://schemas.microsoft.com/office/drawing/2014/main" id="{26AB8CE9-4A7B-4B8F-A84A-73ECECC21428}"/>
              </a:ext>
            </a:extLst>
          </p:cNvPr>
          <p:cNvSpPr txBox="1"/>
          <p:nvPr/>
        </p:nvSpPr>
        <p:spPr>
          <a:xfrm>
            <a:off x="2097906" y="3642004"/>
            <a:ext cx="1905000" cy="215444"/>
          </a:xfrm>
          <a:prstGeom prst="rect">
            <a:avLst/>
          </a:prstGeom>
          <a:noFill/>
        </p:spPr>
        <p:txBody>
          <a:bodyPr wrap="square" lIns="0" tIns="0" rIns="0" bIns="0" rtlCol="0">
            <a:spAutoFit/>
          </a:bodyPr>
          <a:lstStyle/>
          <a:p>
            <a:r>
              <a:rPr lang="en-US" sz="1400" b="1" dirty="0">
                <a:solidFill>
                  <a:schemeClr val="accent2"/>
                </a:solidFill>
              </a:rPr>
              <a:t>Buyer’s Journey</a:t>
            </a:r>
          </a:p>
        </p:txBody>
      </p:sp>
      <p:sp>
        <p:nvSpPr>
          <p:cNvPr id="38" name="Oval 37">
            <a:extLst>
              <a:ext uri="{FF2B5EF4-FFF2-40B4-BE49-F238E27FC236}">
                <a16:creationId xmlns:a16="http://schemas.microsoft.com/office/drawing/2014/main" id="{A1BA745B-0993-4D10-8956-4AF29B5FE33F}"/>
              </a:ext>
            </a:extLst>
          </p:cNvPr>
          <p:cNvSpPr/>
          <p:nvPr/>
        </p:nvSpPr>
        <p:spPr>
          <a:xfrm>
            <a:off x="1828800" y="3671785"/>
            <a:ext cx="152400" cy="152400"/>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000E938-5F5B-4597-9D1D-AEE6E80E5D96}"/>
              </a:ext>
            </a:extLst>
          </p:cNvPr>
          <p:cNvSpPr txBox="1"/>
          <p:nvPr/>
        </p:nvSpPr>
        <p:spPr>
          <a:xfrm>
            <a:off x="4455734" y="3642004"/>
            <a:ext cx="2911181" cy="215444"/>
          </a:xfrm>
          <a:prstGeom prst="rect">
            <a:avLst/>
          </a:prstGeom>
          <a:noFill/>
        </p:spPr>
        <p:txBody>
          <a:bodyPr wrap="square" lIns="0" tIns="0" rIns="0" bIns="0" rtlCol="0">
            <a:spAutoFit/>
          </a:bodyPr>
          <a:lstStyle/>
          <a:p>
            <a:r>
              <a:rPr lang="en-US" sz="1400" b="1" dirty="0">
                <a:solidFill>
                  <a:schemeClr val="accent1"/>
                </a:solidFill>
              </a:rPr>
              <a:t>Opportunity Management Stages</a:t>
            </a:r>
          </a:p>
        </p:txBody>
      </p:sp>
      <p:sp>
        <p:nvSpPr>
          <p:cNvPr id="39" name="Oval 38">
            <a:extLst>
              <a:ext uri="{FF2B5EF4-FFF2-40B4-BE49-F238E27FC236}">
                <a16:creationId xmlns:a16="http://schemas.microsoft.com/office/drawing/2014/main" id="{A573D739-BE07-43DC-881D-C3EA24E8EDB1}"/>
              </a:ext>
            </a:extLst>
          </p:cNvPr>
          <p:cNvSpPr/>
          <p:nvPr/>
        </p:nvSpPr>
        <p:spPr>
          <a:xfrm>
            <a:off x="4186629" y="3671785"/>
            <a:ext cx="152400" cy="152400"/>
          </a:xfrm>
          <a:prstGeom prst="ellipse">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94BD2753-A076-4D1C-A7B1-694E7D484DAA}"/>
              </a:ext>
            </a:extLst>
          </p:cNvPr>
          <p:cNvSpPr txBox="1"/>
          <p:nvPr/>
        </p:nvSpPr>
        <p:spPr>
          <a:xfrm>
            <a:off x="5119381" y="4173278"/>
            <a:ext cx="1905000" cy="169277"/>
          </a:xfrm>
          <a:prstGeom prst="rect">
            <a:avLst/>
          </a:prstGeom>
          <a:noFill/>
        </p:spPr>
        <p:txBody>
          <a:bodyPr wrap="square" lIns="0" tIns="0" rIns="0" bIns="0" rtlCol="0" anchor="ctr">
            <a:spAutoFit/>
          </a:bodyPr>
          <a:lstStyle/>
          <a:p>
            <a:r>
              <a:rPr lang="en-US" sz="1100" dirty="0">
                <a:solidFill>
                  <a:schemeClr val="accent3"/>
                </a:solidFill>
              </a:rPr>
              <a:t>Full Process Starts Here</a:t>
            </a:r>
          </a:p>
        </p:txBody>
      </p:sp>
      <p:sp>
        <p:nvSpPr>
          <p:cNvPr id="88" name="TextBox 87">
            <a:extLst>
              <a:ext uri="{FF2B5EF4-FFF2-40B4-BE49-F238E27FC236}">
                <a16:creationId xmlns:a16="http://schemas.microsoft.com/office/drawing/2014/main" id="{6085D2B1-065F-4392-A8B3-66725774F2B2}"/>
              </a:ext>
            </a:extLst>
          </p:cNvPr>
          <p:cNvSpPr txBox="1"/>
          <p:nvPr/>
        </p:nvSpPr>
        <p:spPr>
          <a:xfrm>
            <a:off x="4877650" y="9112048"/>
            <a:ext cx="1905000" cy="169277"/>
          </a:xfrm>
          <a:prstGeom prst="rect">
            <a:avLst/>
          </a:prstGeom>
          <a:noFill/>
        </p:spPr>
        <p:txBody>
          <a:bodyPr wrap="square" lIns="0" tIns="0" rIns="0" bIns="0" rtlCol="0" anchor="ctr">
            <a:spAutoFit/>
          </a:bodyPr>
          <a:lstStyle/>
          <a:p>
            <a:r>
              <a:rPr lang="en-US" sz="1100" dirty="0">
                <a:solidFill>
                  <a:schemeClr val="accent3"/>
                </a:solidFill>
              </a:rPr>
              <a:t>Fast Track Start Here</a:t>
            </a:r>
            <a:r>
              <a:rPr lang="en-US" sz="1100" baseline="30000" dirty="0">
                <a:solidFill>
                  <a:schemeClr val="accent3"/>
                </a:solidFill>
              </a:rPr>
              <a:t>1</a:t>
            </a:r>
          </a:p>
        </p:txBody>
      </p:sp>
      <p:sp>
        <p:nvSpPr>
          <p:cNvPr id="92" name="Rectangle 91">
            <a:extLst>
              <a:ext uri="{FF2B5EF4-FFF2-40B4-BE49-F238E27FC236}">
                <a16:creationId xmlns:a16="http://schemas.microsoft.com/office/drawing/2014/main" id="{BFC7DB4C-F372-4B79-9654-EE84AEAB1014}"/>
              </a:ext>
            </a:extLst>
          </p:cNvPr>
          <p:cNvSpPr/>
          <p:nvPr/>
        </p:nvSpPr>
        <p:spPr>
          <a:xfrm>
            <a:off x="414812" y="1057701"/>
            <a:ext cx="6912720" cy="2266681"/>
          </a:xfrm>
          <a:prstGeom prst="rect">
            <a:avLst/>
          </a:prstGeom>
          <a:solidFill>
            <a:schemeClr val="accent3">
              <a:lumMod val="75000"/>
              <a:alpha val="90000"/>
            </a:schemeClr>
          </a:solidFill>
        </p:spPr>
        <p:txBody>
          <a:bodyPr wrap="square" lIns="144000" tIns="144000" rIns="144000" bIns="144000">
            <a:noAutofit/>
          </a:bodyPr>
          <a:lstStyle/>
          <a:p>
            <a:pPr>
              <a:spcAft>
                <a:spcPts val="600"/>
              </a:spcAft>
            </a:pPr>
            <a:endParaRPr lang="en-US" sz="11300" dirty="0">
              <a:solidFill>
                <a:schemeClr val="bg1"/>
              </a:solidFill>
              <a:cs typeface="Arial"/>
            </a:endParaRPr>
          </a:p>
        </p:txBody>
      </p:sp>
      <p:grpSp>
        <p:nvGrpSpPr>
          <p:cNvPr id="93" name="Group 92">
            <a:extLst>
              <a:ext uri="{FF2B5EF4-FFF2-40B4-BE49-F238E27FC236}">
                <a16:creationId xmlns:a16="http://schemas.microsoft.com/office/drawing/2014/main" id="{EE69F9B2-5ADF-4FFB-892D-2F0955326E84}"/>
              </a:ext>
            </a:extLst>
          </p:cNvPr>
          <p:cNvGrpSpPr/>
          <p:nvPr/>
        </p:nvGrpSpPr>
        <p:grpSpPr>
          <a:xfrm>
            <a:off x="620243" y="2250422"/>
            <a:ext cx="6609203" cy="1026178"/>
            <a:chOff x="550015" y="1403510"/>
            <a:chExt cx="6609203" cy="1026178"/>
          </a:xfrm>
          <a:effectLst>
            <a:outerShdw blurRad="50800" dist="38100" dir="2700000" algn="tl" rotWithShape="0">
              <a:prstClr val="black">
                <a:alpha val="40000"/>
              </a:prstClr>
            </a:outerShdw>
          </a:effectLst>
        </p:grpSpPr>
        <p:sp>
          <p:nvSpPr>
            <p:cNvPr id="94" name="TextBox 93">
              <a:extLst>
                <a:ext uri="{FF2B5EF4-FFF2-40B4-BE49-F238E27FC236}">
                  <a16:creationId xmlns:a16="http://schemas.microsoft.com/office/drawing/2014/main" id="{19002B9A-BC93-4A02-95BF-B653DD9E67E2}"/>
                </a:ext>
              </a:extLst>
            </p:cNvPr>
            <p:cNvSpPr txBox="1"/>
            <p:nvPr/>
          </p:nvSpPr>
          <p:spPr>
            <a:xfrm>
              <a:off x="550015" y="1403510"/>
              <a:ext cx="2966920" cy="1026178"/>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dirty="0">
                  <a:solidFill>
                    <a:schemeClr val="bg1"/>
                  </a:solidFill>
                  <a:latin typeface="+mn-lt"/>
                  <a:cs typeface="FiraSans-Light"/>
                </a:rPr>
                <a:t>The</a:t>
              </a:r>
              <a:r>
                <a:rPr lang="en-US" sz="1200" dirty="0">
                  <a:solidFill>
                    <a:schemeClr val="accent3"/>
                  </a:solidFill>
                  <a:latin typeface="+mn-lt"/>
                  <a:cs typeface="FiraSans-Light"/>
                </a:rPr>
                <a:t> </a:t>
              </a:r>
              <a:r>
                <a:rPr lang="en-US" sz="1200" u="sng" dirty="0">
                  <a:solidFill>
                    <a:srgbClr val="00D0C1"/>
                  </a:solidFill>
                  <a:latin typeface="+mn-lt"/>
                  <a:cs typeface="FiraSans-Light"/>
                </a:rPr>
                <a:t>Buyer’s Journey</a:t>
              </a:r>
              <a:r>
                <a:rPr lang="en-US" sz="1200" dirty="0">
                  <a:solidFill>
                    <a:schemeClr val="bg1"/>
                  </a:solidFill>
                  <a:latin typeface="+mn-lt"/>
                  <a:cs typeface="FiraSans-Light"/>
                </a:rPr>
                <a:t> stages depict the progression a Buyer makes going from “Not in the Market” to making a buying decision at “Selection &amp; Approval” and then “Implement” of their selected solution. </a:t>
              </a:r>
            </a:p>
          </p:txBody>
        </p:sp>
        <p:sp>
          <p:nvSpPr>
            <p:cNvPr id="95" name="TextBox 94">
              <a:extLst>
                <a:ext uri="{FF2B5EF4-FFF2-40B4-BE49-F238E27FC236}">
                  <a16:creationId xmlns:a16="http://schemas.microsoft.com/office/drawing/2014/main" id="{B02DB8AA-234D-438A-881E-9FCC6CBF663F}"/>
                </a:ext>
              </a:extLst>
            </p:cNvPr>
            <p:cNvSpPr txBox="1"/>
            <p:nvPr/>
          </p:nvSpPr>
          <p:spPr>
            <a:xfrm>
              <a:off x="4192298" y="1403510"/>
              <a:ext cx="2966920" cy="1026178"/>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dirty="0">
                  <a:solidFill>
                    <a:schemeClr val="bg1"/>
                  </a:solidFill>
                  <a:latin typeface="+mn-lt"/>
                  <a:cs typeface="FiraSans-Light"/>
                </a:rPr>
                <a:t>The </a:t>
              </a:r>
              <a:r>
                <a:rPr lang="en-US" sz="1200" u="sng" dirty="0">
                  <a:solidFill>
                    <a:schemeClr val="accent1">
                      <a:lumMod val="60000"/>
                      <a:lumOff val="40000"/>
                    </a:schemeClr>
                  </a:solidFill>
                  <a:latin typeface="+mn-lt"/>
                  <a:cs typeface="FiraSans-Light"/>
                </a:rPr>
                <a:t>Opportunity Management</a:t>
              </a:r>
              <a:r>
                <a:rPr lang="en-US" sz="1200" dirty="0">
                  <a:solidFill>
                    <a:schemeClr val="accent1">
                      <a:lumMod val="60000"/>
                      <a:lumOff val="40000"/>
                    </a:schemeClr>
                  </a:solidFill>
                  <a:latin typeface="+mn-lt"/>
                  <a:cs typeface="FiraSans-Light"/>
                </a:rPr>
                <a:t> </a:t>
              </a:r>
              <a:r>
                <a:rPr lang="en-US" sz="1200" dirty="0">
                  <a:solidFill>
                    <a:schemeClr val="bg1"/>
                  </a:solidFill>
                  <a:latin typeface="+mn-lt"/>
                  <a:cs typeface="FiraSans-Light"/>
                </a:rPr>
                <a:t>process depicts your sales activities and the client-specific deliverables produced at each stage, mirroring how clients prefer to make their purchase decision.</a:t>
              </a:r>
            </a:p>
          </p:txBody>
        </p:sp>
      </p:grpSp>
      <p:sp>
        <p:nvSpPr>
          <p:cNvPr id="4" name="TextBox 3">
            <a:extLst>
              <a:ext uri="{FF2B5EF4-FFF2-40B4-BE49-F238E27FC236}">
                <a16:creationId xmlns:a16="http://schemas.microsoft.com/office/drawing/2014/main" id="{A949D641-C9AD-4A38-9C3B-E143C001ED67}"/>
              </a:ext>
            </a:extLst>
          </p:cNvPr>
          <p:cNvSpPr txBox="1"/>
          <p:nvPr/>
        </p:nvSpPr>
        <p:spPr>
          <a:xfrm>
            <a:off x="1610847" y="9522843"/>
            <a:ext cx="3223052" cy="246221"/>
          </a:xfrm>
          <a:prstGeom prst="rect">
            <a:avLst/>
          </a:prstGeom>
          <a:noFill/>
          <a:effectLst/>
        </p:spPr>
        <p:txBody>
          <a:bodyPr wrap="square" rtlCol="0">
            <a:spAutoFit/>
          </a:bodyPr>
          <a:lstStyle/>
          <a:p>
            <a:r>
              <a:rPr lang="en-US" sz="1000" dirty="0"/>
              <a:t>1) Fast Track is for BAU orders, </a:t>
            </a:r>
            <a:r>
              <a:rPr lang="en-US" sz="1000" dirty="0">
                <a:solidFill>
                  <a:schemeClr val="accent3"/>
                </a:solidFill>
                <a:hlinkClick r:id="rId8" action="ppaction://hlinksldjump">
                  <a:extLst>
                    <a:ext uri="{A12FA001-AC4F-418D-AE19-62706E023703}">
                      <ahyp:hlinkClr xmlns:ahyp="http://schemas.microsoft.com/office/drawing/2018/hyperlinkcolor" val="tx"/>
                    </a:ext>
                  </a:extLst>
                </a:hlinkClick>
              </a:rPr>
              <a:t>details here</a:t>
            </a:r>
            <a:endParaRPr lang="en-US" sz="1000" dirty="0">
              <a:solidFill>
                <a:schemeClr val="accent3"/>
              </a:solidFill>
            </a:endParaRPr>
          </a:p>
        </p:txBody>
      </p:sp>
      <p:grpSp>
        <p:nvGrpSpPr>
          <p:cNvPr id="15" name="Group 14">
            <a:extLst>
              <a:ext uri="{FF2B5EF4-FFF2-40B4-BE49-F238E27FC236}">
                <a16:creationId xmlns:a16="http://schemas.microsoft.com/office/drawing/2014/main" id="{C0B95D82-0F17-42F1-935D-4DBA4E1E7CFF}"/>
              </a:ext>
            </a:extLst>
          </p:cNvPr>
          <p:cNvGrpSpPr/>
          <p:nvPr/>
        </p:nvGrpSpPr>
        <p:grpSpPr>
          <a:xfrm>
            <a:off x="1303338" y="4039680"/>
            <a:ext cx="5189537" cy="5189537"/>
            <a:chOff x="1303338" y="3429000"/>
            <a:chExt cx="5189537" cy="5189537"/>
          </a:xfrm>
          <a:effectLst>
            <a:outerShdw blurRad="50800" dist="38100" dir="2700000" algn="tl" rotWithShape="0">
              <a:prstClr val="black">
                <a:alpha val="40000"/>
              </a:prstClr>
            </a:outerShdw>
          </a:effectLst>
        </p:grpSpPr>
        <p:sp>
          <p:nvSpPr>
            <p:cNvPr id="53" name="Freeform 9">
              <a:extLst>
                <a:ext uri="{FF2B5EF4-FFF2-40B4-BE49-F238E27FC236}">
                  <a16:creationId xmlns:a16="http://schemas.microsoft.com/office/drawing/2014/main" id="{6E5300B0-AE41-4344-824A-8E43A60164AE}"/>
                </a:ext>
              </a:extLst>
            </p:cNvPr>
            <p:cNvSpPr>
              <a:spLocks/>
            </p:cNvSpPr>
            <p:nvPr/>
          </p:nvSpPr>
          <p:spPr bwMode="auto">
            <a:xfrm>
              <a:off x="3000375" y="3429000"/>
              <a:ext cx="1792288" cy="1428750"/>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 name="Freeform 12">
              <a:extLst>
                <a:ext uri="{FF2B5EF4-FFF2-40B4-BE49-F238E27FC236}">
                  <a16:creationId xmlns:a16="http://schemas.microsoft.com/office/drawing/2014/main" id="{597BE0C0-6BF1-4729-B61F-62F01C07F15D}"/>
                </a:ext>
              </a:extLst>
            </p:cNvPr>
            <p:cNvSpPr>
              <a:spLocks/>
            </p:cNvSpPr>
            <p:nvPr/>
          </p:nvSpPr>
          <p:spPr bwMode="auto">
            <a:xfrm>
              <a:off x="4440238" y="6565900"/>
              <a:ext cx="1765300" cy="1765300"/>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7" name="Freeform 13">
              <a:extLst>
                <a:ext uri="{FF2B5EF4-FFF2-40B4-BE49-F238E27FC236}">
                  <a16:creationId xmlns:a16="http://schemas.microsoft.com/office/drawing/2014/main" id="{603D4FAC-93D4-4505-BD3B-7F6DE0879A92}"/>
                </a:ext>
              </a:extLst>
            </p:cNvPr>
            <p:cNvSpPr>
              <a:spLocks/>
            </p:cNvSpPr>
            <p:nvPr/>
          </p:nvSpPr>
          <p:spPr bwMode="auto">
            <a:xfrm>
              <a:off x="3001963" y="7189787"/>
              <a:ext cx="1792288" cy="1428750"/>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1" name="Freeform 35">
              <a:extLst>
                <a:ext uri="{FF2B5EF4-FFF2-40B4-BE49-F238E27FC236}">
                  <a16:creationId xmlns:a16="http://schemas.microsoft.com/office/drawing/2014/main" id="{933A4557-761F-4F14-A318-B5C196075CD4}"/>
                </a:ext>
              </a:extLst>
            </p:cNvPr>
            <p:cNvSpPr>
              <a:spLocks/>
            </p:cNvSpPr>
            <p:nvPr/>
          </p:nvSpPr>
          <p:spPr bwMode="auto">
            <a:xfrm>
              <a:off x="1304532" y="5126847"/>
              <a:ext cx="1428544" cy="1792256"/>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4" name="Freeform 28">
              <a:extLst>
                <a:ext uri="{FF2B5EF4-FFF2-40B4-BE49-F238E27FC236}">
                  <a16:creationId xmlns:a16="http://schemas.microsoft.com/office/drawing/2014/main" id="{9E90B663-3D8D-4FFC-B23D-16303843C63B}"/>
                </a:ext>
              </a:extLst>
            </p:cNvPr>
            <p:cNvSpPr>
              <a:spLocks/>
            </p:cNvSpPr>
            <p:nvPr/>
          </p:nvSpPr>
          <p:spPr bwMode="auto">
            <a:xfrm>
              <a:off x="1590860" y="3715329"/>
              <a:ext cx="1765946" cy="1765945"/>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6" name="Freeform 30">
              <a:extLst>
                <a:ext uri="{FF2B5EF4-FFF2-40B4-BE49-F238E27FC236}">
                  <a16:creationId xmlns:a16="http://schemas.microsoft.com/office/drawing/2014/main" id="{043C82E7-9A0B-4989-9F0E-DDD7FCC4387D}"/>
                </a:ext>
              </a:extLst>
            </p:cNvPr>
            <p:cNvSpPr>
              <a:spLocks/>
            </p:cNvSpPr>
            <p:nvPr/>
          </p:nvSpPr>
          <p:spPr bwMode="auto">
            <a:xfrm>
              <a:off x="4440208" y="3715329"/>
              <a:ext cx="1765946" cy="1765945"/>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7" name="Freeform 31">
              <a:extLst>
                <a:ext uri="{FF2B5EF4-FFF2-40B4-BE49-F238E27FC236}">
                  <a16:creationId xmlns:a16="http://schemas.microsoft.com/office/drawing/2014/main" id="{3B05AB41-28A9-4384-8023-B482051F24B9}"/>
                </a:ext>
              </a:extLst>
            </p:cNvPr>
            <p:cNvSpPr>
              <a:spLocks/>
            </p:cNvSpPr>
            <p:nvPr/>
          </p:nvSpPr>
          <p:spPr bwMode="auto">
            <a:xfrm>
              <a:off x="5063938" y="5126847"/>
              <a:ext cx="1428544" cy="1792256"/>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8" name="Freeform 32">
              <a:extLst>
                <a:ext uri="{FF2B5EF4-FFF2-40B4-BE49-F238E27FC236}">
                  <a16:creationId xmlns:a16="http://schemas.microsoft.com/office/drawing/2014/main" id="{12D36911-A01D-4DF6-B3A3-866A0D456700}"/>
                </a:ext>
              </a:extLst>
            </p:cNvPr>
            <p:cNvSpPr>
              <a:spLocks/>
            </p:cNvSpPr>
            <p:nvPr/>
          </p:nvSpPr>
          <p:spPr bwMode="auto">
            <a:xfrm>
              <a:off x="4440208" y="6564675"/>
              <a:ext cx="1765946" cy="1765945"/>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9" name="Freeform 33">
              <a:extLst>
                <a:ext uri="{FF2B5EF4-FFF2-40B4-BE49-F238E27FC236}">
                  <a16:creationId xmlns:a16="http://schemas.microsoft.com/office/drawing/2014/main" id="{C86ED6DE-F6D9-4D65-B039-280FA9C92BAC}"/>
                </a:ext>
              </a:extLst>
            </p:cNvPr>
            <p:cNvSpPr>
              <a:spLocks/>
            </p:cNvSpPr>
            <p:nvPr/>
          </p:nvSpPr>
          <p:spPr bwMode="auto">
            <a:xfrm>
              <a:off x="3002378" y="7188406"/>
              <a:ext cx="1792257" cy="1428543"/>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0" name="Freeform 34">
              <a:extLst>
                <a:ext uri="{FF2B5EF4-FFF2-40B4-BE49-F238E27FC236}">
                  <a16:creationId xmlns:a16="http://schemas.microsoft.com/office/drawing/2014/main" id="{CA69539B-A861-4765-A50E-7011AD899F8B}"/>
                </a:ext>
              </a:extLst>
            </p:cNvPr>
            <p:cNvSpPr>
              <a:spLocks/>
            </p:cNvSpPr>
            <p:nvPr/>
          </p:nvSpPr>
          <p:spPr bwMode="auto">
            <a:xfrm>
              <a:off x="1590860" y="6564675"/>
              <a:ext cx="1765946" cy="1765945"/>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2" name="Freeform 36">
              <a:extLst>
                <a:ext uri="{FF2B5EF4-FFF2-40B4-BE49-F238E27FC236}">
                  <a16:creationId xmlns:a16="http://schemas.microsoft.com/office/drawing/2014/main" id="{50B3FF59-8335-46C3-A2E4-E1FD3B200197}"/>
                </a:ext>
              </a:extLst>
            </p:cNvPr>
            <p:cNvSpPr>
              <a:spLocks/>
            </p:cNvSpPr>
            <p:nvPr/>
          </p:nvSpPr>
          <p:spPr bwMode="auto">
            <a:xfrm>
              <a:off x="2175897" y="4300366"/>
              <a:ext cx="1180909" cy="1180908"/>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113" name="Freeform 37">
              <a:extLst>
                <a:ext uri="{FF2B5EF4-FFF2-40B4-BE49-F238E27FC236}">
                  <a16:creationId xmlns:a16="http://schemas.microsoft.com/office/drawing/2014/main" id="{FBAB0CA9-B2A2-4818-A478-A54051D9BF56}"/>
                </a:ext>
              </a:extLst>
            </p:cNvPr>
            <p:cNvSpPr>
              <a:spLocks/>
            </p:cNvSpPr>
            <p:nvPr/>
          </p:nvSpPr>
          <p:spPr bwMode="auto">
            <a:xfrm>
              <a:off x="3242274" y="4127022"/>
              <a:ext cx="1309369" cy="730522"/>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sz="2400" dirty="0"/>
            </a:p>
          </p:txBody>
        </p:sp>
        <p:sp>
          <p:nvSpPr>
            <p:cNvPr id="114" name="Freeform 38">
              <a:extLst>
                <a:ext uri="{FF2B5EF4-FFF2-40B4-BE49-F238E27FC236}">
                  <a16:creationId xmlns:a16="http://schemas.microsoft.com/office/drawing/2014/main" id="{CCB4A3EC-8FF4-4948-9667-49F413332AD9}"/>
                </a:ext>
              </a:extLst>
            </p:cNvPr>
            <p:cNvSpPr>
              <a:spLocks/>
            </p:cNvSpPr>
            <p:nvPr/>
          </p:nvSpPr>
          <p:spPr bwMode="auto">
            <a:xfrm>
              <a:off x="4440208" y="4300366"/>
              <a:ext cx="1180909" cy="1180908"/>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115" name="Freeform 39">
              <a:extLst>
                <a:ext uri="{FF2B5EF4-FFF2-40B4-BE49-F238E27FC236}">
                  <a16:creationId xmlns:a16="http://schemas.microsoft.com/office/drawing/2014/main" id="{CD0CFE97-87AC-499E-943C-C5596C016C9E}"/>
                </a:ext>
              </a:extLst>
            </p:cNvPr>
            <p:cNvSpPr>
              <a:spLocks/>
            </p:cNvSpPr>
            <p:nvPr/>
          </p:nvSpPr>
          <p:spPr bwMode="auto">
            <a:xfrm>
              <a:off x="5063938" y="5368291"/>
              <a:ext cx="730523" cy="1309368"/>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116" name="Freeform 40">
              <a:extLst>
                <a:ext uri="{FF2B5EF4-FFF2-40B4-BE49-F238E27FC236}">
                  <a16:creationId xmlns:a16="http://schemas.microsoft.com/office/drawing/2014/main" id="{E1543FF9-D7EC-401A-832D-C728BD1D8406}"/>
                </a:ext>
              </a:extLst>
            </p:cNvPr>
            <p:cNvSpPr>
              <a:spLocks/>
            </p:cNvSpPr>
            <p:nvPr/>
          </p:nvSpPr>
          <p:spPr bwMode="auto">
            <a:xfrm>
              <a:off x="2002553" y="5368291"/>
              <a:ext cx="1354253" cy="2377293"/>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117" name="Freeform 41">
              <a:extLst>
                <a:ext uri="{FF2B5EF4-FFF2-40B4-BE49-F238E27FC236}">
                  <a16:creationId xmlns:a16="http://schemas.microsoft.com/office/drawing/2014/main" id="{2146B389-8FC6-49BD-8518-20F0E67AD58F}"/>
                </a:ext>
              </a:extLst>
            </p:cNvPr>
            <p:cNvSpPr>
              <a:spLocks/>
            </p:cNvSpPr>
            <p:nvPr/>
          </p:nvSpPr>
          <p:spPr bwMode="auto">
            <a:xfrm>
              <a:off x="3243822" y="6564675"/>
              <a:ext cx="2377294" cy="1355800"/>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52" name="Freeform 8">
              <a:extLst>
                <a:ext uri="{FF2B5EF4-FFF2-40B4-BE49-F238E27FC236}">
                  <a16:creationId xmlns:a16="http://schemas.microsoft.com/office/drawing/2014/main" id="{27368F93-85B8-4FB8-8AFA-06C0B576E7B0}"/>
                </a:ext>
              </a:extLst>
            </p:cNvPr>
            <p:cNvSpPr>
              <a:spLocks/>
            </p:cNvSpPr>
            <p:nvPr/>
          </p:nvSpPr>
          <p:spPr bwMode="auto">
            <a:xfrm>
              <a:off x="1590675" y="3716337"/>
              <a:ext cx="1765300" cy="1765300"/>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4" name="Freeform 10">
              <a:extLst>
                <a:ext uri="{FF2B5EF4-FFF2-40B4-BE49-F238E27FC236}">
                  <a16:creationId xmlns:a16="http://schemas.microsoft.com/office/drawing/2014/main" id="{3C4F0A12-1145-4F7B-B90F-C66449D6E143}"/>
                </a:ext>
              </a:extLst>
            </p:cNvPr>
            <p:cNvSpPr>
              <a:spLocks/>
            </p:cNvSpPr>
            <p:nvPr/>
          </p:nvSpPr>
          <p:spPr bwMode="auto">
            <a:xfrm>
              <a:off x="4440238" y="3716337"/>
              <a:ext cx="1765300" cy="1765300"/>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5" name="Freeform 11">
              <a:extLst>
                <a:ext uri="{FF2B5EF4-FFF2-40B4-BE49-F238E27FC236}">
                  <a16:creationId xmlns:a16="http://schemas.microsoft.com/office/drawing/2014/main" id="{A2CFAF4E-3877-47BC-AD1D-07D99194D172}"/>
                </a:ext>
              </a:extLst>
            </p:cNvPr>
            <p:cNvSpPr>
              <a:spLocks/>
            </p:cNvSpPr>
            <p:nvPr/>
          </p:nvSpPr>
          <p:spPr bwMode="auto">
            <a:xfrm>
              <a:off x="5064125" y="5127625"/>
              <a:ext cx="1428750" cy="179228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8" name="Freeform 14">
              <a:extLst>
                <a:ext uri="{FF2B5EF4-FFF2-40B4-BE49-F238E27FC236}">
                  <a16:creationId xmlns:a16="http://schemas.microsoft.com/office/drawing/2014/main" id="{A83083FB-274A-4457-87C3-FECB1ECFBBF2}"/>
                </a:ext>
              </a:extLst>
            </p:cNvPr>
            <p:cNvSpPr>
              <a:spLocks/>
            </p:cNvSpPr>
            <p:nvPr/>
          </p:nvSpPr>
          <p:spPr bwMode="auto">
            <a:xfrm>
              <a:off x="1590675" y="6565900"/>
              <a:ext cx="1765300" cy="1765300"/>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9" name="Freeform 15">
              <a:extLst>
                <a:ext uri="{FF2B5EF4-FFF2-40B4-BE49-F238E27FC236}">
                  <a16:creationId xmlns:a16="http://schemas.microsoft.com/office/drawing/2014/main" id="{777B063D-CB2A-43D6-8583-8F61243A49BB}"/>
                </a:ext>
              </a:extLst>
            </p:cNvPr>
            <p:cNvSpPr>
              <a:spLocks/>
            </p:cNvSpPr>
            <p:nvPr/>
          </p:nvSpPr>
          <p:spPr bwMode="auto">
            <a:xfrm>
              <a:off x="1303338" y="5127625"/>
              <a:ext cx="1428750" cy="179228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accent3"/>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60" name="Freeform 16">
              <a:extLst>
                <a:ext uri="{FF2B5EF4-FFF2-40B4-BE49-F238E27FC236}">
                  <a16:creationId xmlns:a16="http://schemas.microsoft.com/office/drawing/2014/main" id="{5583D4B2-4341-4DC5-A75D-E779E56A0C71}"/>
                </a:ext>
              </a:extLst>
            </p:cNvPr>
            <p:cNvSpPr>
              <a:spLocks/>
            </p:cNvSpPr>
            <p:nvPr/>
          </p:nvSpPr>
          <p:spPr bwMode="auto">
            <a:xfrm>
              <a:off x="2174875" y="4300537"/>
              <a:ext cx="1181100" cy="1181100"/>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61" name="Freeform 17">
              <a:extLst>
                <a:ext uri="{FF2B5EF4-FFF2-40B4-BE49-F238E27FC236}">
                  <a16:creationId xmlns:a16="http://schemas.microsoft.com/office/drawing/2014/main" id="{69F9C260-2911-45D2-8856-E90972226FB2}"/>
                </a:ext>
              </a:extLst>
            </p:cNvPr>
            <p:cNvSpPr>
              <a:spLocks/>
            </p:cNvSpPr>
            <p:nvPr/>
          </p:nvSpPr>
          <p:spPr bwMode="auto">
            <a:xfrm>
              <a:off x="3241675" y="4127500"/>
              <a:ext cx="1309688" cy="730250"/>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a:effectLst/>
          </p:spPr>
          <p:txBody>
            <a:bodyPr vert="horz" wrap="square" lIns="91440" tIns="45720" rIns="91440" bIns="45720" numCol="1" anchor="t" anchorCtr="0" compatLnSpc="1">
              <a:prstTxWarp prst="textNoShape">
                <a:avLst/>
              </a:prstTxWarp>
            </a:bodyPr>
            <a:lstStyle/>
            <a:p>
              <a:endParaRPr lang="en-US" sz="2400" dirty="0"/>
            </a:p>
          </p:txBody>
        </p:sp>
        <p:sp>
          <p:nvSpPr>
            <p:cNvPr id="62" name="Freeform 18">
              <a:extLst>
                <a:ext uri="{FF2B5EF4-FFF2-40B4-BE49-F238E27FC236}">
                  <a16:creationId xmlns:a16="http://schemas.microsoft.com/office/drawing/2014/main" id="{B8B23327-63FA-41A1-B14A-9D56EF8839F6}"/>
                </a:ext>
              </a:extLst>
            </p:cNvPr>
            <p:cNvSpPr>
              <a:spLocks/>
            </p:cNvSpPr>
            <p:nvPr/>
          </p:nvSpPr>
          <p:spPr bwMode="auto">
            <a:xfrm>
              <a:off x="4440238" y="4300537"/>
              <a:ext cx="1181100" cy="1181100"/>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63" name="Freeform 19">
              <a:extLst>
                <a:ext uri="{FF2B5EF4-FFF2-40B4-BE49-F238E27FC236}">
                  <a16:creationId xmlns:a16="http://schemas.microsoft.com/office/drawing/2014/main" id="{9E7B994C-417A-4FC1-A668-0F31CD40158F}"/>
                </a:ext>
              </a:extLst>
            </p:cNvPr>
            <p:cNvSpPr>
              <a:spLocks/>
            </p:cNvSpPr>
            <p:nvPr/>
          </p:nvSpPr>
          <p:spPr bwMode="auto">
            <a:xfrm>
              <a:off x="5064125" y="5368925"/>
              <a:ext cx="730250" cy="1309688"/>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64" name="Freeform 20">
              <a:extLst>
                <a:ext uri="{FF2B5EF4-FFF2-40B4-BE49-F238E27FC236}">
                  <a16:creationId xmlns:a16="http://schemas.microsoft.com/office/drawing/2014/main" id="{0DC2DE98-F69C-4A9E-8236-0BF3A67AFC15}"/>
                </a:ext>
              </a:extLst>
            </p:cNvPr>
            <p:cNvSpPr>
              <a:spLocks/>
            </p:cNvSpPr>
            <p:nvPr/>
          </p:nvSpPr>
          <p:spPr bwMode="auto">
            <a:xfrm>
              <a:off x="4440238" y="6565900"/>
              <a:ext cx="1181100" cy="1181100"/>
            </a:xfrm>
            <a:custGeom>
              <a:avLst/>
              <a:gdLst>
                <a:gd name="T0" fmla="*/ 357 w 746"/>
                <a:gd name="T1" fmla="*/ 0 h 746"/>
                <a:gd name="T2" fmla="*/ 0 w 746"/>
                <a:gd name="T3" fmla="*/ 357 h 746"/>
                <a:gd name="T4" fmla="*/ 161 w 746"/>
                <a:gd name="T5" fmla="*/ 746 h 746"/>
                <a:gd name="T6" fmla="*/ 746 w 746"/>
                <a:gd name="T7" fmla="*/ 161 h 746"/>
                <a:gd name="T8" fmla="*/ 357 w 746"/>
                <a:gd name="T9" fmla="*/ 0 h 746"/>
              </a:gdLst>
              <a:ahLst/>
              <a:cxnLst>
                <a:cxn ang="0">
                  <a:pos x="T0" y="T1"/>
                </a:cxn>
                <a:cxn ang="0">
                  <a:pos x="T2" y="T3"/>
                </a:cxn>
                <a:cxn ang="0">
                  <a:pos x="T4" y="T5"/>
                </a:cxn>
                <a:cxn ang="0">
                  <a:pos x="T6" y="T7"/>
                </a:cxn>
                <a:cxn ang="0">
                  <a:pos x="T8" y="T9"/>
                </a:cxn>
              </a:cxnLst>
              <a:rect l="0" t="0" r="r" b="b"/>
              <a:pathLst>
                <a:path w="746" h="746">
                  <a:moveTo>
                    <a:pt x="357" y="0"/>
                  </a:moveTo>
                  <a:cubicBezTo>
                    <a:pt x="283" y="151"/>
                    <a:pt x="160" y="279"/>
                    <a:pt x="0" y="357"/>
                  </a:cubicBezTo>
                  <a:cubicBezTo>
                    <a:pt x="161" y="746"/>
                    <a:pt x="161" y="746"/>
                    <a:pt x="161" y="746"/>
                  </a:cubicBezTo>
                  <a:cubicBezTo>
                    <a:pt x="419" y="627"/>
                    <a:pt x="626" y="419"/>
                    <a:pt x="746" y="161"/>
                  </a:cubicBezTo>
                  <a:lnTo>
                    <a:pt x="35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65" name="Freeform 21">
              <a:extLst>
                <a:ext uri="{FF2B5EF4-FFF2-40B4-BE49-F238E27FC236}">
                  <a16:creationId xmlns:a16="http://schemas.microsoft.com/office/drawing/2014/main" id="{4EC81EF1-05FD-497E-AF87-D2A09C6F1E5F}"/>
                </a:ext>
              </a:extLst>
            </p:cNvPr>
            <p:cNvSpPr>
              <a:spLocks/>
            </p:cNvSpPr>
            <p:nvPr/>
          </p:nvSpPr>
          <p:spPr bwMode="auto">
            <a:xfrm>
              <a:off x="3243263" y="7189787"/>
              <a:ext cx="1309688" cy="731838"/>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66" name="Freeform 22">
              <a:extLst>
                <a:ext uri="{FF2B5EF4-FFF2-40B4-BE49-F238E27FC236}">
                  <a16:creationId xmlns:a16="http://schemas.microsoft.com/office/drawing/2014/main" id="{ECC6C745-5615-48DF-B4FA-F5305FBB8DA0}"/>
                </a:ext>
              </a:extLst>
            </p:cNvPr>
            <p:cNvSpPr>
              <a:spLocks/>
            </p:cNvSpPr>
            <p:nvPr/>
          </p:nvSpPr>
          <p:spPr bwMode="auto">
            <a:xfrm>
              <a:off x="2001838" y="5368925"/>
              <a:ext cx="1354138" cy="237807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7" name="Rectangle 86">
              <a:extLst>
                <a:ext uri="{FF2B5EF4-FFF2-40B4-BE49-F238E27FC236}">
                  <a16:creationId xmlns:a16="http://schemas.microsoft.com/office/drawing/2014/main" id="{C5B1442C-C0B3-4B3A-8FB7-D0B4530F9F69}"/>
                </a:ext>
              </a:extLst>
            </p:cNvPr>
            <p:cNvSpPr/>
            <p:nvPr/>
          </p:nvSpPr>
          <p:spPr>
            <a:xfrm rot="5675592">
              <a:off x="4626252" y="5849905"/>
              <a:ext cx="1329940" cy="381449"/>
            </a:xfrm>
            <a:prstGeom prst="rect">
              <a:avLst/>
            </a:prstGeom>
          </p:spPr>
          <p:txBody>
            <a:bodyPr wrap="square" lIns="0" tIns="0" rIns="0" bIns="0">
              <a:prstTxWarp prst="textArchUp">
                <a:avLst/>
              </a:prstTxWarp>
              <a:spAutoFit/>
            </a:bodyPr>
            <a:lstStyle/>
            <a:p>
              <a:pPr marL="11206" marR="4483" algn="ctr" defTabSz="899010" fontAlgn="auto">
                <a:spcBef>
                  <a:spcPts val="88"/>
                </a:spcBef>
                <a:spcAft>
                  <a:spcPts val="0"/>
                </a:spcAft>
                <a:defRPr/>
              </a:pPr>
              <a:r>
                <a:rPr lang="en-US" sz="1000" b="1" dirty="0">
                  <a:solidFill>
                    <a:schemeClr val="bg1"/>
                  </a:solidFill>
                  <a:latin typeface="PT Sans" panose="020B0503020203020204" pitchFamily="34" charset="0"/>
                </a:rPr>
                <a:t>2. STIMULATED</a:t>
              </a:r>
            </a:p>
          </p:txBody>
        </p:sp>
        <p:sp>
          <p:nvSpPr>
            <p:cNvPr id="91" name="Rectangle 90">
              <a:extLst>
                <a:ext uri="{FF2B5EF4-FFF2-40B4-BE49-F238E27FC236}">
                  <a16:creationId xmlns:a16="http://schemas.microsoft.com/office/drawing/2014/main" id="{0F1A53FA-9C96-441D-9491-2A7389B24AB3}"/>
                </a:ext>
              </a:extLst>
            </p:cNvPr>
            <p:cNvSpPr/>
            <p:nvPr/>
          </p:nvSpPr>
          <p:spPr>
            <a:xfrm rot="20236569">
              <a:off x="3764614" y="7094515"/>
              <a:ext cx="1361840" cy="393142"/>
            </a:xfrm>
            <a:prstGeom prst="rect">
              <a:avLst/>
            </a:prstGeom>
          </p:spPr>
          <p:txBody>
            <a:bodyPr wrap="square" lIns="0" tIns="0" rIns="0" bIns="0">
              <a:prstTxWarp prst="textArchDown">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3. OPTIONS &amp; EVALUATION</a:t>
              </a:r>
              <a:endParaRPr lang="en-US" sz="1000" b="1" dirty="0">
                <a:solidFill>
                  <a:schemeClr val="bg1"/>
                </a:solidFill>
                <a:latin typeface="+mj-lt"/>
                <a:cs typeface="FiraSans-Light"/>
              </a:endParaRPr>
            </a:p>
          </p:txBody>
        </p:sp>
        <p:sp>
          <p:nvSpPr>
            <p:cNvPr id="82" name="Rectangle 81">
              <a:extLst>
                <a:ext uri="{FF2B5EF4-FFF2-40B4-BE49-F238E27FC236}">
                  <a16:creationId xmlns:a16="http://schemas.microsoft.com/office/drawing/2014/main" id="{DB4C4D92-A30E-496F-952E-FCB1917E3BF0}"/>
                </a:ext>
              </a:extLst>
            </p:cNvPr>
            <p:cNvSpPr/>
            <p:nvPr/>
          </p:nvSpPr>
          <p:spPr>
            <a:xfrm rot="2619257">
              <a:off x="4210333" y="4883637"/>
              <a:ext cx="1329940" cy="381449"/>
            </a:xfrm>
            <a:prstGeom prst="rect">
              <a:avLst/>
            </a:prstGeom>
          </p:spPr>
          <p:txBody>
            <a:bodyPr wrap="square" lIns="0" tIns="0" rIns="0" bIns="0">
              <a:prstTxWarp prst="textArchUp">
                <a:avLst/>
              </a:prstTxWarp>
              <a:spAutoFit/>
            </a:bodyPr>
            <a:lstStyle/>
            <a:p>
              <a:pPr marL="11206" marR="4483" algn="ctr" defTabSz="899010" fontAlgn="auto">
                <a:spcBef>
                  <a:spcPts val="88"/>
                </a:spcBef>
                <a:spcAft>
                  <a:spcPts val="0"/>
                </a:spcAft>
                <a:defRPr/>
              </a:pPr>
              <a:r>
                <a:rPr lang="en-US" sz="1000" b="1" dirty="0">
                  <a:solidFill>
                    <a:schemeClr val="bg1"/>
                  </a:solidFill>
                  <a:latin typeface="+mj-lt"/>
                  <a:cs typeface="FiraSans-Light"/>
                </a:rPr>
                <a:t>1. NOT IN </a:t>
              </a:r>
              <a:br>
                <a:rPr lang="en-US" sz="1000" b="1" dirty="0">
                  <a:solidFill>
                    <a:schemeClr val="bg1"/>
                  </a:solidFill>
                  <a:latin typeface="+mj-lt"/>
                  <a:cs typeface="FiraSans-Light"/>
                </a:rPr>
              </a:br>
              <a:r>
                <a:rPr lang="en-US" sz="1000" b="1" dirty="0">
                  <a:solidFill>
                    <a:schemeClr val="bg1"/>
                  </a:solidFill>
                  <a:latin typeface="+mj-lt"/>
                  <a:cs typeface="FiraSans-Light"/>
                </a:rPr>
                <a:t>MARKET</a:t>
              </a:r>
            </a:p>
          </p:txBody>
        </p:sp>
        <p:sp>
          <p:nvSpPr>
            <p:cNvPr id="86" name="Rectangle 85">
              <a:extLst>
                <a:ext uri="{FF2B5EF4-FFF2-40B4-BE49-F238E27FC236}">
                  <a16:creationId xmlns:a16="http://schemas.microsoft.com/office/drawing/2014/main" id="{E50D1BF5-D868-4ED7-9979-D79486A59887}"/>
                </a:ext>
              </a:extLst>
            </p:cNvPr>
            <p:cNvSpPr/>
            <p:nvPr/>
          </p:nvSpPr>
          <p:spPr>
            <a:xfrm rot="5675592">
              <a:off x="5263688" y="5832571"/>
              <a:ext cx="1329940" cy="381449"/>
            </a:xfrm>
            <a:prstGeom prst="rect">
              <a:avLst/>
            </a:prstGeom>
          </p:spPr>
          <p:txBody>
            <a:bodyPr wrap="square" lIns="0" tIns="0" rIns="0" bIns="0">
              <a:prstTxWarp prst="textArchUp">
                <a:avLst/>
              </a:prstTxWarp>
              <a:spAutoFit/>
            </a:bodyPr>
            <a:lstStyle/>
            <a:p>
              <a:pPr marL="11206" marR="4483" algn="ctr" defTabSz="899010" fontAlgn="auto">
                <a:spcBef>
                  <a:spcPts val="88"/>
                </a:spcBef>
                <a:spcAft>
                  <a:spcPts val="0"/>
                </a:spcAft>
                <a:defRPr/>
              </a:pPr>
              <a:r>
                <a:rPr lang="en-US" sz="1000" b="1" dirty="0">
                  <a:solidFill>
                    <a:schemeClr val="bg1"/>
                  </a:solidFill>
                  <a:latin typeface="+mj-lt"/>
                  <a:cs typeface="FiraSans-Light"/>
                </a:rPr>
                <a:t>2. QUALIFYING</a:t>
              </a:r>
            </a:p>
          </p:txBody>
        </p:sp>
        <p:sp>
          <p:nvSpPr>
            <p:cNvPr id="90" name="Rectangle 89">
              <a:extLst>
                <a:ext uri="{FF2B5EF4-FFF2-40B4-BE49-F238E27FC236}">
                  <a16:creationId xmlns:a16="http://schemas.microsoft.com/office/drawing/2014/main" id="{7513588E-0F74-43DA-B152-EAC9F87E860D}"/>
                </a:ext>
              </a:extLst>
            </p:cNvPr>
            <p:cNvSpPr/>
            <p:nvPr/>
          </p:nvSpPr>
          <p:spPr>
            <a:xfrm rot="18810317">
              <a:off x="4920267" y="7371443"/>
              <a:ext cx="906324" cy="190839"/>
            </a:xfrm>
            <a:prstGeom prst="rect">
              <a:avLst/>
            </a:prstGeom>
          </p:spPr>
          <p:txBody>
            <a:bodyPr wrap="square" lIns="0" tIns="0" rIns="0" bIns="0">
              <a:prstTxWarp prst="textArchDown">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3. PROPOSAL</a:t>
              </a:r>
              <a:br>
                <a:rPr lang="en-US" sz="1000" b="1" dirty="0">
                  <a:solidFill>
                    <a:schemeClr val="bg1"/>
                  </a:solidFill>
                  <a:latin typeface="+mj-lt"/>
                </a:rPr>
              </a:br>
              <a:r>
                <a:rPr lang="en-US" sz="1000" b="1" dirty="0">
                  <a:solidFill>
                    <a:schemeClr val="bg1"/>
                  </a:solidFill>
                  <a:latin typeface="+mj-lt"/>
                </a:rPr>
                <a:t> PREPARATION</a:t>
              </a:r>
            </a:p>
          </p:txBody>
        </p:sp>
        <p:sp>
          <p:nvSpPr>
            <p:cNvPr id="72" name="Rectangle 71">
              <a:extLst>
                <a:ext uri="{FF2B5EF4-FFF2-40B4-BE49-F238E27FC236}">
                  <a16:creationId xmlns:a16="http://schemas.microsoft.com/office/drawing/2014/main" id="{4195F824-72A5-4C7A-ABF1-A8A361767CD7}"/>
                </a:ext>
              </a:extLst>
            </p:cNvPr>
            <p:cNvSpPr/>
            <p:nvPr/>
          </p:nvSpPr>
          <p:spPr>
            <a:xfrm rot="2619257">
              <a:off x="4664913" y="4436443"/>
              <a:ext cx="1329940" cy="381449"/>
            </a:xfrm>
            <a:prstGeom prst="rect">
              <a:avLst/>
            </a:prstGeom>
          </p:spPr>
          <p:txBody>
            <a:bodyPr wrap="square" lIns="0" tIns="0" rIns="0" bIns="0">
              <a:prstTxWarp prst="textArchUp">
                <a:avLst/>
              </a:prstTxWarp>
              <a:spAutoFit/>
            </a:bodyPr>
            <a:lstStyle/>
            <a:p>
              <a:pPr marL="11206" marR="4483" algn="ctr" defTabSz="899010" fontAlgn="auto">
                <a:spcBef>
                  <a:spcPts val="88"/>
                </a:spcBef>
                <a:spcAft>
                  <a:spcPts val="0"/>
                </a:spcAft>
                <a:defRPr/>
              </a:pPr>
              <a:r>
                <a:rPr lang="en-US" sz="1000" b="1" dirty="0">
                  <a:solidFill>
                    <a:schemeClr val="bg1"/>
                  </a:solidFill>
                  <a:latin typeface="+mj-lt"/>
                  <a:cs typeface="FiraSans-Light"/>
                </a:rPr>
                <a:t>1. PROSPECTING</a:t>
              </a:r>
            </a:p>
          </p:txBody>
        </p:sp>
        <p:sp>
          <p:nvSpPr>
            <p:cNvPr id="96" name="Rectangle 95">
              <a:extLst>
                <a:ext uri="{FF2B5EF4-FFF2-40B4-BE49-F238E27FC236}">
                  <a16:creationId xmlns:a16="http://schemas.microsoft.com/office/drawing/2014/main" id="{8BD25026-E9FB-423E-9AF7-15F7C259C03B}"/>
                </a:ext>
              </a:extLst>
            </p:cNvPr>
            <p:cNvSpPr/>
            <p:nvPr/>
          </p:nvSpPr>
          <p:spPr>
            <a:xfrm>
              <a:off x="3286984" y="7575164"/>
              <a:ext cx="1240896" cy="612402"/>
            </a:xfrm>
            <a:prstGeom prst="rect">
              <a:avLst/>
            </a:prstGeom>
          </p:spPr>
          <p:txBody>
            <a:bodyPr wrap="square" lIns="0" tIns="0" rIns="0" bIns="0">
              <a:prstTxWarp prst="textArchDown">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4. PROPOSAL </a:t>
              </a:r>
              <a:br>
                <a:rPr lang="en-US" sz="1000" b="1" dirty="0">
                  <a:solidFill>
                    <a:schemeClr val="bg1"/>
                  </a:solidFill>
                  <a:latin typeface="+mj-lt"/>
                </a:rPr>
              </a:br>
              <a:r>
                <a:rPr lang="en-US" sz="1000" b="1" dirty="0">
                  <a:solidFill>
                    <a:schemeClr val="bg1"/>
                  </a:solidFill>
                  <a:latin typeface="+mj-lt"/>
                </a:rPr>
                <a:t>PRESENTED</a:t>
              </a:r>
              <a:endParaRPr lang="en-US" sz="1000" b="1" dirty="0">
                <a:solidFill>
                  <a:schemeClr val="bg1"/>
                </a:solidFill>
                <a:latin typeface="+mj-lt"/>
                <a:cs typeface="FiraSans-Light"/>
              </a:endParaRPr>
            </a:p>
          </p:txBody>
        </p:sp>
        <p:sp>
          <p:nvSpPr>
            <p:cNvPr id="136" name="Rectangle 135">
              <a:extLst>
                <a:ext uri="{FF2B5EF4-FFF2-40B4-BE49-F238E27FC236}">
                  <a16:creationId xmlns:a16="http://schemas.microsoft.com/office/drawing/2014/main" id="{6D82E704-F0E7-4DA8-AE5B-0F719BD94B24}"/>
                </a:ext>
              </a:extLst>
            </p:cNvPr>
            <p:cNvSpPr/>
            <p:nvPr/>
          </p:nvSpPr>
          <p:spPr>
            <a:xfrm rot="14788668" flipH="1" flipV="1">
              <a:off x="1867637" y="6232482"/>
              <a:ext cx="1600412" cy="581150"/>
            </a:xfrm>
            <a:prstGeom prst="rect">
              <a:avLst/>
            </a:prstGeom>
          </p:spPr>
          <p:txBody>
            <a:bodyPr wrap="square" lIns="0" tIns="0" rIns="0" bIns="0">
              <a:prstTxWarp prst="textArchDown">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4. SELECTION &amp; APPROVAL</a:t>
              </a:r>
            </a:p>
          </p:txBody>
        </p:sp>
        <p:sp>
          <p:nvSpPr>
            <p:cNvPr id="138" name="Rectangle 137">
              <a:extLst>
                <a:ext uri="{FF2B5EF4-FFF2-40B4-BE49-F238E27FC236}">
                  <a16:creationId xmlns:a16="http://schemas.microsoft.com/office/drawing/2014/main" id="{8F64D607-E179-4EF8-93C0-552583D49055}"/>
                </a:ext>
              </a:extLst>
            </p:cNvPr>
            <p:cNvSpPr/>
            <p:nvPr/>
          </p:nvSpPr>
          <p:spPr>
            <a:xfrm rot="18900000">
              <a:off x="2256740" y="4883637"/>
              <a:ext cx="1329940" cy="381449"/>
            </a:xfrm>
            <a:prstGeom prst="rect">
              <a:avLst/>
            </a:prstGeom>
          </p:spPr>
          <p:txBody>
            <a:bodyPr wrap="square" lIns="0" tIns="0" rIns="0" bIns="0">
              <a:prstTxWarp prst="textArchUp">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5. IMPLEMENT</a:t>
              </a:r>
            </a:p>
          </p:txBody>
        </p:sp>
        <p:sp>
          <p:nvSpPr>
            <p:cNvPr id="141" name="Rectangle 140">
              <a:extLst>
                <a:ext uri="{FF2B5EF4-FFF2-40B4-BE49-F238E27FC236}">
                  <a16:creationId xmlns:a16="http://schemas.microsoft.com/office/drawing/2014/main" id="{2F2A8DC6-9920-47A6-83D4-9D92D4867097}"/>
                </a:ext>
              </a:extLst>
            </p:cNvPr>
            <p:cNvSpPr/>
            <p:nvPr/>
          </p:nvSpPr>
          <p:spPr>
            <a:xfrm rot="13606324" flipH="1" flipV="1">
              <a:off x="1970422" y="7371443"/>
              <a:ext cx="906324" cy="190839"/>
            </a:xfrm>
            <a:prstGeom prst="rect">
              <a:avLst/>
            </a:prstGeom>
          </p:spPr>
          <p:txBody>
            <a:bodyPr wrap="square" lIns="0" tIns="0" rIns="0" bIns="0">
              <a:prstTxWarp prst="textArchDown">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5. AGREEMENT</a:t>
              </a:r>
              <a:br>
                <a:rPr lang="en-US" sz="1000" b="1" dirty="0">
                  <a:solidFill>
                    <a:schemeClr val="bg1"/>
                  </a:solidFill>
                  <a:latin typeface="+mj-lt"/>
                </a:rPr>
              </a:br>
              <a:r>
                <a:rPr lang="en-US" sz="1000" b="1" dirty="0">
                  <a:solidFill>
                    <a:schemeClr val="bg1"/>
                  </a:solidFill>
                  <a:latin typeface="+mj-lt"/>
                </a:rPr>
                <a:t> PREPARATION</a:t>
              </a:r>
            </a:p>
          </p:txBody>
        </p:sp>
        <p:sp>
          <p:nvSpPr>
            <p:cNvPr id="142" name="Rectangle 141">
              <a:extLst>
                <a:ext uri="{FF2B5EF4-FFF2-40B4-BE49-F238E27FC236}">
                  <a16:creationId xmlns:a16="http://schemas.microsoft.com/office/drawing/2014/main" id="{DF9A183A-039D-45AB-B4E9-8C4DC4717B40}"/>
                </a:ext>
              </a:extLst>
            </p:cNvPr>
            <p:cNvSpPr/>
            <p:nvPr/>
          </p:nvSpPr>
          <p:spPr>
            <a:xfrm rot="8019257" flipH="1" flipV="1">
              <a:off x="1802160" y="4436443"/>
              <a:ext cx="1329940" cy="381449"/>
            </a:xfrm>
            <a:prstGeom prst="rect">
              <a:avLst/>
            </a:prstGeom>
          </p:spPr>
          <p:txBody>
            <a:bodyPr wrap="square" lIns="0" tIns="0" rIns="0" bIns="0">
              <a:prstTxWarp prst="textArchUp">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7. CLOSED</a:t>
              </a:r>
            </a:p>
          </p:txBody>
        </p:sp>
        <p:sp>
          <p:nvSpPr>
            <p:cNvPr id="146" name="TextBox 145">
              <a:extLst>
                <a:ext uri="{FF2B5EF4-FFF2-40B4-BE49-F238E27FC236}">
                  <a16:creationId xmlns:a16="http://schemas.microsoft.com/office/drawing/2014/main" id="{FFEFF2E5-C05B-43BE-8233-99829F184D0A}"/>
                </a:ext>
              </a:extLst>
            </p:cNvPr>
            <p:cNvSpPr txBox="1"/>
            <p:nvPr/>
          </p:nvSpPr>
          <p:spPr>
            <a:xfrm>
              <a:off x="3451066" y="4575399"/>
              <a:ext cx="890906" cy="246221"/>
            </a:xfrm>
            <a:prstGeom prst="rect">
              <a:avLst/>
            </a:prstGeom>
            <a:noFill/>
          </p:spPr>
          <p:txBody>
            <a:bodyPr wrap="square" lIns="0" tIns="0" rIns="0" bIns="0" rtlCol="0">
              <a:prstTxWarp prst="textArchUp">
                <a:avLst/>
              </a:prstTxWarp>
              <a:spAutoFit/>
            </a:bodyPr>
            <a:lstStyle/>
            <a:p>
              <a:pPr algn="ctr"/>
              <a:r>
                <a:rPr lang="en-US" sz="1000" b="1" i="1" dirty="0">
                  <a:solidFill>
                    <a:schemeClr val="accent2"/>
                  </a:solidFill>
                  <a:latin typeface="+mj-lt"/>
                  <a:cs typeface="Segoe UI" panose="020B0502040204020203" pitchFamily="34" charset="0"/>
                </a:rPr>
                <a:t> BUYER</a:t>
              </a:r>
            </a:p>
          </p:txBody>
        </p:sp>
        <p:sp>
          <p:nvSpPr>
            <p:cNvPr id="148" name="TextBox 147">
              <a:extLst>
                <a:ext uri="{FF2B5EF4-FFF2-40B4-BE49-F238E27FC236}">
                  <a16:creationId xmlns:a16="http://schemas.microsoft.com/office/drawing/2014/main" id="{7DFBEB41-7112-4AF9-8B79-34B9AD7FC442}"/>
                </a:ext>
              </a:extLst>
            </p:cNvPr>
            <p:cNvSpPr txBox="1"/>
            <p:nvPr/>
          </p:nvSpPr>
          <p:spPr>
            <a:xfrm>
              <a:off x="3449638" y="4020651"/>
              <a:ext cx="893762" cy="246221"/>
            </a:xfrm>
            <a:prstGeom prst="rect">
              <a:avLst/>
            </a:prstGeom>
            <a:noFill/>
            <a:effectLst/>
          </p:spPr>
          <p:txBody>
            <a:bodyPr wrap="square" lIns="0" tIns="0" rIns="0" bIns="0" rtlCol="0">
              <a:prstTxWarp prst="textArchUp">
                <a:avLst/>
              </a:prstTxWarp>
              <a:spAutoFit/>
            </a:bodyPr>
            <a:lstStyle/>
            <a:p>
              <a:pPr algn="ctr" defTabSz="437198">
                <a:defRPr/>
              </a:pPr>
              <a:endParaRPr lang="en-US" sz="1000" b="1" kern="0" dirty="0">
                <a:solidFill>
                  <a:schemeClr val="accent1"/>
                </a:solidFill>
                <a:latin typeface="+mj-lt"/>
                <a:cs typeface="Segoe UI" panose="020B0502040204020203" pitchFamily="34" charset="0"/>
              </a:endParaRPr>
            </a:p>
            <a:p>
              <a:pPr algn="ctr" defTabSz="437198">
                <a:defRPr/>
              </a:pPr>
              <a:r>
                <a:rPr lang="en-US" sz="1000" b="1" kern="0" dirty="0">
                  <a:solidFill>
                    <a:schemeClr val="accent1"/>
                  </a:solidFill>
                  <a:latin typeface="+mj-lt"/>
                  <a:cs typeface="Segoe UI" panose="020B0502040204020203" pitchFamily="34" charset="0"/>
                </a:rPr>
                <a:t>SALES REP</a:t>
              </a:r>
            </a:p>
          </p:txBody>
        </p:sp>
        <p:sp>
          <p:nvSpPr>
            <p:cNvPr id="150" name="Freeform 17">
              <a:extLst>
                <a:ext uri="{FF2B5EF4-FFF2-40B4-BE49-F238E27FC236}">
                  <a16:creationId xmlns:a16="http://schemas.microsoft.com/office/drawing/2014/main" id="{B8FF2B89-F449-436C-A1DC-3C033830A368}"/>
                </a:ext>
              </a:extLst>
            </p:cNvPr>
            <p:cNvSpPr>
              <a:spLocks noEditPoints="1"/>
            </p:cNvSpPr>
            <p:nvPr/>
          </p:nvSpPr>
          <p:spPr bwMode="auto">
            <a:xfrm>
              <a:off x="3769444" y="3543123"/>
              <a:ext cx="254152" cy="255270"/>
            </a:xfrm>
            <a:custGeom>
              <a:avLst/>
              <a:gdLst>
                <a:gd name="T0" fmla="*/ 84 w 96"/>
                <a:gd name="T1" fmla="*/ 67 h 96"/>
                <a:gd name="T2" fmla="*/ 63 w 96"/>
                <a:gd name="T3" fmla="*/ 61 h 96"/>
                <a:gd name="T4" fmla="*/ 70 w 96"/>
                <a:gd name="T5" fmla="*/ 48 h 96"/>
                <a:gd name="T6" fmla="*/ 74 w 96"/>
                <a:gd name="T7" fmla="*/ 40 h 96"/>
                <a:gd name="T8" fmla="*/ 74 w 96"/>
                <a:gd name="T9" fmla="*/ 37 h 96"/>
                <a:gd name="T10" fmla="*/ 76 w 96"/>
                <a:gd name="T11" fmla="*/ 22 h 96"/>
                <a:gd name="T12" fmla="*/ 71 w 96"/>
                <a:gd name="T13" fmla="*/ 8 h 96"/>
                <a:gd name="T14" fmla="*/ 48 w 96"/>
                <a:gd name="T15" fmla="*/ 0 h 96"/>
                <a:gd name="T16" fmla="*/ 25 w 96"/>
                <a:gd name="T17" fmla="*/ 8 h 96"/>
                <a:gd name="T18" fmla="*/ 20 w 96"/>
                <a:gd name="T19" fmla="*/ 22 h 96"/>
                <a:gd name="T20" fmla="*/ 22 w 96"/>
                <a:gd name="T21" fmla="*/ 37 h 96"/>
                <a:gd name="T22" fmla="*/ 21 w 96"/>
                <a:gd name="T23" fmla="*/ 40 h 96"/>
                <a:gd name="T24" fmla="*/ 26 w 96"/>
                <a:gd name="T25" fmla="*/ 48 h 96"/>
                <a:gd name="T26" fmla="*/ 34 w 96"/>
                <a:gd name="T27" fmla="*/ 61 h 96"/>
                <a:gd name="T28" fmla="*/ 12 w 96"/>
                <a:gd name="T29" fmla="*/ 67 h 96"/>
                <a:gd name="T30" fmla="*/ 0 w 96"/>
                <a:gd name="T31" fmla="*/ 84 h 96"/>
                <a:gd name="T32" fmla="*/ 0 w 96"/>
                <a:gd name="T33" fmla="*/ 96 h 96"/>
                <a:gd name="T34" fmla="*/ 35 w 96"/>
                <a:gd name="T35" fmla="*/ 96 h 96"/>
                <a:gd name="T36" fmla="*/ 45 w 96"/>
                <a:gd name="T37" fmla="*/ 77 h 96"/>
                <a:gd name="T38" fmla="*/ 40 w 96"/>
                <a:gd name="T39" fmla="*/ 70 h 96"/>
                <a:gd name="T40" fmla="*/ 40 w 96"/>
                <a:gd name="T41" fmla="*/ 66 h 96"/>
                <a:gd name="T42" fmla="*/ 48 w 96"/>
                <a:gd name="T43" fmla="*/ 68 h 96"/>
                <a:gd name="T44" fmla="*/ 56 w 96"/>
                <a:gd name="T45" fmla="*/ 66 h 96"/>
                <a:gd name="T46" fmla="*/ 56 w 96"/>
                <a:gd name="T47" fmla="*/ 70 h 96"/>
                <a:gd name="T48" fmla="*/ 51 w 96"/>
                <a:gd name="T49" fmla="*/ 77 h 96"/>
                <a:gd name="T50" fmla="*/ 61 w 96"/>
                <a:gd name="T51" fmla="*/ 96 h 96"/>
                <a:gd name="T52" fmla="*/ 96 w 96"/>
                <a:gd name="T53" fmla="*/ 96 h 96"/>
                <a:gd name="T54" fmla="*/ 96 w 96"/>
                <a:gd name="T55" fmla="*/ 84 h 96"/>
                <a:gd name="T56" fmla="*/ 84 w 96"/>
                <a:gd name="T57" fmla="*/ 67 h 96"/>
                <a:gd name="T58" fmla="*/ 48 w 96"/>
                <a:gd name="T59" fmla="*/ 64 h 96"/>
                <a:gd name="T60" fmla="*/ 30 w 96"/>
                <a:gd name="T61" fmla="*/ 46 h 96"/>
                <a:gd name="T62" fmla="*/ 28 w 96"/>
                <a:gd name="T63" fmla="*/ 44 h 96"/>
                <a:gd name="T64" fmla="*/ 25 w 96"/>
                <a:gd name="T65" fmla="*/ 40 h 96"/>
                <a:gd name="T66" fmla="*/ 28 w 96"/>
                <a:gd name="T67" fmla="*/ 36 h 96"/>
                <a:gd name="T68" fmla="*/ 30 w 96"/>
                <a:gd name="T69" fmla="*/ 34 h 96"/>
                <a:gd name="T70" fmla="*/ 32 w 96"/>
                <a:gd name="T71" fmla="*/ 26 h 96"/>
                <a:gd name="T72" fmla="*/ 48 w 96"/>
                <a:gd name="T73" fmla="*/ 20 h 96"/>
                <a:gd name="T74" fmla="*/ 64 w 96"/>
                <a:gd name="T75" fmla="*/ 26 h 96"/>
                <a:gd name="T76" fmla="*/ 66 w 96"/>
                <a:gd name="T77" fmla="*/ 34 h 96"/>
                <a:gd name="T78" fmla="*/ 68 w 96"/>
                <a:gd name="T79" fmla="*/ 36 h 96"/>
                <a:gd name="T80" fmla="*/ 70 w 96"/>
                <a:gd name="T81" fmla="*/ 40 h 96"/>
                <a:gd name="T82" fmla="*/ 68 w 96"/>
                <a:gd name="T83" fmla="*/ 44 h 96"/>
                <a:gd name="T84" fmla="*/ 66 w 96"/>
                <a:gd name="T85" fmla="*/ 46 h 96"/>
                <a:gd name="T86" fmla="*/ 48 w 96"/>
                <a:gd name="T87" fmla="*/ 64 h 96"/>
                <a:gd name="T88" fmla="*/ 84 w 96"/>
                <a:gd name="T89" fmla="*/ 84 h 96"/>
                <a:gd name="T90" fmla="*/ 70 w 96"/>
                <a:gd name="T91" fmla="*/ 84 h 96"/>
                <a:gd name="T92" fmla="*/ 70 w 96"/>
                <a:gd name="T93" fmla="*/ 80 h 96"/>
                <a:gd name="T94" fmla="*/ 84 w 96"/>
                <a:gd name="T95" fmla="*/ 80 h 96"/>
                <a:gd name="T96" fmla="*/ 84 w 96"/>
                <a:gd name="T9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84" y="67"/>
                  </a:moveTo>
                  <a:cubicBezTo>
                    <a:pt x="63" y="61"/>
                    <a:pt x="63" y="61"/>
                    <a:pt x="63" y="61"/>
                  </a:cubicBezTo>
                  <a:cubicBezTo>
                    <a:pt x="66" y="58"/>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30" y="58"/>
                    <a:pt x="34" y="61"/>
                  </a:cubicBezTo>
                  <a:cubicBezTo>
                    <a:pt x="12" y="67"/>
                    <a:pt x="12" y="67"/>
                    <a:pt x="12" y="67"/>
                  </a:cubicBezTo>
                  <a:cubicBezTo>
                    <a:pt x="5" y="70"/>
                    <a:pt x="0" y="77"/>
                    <a:pt x="0" y="84"/>
                  </a:cubicBezTo>
                  <a:cubicBezTo>
                    <a:pt x="0" y="96"/>
                    <a:pt x="0" y="96"/>
                    <a:pt x="0" y="96"/>
                  </a:cubicBezTo>
                  <a:cubicBezTo>
                    <a:pt x="35" y="96"/>
                    <a:pt x="35" y="96"/>
                    <a:pt x="35" y="96"/>
                  </a:cubicBezTo>
                  <a:cubicBezTo>
                    <a:pt x="45" y="77"/>
                    <a:pt x="45" y="77"/>
                    <a:pt x="45" y="77"/>
                  </a:cubicBezTo>
                  <a:cubicBezTo>
                    <a:pt x="42" y="76"/>
                    <a:pt x="40" y="73"/>
                    <a:pt x="40" y="70"/>
                  </a:cubicBezTo>
                  <a:cubicBezTo>
                    <a:pt x="40" y="66"/>
                    <a:pt x="40" y="66"/>
                    <a:pt x="40" y="66"/>
                  </a:cubicBezTo>
                  <a:cubicBezTo>
                    <a:pt x="43" y="67"/>
                    <a:pt x="46" y="68"/>
                    <a:pt x="48" y="68"/>
                  </a:cubicBezTo>
                  <a:cubicBezTo>
                    <a:pt x="50" y="68"/>
                    <a:pt x="53" y="67"/>
                    <a:pt x="56" y="66"/>
                  </a:cubicBezTo>
                  <a:cubicBezTo>
                    <a:pt x="56" y="70"/>
                    <a:pt x="56" y="70"/>
                    <a:pt x="56" y="70"/>
                  </a:cubicBezTo>
                  <a:cubicBezTo>
                    <a:pt x="56" y="73"/>
                    <a:pt x="54" y="76"/>
                    <a:pt x="51" y="77"/>
                  </a:cubicBezTo>
                  <a:cubicBezTo>
                    <a:pt x="61" y="96"/>
                    <a:pt x="61" y="96"/>
                    <a:pt x="61" y="96"/>
                  </a:cubicBezTo>
                  <a:cubicBezTo>
                    <a:pt x="96" y="96"/>
                    <a:pt x="96" y="96"/>
                    <a:pt x="96" y="96"/>
                  </a:cubicBezTo>
                  <a:cubicBezTo>
                    <a:pt x="96" y="84"/>
                    <a:pt x="96" y="84"/>
                    <a:pt x="96" y="84"/>
                  </a:cubicBezTo>
                  <a:cubicBezTo>
                    <a:pt x="96" y="77"/>
                    <a:pt x="91" y="70"/>
                    <a:pt x="84" y="67"/>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moveTo>
                    <a:pt x="84" y="84"/>
                  </a:moveTo>
                  <a:cubicBezTo>
                    <a:pt x="70" y="84"/>
                    <a:pt x="70" y="84"/>
                    <a:pt x="70" y="84"/>
                  </a:cubicBezTo>
                  <a:cubicBezTo>
                    <a:pt x="70" y="80"/>
                    <a:pt x="70" y="80"/>
                    <a:pt x="70" y="80"/>
                  </a:cubicBezTo>
                  <a:cubicBezTo>
                    <a:pt x="84" y="80"/>
                    <a:pt x="84" y="80"/>
                    <a:pt x="84" y="80"/>
                  </a:cubicBezTo>
                  <a:lnTo>
                    <a:pt x="84" y="8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151" name="Freeform 18">
              <a:extLst>
                <a:ext uri="{FF2B5EF4-FFF2-40B4-BE49-F238E27FC236}">
                  <a16:creationId xmlns:a16="http://schemas.microsoft.com/office/drawing/2014/main" id="{197B3CEB-5F4D-4891-9DBD-B4BCBFFFF5F3}"/>
                </a:ext>
              </a:extLst>
            </p:cNvPr>
            <p:cNvSpPr>
              <a:spLocks/>
            </p:cNvSpPr>
            <p:nvPr/>
          </p:nvSpPr>
          <p:spPr bwMode="auto">
            <a:xfrm>
              <a:off x="3859013" y="3633811"/>
              <a:ext cx="32469" cy="15674"/>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152" name="Freeform 19">
              <a:extLst>
                <a:ext uri="{FF2B5EF4-FFF2-40B4-BE49-F238E27FC236}">
                  <a16:creationId xmlns:a16="http://schemas.microsoft.com/office/drawing/2014/main" id="{F2032C79-E694-4271-9297-8BA94F0CF547}"/>
                </a:ext>
              </a:extLst>
            </p:cNvPr>
            <p:cNvSpPr>
              <a:spLocks/>
            </p:cNvSpPr>
            <p:nvPr/>
          </p:nvSpPr>
          <p:spPr bwMode="auto">
            <a:xfrm>
              <a:off x="3901558" y="3633811"/>
              <a:ext cx="32469" cy="15674"/>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154" name="Freeform 94">
              <a:extLst>
                <a:ext uri="{FF2B5EF4-FFF2-40B4-BE49-F238E27FC236}">
                  <a16:creationId xmlns:a16="http://schemas.microsoft.com/office/drawing/2014/main" id="{5912CD18-8FC5-4A40-8AA0-6C00F0CD85B5}"/>
                </a:ext>
              </a:extLst>
            </p:cNvPr>
            <p:cNvSpPr>
              <a:spLocks/>
            </p:cNvSpPr>
            <p:nvPr/>
          </p:nvSpPr>
          <p:spPr bwMode="auto">
            <a:xfrm>
              <a:off x="3769444" y="4376022"/>
              <a:ext cx="254152" cy="79492"/>
            </a:xfrm>
            <a:custGeom>
              <a:avLst/>
              <a:gdLst>
                <a:gd name="T0" fmla="*/ 76 w 96"/>
                <a:gd name="T1" fmla="*/ 0 h 30"/>
                <a:gd name="T2" fmla="*/ 61 w 96"/>
                <a:gd name="T3" fmla="*/ 17 h 30"/>
                <a:gd name="T4" fmla="*/ 50 w 96"/>
                <a:gd name="T5" fmla="*/ 28 h 30"/>
                <a:gd name="T6" fmla="*/ 48 w 96"/>
                <a:gd name="T7" fmla="*/ 30 h 30"/>
                <a:gd name="T8" fmla="*/ 46 w 96"/>
                <a:gd name="T9" fmla="*/ 28 h 30"/>
                <a:gd name="T10" fmla="*/ 35 w 96"/>
                <a:gd name="T11" fmla="*/ 16 h 30"/>
                <a:gd name="T12" fmla="*/ 20 w 96"/>
                <a:gd name="T13" fmla="*/ 0 h 30"/>
                <a:gd name="T14" fmla="*/ 0 w 96"/>
                <a:gd name="T15" fmla="*/ 22 h 30"/>
                <a:gd name="T16" fmla="*/ 0 w 96"/>
                <a:gd name="T17" fmla="*/ 30 h 30"/>
                <a:gd name="T18" fmla="*/ 96 w 96"/>
                <a:gd name="T19" fmla="*/ 30 h 30"/>
                <a:gd name="T20" fmla="*/ 96 w 96"/>
                <a:gd name="T21" fmla="*/ 22 h 30"/>
                <a:gd name="T22" fmla="*/ 76 w 96"/>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0">
                  <a:moveTo>
                    <a:pt x="76" y="0"/>
                  </a:moveTo>
                  <a:cubicBezTo>
                    <a:pt x="75" y="9"/>
                    <a:pt x="67" y="13"/>
                    <a:pt x="61" y="17"/>
                  </a:cubicBezTo>
                  <a:cubicBezTo>
                    <a:pt x="55" y="21"/>
                    <a:pt x="50" y="24"/>
                    <a:pt x="50" y="28"/>
                  </a:cubicBezTo>
                  <a:cubicBezTo>
                    <a:pt x="50" y="29"/>
                    <a:pt x="49" y="30"/>
                    <a:pt x="48" y="30"/>
                  </a:cubicBezTo>
                  <a:cubicBezTo>
                    <a:pt x="47" y="30"/>
                    <a:pt x="46" y="29"/>
                    <a:pt x="46" y="28"/>
                  </a:cubicBezTo>
                  <a:cubicBezTo>
                    <a:pt x="46" y="23"/>
                    <a:pt x="40" y="20"/>
                    <a:pt x="35" y="16"/>
                  </a:cubicBezTo>
                  <a:cubicBezTo>
                    <a:pt x="28" y="12"/>
                    <a:pt x="22" y="7"/>
                    <a:pt x="20" y="0"/>
                  </a:cubicBezTo>
                  <a:cubicBezTo>
                    <a:pt x="9" y="6"/>
                    <a:pt x="0" y="11"/>
                    <a:pt x="0" y="22"/>
                  </a:cubicBezTo>
                  <a:cubicBezTo>
                    <a:pt x="0" y="30"/>
                    <a:pt x="0" y="30"/>
                    <a:pt x="0" y="30"/>
                  </a:cubicBezTo>
                  <a:cubicBezTo>
                    <a:pt x="96" y="30"/>
                    <a:pt x="96" y="30"/>
                    <a:pt x="96" y="30"/>
                  </a:cubicBezTo>
                  <a:cubicBezTo>
                    <a:pt x="96" y="22"/>
                    <a:pt x="96" y="22"/>
                    <a:pt x="96" y="22"/>
                  </a:cubicBezTo>
                  <a:cubicBezTo>
                    <a:pt x="96" y="11"/>
                    <a:pt x="87" y="6"/>
                    <a:pt x="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155" name="Freeform 95">
              <a:extLst>
                <a:ext uri="{FF2B5EF4-FFF2-40B4-BE49-F238E27FC236}">
                  <a16:creationId xmlns:a16="http://schemas.microsoft.com/office/drawing/2014/main" id="{372BF549-A67F-4EEE-946B-CB5E23C2EDAA}"/>
                </a:ext>
              </a:extLst>
            </p:cNvPr>
            <p:cNvSpPr>
              <a:spLocks noEditPoints="1"/>
            </p:cNvSpPr>
            <p:nvPr/>
          </p:nvSpPr>
          <p:spPr bwMode="auto">
            <a:xfrm>
              <a:off x="3775042" y="4202482"/>
              <a:ext cx="244075" cy="231759"/>
            </a:xfrm>
            <a:custGeom>
              <a:avLst/>
              <a:gdLst>
                <a:gd name="T0" fmla="*/ 14 w 92"/>
                <a:gd name="T1" fmla="*/ 59 h 87"/>
                <a:gd name="T2" fmla="*/ 17 w 92"/>
                <a:gd name="T3" fmla="*/ 59 h 87"/>
                <a:gd name="T4" fmla="*/ 27 w 92"/>
                <a:gd name="T5" fmla="*/ 53 h 87"/>
                <a:gd name="T6" fmla="*/ 32 w 92"/>
                <a:gd name="T7" fmla="*/ 59 h 87"/>
                <a:gd name="T8" fmla="*/ 27 w 92"/>
                <a:gd name="T9" fmla="*/ 62 h 87"/>
                <a:gd name="T10" fmla="*/ 22 w 92"/>
                <a:gd name="T11" fmla="*/ 64 h 87"/>
                <a:gd name="T12" fmla="*/ 35 w 92"/>
                <a:gd name="T13" fmla="*/ 78 h 87"/>
                <a:gd name="T14" fmla="*/ 46 w 92"/>
                <a:gd name="T15" fmla="*/ 87 h 87"/>
                <a:gd name="T16" fmla="*/ 57 w 92"/>
                <a:gd name="T17" fmla="*/ 79 h 87"/>
                <a:gd name="T18" fmla="*/ 70 w 92"/>
                <a:gd name="T19" fmla="*/ 64 h 87"/>
                <a:gd name="T20" fmla="*/ 65 w 92"/>
                <a:gd name="T21" fmla="*/ 62 h 87"/>
                <a:gd name="T22" fmla="*/ 60 w 92"/>
                <a:gd name="T23" fmla="*/ 59 h 87"/>
                <a:gd name="T24" fmla="*/ 65 w 92"/>
                <a:gd name="T25" fmla="*/ 53 h 87"/>
                <a:gd name="T26" fmla="*/ 75 w 92"/>
                <a:gd name="T27" fmla="*/ 59 h 87"/>
                <a:gd name="T28" fmla="*/ 92 w 92"/>
                <a:gd name="T29" fmla="*/ 50 h 87"/>
                <a:gd name="T30" fmla="*/ 92 w 92"/>
                <a:gd name="T31" fmla="*/ 48 h 87"/>
                <a:gd name="T32" fmla="*/ 90 w 92"/>
                <a:gd name="T33" fmla="*/ 47 h 87"/>
                <a:gd name="T34" fmla="*/ 80 w 92"/>
                <a:gd name="T35" fmla="*/ 29 h 87"/>
                <a:gd name="T36" fmla="*/ 67 w 92"/>
                <a:gd name="T37" fmla="*/ 2 h 87"/>
                <a:gd name="T38" fmla="*/ 46 w 92"/>
                <a:gd name="T39" fmla="*/ 5 h 87"/>
                <a:gd name="T40" fmla="*/ 25 w 92"/>
                <a:gd name="T41" fmla="*/ 2 h 87"/>
                <a:gd name="T42" fmla="*/ 12 w 92"/>
                <a:gd name="T43" fmla="*/ 29 h 87"/>
                <a:gd name="T44" fmla="*/ 2 w 92"/>
                <a:gd name="T45" fmla="*/ 47 h 87"/>
                <a:gd name="T46" fmla="*/ 0 w 92"/>
                <a:gd name="T47" fmla="*/ 48 h 87"/>
                <a:gd name="T48" fmla="*/ 0 w 92"/>
                <a:gd name="T49" fmla="*/ 50 h 87"/>
                <a:gd name="T50" fmla="*/ 14 w 92"/>
                <a:gd name="T51" fmla="*/ 59 h 87"/>
                <a:gd name="T52" fmla="*/ 26 w 92"/>
                <a:gd name="T53" fmla="*/ 35 h 87"/>
                <a:gd name="T54" fmla="*/ 28 w 92"/>
                <a:gd name="T55" fmla="*/ 33 h 87"/>
                <a:gd name="T56" fmla="*/ 30 w 92"/>
                <a:gd name="T57" fmla="*/ 27 h 87"/>
                <a:gd name="T58" fmla="*/ 46 w 92"/>
                <a:gd name="T59" fmla="*/ 21 h 87"/>
                <a:gd name="T60" fmla="*/ 62 w 92"/>
                <a:gd name="T61" fmla="*/ 27 h 87"/>
                <a:gd name="T62" fmla="*/ 64 w 92"/>
                <a:gd name="T63" fmla="*/ 33 h 87"/>
                <a:gd name="T64" fmla="*/ 66 w 92"/>
                <a:gd name="T65" fmla="*/ 35 h 87"/>
                <a:gd name="T66" fmla="*/ 68 w 92"/>
                <a:gd name="T67" fmla="*/ 39 h 87"/>
                <a:gd name="T68" fmla="*/ 66 w 92"/>
                <a:gd name="T69" fmla="*/ 43 h 87"/>
                <a:gd name="T70" fmla="*/ 64 w 92"/>
                <a:gd name="T71" fmla="*/ 45 h 87"/>
                <a:gd name="T72" fmla="*/ 46 w 92"/>
                <a:gd name="T73" fmla="*/ 63 h 87"/>
                <a:gd name="T74" fmla="*/ 28 w 92"/>
                <a:gd name="T75" fmla="*/ 45 h 87"/>
                <a:gd name="T76" fmla="*/ 26 w 92"/>
                <a:gd name="T77" fmla="*/ 43 h 87"/>
                <a:gd name="T78" fmla="*/ 23 w 92"/>
                <a:gd name="T79" fmla="*/ 39 h 87"/>
                <a:gd name="T80" fmla="*/ 26 w 92"/>
                <a:gd name="T81"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87">
                  <a:moveTo>
                    <a:pt x="14" y="59"/>
                  </a:moveTo>
                  <a:cubicBezTo>
                    <a:pt x="15" y="59"/>
                    <a:pt x="16" y="59"/>
                    <a:pt x="17" y="59"/>
                  </a:cubicBezTo>
                  <a:cubicBezTo>
                    <a:pt x="21" y="58"/>
                    <a:pt x="25" y="56"/>
                    <a:pt x="27" y="53"/>
                  </a:cubicBezTo>
                  <a:cubicBezTo>
                    <a:pt x="28" y="55"/>
                    <a:pt x="30" y="57"/>
                    <a:pt x="32" y="59"/>
                  </a:cubicBezTo>
                  <a:cubicBezTo>
                    <a:pt x="31" y="60"/>
                    <a:pt x="29" y="61"/>
                    <a:pt x="27" y="62"/>
                  </a:cubicBezTo>
                  <a:cubicBezTo>
                    <a:pt x="25" y="62"/>
                    <a:pt x="24" y="63"/>
                    <a:pt x="22" y="64"/>
                  </a:cubicBezTo>
                  <a:cubicBezTo>
                    <a:pt x="23" y="70"/>
                    <a:pt x="29" y="74"/>
                    <a:pt x="35" y="78"/>
                  </a:cubicBezTo>
                  <a:cubicBezTo>
                    <a:pt x="39" y="80"/>
                    <a:pt x="44" y="83"/>
                    <a:pt x="46" y="87"/>
                  </a:cubicBezTo>
                  <a:cubicBezTo>
                    <a:pt x="48" y="84"/>
                    <a:pt x="53" y="81"/>
                    <a:pt x="57" y="79"/>
                  </a:cubicBezTo>
                  <a:cubicBezTo>
                    <a:pt x="63" y="75"/>
                    <a:pt x="69" y="71"/>
                    <a:pt x="70" y="64"/>
                  </a:cubicBezTo>
                  <a:cubicBezTo>
                    <a:pt x="68" y="63"/>
                    <a:pt x="67" y="62"/>
                    <a:pt x="65" y="62"/>
                  </a:cubicBezTo>
                  <a:cubicBezTo>
                    <a:pt x="63" y="61"/>
                    <a:pt x="61" y="60"/>
                    <a:pt x="60" y="59"/>
                  </a:cubicBezTo>
                  <a:cubicBezTo>
                    <a:pt x="62" y="57"/>
                    <a:pt x="64" y="55"/>
                    <a:pt x="65" y="53"/>
                  </a:cubicBezTo>
                  <a:cubicBezTo>
                    <a:pt x="67" y="56"/>
                    <a:pt x="71" y="58"/>
                    <a:pt x="75" y="59"/>
                  </a:cubicBezTo>
                  <a:cubicBezTo>
                    <a:pt x="80" y="60"/>
                    <a:pt x="88" y="58"/>
                    <a:pt x="92" y="50"/>
                  </a:cubicBezTo>
                  <a:cubicBezTo>
                    <a:pt x="92" y="49"/>
                    <a:pt x="92" y="48"/>
                    <a:pt x="92" y="48"/>
                  </a:cubicBezTo>
                  <a:cubicBezTo>
                    <a:pt x="91" y="47"/>
                    <a:pt x="91" y="47"/>
                    <a:pt x="90" y="47"/>
                  </a:cubicBezTo>
                  <a:cubicBezTo>
                    <a:pt x="85" y="47"/>
                    <a:pt x="83" y="38"/>
                    <a:pt x="80" y="29"/>
                  </a:cubicBezTo>
                  <a:cubicBezTo>
                    <a:pt x="78" y="18"/>
                    <a:pt x="75" y="7"/>
                    <a:pt x="67" y="2"/>
                  </a:cubicBezTo>
                  <a:cubicBezTo>
                    <a:pt x="61" y="0"/>
                    <a:pt x="54" y="1"/>
                    <a:pt x="46" y="5"/>
                  </a:cubicBezTo>
                  <a:cubicBezTo>
                    <a:pt x="38" y="1"/>
                    <a:pt x="31" y="0"/>
                    <a:pt x="25" y="2"/>
                  </a:cubicBezTo>
                  <a:cubicBezTo>
                    <a:pt x="17" y="7"/>
                    <a:pt x="14" y="18"/>
                    <a:pt x="12" y="29"/>
                  </a:cubicBezTo>
                  <a:cubicBezTo>
                    <a:pt x="9" y="38"/>
                    <a:pt x="7" y="47"/>
                    <a:pt x="2" y="47"/>
                  </a:cubicBezTo>
                  <a:cubicBezTo>
                    <a:pt x="1" y="47"/>
                    <a:pt x="1" y="47"/>
                    <a:pt x="0" y="48"/>
                  </a:cubicBezTo>
                  <a:cubicBezTo>
                    <a:pt x="0" y="48"/>
                    <a:pt x="0" y="49"/>
                    <a:pt x="0" y="50"/>
                  </a:cubicBezTo>
                  <a:cubicBezTo>
                    <a:pt x="3" y="57"/>
                    <a:pt x="9" y="59"/>
                    <a:pt x="14" y="59"/>
                  </a:cubicBezTo>
                  <a:close/>
                  <a:moveTo>
                    <a:pt x="26" y="35"/>
                  </a:moveTo>
                  <a:cubicBezTo>
                    <a:pt x="27" y="35"/>
                    <a:pt x="28" y="34"/>
                    <a:pt x="28" y="33"/>
                  </a:cubicBezTo>
                  <a:cubicBezTo>
                    <a:pt x="30" y="27"/>
                    <a:pt x="30" y="27"/>
                    <a:pt x="30" y="27"/>
                  </a:cubicBezTo>
                  <a:cubicBezTo>
                    <a:pt x="40" y="27"/>
                    <a:pt x="44" y="24"/>
                    <a:pt x="46" y="21"/>
                  </a:cubicBezTo>
                  <a:cubicBezTo>
                    <a:pt x="48" y="24"/>
                    <a:pt x="52" y="27"/>
                    <a:pt x="62" y="27"/>
                  </a:cubicBezTo>
                  <a:cubicBezTo>
                    <a:pt x="64" y="33"/>
                    <a:pt x="64" y="33"/>
                    <a:pt x="64" y="33"/>
                  </a:cubicBezTo>
                  <a:cubicBezTo>
                    <a:pt x="64" y="34"/>
                    <a:pt x="65" y="35"/>
                    <a:pt x="66" y="35"/>
                  </a:cubicBezTo>
                  <a:cubicBezTo>
                    <a:pt x="68" y="35"/>
                    <a:pt x="68" y="38"/>
                    <a:pt x="68" y="39"/>
                  </a:cubicBezTo>
                  <a:cubicBezTo>
                    <a:pt x="68" y="40"/>
                    <a:pt x="68" y="43"/>
                    <a:pt x="66" y="43"/>
                  </a:cubicBezTo>
                  <a:cubicBezTo>
                    <a:pt x="65" y="43"/>
                    <a:pt x="64" y="44"/>
                    <a:pt x="64" y="45"/>
                  </a:cubicBezTo>
                  <a:cubicBezTo>
                    <a:pt x="62" y="56"/>
                    <a:pt x="50" y="61"/>
                    <a:pt x="46" y="63"/>
                  </a:cubicBezTo>
                  <a:cubicBezTo>
                    <a:pt x="42" y="61"/>
                    <a:pt x="30" y="56"/>
                    <a:pt x="28" y="45"/>
                  </a:cubicBezTo>
                  <a:cubicBezTo>
                    <a:pt x="28" y="44"/>
                    <a:pt x="27" y="43"/>
                    <a:pt x="26" y="43"/>
                  </a:cubicBezTo>
                  <a:cubicBezTo>
                    <a:pt x="24" y="43"/>
                    <a:pt x="23" y="40"/>
                    <a:pt x="23" y="39"/>
                  </a:cubicBezTo>
                  <a:cubicBezTo>
                    <a:pt x="23" y="38"/>
                    <a:pt x="24" y="35"/>
                    <a:pt x="26" y="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156" name="Freeform 96">
              <a:extLst>
                <a:ext uri="{FF2B5EF4-FFF2-40B4-BE49-F238E27FC236}">
                  <a16:creationId xmlns:a16="http://schemas.microsoft.com/office/drawing/2014/main" id="{FF9FDA7D-2E7E-4DD1-80D4-ACC0968DF813}"/>
                </a:ext>
              </a:extLst>
            </p:cNvPr>
            <p:cNvSpPr>
              <a:spLocks/>
            </p:cNvSpPr>
            <p:nvPr/>
          </p:nvSpPr>
          <p:spPr bwMode="auto">
            <a:xfrm>
              <a:off x="3860132" y="4285333"/>
              <a:ext cx="31349" cy="15675"/>
            </a:xfrm>
            <a:custGeom>
              <a:avLst/>
              <a:gdLst>
                <a:gd name="T0" fmla="*/ 2 w 12"/>
                <a:gd name="T1" fmla="*/ 6 h 6"/>
                <a:gd name="T2" fmla="*/ 4 w 12"/>
                <a:gd name="T3" fmla="*/ 4 h 6"/>
                <a:gd name="T4" fmla="*/ 5 w 12"/>
                <a:gd name="T5" fmla="*/ 4 h 6"/>
                <a:gd name="T6" fmla="*/ 6 w 12"/>
                <a:gd name="T7" fmla="*/ 4 h 6"/>
                <a:gd name="T8" fmla="*/ 7 w 12"/>
                <a:gd name="T9" fmla="*/ 4 h 6"/>
                <a:gd name="T10" fmla="*/ 8 w 12"/>
                <a:gd name="T11" fmla="*/ 4 h 6"/>
                <a:gd name="T12" fmla="*/ 10 w 12"/>
                <a:gd name="T13" fmla="*/ 6 h 6"/>
                <a:gd name="T14" fmla="*/ 12 w 12"/>
                <a:gd name="T15" fmla="*/ 4 h 6"/>
                <a:gd name="T16" fmla="*/ 11 w 12"/>
                <a:gd name="T17" fmla="*/ 1 h 6"/>
                <a:gd name="T18" fmla="*/ 7 w 12"/>
                <a:gd name="T19" fmla="*/ 0 h 6"/>
                <a:gd name="T20" fmla="*/ 6 w 12"/>
                <a:gd name="T21" fmla="*/ 0 h 6"/>
                <a:gd name="T22" fmla="*/ 5 w 12"/>
                <a:gd name="T23" fmla="*/ 0 h 6"/>
                <a:gd name="T24" fmla="*/ 1 w 12"/>
                <a:gd name="T25" fmla="*/ 1 h 6"/>
                <a:gd name="T26" fmla="*/ 0 w 12"/>
                <a:gd name="T27" fmla="*/ 4 h 6"/>
                <a:gd name="T28" fmla="*/ 2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2" y="6"/>
                  </a:move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ubicBezTo>
                    <a:pt x="6" y="0"/>
                    <a:pt x="6" y="0"/>
                    <a:pt x="6" y="0"/>
                  </a:cubicBezTo>
                  <a:cubicBezTo>
                    <a:pt x="5" y="0"/>
                    <a:pt x="5" y="0"/>
                    <a:pt x="5" y="0"/>
                  </a:cubicBezTo>
                  <a:cubicBezTo>
                    <a:pt x="4" y="0"/>
                    <a:pt x="2" y="0"/>
                    <a:pt x="1" y="1"/>
                  </a:cubicBezTo>
                  <a:cubicBezTo>
                    <a:pt x="0" y="2"/>
                    <a:pt x="0" y="3"/>
                    <a:pt x="0" y="4"/>
                  </a:cubicBezTo>
                  <a:cubicBezTo>
                    <a:pt x="0" y="5"/>
                    <a:pt x="1" y="6"/>
                    <a:pt x="2"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157" name="Freeform 97">
              <a:extLst>
                <a:ext uri="{FF2B5EF4-FFF2-40B4-BE49-F238E27FC236}">
                  <a16:creationId xmlns:a16="http://schemas.microsoft.com/office/drawing/2014/main" id="{3955E976-C840-44EC-BDDF-AFFB8C588D3B}"/>
                </a:ext>
              </a:extLst>
            </p:cNvPr>
            <p:cNvSpPr>
              <a:spLocks/>
            </p:cNvSpPr>
            <p:nvPr/>
          </p:nvSpPr>
          <p:spPr bwMode="auto">
            <a:xfrm>
              <a:off x="3902677" y="4285333"/>
              <a:ext cx="31349" cy="15675"/>
            </a:xfrm>
            <a:custGeom>
              <a:avLst/>
              <a:gdLst>
                <a:gd name="T0" fmla="*/ 2 w 12"/>
                <a:gd name="T1" fmla="*/ 6 h 6"/>
                <a:gd name="T2" fmla="*/ 4 w 12"/>
                <a:gd name="T3" fmla="*/ 4 h 6"/>
                <a:gd name="T4" fmla="*/ 5 w 12"/>
                <a:gd name="T5" fmla="*/ 4 h 6"/>
                <a:gd name="T6" fmla="*/ 6 w 12"/>
                <a:gd name="T7" fmla="*/ 4 h 6"/>
                <a:gd name="T8" fmla="*/ 7 w 12"/>
                <a:gd name="T9" fmla="*/ 4 h 6"/>
                <a:gd name="T10" fmla="*/ 8 w 12"/>
                <a:gd name="T11" fmla="*/ 4 h 6"/>
                <a:gd name="T12" fmla="*/ 10 w 12"/>
                <a:gd name="T13" fmla="*/ 6 h 6"/>
                <a:gd name="T14" fmla="*/ 12 w 12"/>
                <a:gd name="T15" fmla="*/ 4 h 6"/>
                <a:gd name="T16" fmla="*/ 11 w 12"/>
                <a:gd name="T17" fmla="*/ 1 h 6"/>
                <a:gd name="T18" fmla="*/ 7 w 12"/>
                <a:gd name="T19" fmla="*/ 0 h 6"/>
                <a:gd name="T20" fmla="*/ 6 w 12"/>
                <a:gd name="T21" fmla="*/ 0 h 6"/>
                <a:gd name="T22" fmla="*/ 5 w 12"/>
                <a:gd name="T23" fmla="*/ 0 h 6"/>
                <a:gd name="T24" fmla="*/ 1 w 12"/>
                <a:gd name="T25" fmla="*/ 1 h 6"/>
                <a:gd name="T26" fmla="*/ 0 w 12"/>
                <a:gd name="T27" fmla="*/ 4 h 6"/>
                <a:gd name="T28" fmla="*/ 2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2" y="6"/>
                  </a:move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ubicBezTo>
                    <a:pt x="6" y="0"/>
                    <a:pt x="6" y="0"/>
                    <a:pt x="6" y="0"/>
                  </a:cubicBezTo>
                  <a:cubicBezTo>
                    <a:pt x="5" y="0"/>
                    <a:pt x="5" y="0"/>
                    <a:pt x="5" y="0"/>
                  </a:cubicBezTo>
                  <a:cubicBezTo>
                    <a:pt x="4" y="0"/>
                    <a:pt x="2" y="0"/>
                    <a:pt x="1" y="1"/>
                  </a:cubicBezTo>
                  <a:cubicBezTo>
                    <a:pt x="0" y="2"/>
                    <a:pt x="0" y="3"/>
                    <a:pt x="0" y="4"/>
                  </a:cubicBezTo>
                  <a:cubicBezTo>
                    <a:pt x="0" y="5"/>
                    <a:pt x="1" y="6"/>
                    <a:pt x="2" y="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pic>
          <p:nvPicPr>
            <p:cNvPr id="161" name="Picture 160">
              <a:extLst>
                <a:ext uri="{FF2B5EF4-FFF2-40B4-BE49-F238E27FC236}">
                  <a16:creationId xmlns:a16="http://schemas.microsoft.com/office/drawing/2014/main" id="{9C2A9F13-F1E7-4E04-A74E-B3853AD3C1D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004" t="16157" r="25354" b="7964"/>
            <a:stretch/>
          </p:blipFill>
          <p:spPr>
            <a:xfrm>
              <a:off x="2946338" y="5072001"/>
              <a:ext cx="1903538" cy="1903536"/>
            </a:xfrm>
            <a:custGeom>
              <a:avLst/>
              <a:gdLst>
                <a:gd name="connsiteX0" fmla="*/ 951769 w 1903538"/>
                <a:gd name="connsiteY0" fmla="*/ 0 h 1903536"/>
                <a:gd name="connsiteX1" fmla="*/ 1903538 w 1903538"/>
                <a:gd name="connsiteY1" fmla="*/ 951768 h 1903536"/>
                <a:gd name="connsiteX2" fmla="*/ 951769 w 1903538"/>
                <a:gd name="connsiteY2" fmla="*/ 1903536 h 1903536"/>
                <a:gd name="connsiteX3" fmla="*/ 0 w 1903538"/>
                <a:gd name="connsiteY3" fmla="*/ 951768 h 1903536"/>
                <a:gd name="connsiteX4" fmla="*/ 951769 w 1903538"/>
                <a:gd name="connsiteY4" fmla="*/ 0 h 190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38" h="1903536">
                  <a:moveTo>
                    <a:pt x="951769" y="0"/>
                  </a:moveTo>
                  <a:cubicBezTo>
                    <a:pt x="1477417" y="0"/>
                    <a:pt x="1903538" y="426121"/>
                    <a:pt x="1903538" y="951768"/>
                  </a:cubicBezTo>
                  <a:cubicBezTo>
                    <a:pt x="1903538" y="1477415"/>
                    <a:pt x="1477417" y="1903536"/>
                    <a:pt x="951769" y="1903536"/>
                  </a:cubicBezTo>
                  <a:cubicBezTo>
                    <a:pt x="426121" y="1903536"/>
                    <a:pt x="0" y="1477415"/>
                    <a:pt x="0" y="951768"/>
                  </a:cubicBezTo>
                  <a:cubicBezTo>
                    <a:pt x="0" y="426121"/>
                    <a:pt x="426121" y="0"/>
                    <a:pt x="951769" y="0"/>
                  </a:cubicBezTo>
                  <a:close/>
                </a:path>
              </a:pathLst>
            </a:custGeom>
          </p:spPr>
        </p:pic>
        <p:sp>
          <p:nvSpPr>
            <p:cNvPr id="11" name="Arc 10">
              <a:extLst>
                <a:ext uri="{FF2B5EF4-FFF2-40B4-BE49-F238E27FC236}">
                  <a16:creationId xmlns:a16="http://schemas.microsoft.com/office/drawing/2014/main" id="{18E4FA69-0BB2-4845-882A-D6BB83438DFF}"/>
                </a:ext>
              </a:extLst>
            </p:cNvPr>
            <p:cNvSpPr/>
            <p:nvPr/>
          </p:nvSpPr>
          <p:spPr>
            <a:xfrm>
              <a:off x="2677383" y="4803044"/>
              <a:ext cx="2441448" cy="2441448"/>
            </a:xfrm>
            <a:prstGeom prst="arc">
              <a:avLst>
                <a:gd name="adj1" fmla="val 17774132"/>
                <a:gd name="adj2" fmla="val 14633665"/>
              </a:avLst>
            </a:prstGeom>
            <a:ln w="41275"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cxnSp>
          <p:nvCxnSpPr>
            <p:cNvPr id="13" name="Straight Connector 12">
              <a:extLst>
                <a:ext uri="{FF2B5EF4-FFF2-40B4-BE49-F238E27FC236}">
                  <a16:creationId xmlns:a16="http://schemas.microsoft.com/office/drawing/2014/main" id="{43311F9E-E1DD-423F-AFFF-D4E69484BDB0}"/>
                </a:ext>
              </a:extLst>
            </p:cNvPr>
            <p:cNvCxnSpPr>
              <a:cxnSpLocks/>
              <a:stCxn id="54" idx="0"/>
              <a:endCxn id="11" idx="0"/>
            </p:cNvCxnSpPr>
            <p:nvPr/>
          </p:nvCxnSpPr>
          <p:spPr>
            <a:xfrm flipH="1">
              <a:off x="4437743" y="3716337"/>
              <a:ext cx="499183" cy="1212461"/>
            </a:xfrm>
            <a:prstGeom prst="line">
              <a:avLst/>
            </a:prstGeom>
            <a:ln w="41275"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E4209A3-3AB7-4DD0-8519-507C984212D0}"/>
                </a:ext>
              </a:extLst>
            </p:cNvPr>
            <p:cNvSpPr/>
            <p:nvPr/>
          </p:nvSpPr>
          <p:spPr>
            <a:xfrm>
              <a:off x="4630482" y="5030410"/>
              <a:ext cx="266192" cy="2661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Arrow: Down 21">
              <a:extLst>
                <a:ext uri="{FF2B5EF4-FFF2-40B4-BE49-F238E27FC236}">
                  <a16:creationId xmlns:a16="http://schemas.microsoft.com/office/drawing/2014/main" id="{550802AD-597B-42D8-85B1-4279A954EE15}"/>
                </a:ext>
              </a:extLst>
            </p:cNvPr>
            <p:cNvSpPr/>
            <p:nvPr/>
          </p:nvSpPr>
          <p:spPr>
            <a:xfrm rot="18900000">
              <a:off x="4687567" y="5100778"/>
              <a:ext cx="152023" cy="125456"/>
            </a:xfrm>
            <a:prstGeom prst="downArrow">
              <a:avLst>
                <a:gd name="adj1" fmla="val 40335"/>
                <a:gd name="adj2" fmla="val 60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Arc 78">
              <a:extLst>
                <a:ext uri="{FF2B5EF4-FFF2-40B4-BE49-F238E27FC236}">
                  <a16:creationId xmlns:a16="http://schemas.microsoft.com/office/drawing/2014/main" id="{85FF4699-A157-4114-A9AB-C8C62B223719}"/>
                </a:ext>
              </a:extLst>
            </p:cNvPr>
            <p:cNvSpPr/>
            <p:nvPr/>
          </p:nvSpPr>
          <p:spPr>
            <a:xfrm>
              <a:off x="2003174" y="4127499"/>
              <a:ext cx="3681504" cy="3792975"/>
            </a:xfrm>
            <a:prstGeom prst="arc">
              <a:avLst>
                <a:gd name="adj1" fmla="val 4127509"/>
                <a:gd name="adj2" fmla="val 14778329"/>
              </a:avLst>
            </a:prstGeom>
            <a:ln w="41275" cap="rnd">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1" name="Oval 80">
              <a:extLst>
                <a:ext uri="{FF2B5EF4-FFF2-40B4-BE49-F238E27FC236}">
                  <a16:creationId xmlns:a16="http://schemas.microsoft.com/office/drawing/2014/main" id="{CF8702A6-C689-4AB1-B6D9-B6D6D8AC8128}"/>
                </a:ext>
              </a:extLst>
            </p:cNvPr>
            <p:cNvSpPr/>
            <p:nvPr/>
          </p:nvSpPr>
          <p:spPr>
            <a:xfrm rot="8463992">
              <a:off x="3641240" y="7793179"/>
              <a:ext cx="266192" cy="26619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Arrow: Down 83">
              <a:extLst>
                <a:ext uri="{FF2B5EF4-FFF2-40B4-BE49-F238E27FC236}">
                  <a16:creationId xmlns:a16="http://schemas.microsoft.com/office/drawing/2014/main" id="{8C121008-9C4E-4C19-BEDC-ADA9ABA3EA74}"/>
                </a:ext>
              </a:extLst>
            </p:cNvPr>
            <p:cNvSpPr/>
            <p:nvPr/>
          </p:nvSpPr>
          <p:spPr>
            <a:xfrm rot="5763992">
              <a:off x="3698325" y="7863547"/>
              <a:ext cx="152023" cy="125456"/>
            </a:xfrm>
            <a:prstGeom prst="downArrow">
              <a:avLst>
                <a:gd name="adj1" fmla="val 40335"/>
                <a:gd name="adj2" fmla="val 603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85" name="Straight Connector 84">
              <a:extLst>
                <a:ext uri="{FF2B5EF4-FFF2-40B4-BE49-F238E27FC236}">
                  <a16:creationId xmlns:a16="http://schemas.microsoft.com/office/drawing/2014/main" id="{4FB4C3B1-095F-453C-B783-EFA03B7EC7ED}"/>
                </a:ext>
              </a:extLst>
            </p:cNvPr>
            <p:cNvCxnSpPr>
              <a:cxnSpLocks/>
              <a:stCxn id="79" idx="0"/>
              <a:endCxn id="109" idx="1"/>
            </p:cNvCxnSpPr>
            <p:nvPr/>
          </p:nvCxnSpPr>
          <p:spPr>
            <a:xfrm>
              <a:off x="4527252" y="7784960"/>
              <a:ext cx="267383" cy="605763"/>
            </a:xfrm>
            <a:prstGeom prst="line">
              <a:avLst/>
            </a:prstGeom>
            <a:ln w="41275" cap="rnd">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E68BBB9-0196-4A00-9358-AB43C618BDAB}"/>
                </a:ext>
              </a:extLst>
            </p:cNvPr>
            <p:cNvSpPr/>
            <p:nvPr/>
          </p:nvSpPr>
          <p:spPr>
            <a:xfrm rot="16200000" flipH="1" flipV="1">
              <a:off x="1359539" y="5947082"/>
              <a:ext cx="906324" cy="190839"/>
            </a:xfrm>
            <a:prstGeom prst="rect">
              <a:avLst/>
            </a:prstGeom>
          </p:spPr>
          <p:txBody>
            <a:bodyPr wrap="square" lIns="0" tIns="0" rIns="0" bIns="0">
              <a:prstTxWarp prst="textArchDown">
                <a:avLst/>
              </a:prstTxWarp>
              <a:spAutoFit/>
            </a:bodyPr>
            <a:lstStyle/>
            <a:p>
              <a:pPr marL="11206" marR="4483" algn="ctr" defTabSz="899010" fontAlgn="auto">
                <a:spcBef>
                  <a:spcPts val="88"/>
                </a:spcBef>
                <a:spcAft>
                  <a:spcPts val="0"/>
                </a:spcAft>
                <a:defRPr/>
              </a:pPr>
              <a:r>
                <a:rPr lang="en-US" sz="1000" b="1" dirty="0">
                  <a:solidFill>
                    <a:schemeClr val="bg1"/>
                  </a:solidFill>
                  <a:latin typeface="+mj-lt"/>
                </a:rPr>
                <a:t>6. AGREEMENT</a:t>
              </a:r>
              <a:br>
                <a:rPr lang="en-US" sz="1000" b="1" dirty="0">
                  <a:solidFill>
                    <a:schemeClr val="bg1"/>
                  </a:solidFill>
                  <a:latin typeface="+mj-lt"/>
                </a:rPr>
              </a:br>
              <a:r>
                <a:rPr lang="en-US" sz="1000" b="1" dirty="0">
                  <a:solidFill>
                    <a:schemeClr val="bg1"/>
                  </a:solidFill>
                  <a:latin typeface="+mj-lt"/>
                </a:rPr>
                <a:t> PRESENTED</a:t>
              </a:r>
            </a:p>
          </p:txBody>
        </p:sp>
      </p:grpSp>
      <p:sp>
        <p:nvSpPr>
          <p:cNvPr id="100" name="TextBox 99">
            <a:extLst>
              <a:ext uri="{FF2B5EF4-FFF2-40B4-BE49-F238E27FC236}">
                <a16:creationId xmlns:a16="http://schemas.microsoft.com/office/drawing/2014/main" id="{0FCD6E7E-FFF2-4BF2-B67E-A31D72AEF120}"/>
              </a:ext>
            </a:extLst>
          </p:cNvPr>
          <p:cNvSpPr txBox="1"/>
          <p:nvPr/>
        </p:nvSpPr>
        <p:spPr>
          <a:xfrm>
            <a:off x="3633880" y="2524780"/>
            <a:ext cx="567823" cy="523220"/>
          </a:xfrm>
          <a:prstGeom prst="rect">
            <a:avLst/>
          </a:prstGeom>
          <a:noFill/>
        </p:spPr>
        <p:txBody>
          <a:bodyPr wrap="square">
            <a:spAutoFit/>
          </a:bodyPr>
          <a:lstStyle/>
          <a:p>
            <a:pPr algn="ctr"/>
            <a:r>
              <a:rPr lang="en-US" sz="2800" b="0" dirty="0">
                <a:solidFill>
                  <a:schemeClr val="bg1"/>
                </a:solidFill>
                <a:effectLst/>
                <a:latin typeface="Open Sans"/>
              </a:rPr>
              <a:t>&amp;</a:t>
            </a:r>
          </a:p>
        </p:txBody>
      </p:sp>
      <p:sp>
        <p:nvSpPr>
          <p:cNvPr id="103" name="Arrow: Chevron 102">
            <a:extLst>
              <a:ext uri="{FF2B5EF4-FFF2-40B4-BE49-F238E27FC236}">
                <a16:creationId xmlns:a16="http://schemas.microsoft.com/office/drawing/2014/main" id="{2555F056-9313-46EA-9651-11CB2FF4A4BE}"/>
              </a:ext>
            </a:extLst>
          </p:cNvPr>
          <p:cNvSpPr/>
          <p:nvPr/>
        </p:nvSpPr>
        <p:spPr>
          <a:xfrm>
            <a:off x="4232299" y="4884126"/>
            <a:ext cx="138951" cy="167232"/>
          </a:xfrm>
          <a:prstGeom prst="chevron">
            <a:avLst>
              <a:gd name="adj" fmla="val 41762"/>
            </a:avLst>
          </a:prstGeom>
          <a:solidFill>
            <a:schemeClr val="bg1">
              <a:lumMod val="8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18" name="Arrow: Chevron 117">
            <a:extLst>
              <a:ext uri="{FF2B5EF4-FFF2-40B4-BE49-F238E27FC236}">
                <a16:creationId xmlns:a16="http://schemas.microsoft.com/office/drawing/2014/main" id="{85985559-9EFE-4123-B174-707B71F6C9DF}"/>
              </a:ext>
            </a:extLst>
          </p:cNvPr>
          <p:cNvSpPr/>
          <p:nvPr/>
        </p:nvSpPr>
        <p:spPr>
          <a:xfrm>
            <a:off x="4232461" y="4341869"/>
            <a:ext cx="138951" cy="167232"/>
          </a:xfrm>
          <a:prstGeom prst="chevron">
            <a:avLst>
              <a:gd name="adj" fmla="val 41762"/>
            </a:avLst>
          </a:prstGeom>
          <a:solidFill>
            <a:schemeClr val="bg1">
              <a:lumMod val="85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01" name="TextBox 100">
            <a:extLst>
              <a:ext uri="{FF2B5EF4-FFF2-40B4-BE49-F238E27FC236}">
                <a16:creationId xmlns:a16="http://schemas.microsoft.com/office/drawing/2014/main" id="{CBA7452A-B866-46A0-B436-440B71CF1101}"/>
              </a:ext>
            </a:extLst>
          </p:cNvPr>
          <p:cNvSpPr txBox="1"/>
          <p:nvPr/>
        </p:nvSpPr>
        <p:spPr>
          <a:xfrm>
            <a:off x="620243" y="1070668"/>
            <a:ext cx="6609204" cy="1026178"/>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dirty="0">
                <a:solidFill>
                  <a:schemeClr val="bg1"/>
                </a:solidFill>
                <a:latin typeface="+mn-lt"/>
                <a:cs typeface="FiraSans-Light"/>
              </a:rPr>
              <a:t>The </a:t>
            </a:r>
            <a:r>
              <a:rPr lang="en-US" sz="1200" b="1" dirty="0">
                <a:solidFill>
                  <a:schemeClr val="bg1"/>
                </a:solidFill>
                <a:latin typeface="+mn-lt"/>
                <a:cs typeface="FiraSans-Light"/>
              </a:rPr>
              <a:t>Sales Process </a:t>
            </a:r>
            <a:r>
              <a:rPr lang="en-US" sz="1200" dirty="0">
                <a:solidFill>
                  <a:schemeClr val="bg1"/>
                </a:solidFill>
                <a:latin typeface="+mn-lt"/>
                <a:cs typeface="FiraSans-Light"/>
              </a:rPr>
              <a:t>consists of an outside-in perspective of a Buyer making a purchase decision and an inside-out perspective of a Sales Rep qualifying and progressing a deal through Opportunity Management stages. These two perspectives apply to new and existing business alike. Whether you are a Hunter generating new business, a Farmer retaining and cross/upselling, or a Hybrid – each deal follows the same structure and qualification rigor.</a:t>
            </a:r>
          </a:p>
        </p:txBody>
      </p:sp>
      <p:sp>
        <p:nvSpPr>
          <p:cNvPr id="9" name="Rectangle: Rounded Corners 8">
            <a:extLst>
              <a:ext uri="{FF2B5EF4-FFF2-40B4-BE49-F238E27FC236}">
                <a16:creationId xmlns:a16="http://schemas.microsoft.com/office/drawing/2014/main" id="{816DC8D9-043A-42F6-BF20-F5DE068502FB}"/>
              </a:ext>
            </a:extLst>
          </p:cNvPr>
          <p:cNvSpPr/>
          <p:nvPr/>
        </p:nvSpPr>
        <p:spPr>
          <a:xfrm>
            <a:off x="620243" y="2112748"/>
            <a:ext cx="6466357" cy="92523"/>
          </a:xfrm>
          <a:prstGeom prst="roundRect">
            <a:avLst/>
          </a:prstGeom>
          <a:gradFill flip="none" rotWithShape="1">
            <a:gsLst>
              <a:gs pos="54000">
                <a:schemeClr val="bg1"/>
              </a:gs>
              <a:gs pos="0">
                <a:schemeClr val="accent3"/>
              </a:gs>
              <a:gs pos="100000">
                <a:schemeClr val="accent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7CF59327-D16C-4045-A9C8-F5BE7C6A2E7F}"/>
              </a:ext>
            </a:extLst>
          </p:cNvPr>
          <p:cNvGrpSpPr>
            <a:grpSpLocks noChangeAspect="1"/>
          </p:cNvGrpSpPr>
          <p:nvPr/>
        </p:nvGrpSpPr>
        <p:grpSpPr>
          <a:xfrm>
            <a:off x="6299630" y="9000699"/>
            <a:ext cx="385703" cy="331570"/>
            <a:chOff x="5554663" y="2179638"/>
            <a:chExt cx="361950" cy="311151"/>
          </a:xfrm>
          <a:solidFill>
            <a:srgbClr val="093957"/>
          </a:solidFill>
        </p:grpSpPr>
        <p:sp>
          <p:nvSpPr>
            <p:cNvPr id="97" name="Freeform 43">
              <a:extLst>
                <a:ext uri="{FF2B5EF4-FFF2-40B4-BE49-F238E27FC236}">
                  <a16:creationId xmlns:a16="http://schemas.microsoft.com/office/drawing/2014/main" id="{D0927C4E-6075-406F-AA15-C5CEC9419C35}"/>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Oval 98">
              <a:extLst>
                <a:ext uri="{FF2B5EF4-FFF2-40B4-BE49-F238E27FC236}">
                  <a16:creationId xmlns:a16="http://schemas.microsoft.com/office/drawing/2014/main" id="{34CB10E4-1D5F-4A11-894C-14D5A986BC39}"/>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Oval 101">
              <a:extLst>
                <a:ext uri="{FF2B5EF4-FFF2-40B4-BE49-F238E27FC236}">
                  <a16:creationId xmlns:a16="http://schemas.microsoft.com/office/drawing/2014/main" id="{32E66877-04D7-4822-8A5E-930E64FA34AE}"/>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46">
              <a:extLst>
                <a:ext uri="{FF2B5EF4-FFF2-40B4-BE49-F238E27FC236}">
                  <a16:creationId xmlns:a16="http://schemas.microsoft.com/office/drawing/2014/main" id="{1288B72C-8A1B-48DC-A665-19271D267F59}"/>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47">
              <a:extLst>
                <a:ext uri="{FF2B5EF4-FFF2-40B4-BE49-F238E27FC236}">
                  <a16:creationId xmlns:a16="http://schemas.microsoft.com/office/drawing/2014/main" id="{1FF244B7-54F8-4BA3-A2C7-AB57B8684A41}"/>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48">
              <a:extLst>
                <a:ext uri="{FF2B5EF4-FFF2-40B4-BE49-F238E27FC236}">
                  <a16:creationId xmlns:a16="http://schemas.microsoft.com/office/drawing/2014/main" id="{6B52D879-3878-400A-A4A0-28F50021E071}"/>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49">
              <a:extLst>
                <a:ext uri="{FF2B5EF4-FFF2-40B4-BE49-F238E27FC236}">
                  <a16:creationId xmlns:a16="http://schemas.microsoft.com/office/drawing/2014/main" id="{74B070D3-98C7-4415-9F5A-425B8BC43B0E}"/>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50">
              <a:extLst>
                <a:ext uri="{FF2B5EF4-FFF2-40B4-BE49-F238E27FC236}">
                  <a16:creationId xmlns:a16="http://schemas.microsoft.com/office/drawing/2014/main" id="{1D533CBB-CD6C-44A2-9F09-7FB5EFAF91AC}"/>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2771823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5CC855-DDE3-4180-BA20-7BAD561112F9}"/>
              </a:ext>
            </a:extLst>
          </p:cNvPr>
          <p:cNvGraphicFramePr>
            <a:graphicFrameLocks noChangeAspect="1"/>
          </p:cNvGraphicFramePr>
          <p:nvPr>
            <p:custDataLst>
              <p:tags r:id="rId1"/>
            </p:custDataLst>
            <p:extLst>
              <p:ext uri="{D42A27DB-BD31-4B8C-83A1-F6EECF244321}">
                <p14:modId xmlns:p14="http://schemas.microsoft.com/office/powerpoint/2010/main" val="1522344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1C5CC855-DDE3-4180-BA20-7BAD561112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B3E418-E6B6-47FB-8EEF-CC77A0936B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E5A24047-4BE6-46B5-A493-78AA41BF2544}"/>
              </a:ext>
            </a:extLst>
          </p:cNvPr>
          <p:cNvSpPr>
            <a:spLocks noGrp="1"/>
          </p:cNvSpPr>
          <p:nvPr>
            <p:ph type="title"/>
          </p:nvPr>
        </p:nvSpPr>
        <p:spPr/>
        <p:txBody>
          <a:bodyPr/>
          <a:lstStyle/>
          <a:p>
            <a:r>
              <a:rPr lang="en-US" dirty="0"/>
              <a:t>Competency List by Role: </a:t>
            </a:r>
            <a:br>
              <a:rPr lang="en-US" dirty="0"/>
            </a:br>
            <a:r>
              <a:rPr lang="en-US" dirty="0"/>
              <a:t>Sales Engineering / Pre-Sales</a:t>
            </a:r>
          </a:p>
        </p:txBody>
      </p:sp>
      <p:graphicFrame>
        <p:nvGraphicFramePr>
          <p:cNvPr id="3" name="Table 2">
            <a:extLst>
              <a:ext uri="{FF2B5EF4-FFF2-40B4-BE49-F238E27FC236}">
                <a16:creationId xmlns:a16="http://schemas.microsoft.com/office/drawing/2014/main" id="{40B219EA-ABAC-4E74-98E2-B2DA22E2AD56}"/>
              </a:ext>
            </a:extLst>
          </p:cNvPr>
          <p:cNvGraphicFramePr>
            <a:graphicFrameLocks noGrp="1"/>
          </p:cNvGraphicFramePr>
          <p:nvPr>
            <p:extLst>
              <p:ext uri="{D42A27DB-BD31-4B8C-83A1-F6EECF244321}">
                <p14:modId xmlns:p14="http://schemas.microsoft.com/office/powerpoint/2010/main" val="4118973082"/>
              </p:ext>
            </p:extLst>
          </p:nvPr>
        </p:nvGraphicFramePr>
        <p:xfrm>
          <a:off x="209856" y="1502528"/>
          <a:ext cx="7333944" cy="7582763"/>
        </p:xfrm>
        <a:graphic>
          <a:graphicData uri="http://schemas.openxmlformats.org/drawingml/2006/table">
            <a:tbl>
              <a:tblPr firstRow="1" bandRow="1">
                <a:tableStyleId>{EB344D84-9AFB-497E-A393-DC336BA19D2E}</a:tableStyleId>
              </a:tblPr>
              <a:tblGrid>
                <a:gridCol w="1164119">
                  <a:extLst>
                    <a:ext uri="{9D8B030D-6E8A-4147-A177-3AD203B41FA5}">
                      <a16:colId xmlns:a16="http://schemas.microsoft.com/office/drawing/2014/main" val="1853327793"/>
                    </a:ext>
                  </a:extLst>
                </a:gridCol>
                <a:gridCol w="6169825">
                  <a:extLst>
                    <a:ext uri="{9D8B030D-6E8A-4147-A177-3AD203B41FA5}">
                      <a16:colId xmlns:a16="http://schemas.microsoft.com/office/drawing/2014/main" val="2531837740"/>
                    </a:ext>
                  </a:extLst>
                </a:gridCol>
              </a:tblGrid>
              <a:tr h="430754">
                <a:tc>
                  <a:txBody>
                    <a:bodyPr/>
                    <a:lstStyle/>
                    <a:p>
                      <a:pPr marL="0" marR="0">
                        <a:spcBef>
                          <a:spcPts val="0"/>
                        </a:spcBef>
                        <a:spcAft>
                          <a:spcPts val="0"/>
                        </a:spcAft>
                      </a:pPr>
                      <a:r>
                        <a:rPr lang="en-US" sz="1200" b="1" dirty="0">
                          <a:solidFill>
                            <a:schemeClr val="bg1"/>
                          </a:solidFill>
                          <a:effectLst/>
                        </a:rPr>
                        <a:t>Competency</a:t>
                      </a:r>
                      <a:endParaRPr lang="en-US" sz="1200" dirty="0">
                        <a:solidFill>
                          <a:schemeClr val="bg1"/>
                        </a:solidFill>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1" dirty="0">
                          <a:solidFill>
                            <a:schemeClr val="bg1"/>
                          </a:solidFill>
                          <a:effectLst/>
                        </a:rPr>
                        <a:t>Definition</a:t>
                      </a:r>
                      <a:endParaRPr lang="en-US" sz="1200" dirty="0">
                        <a:solidFill>
                          <a:schemeClr val="bg1"/>
                        </a:solidFill>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055174064"/>
                  </a:ext>
                </a:extLst>
              </a:tr>
              <a:tr h="1277144">
                <a:tc>
                  <a:txBody>
                    <a:bodyPr/>
                    <a:lstStyle/>
                    <a:p>
                      <a:pPr marL="0" marR="0">
                        <a:spcBef>
                          <a:spcPts val="0"/>
                        </a:spcBef>
                        <a:spcAft>
                          <a:spcPts val="0"/>
                        </a:spcAft>
                      </a:pPr>
                      <a:r>
                        <a:rPr lang="en-US" sz="1200" b="0" dirty="0">
                          <a:solidFill>
                            <a:srgbClr val="000000"/>
                          </a:solidFill>
                          <a:effectLst/>
                        </a:rPr>
                        <a:t>Technical Selling Approach</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Handling different technical selling scenarios; setting a pre-sales demo agenda; contributing key technical selling content to Call Plans; following sales process guidance and tool usage; adopting technical best practices for sales situations; serving as a sales-specific role model to other SEs; thought-leading customers via innovative selling approaches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838348746"/>
                  </a:ext>
                </a:extLst>
              </a:tr>
              <a:tr h="1277144">
                <a:tc>
                  <a:txBody>
                    <a:bodyPr/>
                    <a:lstStyle/>
                    <a:p>
                      <a:pPr marL="0" marR="0">
                        <a:spcBef>
                          <a:spcPts val="0"/>
                        </a:spcBef>
                        <a:spcAft>
                          <a:spcPts val="0"/>
                        </a:spcAft>
                      </a:pPr>
                      <a:r>
                        <a:rPr lang="en-US" sz="1200" b="0" dirty="0">
                          <a:solidFill>
                            <a:srgbClr val="000000"/>
                          </a:solidFill>
                          <a:effectLst/>
                        </a:rPr>
                        <a:t>Discovery and Problem Definition</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Performing technical discovery; extracting data and conducts interviews; running reports and diagnostics; assembling information obtained; interacting with customer/prospect to determine discovery possibilities; creating Discovery Plan,  capturing and communication details of the problem; quantifying the problem to address it with company solutions and generate customer interest in the result</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2245978503"/>
                  </a:ext>
                </a:extLst>
              </a:tr>
              <a:tr h="1021716">
                <a:tc>
                  <a:txBody>
                    <a:bodyPr/>
                    <a:lstStyle/>
                    <a:p>
                      <a:pPr marL="0" marR="0">
                        <a:spcBef>
                          <a:spcPts val="0"/>
                        </a:spcBef>
                        <a:spcAft>
                          <a:spcPts val="0"/>
                        </a:spcAft>
                      </a:pPr>
                      <a:r>
                        <a:rPr lang="en-US" sz="1200" b="0" dirty="0">
                          <a:solidFill>
                            <a:srgbClr val="000000"/>
                          </a:solidFill>
                          <a:effectLst/>
                        </a:rPr>
                        <a:t>Technical Objection Handling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Planning and assessing level of objection risk; executing sales campaigns when obstacles are presented from customers, due to competitive pressure, prices restrictions, or unforeseen external challenges; following corporate objection handling guidelines; advancing sales campaigns by handling objections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614649589"/>
                  </a:ext>
                </a:extLst>
              </a:tr>
              <a:tr h="1532573">
                <a:tc>
                  <a:txBody>
                    <a:bodyPr/>
                    <a:lstStyle/>
                    <a:p>
                      <a:pPr marL="0" marR="0">
                        <a:spcBef>
                          <a:spcPts val="0"/>
                        </a:spcBef>
                        <a:spcAft>
                          <a:spcPts val="0"/>
                        </a:spcAft>
                      </a:pPr>
                      <a:r>
                        <a:rPr lang="en-US" sz="1200" b="0" dirty="0">
                          <a:solidFill>
                            <a:srgbClr val="000000"/>
                          </a:solidFill>
                          <a:effectLst/>
                        </a:rPr>
                        <a:t>Business Case Development</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Understanding and presenting cost justification methodologies relevant to the technical buyers; quantifying technical/cost information in a way that it can be rendered in a financial analysis, utilizing technical Use Cases as the foundation of the business case for your solution from competitive offerings; building multiple technical evaluation criteria for the buyer; developing technical ROI and financial justification models used by peers; upselling and cross-selling through technical financial modeling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2847386904"/>
                  </a:ext>
                </a:extLst>
              </a:tr>
              <a:tr h="1021716">
                <a:tc>
                  <a:txBody>
                    <a:bodyPr/>
                    <a:lstStyle/>
                    <a:p>
                      <a:pPr marL="0" marR="0">
                        <a:spcBef>
                          <a:spcPts val="0"/>
                        </a:spcBef>
                        <a:spcAft>
                          <a:spcPts val="0"/>
                        </a:spcAft>
                      </a:pPr>
                      <a:r>
                        <a:rPr lang="en-US" sz="1200" b="0" dirty="0">
                          <a:solidFill>
                            <a:srgbClr val="000000"/>
                          </a:solidFill>
                          <a:effectLst/>
                        </a:rPr>
                        <a:t>Value Provisioning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effectLst/>
                        </a:rPr>
                        <a:t>Extracting value from each customer/prospect interaction; bridging the gaps in your product/solution; determining the gaps in a prospect/customer environment; combining your company's solutions for customers; connecting architectural/technical features to business problems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502834406"/>
                  </a:ext>
                </a:extLst>
              </a:tr>
              <a:tr h="1021716">
                <a:tc>
                  <a:txBody>
                    <a:bodyPr/>
                    <a:lstStyle/>
                    <a:p>
                      <a:pPr marL="0" marR="0">
                        <a:spcBef>
                          <a:spcPts val="0"/>
                        </a:spcBef>
                        <a:spcAft>
                          <a:spcPts val="0"/>
                        </a:spcAft>
                      </a:pPr>
                      <a:r>
                        <a:rPr lang="en-US" sz="1200" b="0" dirty="0">
                          <a:solidFill>
                            <a:srgbClr val="000000"/>
                          </a:solidFill>
                          <a:effectLst/>
                        </a:rPr>
                        <a:t>Technical Storytelling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Developing Use Cases specific to solutions; creating storyboards; engaging customer/prospect staff to tell a story; understanding flow and content of a  technical story; command a room of technical and business staff in articulating the company story; building the components of the story from internal and external sources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223614652"/>
                  </a:ext>
                </a:extLst>
              </a:tr>
            </a:tbl>
          </a:graphicData>
        </a:graphic>
      </p:graphicFrame>
      <p:sp>
        <p:nvSpPr>
          <p:cNvPr id="14" name="Rectangle: Single Corner Rounded 13">
            <a:extLst>
              <a:ext uri="{FF2B5EF4-FFF2-40B4-BE49-F238E27FC236}">
                <a16:creationId xmlns:a16="http://schemas.microsoft.com/office/drawing/2014/main" id="{078DDF8C-0AC0-48FE-8455-601A86EDFE47}"/>
              </a:ext>
            </a:extLst>
          </p:cNvPr>
          <p:cNvSpPr/>
          <p:nvPr/>
        </p:nvSpPr>
        <p:spPr>
          <a:xfrm>
            <a:off x="241086" y="973111"/>
            <a:ext cx="3873714" cy="453183"/>
          </a:xfrm>
          <a:prstGeom prst="round1Rect">
            <a:avLst>
              <a:gd name="adj" fmla="val 50000"/>
            </a:avLst>
          </a:prstGeom>
          <a:solidFill>
            <a:schemeClr val="accent3"/>
          </a:solidFill>
        </p:spPr>
        <p:txBody>
          <a:bodyPr wrap="square" lIns="72000" tIns="72000" rIns="72000" bIns="72000" anchor="ctr">
            <a:noAutofit/>
          </a:bodyPr>
          <a:lstStyle/>
          <a:p>
            <a:pPr defTabSz="457200" fontAlgn="auto">
              <a:spcBef>
                <a:spcPts val="0"/>
              </a:spcBef>
              <a:spcAft>
                <a:spcPts val="0"/>
              </a:spcAft>
              <a:defRPr/>
            </a:pPr>
            <a:r>
              <a:rPr lang="en-US" sz="1400" b="1" dirty="0">
                <a:solidFill>
                  <a:srgbClr val="FFFFFF"/>
                </a:solidFill>
                <a:latin typeface="Arial Black" panose="020B0A04020102020204" pitchFamily="34" charset="0"/>
              </a:rPr>
              <a:t>Sales Engineering Pre-Sales</a:t>
            </a:r>
          </a:p>
        </p:txBody>
      </p:sp>
      <p:sp>
        <p:nvSpPr>
          <p:cNvPr id="7" name="Slide Number Placeholder 2">
            <a:extLst>
              <a:ext uri="{FF2B5EF4-FFF2-40B4-BE49-F238E27FC236}">
                <a16:creationId xmlns:a16="http://schemas.microsoft.com/office/drawing/2014/main" id="{1401A9BA-F204-FA48-A9E5-F953C9BCD85D}"/>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100</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531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5CC855-DDE3-4180-BA20-7BAD561112F9}"/>
              </a:ext>
            </a:extLst>
          </p:cNvPr>
          <p:cNvGraphicFramePr>
            <a:graphicFrameLocks noChangeAspect="1"/>
          </p:cNvGraphicFramePr>
          <p:nvPr>
            <p:custDataLst>
              <p:tags r:id="rId1"/>
            </p:custDataLst>
            <p:extLst>
              <p:ext uri="{D42A27DB-BD31-4B8C-83A1-F6EECF244321}">
                <p14:modId xmlns:p14="http://schemas.microsoft.com/office/powerpoint/2010/main" val="4184344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1C5CC855-DDE3-4180-BA20-7BAD561112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B3E418-E6B6-47FB-8EEF-CC77A0936B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E5A24047-4BE6-46B5-A493-78AA41BF2544}"/>
              </a:ext>
            </a:extLst>
          </p:cNvPr>
          <p:cNvSpPr>
            <a:spLocks noGrp="1"/>
          </p:cNvSpPr>
          <p:nvPr>
            <p:ph type="title"/>
          </p:nvPr>
        </p:nvSpPr>
        <p:spPr/>
        <p:txBody>
          <a:bodyPr/>
          <a:lstStyle/>
          <a:p>
            <a:r>
              <a:rPr lang="en-US" dirty="0"/>
              <a:t>Competency List by Role: </a:t>
            </a:r>
            <a:br>
              <a:rPr lang="en-US" dirty="0"/>
            </a:br>
            <a:r>
              <a:rPr lang="en-US" dirty="0"/>
              <a:t>Sales Manager</a:t>
            </a:r>
          </a:p>
        </p:txBody>
      </p:sp>
      <p:graphicFrame>
        <p:nvGraphicFramePr>
          <p:cNvPr id="3" name="Table 2">
            <a:extLst>
              <a:ext uri="{FF2B5EF4-FFF2-40B4-BE49-F238E27FC236}">
                <a16:creationId xmlns:a16="http://schemas.microsoft.com/office/drawing/2014/main" id="{412060B8-8936-4B70-87D0-215EA895AA29}"/>
              </a:ext>
            </a:extLst>
          </p:cNvPr>
          <p:cNvGraphicFramePr>
            <a:graphicFrameLocks noGrp="1"/>
          </p:cNvGraphicFramePr>
          <p:nvPr>
            <p:extLst>
              <p:ext uri="{D42A27DB-BD31-4B8C-83A1-F6EECF244321}">
                <p14:modId xmlns:p14="http://schemas.microsoft.com/office/powerpoint/2010/main" val="203915481"/>
              </p:ext>
            </p:extLst>
          </p:nvPr>
        </p:nvGraphicFramePr>
        <p:xfrm>
          <a:off x="209856" y="1501580"/>
          <a:ext cx="7333944" cy="7772975"/>
        </p:xfrm>
        <a:graphic>
          <a:graphicData uri="http://schemas.openxmlformats.org/drawingml/2006/table">
            <a:tbl>
              <a:tblPr firstRow="1" bandRow="1">
                <a:tableStyleId>{EB344D84-9AFB-497E-A393-DC336BA19D2E}</a:tableStyleId>
              </a:tblPr>
              <a:tblGrid>
                <a:gridCol w="1518762">
                  <a:extLst>
                    <a:ext uri="{9D8B030D-6E8A-4147-A177-3AD203B41FA5}">
                      <a16:colId xmlns:a16="http://schemas.microsoft.com/office/drawing/2014/main" val="1567069015"/>
                    </a:ext>
                  </a:extLst>
                </a:gridCol>
                <a:gridCol w="5815182">
                  <a:extLst>
                    <a:ext uri="{9D8B030D-6E8A-4147-A177-3AD203B41FA5}">
                      <a16:colId xmlns:a16="http://schemas.microsoft.com/office/drawing/2014/main" val="4127191733"/>
                    </a:ext>
                  </a:extLst>
                </a:gridCol>
              </a:tblGrid>
              <a:tr h="436917">
                <a:tc>
                  <a:txBody>
                    <a:bodyPr/>
                    <a:lstStyle/>
                    <a:p>
                      <a:pPr marL="0" marR="0">
                        <a:spcBef>
                          <a:spcPts val="0"/>
                        </a:spcBef>
                        <a:spcAft>
                          <a:spcPts val="0"/>
                        </a:spcAft>
                      </a:pPr>
                      <a:r>
                        <a:rPr lang="en-US" sz="1200" b="1" dirty="0">
                          <a:solidFill>
                            <a:srgbClr val="FFFFFF"/>
                          </a:solidFill>
                          <a:effectLst/>
                        </a:rPr>
                        <a:t>Competency</a:t>
                      </a:r>
                      <a:endParaRPr lang="en-US" sz="120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1" dirty="0">
                          <a:solidFill>
                            <a:srgbClr val="FFFFFF"/>
                          </a:solidFill>
                          <a:effectLst/>
                        </a:rPr>
                        <a:t>Definition</a:t>
                      </a:r>
                      <a:endParaRPr lang="en-US" sz="120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775381091"/>
                  </a:ext>
                </a:extLst>
              </a:tr>
              <a:tr h="445834">
                <a:tc>
                  <a:txBody>
                    <a:bodyPr/>
                    <a:lstStyle/>
                    <a:p>
                      <a:pPr marL="0" marR="0">
                        <a:spcBef>
                          <a:spcPts val="0"/>
                        </a:spcBef>
                        <a:spcAft>
                          <a:spcPts val="0"/>
                        </a:spcAft>
                      </a:pPr>
                      <a:r>
                        <a:rPr lang="en-US" sz="1200" b="0" dirty="0">
                          <a:solidFill>
                            <a:srgbClr val="000000"/>
                          </a:solidFill>
                          <a:effectLst/>
                        </a:rPr>
                        <a:t>Opportunity Management</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Managing pipeline; inspecting Opportunities; accelerating campaigns; demonstrating deal ingenuity; providing deal-based ideas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630169991"/>
                  </a:ext>
                </a:extLst>
              </a:tr>
              <a:tr h="445834">
                <a:tc>
                  <a:txBody>
                    <a:bodyPr/>
                    <a:lstStyle/>
                    <a:p>
                      <a:pPr marL="0" marR="0">
                        <a:spcBef>
                          <a:spcPts val="0"/>
                        </a:spcBef>
                        <a:spcAft>
                          <a:spcPts val="0"/>
                        </a:spcAft>
                      </a:pPr>
                      <a:r>
                        <a:rPr lang="en-US" sz="1200" b="0" dirty="0">
                          <a:solidFill>
                            <a:srgbClr val="000000"/>
                          </a:solidFill>
                          <a:effectLst/>
                        </a:rPr>
                        <a:t>Account Planning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Reviews and provides guidance on competitive sales and account management plans, anticipating future consequences and trends accurately.</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029164433"/>
                  </a:ext>
                </a:extLst>
              </a:tr>
              <a:tr h="633327">
                <a:tc>
                  <a:txBody>
                    <a:bodyPr/>
                    <a:lstStyle/>
                    <a:p>
                      <a:pPr marL="0" marR="0">
                        <a:spcBef>
                          <a:spcPts val="0"/>
                        </a:spcBef>
                        <a:spcAft>
                          <a:spcPts val="0"/>
                        </a:spcAft>
                      </a:pPr>
                      <a:r>
                        <a:rPr lang="en-US" sz="1200" b="0" dirty="0">
                          <a:solidFill>
                            <a:srgbClr val="000000"/>
                          </a:solidFill>
                          <a:effectLst/>
                        </a:rPr>
                        <a:t>Sales Approach</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Provides guidance to team on handling different sales scenarios; setting agenda; following complex sales process guidance; presenting company value propositions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2595980186"/>
                  </a:ext>
                </a:extLst>
              </a:tr>
              <a:tr h="445834">
                <a:tc>
                  <a:txBody>
                    <a:bodyPr/>
                    <a:lstStyle/>
                    <a:p>
                      <a:pPr marL="0" marR="0">
                        <a:spcBef>
                          <a:spcPts val="0"/>
                        </a:spcBef>
                        <a:spcAft>
                          <a:spcPts val="0"/>
                        </a:spcAft>
                      </a:pPr>
                      <a:r>
                        <a:rPr lang="en-US" sz="1200" b="0" dirty="0">
                          <a:solidFill>
                            <a:srgbClr val="000000"/>
                          </a:solidFill>
                          <a:effectLst/>
                        </a:rPr>
                        <a:t>Organization Planning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Budgeting time; managing meeting commitments; handling assignment conflicts; using time wisely</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276928677"/>
                  </a:ext>
                </a:extLst>
              </a:tr>
              <a:tr h="633327">
                <a:tc>
                  <a:txBody>
                    <a:bodyPr/>
                    <a:lstStyle/>
                    <a:p>
                      <a:pPr marL="0" marR="0">
                        <a:spcBef>
                          <a:spcPts val="0"/>
                        </a:spcBef>
                        <a:spcAft>
                          <a:spcPts val="0"/>
                        </a:spcAft>
                      </a:pPr>
                      <a:r>
                        <a:rPr lang="en-US" sz="1200" b="0" dirty="0">
                          <a:solidFill>
                            <a:srgbClr val="000000"/>
                          </a:solidFill>
                          <a:effectLst/>
                        </a:rPr>
                        <a:t>Demonstrate Ongoing Value</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Proactively and consistently demonstrates to the customer the value and benefits, ensuring the relationship is viewed by the customer as indispensable and irreplaceable.</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530898294"/>
                  </a:ext>
                </a:extLst>
              </a:tr>
              <a:tr h="1055545">
                <a:tc>
                  <a:txBody>
                    <a:bodyPr/>
                    <a:lstStyle/>
                    <a:p>
                      <a:pPr marL="0" marR="0">
                        <a:spcBef>
                          <a:spcPts val="0"/>
                        </a:spcBef>
                        <a:spcAft>
                          <a:spcPts val="0"/>
                        </a:spcAft>
                      </a:pPr>
                      <a:r>
                        <a:rPr lang="en-US" sz="1200" b="0" dirty="0">
                          <a:solidFill>
                            <a:srgbClr val="000000"/>
                          </a:solidFill>
                          <a:effectLst/>
                        </a:rPr>
                        <a:t>Negotiation and Influence</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Representing company interests; leaving clients, partners, and prospects with positive feelings about how a deal was obtained; Convincing others of the merits of a position; achieving win-win positioning; getting others to take actions, persuading customers to change course; persuading peers to alter course.</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678934517"/>
                  </a:ext>
                </a:extLst>
              </a:tr>
              <a:tr h="633327">
                <a:tc>
                  <a:txBody>
                    <a:bodyPr/>
                    <a:lstStyle/>
                    <a:p>
                      <a:pPr marL="0" marR="0">
                        <a:spcBef>
                          <a:spcPts val="0"/>
                        </a:spcBef>
                        <a:spcAft>
                          <a:spcPts val="0"/>
                        </a:spcAft>
                      </a:pPr>
                      <a:r>
                        <a:rPr lang="en-US" sz="1200" b="0" dirty="0">
                          <a:solidFill>
                            <a:srgbClr val="000000"/>
                          </a:solidFill>
                          <a:effectLst/>
                        </a:rPr>
                        <a:t>Relationship Management</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Cultivates business relationships with customers and internal stakeholders when needed to more effectively deliver work to the customer and to build long-lasting relationships that result in customer loyalty.</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458029529"/>
                  </a:ext>
                </a:extLst>
              </a:tr>
              <a:tr h="844436">
                <a:tc>
                  <a:txBody>
                    <a:bodyPr/>
                    <a:lstStyle/>
                    <a:p>
                      <a:pPr marL="0" marR="0">
                        <a:spcBef>
                          <a:spcPts val="0"/>
                        </a:spcBef>
                        <a:spcAft>
                          <a:spcPts val="0"/>
                        </a:spcAft>
                      </a:pPr>
                      <a:r>
                        <a:rPr lang="en-US" sz="1200" b="0" dirty="0">
                          <a:solidFill>
                            <a:srgbClr val="000000"/>
                          </a:solidFill>
                          <a:effectLst/>
                        </a:rPr>
                        <a:t>Coaching / Talent Development</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Provide ongoing feedback and coaching to team members for a higher level of performance; Conduct meaningful objective-setting and PDP meetings, clearly identify strengths upon which the individual can build and areas of opportunity for further development.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137064262"/>
                  </a:ext>
                </a:extLst>
              </a:tr>
              <a:tr h="633327">
                <a:tc>
                  <a:txBody>
                    <a:bodyPr/>
                    <a:lstStyle/>
                    <a:p>
                      <a:pPr marL="0" marR="0">
                        <a:spcBef>
                          <a:spcPts val="0"/>
                        </a:spcBef>
                        <a:spcAft>
                          <a:spcPts val="0"/>
                        </a:spcAft>
                      </a:pPr>
                      <a:r>
                        <a:rPr lang="en-US" sz="1200" b="0" dirty="0">
                          <a:solidFill>
                            <a:srgbClr val="000000"/>
                          </a:solidFill>
                          <a:effectLst/>
                        </a:rPr>
                        <a:t>Tolerance for Ambiguity</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Maintain productivity during times of significant change; Decides and reacts to situations without having the full picture.   Provides guidance when no clear policy, corporate governance, or best practices exist.</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691408962"/>
                  </a:ext>
                </a:extLst>
              </a:tr>
              <a:tr h="844436">
                <a:tc>
                  <a:txBody>
                    <a:bodyPr/>
                    <a:lstStyle/>
                    <a:p>
                      <a:pPr marL="0" marR="0">
                        <a:spcBef>
                          <a:spcPts val="0"/>
                        </a:spcBef>
                        <a:spcAft>
                          <a:spcPts val="0"/>
                        </a:spcAft>
                      </a:pPr>
                      <a:r>
                        <a:rPr lang="en-US" sz="1200" b="0" dirty="0">
                          <a:solidFill>
                            <a:srgbClr val="000000"/>
                          </a:solidFill>
                          <a:effectLst/>
                        </a:rPr>
                        <a:t>Talent Management</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Ability to identify the skills and behaviors in people that make them successful – both in and outside the organization.</a:t>
                      </a:r>
                      <a:endParaRPr lang="en-US" sz="1200" b="0" dirty="0">
                        <a:effectLst/>
                      </a:endParaRPr>
                    </a:p>
                    <a:p>
                      <a:pPr marL="0" marR="0">
                        <a:spcBef>
                          <a:spcPts val="0"/>
                        </a:spcBef>
                        <a:spcAft>
                          <a:spcPts val="0"/>
                        </a:spcAft>
                      </a:pPr>
                      <a:r>
                        <a:rPr lang="en-US" sz="1200" b="0" dirty="0">
                          <a:solidFill>
                            <a:srgbClr val="000000"/>
                          </a:solidFill>
                          <a:effectLst/>
                        </a:rPr>
                        <a:t>Attracts top talent within the organization; assesses and develops talent at all stages in the employee lifecycle. Effectively onboards new candidates.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807524391"/>
                  </a:ext>
                </a:extLst>
              </a:tr>
              <a:tr h="666474">
                <a:tc>
                  <a:txBody>
                    <a:bodyPr/>
                    <a:lstStyle/>
                    <a:p>
                      <a:pPr marL="0" marR="0">
                        <a:spcBef>
                          <a:spcPts val="0"/>
                        </a:spcBef>
                        <a:spcAft>
                          <a:spcPts val="0"/>
                        </a:spcAft>
                      </a:pPr>
                      <a:r>
                        <a:rPr lang="en-US" sz="1200" b="0" dirty="0">
                          <a:solidFill>
                            <a:srgbClr val="000000"/>
                          </a:solidFill>
                          <a:effectLst/>
                        </a:rPr>
                        <a:t>Managerial Courage</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Doesn’t hold back anything that needs to be said; Faces up to people problems on a person or situation quickly and directly; not afraid to take negative action when necessary.</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803446536"/>
                  </a:ext>
                </a:extLst>
              </a:tr>
            </a:tbl>
          </a:graphicData>
        </a:graphic>
      </p:graphicFrame>
      <p:sp>
        <p:nvSpPr>
          <p:cNvPr id="8" name="Rectangle: Single Corner Rounded 7">
            <a:extLst>
              <a:ext uri="{FF2B5EF4-FFF2-40B4-BE49-F238E27FC236}">
                <a16:creationId xmlns:a16="http://schemas.microsoft.com/office/drawing/2014/main" id="{34500C6E-1E46-47BB-BEA1-1910CFFB344D}"/>
              </a:ext>
            </a:extLst>
          </p:cNvPr>
          <p:cNvSpPr/>
          <p:nvPr/>
        </p:nvSpPr>
        <p:spPr>
          <a:xfrm>
            <a:off x="241086" y="973111"/>
            <a:ext cx="3873714" cy="453183"/>
          </a:xfrm>
          <a:prstGeom prst="round1Rect">
            <a:avLst>
              <a:gd name="adj" fmla="val 50000"/>
            </a:avLst>
          </a:prstGeom>
          <a:solidFill>
            <a:schemeClr val="accent3"/>
          </a:solidFill>
        </p:spPr>
        <p:txBody>
          <a:bodyPr wrap="square" lIns="72000" tIns="72000" rIns="72000" bIns="72000" anchor="ctr">
            <a:noAutofit/>
          </a:bodyPr>
          <a:lstStyle/>
          <a:p>
            <a:pPr defTabSz="457200" fontAlgn="auto">
              <a:spcBef>
                <a:spcPts val="0"/>
              </a:spcBef>
              <a:spcAft>
                <a:spcPts val="0"/>
              </a:spcAft>
              <a:defRPr/>
            </a:pPr>
            <a:r>
              <a:rPr lang="en-US" sz="1400" b="1" dirty="0">
                <a:solidFill>
                  <a:srgbClr val="FFFFFF"/>
                </a:solidFill>
                <a:latin typeface="Arial Black" panose="020B0A04020102020204" pitchFamily="34" charset="0"/>
              </a:rPr>
              <a:t>Sales Manager</a:t>
            </a:r>
          </a:p>
        </p:txBody>
      </p:sp>
      <p:sp>
        <p:nvSpPr>
          <p:cNvPr id="7" name="Slide Number Placeholder 2">
            <a:extLst>
              <a:ext uri="{FF2B5EF4-FFF2-40B4-BE49-F238E27FC236}">
                <a16:creationId xmlns:a16="http://schemas.microsoft.com/office/drawing/2014/main" id="{7BCF0590-9537-354C-842B-D2B6A9E6584F}"/>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101</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61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5CC855-DDE3-4180-BA20-7BAD561112F9}"/>
              </a:ext>
            </a:extLst>
          </p:cNvPr>
          <p:cNvGraphicFramePr>
            <a:graphicFrameLocks noChangeAspect="1"/>
          </p:cNvGraphicFramePr>
          <p:nvPr>
            <p:custDataLst>
              <p:tags r:id="rId1"/>
            </p:custDataLst>
            <p:extLst>
              <p:ext uri="{D42A27DB-BD31-4B8C-83A1-F6EECF244321}">
                <p14:modId xmlns:p14="http://schemas.microsoft.com/office/powerpoint/2010/main" val="198546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1C5CC855-DDE3-4180-BA20-7BAD561112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B3E418-E6B6-47FB-8EEF-CC77A0936B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pSp>
        <p:nvGrpSpPr>
          <p:cNvPr id="8" name="Group 7">
            <a:extLst>
              <a:ext uri="{FF2B5EF4-FFF2-40B4-BE49-F238E27FC236}">
                <a16:creationId xmlns:a16="http://schemas.microsoft.com/office/drawing/2014/main" id="{B4881AB4-3D95-4C82-83DD-97DB7BD645BA}"/>
              </a:ext>
            </a:extLst>
          </p:cNvPr>
          <p:cNvGrpSpPr/>
          <p:nvPr/>
        </p:nvGrpSpPr>
        <p:grpSpPr>
          <a:xfrm>
            <a:off x="1086810" y="1129329"/>
            <a:ext cx="2215767" cy="2216445"/>
            <a:chOff x="1183066" y="1502649"/>
            <a:chExt cx="2215767" cy="2216445"/>
          </a:xfrm>
          <a:effectLst>
            <a:outerShdw blurRad="50800" dist="38100" dir="2700000" algn="tl" rotWithShape="0">
              <a:prstClr val="black">
                <a:alpha val="40000"/>
              </a:prstClr>
            </a:outerShdw>
          </a:effectLst>
        </p:grpSpPr>
        <p:sp>
          <p:nvSpPr>
            <p:cNvPr id="115" name="Freeform 12">
              <a:extLst>
                <a:ext uri="{FF2B5EF4-FFF2-40B4-BE49-F238E27FC236}">
                  <a16:creationId xmlns:a16="http://schemas.microsoft.com/office/drawing/2014/main" id="{736C689A-8BAC-4E73-A1BA-1FCE6220024C}"/>
                </a:ext>
              </a:extLst>
            </p:cNvPr>
            <p:cNvSpPr>
              <a:spLocks/>
            </p:cNvSpPr>
            <p:nvPr/>
          </p:nvSpPr>
          <p:spPr bwMode="auto">
            <a:xfrm>
              <a:off x="2522322" y="2842415"/>
              <a:ext cx="753957" cy="753958"/>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3">
              <a:extLst>
                <a:ext uri="{FF2B5EF4-FFF2-40B4-BE49-F238E27FC236}">
                  <a16:creationId xmlns:a16="http://schemas.microsoft.com/office/drawing/2014/main" id="{26ABCC98-D571-4CA3-8F3E-5D3BC6DBBA1C}"/>
                </a:ext>
              </a:extLst>
            </p:cNvPr>
            <p:cNvSpPr>
              <a:spLocks/>
            </p:cNvSpPr>
            <p:nvPr/>
          </p:nvSpPr>
          <p:spPr bwMode="auto">
            <a:xfrm>
              <a:off x="1908037" y="3108877"/>
              <a:ext cx="765484" cy="610217"/>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35">
              <a:extLst>
                <a:ext uri="{FF2B5EF4-FFF2-40B4-BE49-F238E27FC236}">
                  <a16:creationId xmlns:a16="http://schemas.microsoft.com/office/drawing/2014/main" id="{3B54610C-33CE-46EE-899B-48E18DDFD1CE}"/>
                </a:ext>
              </a:extLst>
            </p:cNvPr>
            <p:cNvSpPr>
              <a:spLocks/>
            </p:cNvSpPr>
            <p:nvPr/>
          </p:nvSpPr>
          <p:spPr bwMode="auto">
            <a:xfrm>
              <a:off x="1183066" y="2227797"/>
              <a:ext cx="610129" cy="765470"/>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28">
              <a:extLst>
                <a:ext uri="{FF2B5EF4-FFF2-40B4-BE49-F238E27FC236}">
                  <a16:creationId xmlns:a16="http://schemas.microsoft.com/office/drawing/2014/main" id="{FBEA4E1B-8406-429D-B2B9-001198618A07}"/>
                </a:ext>
              </a:extLst>
            </p:cNvPr>
            <p:cNvSpPr>
              <a:spLocks/>
            </p:cNvSpPr>
            <p:nvPr/>
          </p:nvSpPr>
          <p:spPr bwMode="auto">
            <a:xfrm>
              <a:off x="1305356" y="1624940"/>
              <a:ext cx="754233" cy="75423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29">
              <a:extLst>
                <a:ext uri="{FF2B5EF4-FFF2-40B4-BE49-F238E27FC236}">
                  <a16:creationId xmlns:a16="http://schemas.microsoft.com/office/drawing/2014/main" id="{DF441304-043B-42F1-9D41-D258175C372E}"/>
                </a:ext>
              </a:extLst>
            </p:cNvPr>
            <p:cNvSpPr>
              <a:spLocks/>
            </p:cNvSpPr>
            <p:nvPr/>
          </p:nvSpPr>
          <p:spPr bwMode="auto">
            <a:xfrm>
              <a:off x="1907553" y="1502649"/>
              <a:ext cx="765471" cy="610129"/>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30">
              <a:extLst>
                <a:ext uri="{FF2B5EF4-FFF2-40B4-BE49-F238E27FC236}">
                  <a16:creationId xmlns:a16="http://schemas.microsoft.com/office/drawing/2014/main" id="{84697BA2-E5ED-47FD-8F9E-79ABEB3817C2}"/>
                </a:ext>
              </a:extLst>
            </p:cNvPr>
            <p:cNvSpPr>
              <a:spLocks/>
            </p:cNvSpPr>
            <p:nvPr/>
          </p:nvSpPr>
          <p:spPr bwMode="auto">
            <a:xfrm>
              <a:off x="2522309" y="1624940"/>
              <a:ext cx="754233" cy="75423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31">
              <a:extLst>
                <a:ext uri="{FF2B5EF4-FFF2-40B4-BE49-F238E27FC236}">
                  <a16:creationId xmlns:a16="http://schemas.microsoft.com/office/drawing/2014/main" id="{AC989F58-365E-4ED9-8287-1537CD672757}"/>
                </a:ext>
              </a:extLst>
            </p:cNvPr>
            <p:cNvSpPr>
              <a:spLocks/>
            </p:cNvSpPr>
            <p:nvPr/>
          </p:nvSpPr>
          <p:spPr bwMode="auto">
            <a:xfrm>
              <a:off x="2788704" y="2227797"/>
              <a:ext cx="610129" cy="765470"/>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32">
              <a:extLst>
                <a:ext uri="{FF2B5EF4-FFF2-40B4-BE49-F238E27FC236}">
                  <a16:creationId xmlns:a16="http://schemas.microsoft.com/office/drawing/2014/main" id="{91F62D9C-4715-4B3A-B53B-011C6A99D552}"/>
                </a:ext>
              </a:extLst>
            </p:cNvPr>
            <p:cNvSpPr>
              <a:spLocks/>
            </p:cNvSpPr>
            <p:nvPr/>
          </p:nvSpPr>
          <p:spPr bwMode="auto">
            <a:xfrm>
              <a:off x="2522309" y="2841892"/>
              <a:ext cx="754233" cy="754233"/>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34">
              <a:extLst>
                <a:ext uri="{FF2B5EF4-FFF2-40B4-BE49-F238E27FC236}">
                  <a16:creationId xmlns:a16="http://schemas.microsoft.com/office/drawing/2014/main" id="{C83F4E6B-5320-4C88-BA41-C729A877C7C3}"/>
                </a:ext>
              </a:extLst>
            </p:cNvPr>
            <p:cNvSpPr>
              <a:spLocks/>
            </p:cNvSpPr>
            <p:nvPr/>
          </p:nvSpPr>
          <p:spPr bwMode="auto">
            <a:xfrm>
              <a:off x="1305356" y="2841892"/>
              <a:ext cx="754233" cy="75423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36">
              <a:extLst>
                <a:ext uri="{FF2B5EF4-FFF2-40B4-BE49-F238E27FC236}">
                  <a16:creationId xmlns:a16="http://schemas.microsoft.com/office/drawing/2014/main" id="{723A3D5E-E74E-4AC1-B590-95EA71B7EE6A}"/>
                </a:ext>
              </a:extLst>
            </p:cNvPr>
            <p:cNvSpPr>
              <a:spLocks/>
            </p:cNvSpPr>
            <p:nvPr/>
          </p:nvSpPr>
          <p:spPr bwMode="auto">
            <a:xfrm>
              <a:off x="1555225" y="1874808"/>
              <a:ext cx="504365" cy="504364"/>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37">
              <a:extLst>
                <a:ext uri="{FF2B5EF4-FFF2-40B4-BE49-F238E27FC236}">
                  <a16:creationId xmlns:a16="http://schemas.microsoft.com/office/drawing/2014/main" id="{F800211D-46AE-4639-8B45-CAE63ECA6004}"/>
                </a:ext>
              </a:extLst>
            </p:cNvPr>
            <p:cNvSpPr>
              <a:spLocks/>
            </p:cNvSpPr>
            <p:nvPr/>
          </p:nvSpPr>
          <p:spPr bwMode="auto">
            <a:xfrm>
              <a:off x="2010673" y="1800773"/>
              <a:ext cx="559230" cy="312005"/>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38">
              <a:extLst>
                <a:ext uri="{FF2B5EF4-FFF2-40B4-BE49-F238E27FC236}">
                  <a16:creationId xmlns:a16="http://schemas.microsoft.com/office/drawing/2014/main" id="{7C7F40CE-68F5-4A16-82A7-C139DFD2E3F0}"/>
                </a:ext>
              </a:extLst>
            </p:cNvPr>
            <p:cNvSpPr>
              <a:spLocks/>
            </p:cNvSpPr>
            <p:nvPr/>
          </p:nvSpPr>
          <p:spPr bwMode="auto">
            <a:xfrm>
              <a:off x="2522309" y="1874808"/>
              <a:ext cx="504365" cy="504364"/>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39">
              <a:extLst>
                <a:ext uri="{FF2B5EF4-FFF2-40B4-BE49-F238E27FC236}">
                  <a16:creationId xmlns:a16="http://schemas.microsoft.com/office/drawing/2014/main" id="{CBF5EE32-83D1-464F-967C-9FF0A19416AD}"/>
                </a:ext>
              </a:extLst>
            </p:cNvPr>
            <p:cNvSpPr>
              <a:spLocks/>
            </p:cNvSpPr>
            <p:nvPr/>
          </p:nvSpPr>
          <p:spPr bwMode="auto">
            <a:xfrm>
              <a:off x="2781880" y="2324094"/>
              <a:ext cx="312005" cy="559229"/>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40">
              <a:extLst>
                <a:ext uri="{FF2B5EF4-FFF2-40B4-BE49-F238E27FC236}">
                  <a16:creationId xmlns:a16="http://schemas.microsoft.com/office/drawing/2014/main" id="{0EFD9F80-67B2-44DF-8236-130F728EFAF9}"/>
                </a:ext>
              </a:extLst>
            </p:cNvPr>
            <p:cNvSpPr>
              <a:spLocks/>
            </p:cNvSpPr>
            <p:nvPr/>
          </p:nvSpPr>
          <p:spPr bwMode="auto">
            <a:xfrm>
              <a:off x="1492014" y="2330918"/>
              <a:ext cx="578400" cy="1015339"/>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41">
              <a:extLst>
                <a:ext uri="{FF2B5EF4-FFF2-40B4-BE49-F238E27FC236}">
                  <a16:creationId xmlns:a16="http://schemas.microsoft.com/office/drawing/2014/main" id="{EA90E91E-4392-4EE0-879E-250B8162226E}"/>
                </a:ext>
              </a:extLst>
            </p:cNvPr>
            <p:cNvSpPr>
              <a:spLocks/>
            </p:cNvSpPr>
            <p:nvPr/>
          </p:nvSpPr>
          <p:spPr bwMode="auto">
            <a:xfrm>
              <a:off x="2011334" y="2841892"/>
              <a:ext cx="1015339" cy="57906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8">
              <a:extLst>
                <a:ext uri="{FF2B5EF4-FFF2-40B4-BE49-F238E27FC236}">
                  <a16:creationId xmlns:a16="http://schemas.microsoft.com/office/drawing/2014/main" id="{AB223CA5-7396-452F-8EFE-E47DDE65A8FF}"/>
                </a:ext>
              </a:extLst>
            </p:cNvPr>
            <p:cNvSpPr>
              <a:spLocks/>
            </p:cNvSpPr>
            <p:nvPr/>
          </p:nvSpPr>
          <p:spPr bwMode="auto">
            <a:xfrm>
              <a:off x="1305277" y="1625370"/>
              <a:ext cx="753957" cy="753958"/>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0">
              <a:extLst>
                <a:ext uri="{FF2B5EF4-FFF2-40B4-BE49-F238E27FC236}">
                  <a16:creationId xmlns:a16="http://schemas.microsoft.com/office/drawing/2014/main" id="{BAC3F9FA-B5DC-416F-A845-2756C87BA894}"/>
                </a:ext>
              </a:extLst>
            </p:cNvPr>
            <p:cNvSpPr>
              <a:spLocks/>
            </p:cNvSpPr>
            <p:nvPr/>
          </p:nvSpPr>
          <p:spPr bwMode="auto">
            <a:xfrm>
              <a:off x="2522322" y="1625370"/>
              <a:ext cx="753957" cy="753958"/>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accent3"/>
            </a:solidFill>
            <a:ln w="635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6">
              <a:extLst>
                <a:ext uri="{FF2B5EF4-FFF2-40B4-BE49-F238E27FC236}">
                  <a16:creationId xmlns:a16="http://schemas.microsoft.com/office/drawing/2014/main" id="{131A9B53-883A-4A30-9F87-C4E8A4A545FD}"/>
                </a:ext>
              </a:extLst>
            </p:cNvPr>
            <p:cNvSpPr>
              <a:spLocks/>
            </p:cNvSpPr>
            <p:nvPr/>
          </p:nvSpPr>
          <p:spPr bwMode="auto">
            <a:xfrm>
              <a:off x="1561612" y="1881705"/>
              <a:ext cx="504446" cy="50444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7">
              <a:extLst>
                <a:ext uri="{FF2B5EF4-FFF2-40B4-BE49-F238E27FC236}">
                  <a16:creationId xmlns:a16="http://schemas.microsoft.com/office/drawing/2014/main" id="{0FD5509F-CE82-4762-ADB7-5C024D4CAA09}"/>
                </a:ext>
              </a:extLst>
            </p:cNvPr>
            <p:cNvSpPr>
              <a:spLocks/>
            </p:cNvSpPr>
            <p:nvPr/>
          </p:nvSpPr>
          <p:spPr bwMode="auto">
            <a:xfrm>
              <a:off x="2010417" y="1800978"/>
              <a:ext cx="559366" cy="311889"/>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8">
              <a:extLst>
                <a:ext uri="{FF2B5EF4-FFF2-40B4-BE49-F238E27FC236}">
                  <a16:creationId xmlns:a16="http://schemas.microsoft.com/office/drawing/2014/main" id="{A87159C7-9E2F-4733-9766-CFA9E9032A53}"/>
                </a:ext>
              </a:extLst>
            </p:cNvPr>
            <p:cNvSpPr>
              <a:spLocks/>
            </p:cNvSpPr>
            <p:nvPr/>
          </p:nvSpPr>
          <p:spPr bwMode="auto">
            <a:xfrm>
              <a:off x="2515498" y="1881705"/>
              <a:ext cx="504446" cy="50444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0">
              <a:extLst>
                <a:ext uri="{FF2B5EF4-FFF2-40B4-BE49-F238E27FC236}">
                  <a16:creationId xmlns:a16="http://schemas.microsoft.com/office/drawing/2014/main" id="{8CAA5D32-CE24-439E-A92E-54DF6FCEA15B}"/>
                </a:ext>
              </a:extLst>
            </p:cNvPr>
            <p:cNvSpPr>
              <a:spLocks/>
            </p:cNvSpPr>
            <p:nvPr/>
          </p:nvSpPr>
          <p:spPr bwMode="auto">
            <a:xfrm>
              <a:off x="2522322" y="2842415"/>
              <a:ext cx="504446" cy="504446"/>
            </a:xfrm>
            <a:custGeom>
              <a:avLst/>
              <a:gdLst>
                <a:gd name="T0" fmla="*/ 357 w 746"/>
                <a:gd name="T1" fmla="*/ 0 h 746"/>
                <a:gd name="T2" fmla="*/ 0 w 746"/>
                <a:gd name="T3" fmla="*/ 357 h 746"/>
                <a:gd name="T4" fmla="*/ 161 w 746"/>
                <a:gd name="T5" fmla="*/ 746 h 746"/>
                <a:gd name="T6" fmla="*/ 746 w 746"/>
                <a:gd name="T7" fmla="*/ 161 h 746"/>
                <a:gd name="T8" fmla="*/ 357 w 746"/>
                <a:gd name="T9" fmla="*/ 0 h 746"/>
              </a:gdLst>
              <a:ahLst/>
              <a:cxnLst>
                <a:cxn ang="0">
                  <a:pos x="T0" y="T1"/>
                </a:cxn>
                <a:cxn ang="0">
                  <a:pos x="T2" y="T3"/>
                </a:cxn>
                <a:cxn ang="0">
                  <a:pos x="T4" y="T5"/>
                </a:cxn>
                <a:cxn ang="0">
                  <a:pos x="T6" y="T7"/>
                </a:cxn>
                <a:cxn ang="0">
                  <a:pos x="T8" y="T9"/>
                </a:cxn>
              </a:cxnLst>
              <a:rect l="0" t="0" r="r" b="b"/>
              <a:pathLst>
                <a:path w="746" h="746">
                  <a:moveTo>
                    <a:pt x="357" y="0"/>
                  </a:moveTo>
                  <a:cubicBezTo>
                    <a:pt x="283" y="151"/>
                    <a:pt x="160" y="279"/>
                    <a:pt x="0" y="357"/>
                  </a:cubicBezTo>
                  <a:cubicBezTo>
                    <a:pt x="161" y="746"/>
                    <a:pt x="161" y="746"/>
                    <a:pt x="161" y="746"/>
                  </a:cubicBezTo>
                  <a:cubicBezTo>
                    <a:pt x="419" y="627"/>
                    <a:pt x="626" y="419"/>
                    <a:pt x="746" y="161"/>
                  </a:cubicBezTo>
                  <a:lnTo>
                    <a:pt x="35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1">
              <a:extLst>
                <a:ext uri="{FF2B5EF4-FFF2-40B4-BE49-F238E27FC236}">
                  <a16:creationId xmlns:a16="http://schemas.microsoft.com/office/drawing/2014/main" id="{5AC4A6D8-F432-4604-BB62-389BE65898DA}"/>
                </a:ext>
              </a:extLst>
            </p:cNvPr>
            <p:cNvSpPr>
              <a:spLocks/>
            </p:cNvSpPr>
            <p:nvPr/>
          </p:nvSpPr>
          <p:spPr bwMode="auto">
            <a:xfrm>
              <a:off x="2011096" y="3108877"/>
              <a:ext cx="559366" cy="312567"/>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TextBox 155">
              <a:extLst>
                <a:ext uri="{FF2B5EF4-FFF2-40B4-BE49-F238E27FC236}">
                  <a16:creationId xmlns:a16="http://schemas.microsoft.com/office/drawing/2014/main" id="{A97B2093-C7F8-4939-8C95-8BA5EC7A9120}"/>
                </a:ext>
              </a:extLst>
            </p:cNvPr>
            <p:cNvSpPr txBox="1"/>
            <p:nvPr/>
          </p:nvSpPr>
          <p:spPr>
            <a:xfrm>
              <a:off x="2099848" y="1992275"/>
              <a:ext cx="380505" cy="105161"/>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157" name="TextBox 156">
              <a:extLst>
                <a:ext uri="{FF2B5EF4-FFF2-40B4-BE49-F238E27FC236}">
                  <a16:creationId xmlns:a16="http://schemas.microsoft.com/office/drawing/2014/main" id="{DA27CE20-F509-44F0-8A40-78E1618BF81C}"/>
                </a:ext>
              </a:extLst>
            </p:cNvPr>
            <p:cNvSpPr txBox="1"/>
            <p:nvPr/>
          </p:nvSpPr>
          <p:spPr>
            <a:xfrm>
              <a:off x="2099237" y="1707627"/>
              <a:ext cx="381725" cy="105161"/>
            </a:xfrm>
            <a:prstGeom prst="rect">
              <a:avLst/>
            </a:prstGeom>
            <a:noFill/>
          </p:spPr>
          <p:txBody>
            <a:bodyPr wrap="square" lIns="0" tIns="0" rIns="0" bIns="0" rtlCol="0">
              <a:prstTxWarp prst="textArchUp">
                <a:avLst/>
              </a:prstTxWarp>
              <a:spAutoFit/>
            </a:bodyPr>
            <a:lstStyle/>
            <a:p>
              <a:pPr algn="ctr" defTabSz="437198">
                <a:defRPr/>
              </a:pPr>
              <a:r>
                <a:rPr lang="en-US" sz="800" b="1" kern="0" dirty="0">
                  <a:solidFill>
                    <a:schemeClr val="accent1"/>
                  </a:solidFill>
                  <a:latin typeface="+mj-lt"/>
                  <a:cs typeface="Segoe UI" panose="020B0502040204020203" pitchFamily="34" charset="0"/>
                </a:rPr>
                <a:t>SELLER</a:t>
              </a:r>
            </a:p>
          </p:txBody>
        </p:sp>
      </p:grpSp>
      <p:sp>
        <p:nvSpPr>
          <p:cNvPr id="3" name="Rectangle 2">
            <a:extLst>
              <a:ext uri="{FF2B5EF4-FFF2-40B4-BE49-F238E27FC236}">
                <a16:creationId xmlns:a16="http://schemas.microsoft.com/office/drawing/2014/main" id="{B449EAC1-D5AC-46A7-A3AD-F4D9BDC8CE77}"/>
              </a:ext>
            </a:extLst>
          </p:cNvPr>
          <p:cNvSpPr/>
          <p:nvPr/>
        </p:nvSpPr>
        <p:spPr>
          <a:xfrm>
            <a:off x="4469825" y="1066800"/>
            <a:ext cx="3073976" cy="2400657"/>
          </a:xfrm>
          <a:prstGeom prst="rect">
            <a:avLst/>
          </a:prstGeom>
        </p:spPr>
        <p:txBody>
          <a:bodyPr wrap="square" lIns="0" tIns="0" rIns="0" bIns="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Empathize With The Buyer</a:t>
            </a:r>
            <a:endParaRPr kumimoji="0" lang="en-US" sz="1400" b="0" i="0" u="none" strike="noStrike" kern="1200" cap="none" spc="0" normalizeH="0" baseline="0" noProof="0" dirty="0">
              <a:ln>
                <a:noFill/>
              </a:ln>
              <a:solidFill>
                <a:schemeClr val="accent3"/>
              </a:solidFill>
              <a:effectLst/>
              <a:uLnTx/>
              <a:uFillTx/>
              <a:latin typeface="Arial Black" panose="020B0A04020102020204" pitchFamily="34"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r>
              <a:rPr lang="en-US" sz="1200" dirty="0">
                <a:latin typeface="Arial"/>
              </a:rPr>
              <a:t>A client-centric </a:t>
            </a:r>
            <a:r>
              <a:rPr kumimoji="0" lang="en-US" sz="1200" b="0" i="0" u="none" strike="noStrike" kern="1200" cap="none" spc="0" normalizeH="0" baseline="0" noProof="0" dirty="0">
                <a:ln>
                  <a:noFill/>
                </a:ln>
                <a:effectLst/>
                <a:uLnTx/>
                <a:uFillTx/>
                <a:latin typeface="Arial"/>
                <a:ea typeface="+mn-ea"/>
                <a:cs typeface="+mn-cs"/>
              </a:rPr>
              <a:t>Sales </a:t>
            </a:r>
            <a:r>
              <a:rPr lang="en-US" sz="1200" dirty="0">
                <a:latin typeface="Arial"/>
              </a:rPr>
              <a:t>Process</a:t>
            </a:r>
            <a:r>
              <a:rPr kumimoji="0" lang="en-US" sz="1200" b="0" i="0" u="none" strike="noStrike" kern="1200" cap="none" spc="0" normalizeH="0" baseline="0" noProof="0" dirty="0">
                <a:ln>
                  <a:noFill/>
                </a:ln>
                <a:effectLst/>
                <a:uLnTx/>
                <a:uFillTx/>
                <a:latin typeface="Arial"/>
                <a:ea typeface="+mn-ea"/>
                <a:cs typeface="+mn-cs"/>
              </a:rPr>
              <a:t> consists of both the Buyer's Journey and the Opportunity </a:t>
            </a:r>
            <a:r>
              <a:rPr lang="en-US" sz="1200" dirty="0">
                <a:latin typeface="Arial"/>
              </a:rPr>
              <a:t>Management stages</a:t>
            </a:r>
            <a:r>
              <a:rPr kumimoji="0" lang="en-US" sz="1200" b="0" i="0" u="none" strike="noStrike" kern="1200" cap="none" spc="0" normalizeH="0" baseline="0" noProof="0" dirty="0">
                <a:ln>
                  <a:noFill/>
                </a:ln>
                <a:effectLst/>
                <a:uLnTx/>
                <a:uFillTx/>
                <a:latin typeface="Arial"/>
                <a:ea typeface="+mn-ea"/>
                <a:cs typeface="+mn-cs"/>
              </a:rPr>
              <a:t>. This alignment</a:t>
            </a:r>
            <a:r>
              <a:rPr lang="en-US" sz="1200" dirty="0">
                <a:latin typeface="Arial"/>
              </a:rPr>
              <a:t> of the Buyer’s Journey and Opportunity stages allows</a:t>
            </a:r>
            <a:r>
              <a:rPr kumimoji="0" lang="en-US" sz="1200" b="0" i="0" u="none" strike="noStrike" kern="1200" cap="none" spc="0" normalizeH="0" baseline="0" noProof="0" dirty="0">
                <a:ln>
                  <a:noFill/>
                </a:ln>
                <a:effectLst/>
                <a:uLnTx/>
                <a:uFillTx/>
                <a:latin typeface="Arial"/>
                <a:ea typeface="+mn-ea"/>
                <a:cs typeface="+mn-cs"/>
              </a:rPr>
              <a:t> you to identify where a client is in their journey and </a:t>
            </a:r>
            <a:r>
              <a:rPr lang="en-US" sz="1200" dirty="0">
                <a:latin typeface="Arial"/>
              </a:rPr>
              <a:t>then tailor </a:t>
            </a:r>
            <a:r>
              <a:rPr kumimoji="0" lang="en-US" sz="1200" b="0" i="0" u="none" strike="noStrike" kern="1200" cap="none" spc="0" normalizeH="0" baseline="0" noProof="0" dirty="0">
                <a:ln>
                  <a:noFill/>
                </a:ln>
                <a:effectLst/>
                <a:uLnTx/>
                <a:uFillTx/>
                <a:latin typeface="Arial"/>
                <a:ea typeface="+mn-ea"/>
                <a:cs typeface="+mn-cs"/>
              </a:rPr>
              <a:t>your activities and messaging.</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Understanding where </a:t>
            </a:r>
            <a:r>
              <a:rPr lang="en-US" sz="1200" dirty="0">
                <a:latin typeface="Arial"/>
              </a:rPr>
              <a:t>clients</a:t>
            </a:r>
            <a:r>
              <a:rPr kumimoji="0" lang="en-US" sz="1200" b="0" i="0" u="none" strike="noStrike" kern="1200" cap="none" spc="0" normalizeH="0" baseline="0" noProof="0" dirty="0">
                <a:ln>
                  <a:noFill/>
                </a:ln>
                <a:effectLst/>
                <a:uLnTx/>
                <a:uFillTx/>
                <a:latin typeface="Arial"/>
                <a:ea typeface="+mn-ea"/>
                <a:cs typeface="+mn-cs"/>
              </a:rPr>
              <a:t> are in their journey helps you ask the right questions, provide the right content, and take the right actions</a:t>
            </a:r>
            <a:r>
              <a:rPr lang="en-US" sz="1200" dirty="0">
                <a:latin typeface="Arial"/>
              </a:rPr>
              <a:t> </a:t>
            </a:r>
            <a:r>
              <a:rPr kumimoji="0" lang="en-US" sz="1200" b="0" i="0" u="none" strike="noStrike" kern="1200" cap="none" spc="0" normalizeH="0" baseline="0" noProof="0" dirty="0">
                <a:ln>
                  <a:noFill/>
                </a:ln>
                <a:effectLst/>
                <a:uLnTx/>
                <a:uFillTx/>
                <a:latin typeface="Arial"/>
                <a:ea typeface="+mn-ea"/>
                <a:cs typeface="+mn-cs"/>
              </a:rPr>
              <a:t>to progress opportunities.</a:t>
            </a:r>
          </a:p>
        </p:txBody>
      </p:sp>
      <p:graphicFrame>
        <p:nvGraphicFramePr>
          <p:cNvPr id="4" name="Table 6">
            <a:extLst>
              <a:ext uri="{FF2B5EF4-FFF2-40B4-BE49-F238E27FC236}">
                <a16:creationId xmlns:a16="http://schemas.microsoft.com/office/drawing/2014/main" id="{7DE43853-6538-406F-873E-44471BAA17D9}"/>
              </a:ext>
            </a:extLst>
          </p:cNvPr>
          <p:cNvGraphicFramePr>
            <a:graphicFrameLocks noGrp="1"/>
          </p:cNvGraphicFramePr>
          <p:nvPr>
            <p:extLst>
              <p:ext uri="{D42A27DB-BD31-4B8C-83A1-F6EECF244321}">
                <p14:modId xmlns:p14="http://schemas.microsoft.com/office/powerpoint/2010/main" val="4025700212"/>
              </p:ext>
            </p:extLst>
          </p:nvPr>
        </p:nvGraphicFramePr>
        <p:xfrm>
          <a:off x="242664" y="4326853"/>
          <a:ext cx="1295554" cy="4893664"/>
        </p:xfrm>
        <a:graphic>
          <a:graphicData uri="http://schemas.openxmlformats.org/drawingml/2006/table">
            <a:tbl>
              <a:tblPr firstRow="1" bandRow="1">
                <a:tableStyleId>{8A107856-5554-42FB-B03E-39F5DBC370BA}</a:tableStyleId>
              </a:tblPr>
              <a:tblGrid>
                <a:gridCol w="1295554">
                  <a:extLst>
                    <a:ext uri="{9D8B030D-6E8A-4147-A177-3AD203B41FA5}">
                      <a16:colId xmlns:a16="http://schemas.microsoft.com/office/drawing/2014/main" val="2768266578"/>
                    </a:ext>
                  </a:extLst>
                </a:gridCol>
              </a:tblGrid>
              <a:tr h="623547">
                <a:tc>
                  <a:txBody>
                    <a:bodyPr/>
                    <a:lstStyle/>
                    <a:p>
                      <a:pPr marL="0" indent="0" algn="ctr">
                        <a:spcBef>
                          <a:spcPts val="0"/>
                        </a:spcBef>
                        <a:buNone/>
                      </a:pPr>
                      <a:r>
                        <a:rPr lang="en-US" sz="1200" b="1" dirty="0">
                          <a:solidFill>
                            <a:schemeClr val="tx1">
                              <a:lumMod val="50000"/>
                            </a:schemeClr>
                          </a:solidFill>
                        </a:rPr>
                        <a:t> Not in Market</a:t>
                      </a:r>
                    </a:p>
                  </a:txBody>
                  <a:tcPr marL="182880" marR="182880" marT="108000" marB="108000" anchor="ctr"/>
                </a:tc>
                <a:extLst>
                  <a:ext uri="{0D108BD9-81ED-4DB2-BD59-A6C34878D82A}">
                    <a16:rowId xmlns:a16="http://schemas.microsoft.com/office/drawing/2014/main" val="1654828848"/>
                  </a:ext>
                </a:extLst>
              </a:tr>
              <a:tr h="623547">
                <a:tc>
                  <a:txBody>
                    <a:bodyPr/>
                    <a:lstStyle/>
                    <a:p>
                      <a:pPr marL="0" indent="0" algn="ctr">
                        <a:spcBef>
                          <a:spcPts val="0"/>
                        </a:spcBef>
                        <a:buNone/>
                      </a:pPr>
                      <a:r>
                        <a:rPr lang="en-US" sz="1200" b="1" dirty="0">
                          <a:solidFill>
                            <a:schemeClr val="tx1">
                              <a:lumMod val="50000"/>
                            </a:schemeClr>
                          </a:solidFill>
                        </a:rPr>
                        <a:t>Stimulated</a:t>
                      </a:r>
                    </a:p>
                  </a:txBody>
                  <a:tcPr marL="182880" marR="182880" marT="108000" marB="108000" anchor="ctr"/>
                </a:tc>
                <a:extLst>
                  <a:ext uri="{0D108BD9-81ED-4DB2-BD59-A6C34878D82A}">
                    <a16:rowId xmlns:a16="http://schemas.microsoft.com/office/drawing/2014/main" val="2174201932"/>
                  </a:ext>
                </a:extLst>
              </a:tr>
              <a:tr h="779434">
                <a:tc>
                  <a:txBody>
                    <a:bodyPr/>
                    <a:lstStyle/>
                    <a:p>
                      <a:pPr marL="0" marR="0" lvl="0" indent="0" algn="ctr" defTabSz="45339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rPr>
                        <a:t>Options &amp; Evaluation</a:t>
                      </a:r>
                    </a:p>
                  </a:txBody>
                  <a:tcPr marL="182880" marR="182880" marT="108000" marB="108000" anchor="ctr"/>
                </a:tc>
                <a:extLst>
                  <a:ext uri="{0D108BD9-81ED-4DB2-BD59-A6C34878D82A}">
                    <a16:rowId xmlns:a16="http://schemas.microsoft.com/office/drawing/2014/main" val="3079881735"/>
                  </a:ext>
                </a:extLst>
              </a:tr>
              <a:tr h="779434">
                <a:tc>
                  <a:txBody>
                    <a:bodyPr/>
                    <a:lstStyle/>
                    <a:p>
                      <a:pPr marL="0" marR="0" lvl="0" indent="0" algn="ctr" defTabSz="45339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rPr>
                        <a:t>Options &amp; Evaluation</a:t>
                      </a:r>
                    </a:p>
                  </a:txBody>
                  <a:tcPr marL="182880" marR="182880" marT="108000" marB="108000" anchor="ctr"/>
                </a:tc>
                <a:extLst>
                  <a:ext uri="{0D108BD9-81ED-4DB2-BD59-A6C34878D82A}">
                    <a16:rowId xmlns:a16="http://schemas.microsoft.com/office/drawing/2014/main" val="3396869564"/>
                  </a:ext>
                </a:extLst>
              </a:tr>
              <a:tr h="623547">
                <a:tc>
                  <a:txBody>
                    <a:bodyPr/>
                    <a:lstStyle/>
                    <a:p>
                      <a:pPr marL="0" indent="0" algn="ctr">
                        <a:spcBef>
                          <a:spcPts val="0"/>
                        </a:spcBef>
                        <a:buNone/>
                      </a:pPr>
                      <a:r>
                        <a:rPr lang="en-US" sz="1200" b="1" dirty="0">
                          <a:solidFill>
                            <a:schemeClr val="tx1">
                              <a:lumMod val="50000"/>
                            </a:schemeClr>
                          </a:solidFill>
                        </a:rPr>
                        <a:t>Selection &amp; Approval</a:t>
                      </a:r>
                    </a:p>
                  </a:txBody>
                  <a:tcPr marL="182880" marR="182880" marT="108000" marB="108000" anchor="ctr"/>
                </a:tc>
                <a:extLst>
                  <a:ext uri="{0D108BD9-81ED-4DB2-BD59-A6C34878D82A}">
                    <a16:rowId xmlns:a16="http://schemas.microsoft.com/office/drawing/2014/main" val="1907447514"/>
                  </a:ext>
                </a:extLst>
              </a:tr>
              <a:tr h="779434">
                <a:tc>
                  <a:txBody>
                    <a:bodyPr/>
                    <a:lstStyle/>
                    <a:p>
                      <a:pPr marL="0" marR="0" lvl="0" indent="0" algn="ctr" defTabSz="45339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rPr>
                        <a:t>Selection &amp; Approval</a:t>
                      </a:r>
                    </a:p>
                  </a:txBody>
                  <a:tcPr marL="182880" marR="182880" marT="108000" marB="108000" anchor="ctr"/>
                </a:tc>
                <a:extLst>
                  <a:ext uri="{0D108BD9-81ED-4DB2-BD59-A6C34878D82A}">
                    <a16:rowId xmlns:a16="http://schemas.microsoft.com/office/drawing/2014/main" val="774979880"/>
                  </a:ext>
                </a:extLst>
              </a:tr>
              <a:tr h="684721">
                <a:tc>
                  <a:txBody>
                    <a:bodyPr/>
                    <a:lstStyle/>
                    <a:p>
                      <a:pPr marL="0" marR="0" lvl="0" indent="0" algn="ctr" defTabSz="453390" rtl="0" eaLnBrk="1" fontAlgn="auto" latinLnBrk="0" hangingPunct="1">
                        <a:lnSpc>
                          <a:spcPct val="100000"/>
                        </a:lnSpc>
                        <a:spcBef>
                          <a:spcPts val="0"/>
                        </a:spcBef>
                        <a:spcAft>
                          <a:spcPts val="0"/>
                        </a:spcAft>
                        <a:buClrTx/>
                        <a:buSzTx/>
                        <a:buFontTx/>
                        <a:buNone/>
                        <a:tabLst/>
                        <a:defRPr/>
                      </a:pPr>
                      <a:r>
                        <a:rPr lang="en-US" sz="1200" b="1" dirty="0">
                          <a:solidFill>
                            <a:schemeClr val="tx1">
                              <a:lumMod val="50000"/>
                            </a:schemeClr>
                          </a:solidFill>
                        </a:rPr>
                        <a:t>Implement</a:t>
                      </a:r>
                    </a:p>
                  </a:txBody>
                  <a:tcPr marL="182880" marR="182880" marT="108000" marB="108000" anchor="ctr"/>
                </a:tc>
                <a:extLst>
                  <a:ext uri="{0D108BD9-81ED-4DB2-BD59-A6C34878D82A}">
                    <a16:rowId xmlns:a16="http://schemas.microsoft.com/office/drawing/2014/main" val="3369198166"/>
                  </a:ext>
                </a:extLst>
              </a:tr>
            </a:tbl>
          </a:graphicData>
        </a:graphic>
      </p:graphicFrame>
      <p:sp>
        <p:nvSpPr>
          <p:cNvPr id="11" name="Rectangle: Single Corner Rounded 10">
            <a:extLst>
              <a:ext uri="{FF2B5EF4-FFF2-40B4-BE49-F238E27FC236}">
                <a16:creationId xmlns:a16="http://schemas.microsoft.com/office/drawing/2014/main" id="{88B78CC5-9799-4216-AD64-D68E02DC6E9D}"/>
              </a:ext>
            </a:extLst>
          </p:cNvPr>
          <p:cNvSpPr/>
          <p:nvPr/>
        </p:nvSpPr>
        <p:spPr>
          <a:xfrm>
            <a:off x="1701748" y="3657600"/>
            <a:ext cx="1481138" cy="593619"/>
          </a:xfrm>
          <a:prstGeom prst="round1Rect">
            <a:avLst>
              <a:gd name="adj" fmla="val 50000"/>
            </a:avLst>
          </a:prstGeom>
          <a:solidFill>
            <a:schemeClr val="accent3"/>
          </a:solidFill>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Opportunity</a:t>
            </a:r>
            <a:br>
              <a:rPr kumimoji="0" lang="en-US" sz="1400" b="1" i="0" u="none" strike="noStrike" kern="1200" cap="none" spc="0" normalizeH="0" baseline="0" noProof="0" dirty="0">
                <a:ln>
                  <a:noFill/>
                </a:ln>
                <a:solidFill>
                  <a:srgbClr val="FFFFFF"/>
                </a:solidFill>
                <a:effectLst/>
                <a:uLnTx/>
                <a:uFillTx/>
                <a:latin typeface="Arial"/>
                <a:ea typeface="+mn-ea"/>
                <a:cs typeface="+mn-cs"/>
              </a:rPr>
            </a:br>
            <a:r>
              <a:rPr kumimoji="0" lang="en-US" sz="1400" b="1" i="0" u="none" strike="noStrike" kern="1200" cap="none" spc="0" normalizeH="0" baseline="0" noProof="0" dirty="0">
                <a:ln>
                  <a:noFill/>
                </a:ln>
                <a:solidFill>
                  <a:srgbClr val="FFFFFF"/>
                </a:solidFill>
                <a:effectLst/>
                <a:uLnTx/>
                <a:uFillTx/>
                <a:latin typeface="Arial"/>
                <a:ea typeface="+mn-ea"/>
                <a:cs typeface="+mn-cs"/>
              </a:rPr>
              <a:t>Management</a:t>
            </a:r>
          </a:p>
        </p:txBody>
      </p:sp>
      <p:sp>
        <p:nvSpPr>
          <p:cNvPr id="12" name="Rectangle: Single Corner Rounded 11">
            <a:extLst>
              <a:ext uri="{FF2B5EF4-FFF2-40B4-BE49-F238E27FC236}">
                <a16:creationId xmlns:a16="http://schemas.microsoft.com/office/drawing/2014/main" id="{7674B5B1-5DB7-4725-916C-A83EB74B9D3A}"/>
              </a:ext>
            </a:extLst>
          </p:cNvPr>
          <p:cNvSpPr/>
          <p:nvPr/>
        </p:nvSpPr>
        <p:spPr>
          <a:xfrm>
            <a:off x="3343008" y="3657600"/>
            <a:ext cx="4062612" cy="593619"/>
          </a:xfrm>
          <a:prstGeom prst="round1Rect">
            <a:avLst>
              <a:gd name="adj" fmla="val 50000"/>
            </a:avLst>
          </a:prstGeom>
          <a:solidFill>
            <a:schemeClr val="accent3"/>
          </a:solidFill>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Stage </a:t>
            </a:r>
            <a:br>
              <a:rPr kumimoji="0" lang="en-US" sz="1400" b="1" i="0" u="none" strike="noStrike" kern="1200" cap="none" spc="0" normalizeH="0" baseline="0" noProof="0" dirty="0">
                <a:ln>
                  <a:noFill/>
                </a:ln>
                <a:solidFill>
                  <a:srgbClr val="FFFFFF"/>
                </a:solidFill>
                <a:effectLst/>
                <a:uLnTx/>
                <a:uFillTx/>
                <a:latin typeface="Arial"/>
                <a:ea typeface="+mn-ea"/>
                <a:cs typeface="+mn-cs"/>
              </a:rPr>
            </a:br>
            <a:r>
              <a:rPr kumimoji="0" lang="en-US" sz="1400" b="1" i="0" u="none" strike="noStrike" kern="1200" cap="none" spc="0" normalizeH="0" baseline="0" noProof="0" dirty="0">
                <a:ln>
                  <a:noFill/>
                </a:ln>
                <a:solidFill>
                  <a:srgbClr val="FFFFFF"/>
                </a:solidFill>
                <a:effectLst/>
                <a:uLnTx/>
                <a:uFillTx/>
                <a:latin typeface="Arial"/>
                <a:ea typeface="+mn-ea"/>
                <a:cs typeface="+mn-cs"/>
              </a:rPr>
              <a:t>Description</a:t>
            </a:r>
          </a:p>
        </p:txBody>
      </p:sp>
      <p:sp>
        <p:nvSpPr>
          <p:cNvPr id="13" name="Rectangle: Single Corner Rounded 12">
            <a:extLst>
              <a:ext uri="{FF2B5EF4-FFF2-40B4-BE49-F238E27FC236}">
                <a16:creationId xmlns:a16="http://schemas.microsoft.com/office/drawing/2014/main" id="{38211502-FDE5-404F-8ECE-E3A888ADD09A}"/>
              </a:ext>
            </a:extLst>
          </p:cNvPr>
          <p:cNvSpPr/>
          <p:nvPr/>
        </p:nvSpPr>
        <p:spPr>
          <a:xfrm>
            <a:off x="242664" y="3657600"/>
            <a:ext cx="1295554" cy="593619"/>
          </a:xfrm>
          <a:prstGeom prst="round1Rect">
            <a:avLst>
              <a:gd name="adj" fmla="val 50000"/>
            </a:avLst>
          </a:prstGeom>
          <a:solidFill>
            <a:schemeClr val="accent2"/>
          </a:solidFill>
          <a:effectLst>
            <a:outerShdw blurRad="50800" dist="38100" dir="2700000" algn="tl" rotWithShape="0">
              <a:prstClr val="black">
                <a:alpha val="40000"/>
              </a:prstClr>
            </a:outerShdw>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Buyer's Journey</a:t>
            </a:r>
          </a:p>
        </p:txBody>
      </p:sp>
      <p:sp>
        <p:nvSpPr>
          <p:cNvPr id="30" name="Rectangle 29">
            <a:extLst>
              <a:ext uri="{FF2B5EF4-FFF2-40B4-BE49-F238E27FC236}">
                <a16:creationId xmlns:a16="http://schemas.microsoft.com/office/drawing/2014/main" id="{4335C3D7-FD4E-436F-A531-E6AE47791F3F}"/>
              </a:ext>
            </a:extLst>
          </p:cNvPr>
          <p:cNvSpPr/>
          <p:nvPr/>
        </p:nvSpPr>
        <p:spPr>
          <a:xfrm>
            <a:off x="284592" y="1523824"/>
            <a:ext cx="712302" cy="153888"/>
          </a:xfrm>
          <a:prstGeom prst="rect">
            <a:avLst/>
          </a:prstGeom>
        </p:spPr>
        <p:txBody>
          <a:bodyPr wrap="none" lIns="0" tIns="0" rIns="72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latin typeface="Arial"/>
                <a:ea typeface="+mn-ea"/>
                <a:cs typeface="+mn-cs"/>
              </a:rPr>
              <a:t>Implement</a:t>
            </a:r>
          </a:p>
        </p:txBody>
      </p:sp>
      <p:sp>
        <p:nvSpPr>
          <p:cNvPr id="31" name="Rectangle 30">
            <a:extLst>
              <a:ext uri="{FF2B5EF4-FFF2-40B4-BE49-F238E27FC236}">
                <a16:creationId xmlns:a16="http://schemas.microsoft.com/office/drawing/2014/main" id="{23E875ED-8C8F-43B1-9675-BAA6A953ABA2}"/>
              </a:ext>
            </a:extLst>
          </p:cNvPr>
          <p:cNvSpPr/>
          <p:nvPr/>
        </p:nvSpPr>
        <p:spPr>
          <a:xfrm>
            <a:off x="3283644" y="1413400"/>
            <a:ext cx="919089" cy="153888"/>
          </a:xfrm>
          <a:prstGeom prst="rect">
            <a:avLst/>
          </a:prstGeom>
        </p:spPr>
        <p:txBody>
          <a:bodyPr wrap="non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latin typeface="Arial"/>
                <a:ea typeface="+mn-ea"/>
                <a:cs typeface="+mn-cs"/>
              </a:rPr>
              <a:t>Not in Market </a:t>
            </a:r>
          </a:p>
        </p:txBody>
      </p:sp>
      <p:sp>
        <p:nvSpPr>
          <p:cNvPr id="32" name="Rectangle 31">
            <a:extLst>
              <a:ext uri="{FF2B5EF4-FFF2-40B4-BE49-F238E27FC236}">
                <a16:creationId xmlns:a16="http://schemas.microsoft.com/office/drawing/2014/main" id="{2057BE9F-4D61-4254-93DD-7D731D7C371A}"/>
              </a:ext>
            </a:extLst>
          </p:cNvPr>
          <p:cNvSpPr/>
          <p:nvPr/>
        </p:nvSpPr>
        <p:spPr>
          <a:xfrm>
            <a:off x="284592" y="2273180"/>
            <a:ext cx="755582" cy="307777"/>
          </a:xfrm>
          <a:prstGeom prst="rect">
            <a:avLst/>
          </a:prstGeom>
        </p:spPr>
        <p:txBody>
          <a:bodyPr wrap="none" lIns="0" tIns="0" rIns="72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latin typeface="Arial"/>
                <a:ea typeface="+mn-ea"/>
                <a:cs typeface="+mn-cs"/>
              </a:rPr>
              <a:t>Selection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latin typeface="Arial"/>
                <a:ea typeface="+mn-ea"/>
                <a:cs typeface="+mn-cs"/>
              </a:rPr>
              <a:t>&amp; Approval</a:t>
            </a:r>
          </a:p>
        </p:txBody>
      </p:sp>
      <p:cxnSp>
        <p:nvCxnSpPr>
          <p:cNvPr id="33" name="Straight Connector 32">
            <a:extLst>
              <a:ext uri="{FF2B5EF4-FFF2-40B4-BE49-F238E27FC236}">
                <a16:creationId xmlns:a16="http://schemas.microsoft.com/office/drawing/2014/main" id="{D0D59235-80A9-469B-9EF0-52C788CDAED6}"/>
              </a:ext>
            </a:extLst>
          </p:cNvPr>
          <p:cNvCxnSpPr>
            <a:cxnSpLocks/>
            <a:stCxn id="30" idx="3"/>
          </p:cNvCxnSpPr>
          <p:nvPr/>
        </p:nvCxnSpPr>
        <p:spPr bwMode="gray">
          <a:xfrm>
            <a:off x="996894" y="1600768"/>
            <a:ext cx="769280" cy="18187"/>
          </a:xfrm>
          <a:prstGeom prst="line">
            <a:avLst/>
          </a:prstGeom>
          <a:ln w="12700" cap="flat">
            <a:solidFill>
              <a:schemeClr val="accent2"/>
            </a:solidFill>
            <a:miter lim="800000"/>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B649D2-BF62-42BE-B51E-EBBDB8C25420}"/>
              </a:ext>
            </a:extLst>
          </p:cNvPr>
          <p:cNvCxnSpPr>
            <a:cxnSpLocks/>
            <a:stCxn id="32" idx="3"/>
          </p:cNvCxnSpPr>
          <p:nvPr/>
        </p:nvCxnSpPr>
        <p:spPr bwMode="gray">
          <a:xfrm>
            <a:off x="1040174" y="2427069"/>
            <a:ext cx="539970" cy="0"/>
          </a:xfrm>
          <a:prstGeom prst="line">
            <a:avLst/>
          </a:prstGeom>
          <a:ln w="12700" cap="flat">
            <a:solidFill>
              <a:schemeClr val="accent2"/>
            </a:solidFill>
            <a:miter lim="800000"/>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4AB3F06-A4B8-4E28-8598-A5188B5FFC30}"/>
              </a:ext>
            </a:extLst>
          </p:cNvPr>
          <p:cNvSpPr/>
          <p:nvPr/>
        </p:nvSpPr>
        <p:spPr>
          <a:xfrm>
            <a:off x="3476005" y="2141280"/>
            <a:ext cx="726728" cy="153888"/>
          </a:xfrm>
          <a:prstGeom prst="rect">
            <a:avLst/>
          </a:prstGeom>
        </p:spPr>
        <p:txBody>
          <a:bodyPr wrap="non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latin typeface="Arial"/>
                <a:ea typeface="+mn-ea"/>
                <a:cs typeface="+mn-cs"/>
              </a:rPr>
              <a:t>Stimulated</a:t>
            </a:r>
          </a:p>
        </p:txBody>
      </p:sp>
      <p:cxnSp>
        <p:nvCxnSpPr>
          <p:cNvPr id="41" name="Straight Connector 40">
            <a:extLst>
              <a:ext uri="{FF2B5EF4-FFF2-40B4-BE49-F238E27FC236}">
                <a16:creationId xmlns:a16="http://schemas.microsoft.com/office/drawing/2014/main" id="{1889B3DC-FD41-4DDD-8FA8-8A81F4991531}"/>
              </a:ext>
            </a:extLst>
          </p:cNvPr>
          <p:cNvCxnSpPr>
            <a:cxnSpLocks/>
            <a:stCxn id="31" idx="1"/>
          </p:cNvCxnSpPr>
          <p:nvPr/>
        </p:nvCxnSpPr>
        <p:spPr bwMode="gray">
          <a:xfrm flipH="1">
            <a:off x="3028663" y="1490344"/>
            <a:ext cx="254981" cy="0"/>
          </a:xfrm>
          <a:prstGeom prst="line">
            <a:avLst/>
          </a:prstGeom>
          <a:ln w="12700" cap="flat">
            <a:solidFill>
              <a:schemeClr val="accent2"/>
            </a:solidFill>
            <a:miter lim="800000"/>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5C5F6CE-1BF9-4840-BC89-8A705C909CBB}"/>
              </a:ext>
            </a:extLst>
          </p:cNvPr>
          <p:cNvSpPr/>
          <p:nvPr/>
        </p:nvSpPr>
        <p:spPr>
          <a:xfrm>
            <a:off x="3391045" y="1108766"/>
            <a:ext cx="811688" cy="153888"/>
          </a:xfrm>
          <a:prstGeom prst="rect">
            <a:avLst/>
          </a:prstGeom>
        </p:spPr>
        <p:txBody>
          <a:bodyPr wrap="non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3"/>
                </a:solidFill>
                <a:effectLst/>
                <a:uLnTx/>
                <a:uFillTx/>
                <a:latin typeface="Arial"/>
                <a:ea typeface="+mn-ea"/>
                <a:cs typeface="+mn-cs"/>
              </a:rPr>
              <a:t>Prospecting</a:t>
            </a:r>
          </a:p>
        </p:txBody>
      </p:sp>
      <p:sp>
        <p:nvSpPr>
          <p:cNvPr id="45" name="Rectangle 44">
            <a:extLst>
              <a:ext uri="{FF2B5EF4-FFF2-40B4-BE49-F238E27FC236}">
                <a16:creationId xmlns:a16="http://schemas.microsoft.com/office/drawing/2014/main" id="{F43DCDEB-F42A-4D02-9022-EE6FABF5BDC5}"/>
              </a:ext>
            </a:extLst>
          </p:cNvPr>
          <p:cNvSpPr/>
          <p:nvPr/>
        </p:nvSpPr>
        <p:spPr>
          <a:xfrm>
            <a:off x="3504859" y="1834992"/>
            <a:ext cx="697874" cy="153888"/>
          </a:xfrm>
          <a:prstGeom prst="rect">
            <a:avLst/>
          </a:prstGeom>
        </p:spPr>
        <p:txBody>
          <a:bodyPr wrap="non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3"/>
                </a:solidFill>
                <a:effectLst/>
                <a:uLnTx/>
                <a:uFillTx/>
                <a:latin typeface="Arial"/>
                <a:ea typeface="+mn-ea"/>
                <a:cs typeface="+mn-cs"/>
              </a:rPr>
              <a:t>Qualifying</a:t>
            </a:r>
          </a:p>
        </p:txBody>
      </p:sp>
      <p:sp>
        <p:nvSpPr>
          <p:cNvPr id="46" name="Rectangle 45">
            <a:extLst>
              <a:ext uri="{FF2B5EF4-FFF2-40B4-BE49-F238E27FC236}">
                <a16:creationId xmlns:a16="http://schemas.microsoft.com/office/drawing/2014/main" id="{82A01816-ABEE-499A-964C-C0A616FD5CD3}"/>
              </a:ext>
            </a:extLst>
          </p:cNvPr>
          <p:cNvSpPr/>
          <p:nvPr/>
        </p:nvSpPr>
        <p:spPr>
          <a:xfrm>
            <a:off x="3419899" y="2850057"/>
            <a:ext cx="782834" cy="307777"/>
          </a:xfrm>
          <a:prstGeom prst="rect">
            <a:avLst/>
          </a:prstGeom>
        </p:spPr>
        <p:txBody>
          <a:bodyPr wrap="non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3"/>
                </a:solidFill>
                <a:effectLst/>
                <a:uLnTx/>
                <a:uFillTx/>
                <a:latin typeface="Arial"/>
                <a:ea typeface="+mn-ea"/>
                <a:cs typeface="+mn-cs"/>
              </a:rPr>
              <a:t>Proposal</a:t>
            </a:r>
            <a:br>
              <a:rPr kumimoji="0" lang="en-US" sz="1000" b="1" i="0" u="none" strike="noStrike" kern="1200" cap="none" spc="0" normalizeH="0" baseline="0" noProof="0" dirty="0">
                <a:ln>
                  <a:noFill/>
                </a:ln>
                <a:solidFill>
                  <a:schemeClr val="accent3"/>
                </a:solidFill>
                <a:effectLst/>
                <a:uLnTx/>
                <a:uFillTx/>
                <a:latin typeface="Arial"/>
                <a:ea typeface="+mn-ea"/>
                <a:cs typeface="+mn-cs"/>
              </a:rPr>
            </a:br>
            <a:r>
              <a:rPr kumimoji="0" lang="en-US" sz="1000" b="1" i="0" u="none" strike="noStrike" kern="1200" cap="none" spc="0" normalizeH="0" baseline="0" noProof="0" dirty="0">
                <a:ln>
                  <a:noFill/>
                </a:ln>
                <a:solidFill>
                  <a:schemeClr val="accent3"/>
                </a:solidFill>
                <a:effectLst/>
                <a:uLnTx/>
                <a:uFillTx/>
                <a:latin typeface="Arial"/>
                <a:ea typeface="+mn-ea"/>
                <a:cs typeface="+mn-cs"/>
              </a:rPr>
              <a:t>Preparation</a:t>
            </a:r>
          </a:p>
        </p:txBody>
      </p:sp>
      <p:sp>
        <p:nvSpPr>
          <p:cNvPr id="47" name="Rectangle 46">
            <a:extLst>
              <a:ext uri="{FF2B5EF4-FFF2-40B4-BE49-F238E27FC236}">
                <a16:creationId xmlns:a16="http://schemas.microsoft.com/office/drawing/2014/main" id="{28D83733-DAA8-4631-B1DD-1CE04B41B7EE}"/>
              </a:ext>
            </a:extLst>
          </p:cNvPr>
          <p:cNvSpPr/>
          <p:nvPr/>
        </p:nvSpPr>
        <p:spPr>
          <a:xfrm>
            <a:off x="1566566" y="3435501"/>
            <a:ext cx="1271749" cy="153888"/>
          </a:xfrm>
          <a:prstGeom prst="rect">
            <a:avLst/>
          </a:prstGeom>
        </p:spPr>
        <p:txBody>
          <a:bodyPr wrap="non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3"/>
                </a:solidFill>
                <a:effectLst/>
                <a:uLnTx/>
                <a:uFillTx/>
                <a:latin typeface="Arial"/>
                <a:ea typeface="+mn-ea"/>
                <a:cs typeface="+mn-cs"/>
              </a:rPr>
              <a:t>Proposal Presented</a:t>
            </a:r>
          </a:p>
        </p:txBody>
      </p:sp>
      <p:sp>
        <p:nvSpPr>
          <p:cNvPr id="52" name="Rectangle 51">
            <a:extLst>
              <a:ext uri="{FF2B5EF4-FFF2-40B4-BE49-F238E27FC236}">
                <a16:creationId xmlns:a16="http://schemas.microsoft.com/office/drawing/2014/main" id="{6EF98B27-6760-4D58-9D41-55301C9163D0}"/>
              </a:ext>
            </a:extLst>
          </p:cNvPr>
          <p:cNvSpPr/>
          <p:nvPr/>
        </p:nvSpPr>
        <p:spPr>
          <a:xfrm>
            <a:off x="284592" y="1108767"/>
            <a:ext cx="734744" cy="153888"/>
          </a:xfrm>
          <a:prstGeom prst="rect">
            <a:avLst/>
          </a:prstGeom>
        </p:spPr>
        <p:txBody>
          <a:bodyPr wrap="none" lIns="0" tIns="0" rIns="72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3"/>
                </a:solidFill>
                <a:effectLst/>
                <a:uLnTx/>
                <a:uFillTx/>
                <a:latin typeface="Arial"/>
                <a:ea typeface="+mn-ea"/>
                <a:cs typeface="+mn-cs"/>
              </a:rPr>
              <a:t>Close Won</a:t>
            </a:r>
          </a:p>
        </p:txBody>
      </p:sp>
      <p:sp>
        <p:nvSpPr>
          <p:cNvPr id="53" name="Rectangle 52">
            <a:extLst>
              <a:ext uri="{FF2B5EF4-FFF2-40B4-BE49-F238E27FC236}">
                <a16:creationId xmlns:a16="http://schemas.microsoft.com/office/drawing/2014/main" id="{C55E700F-9F5B-4534-9B60-C6C5243B18BF}"/>
              </a:ext>
            </a:extLst>
          </p:cNvPr>
          <p:cNvSpPr/>
          <p:nvPr/>
        </p:nvSpPr>
        <p:spPr>
          <a:xfrm>
            <a:off x="337406" y="2831827"/>
            <a:ext cx="782834" cy="307777"/>
          </a:xfrm>
          <a:prstGeom prst="rect">
            <a:avLst/>
          </a:prstGeom>
        </p:spPr>
        <p:txBody>
          <a:bodyPr wrap="none" lIns="0" tIns="0" rIns="72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3"/>
                </a:solidFill>
                <a:effectLst/>
                <a:uLnTx/>
                <a:uFillTx/>
                <a:latin typeface="Arial"/>
                <a:ea typeface="+mn-ea"/>
                <a:cs typeface="+mn-cs"/>
              </a:rPr>
              <a:t>Agreement </a:t>
            </a:r>
            <a:br>
              <a:rPr kumimoji="0" lang="en-US" sz="1000" b="1" i="0" u="none" strike="noStrike" kern="1200" cap="none" spc="0" normalizeH="0" baseline="0" noProof="0" dirty="0">
                <a:ln>
                  <a:noFill/>
                </a:ln>
                <a:solidFill>
                  <a:schemeClr val="accent3"/>
                </a:solidFill>
                <a:effectLst/>
                <a:uLnTx/>
                <a:uFillTx/>
                <a:latin typeface="Arial"/>
                <a:ea typeface="+mn-ea"/>
                <a:cs typeface="+mn-cs"/>
              </a:rPr>
            </a:br>
            <a:r>
              <a:rPr kumimoji="0" lang="en-US" sz="1000" b="1" i="0" u="none" strike="noStrike" kern="1200" cap="none" spc="0" normalizeH="0" baseline="0" noProof="0" dirty="0">
                <a:ln>
                  <a:noFill/>
                </a:ln>
                <a:solidFill>
                  <a:schemeClr val="accent3"/>
                </a:solidFill>
                <a:effectLst/>
                <a:uLnTx/>
                <a:uFillTx/>
                <a:latin typeface="Arial"/>
                <a:ea typeface="+mn-ea"/>
                <a:cs typeface="+mn-cs"/>
              </a:rPr>
              <a:t>Preparation</a:t>
            </a:r>
          </a:p>
        </p:txBody>
      </p:sp>
      <p:sp>
        <p:nvSpPr>
          <p:cNvPr id="55" name="Rectangle 54">
            <a:extLst>
              <a:ext uri="{FF2B5EF4-FFF2-40B4-BE49-F238E27FC236}">
                <a16:creationId xmlns:a16="http://schemas.microsoft.com/office/drawing/2014/main" id="{478D779F-F4D7-4898-812E-78ADB5C61D9B}"/>
              </a:ext>
            </a:extLst>
          </p:cNvPr>
          <p:cNvSpPr/>
          <p:nvPr/>
        </p:nvSpPr>
        <p:spPr>
          <a:xfrm>
            <a:off x="284592" y="1860030"/>
            <a:ext cx="776422" cy="307777"/>
          </a:xfrm>
          <a:prstGeom prst="rect">
            <a:avLst/>
          </a:prstGeom>
        </p:spPr>
        <p:txBody>
          <a:bodyPr wrap="none" lIns="0" tIns="0" rIns="72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solidFill>
                <a:effectLst/>
                <a:uLnTx/>
                <a:uFillTx/>
                <a:latin typeface="Arial"/>
                <a:ea typeface="+mn-ea"/>
                <a:cs typeface="+mn-cs"/>
              </a:rPr>
              <a:t>Agreement </a:t>
            </a:r>
            <a:br>
              <a:rPr kumimoji="0" lang="en-US" sz="1000" b="1" i="0" u="none" strike="noStrike" kern="1200" cap="none" spc="0" normalizeH="0" baseline="0" noProof="0" dirty="0">
                <a:ln>
                  <a:noFill/>
                </a:ln>
                <a:solidFill>
                  <a:schemeClr val="accent1"/>
                </a:solidFill>
                <a:effectLst/>
                <a:uLnTx/>
                <a:uFillTx/>
                <a:latin typeface="Arial"/>
                <a:ea typeface="+mn-ea"/>
                <a:cs typeface="+mn-cs"/>
              </a:rPr>
            </a:br>
            <a:r>
              <a:rPr kumimoji="0" lang="en-US" sz="1000" b="1" i="0" u="none" strike="noStrike" kern="1200" cap="none" spc="0" normalizeH="0" baseline="0" noProof="0" dirty="0">
                <a:ln>
                  <a:noFill/>
                </a:ln>
                <a:solidFill>
                  <a:schemeClr val="accent1"/>
                </a:solidFill>
                <a:effectLst/>
                <a:uLnTx/>
                <a:uFillTx/>
                <a:latin typeface="Arial"/>
                <a:ea typeface="+mn-ea"/>
                <a:cs typeface="+mn-cs"/>
              </a:rPr>
              <a:t>Presented</a:t>
            </a:r>
          </a:p>
        </p:txBody>
      </p:sp>
      <p:cxnSp>
        <p:nvCxnSpPr>
          <p:cNvPr id="57" name="Straight Connector 56">
            <a:extLst>
              <a:ext uri="{FF2B5EF4-FFF2-40B4-BE49-F238E27FC236}">
                <a16:creationId xmlns:a16="http://schemas.microsoft.com/office/drawing/2014/main" id="{B91CCA97-F7CD-4B9F-B349-24B5844D0148}"/>
              </a:ext>
            </a:extLst>
          </p:cNvPr>
          <p:cNvCxnSpPr>
            <a:cxnSpLocks/>
            <a:stCxn id="52" idx="3"/>
          </p:cNvCxnSpPr>
          <p:nvPr/>
        </p:nvCxnSpPr>
        <p:spPr bwMode="gray">
          <a:xfrm>
            <a:off x="1019336" y="1185711"/>
            <a:ext cx="398057" cy="0"/>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442355E-027D-4C35-9BFF-1D863CC6A5E5}"/>
              </a:ext>
            </a:extLst>
          </p:cNvPr>
          <p:cNvCxnSpPr>
            <a:cxnSpLocks/>
            <a:stCxn id="55" idx="3"/>
          </p:cNvCxnSpPr>
          <p:nvPr/>
        </p:nvCxnSpPr>
        <p:spPr bwMode="gray">
          <a:xfrm flipV="1">
            <a:off x="1061014" y="2013918"/>
            <a:ext cx="112212" cy="1"/>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CB295C-03C0-4E13-8290-3D933CEF5B21}"/>
              </a:ext>
            </a:extLst>
          </p:cNvPr>
          <p:cNvCxnSpPr>
            <a:cxnSpLocks/>
            <a:stCxn id="53" idx="3"/>
          </p:cNvCxnSpPr>
          <p:nvPr/>
        </p:nvCxnSpPr>
        <p:spPr bwMode="gray">
          <a:xfrm flipV="1">
            <a:off x="1120240" y="2985715"/>
            <a:ext cx="360636" cy="1"/>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ADC6981-4DCC-43DC-86FC-0A526B26DA9B}"/>
              </a:ext>
            </a:extLst>
          </p:cNvPr>
          <p:cNvCxnSpPr>
            <a:cxnSpLocks/>
            <a:stCxn id="44" idx="1"/>
          </p:cNvCxnSpPr>
          <p:nvPr/>
        </p:nvCxnSpPr>
        <p:spPr bwMode="gray">
          <a:xfrm flipH="1">
            <a:off x="3056842" y="1185710"/>
            <a:ext cx="334203" cy="0"/>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9FF1FE-4CEA-42DF-91DC-F179D5EAAA0C}"/>
              </a:ext>
            </a:extLst>
          </p:cNvPr>
          <p:cNvCxnSpPr>
            <a:cxnSpLocks/>
          </p:cNvCxnSpPr>
          <p:nvPr/>
        </p:nvCxnSpPr>
        <p:spPr bwMode="gray">
          <a:xfrm flipH="1">
            <a:off x="2975819" y="2987025"/>
            <a:ext cx="326758" cy="1"/>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53E7278-F0C7-4AC2-9D24-528072A1C7FE}"/>
              </a:ext>
            </a:extLst>
          </p:cNvPr>
          <p:cNvCxnSpPr>
            <a:cxnSpLocks/>
            <a:stCxn id="47" idx="0"/>
          </p:cNvCxnSpPr>
          <p:nvPr/>
        </p:nvCxnSpPr>
        <p:spPr bwMode="gray">
          <a:xfrm flipV="1">
            <a:off x="2202441" y="3326767"/>
            <a:ext cx="0" cy="108734"/>
          </a:xfrm>
          <a:prstGeom prst="line">
            <a:avLst/>
          </a:prstGeom>
          <a:ln w="1270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9D5D75F-8627-4F64-AEF7-C2B876F33EDE}"/>
              </a:ext>
            </a:extLst>
          </p:cNvPr>
          <p:cNvCxnSpPr>
            <a:cxnSpLocks/>
          </p:cNvCxnSpPr>
          <p:nvPr/>
        </p:nvCxnSpPr>
        <p:spPr bwMode="gray">
          <a:xfrm>
            <a:off x="1417393" y="1185710"/>
            <a:ext cx="144021" cy="186553"/>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2845522-AB04-443C-983E-C16DB6FC03FA}"/>
              </a:ext>
            </a:extLst>
          </p:cNvPr>
          <p:cNvCxnSpPr>
            <a:cxnSpLocks/>
          </p:cNvCxnSpPr>
          <p:nvPr/>
        </p:nvCxnSpPr>
        <p:spPr bwMode="gray">
          <a:xfrm flipH="1">
            <a:off x="2836601" y="1177958"/>
            <a:ext cx="228294" cy="225040"/>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CBD10B-7ACC-44A2-9A88-65FAC9E33803}"/>
              </a:ext>
            </a:extLst>
          </p:cNvPr>
          <p:cNvCxnSpPr>
            <a:cxnSpLocks/>
            <a:stCxn id="45" idx="1"/>
          </p:cNvCxnSpPr>
          <p:nvPr/>
        </p:nvCxnSpPr>
        <p:spPr bwMode="gray">
          <a:xfrm flipH="1">
            <a:off x="3104144" y="1911936"/>
            <a:ext cx="400715" cy="0"/>
          </a:xfrm>
          <a:prstGeom prst="line">
            <a:avLst/>
          </a:prstGeom>
          <a:ln w="12700" cap="flat">
            <a:solidFill>
              <a:schemeClr val="accent3"/>
            </a:solidFill>
            <a:miter lim="800000"/>
            <a:tailEnd type="non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58895E-D723-46CC-AB57-F81145E0595B}"/>
              </a:ext>
            </a:extLst>
          </p:cNvPr>
          <p:cNvCxnSpPr>
            <a:cxnSpLocks/>
          </p:cNvCxnSpPr>
          <p:nvPr/>
        </p:nvCxnSpPr>
        <p:spPr bwMode="gray">
          <a:xfrm flipH="1">
            <a:off x="2951554" y="2236054"/>
            <a:ext cx="550876" cy="0"/>
          </a:xfrm>
          <a:prstGeom prst="line">
            <a:avLst/>
          </a:prstGeom>
          <a:ln w="12700" cap="flat">
            <a:solidFill>
              <a:schemeClr val="accent2"/>
            </a:solidFill>
            <a:miter lim="800000"/>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9" name="Table 6">
            <a:extLst>
              <a:ext uri="{FF2B5EF4-FFF2-40B4-BE49-F238E27FC236}">
                <a16:creationId xmlns:a16="http://schemas.microsoft.com/office/drawing/2014/main" id="{E3BB8EC4-27A4-4222-8719-98268AB8E6D2}"/>
              </a:ext>
            </a:extLst>
          </p:cNvPr>
          <p:cNvGraphicFramePr>
            <a:graphicFrameLocks noGrp="1"/>
          </p:cNvGraphicFramePr>
          <p:nvPr>
            <p:extLst>
              <p:ext uri="{D42A27DB-BD31-4B8C-83A1-F6EECF244321}">
                <p14:modId xmlns:p14="http://schemas.microsoft.com/office/powerpoint/2010/main" val="896182078"/>
              </p:ext>
            </p:extLst>
          </p:nvPr>
        </p:nvGraphicFramePr>
        <p:xfrm>
          <a:off x="1701748" y="4326853"/>
          <a:ext cx="1481138" cy="4900078"/>
        </p:xfrm>
        <a:graphic>
          <a:graphicData uri="http://schemas.openxmlformats.org/drawingml/2006/table">
            <a:tbl>
              <a:tblPr firstRow="1" bandRow="1">
                <a:tableStyleId>{0505E3EF-67EA-436B-97B2-0124C06EBD24}</a:tableStyleId>
              </a:tblPr>
              <a:tblGrid>
                <a:gridCol w="1481138">
                  <a:extLst>
                    <a:ext uri="{9D8B030D-6E8A-4147-A177-3AD203B41FA5}">
                      <a16:colId xmlns:a16="http://schemas.microsoft.com/office/drawing/2014/main" val="1332443883"/>
                    </a:ext>
                  </a:extLst>
                </a:gridCol>
              </a:tblGrid>
              <a:tr h="624020">
                <a:tc>
                  <a:txBody>
                    <a:bodyPr/>
                    <a:lstStyle/>
                    <a:p>
                      <a:pPr marL="0" indent="0" algn="ctr">
                        <a:spcBef>
                          <a:spcPts val="0"/>
                        </a:spcBef>
                        <a:buNone/>
                      </a:pPr>
                      <a:r>
                        <a:rPr lang="en-US" sz="1200" b="1" dirty="0">
                          <a:solidFill>
                            <a:schemeClr val="tx1">
                              <a:lumMod val="50000"/>
                            </a:schemeClr>
                          </a:solidFill>
                        </a:rPr>
                        <a:t>Prospecting</a:t>
                      </a:r>
                    </a:p>
                  </a:txBody>
                  <a:tcPr marL="182880" marR="182880" marT="108000" marB="108000" anchor="ctr"/>
                </a:tc>
                <a:extLst>
                  <a:ext uri="{0D108BD9-81ED-4DB2-BD59-A6C34878D82A}">
                    <a16:rowId xmlns:a16="http://schemas.microsoft.com/office/drawing/2014/main" val="1654828848"/>
                  </a:ext>
                </a:extLst>
              </a:tr>
              <a:tr h="624020">
                <a:tc>
                  <a:txBody>
                    <a:bodyPr/>
                    <a:lstStyle/>
                    <a:p>
                      <a:pPr marL="0" indent="0" algn="ctr">
                        <a:spcBef>
                          <a:spcPts val="0"/>
                        </a:spcBef>
                        <a:buNone/>
                      </a:pPr>
                      <a:r>
                        <a:rPr lang="en-US" sz="1200" b="1" dirty="0">
                          <a:solidFill>
                            <a:schemeClr val="tx1">
                              <a:lumMod val="50000"/>
                            </a:schemeClr>
                          </a:solidFill>
                        </a:rPr>
                        <a:t>Qualifying</a:t>
                      </a:r>
                    </a:p>
                  </a:txBody>
                  <a:tcPr marL="182880" marR="182880" marT="108000" marB="108000" anchor="ctr"/>
                </a:tc>
                <a:extLst>
                  <a:ext uri="{0D108BD9-81ED-4DB2-BD59-A6C34878D82A}">
                    <a16:rowId xmlns:a16="http://schemas.microsoft.com/office/drawing/2014/main" val="2174201932"/>
                  </a:ext>
                </a:extLst>
              </a:tr>
              <a:tr h="780025">
                <a:tc>
                  <a:txBody>
                    <a:bodyPr/>
                    <a:lstStyle/>
                    <a:p>
                      <a:pPr marL="0" indent="0" algn="ctr">
                        <a:spcBef>
                          <a:spcPts val="0"/>
                        </a:spcBef>
                        <a:buNone/>
                      </a:pPr>
                      <a:r>
                        <a:rPr lang="en-US" sz="1200" b="1" dirty="0">
                          <a:solidFill>
                            <a:schemeClr val="tx1">
                              <a:lumMod val="50000"/>
                            </a:schemeClr>
                          </a:solidFill>
                        </a:rPr>
                        <a:t>Proposal Preparation</a:t>
                      </a:r>
                    </a:p>
                  </a:txBody>
                  <a:tcPr marL="182880" marR="182880" marT="108000" marB="108000" anchor="ctr"/>
                </a:tc>
                <a:extLst>
                  <a:ext uri="{0D108BD9-81ED-4DB2-BD59-A6C34878D82A}">
                    <a16:rowId xmlns:a16="http://schemas.microsoft.com/office/drawing/2014/main" val="3079881735"/>
                  </a:ext>
                </a:extLst>
              </a:tr>
              <a:tr h="782727">
                <a:tc>
                  <a:txBody>
                    <a:bodyPr/>
                    <a:lstStyle/>
                    <a:p>
                      <a:pPr marL="0" indent="0" algn="ctr">
                        <a:spcBef>
                          <a:spcPts val="0"/>
                        </a:spcBef>
                        <a:buNone/>
                      </a:pPr>
                      <a:endParaRPr lang="en-US" sz="1200" b="1" dirty="0">
                        <a:solidFill>
                          <a:schemeClr val="tx1">
                            <a:lumMod val="50000"/>
                          </a:schemeClr>
                        </a:solidFill>
                      </a:endParaRPr>
                    </a:p>
                    <a:p>
                      <a:pPr marL="0" indent="0" algn="ctr">
                        <a:spcBef>
                          <a:spcPts val="0"/>
                        </a:spcBef>
                        <a:buNone/>
                      </a:pPr>
                      <a:r>
                        <a:rPr lang="en-US" sz="1200" b="1" dirty="0">
                          <a:solidFill>
                            <a:schemeClr val="tx1">
                              <a:lumMod val="50000"/>
                            </a:schemeClr>
                          </a:solidFill>
                        </a:rPr>
                        <a:t>Proposal Presented</a:t>
                      </a:r>
                    </a:p>
                  </a:txBody>
                  <a:tcPr marL="182880" marR="182880" marT="108000" marB="108000" anchor="ctr"/>
                </a:tc>
                <a:extLst>
                  <a:ext uri="{0D108BD9-81ED-4DB2-BD59-A6C34878D82A}">
                    <a16:rowId xmlns:a16="http://schemas.microsoft.com/office/drawing/2014/main" val="3396869564"/>
                  </a:ext>
                </a:extLst>
              </a:tr>
              <a:tr h="624020">
                <a:tc>
                  <a:txBody>
                    <a:bodyPr/>
                    <a:lstStyle/>
                    <a:p>
                      <a:pPr marL="0" indent="0" algn="ctr">
                        <a:spcBef>
                          <a:spcPts val="0"/>
                        </a:spcBef>
                        <a:buNone/>
                      </a:pPr>
                      <a:r>
                        <a:rPr lang="en-US" sz="1200" b="1" dirty="0">
                          <a:solidFill>
                            <a:schemeClr val="tx1">
                              <a:lumMod val="50000"/>
                            </a:schemeClr>
                          </a:solidFill>
                        </a:rPr>
                        <a:t>Agreement Preparation</a:t>
                      </a:r>
                    </a:p>
                  </a:txBody>
                  <a:tcPr marL="182880" marR="182880" marT="108000" marB="108000" anchor="ctr"/>
                </a:tc>
                <a:extLst>
                  <a:ext uri="{0D108BD9-81ED-4DB2-BD59-A6C34878D82A}">
                    <a16:rowId xmlns:a16="http://schemas.microsoft.com/office/drawing/2014/main" val="1907447514"/>
                  </a:ext>
                </a:extLst>
              </a:tr>
              <a:tr h="780025">
                <a:tc>
                  <a:txBody>
                    <a:bodyPr/>
                    <a:lstStyle/>
                    <a:p>
                      <a:pPr marL="0" indent="0" algn="ctr">
                        <a:spcBef>
                          <a:spcPts val="0"/>
                        </a:spcBef>
                        <a:buNone/>
                      </a:pPr>
                      <a:r>
                        <a:rPr lang="en-US" sz="1200" b="1" dirty="0">
                          <a:solidFill>
                            <a:schemeClr val="tx1">
                              <a:lumMod val="50000"/>
                            </a:schemeClr>
                          </a:solidFill>
                        </a:rPr>
                        <a:t>Agreement Proposal</a:t>
                      </a:r>
                    </a:p>
                  </a:txBody>
                  <a:tcPr marL="182880" marR="182880" marT="108000" marB="108000" anchor="ctr"/>
                </a:tc>
                <a:extLst>
                  <a:ext uri="{0D108BD9-81ED-4DB2-BD59-A6C34878D82A}">
                    <a16:rowId xmlns:a16="http://schemas.microsoft.com/office/drawing/2014/main" val="774979880"/>
                  </a:ext>
                </a:extLst>
              </a:tr>
              <a:tr h="685241">
                <a:tc>
                  <a:txBody>
                    <a:bodyPr/>
                    <a:lstStyle/>
                    <a:p>
                      <a:pPr marL="0" indent="0" algn="ctr">
                        <a:spcBef>
                          <a:spcPts val="0"/>
                        </a:spcBef>
                        <a:buNone/>
                      </a:pPr>
                      <a:r>
                        <a:rPr lang="en-US" sz="1200" b="1" dirty="0">
                          <a:solidFill>
                            <a:schemeClr val="tx1">
                              <a:lumMod val="50000"/>
                            </a:schemeClr>
                          </a:solidFill>
                        </a:rPr>
                        <a:t>Close Won</a:t>
                      </a:r>
                    </a:p>
                  </a:txBody>
                  <a:tcPr marL="182880" marR="182880" marT="108000" marB="108000" anchor="ctr"/>
                </a:tc>
                <a:extLst>
                  <a:ext uri="{0D108BD9-81ED-4DB2-BD59-A6C34878D82A}">
                    <a16:rowId xmlns:a16="http://schemas.microsoft.com/office/drawing/2014/main" val="3369198166"/>
                  </a:ext>
                </a:extLst>
              </a:tr>
            </a:tbl>
          </a:graphicData>
        </a:graphic>
      </p:graphicFrame>
      <p:graphicFrame>
        <p:nvGraphicFramePr>
          <p:cNvPr id="101" name="Table 6">
            <a:extLst>
              <a:ext uri="{FF2B5EF4-FFF2-40B4-BE49-F238E27FC236}">
                <a16:creationId xmlns:a16="http://schemas.microsoft.com/office/drawing/2014/main" id="{0BFC3346-A725-4CF9-86B2-F7823E0646CC}"/>
              </a:ext>
            </a:extLst>
          </p:cNvPr>
          <p:cNvGraphicFramePr>
            <a:graphicFrameLocks noGrp="1"/>
          </p:cNvGraphicFramePr>
          <p:nvPr>
            <p:extLst>
              <p:ext uri="{D42A27DB-BD31-4B8C-83A1-F6EECF244321}">
                <p14:modId xmlns:p14="http://schemas.microsoft.com/office/powerpoint/2010/main" val="1421551450"/>
              </p:ext>
            </p:extLst>
          </p:nvPr>
        </p:nvGraphicFramePr>
        <p:xfrm>
          <a:off x="3343007" y="4326853"/>
          <a:ext cx="4062612" cy="4935442"/>
        </p:xfrm>
        <a:graphic>
          <a:graphicData uri="http://schemas.openxmlformats.org/drawingml/2006/table">
            <a:tbl>
              <a:tblPr firstRow="1" bandRow="1">
                <a:tableStyleId>{0505E3EF-67EA-436B-97B2-0124C06EBD24}</a:tableStyleId>
              </a:tblPr>
              <a:tblGrid>
                <a:gridCol w="4062612">
                  <a:extLst>
                    <a:ext uri="{9D8B030D-6E8A-4147-A177-3AD203B41FA5}">
                      <a16:colId xmlns:a16="http://schemas.microsoft.com/office/drawing/2014/main" val="2225143313"/>
                    </a:ext>
                  </a:extLst>
                </a:gridCol>
              </a:tblGrid>
              <a:tr h="613404">
                <a:tc>
                  <a:txBody>
                    <a:bodyPr/>
                    <a:lstStyle/>
                    <a:p>
                      <a:pPr marL="0" indent="0" algn="ctr">
                        <a:spcBef>
                          <a:spcPts val="0"/>
                        </a:spcBef>
                        <a:buNone/>
                      </a:pPr>
                      <a:r>
                        <a:rPr lang="en-US" sz="1200" b="0" dirty="0">
                          <a:solidFill>
                            <a:schemeClr val="tx1">
                              <a:lumMod val="50000"/>
                            </a:schemeClr>
                          </a:solidFill>
                        </a:rPr>
                        <a:t>Develop new business opportunities by identifying clients with a high propensity-to-buy</a:t>
                      </a:r>
                    </a:p>
                  </a:txBody>
                  <a:tcPr marT="108000" marB="108000" anchor="ctr"/>
                </a:tc>
                <a:extLst>
                  <a:ext uri="{0D108BD9-81ED-4DB2-BD59-A6C34878D82A}">
                    <a16:rowId xmlns:a16="http://schemas.microsoft.com/office/drawing/2014/main" val="1654828848"/>
                  </a:ext>
                </a:extLst>
              </a:tr>
              <a:tr h="394907">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200" b="0" dirty="0">
                          <a:solidFill>
                            <a:schemeClr val="tx1">
                              <a:lumMod val="50000"/>
                            </a:schemeClr>
                          </a:solidFill>
                        </a:rPr>
                        <a:t>Determine if this is an opportunity worth pursuing by completing the </a:t>
                      </a:r>
                      <a:r>
                        <a:rPr lang="en-US" sz="1200" b="1" dirty="0">
                          <a:solidFill>
                            <a:schemeClr val="tx1">
                              <a:lumMod val="50000"/>
                            </a:schemeClr>
                          </a:solidFill>
                        </a:rPr>
                        <a:t>Situation, Complication, Question, Answer </a:t>
                      </a:r>
                      <a:r>
                        <a:rPr lang="en-US" sz="1200" b="0" dirty="0">
                          <a:solidFill>
                            <a:schemeClr val="tx1">
                              <a:lumMod val="50000"/>
                            </a:schemeClr>
                          </a:solidFill>
                        </a:rPr>
                        <a:t>(SCQA) Framework</a:t>
                      </a:r>
                    </a:p>
                  </a:txBody>
                  <a:tcPr marT="108000" marB="108000" anchor="ctr"/>
                </a:tc>
                <a:extLst>
                  <a:ext uri="{0D108BD9-81ED-4DB2-BD59-A6C34878D82A}">
                    <a16:rowId xmlns:a16="http://schemas.microsoft.com/office/drawing/2014/main" val="2174201932"/>
                  </a:ext>
                </a:extLst>
              </a:tr>
              <a:tr h="779825">
                <a:tc>
                  <a:txBody>
                    <a:bodyPr/>
                    <a:lstStyle/>
                    <a:p>
                      <a:pPr marL="0" indent="0" algn="ctr">
                        <a:spcBef>
                          <a:spcPts val="0"/>
                        </a:spcBef>
                        <a:buNone/>
                      </a:pPr>
                      <a:r>
                        <a:rPr lang="en-US" sz="1200" b="0" dirty="0">
                          <a:solidFill>
                            <a:schemeClr val="tx1">
                              <a:lumMod val="50000"/>
                            </a:schemeClr>
                          </a:solidFill>
                        </a:rPr>
                        <a:t>Determine how to differentiate to win this deal by developing a compelling business case based on the SCQA Context</a:t>
                      </a:r>
                    </a:p>
                  </a:txBody>
                  <a:tcPr marT="108000" marB="108000" anchor="ctr"/>
                </a:tc>
                <a:extLst>
                  <a:ext uri="{0D108BD9-81ED-4DB2-BD59-A6C34878D82A}">
                    <a16:rowId xmlns:a16="http://schemas.microsoft.com/office/drawing/2014/main" val="3079881735"/>
                  </a:ext>
                </a:extLst>
              </a:tr>
              <a:tr h="779540">
                <a:tc>
                  <a:txBody>
                    <a:bodyPr/>
                    <a:lstStyle/>
                    <a:p>
                      <a:pPr marL="0" indent="0" algn="ctr">
                        <a:spcBef>
                          <a:spcPts val="0"/>
                        </a:spcBef>
                        <a:buNone/>
                      </a:pPr>
                      <a:r>
                        <a:rPr lang="en-US" sz="1200" b="0" dirty="0">
                          <a:solidFill>
                            <a:schemeClr val="tx1">
                              <a:lumMod val="50000"/>
                            </a:schemeClr>
                          </a:solidFill>
                        </a:rPr>
                        <a:t>Present a formal proposal to the client’s Buying Decision Team (BDT) with a well articulated value proposition based on the SCQA Resolution</a:t>
                      </a:r>
                    </a:p>
                  </a:txBody>
                  <a:tcPr marT="108000" marB="108000" anchor="ctr"/>
                </a:tc>
                <a:extLst>
                  <a:ext uri="{0D108BD9-81ED-4DB2-BD59-A6C34878D82A}">
                    <a16:rowId xmlns:a16="http://schemas.microsoft.com/office/drawing/2014/main" val="3396869564"/>
                  </a:ext>
                </a:extLst>
              </a:tr>
              <a:tr h="613404">
                <a:tc>
                  <a:txBody>
                    <a:bodyPr/>
                    <a:lstStyle/>
                    <a:p>
                      <a:pPr marL="0" indent="0" algn="ctr">
                        <a:spcBef>
                          <a:spcPts val="0"/>
                        </a:spcBef>
                        <a:buNone/>
                      </a:pPr>
                      <a:r>
                        <a:rPr lang="en-US" sz="1200" b="0" dirty="0">
                          <a:solidFill>
                            <a:schemeClr val="tx1">
                              <a:lumMod val="50000"/>
                            </a:schemeClr>
                          </a:solidFill>
                        </a:rPr>
                        <a:t>Incorporate client feedback from the proposal stage and align internal stakeholders around agreement documents</a:t>
                      </a:r>
                    </a:p>
                  </a:txBody>
                  <a:tcPr marT="108000" marB="108000" anchor="ctr"/>
                </a:tc>
                <a:extLst>
                  <a:ext uri="{0D108BD9-81ED-4DB2-BD59-A6C34878D82A}">
                    <a16:rowId xmlns:a16="http://schemas.microsoft.com/office/drawing/2014/main" val="1907447514"/>
                  </a:ext>
                </a:extLst>
              </a:tr>
              <a:tr h="773324">
                <a:tc>
                  <a:txBody>
                    <a:bodyPr/>
                    <a:lstStyle/>
                    <a:p>
                      <a:pPr marL="0" indent="0" algn="ctr">
                        <a:spcBef>
                          <a:spcPts val="0"/>
                        </a:spcBef>
                        <a:buNone/>
                      </a:pPr>
                      <a:r>
                        <a:rPr lang="en-US" sz="1200" b="0" dirty="0">
                          <a:solidFill>
                            <a:schemeClr val="tx1">
                              <a:lumMod val="50000"/>
                            </a:schemeClr>
                          </a:solidFill>
                        </a:rPr>
                        <a:t>Build final consensus across all members of the client’s Buying Decision Team to get signatures on the agreement</a:t>
                      </a:r>
                    </a:p>
                  </a:txBody>
                  <a:tcPr marT="108000" marB="108000" anchor="ctr"/>
                </a:tc>
                <a:extLst>
                  <a:ext uri="{0D108BD9-81ED-4DB2-BD59-A6C34878D82A}">
                    <a16:rowId xmlns:a16="http://schemas.microsoft.com/office/drawing/2014/main" val="774979880"/>
                  </a:ext>
                </a:extLst>
              </a:tr>
              <a:tr h="611305">
                <a:tc>
                  <a:txBody>
                    <a:bodyPr/>
                    <a:lstStyle/>
                    <a:p>
                      <a:pPr marL="0" indent="0" algn="ctr">
                        <a:spcBef>
                          <a:spcPts val="0"/>
                        </a:spcBef>
                        <a:buNone/>
                      </a:pPr>
                      <a:r>
                        <a:rPr lang="en-US" sz="1200" b="0" dirty="0">
                          <a:solidFill>
                            <a:schemeClr val="tx1">
                              <a:lumMod val="50000"/>
                            </a:schemeClr>
                          </a:solidFill>
                        </a:rPr>
                        <a:t>Ensure details of the contract are properly executed and the team is preparing for the successful delivery</a:t>
                      </a:r>
                    </a:p>
                  </a:txBody>
                  <a:tcPr marT="108000" marB="108000" anchor="ctr"/>
                </a:tc>
                <a:extLst>
                  <a:ext uri="{0D108BD9-81ED-4DB2-BD59-A6C34878D82A}">
                    <a16:rowId xmlns:a16="http://schemas.microsoft.com/office/drawing/2014/main" val="3369198166"/>
                  </a:ext>
                </a:extLst>
              </a:tr>
            </a:tbl>
          </a:graphicData>
        </a:graphic>
      </p:graphicFrame>
      <p:sp>
        <p:nvSpPr>
          <p:cNvPr id="123" name="Rectangle 122">
            <a:extLst>
              <a:ext uri="{FF2B5EF4-FFF2-40B4-BE49-F238E27FC236}">
                <a16:creationId xmlns:a16="http://schemas.microsoft.com/office/drawing/2014/main" id="{4617411C-5357-4B0F-AA92-99283CAAFD73}"/>
              </a:ext>
            </a:extLst>
          </p:cNvPr>
          <p:cNvSpPr/>
          <p:nvPr/>
        </p:nvSpPr>
        <p:spPr>
          <a:xfrm>
            <a:off x="3476005" y="2507215"/>
            <a:ext cx="726728" cy="307777"/>
          </a:xfrm>
          <a:prstGeom prst="rect">
            <a:avLst/>
          </a:prstGeom>
        </p:spPr>
        <p:txBody>
          <a:bodyPr wrap="square" lIns="72000" tIns="0" rIns="0" bIns="0" anchor="ctr"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solidFill>
                <a:effectLst/>
                <a:uLnTx/>
                <a:uFillTx/>
                <a:latin typeface="Arial"/>
                <a:ea typeface="+mn-ea"/>
                <a:cs typeface="+mn-cs"/>
              </a:rPr>
              <a:t>Options &amp; Evaluation</a:t>
            </a:r>
          </a:p>
        </p:txBody>
      </p:sp>
      <p:cxnSp>
        <p:nvCxnSpPr>
          <p:cNvPr id="134" name="Straight Connector 133">
            <a:extLst>
              <a:ext uri="{FF2B5EF4-FFF2-40B4-BE49-F238E27FC236}">
                <a16:creationId xmlns:a16="http://schemas.microsoft.com/office/drawing/2014/main" id="{8377ACDA-2096-497A-8CBF-878D5AD5CC01}"/>
              </a:ext>
            </a:extLst>
          </p:cNvPr>
          <p:cNvCxnSpPr>
            <a:cxnSpLocks/>
          </p:cNvCxnSpPr>
          <p:nvPr/>
        </p:nvCxnSpPr>
        <p:spPr bwMode="gray">
          <a:xfrm flipH="1">
            <a:off x="2799344" y="2635895"/>
            <a:ext cx="778494" cy="0"/>
          </a:xfrm>
          <a:prstGeom prst="line">
            <a:avLst/>
          </a:prstGeom>
          <a:ln w="12700" cap="flat">
            <a:solidFill>
              <a:schemeClr val="accent2"/>
            </a:solidFill>
            <a:miter lim="800000"/>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C66D56B-9D9F-4B1E-AF2C-1261D867E0BE}"/>
              </a:ext>
            </a:extLst>
          </p:cNvPr>
          <p:cNvCxnSpPr>
            <a:cxnSpLocks/>
          </p:cNvCxnSpPr>
          <p:nvPr/>
        </p:nvCxnSpPr>
        <p:spPr bwMode="gray">
          <a:xfrm flipH="1">
            <a:off x="2799344" y="1490775"/>
            <a:ext cx="229319" cy="227259"/>
          </a:xfrm>
          <a:prstGeom prst="line">
            <a:avLst/>
          </a:prstGeom>
          <a:ln w="12700" cap="flat">
            <a:solidFill>
              <a:schemeClr val="accent2"/>
            </a:solidFill>
            <a:miter lim="800000"/>
            <a:headEnd type="none" w="sm" len="sm"/>
            <a:tailEnd type="none"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0D93A7C-F3D1-4DF4-A9BF-05A4BF33DDFE}"/>
              </a:ext>
            </a:extLst>
          </p:cNvPr>
          <p:cNvSpPr txBox="1"/>
          <p:nvPr/>
        </p:nvSpPr>
        <p:spPr>
          <a:xfrm>
            <a:off x="1979063" y="9296718"/>
            <a:ext cx="3990308" cy="261610"/>
          </a:xfrm>
          <a:prstGeom prst="rect">
            <a:avLst/>
          </a:prstGeom>
          <a:noFill/>
        </p:spPr>
        <p:txBody>
          <a:bodyPr wrap="square" rtlCol="0">
            <a:spAutoFit/>
          </a:bodyPr>
          <a:lstStyle/>
          <a:p>
            <a:r>
              <a:rPr lang="en-US" sz="1050" dirty="0"/>
              <a:t>: </a:t>
            </a:r>
            <a:r>
              <a:rPr lang="en-US" sz="1050" dirty="0">
                <a:solidFill>
                  <a:schemeClr val="accent3"/>
                </a:solidFill>
                <a:hlinkClick r:id="rId6" action="ppaction://hlinksldjump">
                  <a:extLst>
                    <a:ext uri="{A12FA001-AC4F-418D-AE19-62706E023703}">
                      <ahyp:hlinkClr xmlns:ahyp="http://schemas.microsoft.com/office/drawing/2018/hyperlinkcolor" val="tx"/>
                    </a:ext>
                  </a:extLst>
                </a:hlinkClick>
              </a:rPr>
              <a:t>Fast Track </a:t>
            </a:r>
            <a:r>
              <a:rPr lang="en-US" sz="1050" dirty="0"/>
              <a:t>process begins here</a:t>
            </a:r>
          </a:p>
        </p:txBody>
      </p:sp>
      <p:sp>
        <p:nvSpPr>
          <p:cNvPr id="70" name="Slide Number Placeholder 2">
            <a:extLst>
              <a:ext uri="{FF2B5EF4-FFF2-40B4-BE49-F238E27FC236}">
                <a16:creationId xmlns:a16="http://schemas.microsoft.com/office/drawing/2014/main" id="{B4CB6F4C-FD77-DB42-AA29-A5E1C15FDB1F}"/>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11</a:t>
            </a:fld>
            <a:endParaRPr lang="en-US" sz="1050" b="1" dirty="0">
              <a:solidFill>
                <a:schemeClr val="accent3"/>
              </a:solidFill>
              <a:latin typeface="Arial" panose="020B0604020202020204" pitchFamily="34" charset="0"/>
              <a:cs typeface="Arial" panose="020B0604020202020204" pitchFamily="34" charset="0"/>
            </a:endParaRPr>
          </a:p>
        </p:txBody>
      </p:sp>
      <p:sp>
        <p:nvSpPr>
          <p:cNvPr id="72" name="Title 1">
            <a:extLst>
              <a:ext uri="{FF2B5EF4-FFF2-40B4-BE49-F238E27FC236}">
                <a16:creationId xmlns:a16="http://schemas.microsoft.com/office/drawing/2014/main" id="{C91284BE-0E78-4EB2-8409-4B8CCADF9795}"/>
              </a:ext>
            </a:extLst>
          </p:cNvPr>
          <p:cNvSpPr txBox="1">
            <a:spLocks/>
          </p:cNvSpPr>
          <p:nvPr/>
        </p:nvSpPr>
        <p:spPr>
          <a:xfrm>
            <a:off x="228600" y="-85728"/>
            <a:ext cx="7543800" cy="893763"/>
          </a:xfrm>
          <a:prstGeom prst="rect">
            <a:avLst/>
          </a:prstGeom>
        </p:spPr>
        <p:txBody>
          <a:bodyPr vert="horz" lIns="91440" tIns="45720" rIns="91440" bIns="45720" rtlCol="0" anchor="ctr">
            <a:normAutofit/>
          </a:bodyPr>
          <a:lstStyle>
            <a:lvl1pPr algn="l" defTabSz="706557" rtl="0" eaLnBrk="1" latinLnBrk="0" hangingPunct="1">
              <a:spcBef>
                <a:spcPct val="0"/>
              </a:spcBef>
              <a:buNone/>
              <a:defRPr sz="2400" b="1" kern="1200" spc="50" baseline="0">
                <a:solidFill>
                  <a:schemeClr val="accent3"/>
                </a:solidFill>
                <a:latin typeface="Arial Black" panose="020B0A04020102020204" pitchFamily="34" charset="0"/>
                <a:ea typeface="+mj-ea"/>
                <a:cs typeface="Arial" panose="020B0604020202020204" pitchFamily="34" charset="0"/>
              </a:defRPr>
            </a:lvl1pPr>
          </a:lstStyle>
          <a:p>
            <a:pPr fontAlgn="auto">
              <a:spcAft>
                <a:spcPts val="0"/>
              </a:spcAft>
            </a:pPr>
            <a:r>
              <a:rPr lang="en-US" dirty="0">
                <a:solidFill>
                  <a:schemeClr val="bg1"/>
                </a:solidFill>
              </a:rPr>
              <a:t>A Client-Centric Sales Process</a:t>
            </a:r>
            <a:br>
              <a:rPr lang="en-US" dirty="0">
                <a:solidFill>
                  <a:schemeClr val="bg1"/>
                </a:solidFill>
              </a:rPr>
            </a:br>
            <a:r>
              <a:rPr lang="en-US" dirty="0">
                <a:solidFill>
                  <a:schemeClr val="bg1"/>
                </a:solidFill>
              </a:rPr>
              <a:t>(continued)</a:t>
            </a:r>
          </a:p>
        </p:txBody>
      </p:sp>
      <p:grpSp>
        <p:nvGrpSpPr>
          <p:cNvPr id="86" name="Group 85">
            <a:extLst>
              <a:ext uri="{FF2B5EF4-FFF2-40B4-BE49-F238E27FC236}">
                <a16:creationId xmlns:a16="http://schemas.microsoft.com/office/drawing/2014/main" id="{95287262-135F-4486-A59D-CE8B44194472}"/>
              </a:ext>
            </a:extLst>
          </p:cNvPr>
          <p:cNvGrpSpPr>
            <a:grpSpLocks noChangeAspect="1"/>
          </p:cNvGrpSpPr>
          <p:nvPr/>
        </p:nvGrpSpPr>
        <p:grpSpPr>
          <a:xfrm>
            <a:off x="2202440" y="6328751"/>
            <a:ext cx="340380" cy="292608"/>
            <a:chOff x="5554663" y="2179638"/>
            <a:chExt cx="361950" cy="311151"/>
          </a:xfrm>
          <a:solidFill>
            <a:srgbClr val="093957"/>
          </a:solidFill>
        </p:grpSpPr>
        <p:sp>
          <p:nvSpPr>
            <p:cNvPr id="87" name="Freeform 43">
              <a:extLst>
                <a:ext uri="{FF2B5EF4-FFF2-40B4-BE49-F238E27FC236}">
                  <a16:creationId xmlns:a16="http://schemas.microsoft.com/office/drawing/2014/main" id="{A800677E-D1E4-46B6-A0FF-9858532526E5}"/>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Oval 87">
              <a:extLst>
                <a:ext uri="{FF2B5EF4-FFF2-40B4-BE49-F238E27FC236}">
                  <a16:creationId xmlns:a16="http://schemas.microsoft.com/office/drawing/2014/main" id="{B0D463E2-5DED-4DBB-B68B-2A569C093CC6}"/>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Oval 88">
              <a:extLst>
                <a:ext uri="{FF2B5EF4-FFF2-40B4-BE49-F238E27FC236}">
                  <a16:creationId xmlns:a16="http://schemas.microsoft.com/office/drawing/2014/main" id="{0B99141D-AA1B-432C-B535-019A26BC2A9A}"/>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46">
              <a:extLst>
                <a:ext uri="{FF2B5EF4-FFF2-40B4-BE49-F238E27FC236}">
                  <a16:creationId xmlns:a16="http://schemas.microsoft.com/office/drawing/2014/main" id="{1DF0C5C6-594D-473F-8A7B-04371434519A}"/>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47">
              <a:extLst>
                <a:ext uri="{FF2B5EF4-FFF2-40B4-BE49-F238E27FC236}">
                  <a16:creationId xmlns:a16="http://schemas.microsoft.com/office/drawing/2014/main" id="{32323CA1-1A12-48F5-B4A9-1B2F69F28C14}"/>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48">
              <a:extLst>
                <a:ext uri="{FF2B5EF4-FFF2-40B4-BE49-F238E27FC236}">
                  <a16:creationId xmlns:a16="http://schemas.microsoft.com/office/drawing/2014/main" id="{FEAA30AA-8552-40D7-B060-09E2FC204101}"/>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49">
              <a:extLst>
                <a:ext uri="{FF2B5EF4-FFF2-40B4-BE49-F238E27FC236}">
                  <a16:creationId xmlns:a16="http://schemas.microsoft.com/office/drawing/2014/main" id="{DB2EB82F-BECF-4A56-8A9B-7DA2BDDFAAFC}"/>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50">
              <a:extLst>
                <a:ext uri="{FF2B5EF4-FFF2-40B4-BE49-F238E27FC236}">
                  <a16:creationId xmlns:a16="http://schemas.microsoft.com/office/drawing/2014/main" id="{A713C610-A515-4F6D-8DFF-9A13332DBB01}"/>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5" name="Group 94">
            <a:extLst>
              <a:ext uri="{FF2B5EF4-FFF2-40B4-BE49-F238E27FC236}">
                <a16:creationId xmlns:a16="http://schemas.microsoft.com/office/drawing/2014/main" id="{20D3FEC7-B77C-4D9B-B0D2-7ECC5821075D}"/>
              </a:ext>
            </a:extLst>
          </p:cNvPr>
          <p:cNvGrpSpPr>
            <a:grpSpLocks noChangeAspect="1"/>
          </p:cNvGrpSpPr>
          <p:nvPr/>
        </p:nvGrpSpPr>
        <p:grpSpPr>
          <a:xfrm>
            <a:off x="1676400" y="9326880"/>
            <a:ext cx="319107" cy="274320"/>
            <a:chOff x="5554663" y="2179638"/>
            <a:chExt cx="361950" cy="311151"/>
          </a:xfrm>
          <a:solidFill>
            <a:srgbClr val="093957"/>
          </a:solidFill>
        </p:grpSpPr>
        <p:sp>
          <p:nvSpPr>
            <p:cNvPr id="96" name="Freeform 43">
              <a:extLst>
                <a:ext uri="{FF2B5EF4-FFF2-40B4-BE49-F238E27FC236}">
                  <a16:creationId xmlns:a16="http://schemas.microsoft.com/office/drawing/2014/main" id="{B8CB1AAA-9E52-443C-B1E3-40EF435999F4}"/>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Oval 96">
              <a:extLst>
                <a:ext uri="{FF2B5EF4-FFF2-40B4-BE49-F238E27FC236}">
                  <a16:creationId xmlns:a16="http://schemas.microsoft.com/office/drawing/2014/main" id="{2E330C72-552C-43E2-8041-EB6D3734D3EA}"/>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Oval 97">
              <a:extLst>
                <a:ext uri="{FF2B5EF4-FFF2-40B4-BE49-F238E27FC236}">
                  <a16:creationId xmlns:a16="http://schemas.microsoft.com/office/drawing/2014/main" id="{C8C2EB52-ED47-4767-BD2D-F2A35675D6A2}"/>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46">
              <a:extLst>
                <a:ext uri="{FF2B5EF4-FFF2-40B4-BE49-F238E27FC236}">
                  <a16:creationId xmlns:a16="http://schemas.microsoft.com/office/drawing/2014/main" id="{5E114135-43E5-4169-A8EB-E0C55C6A139F}"/>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47">
              <a:extLst>
                <a:ext uri="{FF2B5EF4-FFF2-40B4-BE49-F238E27FC236}">
                  <a16:creationId xmlns:a16="http://schemas.microsoft.com/office/drawing/2014/main" id="{F13B0EDD-6F98-4D11-9F4B-85390790251F}"/>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48">
              <a:extLst>
                <a:ext uri="{FF2B5EF4-FFF2-40B4-BE49-F238E27FC236}">
                  <a16:creationId xmlns:a16="http://schemas.microsoft.com/office/drawing/2014/main" id="{DC201AD8-F819-49F5-8C88-2B6CA094C162}"/>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9">
              <a:extLst>
                <a:ext uri="{FF2B5EF4-FFF2-40B4-BE49-F238E27FC236}">
                  <a16:creationId xmlns:a16="http://schemas.microsoft.com/office/drawing/2014/main" id="{D3D61AC3-4545-47F5-8F85-300897BAA937}"/>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50">
              <a:extLst>
                <a:ext uri="{FF2B5EF4-FFF2-40B4-BE49-F238E27FC236}">
                  <a16:creationId xmlns:a16="http://schemas.microsoft.com/office/drawing/2014/main" id="{545ACDED-3D1E-4368-BA38-51A56C0EA963}"/>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4" name="TextBox 83">
            <a:extLst>
              <a:ext uri="{FF2B5EF4-FFF2-40B4-BE49-F238E27FC236}">
                <a16:creationId xmlns:a16="http://schemas.microsoft.com/office/drawing/2014/main" id="{5F894D44-7F44-45BB-9453-9C55E8F10543}"/>
              </a:ext>
            </a:extLst>
          </p:cNvPr>
          <p:cNvSpPr txBox="1"/>
          <p:nvPr/>
        </p:nvSpPr>
        <p:spPr>
          <a:xfrm>
            <a:off x="2035305" y="9467526"/>
            <a:ext cx="3990308" cy="261610"/>
          </a:xfrm>
          <a:prstGeom prst="rect">
            <a:avLst/>
          </a:prstGeom>
          <a:noFill/>
        </p:spPr>
        <p:txBody>
          <a:bodyPr wrap="square" rtlCol="0">
            <a:spAutoFit/>
          </a:bodyPr>
          <a:lstStyle/>
          <a:p>
            <a:r>
              <a:rPr lang="en-US" sz="1050" dirty="0">
                <a:solidFill>
                  <a:schemeClr val="accent3"/>
                </a:solidFill>
                <a:hlinkClick r:id="rId7" action="ppaction://hlinksldjump">
                  <a:extLst>
                    <a:ext uri="{A12FA001-AC4F-418D-AE19-62706E023703}">
                      <ahyp:hlinkClr xmlns:ahyp="http://schemas.microsoft.com/office/drawing/2018/hyperlinkcolor" val="tx"/>
                    </a:ext>
                  </a:extLst>
                </a:hlinkClick>
              </a:rPr>
              <a:t>SCQA Framework</a:t>
            </a:r>
            <a:endParaRPr lang="en-US" sz="1050" dirty="0">
              <a:solidFill>
                <a:schemeClr val="accent3"/>
              </a:solidFill>
            </a:endParaRPr>
          </a:p>
        </p:txBody>
      </p:sp>
      <p:sp>
        <p:nvSpPr>
          <p:cNvPr id="85" name="TextBox 84">
            <a:extLst>
              <a:ext uri="{FF2B5EF4-FFF2-40B4-BE49-F238E27FC236}">
                <a16:creationId xmlns:a16="http://schemas.microsoft.com/office/drawing/2014/main" id="{A342E85D-74A5-487E-9061-57CB6C80BD37}"/>
              </a:ext>
            </a:extLst>
          </p:cNvPr>
          <p:cNvSpPr txBox="1"/>
          <p:nvPr/>
        </p:nvSpPr>
        <p:spPr>
          <a:xfrm>
            <a:off x="2044943" y="9647848"/>
            <a:ext cx="3990308" cy="261610"/>
          </a:xfrm>
          <a:prstGeom prst="rect">
            <a:avLst/>
          </a:prstGeom>
          <a:noFill/>
        </p:spPr>
        <p:txBody>
          <a:bodyPr wrap="square" rtlCol="0">
            <a:spAutoFit/>
          </a:bodyPr>
          <a:lstStyle/>
          <a:p>
            <a:r>
              <a:rPr lang="en-US" sz="1050" dirty="0">
                <a:solidFill>
                  <a:schemeClr val="accent3"/>
                </a:solidFill>
                <a:hlinkClick r:id="rId8" action="ppaction://hlinksldjump">
                  <a:extLst>
                    <a:ext uri="{A12FA001-AC4F-418D-AE19-62706E023703}">
                      <ahyp:hlinkClr xmlns:ahyp="http://schemas.microsoft.com/office/drawing/2018/hyperlinkcolor" val="tx"/>
                    </a:ext>
                  </a:extLst>
                </a:hlinkClick>
              </a:rPr>
              <a:t>Buying Decision Team (BDT</a:t>
            </a:r>
            <a:r>
              <a:rPr lang="en-US" sz="1050" dirty="0">
                <a:solidFill>
                  <a:schemeClr val="accent3"/>
                </a:solidFill>
              </a:rPr>
              <a:t>)</a:t>
            </a:r>
          </a:p>
        </p:txBody>
      </p:sp>
    </p:spTree>
    <p:extLst>
      <p:ext uri="{BB962C8B-B14F-4D97-AF65-F5344CB8AC3E}">
        <p14:creationId xmlns:p14="http://schemas.microsoft.com/office/powerpoint/2010/main" val="45873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B3C55537-A2DE-41CA-9FA5-509925DAE878}"/>
              </a:ext>
            </a:extLst>
          </p:cNvPr>
          <p:cNvGraphicFramePr>
            <a:graphicFrameLocks noChangeAspect="1"/>
          </p:cNvGraphicFramePr>
          <p:nvPr>
            <p:custDataLst>
              <p:tags r:id="rId1"/>
            </p:custDataLst>
            <p:extLst>
              <p:ext uri="{D42A27DB-BD31-4B8C-83A1-F6EECF244321}">
                <p14:modId xmlns:p14="http://schemas.microsoft.com/office/powerpoint/2010/main" val="3827002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5" name="Object 64" hidden="1">
                        <a:extLst>
                          <a:ext uri="{FF2B5EF4-FFF2-40B4-BE49-F238E27FC236}">
                            <a16:creationId xmlns:a16="http://schemas.microsoft.com/office/drawing/2014/main" id="{B3C55537-A2DE-41CA-9FA5-509925DAE8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ctangle 65" hidden="1">
            <a:extLst>
              <a:ext uri="{FF2B5EF4-FFF2-40B4-BE49-F238E27FC236}">
                <a16:creationId xmlns:a16="http://schemas.microsoft.com/office/drawing/2014/main" id="{A0CF805B-BE76-4356-AE0E-67A34073698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4" name="Slide Number Placeholder 3">
            <a:extLst>
              <a:ext uri="{FF2B5EF4-FFF2-40B4-BE49-F238E27FC236}">
                <a16:creationId xmlns:a16="http://schemas.microsoft.com/office/drawing/2014/main" id="{83E77A49-C765-4231-9534-A80B6C0EE48B}"/>
              </a:ext>
            </a:extLst>
          </p:cNvPr>
          <p:cNvSpPr>
            <a:spLocks noGrp="1"/>
          </p:cNvSpPr>
          <p:nvPr>
            <p:ph type="sldNum" sz="quarter" idx="10"/>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12</a:t>
            </a:fld>
            <a:endParaRPr lang="en-US" dirty="0"/>
          </a:p>
        </p:txBody>
      </p:sp>
      <p:sp>
        <p:nvSpPr>
          <p:cNvPr id="2" name="Title 1">
            <a:extLst>
              <a:ext uri="{FF2B5EF4-FFF2-40B4-BE49-F238E27FC236}">
                <a16:creationId xmlns:a16="http://schemas.microsoft.com/office/drawing/2014/main" id="{34525F10-A420-4117-A5CE-49D3CA8CDAD0}"/>
              </a:ext>
            </a:extLst>
          </p:cNvPr>
          <p:cNvSpPr>
            <a:spLocks noGrp="1"/>
          </p:cNvSpPr>
          <p:nvPr>
            <p:ph type="title" idx="4294967295"/>
          </p:nvPr>
        </p:nvSpPr>
        <p:spPr>
          <a:xfrm>
            <a:off x="209550" y="-71440"/>
            <a:ext cx="7562850" cy="893763"/>
          </a:xfrm>
        </p:spPr>
        <p:txBody>
          <a:bodyPr/>
          <a:lstStyle/>
          <a:p>
            <a:r>
              <a:rPr lang="en-US" dirty="0">
                <a:solidFill>
                  <a:schemeClr val="bg1"/>
                </a:solidFill>
              </a:rPr>
              <a:t>Opportunity &amp; Pipeline </a:t>
            </a:r>
            <a:br>
              <a:rPr lang="en-US" dirty="0">
                <a:solidFill>
                  <a:schemeClr val="bg1"/>
                </a:solidFill>
              </a:rPr>
            </a:br>
            <a:r>
              <a:rPr lang="en-US" dirty="0">
                <a:solidFill>
                  <a:schemeClr val="bg1"/>
                </a:solidFill>
              </a:rPr>
              <a:t>Management Summary</a:t>
            </a:r>
          </a:p>
        </p:txBody>
      </p:sp>
      <p:pic>
        <p:nvPicPr>
          <p:cNvPr id="16" name="Picture 15" descr="A circuit board&#10;&#10;Description automatically generated">
            <a:extLst>
              <a:ext uri="{FF2B5EF4-FFF2-40B4-BE49-F238E27FC236}">
                <a16:creationId xmlns:a16="http://schemas.microsoft.com/office/drawing/2014/main" id="{143B4BC9-BB5E-4DE0-99E0-D72E24648E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2102" y="934245"/>
            <a:ext cx="7158991" cy="2619081"/>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6" name="Rectangle 5">
            <a:extLst>
              <a:ext uri="{FF2B5EF4-FFF2-40B4-BE49-F238E27FC236}">
                <a16:creationId xmlns:a16="http://schemas.microsoft.com/office/drawing/2014/main" id="{F54F8793-3978-4CED-B11D-5076D6573C81}"/>
              </a:ext>
            </a:extLst>
          </p:cNvPr>
          <p:cNvSpPr/>
          <p:nvPr/>
        </p:nvSpPr>
        <p:spPr>
          <a:xfrm>
            <a:off x="312103" y="970280"/>
            <a:ext cx="7151424" cy="266535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9" name="TextBox 8">
            <a:extLst>
              <a:ext uri="{FF2B5EF4-FFF2-40B4-BE49-F238E27FC236}">
                <a16:creationId xmlns:a16="http://schemas.microsoft.com/office/drawing/2014/main" id="{94B0EA6C-BD57-4464-A4CB-3E6F88F9BD1E}"/>
              </a:ext>
            </a:extLst>
          </p:cNvPr>
          <p:cNvSpPr txBox="1"/>
          <p:nvPr/>
        </p:nvSpPr>
        <p:spPr>
          <a:xfrm>
            <a:off x="336169" y="1054564"/>
            <a:ext cx="7084081" cy="2531078"/>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b="1" dirty="0">
                <a:solidFill>
                  <a:schemeClr val="bg1"/>
                </a:solidFill>
                <a:latin typeface="+mn-lt"/>
                <a:cs typeface="FiraSans-Light"/>
              </a:rPr>
              <a:t>Opportunity Management </a:t>
            </a:r>
            <a:r>
              <a:rPr lang="en-US" sz="1200" dirty="0">
                <a:solidFill>
                  <a:schemeClr val="bg1"/>
                </a:solidFill>
                <a:latin typeface="+mn-lt"/>
                <a:cs typeface="FiraSans-Light"/>
              </a:rPr>
              <a:t>is the linear progression of stages to create a compelling business case for a prospect or client and then proposing and agreeing on a product or service that solves their specific pain. </a:t>
            </a:r>
            <a:br>
              <a:rPr lang="en-US" sz="1200" dirty="0">
                <a:solidFill>
                  <a:schemeClr val="bg1"/>
                </a:solidFill>
                <a:latin typeface="+mn-lt"/>
                <a:cs typeface="FiraSans-Light"/>
              </a:rPr>
            </a:br>
            <a:r>
              <a:rPr lang="en-US" sz="1200" b="1" dirty="0">
                <a:solidFill>
                  <a:schemeClr val="bg1"/>
                </a:solidFill>
                <a:latin typeface="+mn-lt"/>
                <a:cs typeface="FiraSans-Light"/>
              </a:rPr>
              <a:t>Pipeline Management </a:t>
            </a:r>
            <a:r>
              <a:rPr lang="en-US" sz="1200" dirty="0">
                <a:solidFill>
                  <a:schemeClr val="bg1"/>
                </a:solidFill>
                <a:latin typeface="+mn-lt"/>
                <a:cs typeface="FiraSans-Light"/>
              </a:rPr>
              <a:t>is the reporting structure and cadence associated with Opportunity Management. Below are important factors to understand for both Opportunity &amp; Pipeline Management:</a:t>
            </a:r>
          </a:p>
          <a:p>
            <a:pPr marL="171450" indent="-171450" algn="just">
              <a:lnSpc>
                <a:spcPct val="113000"/>
              </a:lnSpc>
              <a:spcBef>
                <a:spcPts val="300"/>
              </a:spcBef>
              <a:spcAft>
                <a:spcPts val="300"/>
              </a:spcAft>
              <a:buFont typeface="Arial" panose="020B0604020202020204" pitchFamily="34" charset="0"/>
              <a:buChar char="•"/>
            </a:pPr>
            <a:r>
              <a:rPr lang="en-US" sz="1200" b="1" dirty="0">
                <a:solidFill>
                  <a:schemeClr val="bg1"/>
                </a:solidFill>
                <a:latin typeface="+mn-lt"/>
                <a:cs typeface="FiraSans-Light"/>
              </a:rPr>
              <a:t>Probability: </a:t>
            </a:r>
            <a:r>
              <a:rPr lang="en-US" sz="1200" dirty="0">
                <a:solidFill>
                  <a:schemeClr val="bg1"/>
                </a:solidFill>
                <a:latin typeface="+mn-lt"/>
                <a:cs typeface="FiraSans-Light"/>
              </a:rPr>
              <a:t>pre-set forecast percentages of a deal’s probability of closing (you can overwrite this field)</a:t>
            </a:r>
          </a:p>
          <a:p>
            <a:pPr marL="171450" indent="-171450" algn="just">
              <a:lnSpc>
                <a:spcPct val="113000"/>
              </a:lnSpc>
              <a:spcBef>
                <a:spcPts val="300"/>
              </a:spcBef>
              <a:spcAft>
                <a:spcPts val="300"/>
              </a:spcAft>
              <a:buFont typeface="Arial" panose="020B0604020202020204" pitchFamily="34" charset="0"/>
              <a:buChar char="•"/>
            </a:pPr>
            <a:r>
              <a:rPr lang="en-US" sz="1200" b="1" dirty="0">
                <a:solidFill>
                  <a:schemeClr val="bg1"/>
                </a:solidFill>
                <a:latin typeface="+mn-lt"/>
                <a:cs typeface="FiraSans-Light"/>
              </a:rPr>
              <a:t>Pipeline Forecast: </a:t>
            </a:r>
            <a:r>
              <a:rPr lang="en-US" sz="1200" dirty="0">
                <a:solidFill>
                  <a:schemeClr val="bg1"/>
                </a:solidFill>
                <a:latin typeface="+mn-lt"/>
                <a:cs typeface="FiraSans-Light"/>
              </a:rPr>
              <a:t>the stages which deals are visible in Pipeline &amp; Forecast reporting</a:t>
            </a:r>
          </a:p>
          <a:p>
            <a:pPr marL="171450" indent="-171450" algn="just">
              <a:lnSpc>
                <a:spcPct val="113000"/>
              </a:lnSpc>
              <a:spcBef>
                <a:spcPts val="300"/>
              </a:spcBef>
              <a:spcAft>
                <a:spcPts val="300"/>
              </a:spcAft>
              <a:buFont typeface="Arial" panose="020B0604020202020204" pitchFamily="34" charset="0"/>
              <a:buChar char="•"/>
            </a:pPr>
            <a:r>
              <a:rPr lang="en-US" sz="1200" b="1" dirty="0">
                <a:solidFill>
                  <a:schemeClr val="bg1"/>
                </a:solidFill>
                <a:latin typeface="+mn-lt"/>
                <a:cs typeface="FiraSans-Light"/>
              </a:rPr>
              <a:t>Full Process: </a:t>
            </a:r>
            <a:r>
              <a:rPr lang="en-US" sz="1200" dirty="0">
                <a:solidFill>
                  <a:schemeClr val="bg1"/>
                </a:solidFill>
                <a:latin typeface="+mn-lt"/>
                <a:cs typeface="FiraSans-Light"/>
              </a:rPr>
              <a:t>the comprehensive set of stages for new business, renewals, cross/upsells</a:t>
            </a:r>
          </a:p>
          <a:p>
            <a:pPr marL="171450" indent="-171450" algn="just">
              <a:lnSpc>
                <a:spcPct val="113000"/>
              </a:lnSpc>
              <a:spcBef>
                <a:spcPts val="300"/>
              </a:spcBef>
              <a:spcAft>
                <a:spcPts val="300"/>
              </a:spcAft>
              <a:buFont typeface="Arial" panose="020B0604020202020204" pitchFamily="34" charset="0"/>
              <a:buChar char="•"/>
            </a:pPr>
            <a:r>
              <a:rPr lang="en-US" sz="1200" b="1" dirty="0">
                <a:solidFill>
                  <a:schemeClr val="bg1"/>
                </a:solidFill>
                <a:latin typeface="+mn-lt"/>
                <a:cs typeface="FiraSans-Light"/>
              </a:rPr>
              <a:t>Fast Track: </a:t>
            </a:r>
            <a:r>
              <a:rPr lang="en-US" sz="1200" dirty="0">
                <a:solidFill>
                  <a:schemeClr val="bg1"/>
                </a:solidFill>
                <a:latin typeface="+mn-lt"/>
                <a:cs typeface="FiraSans-Light"/>
              </a:rPr>
              <a:t>only used for standard BAU orders</a:t>
            </a:r>
          </a:p>
          <a:p>
            <a:pPr marL="171450" indent="-171450" algn="just">
              <a:lnSpc>
                <a:spcPct val="113000"/>
              </a:lnSpc>
              <a:spcBef>
                <a:spcPts val="300"/>
              </a:spcBef>
              <a:spcAft>
                <a:spcPts val="300"/>
              </a:spcAft>
              <a:buFont typeface="Arial" panose="020B0604020202020204" pitchFamily="34" charset="0"/>
              <a:buChar char="•"/>
            </a:pPr>
            <a:r>
              <a:rPr lang="en-US" sz="1200" b="1" dirty="0">
                <a:solidFill>
                  <a:schemeClr val="bg1"/>
                </a:solidFill>
                <a:latin typeface="+mn-lt"/>
                <a:cs typeface="FiraSans-Light"/>
              </a:rPr>
              <a:t>Exit Criteria: </a:t>
            </a:r>
            <a:r>
              <a:rPr lang="en-US" sz="1200" dirty="0">
                <a:solidFill>
                  <a:schemeClr val="bg1"/>
                </a:solidFill>
                <a:latin typeface="+mn-lt"/>
                <a:cs typeface="FiraSans-Light"/>
              </a:rPr>
              <a:t>client-centric stage gates which must be completed before advancing to the next stage</a:t>
            </a:r>
          </a:p>
          <a:p>
            <a:pPr marL="0" indent="0" algn="just">
              <a:lnSpc>
                <a:spcPct val="113000"/>
              </a:lnSpc>
              <a:spcBef>
                <a:spcPts val="300"/>
              </a:spcBef>
              <a:spcAft>
                <a:spcPts val="300"/>
              </a:spcAft>
              <a:buNone/>
            </a:pPr>
            <a:endParaRPr lang="en-US" sz="1200" b="1" dirty="0">
              <a:solidFill>
                <a:schemeClr val="bg1"/>
              </a:solidFill>
              <a:latin typeface="+mn-lt"/>
              <a:cs typeface="FiraSans-Light"/>
            </a:endParaRPr>
          </a:p>
        </p:txBody>
      </p:sp>
      <p:sp>
        <p:nvSpPr>
          <p:cNvPr id="32" name="Rectangle: Top Corners Rounded 31">
            <a:extLst>
              <a:ext uri="{FF2B5EF4-FFF2-40B4-BE49-F238E27FC236}">
                <a16:creationId xmlns:a16="http://schemas.microsoft.com/office/drawing/2014/main" id="{4B207EB9-7207-469F-88BA-6DAA1784C6CB}"/>
              </a:ext>
            </a:extLst>
          </p:cNvPr>
          <p:cNvSpPr/>
          <p:nvPr/>
        </p:nvSpPr>
        <p:spPr>
          <a:xfrm>
            <a:off x="314956" y="3378730"/>
            <a:ext cx="7158990" cy="1040870"/>
          </a:xfrm>
          <a:prstGeom prst="round2SameRect">
            <a:avLst>
              <a:gd name="adj1" fmla="val 7516"/>
              <a:gd name="adj2" fmla="val 0"/>
            </a:avLst>
          </a:prstGeom>
          <a:solidFill>
            <a:schemeClr val="accent2"/>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p:txBody>
      </p:sp>
      <p:graphicFrame>
        <p:nvGraphicFramePr>
          <p:cNvPr id="33" name="Table 32">
            <a:extLst>
              <a:ext uri="{FF2B5EF4-FFF2-40B4-BE49-F238E27FC236}">
                <a16:creationId xmlns:a16="http://schemas.microsoft.com/office/drawing/2014/main" id="{67D01B94-0816-42A5-B75A-207A07C9C0AB}"/>
              </a:ext>
            </a:extLst>
          </p:cNvPr>
          <p:cNvGraphicFramePr>
            <a:graphicFrameLocks noGrp="1"/>
          </p:cNvGraphicFramePr>
          <p:nvPr>
            <p:extLst>
              <p:ext uri="{D42A27DB-BD31-4B8C-83A1-F6EECF244321}">
                <p14:modId xmlns:p14="http://schemas.microsoft.com/office/powerpoint/2010/main" val="2764681116"/>
              </p:ext>
            </p:extLst>
          </p:nvPr>
        </p:nvGraphicFramePr>
        <p:xfrm>
          <a:off x="298454" y="3453309"/>
          <a:ext cx="7175491" cy="5670845"/>
        </p:xfrm>
        <a:graphic>
          <a:graphicData uri="http://schemas.openxmlformats.org/drawingml/2006/table">
            <a:tbl>
              <a:tblPr firstRow="1" bandRow="1">
                <a:tableStyleId>{85BE263C-DBD7-4A20-BB59-AAB30ACAA65A}</a:tableStyleId>
              </a:tblPr>
              <a:tblGrid>
                <a:gridCol w="1042421">
                  <a:extLst>
                    <a:ext uri="{9D8B030D-6E8A-4147-A177-3AD203B41FA5}">
                      <a16:colId xmlns:a16="http://schemas.microsoft.com/office/drawing/2014/main" val="393318590"/>
                    </a:ext>
                  </a:extLst>
                </a:gridCol>
                <a:gridCol w="902284">
                  <a:extLst>
                    <a:ext uri="{9D8B030D-6E8A-4147-A177-3AD203B41FA5}">
                      <a16:colId xmlns:a16="http://schemas.microsoft.com/office/drawing/2014/main" val="3927092767"/>
                    </a:ext>
                  </a:extLst>
                </a:gridCol>
                <a:gridCol w="896706">
                  <a:extLst>
                    <a:ext uri="{9D8B030D-6E8A-4147-A177-3AD203B41FA5}">
                      <a16:colId xmlns:a16="http://schemas.microsoft.com/office/drawing/2014/main" val="437327635"/>
                    </a:ext>
                  </a:extLst>
                </a:gridCol>
                <a:gridCol w="896706">
                  <a:extLst>
                    <a:ext uri="{9D8B030D-6E8A-4147-A177-3AD203B41FA5}">
                      <a16:colId xmlns:a16="http://schemas.microsoft.com/office/drawing/2014/main" val="3132680192"/>
                    </a:ext>
                  </a:extLst>
                </a:gridCol>
                <a:gridCol w="672530">
                  <a:extLst>
                    <a:ext uri="{9D8B030D-6E8A-4147-A177-3AD203B41FA5}">
                      <a16:colId xmlns:a16="http://schemas.microsoft.com/office/drawing/2014/main" val="345217522"/>
                    </a:ext>
                  </a:extLst>
                </a:gridCol>
                <a:gridCol w="2764844">
                  <a:extLst>
                    <a:ext uri="{9D8B030D-6E8A-4147-A177-3AD203B41FA5}">
                      <a16:colId xmlns:a16="http://schemas.microsoft.com/office/drawing/2014/main" val="176583148"/>
                    </a:ext>
                  </a:extLst>
                </a:gridCol>
              </a:tblGrid>
              <a:tr h="428745">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100" dirty="0">
                          <a:latin typeface="+mn-lt"/>
                        </a:rPr>
                        <a:t>Opportunity Stage</a:t>
                      </a:r>
                    </a:p>
                  </a:txBody>
                  <a:tcPr marL="0" marR="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100" dirty="0">
                          <a:latin typeface="+mn-lt"/>
                        </a:rPr>
                        <a:t>Probability</a:t>
                      </a:r>
                    </a:p>
                  </a:txBody>
                  <a:tcPr marL="0" marR="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AU" sz="1100" b="1" dirty="0">
                          <a:solidFill>
                            <a:schemeClr val="bg1"/>
                          </a:solidFill>
                          <a:latin typeface="+mn-lt"/>
                        </a:rPr>
                        <a:t>Pipeline Forecast</a:t>
                      </a:r>
                    </a:p>
                  </a:txBody>
                  <a:tcPr marL="0" marR="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AU" sz="1100" b="1" dirty="0">
                          <a:solidFill>
                            <a:schemeClr val="bg1"/>
                          </a:solidFill>
                          <a:latin typeface="+mn-lt"/>
                        </a:rPr>
                        <a:t>Full Process</a:t>
                      </a:r>
                    </a:p>
                  </a:txBody>
                  <a:tcPr marL="0" marR="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100" dirty="0">
                          <a:latin typeface="+mn-lt"/>
                        </a:rPr>
                        <a:t>Fast Track</a:t>
                      </a:r>
                    </a:p>
                  </a:txBody>
                  <a:tcPr marL="0" marR="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100" dirty="0">
                          <a:latin typeface="+mn-lt"/>
                        </a:rPr>
                        <a:t>Exit Criteria</a:t>
                      </a:r>
                      <a:r>
                        <a:rPr lang="en-AU" sz="1100" baseline="30000" dirty="0">
                          <a:latin typeface="+mn-lt"/>
                        </a:rPr>
                        <a:t>1</a:t>
                      </a:r>
                    </a:p>
                  </a:txBody>
                  <a:tcPr marL="0" marR="0" marT="18000" marB="1800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5892128"/>
                  </a:ext>
                </a:extLst>
              </a:tr>
              <a:tr h="633555">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i="0" dirty="0">
                          <a:solidFill>
                            <a:schemeClr val="tx1"/>
                          </a:solidFill>
                          <a:latin typeface="+mn-lt"/>
                        </a:rPr>
                        <a:t>Prospecting</a:t>
                      </a: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0%</a:t>
                      </a:r>
                    </a:p>
                  </a:txBody>
                  <a:tcPr marL="0" marR="0" marT="108000" marB="108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rPr>
                        <a:t>✖</a:t>
                      </a:r>
                    </a:p>
                  </a:txBody>
                  <a:tcPr marL="0" marR="0" marT="108000" marB="108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rgbClr val="FF0000"/>
                          </a:solidFill>
                          <a:latin typeface="+mn-lt"/>
                        </a:rPr>
                        <a:t>✖</a:t>
                      </a:r>
                    </a:p>
                  </a:txBody>
                  <a:tcPr marL="0" marR="0" marT="108000" marB="108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BANT Criteria Developed </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SCQA Drafted</a:t>
                      </a: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4179160"/>
                  </a:ext>
                </a:extLst>
              </a:tr>
              <a:tr h="761980">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i="0" dirty="0">
                          <a:solidFill>
                            <a:schemeClr val="tx1"/>
                          </a:solidFill>
                          <a:latin typeface="+mn-lt"/>
                        </a:rPr>
                        <a:t>Qualification</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10%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p>
                      <a:pPr marL="0" indent="0" algn="ctr">
                        <a:spcBef>
                          <a:spcPts val="0"/>
                        </a:spcBef>
                        <a:buNone/>
                      </a:pPr>
                      <a:r>
                        <a:rPr lang="en-US" sz="1000" b="0" dirty="0">
                          <a:solidFill>
                            <a:sysClr val="windowText" lastClr="000000"/>
                          </a:solidFill>
                          <a:latin typeface="+mn-lt"/>
                        </a:rPr>
                        <a:t>(Unnamed)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rgbClr val="FF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SCQA Framework Complete</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Budget Discussed w/ Client</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Business Priority of BDT</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1193491"/>
                  </a:ext>
                </a:extLst>
              </a:tr>
              <a:tr h="825916">
                <a:tc>
                  <a:txBody>
                    <a:bodyPr/>
                    <a:lstStyle/>
                    <a:p>
                      <a:pPr marL="0" indent="0" algn="ctr">
                        <a:spcBef>
                          <a:spcPts val="0"/>
                        </a:spcBef>
                        <a:buNone/>
                      </a:pPr>
                      <a:r>
                        <a:rPr lang="en-US" sz="1200" b="0" dirty="0">
                          <a:solidFill>
                            <a:sysClr val="windowText" lastClr="000000"/>
                          </a:solidFill>
                          <a:latin typeface="+mn-lt"/>
                        </a:rPr>
                        <a:t>Proposal Preparation</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40%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p>
                      <a:pPr marL="0" indent="0" algn="ctr">
                        <a:spcBef>
                          <a:spcPts val="0"/>
                        </a:spcBef>
                        <a:buNone/>
                      </a:pPr>
                      <a:r>
                        <a:rPr lang="en-US" sz="1000" b="0" dirty="0">
                          <a:solidFill>
                            <a:sysClr val="windowText" lastClr="000000"/>
                          </a:solidFill>
                          <a:latin typeface="+mn-lt"/>
                        </a:rPr>
                        <a:t>(Unnamed)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rgbClr val="FF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BDT Confirmed and Contacts Created</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Buying Criteria Discussed w/ BDT</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Proposal Sent to Client</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0865879"/>
                  </a:ext>
                </a:extLst>
              </a:tr>
              <a:tr h="952980">
                <a:tc>
                  <a:txBody>
                    <a:bodyPr/>
                    <a:lstStyle/>
                    <a:p>
                      <a:pPr marL="0" indent="0" algn="ctr">
                        <a:spcBef>
                          <a:spcPts val="0"/>
                        </a:spcBef>
                        <a:buNone/>
                      </a:pPr>
                      <a:r>
                        <a:rPr lang="en-US" sz="1200" b="0" dirty="0">
                          <a:solidFill>
                            <a:sysClr val="windowText" lastClr="000000"/>
                          </a:solidFill>
                          <a:latin typeface="+mn-lt"/>
                        </a:rPr>
                        <a:t>Proposal Presented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50%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p>
                      <a:pPr marL="0" indent="0" algn="ctr">
                        <a:spcBef>
                          <a:spcPts val="0"/>
                        </a:spcBef>
                        <a:buNone/>
                      </a:pPr>
                      <a:r>
                        <a:rPr lang="en-US" sz="1000" b="0" dirty="0">
                          <a:solidFill>
                            <a:sysClr val="windowText" lastClr="000000"/>
                          </a:solidFill>
                          <a:latin typeface="+mn-lt"/>
                        </a:rPr>
                        <a:t>(Named)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BDT Confirmed Delivery Timeline</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BDT Confirmed Solution Proposal</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BDT Confirmed Pricing</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4769537"/>
                  </a:ext>
                </a:extLst>
              </a:tr>
              <a:tr h="671801">
                <a:tc>
                  <a:txBody>
                    <a:bodyPr/>
                    <a:lstStyle/>
                    <a:p>
                      <a:pPr marL="0" indent="0" algn="ctr">
                        <a:spcBef>
                          <a:spcPts val="0"/>
                        </a:spcBef>
                        <a:buNone/>
                      </a:pPr>
                      <a:r>
                        <a:rPr lang="en-US" sz="1200" b="0" dirty="0">
                          <a:solidFill>
                            <a:sysClr val="windowText" lastClr="000000"/>
                          </a:solidFill>
                          <a:latin typeface="+mn-lt"/>
                        </a:rPr>
                        <a:t>Agreement Preparation</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60%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p>
                      <a:pPr marL="0" indent="0" algn="ctr">
                        <a:spcBef>
                          <a:spcPts val="0"/>
                        </a:spcBef>
                        <a:buNone/>
                      </a:pPr>
                      <a:r>
                        <a:rPr lang="en-US" sz="1000" b="0" dirty="0">
                          <a:solidFill>
                            <a:sysClr val="windowText" lastClr="000000"/>
                          </a:solidFill>
                          <a:latin typeface="+mn-lt"/>
                        </a:rPr>
                        <a:t>(Named)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rgbClr val="FF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Agreement Sent to Client</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3809763"/>
                  </a:ext>
                </a:extLst>
              </a:tr>
              <a:tr h="935251">
                <a:tc>
                  <a:txBody>
                    <a:bodyPr/>
                    <a:lstStyle/>
                    <a:p>
                      <a:pPr marL="0" indent="0" algn="ctr">
                        <a:spcBef>
                          <a:spcPts val="0"/>
                        </a:spcBef>
                        <a:buNone/>
                      </a:pPr>
                      <a:r>
                        <a:rPr lang="en-US" sz="1200" b="0" dirty="0">
                          <a:solidFill>
                            <a:sysClr val="windowText" lastClr="000000"/>
                          </a:solidFill>
                          <a:latin typeface="+mn-lt"/>
                        </a:rPr>
                        <a:t>Agreement Presented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80%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p>
                      <a:pPr marL="0" indent="0" algn="ctr">
                        <a:spcBef>
                          <a:spcPts val="0"/>
                        </a:spcBef>
                        <a:buNone/>
                      </a:pPr>
                      <a:r>
                        <a:rPr lang="en-US" sz="1000" b="0" dirty="0">
                          <a:solidFill>
                            <a:sysClr val="windowText" lastClr="000000"/>
                          </a:solidFill>
                          <a:latin typeface="+mn-lt"/>
                        </a:rPr>
                        <a:t>(In Forecast)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Revisions Approved by Client</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All Forms Signed/Approved Internally</a:t>
                      </a:r>
                    </a:p>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Agreement Signed by Client</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7208682"/>
                  </a:ext>
                </a:extLst>
              </a:tr>
              <a:tr h="460617">
                <a:tc>
                  <a:txBody>
                    <a:bodyPr/>
                    <a:lstStyle/>
                    <a:p>
                      <a:pPr marL="0" indent="0" algn="ctr">
                        <a:spcBef>
                          <a:spcPts val="0"/>
                        </a:spcBef>
                        <a:buNone/>
                      </a:pPr>
                      <a:r>
                        <a:rPr lang="en-US" sz="1200" b="0" dirty="0">
                          <a:solidFill>
                            <a:sysClr val="windowText" lastClr="000000"/>
                          </a:solidFill>
                          <a:latin typeface="+mn-lt"/>
                        </a:rPr>
                        <a:t>Close Won</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 100%</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rgbClr val="FF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171450" indent="-171450" algn="l">
                        <a:spcBef>
                          <a:spcPts val="0"/>
                        </a:spcBef>
                        <a:buFont typeface="Wingdings" panose="05000000000000000000" pitchFamily="2" charset="2"/>
                        <a:buChar char="q"/>
                      </a:pPr>
                      <a:r>
                        <a:rPr lang="en-US" sz="1200" b="0" dirty="0">
                          <a:solidFill>
                            <a:sysClr val="windowText" lastClr="000000"/>
                          </a:solidFill>
                          <a:latin typeface="+mn-lt"/>
                        </a:rPr>
                        <a:t>Celebrate, You Just Won The Deal!</a:t>
                      </a: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92147475"/>
                  </a:ext>
                </a:extLst>
              </a:tr>
            </a:tbl>
          </a:graphicData>
        </a:graphic>
      </p:graphicFrame>
      <p:sp>
        <p:nvSpPr>
          <p:cNvPr id="34" name="TextBox 33">
            <a:extLst>
              <a:ext uri="{FF2B5EF4-FFF2-40B4-BE49-F238E27FC236}">
                <a16:creationId xmlns:a16="http://schemas.microsoft.com/office/drawing/2014/main" id="{3585FBE8-8CBC-456D-9D72-E9CB942D3FAC}"/>
              </a:ext>
            </a:extLst>
          </p:cNvPr>
          <p:cNvSpPr txBox="1"/>
          <p:nvPr/>
        </p:nvSpPr>
        <p:spPr>
          <a:xfrm>
            <a:off x="388620" y="9167601"/>
            <a:ext cx="6567354" cy="246221"/>
          </a:xfrm>
          <a:prstGeom prst="rect">
            <a:avLst/>
          </a:prstGeom>
          <a:noFill/>
        </p:spPr>
        <p:txBody>
          <a:bodyPr wrap="square" rtlCol="0">
            <a:spAutoFit/>
          </a:bodyPr>
          <a:lstStyle/>
          <a:p>
            <a:r>
              <a:rPr lang="en-US" sz="1000" dirty="0"/>
              <a:t>1) Only client-centric Exit Criteria provided, refer to </a:t>
            </a:r>
            <a:r>
              <a:rPr lang="en-US" sz="1000" dirty="0">
                <a:solidFill>
                  <a:schemeClr val="accent3"/>
                </a:solidFill>
                <a:hlinkClick r:id="rId7" action="ppaction://hlinksldjump">
                  <a:extLst>
                    <a:ext uri="{A12FA001-AC4F-418D-AE19-62706E023703}">
                      <ahyp:hlinkClr xmlns:ahyp="http://schemas.microsoft.com/office/drawing/2018/hyperlinkcolor" val="tx"/>
                    </a:ext>
                  </a:extLst>
                </a:hlinkClick>
              </a:rPr>
              <a:t>Salesforce Exit Criteria </a:t>
            </a:r>
            <a:r>
              <a:rPr lang="en-US" sz="1000" dirty="0"/>
              <a:t>for more detail </a:t>
            </a:r>
          </a:p>
        </p:txBody>
      </p:sp>
    </p:spTree>
    <p:extLst>
      <p:ext uri="{BB962C8B-B14F-4D97-AF65-F5344CB8AC3E}">
        <p14:creationId xmlns:p14="http://schemas.microsoft.com/office/powerpoint/2010/main" val="13823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434665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Buyer’s Journey</a:t>
            </a:r>
          </a:p>
        </p:txBody>
      </p:sp>
    </p:spTree>
    <p:extLst>
      <p:ext uri="{BB962C8B-B14F-4D97-AF65-F5344CB8AC3E}">
        <p14:creationId xmlns:p14="http://schemas.microsoft.com/office/powerpoint/2010/main" val="98120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45042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b="1" dirty="0"/>
              <a:t>Buyer’s Journey Overview</a:t>
            </a:r>
          </a:p>
        </p:txBody>
      </p:sp>
      <p:sp>
        <p:nvSpPr>
          <p:cNvPr id="6" name="Rectangle 5">
            <a:extLst>
              <a:ext uri="{FF2B5EF4-FFF2-40B4-BE49-F238E27FC236}">
                <a16:creationId xmlns:a16="http://schemas.microsoft.com/office/drawing/2014/main" id="{EF197ED2-B880-4B07-BCEA-E4D736B014B3}"/>
              </a:ext>
            </a:extLst>
          </p:cNvPr>
          <p:cNvSpPr/>
          <p:nvPr/>
        </p:nvSpPr>
        <p:spPr>
          <a:xfrm>
            <a:off x="236637" y="1010588"/>
            <a:ext cx="3371710" cy="1619047"/>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This section provides information on the </a:t>
            </a:r>
            <a:r>
              <a:rPr lang="en-US" sz="1200" dirty="0">
                <a:solidFill>
                  <a:schemeClr val="bg1"/>
                </a:solidFill>
                <a:latin typeface="Arial"/>
                <a:cs typeface="Arial"/>
              </a:rPr>
              <a:t>eight</a:t>
            </a:r>
            <a:r>
              <a:rPr kumimoji="0" lang="en-US" sz="1200" b="0" i="0" u="none" strike="noStrike" kern="1200" cap="none" spc="0" normalizeH="0" baseline="0" noProof="0" dirty="0">
                <a:ln>
                  <a:noFill/>
                </a:ln>
                <a:solidFill>
                  <a:schemeClr val="bg1"/>
                </a:solidFill>
                <a:effectLst/>
                <a:uLnTx/>
                <a:uFillTx/>
                <a:latin typeface="Arial"/>
                <a:ea typeface="+mn-ea"/>
                <a:cs typeface="Arial"/>
              </a:rPr>
              <a:t> key decision makers across both technical and business buyer personas that we interact with during </a:t>
            </a:r>
            <a:r>
              <a:rPr lang="en-US" sz="1200" dirty="0">
                <a:solidFill>
                  <a:schemeClr val="bg1"/>
                </a:solidFill>
                <a:latin typeface="Arial"/>
                <a:cs typeface="Arial"/>
              </a:rPr>
              <a:t>new or upsell &amp; cross-sell</a:t>
            </a:r>
            <a:r>
              <a:rPr kumimoji="0" lang="en-US" sz="1200" b="0" i="0" u="none" strike="noStrike" kern="1200" cap="none" spc="0" normalizeH="0" baseline="0" noProof="0" dirty="0">
                <a:ln>
                  <a:noFill/>
                </a:ln>
                <a:solidFill>
                  <a:schemeClr val="bg1"/>
                </a:solidFill>
                <a:effectLst/>
                <a:uLnTx/>
                <a:uFillTx/>
                <a:latin typeface="Arial"/>
                <a:ea typeface="+mn-ea"/>
                <a:cs typeface="Arial"/>
              </a:rPr>
              <a:t> opportunities.</a:t>
            </a:r>
          </a:p>
        </p:txBody>
      </p:sp>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08347" y="1010587"/>
            <a:ext cx="3927416" cy="1619047"/>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F211FB45-1885-44AA-9C8C-830FB0876512}"/>
              </a:ext>
            </a:extLst>
          </p:cNvPr>
          <p:cNvSpPr/>
          <p:nvPr/>
        </p:nvSpPr>
        <p:spPr>
          <a:xfrm>
            <a:off x="236637" y="2748580"/>
            <a:ext cx="7279792" cy="110799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Use this section to deeply understand the buyer personas (business and technical persona across ADVAM, T1 Merchants, ISOs, and F&amp;C markets) you interact with either daily or as you prepare for a significant and meaningful interaction.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In this section you will find:</a:t>
            </a:r>
          </a:p>
        </p:txBody>
      </p:sp>
      <p:graphicFrame>
        <p:nvGraphicFramePr>
          <p:cNvPr id="19" name="Table 18">
            <a:extLst>
              <a:ext uri="{FF2B5EF4-FFF2-40B4-BE49-F238E27FC236}">
                <a16:creationId xmlns:a16="http://schemas.microsoft.com/office/drawing/2014/main" id="{85A01FBD-AF9C-4988-9526-DFE0CE983E09}"/>
              </a:ext>
            </a:extLst>
          </p:cNvPr>
          <p:cNvGraphicFramePr>
            <a:graphicFrameLocks noGrp="1"/>
          </p:cNvGraphicFramePr>
          <p:nvPr>
            <p:extLst>
              <p:ext uri="{D42A27DB-BD31-4B8C-83A1-F6EECF244321}">
                <p14:modId xmlns:p14="http://schemas.microsoft.com/office/powerpoint/2010/main" val="2139793710"/>
              </p:ext>
            </p:extLst>
          </p:nvPr>
        </p:nvGraphicFramePr>
        <p:xfrm>
          <a:off x="245207" y="6641142"/>
          <a:ext cx="7290556" cy="2194560"/>
        </p:xfrm>
        <a:graphic>
          <a:graphicData uri="http://schemas.openxmlformats.org/drawingml/2006/table">
            <a:tbl>
              <a:tblPr firstRow="1">
                <a:tableStyleId>{EB344D84-9AFB-497E-A393-DC336BA19D2E}</a:tableStyleId>
              </a:tblPr>
              <a:tblGrid>
                <a:gridCol w="1694840">
                  <a:extLst>
                    <a:ext uri="{9D8B030D-6E8A-4147-A177-3AD203B41FA5}">
                      <a16:colId xmlns:a16="http://schemas.microsoft.com/office/drawing/2014/main" val="877092802"/>
                    </a:ext>
                  </a:extLst>
                </a:gridCol>
                <a:gridCol w="5595716">
                  <a:extLst>
                    <a:ext uri="{9D8B030D-6E8A-4147-A177-3AD203B41FA5}">
                      <a16:colId xmlns:a16="http://schemas.microsoft.com/office/drawing/2014/main" val="1220666071"/>
                    </a:ext>
                  </a:extLst>
                </a:gridCol>
              </a:tblGrid>
              <a:tr h="548640">
                <a:tc>
                  <a:txBody>
                    <a:bodyPr/>
                    <a:lstStyle/>
                    <a:p>
                      <a:pPr lvl="1" algn="ctr"/>
                      <a:r>
                        <a:rPr lang="en-US" sz="1200" b="1" dirty="0">
                          <a:solidFill>
                            <a:srgbClr val="00A79D"/>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Use this section to help guide you to build new relationships with the Buying Decision Team</a:t>
                      </a:r>
                    </a:p>
                  </a:txBody>
                  <a:tcPr marT="91440" marB="9144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77467111"/>
                  </a:ext>
                </a:extLst>
              </a:tr>
              <a:tr h="548640">
                <a:tc>
                  <a:txBody>
                    <a:bodyPr/>
                    <a:lstStyle/>
                    <a:p>
                      <a:pPr lvl="1" algn="ctr"/>
                      <a:r>
                        <a:rPr lang="en-US" sz="1200" b="1" dirty="0">
                          <a:solidFill>
                            <a:schemeClr val="accent3"/>
                          </a:solidFill>
                        </a:rPr>
                        <a:t>Farmer</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Same as above but for account management. Focus on understanding buyer journey thoughts in the Expand &amp; Renew and Advocate section.</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548640">
                <a:tc>
                  <a:txBody>
                    <a:bodyPr/>
                    <a:lstStyle/>
                    <a:p>
                      <a:pPr lvl="1" algn="ctr"/>
                      <a:r>
                        <a:rPr lang="en-US" sz="1200" b="1" dirty="0">
                          <a:solidFill>
                            <a:srgbClr val="009DDC"/>
                          </a:solidFill>
                        </a:rPr>
                        <a:t>Hybrid</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(Same as Hunter and Farmer)</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548640">
                <a:tc>
                  <a:txBody>
                    <a:bodyPr/>
                    <a:lstStyle/>
                    <a:p>
                      <a:pPr lvl="1" algn="ctr"/>
                      <a:r>
                        <a:rPr lang="en-US" sz="1200" b="1" dirty="0">
                          <a:solidFill>
                            <a:srgbClr val="7030A0"/>
                          </a:solidFill>
                        </a:rPr>
                        <a:t>SE/PS</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Use this section to help guide you to build new and existing relationships, especially with the technical persona that you work closely with.</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3" name="TextBox 22">
            <a:extLst>
              <a:ext uri="{FF2B5EF4-FFF2-40B4-BE49-F238E27FC236}">
                <a16:creationId xmlns:a16="http://schemas.microsoft.com/office/drawing/2014/main" id="{3166C1F5-CE00-4029-8614-443B9A5BE32C}"/>
              </a:ext>
            </a:extLst>
          </p:cNvPr>
          <p:cNvSpPr txBox="1"/>
          <p:nvPr/>
        </p:nvSpPr>
        <p:spPr>
          <a:xfrm>
            <a:off x="198613" y="6236233"/>
            <a:ext cx="4991176"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26" name="Slide Number Placeholder 2">
            <a:extLst>
              <a:ext uri="{FF2B5EF4-FFF2-40B4-BE49-F238E27FC236}">
                <a16:creationId xmlns:a16="http://schemas.microsoft.com/office/drawing/2014/main" id="{ED8D07B6-4E9C-1E41-8D6B-07258BD57A5D}"/>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14</a:t>
            </a:fld>
            <a:endParaRPr lang="en-US" sz="1050" b="1" dirty="0">
              <a:solidFill>
                <a:schemeClr val="accent3"/>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ECE74D3-ADE5-40F5-8345-D832D7BE0265}"/>
              </a:ext>
            </a:extLst>
          </p:cNvPr>
          <p:cNvSpPr/>
          <p:nvPr/>
        </p:nvSpPr>
        <p:spPr>
          <a:xfrm>
            <a:off x="255971" y="4534453"/>
            <a:ext cx="7279792"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BDT Buyer Journey Heat Map</a:t>
            </a:r>
          </a:p>
        </p:txBody>
      </p:sp>
      <p:sp>
        <p:nvSpPr>
          <p:cNvPr id="22" name="Rectangle 21">
            <a:extLst>
              <a:ext uri="{FF2B5EF4-FFF2-40B4-BE49-F238E27FC236}">
                <a16:creationId xmlns:a16="http://schemas.microsoft.com/office/drawing/2014/main" id="{A9297F2C-6474-4D87-B93E-B44A3924DDAA}"/>
              </a:ext>
            </a:extLst>
          </p:cNvPr>
          <p:cNvSpPr/>
          <p:nvPr/>
        </p:nvSpPr>
        <p:spPr>
          <a:xfrm>
            <a:off x="255971" y="5086952"/>
            <a:ext cx="7279792"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BDT Engagement Map</a:t>
            </a:r>
          </a:p>
        </p:txBody>
      </p:sp>
      <p:sp>
        <p:nvSpPr>
          <p:cNvPr id="34" name="Rectangle 33">
            <a:extLst>
              <a:ext uri="{FF2B5EF4-FFF2-40B4-BE49-F238E27FC236}">
                <a16:creationId xmlns:a16="http://schemas.microsoft.com/office/drawing/2014/main" id="{01EBF463-609F-4FCE-A083-C56231AC3316}"/>
              </a:ext>
            </a:extLst>
          </p:cNvPr>
          <p:cNvSpPr/>
          <p:nvPr/>
        </p:nvSpPr>
        <p:spPr>
          <a:xfrm>
            <a:off x="255971" y="5625350"/>
            <a:ext cx="7279792"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Details of 8 personas across four markets (ADVAM, T1 Merchants, F&amp;C, and ISOs)</a:t>
            </a:r>
          </a:p>
        </p:txBody>
      </p:sp>
      <p:sp>
        <p:nvSpPr>
          <p:cNvPr id="35" name="Rectangle 34">
            <a:extLst>
              <a:ext uri="{FF2B5EF4-FFF2-40B4-BE49-F238E27FC236}">
                <a16:creationId xmlns:a16="http://schemas.microsoft.com/office/drawing/2014/main" id="{8784DAEE-CC9B-4547-A076-6E4EA4012476}"/>
              </a:ext>
            </a:extLst>
          </p:cNvPr>
          <p:cNvSpPr/>
          <p:nvPr/>
        </p:nvSpPr>
        <p:spPr>
          <a:xfrm>
            <a:off x="255971" y="3991528"/>
            <a:ext cx="7279792"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Introduction to the Buying Decision Team (BDT)</a:t>
            </a:r>
          </a:p>
        </p:txBody>
      </p:sp>
      <p:sp>
        <p:nvSpPr>
          <p:cNvPr id="20" name="Rectangle 19">
            <a:extLst>
              <a:ext uri="{FF2B5EF4-FFF2-40B4-BE49-F238E27FC236}">
                <a16:creationId xmlns:a16="http://schemas.microsoft.com/office/drawing/2014/main" id="{CE6DF445-DFE6-4BF9-B08F-0678E98FDE68}"/>
              </a:ext>
            </a:extLst>
          </p:cNvPr>
          <p:cNvSpPr/>
          <p:nvPr/>
        </p:nvSpPr>
        <p:spPr>
          <a:xfrm>
            <a:off x="415944" y="8357579"/>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3132439-E7BD-4AE1-9940-1E6C2A654E2A}"/>
              </a:ext>
            </a:extLst>
          </p:cNvPr>
          <p:cNvSpPr/>
          <p:nvPr/>
        </p:nvSpPr>
        <p:spPr>
          <a:xfrm>
            <a:off x="405036" y="7797039"/>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3BC8C36-6936-44BA-AF38-94BFD1BCB79C}"/>
              </a:ext>
            </a:extLst>
          </p:cNvPr>
          <p:cNvSpPr/>
          <p:nvPr/>
        </p:nvSpPr>
        <p:spPr>
          <a:xfrm>
            <a:off x="405035" y="7250448"/>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A36599E-07C1-4B3B-9005-4BFC4EC1CEF3}"/>
              </a:ext>
            </a:extLst>
          </p:cNvPr>
          <p:cNvSpPr/>
          <p:nvPr/>
        </p:nvSpPr>
        <p:spPr>
          <a:xfrm>
            <a:off x="415944" y="6703556"/>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22EB2A-1479-44C0-A2B1-CF0DFB05600E}"/>
              </a:ext>
            </a:extLst>
          </p:cNvPr>
          <p:cNvGrpSpPr/>
          <p:nvPr/>
        </p:nvGrpSpPr>
        <p:grpSpPr>
          <a:xfrm>
            <a:off x="498354" y="6795152"/>
            <a:ext cx="260630" cy="242260"/>
            <a:chOff x="6276975" y="3981450"/>
            <a:chExt cx="360363" cy="334963"/>
          </a:xfrm>
          <a:solidFill>
            <a:schemeClr val="bg1"/>
          </a:solidFill>
        </p:grpSpPr>
        <p:sp>
          <p:nvSpPr>
            <p:cNvPr id="33" name="Freeform 98">
              <a:extLst>
                <a:ext uri="{FF2B5EF4-FFF2-40B4-BE49-F238E27FC236}">
                  <a16:creationId xmlns:a16="http://schemas.microsoft.com/office/drawing/2014/main" id="{C05DAE77-FCB4-4101-B0A1-473C361AE506}"/>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99">
              <a:extLst>
                <a:ext uri="{FF2B5EF4-FFF2-40B4-BE49-F238E27FC236}">
                  <a16:creationId xmlns:a16="http://schemas.microsoft.com/office/drawing/2014/main" id="{F8219AF5-9101-480B-87E5-61F8354A4179}"/>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00">
              <a:extLst>
                <a:ext uri="{FF2B5EF4-FFF2-40B4-BE49-F238E27FC236}">
                  <a16:creationId xmlns:a16="http://schemas.microsoft.com/office/drawing/2014/main" id="{2EDE83E3-035A-4AE1-A271-D2B668B44149}"/>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01">
              <a:extLst>
                <a:ext uri="{FF2B5EF4-FFF2-40B4-BE49-F238E27FC236}">
                  <a16:creationId xmlns:a16="http://schemas.microsoft.com/office/drawing/2014/main" id="{CC9E90C9-EAB7-4D54-A567-99510CF86F2D}"/>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9" name="Graphic 38" descr="Farm scene">
            <a:extLst>
              <a:ext uri="{FF2B5EF4-FFF2-40B4-BE49-F238E27FC236}">
                <a16:creationId xmlns:a16="http://schemas.microsoft.com/office/drawing/2014/main" id="{1EBD8871-D0D5-4933-8CA2-170A68679BC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00" y="7302613"/>
            <a:ext cx="321121" cy="321121"/>
          </a:xfrm>
          <a:prstGeom prst="rect">
            <a:avLst/>
          </a:prstGeom>
        </p:spPr>
      </p:pic>
      <p:grpSp>
        <p:nvGrpSpPr>
          <p:cNvPr id="40" name="Group 39">
            <a:extLst>
              <a:ext uri="{FF2B5EF4-FFF2-40B4-BE49-F238E27FC236}">
                <a16:creationId xmlns:a16="http://schemas.microsoft.com/office/drawing/2014/main" id="{F01D3B67-01BF-4609-BA9F-D5641BA838CD}"/>
              </a:ext>
            </a:extLst>
          </p:cNvPr>
          <p:cNvGrpSpPr/>
          <p:nvPr/>
        </p:nvGrpSpPr>
        <p:grpSpPr>
          <a:xfrm>
            <a:off x="505224" y="8466436"/>
            <a:ext cx="246891" cy="207736"/>
            <a:chOff x="2670175" y="2913063"/>
            <a:chExt cx="360363" cy="303212"/>
          </a:xfrm>
          <a:solidFill>
            <a:schemeClr val="bg1"/>
          </a:solidFill>
        </p:grpSpPr>
        <p:sp>
          <p:nvSpPr>
            <p:cNvPr id="41" name="Freeform 5">
              <a:extLst>
                <a:ext uri="{FF2B5EF4-FFF2-40B4-BE49-F238E27FC236}">
                  <a16:creationId xmlns:a16="http://schemas.microsoft.com/office/drawing/2014/main" id="{E4943DBC-387C-4627-B06E-88D15A22C642}"/>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6">
              <a:extLst>
                <a:ext uri="{FF2B5EF4-FFF2-40B4-BE49-F238E27FC236}">
                  <a16:creationId xmlns:a16="http://schemas.microsoft.com/office/drawing/2014/main" id="{771D8AE6-2A3B-4853-BEEB-8526C9CE2A8C}"/>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7">
              <a:extLst>
                <a:ext uri="{FF2B5EF4-FFF2-40B4-BE49-F238E27FC236}">
                  <a16:creationId xmlns:a16="http://schemas.microsoft.com/office/drawing/2014/main" id="{A1AB387E-6EF1-40E7-AA24-4172A006EEC0}"/>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4" name="Group 43">
            <a:extLst>
              <a:ext uri="{FF2B5EF4-FFF2-40B4-BE49-F238E27FC236}">
                <a16:creationId xmlns:a16="http://schemas.microsoft.com/office/drawing/2014/main" id="{1188A23A-630B-4889-8C64-57AD780177FA}"/>
              </a:ext>
            </a:extLst>
          </p:cNvPr>
          <p:cNvGrpSpPr/>
          <p:nvPr/>
        </p:nvGrpSpPr>
        <p:grpSpPr>
          <a:xfrm>
            <a:off x="484287" y="7875705"/>
            <a:ext cx="266949" cy="268119"/>
            <a:chOff x="5554663" y="3611563"/>
            <a:chExt cx="361950" cy="363537"/>
          </a:xfrm>
          <a:solidFill>
            <a:schemeClr val="bg1"/>
          </a:solidFill>
        </p:grpSpPr>
        <p:sp>
          <p:nvSpPr>
            <p:cNvPr id="45" name="Freeform 48">
              <a:extLst>
                <a:ext uri="{FF2B5EF4-FFF2-40B4-BE49-F238E27FC236}">
                  <a16:creationId xmlns:a16="http://schemas.microsoft.com/office/drawing/2014/main" id="{F3349EC9-5A42-4FC3-A936-C0BA0C93BF44}"/>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9">
              <a:extLst>
                <a:ext uri="{FF2B5EF4-FFF2-40B4-BE49-F238E27FC236}">
                  <a16:creationId xmlns:a16="http://schemas.microsoft.com/office/drawing/2014/main" id="{593F7351-FFC8-412D-9BF0-D834C9D0D8BB}"/>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50">
              <a:extLst>
                <a:ext uri="{FF2B5EF4-FFF2-40B4-BE49-F238E27FC236}">
                  <a16:creationId xmlns:a16="http://schemas.microsoft.com/office/drawing/2014/main" id="{FFE0DE3F-94C2-4BB9-A088-241C5705E374}"/>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58023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1765802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b="1" dirty="0"/>
              <a:t>The Buyer’s Journey</a:t>
            </a:r>
          </a:p>
        </p:txBody>
      </p:sp>
      <p:sp>
        <p:nvSpPr>
          <p:cNvPr id="109" name="Rectangle: Rounded Corners 108">
            <a:extLst>
              <a:ext uri="{FF2B5EF4-FFF2-40B4-BE49-F238E27FC236}">
                <a16:creationId xmlns:a16="http://schemas.microsoft.com/office/drawing/2014/main" id="{5D1C4293-28C2-4A9E-95DC-32031CA463CA}"/>
              </a:ext>
            </a:extLst>
          </p:cNvPr>
          <p:cNvSpPr/>
          <p:nvPr/>
        </p:nvSpPr>
        <p:spPr>
          <a:xfrm>
            <a:off x="222347" y="6324599"/>
            <a:ext cx="1371752" cy="2820245"/>
          </a:xfrm>
          <a:prstGeom prst="roundRect">
            <a:avLst>
              <a:gd name="adj" fmla="val 12991"/>
            </a:avLst>
          </a:prstGeom>
          <a:solidFill>
            <a:schemeClr val="accent1"/>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112" name="Rectangle: Top Corners Rounded 111">
            <a:extLst>
              <a:ext uri="{FF2B5EF4-FFF2-40B4-BE49-F238E27FC236}">
                <a16:creationId xmlns:a16="http://schemas.microsoft.com/office/drawing/2014/main" id="{C173727E-FA39-41F5-AA0A-33F44F33C6F5}"/>
              </a:ext>
            </a:extLst>
          </p:cNvPr>
          <p:cNvSpPr/>
          <p:nvPr/>
        </p:nvSpPr>
        <p:spPr>
          <a:xfrm flipV="1">
            <a:off x="374747" y="6163901"/>
            <a:ext cx="1066952" cy="1211692"/>
          </a:xfrm>
          <a:prstGeom prst="round2SameRect">
            <a:avLst/>
          </a:prstGeom>
          <a:solidFill>
            <a:schemeClr val="accent1">
              <a:lumMod val="75000"/>
            </a:schemeClr>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grpSp>
        <p:nvGrpSpPr>
          <p:cNvPr id="35" name="Group 34">
            <a:extLst>
              <a:ext uri="{FF2B5EF4-FFF2-40B4-BE49-F238E27FC236}">
                <a16:creationId xmlns:a16="http://schemas.microsoft.com/office/drawing/2014/main" id="{69DAA805-35D5-4B18-B77D-CB6D80A1A14F}"/>
              </a:ext>
            </a:extLst>
          </p:cNvPr>
          <p:cNvGrpSpPr/>
          <p:nvPr/>
        </p:nvGrpSpPr>
        <p:grpSpPr>
          <a:xfrm>
            <a:off x="450947" y="6385104"/>
            <a:ext cx="914552" cy="692341"/>
            <a:chOff x="609448" y="6369715"/>
            <a:chExt cx="914552" cy="692341"/>
          </a:xfrm>
        </p:grpSpPr>
        <p:sp>
          <p:nvSpPr>
            <p:cNvPr id="113" name="Rectangle 112">
              <a:extLst>
                <a:ext uri="{FF2B5EF4-FFF2-40B4-BE49-F238E27FC236}">
                  <a16:creationId xmlns:a16="http://schemas.microsoft.com/office/drawing/2014/main" id="{22573DC1-BD45-43F8-9DA6-17957C64862B}"/>
                </a:ext>
              </a:extLst>
            </p:cNvPr>
            <p:cNvSpPr/>
            <p:nvPr/>
          </p:nvSpPr>
          <p:spPr>
            <a:xfrm>
              <a:off x="609448" y="6908168"/>
              <a:ext cx="914552" cy="153888"/>
            </a:xfrm>
            <a:prstGeom prst="rect">
              <a:avLst/>
            </a:prstGeom>
            <a:noFill/>
          </p:spPr>
          <p:txBody>
            <a:bodyPr wrap="square" lIns="0" tIns="0" rIns="0" bIns="0" anchor="ctr">
              <a:spAutoFit/>
            </a:bodyPr>
            <a:lstStyle/>
            <a:p>
              <a:pPr algn="ctr" defTabSz="437198">
                <a:defRPr/>
              </a:pPr>
              <a:r>
                <a:rPr lang="en-US" sz="1000" b="1" kern="0" dirty="0">
                  <a:solidFill>
                    <a:schemeClr val="bg1"/>
                  </a:solidFill>
                  <a:latin typeface="Arial"/>
                  <a:cs typeface="Segoe UI" panose="020B0502040204020203" pitchFamily="34" charset="0"/>
                </a:rPr>
                <a:t> SALES REP</a:t>
              </a:r>
            </a:p>
          </p:txBody>
        </p:sp>
        <p:grpSp>
          <p:nvGrpSpPr>
            <p:cNvPr id="115" name="Group 114">
              <a:extLst>
                <a:ext uri="{FF2B5EF4-FFF2-40B4-BE49-F238E27FC236}">
                  <a16:creationId xmlns:a16="http://schemas.microsoft.com/office/drawing/2014/main" id="{350D7ABD-4378-4639-A21C-D416DCEC1FDF}"/>
                </a:ext>
              </a:extLst>
            </p:cNvPr>
            <p:cNvGrpSpPr/>
            <p:nvPr/>
          </p:nvGrpSpPr>
          <p:grpSpPr>
            <a:xfrm>
              <a:off x="897496" y="6369715"/>
              <a:ext cx="338457" cy="339946"/>
              <a:chOff x="9161463" y="2524125"/>
              <a:chExt cx="360363" cy="361950"/>
            </a:xfrm>
            <a:solidFill>
              <a:schemeClr val="bg1"/>
            </a:solidFill>
          </p:grpSpPr>
          <p:sp>
            <p:nvSpPr>
              <p:cNvPr id="116" name="Freeform 17">
                <a:extLst>
                  <a:ext uri="{FF2B5EF4-FFF2-40B4-BE49-F238E27FC236}">
                    <a16:creationId xmlns:a16="http://schemas.microsoft.com/office/drawing/2014/main" id="{F571C00A-5456-43E1-A818-9264B3F966C7}"/>
                  </a:ext>
                </a:extLst>
              </p:cNvPr>
              <p:cNvSpPr>
                <a:spLocks noEditPoints="1"/>
              </p:cNvSpPr>
              <p:nvPr/>
            </p:nvSpPr>
            <p:spPr bwMode="auto">
              <a:xfrm>
                <a:off x="9161463" y="2524125"/>
                <a:ext cx="360363" cy="361950"/>
              </a:xfrm>
              <a:custGeom>
                <a:avLst/>
                <a:gdLst>
                  <a:gd name="T0" fmla="*/ 84 w 96"/>
                  <a:gd name="T1" fmla="*/ 67 h 96"/>
                  <a:gd name="T2" fmla="*/ 63 w 96"/>
                  <a:gd name="T3" fmla="*/ 61 h 96"/>
                  <a:gd name="T4" fmla="*/ 70 w 96"/>
                  <a:gd name="T5" fmla="*/ 48 h 96"/>
                  <a:gd name="T6" fmla="*/ 74 w 96"/>
                  <a:gd name="T7" fmla="*/ 40 h 96"/>
                  <a:gd name="T8" fmla="*/ 74 w 96"/>
                  <a:gd name="T9" fmla="*/ 37 h 96"/>
                  <a:gd name="T10" fmla="*/ 76 w 96"/>
                  <a:gd name="T11" fmla="*/ 22 h 96"/>
                  <a:gd name="T12" fmla="*/ 71 w 96"/>
                  <a:gd name="T13" fmla="*/ 8 h 96"/>
                  <a:gd name="T14" fmla="*/ 48 w 96"/>
                  <a:gd name="T15" fmla="*/ 0 h 96"/>
                  <a:gd name="T16" fmla="*/ 25 w 96"/>
                  <a:gd name="T17" fmla="*/ 8 h 96"/>
                  <a:gd name="T18" fmla="*/ 20 w 96"/>
                  <a:gd name="T19" fmla="*/ 22 h 96"/>
                  <a:gd name="T20" fmla="*/ 22 w 96"/>
                  <a:gd name="T21" fmla="*/ 37 h 96"/>
                  <a:gd name="T22" fmla="*/ 21 w 96"/>
                  <a:gd name="T23" fmla="*/ 40 h 96"/>
                  <a:gd name="T24" fmla="*/ 26 w 96"/>
                  <a:gd name="T25" fmla="*/ 48 h 96"/>
                  <a:gd name="T26" fmla="*/ 34 w 96"/>
                  <a:gd name="T27" fmla="*/ 61 h 96"/>
                  <a:gd name="T28" fmla="*/ 12 w 96"/>
                  <a:gd name="T29" fmla="*/ 67 h 96"/>
                  <a:gd name="T30" fmla="*/ 0 w 96"/>
                  <a:gd name="T31" fmla="*/ 84 h 96"/>
                  <a:gd name="T32" fmla="*/ 0 w 96"/>
                  <a:gd name="T33" fmla="*/ 96 h 96"/>
                  <a:gd name="T34" fmla="*/ 35 w 96"/>
                  <a:gd name="T35" fmla="*/ 96 h 96"/>
                  <a:gd name="T36" fmla="*/ 45 w 96"/>
                  <a:gd name="T37" fmla="*/ 77 h 96"/>
                  <a:gd name="T38" fmla="*/ 40 w 96"/>
                  <a:gd name="T39" fmla="*/ 70 h 96"/>
                  <a:gd name="T40" fmla="*/ 40 w 96"/>
                  <a:gd name="T41" fmla="*/ 66 h 96"/>
                  <a:gd name="T42" fmla="*/ 48 w 96"/>
                  <a:gd name="T43" fmla="*/ 68 h 96"/>
                  <a:gd name="T44" fmla="*/ 56 w 96"/>
                  <a:gd name="T45" fmla="*/ 66 h 96"/>
                  <a:gd name="T46" fmla="*/ 56 w 96"/>
                  <a:gd name="T47" fmla="*/ 70 h 96"/>
                  <a:gd name="T48" fmla="*/ 51 w 96"/>
                  <a:gd name="T49" fmla="*/ 77 h 96"/>
                  <a:gd name="T50" fmla="*/ 61 w 96"/>
                  <a:gd name="T51" fmla="*/ 96 h 96"/>
                  <a:gd name="T52" fmla="*/ 96 w 96"/>
                  <a:gd name="T53" fmla="*/ 96 h 96"/>
                  <a:gd name="T54" fmla="*/ 96 w 96"/>
                  <a:gd name="T55" fmla="*/ 84 h 96"/>
                  <a:gd name="T56" fmla="*/ 84 w 96"/>
                  <a:gd name="T57" fmla="*/ 67 h 96"/>
                  <a:gd name="T58" fmla="*/ 48 w 96"/>
                  <a:gd name="T59" fmla="*/ 64 h 96"/>
                  <a:gd name="T60" fmla="*/ 30 w 96"/>
                  <a:gd name="T61" fmla="*/ 46 h 96"/>
                  <a:gd name="T62" fmla="*/ 28 w 96"/>
                  <a:gd name="T63" fmla="*/ 44 h 96"/>
                  <a:gd name="T64" fmla="*/ 25 w 96"/>
                  <a:gd name="T65" fmla="*/ 40 h 96"/>
                  <a:gd name="T66" fmla="*/ 28 w 96"/>
                  <a:gd name="T67" fmla="*/ 36 h 96"/>
                  <a:gd name="T68" fmla="*/ 30 w 96"/>
                  <a:gd name="T69" fmla="*/ 34 h 96"/>
                  <a:gd name="T70" fmla="*/ 32 w 96"/>
                  <a:gd name="T71" fmla="*/ 26 h 96"/>
                  <a:gd name="T72" fmla="*/ 48 w 96"/>
                  <a:gd name="T73" fmla="*/ 20 h 96"/>
                  <a:gd name="T74" fmla="*/ 64 w 96"/>
                  <a:gd name="T75" fmla="*/ 26 h 96"/>
                  <a:gd name="T76" fmla="*/ 66 w 96"/>
                  <a:gd name="T77" fmla="*/ 34 h 96"/>
                  <a:gd name="T78" fmla="*/ 68 w 96"/>
                  <a:gd name="T79" fmla="*/ 36 h 96"/>
                  <a:gd name="T80" fmla="*/ 70 w 96"/>
                  <a:gd name="T81" fmla="*/ 40 h 96"/>
                  <a:gd name="T82" fmla="*/ 68 w 96"/>
                  <a:gd name="T83" fmla="*/ 44 h 96"/>
                  <a:gd name="T84" fmla="*/ 66 w 96"/>
                  <a:gd name="T85" fmla="*/ 46 h 96"/>
                  <a:gd name="T86" fmla="*/ 48 w 96"/>
                  <a:gd name="T87" fmla="*/ 64 h 96"/>
                  <a:gd name="T88" fmla="*/ 84 w 96"/>
                  <a:gd name="T89" fmla="*/ 84 h 96"/>
                  <a:gd name="T90" fmla="*/ 70 w 96"/>
                  <a:gd name="T91" fmla="*/ 84 h 96"/>
                  <a:gd name="T92" fmla="*/ 70 w 96"/>
                  <a:gd name="T93" fmla="*/ 80 h 96"/>
                  <a:gd name="T94" fmla="*/ 84 w 96"/>
                  <a:gd name="T95" fmla="*/ 80 h 96"/>
                  <a:gd name="T96" fmla="*/ 84 w 96"/>
                  <a:gd name="T9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84" y="67"/>
                    </a:moveTo>
                    <a:cubicBezTo>
                      <a:pt x="63" y="61"/>
                      <a:pt x="63" y="61"/>
                      <a:pt x="63" y="61"/>
                    </a:cubicBezTo>
                    <a:cubicBezTo>
                      <a:pt x="66" y="58"/>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30" y="58"/>
                      <a:pt x="34" y="61"/>
                    </a:cubicBezTo>
                    <a:cubicBezTo>
                      <a:pt x="12" y="67"/>
                      <a:pt x="12" y="67"/>
                      <a:pt x="12" y="67"/>
                    </a:cubicBezTo>
                    <a:cubicBezTo>
                      <a:pt x="5" y="70"/>
                      <a:pt x="0" y="77"/>
                      <a:pt x="0" y="84"/>
                    </a:cubicBezTo>
                    <a:cubicBezTo>
                      <a:pt x="0" y="96"/>
                      <a:pt x="0" y="96"/>
                      <a:pt x="0" y="96"/>
                    </a:cubicBezTo>
                    <a:cubicBezTo>
                      <a:pt x="35" y="96"/>
                      <a:pt x="35" y="96"/>
                      <a:pt x="35" y="96"/>
                    </a:cubicBezTo>
                    <a:cubicBezTo>
                      <a:pt x="45" y="77"/>
                      <a:pt x="45" y="77"/>
                      <a:pt x="45" y="77"/>
                    </a:cubicBezTo>
                    <a:cubicBezTo>
                      <a:pt x="42" y="76"/>
                      <a:pt x="40" y="73"/>
                      <a:pt x="40" y="70"/>
                    </a:cubicBezTo>
                    <a:cubicBezTo>
                      <a:pt x="40" y="66"/>
                      <a:pt x="40" y="66"/>
                      <a:pt x="40" y="66"/>
                    </a:cubicBezTo>
                    <a:cubicBezTo>
                      <a:pt x="43" y="67"/>
                      <a:pt x="46" y="68"/>
                      <a:pt x="48" y="68"/>
                    </a:cubicBezTo>
                    <a:cubicBezTo>
                      <a:pt x="50" y="68"/>
                      <a:pt x="53" y="67"/>
                      <a:pt x="56" y="66"/>
                    </a:cubicBezTo>
                    <a:cubicBezTo>
                      <a:pt x="56" y="70"/>
                      <a:pt x="56" y="70"/>
                      <a:pt x="56" y="70"/>
                    </a:cubicBezTo>
                    <a:cubicBezTo>
                      <a:pt x="56" y="73"/>
                      <a:pt x="54" y="76"/>
                      <a:pt x="51" y="77"/>
                    </a:cubicBezTo>
                    <a:cubicBezTo>
                      <a:pt x="61" y="96"/>
                      <a:pt x="61" y="96"/>
                      <a:pt x="61" y="96"/>
                    </a:cubicBezTo>
                    <a:cubicBezTo>
                      <a:pt x="96" y="96"/>
                      <a:pt x="96" y="96"/>
                      <a:pt x="96" y="96"/>
                    </a:cubicBezTo>
                    <a:cubicBezTo>
                      <a:pt x="96" y="84"/>
                      <a:pt x="96" y="84"/>
                      <a:pt x="96" y="84"/>
                    </a:cubicBezTo>
                    <a:cubicBezTo>
                      <a:pt x="96" y="77"/>
                      <a:pt x="91" y="70"/>
                      <a:pt x="84" y="67"/>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moveTo>
                      <a:pt x="84" y="84"/>
                    </a:moveTo>
                    <a:cubicBezTo>
                      <a:pt x="70" y="84"/>
                      <a:pt x="70" y="84"/>
                      <a:pt x="70" y="84"/>
                    </a:cubicBezTo>
                    <a:cubicBezTo>
                      <a:pt x="70" y="80"/>
                      <a:pt x="70" y="80"/>
                      <a:pt x="70" y="80"/>
                    </a:cubicBezTo>
                    <a:cubicBezTo>
                      <a:pt x="84" y="80"/>
                      <a:pt x="84" y="80"/>
                      <a:pt x="84" y="80"/>
                    </a:cubicBezTo>
                    <a:lnTo>
                      <a:pt x="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18">
                <a:extLst>
                  <a:ext uri="{FF2B5EF4-FFF2-40B4-BE49-F238E27FC236}">
                    <a16:creationId xmlns:a16="http://schemas.microsoft.com/office/drawing/2014/main" id="{D9DFFB34-AC55-499B-A22D-1B7822F454C4}"/>
                  </a:ext>
                </a:extLst>
              </p:cNvPr>
              <p:cNvSpPr>
                <a:spLocks/>
              </p:cNvSpPr>
              <p:nvPr/>
            </p:nvSpPr>
            <p:spPr bwMode="auto">
              <a:xfrm>
                <a:off x="9288463" y="2652713"/>
                <a:ext cx="46038" cy="22225"/>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9">
                <a:extLst>
                  <a:ext uri="{FF2B5EF4-FFF2-40B4-BE49-F238E27FC236}">
                    <a16:creationId xmlns:a16="http://schemas.microsoft.com/office/drawing/2014/main" id="{8096D8EE-E5CF-4AD4-BE85-1B7ABF102E0D}"/>
                  </a:ext>
                </a:extLst>
              </p:cNvPr>
              <p:cNvSpPr>
                <a:spLocks/>
              </p:cNvSpPr>
              <p:nvPr/>
            </p:nvSpPr>
            <p:spPr bwMode="auto">
              <a:xfrm>
                <a:off x="9348788" y="2652713"/>
                <a:ext cx="46038" cy="22225"/>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37" name="Rectangle 136">
            <a:extLst>
              <a:ext uri="{FF2B5EF4-FFF2-40B4-BE49-F238E27FC236}">
                <a16:creationId xmlns:a16="http://schemas.microsoft.com/office/drawing/2014/main" id="{2A6CFE22-344C-4DEA-A31B-55FFB4251676}"/>
              </a:ext>
            </a:extLst>
          </p:cNvPr>
          <p:cNvSpPr/>
          <p:nvPr/>
        </p:nvSpPr>
        <p:spPr>
          <a:xfrm>
            <a:off x="374747" y="8075553"/>
            <a:ext cx="1066952" cy="369332"/>
          </a:xfrm>
          <a:prstGeom prst="rect">
            <a:avLst/>
          </a:prstGeom>
          <a:noFill/>
        </p:spPr>
        <p:txBody>
          <a:bodyPr wrap="square" lIns="0" tIns="0" rIns="0" bIns="0" anchor="ctr">
            <a:spAutoFit/>
          </a:bodyPr>
          <a:lstStyle/>
          <a:p>
            <a:pPr algn="ctr" defTabSz="437198">
              <a:defRPr/>
            </a:pPr>
            <a:r>
              <a:rPr lang="en-US" sz="1200" b="1" kern="0" dirty="0">
                <a:solidFill>
                  <a:schemeClr val="bg1"/>
                </a:solidFill>
                <a:latin typeface="Arial"/>
                <a:cs typeface="Segoe UI" panose="020B0502040204020203" pitchFamily="34" charset="0"/>
              </a:rPr>
              <a:t> Opportunity Stages</a:t>
            </a:r>
          </a:p>
        </p:txBody>
      </p:sp>
      <p:sp>
        <p:nvSpPr>
          <p:cNvPr id="141" name="Rectangle: Rounded Corners 140">
            <a:extLst>
              <a:ext uri="{FF2B5EF4-FFF2-40B4-BE49-F238E27FC236}">
                <a16:creationId xmlns:a16="http://schemas.microsoft.com/office/drawing/2014/main" id="{87C69210-3333-4ACE-AA63-51B78BF9CA82}"/>
              </a:ext>
            </a:extLst>
          </p:cNvPr>
          <p:cNvSpPr/>
          <p:nvPr/>
        </p:nvSpPr>
        <p:spPr>
          <a:xfrm>
            <a:off x="222347" y="2897285"/>
            <a:ext cx="1371752" cy="2820245"/>
          </a:xfrm>
          <a:prstGeom prst="roundRect">
            <a:avLst>
              <a:gd name="adj" fmla="val 12991"/>
            </a:avLst>
          </a:prstGeom>
          <a:solidFill>
            <a:schemeClr val="accent2"/>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142" name="Rectangle: Top Corners Rounded 141">
            <a:extLst>
              <a:ext uri="{FF2B5EF4-FFF2-40B4-BE49-F238E27FC236}">
                <a16:creationId xmlns:a16="http://schemas.microsoft.com/office/drawing/2014/main" id="{EEB08113-06F7-4175-9E23-F52E484DD014}"/>
              </a:ext>
            </a:extLst>
          </p:cNvPr>
          <p:cNvSpPr/>
          <p:nvPr/>
        </p:nvSpPr>
        <p:spPr>
          <a:xfrm flipV="1">
            <a:off x="374747" y="2736587"/>
            <a:ext cx="1066952" cy="1211692"/>
          </a:xfrm>
          <a:prstGeom prst="round2SameRect">
            <a:avLst/>
          </a:prstGeom>
          <a:solidFill>
            <a:schemeClr val="accent2">
              <a:lumMod val="75000"/>
            </a:schemeClr>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148" name="Rectangle 147">
            <a:extLst>
              <a:ext uri="{FF2B5EF4-FFF2-40B4-BE49-F238E27FC236}">
                <a16:creationId xmlns:a16="http://schemas.microsoft.com/office/drawing/2014/main" id="{186405D0-F1D8-4DC3-A10C-8738FF89A4E0}"/>
              </a:ext>
            </a:extLst>
          </p:cNvPr>
          <p:cNvSpPr/>
          <p:nvPr/>
        </p:nvSpPr>
        <p:spPr>
          <a:xfrm>
            <a:off x="374747" y="4555906"/>
            <a:ext cx="1066952" cy="553998"/>
          </a:xfrm>
          <a:prstGeom prst="rect">
            <a:avLst/>
          </a:prstGeom>
          <a:noFill/>
        </p:spPr>
        <p:txBody>
          <a:bodyPr wrap="square" lIns="0" tIns="0" rIns="0" bIns="0" anchor="ctr">
            <a:spAutoFit/>
          </a:bodyPr>
          <a:lstStyle/>
          <a:p>
            <a:pPr algn="ctr" defTabSz="437198">
              <a:defRPr/>
            </a:pPr>
            <a:r>
              <a:rPr lang="en-US" sz="1200" b="1" kern="0" dirty="0">
                <a:solidFill>
                  <a:schemeClr val="bg1"/>
                </a:solidFill>
                <a:latin typeface="Arial"/>
                <a:cs typeface="Segoe UI" panose="020B0502040204020203" pitchFamily="34" charset="0"/>
              </a:rPr>
              <a:t> Buyer Journey Stages</a:t>
            </a:r>
          </a:p>
        </p:txBody>
      </p:sp>
      <p:cxnSp>
        <p:nvCxnSpPr>
          <p:cNvPr id="149" name="Straight Connector 148">
            <a:extLst>
              <a:ext uri="{FF2B5EF4-FFF2-40B4-BE49-F238E27FC236}">
                <a16:creationId xmlns:a16="http://schemas.microsoft.com/office/drawing/2014/main" id="{90C5FCC6-EC6D-4B60-A908-08CF141C2949}"/>
              </a:ext>
            </a:extLst>
          </p:cNvPr>
          <p:cNvCxnSpPr>
            <a:cxnSpLocks/>
          </p:cNvCxnSpPr>
          <p:nvPr/>
        </p:nvCxnSpPr>
        <p:spPr>
          <a:xfrm>
            <a:off x="832023" y="5717530"/>
            <a:ext cx="152400" cy="0"/>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B4122B5-A94F-4B75-BBAD-181866772FCB}"/>
              </a:ext>
            </a:extLst>
          </p:cNvPr>
          <p:cNvGrpSpPr/>
          <p:nvPr/>
        </p:nvGrpSpPr>
        <p:grpSpPr>
          <a:xfrm>
            <a:off x="450947" y="2957789"/>
            <a:ext cx="914552" cy="769288"/>
            <a:chOff x="609448" y="2942399"/>
            <a:chExt cx="914552" cy="769288"/>
          </a:xfrm>
        </p:grpSpPr>
        <p:sp>
          <p:nvSpPr>
            <p:cNvPr id="151" name="Rectangle 150">
              <a:extLst>
                <a:ext uri="{FF2B5EF4-FFF2-40B4-BE49-F238E27FC236}">
                  <a16:creationId xmlns:a16="http://schemas.microsoft.com/office/drawing/2014/main" id="{F655AB39-5EBD-489E-8A05-90F1F6854131}"/>
                </a:ext>
              </a:extLst>
            </p:cNvPr>
            <p:cNvSpPr/>
            <p:nvPr/>
          </p:nvSpPr>
          <p:spPr>
            <a:xfrm>
              <a:off x="609448" y="3403910"/>
              <a:ext cx="914552" cy="307777"/>
            </a:xfrm>
            <a:prstGeom prst="rect">
              <a:avLst/>
            </a:prstGeom>
            <a:noFill/>
          </p:spPr>
          <p:txBody>
            <a:bodyPr wrap="square" lIns="0" tIns="0" rIns="0" bIns="0" anchor="ctr">
              <a:spAutoFit/>
            </a:bodyPr>
            <a:lstStyle/>
            <a:p>
              <a:pPr algn="ctr" defTabSz="437198">
                <a:defRPr/>
              </a:pPr>
              <a:endParaRPr lang="en-US" sz="1000" b="1" kern="0" dirty="0">
                <a:solidFill>
                  <a:schemeClr val="bg1"/>
                </a:solidFill>
                <a:latin typeface="Arial"/>
                <a:cs typeface="Segoe UI" panose="020B0502040204020203" pitchFamily="34" charset="0"/>
              </a:endParaRPr>
            </a:p>
            <a:p>
              <a:pPr algn="ctr" defTabSz="437198">
                <a:defRPr/>
              </a:pPr>
              <a:r>
                <a:rPr lang="en-US" sz="1000" b="1" kern="0" dirty="0">
                  <a:solidFill>
                    <a:schemeClr val="bg1"/>
                  </a:solidFill>
                  <a:latin typeface="Arial"/>
                  <a:cs typeface="Segoe UI" panose="020B0502040204020203" pitchFamily="34" charset="0"/>
                </a:rPr>
                <a:t>BUYER</a:t>
              </a:r>
            </a:p>
          </p:txBody>
        </p:sp>
        <p:grpSp>
          <p:nvGrpSpPr>
            <p:cNvPr id="161" name="Group 160">
              <a:extLst>
                <a:ext uri="{FF2B5EF4-FFF2-40B4-BE49-F238E27FC236}">
                  <a16:creationId xmlns:a16="http://schemas.microsoft.com/office/drawing/2014/main" id="{0FFE5BC2-8979-4A0D-AA6A-2186114760E9}"/>
                </a:ext>
              </a:extLst>
            </p:cNvPr>
            <p:cNvGrpSpPr/>
            <p:nvPr/>
          </p:nvGrpSpPr>
          <p:grpSpPr>
            <a:xfrm>
              <a:off x="895998" y="2942399"/>
              <a:ext cx="341452" cy="339947"/>
              <a:chOff x="5554663" y="2527300"/>
              <a:chExt cx="360363" cy="358776"/>
            </a:xfrm>
            <a:solidFill>
              <a:schemeClr val="bg1"/>
            </a:solidFill>
          </p:grpSpPr>
          <p:sp>
            <p:nvSpPr>
              <p:cNvPr id="163" name="Freeform 94">
                <a:extLst>
                  <a:ext uri="{FF2B5EF4-FFF2-40B4-BE49-F238E27FC236}">
                    <a16:creationId xmlns:a16="http://schemas.microsoft.com/office/drawing/2014/main" id="{0AD9AA3D-DA86-4FD9-A9CF-4AAF0AA64E31}"/>
                  </a:ext>
                </a:extLst>
              </p:cNvPr>
              <p:cNvSpPr>
                <a:spLocks/>
              </p:cNvSpPr>
              <p:nvPr/>
            </p:nvSpPr>
            <p:spPr bwMode="auto">
              <a:xfrm>
                <a:off x="5554663" y="2773363"/>
                <a:ext cx="360363" cy="112713"/>
              </a:xfrm>
              <a:custGeom>
                <a:avLst/>
                <a:gdLst>
                  <a:gd name="T0" fmla="*/ 76 w 96"/>
                  <a:gd name="T1" fmla="*/ 0 h 30"/>
                  <a:gd name="T2" fmla="*/ 61 w 96"/>
                  <a:gd name="T3" fmla="*/ 17 h 30"/>
                  <a:gd name="T4" fmla="*/ 50 w 96"/>
                  <a:gd name="T5" fmla="*/ 28 h 30"/>
                  <a:gd name="T6" fmla="*/ 48 w 96"/>
                  <a:gd name="T7" fmla="*/ 30 h 30"/>
                  <a:gd name="T8" fmla="*/ 46 w 96"/>
                  <a:gd name="T9" fmla="*/ 28 h 30"/>
                  <a:gd name="T10" fmla="*/ 35 w 96"/>
                  <a:gd name="T11" fmla="*/ 16 h 30"/>
                  <a:gd name="T12" fmla="*/ 20 w 96"/>
                  <a:gd name="T13" fmla="*/ 0 h 30"/>
                  <a:gd name="T14" fmla="*/ 0 w 96"/>
                  <a:gd name="T15" fmla="*/ 22 h 30"/>
                  <a:gd name="T16" fmla="*/ 0 w 96"/>
                  <a:gd name="T17" fmla="*/ 30 h 30"/>
                  <a:gd name="T18" fmla="*/ 96 w 96"/>
                  <a:gd name="T19" fmla="*/ 30 h 30"/>
                  <a:gd name="T20" fmla="*/ 96 w 96"/>
                  <a:gd name="T21" fmla="*/ 22 h 30"/>
                  <a:gd name="T22" fmla="*/ 76 w 96"/>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0">
                    <a:moveTo>
                      <a:pt x="76" y="0"/>
                    </a:moveTo>
                    <a:cubicBezTo>
                      <a:pt x="75" y="9"/>
                      <a:pt x="67" y="13"/>
                      <a:pt x="61" y="17"/>
                    </a:cubicBezTo>
                    <a:cubicBezTo>
                      <a:pt x="55" y="21"/>
                      <a:pt x="50" y="24"/>
                      <a:pt x="50" y="28"/>
                    </a:cubicBezTo>
                    <a:cubicBezTo>
                      <a:pt x="50" y="29"/>
                      <a:pt x="49" y="30"/>
                      <a:pt x="48" y="30"/>
                    </a:cubicBezTo>
                    <a:cubicBezTo>
                      <a:pt x="47" y="30"/>
                      <a:pt x="46" y="29"/>
                      <a:pt x="46" y="28"/>
                    </a:cubicBezTo>
                    <a:cubicBezTo>
                      <a:pt x="46" y="23"/>
                      <a:pt x="40" y="20"/>
                      <a:pt x="35" y="16"/>
                    </a:cubicBezTo>
                    <a:cubicBezTo>
                      <a:pt x="28" y="12"/>
                      <a:pt x="22" y="7"/>
                      <a:pt x="20" y="0"/>
                    </a:cubicBezTo>
                    <a:cubicBezTo>
                      <a:pt x="9" y="6"/>
                      <a:pt x="0" y="11"/>
                      <a:pt x="0" y="22"/>
                    </a:cubicBezTo>
                    <a:cubicBezTo>
                      <a:pt x="0" y="30"/>
                      <a:pt x="0" y="30"/>
                      <a:pt x="0" y="30"/>
                    </a:cubicBezTo>
                    <a:cubicBezTo>
                      <a:pt x="96" y="30"/>
                      <a:pt x="96" y="30"/>
                      <a:pt x="96" y="30"/>
                    </a:cubicBezTo>
                    <a:cubicBezTo>
                      <a:pt x="96" y="22"/>
                      <a:pt x="96" y="22"/>
                      <a:pt x="96" y="22"/>
                    </a:cubicBezTo>
                    <a:cubicBezTo>
                      <a:pt x="96" y="11"/>
                      <a:pt x="87" y="6"/>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95">
                <a:extLst>
                  <a:ext uri="{FF2B5EF4-FFF2-40B4-BE49-F238E27FC236}">
                    <a16:creationId xmlns:a16="http://schemas.microsoft.com/office/drawing/2014/main" id="{7EB1D4E1-8406-445B-BE24-54588AEAF523}"/>
                  </a:ext>
                </a:extLst>
              </p:cNvPr>
              <p:cNvSpPr>
                <a:spLocks noEditPoints="1"/>
              </p:cNvSpPr>
              <p:nvPr/>
            </p:nvSpPr>
            <p:spPr bwMode="auto">
              <a:xfrm>
                <a:off x="5562600" y="2527300"/>
                <a:ext cx="346075" cy="328613"/>
              </a:xfrm>
              <a:custGeom>
                <a:avLst/>
                <a:gdLst>
                  <a:gd name="T0" fmla="*/ 14 w 92"/>
                  <a:gd name="T1" fmla="*/ 59 h 87"/>
                  <a:gd name="T2" fmla="*/ 17 w 92"/>
                  <a:gd name="T3" fmla="*/ 59 h 87"/>
                  <a:gd name="T4" fmla="*/ 27 w 92"/>
                  <a:gd name="T5" fmla="*/ 53 h 87"/>
                  <a:gd name="T6" fmla="*/ 32 w 92"/>
                  <a:gd name="T7" fmla="*/ 59 h 87"/>
                  <a:gd name="T8" fmla="*/ 27 w 92"/>
                  <a:gd name="T9" fmla="*/ 62 h 87"/>
                  <a:gd name="T10" fmla="*/ 22 w 92"/>
                  <a:gd name="T11" fmla="*/ 64 h 87"/>
                  <a:gd name="T12" fmla="*/ 35 w 92"/>
                  <a:gd name="T13" fmla="*/ 78 h 87"/>
                  <a:gd name="T14" fmla="*/ 46 w 92"/>
                  <a:gd name="T15" fmla="*/ 87 h 87"/>
                  <a:gd name="T16" fmla="*/ 57 w 92"/>
                  <a:gd name="T17" fmla="*/ 79 h 87"/>
                  <a:gd name="T18" fmla="*/ 70 w 92"/>
                  <a:gd name="T19" fmla="*/ 64 h 87"/>
                  <a:gd name="T20" fmla="*/ 65 w 92"/>
                  <a:gd name="T21" fmla="*/ 62 h 87"/>
                  <a:gd name="T22" fmla="*/ 60 w 92"/>
                  <a:gd name="T23" fmla="*/ 59 h 87"/>
                  <a:gd name="T24" fmla="*/ 65 w 92"/>
                  <a:gd name="T25" fmla="*/ 53 h 87"/>
                  <a:gd name="T26" fmla="*/ 75 w 92"/>
                  <a:gd name="T27" fmla="*/ 59 h 87"/>
                  <a:gd name="T28" fmla="*/ 92 w 92"/>
                  <a:gd name="T29" fmla="*/ 50 h 87"/>
                  <a:gd name="T30" fmla="*/ 92 w 92"/>
                  <a:gd name="T31" fmla="*/ 48 h 87"/>
                  <a:gd name="T32" fmla="*/ 90 w 92"/>
                  <a:gd name="T33" fmla="*/ 47 h 87"/>
                  <a:gd name="T34" fmla="*/ 80 w 92"/>
                  <a:gd name="T35" fmla="*/ 29 h 87"/>
                  <a:gd name="T36" fmla="*/ 67 w 92"/>
                  <a:gd name="T37" fmla="*/ 2 h 87"/>
                  <a:gd name="T38" fmla="*/ 46 w 92"/>
                  <a:gd name="T39" fmla="*/ 5 h 87"/>
                  <a:gd name="T40" fmla="*/ 25 w 92"/>
                  <a:gd name="T41" fmla="*/ 2 h 87"/>
                  <a:gd name="T42" fmla="*/ 12 w 92"/>
                  <a:gd name="T43" fmla="*/ 29 h 87"/>
                  <a:gd name="T44" fmla="*/ 2 w 92"/>
                  <a:gd name="T45" fmla="*/ 47 h 87"/>
                  <a:gd name="T46" fmla="*/ 0 w 92"/>
                  <a:gd name="T47" fmla="*/ 48 h 87"/>
                  <a:gd name="T48" fmla="*/ 0 w 92"/>
                  <a:gd name="T49" fmla="*/ 50 h 87"/>
                  <a:gd name="T50" fmla="*/ 14 w 92"/>
                  <a:gd name="T51" fmla="*/ 59 h 87"/>
                  <a:gd name="T52" fmla="*/ 26 w 92"/>
                  <a:gd name="T53" fmla="*/ 35 h 87"/>
                  <a:gd name="T54" fmla="*/ 28 w 92"/>
                  <a:gd name="T55" fmla="*/ 33 h 87"/>
                  <a:gd name="T56" fmla="*/ 30 w 92"/>
                  <a:gd name="T57" fmla="*/ 27 h 87"/>
                  <a:gd name="T58" fmla="*/ 46 w 92"/>
                  <a:gd name="T59" fmla="*/ 21 h 87"/>
                  <a:gd name="T60" fmla="*/ 62 w 92"/>
                  <a:gd name="T61" fmla="*/ 27 h 87"/>
                  <a:gd name="T62" fmla="*/ 64 w 92"/>
                  <a:gd name="T63" fmla="*/ 33 h 87"/>
                  <a:gd name="T64" fmla="*/ 66 w 92"/>
                  <a:gd name="T65" fmla="*/ 35 h 87"/>
                  <a:gd name="T66" fmla="*/ 68 w 92"/>
                  <a:gd name="T67" fmla="*/ 39 h 87"/>
                  <a:gd name="T68" fmla="*/ 66 w 92"/>
                  <a:gd name="T69" fmla="*/ 43 h 87"/>
                  <a:gd name="T70" fmla="*/ 64 w 92"/>
                  <a:gd name="T71" fmla="*/ 45 h 87"/>
                  <a:gd name="T72" fmla="*/ 46 w 92"/>
                  <a:gd name="T73" fmla="*/ 63 h 87"/>
                  <a:gd name="T74" fmla="*/ 28 w 92"/>
                  <a:gd name="T75" fmla="*/ 45 h 87"/>
                  <a:gd name="T76" fmla="*/ 26 w 92"/>
                  <a:gd name="T77" fmla="*/ 43 h 87"/>
                  <a:gd name="T78" fmla="*/ 23 w 92"/>
                  <a:gd name="T79" fmla="*/ 39 h 87"/>
                  <a:gd name="T80" fmla="*/ 26 w 92"/>
                  <a:gd name="T81"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87">
                    <a:moveTo>
                      <a:pt x="14" y="59"/>
                    </a:moveTo>
                    <a:cubicBezTo>
                      <a:pt x="15" y="59"/>
                      <a:pt x="16" y="59"/>
                      <a:pt x="17" y="59"/>
                    </a:cubicBezTo>
                    <a:cubicBezTo>
                      <a:pt x="21" y="58"/>
                      <a:pt x="25" y="56"/>
                      <a:pt x="27" y="53"/>
                    </a:cubicBezTo>
                    <a:cubicBezTo>
                      <a:pt x="28" y="55"/>
                      <a:pt x="30" y="57"/>
                      <a:pt x="32" y="59"/>
                    </a:cubicBezTo>
                    <a:cubicBezTo>
                      <a:pt x="31" y="60"/>
                      <a:pt x="29" y="61"/>
                      <a:pt x="27" y="62"/>
                    </a:cubicBezTo>
                    <a:cubicBezTo>
                      <a:pt x="25" y="62"/>
                      <a:pt x="24" y="63"/>
                      <a:pt x="22" y="64"/>
                    </a:cubicBezTo>
                    <a:cubicBezTo>
                      <a:pt x="23" y="70"/>
                      <a:pt x="29" y="74"/>
                      <a:pt x="35" y="78"/>
                    </a:cubicBezTo>
                    <a:cubicBezTo>
                      <a:pt x="39" y="80"/>
                      <a:pt x="44" y="83"/>
                      <a:pt x="46" y="87"/>
                    </a:cubicBezTo>
                    <a:cubicBezTo>
                      <a:pt x="48" y="84"/>
                      <a:pt x="53" y="81"/>
                      <a:pt x="57" y="79"/>
                    </a:cubicBezTo>
                    <a:cubicBezTo>
                      <a:pt x="63" y="75"/>
                      <a:pt x="69" y="71"/>
                      <a:pt x="70" y="64"/>
                    </a:cubicBezTo>
                    <a:cubicBezTo>
                      <a:pt x="68" y="63"/>
                      <a:pt x="67" y="62"/>
                      <a:pt x="65" y="62"/>
                    </a:cubicBezTo>
                    <a:cubicBezTo>
                      <a:pt x="63" y="61"/>
                      <a:pt x="61" y="60"/>
                      <a:pt x="60" y="59"/>
                    </a:cubicBezTo>
                    <a:cubicBezTo>
                      <a:pt x="62" y="57"/>
                      <a:pt x="64" y="55"/>
                      <a:pt x="65" y="53"/>
                    </a:cubicBezTo>
                    <a:cubicBezTo>
                      <a:pt x="67" y="56"/>
                      <a:pt x="71" y="58"/>
                      <a:pt x="75" y="59"/>
                    </a:cubicBezTo>
                    <a:cubicBezTo>
                      <a:pt x="80" y="60"/>
                      <a:pt x="88" y="58"/>
                      <a:pt x="92" y="50"/>
                    </a:cubicBezTo>
                    <a:cubicBezTo>
                      <a:pt x="92" y="49"/>
                      <a:pt x="92" y="48"/>
                      <a:pt x="92" y="48"/>
                    </a:cubicBezTo>
                    <a:cubicBezTo>
                      <a:pt x="91" y="47"/>
                      <a:pt x="91" y="47"/>
                      <a:pt x="90" y="47"/>
                    </a:cubicBezTo>
                    <a:cubicBezTo>
                      <a:pt x="85" y="47"/>
                      <a:pt x="83" y="38"/>
                      <a:pt x="80" y="29"/>
                    </a:cubicBezTo>
                    <a:cubicBezTo>
                      <a:pt x="78" y="18"/>
                      <a:pt x="75" y="7"/>
                      <a:pt x="67" y="2"/>
                    </a:cubicBezTo>
                    <a:cubicBezTo>
                      <a:pt x="61" y="0"/>
                      <a:pt x="54" y="1"/>
                      <a:pt x="46" y="5"/>
                    </a:cubicBezTo>
                    <a:cubicBezTo>
                      <a:pt x="38" y="1"/>
                      <a:pt x="31" y="0"/>
                      <a:pt x="25" y="2"/>
                    </a:cubicBezTo>
                    <a:cubicBezTo>
                      <a:pt x="17" y="7"/>
                      <a:pt x="14" y="18"/>
                      <a:pt x="12" y="29"/>
                    </a:cubicBezTo>
                    <a:cubicBezTo>
                      <a:pt x="9" y="38"/>
                      <a:pt x="7" y="47"/>
                      <a:pt x="2" y="47"/>
                    </a:cubicBezTo>
                    <a:cubicBezTo>
                      <a:pt x="1" y="47"/>
                      <a:pt x="1" y="47"/>
                      <a:pt x="0" y="48"/>
                    </a:cubicBezTo>
                    <a:cubicBezTo>
                      <a:pt x="0" y="48"/>
                      <a:pt x="0" y="49"/>
                      <a:pt x="0" y="50"/>
                    </a:cubicBezTo>
                    <a:cubicBezTo>
                      <a:pt x="3" y="57"/>
                      <a:pt x="9" y="59"/>
                      <a:pt x="14" y="59"/>
                    </a:cubicBezTo>
                    <a:close/>
                    <a:moveTo>
                      <a:pt x="26" y="35"/>
                    </a:moveTo>
                    <a:cubicBezTo>
                      <a:pt x="27" y="35"/>
                      <a:pt x="28" y="34"/>
                      <a:pt x="28" y="33"/>
                    </a:cubicBezTo>
                    <a:cubicBezTo>
                      <a:pt x="30" y="27"/>
                      <a:pt x="30" y="27"/>
                      <a:pt x="30" y="27"/>
                    </a:cubicBezTo>
                    <a:cubicBezTo>
                      <a:pt x="40" y="27"/>
                      <a:pt x="44" y="24"/>
                      <a:pt x="46" y="21"/>
                    </a:cubicBezTo>
                    <a:cubicBezTo>
                      <a:pt x="48" y="24"/>
                      <a:pt x="52" y="27"/>
                      <a:pt x="62" y="27"/>
                    </a:cubicBezTo>
                    <a:cubicBezTo>
                      <a:pt x="64" y="33"/>
                      <a:pt x="64" y="33"/>
                      <a:pt x="64" y="33"/>
                    </a:cubicBezTo>
                    <a:cubicBezTo>
                      <a:pt x="64" y="34"/>
                      <a:pt x="65" y="35"/>
                      <a:pt x="66" y="35"/>
                    </a:cubicBezTo>
                    <a:cubicBezTo>
                      <a:pt x="68" y="35"/>
                      <a:pt x="68" y="38"/>
                      <a:pt x="68" y="39"/>
                    </a:cubicBezTo>
                    <a:cubicBezTo>
                      <a:pt x="68" y="40"/>
                      <a:pt x="68" y="43"/>
                      <a:pt x="66" y="43"/>
                    </a:cubicBezTo>
                    <a:cubicBezTo>
                      <a:pt x="65" y="43"/>
                      <a:pt x="64" y="44"/>
                      <a:pt x="64" y="45"/>
                    </a:cubicBezTo>
                    <a:cubicBezTo>
                      <a:pt x="62" y="56"/>
                      <a:pt x="50" y="61"/>
                      <a:pt x="46" y="63"/>
                    </a:cubicBezTo>
                    <a:cubicBezTo>
                      <a:pt x="42" y="61"/>
                      <a:pt x="30" y="56"/>
                      <a:pt x="28" y="45"/>
                    </a:cubicBezTo>
                    <a:cubicBezTo>
                      <a:pt x="28" y="44"/>
                      <a:pt x="27" y="43"/>
                      <a:pt x="26" y="43"/>
                    </a:cubicBezTo>
                    <a:cubicBezTo>
                      <a:pt x="24" y="43"/>
                      <a:pt x="23" y="40"/>
                      <a:pt x="23" y="39"/>
                    </a:cubicBezTo>
                    <a:cubicBezTo>
                      <a:pt x="23" y="38"/>
                      <a:pt x="24" y="35"/>
                      <a:pt x="2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96">
                <a:extLst>
                  <a:ext uri="{FF2B5EF4-FFF2-40B4-BE49-F238E27FC236}">
                    <a16:creationId xmlns:a16="http://schemas.microsoft.com/office/drawing/2014/main" id="{F934539E-C408-49BB-8251-96D111CC7B35}"/>
                  </a:ext>
                </a:extLst>
              </p:cNvPr>
              <p:cNvSpPr>
                <a:spLocks/>
              </p:cNvSpPr>
              <p:nvPr/>
            </p:nvSpPr>
            <p:spPr bwMode="auto">
              <a:xfrm>
                <a:off x="5683250" y="2644775"/>
                <a:ext cx="44450" cy="22225"/>
              </a:xfrm>
              <a:custGeom>
                <a:avLst/>
                <a:gdLst>
                  <a:gd name="T0" fmla="*/ 2 w 12"/>
                  <a:gd name="T1" fmla="*/ 6 h 6"/>
                  <a:gd name="T2" fmla="*/ 4 w 12"/>
                  <a:gd name="T3" fmla="*/ 4 h 6"/>
                  <a:gd name="T4" fmla="*/ 5 w 12"/>
                  <a:gd name="T5" fmla="*/ 4 h 6"/>
                  <a:gd name="T6" fmla="*/ 6 w 12"/>
                  <a:gd name="T7" fmla="*/ 4 h 6"/>
                  <a:gd name="T8" fmla="*/ 7 w 12"/>
                  <a:gd name="T9" fmla="*/ 4 h 6"/>
                  <a:gd name="T10" fmla="*/ 8 w 12"/>
                  <a:gd name="T11" fmla="*/ 4 h 6"/>
                  <a:gd name="T12" fmla="*/ 10 w 12"/>
                  <a:gd name="T13" fmla="*/ 6 h 6"/>
                  <a:gd name="T14" fmla="*/ 12 w 12"/>
                  <a:gd name="T15" fmla="*/ 4 h 6"/>
                  <a:gd name="T16" fmla="*/ 11 w 12"/>
                  <a:gd name="T17" fmla="*/ 1 h 6"/>
                  <a:gd name="T18" fmla="*/ 7 w 12"/>
                  <a:gd name="T19" fmla="*/ 0 h 6"/>
                  <a:gd name="T20" fmla="*/ 6 w 12"/>
                  <a:gd name="T21" fmla="*/ 0 h 6"/>
                  <a:gd name="T22" fmla="*/ 5 w 12"/>
                  <a:gd name="T23" fmla="*/ 0 h 6"/>
                  <a:gd name="T24" fmla="*/ 1 w 12"/>
                  <a:gd name="T25" fmla="*/ 1 h 6"/>
                  <a:gd name="T26" fmla="*/ 0 w 12"/>
                  <a:gd name="T27" fmla="*/ 4 h 6"/>
                  <a:gd name="T28" fmla="*/ 2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2" y="6"/>
                    </a:move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ubicBezTo>
                      <a:pt x="6" y="0"/>
                      <a:pt x="6" y="0"/>
                      <a:pt x="6" y="0"/>
                    </a:cubicBezTo>
                    <a:cubicBezTo>
                      <a:pt x="5" y="0"/>
                      <a:pt x="5" y="0"/>
                      <a:pt x="5" y="0"/>
                    </a:cubicBezTo>
                    <a:cubicBezTo>
                      <a:pt x="4" y="0"/>
                      <a:pt x="2" y="0"/>
                      <a:pt x="1" y="1"/>
                    </a:cubicBezTo>
                    <a:cubicBezTo>
                      <a:pt x="0" y="2"/>
                      <a:pt x="0" y="3"/>
                      <a:pt x="0" y="4"/>
                    </a:cubicBezTo>
                    <a:cubicBezTo>
                      <a:pt x="0" y="5"/>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97">
                <a:extLst>
                  <a:ext uri="{FF2B5EF4-FFF2-40B4-BE49-F238E27FC236}">
                    <a16:creationId xmlns:a16="http://schemas.microsoft.com/office/drawing/2014/main" id="{BF0F6CA7-CA70-4D67-9BE3-57C0C15CD805}"/>
                  </a:ext>
                </a:extLst>
              </p:cNvPr>
              <p:cNvSpPr>
                <a:spLocks/>
              </p:cNvSpPr>
              <p:nvPr/>
            </p:nvSpPr>
            <p:spPr bwMode="auto">
              <a:xfrm>
                <a:off x="5743575" y="2644775"/>
                <a:ext cx="44450" cy="22225"/>
              </a:xfrm>
              <a:custGeom>
                <a:avLst/>
                <a:gdLst>
                  <a:gd name="T0" fmla="*/ 2 w 12"/>
                  <a:gd name="T1" fmla="*/ 6 h 6"/>
                  <a:gd name="T2" fmla="*/ 4 w 12"/>
                  <a:gd name="T3" fmla="*/ 4 h 6"/>
                  <a:gd name="T4" fmla="*/ 5 w 12"/>
                  <a:gd name="T5" fmla="*/ 4 h 6"/>
                  <a:gd name="T6" fmla="*/ 6 w 12"/>
                  <a:gd name="T7" fmla="*/ 4 h 6"/>
                  <a:gd name="T8" fmla="*/ 7 w 12"/>
                  <a:gd name="T9" fmla="*/ 4 h 6"/>
                  <a:gd name="T10" fmla="*/ 8 w 12"/>
                  <a:gd name="T11" fmla="*/ 4 h 6"/>
                  <a:gd name="T12" fmla="*/ 10 w 12"/>
                  <a:gd name="T13" fmla="*/ 6 h 6"/>
                  <a:gd name="T14" fmla="*/ 12 w 12"/>
                  <a:gd name="T15" fmla="*/ 4 h 6"/>
                  <a:gd name="T16" fmla="*/ 11 w 12"/>
                  <a:gd name="T17" fmla="*/ 1 h 6"/>
                  <a:gd name="T18" fmla="*/ 7 w 12"/>
                  <a:gd name="T19" fmla="*/ 0 h 6"/>
                  <a:gd name="T20" fmla="*/ 6 w 12"/>
                  <a:gd name="T21" fmla="*/ 0 h 6"/>
                  <a:gd name="T22" fmla="*/ 5 w 12"/>
                  <a:gd name="T23" fmla="*/ 0 h 6"/>
                  <a:gd name="T24" fmla="*/ 1 w 12"/>
                  <a:gd name="T25" fmla="*/ 1 h 6"/>
                  <a:gd name="T26" fmla="*/ 0 w 12"/>
                  <a:gd name="T27" fmla="*/ 4 h 6"/>
                  <a:gd name="T28" fmla="*/ 2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2" y="6"/>
                    </a:move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ubicBezTo>
                      <a:pt x="6" y="0"/>
                      <a:pt x="6" y="0"/>
                      <a:pt x="6" y="0"/>
                    </a:cubicBezTo>
                    <a:cubicBezTo>
                      <a:pt x="5" y="0"/>
                      <a:pt x="5" y="0"/>
                      <a:pt x="5" y="0"/>
                    </a:cubicBezTo>
                    <a:cubicBezTo>
                      <a:pt x="4" y="0"/>
                      <a:pt x="2" y="0"/>
                      <a:pt x="1" y="1"/>
                    </a:cubicBezTo>
                    <a:cubicBezTo>
                      <a:pt x="0" y="2"/>
                      <a:pt x="0" y="3"/>
                      <a:pt x="0" y="4"/>
                    </a:cubicBezTo>
                    <a:cubicBezTo>
                      <a:pt x="0" y="5"/>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aphicFrame>
        <p:nvGraphicFramePr>
          <p:cNvPr id="8" name="Table 7">
            <a:extLst>
              <a:ext uri="{FF2B5EF4-FFF2-40B4-BE49-F238E27FC236}">
                <a16:creationId xmlns:a16="http://schemas.microsoft.com/office/drawing/2014/main" id="{2045DDE6-2E1A-441E-9F95-A98436C1AC49}"/>
              </a:ext>
            </a:extLst>
          </p:cNvPr>
          <p:cNvGraphicFramePr>
            <a:graphicFrameLocks noGrp="1"/>
          </p:cNvGraphicFramePr>
          <p:nvPr>
            <p:extLst>
              <p:ext uri="{D42A27DB-BD31-4B8C-83A1-F6EECF244321}">
                <p14:modId xmlns:p14="http://schemas.microsoft.com/office/powerpoint/2010/main" val="3693691996"/>
              </p:ext>
            </p:extLst>
          </p:nvPr>
        </p:nvGraphicFramePr>
        <p:xfrm>
          <a:off x="1670299" y="2736587"/>
          <a:ext cx="5853510" cy="2980939"/>
        </p:xfrm>
        <a:graphic>
          <a:graphicData uri="http://schemas.openxmlformats.org/drawingml/2006/table">
            <a:tbl>
              <a:tblPr firstRow="1" bandRow="1">
                <a:tableStyleId>{5C22544A-7EE6-4342-B048-85BDC9FD1C3A}</a:tableStyleId>
              </a:tblPr>
              <a:tblGrid>
                <a:gridCol w="975585">
                  <a:extLst>
                    <a:ext uri="{9D8B030D-6E8A-4147-A177-3AD203B41FA5}">
                      <a16:colId xmlns:a16="http://schemas.microsoft.com/office/drawing/2014/main" val="1441179298"/>
                    </a:ext>
                  </a:extLst>
                </a:gridCol>
                <a:gridCol w="975585">
                  <a:extLst>
                    <a:ext uri="{9D8B030D-6E8A-4147-A177-3AD203B41FA5}">
                      <a16:colId xmlns:a16="http://schemas.microsoft.com/office/drawing/2014/main" val="1550782076"/>
                    </a:ext>
                  </a:extLst>
                </a:gridCol>
                <a:gridCol w="975585">
                  <a:extLst>
                    <a:ext uri="{9D8B030D-6E8A-4147-A177-3AD203B41FA5}">
                      <a16:colId xmlns:a16="http://schemas.microsoft.com/office/drawing/2014/main" val="3338430703"/>
                    </a:ext>
                  </a:extLst>
                </a:gridCol>
                <a:gridCol w="975585">
                  <a:extLst>
                    <a:ext uri="{9D8B030D-6E8A-4147-A177-3AD203B41FA5}">
                      <a16:colId xmlns:a16="http://schemas.microsoft.com/office/drawing/2014/main" val="510736304"/>
                    </a:ext>
                  </a:extLst>
                </a:gridCol>
                <a:gridCol w="975585">
                  <a:extLst>
                    <a:ext uri="{9D8B030D-6E8A-4147-A177-3AD203B41FA5}">
                      <a16:colId xmlns:a16="http://schemas.microsoft.com/office/drawing/2014/main" val="2414299702"/>
                    </a:ext>
                  </a:extLst>
                </a:gridCol>
                <a:gridCol w="975585">
                  <a:extLst>
                    <a:ext uri="{9D8B030D-6E8A-4147-A177-3AD203B41FA5}">
                      <a16:colId xmlns:a16="http://schemas.microsoft.com/office/drawing/2014/main" val="4283703702"/>
                    </a:ext>
                  </a:extLst>
                </a:gridCol>
              </a:tblGrid>
              <a:tr h="384047">
                <a:tc>
                  <a:txBody>
                    <a:bodyPr/>
                    <a:lstStyle/>
                    <a:p>
                      <a:pPr algn="ctr" fontAlgn="b"/>
                      <a:r>
                        <a:rPr lang="en-US" sz="1000" b="1" i="0" u="none" strike="noStrike" dirty="0">
                          <a:solidFill>
                            <a:schemeClr val="bg1"/>
                          </a:solidFill>
                          <a:effectLst/>
                          <a:latin typeface="+mn-lt"/>
                        </a:rPr>
                        <a:t>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000" b="1" i="0" u="none" strike="noStrike" dirty="0">
                          <a:solidFill>
                            <a:schemeClr val="bg1"/>
                          </a:solidFill>
                          <a:effectLst/>
                          <a:latin typeface="+mn-lt"/>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fontAlgn="b"/>
                      <a:r>
                        <a:rPr lang="en-US" sz="1000" b="1" i="0" u="none" strike="noStrike" dirty="0">
                          <a:solidFill>
                            <a:schemeClr val="bg1"/>
                          </a:solidFill>
                          <a:effectLst/>
                          <a:latin typeface="+mn-lt"/>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endParaRPr lang="en-US" sz="800" b="1" i="0" u="none" strike="noStrike" dirty="0">
                        <a:solidFill>
                          <a:schemeClr val="bg1"/>
                        </a:solidFill>
                        <a:effectLst/>
                        <a:latin typeface="+mn-lt"/>
                      </a:endParaRPr>
                    </a:p>
                  </a:txBody>
                  <a:tcPr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fontAlgn="b"/>
                      <a:r>
                        <a:rPr lang="en-US" sz="1000" b="1" i="0" u="none" strike="noStrike" dirty="0">
                          <a:solidFill>
                            <a:schemeClr val="bg1"/>
                          </a:solidFill>
                          <a:effectLst/>
                          <a:latin typeface="+mn-lt"/>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endParaRPr lang="en-US" sz="800" b="1" i="0" u="none" strike="noStrike" dirty="0">
                        <a:solidFill>
                          <a:schemeClr val="bg1"/>
                        </a:solidFill>
                        <a:effectLst/>
                        <a:latin typeface="+mn-lt"/>
                      </a:endParaRPr>
                    </a:p>
                  </a:txBody>
                  <a:tcPr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11739205"/>
                  </a:ext>
                </a:extLst>
              </a:tr>
              <a:tr h="384047">
                <a:tc>
                  <a:txBody>
                    <a:bodyPr/>
                    <a:lstStyle/>
                    <a:p>
                      <a:pPr algn="ctr" fontAlgn="b"/>
                      <a:r>
                        <a:rPr lang="en-US" sz="1100" b="1" u="none" strike="noStrike" dirty="0">
                          <a:solidFill>
                            <a:schemeClr val="bg1"/>
                          </a:solidFill>
                          <a:effectLst/>
                          <a:latin typeface="+mn-lt"/>
                        </a:rPr>
                        <a:t>Not In Market</a:t>
                      </a:r>
                      <a:endParaRPr lang="en-US" sz="1100" b="1" i="0" u="none" strike="noStrike" dirty="0">
                        <a:solidFill>
                          <a:schemeClr val="bg1"/>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100" b="1" u="none" strike="noStrike" dirty="0">
                          <a:solidFill>
                            <a:schemeClr val="bg1"/>
                          </a:solidFill>
                          <a:effectLst/>
                          <a:latin typeface="+mn-lt"/>
                        </a:rPr>
                        <a:t>Stimulated</a:t>
                      </a:r>
                      <a:endParaRPr lang="en-US" sz="1100" b="1" i="0" u="none" strike="noStrike" dirty="0">
                        <a:solidFill>
                          <a:schemeClr val="bg1"/>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gridSpan="2">
                  <a:txBody>
                    <a:bodyPr/>
                    <a:lstStyle/>
                    <a:p>
                      <a:pPr algn="ctr" fontAlgn="b"/>
                      <a:r>
                        <a:rPr lang="en-US" sz="1100" b="1" u="none" strike="noStrike" dirty="0">
                          <a:solidFill>
                            <a:schemeClr val="bg1"/>
                          </a:solidFill>
                          <a:effectLst/>
                          <a:latin typeface="+mn-lt"/>
                        </a:rPr>
                        <a:t>Options and Evaluation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algn="ctr" fontAlgn="b"/>
                      <a:endParaRPr lang="en-US" sz="800" b="1" i="0" u="none" strike="noStrike" dirty="0">
                        <a:solidFill>
                          <a:schemeClr val="bg1"/>
                        </a:solidFill>
                        <a:effectLst/>
                        <a:latin typeface="+mn-lt"/>
                      </a:endParaRPr>
                    </a:p>
                  </a:txBody>
                  <a:tcPr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fontAlgn="b"/>
                      <a:r>
                        <a:rPr lang="en-US" sz="1100" b="1" u="none" strike="noStrike" dirty="0">
                          <a:solidFill>
                            <a:schemeClr val="bg1"/>
                          </a:solidFill>
                          <a:effectLst/>
                          <a:latin typeface="+mn-lt"/>
                        </a:rPr>
                        <a:t>Selection and Approval</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pPr algn="ctr" fontAlgn="b"/>
                      <a:endParaRPr lang="en-US" sz="800" b="1" i="0" u="none" strike="noStrike" dirty="0">
                        <a:solidFill>
                          <a:schemeClr val="bg1"/>
                        </a:solidFill>
                        <a:effectLst/>
                        <a:latin typeface="+mn-lt"/>
                      </a:endParaRPr>
                    </a:p>
                  </a:txBody>
                  <a:tcPr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13590684"/>
                  </a:ext>
                </a:extLst>
              </a:tr>
              <a:tr h="2212845">
                <a:tc>
                  <a:txBody>
                    <a:bodyPr/>
                    <a:lstStyle/>
                    <a:p>
                      <a:pPr marL="0" algn="ctr" defTabSz="706557" rtl="0" eaLnBrk="1" fontAlgn="b" latinLnBrk="0" hangingPunct="1"/>
                      <a:r>
                        <a:rPr lang="en-US" sz="1000" i="0" u="none" strike="noStrike" kern="1200" dirty="0">
                          <a:solidFill>
                            <a:schemeClr val="accent3"/>
                          </a:solidFill>
                          <a:effectLst/>
                          <a:latin typeface="+mn-lt"/>
                          <a:ea typeface="+mn-ea"/>
                          <a:cs typeface="+mn-cs"/>
                        </a:rPr>
                        <a:t>I am experiencing pain but I’m not aware there is a solution or that I need a solution.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06557" rtl="0" eaLnBrk="1" fontAlgn="b" latinLnBrk="0" hangingPunct="1"/>
                      <a:r>
                        <a:rPr lang="en-US" sz="1000" i="0" u="none" strike="noStrike" kern="1200" dirty="0">
                          <a:solidFill>
                            <a:schemeClr val="accent3"/>
                          </a:solidFill>
                          <a:effectLst/>
                          <a:latin typeface="+mn-lt"/>
                          <a:ea typeface="+mn-ea"/>
                          <a:cs typeface="+mn-cs"/>
                        </a:rPr>
                        <a:t>I am becoming aware of the cause of the pain and possible improvement areas.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06557" rtl="0" eaLnBrk="1" fontAlgn="b" latinLnBrk="0" hangingPunct="1"/>
                      <a:r>
                        <a:rPr lang="en-US" sz="1000" i="0" u="none" strike="noStrike" kern="1200" dirty="0">
                          <a:solidFill>
                            <a:schemeClr val="accent3"/>
                          </a:solidFill>
                          <a:effectLst/>
                          <a:latin typeface="+mn-lt"/>
                          <a:ea typeface="+mn-ea"/>
                          <a:cs typeface="+mn-cs"/>
                        </a:rPr>
                        <a:t>I acknowledge what the specific pain is and am starting to investigate how to solve it.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06557" rtl="0" eaLnBrk="1" fontAlgn="b" latinLnBrk="0" hangingPunct="1">
                        <a:lnSpc>
                          <a:spcPct val="100000"/>
                        </a:lnSpc>
                        <a:spcBef>
                          <a:spcPts val="0"/>
                        </a:spcBef>
                        <a:spcAft>
                          <a:spcPts val="0"/>
                        </a:spcAft>
                        <a:buClrTx/>
                        <a:buSzTx/>
                        <a:buFontTx/>
                        <a:buNone/>
                        <a:tabLst/>
                        <a:defRPr/>
                      </a:pPr>
                      <a:r>
                        <a:rPr lang="en-US" sz="1000" i="0" u="none" strike="noStrike" kern="1200" dirty="0">
                          <a:solidFill>
                            <a:schemeClr val="accent3"/>
                          </a:solidFill>
                          <a:effectLst/>
                          <a:latin typeface="+mn-lt"/>
                          <a:ea typeface="+mn-ea"/>
                          <a:cs typeface="+mn-cs"/>
                        </a:rPr>
                        <a:t>I am evaluating all possible alternatives for solving my problem and am forming my decision criteria.</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06557" rtl="0" eaLnBrk="1" fontAlgn="b" latinLnBrk="0" hangingPunct="1"/>
                      <a:r>
                        <a:rPr kumimoji="0" lang="en-US" sz="1000" b="0" i="0" u="none" strike="noStrike" kern="1200" cap="none" spc="0" normalizeH="0" baseline="0" noProof="0" dirty="0">
                          <a:ln>
                            <a:noFill/>
                          </a:ln>
                          <a:solidFill>
                            <a:srgbClr val="0054A4"/>
                          </a:solidFill>
                          <a:effectLst/>
                          <a:uLnTx/>
                          <a:uFillTx/>
                          <a:latin typeface="+mn-lt"/>
                          <a:ea typeface="+mn-ea"/>
                          <a:cs typeface="+mn-cs"/>
                        </a:rPr>
                        <a:t>I am selecting the solution that best fits my selection criteria.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06557" rtl="0" eaLnBrk="1" fontAlgn="b" latinLnBrk="0" hangingPunct="1"/>
                      <a:r>
                        <a:rPr kumimoji="0" lang="en-US" sz="1000" b="0" i="0" u="none" strike="noStrike" kern="1200" cap="none" spc="0" normalizeH="0" baseline="0" noProof="0" dirty="0">
                          <a:ln>
                            <a:noFill/>
                          </a:ln>
                          <a:solidFill>
                            <a:srgbClr val="0054A4"/>
                          </a:solidFill>
                          <a:effectLst/>
                          <a:uLnTx/>
                          <a:uFillTx/>
                          <a:latin typeface="+mn-lt"/>
                          <a:ea typeface="+mn-ea"/>
                          <a:cs typeface="+mn-cs"/>
                        </a:rPr>
                        <a:t>I am gathering approval from all required parties.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339964"/>
                  </a:ext>
                </a:extLst>
              </a:tr>
            </a:tbl>
          </a:graphicData>
        </a:graphic>
      </p:graphicFrame>
      <p:graphicFrame>
        <p:nvGraphicFramePr>
          <p:cNvPr id="9" name="Table 8">
            <a:extLst>
              <a:ext uri="{FF2B5EF4-FFF2-40B4-BE49-F238E27FC236}">
                <a16:creationId xmlns:a16="http://schemas.microsoft.com/office/drawing/2014/main" id="{957055D1-8185-4556-9FD7-B8625E00311D}"/>
              </a:ext>
            </a:extLst>
          </p:cNvPr>
          <p:cNvGraphicFramePr>
            <a:graphicFrameLocks noGrp="1"/>
          </p:cNvGraphicFramePr>
          <p:nvPr>
            <p:extLst>
              <p:ext uri="{D42A27DB-BD31-4B8C-83A1-F6EECF244321}">
                <p14:modId xmlns:p14="http://schemas.microsoft.com/office/powerpoint/2010/main" val="643327625"/>
              </p:ext>
            </p:extLst>
          </p:nvPr>
        </p:nvGraphicFramePr>
        <p:xfrm>
          <a:off x="1670299" y="6173045"/>
          <a:ext cx="5853504" cy="2971798"/>
        </p:xfrm>
        <a:graphic>
          <a:graphicData uri="http://schemas.openxmlformats.org/drawingml/2006/table">
            <a:tbl>
              <a:tblPr firstRow="1" bandRow="1">
                <a:tableStyleId>{5C22544A-7EE6-4342-B048-85BDC9FD1C3A}</a:tableStyleId>
              </a:tblPr>
              <a:tblGrid>
                <a:gridCol w="975584">
                  <a:extLst>
                    <a:ext uri="{9D8B030D-6E8A-4147-A177-3AD203B41FA5}">
                      <a16:colId xmlns:a16="http://schemas.microsoft.com/office/drawing/2014/main" val="417375710"/>
                    </a:ext>
                  </a:extLst>
                </a:gridCol>
                <a:gridCol w="975584">
                  <a:extLst>
                    <a:ext uri="{9D8B030D-6E8A-4147-A177-3AD203B41FA5}">
                      <a16:colId xmlns:a16="http://schemas.microsoft.com/office/drawing/2014/main" val="1471823669"/>
                    </a:ext>
                  </a:extLst>
                </a:gridCol>
                <a:gridCol w="975584">
                  <a:extLst>
                    <a:ext uri="{9D8B030D-6E8A-4147-A177-3AD203B41FA5}">
                      <a16:colId xmlns:a16="http://schemas.microsoft.com/office/drawing/2014/main" val="2001110171"/>
                    </a:ext>
                  </a:extLst>
                </a:gridCol>
                <a:gridCol w="975584">
                  <a:extLst>
                    <a:ext uri="{9D8B030D-6E8A-4147-A177-3AD203B41FA5}">
                      <a16:colId xmlns:a16="http://schemas.microsoft.com/office/drawing/2014/main" val="3374882136"/>
                    </a:ext>
                  </a:extLst>
                </a:gridCol>
                <a:gridCol w="975584">
                  <a:extLst>
                    <a:ext uri="{9D8B030D-6E8A-4147-A177-3AD203B41FA5}">
                      <a16:colId xmlns:a16="http://schemas.microsoft.com/office/drawing/2014/main" val="2925373868"/>
                    </a:ext>
                  </a:extLst>
                </a:gridCol>
                <a:gridCol w="975584">
                  <a:extLst>
                    <a:ext uri="{9D8B030D-6E8A-4147-A177-3AD203B41FA5}">
                      <a16:colId xmlns:a16="http://schemas.microsoft.com/office/drawing/2014/main" val="2457741298"/>
                    </a:ext>
                  </a:extLst>
                </a:gridCol>
              </a:tblGrid>
              <a:tr h="2253882">
                <a:tc>
                  <a:txBody>
                    <a:bodyPr/>
                    <a:lstStyle/>
                    <a:p>
                      <a:pPr algn="ctr" fontAlgn="b"/>
                      <a:r>
                        <a:rPr lang="en-US" sz="1000" b="0" i="0" u="none" strike="noStrike" dirty="0">
                          <a:solidFill>
                            <a:schemeClr val="accent3"/>
                          </a:solidFill>
                          <a:effectLst/>
                          <a:latin typeface="+mn-lt"/>
                        </a:rPr>
                        <a:t>I am using SCQA to understand the client’s Situation, where a Complication has occurred, creating a need and raising Questions, which I will provide an Answer.</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accent3"/>
                          </a:solidFill>
                          <a:effectLst/>
                          <a:latin typeface="+mn-lt"/>
                        </a:rPr>
                        <a:t>I am establishing communication with the Buyer Decision Team (BDT) and developing the business case with their pain in mind. </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accent3"/>
                          </a:solidFill>
                          <a:effectLst/>
                          <a:latin typeface="+mn-lt"/>
                        </a:rPr>
                        <a:t>I am collaborating with internal functional teams to develop a compelling proposal based on the client’s feedback and decision criteria.</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accent3"/>
                          </a:solidFill>
                          <a:effectLst/>
                          <a:latin typeface="+mn-lt"/>
                        </a:rPr>
                        <a:t>I am listening intently and being responsive to the client’s selection criteria and adjusting the proposal accordingly.</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accent3"/>
                          </a:solidFill>
                          <a:effectLst/>
                          <a:latin typeface="+mn-lt"/>
                        </a:rPr>
                        <a:t>I am addressing any potential roadblocks the client has and capturing detailed setup and config requirements with the help from internal functional teams.</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accent3"/>
                          </a:solidFill>
                          <a:effectLst/>
                          <a:latin typeface="+mn-lt"/>
                        </a:rPr>
                        <a:t>I am staying in constant communication with all relevant Buyer Decision Team (BDT) members to secure a verbal approval.</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441084"/>
                  </a:ext>
                </a:extLst>
              </a:tr>
              <a:tr h="358958">
                <a:tc>
                  <a:txBody>
                    <a:bodyPr/>
                    <a:lstStyle/>
                    <a:p>
                      <a:pPr algn="ctr" fontAlgn="b"/>
                      <a:r>
                        <a:rPr lang="en-US" sz="1000" b="1" i="0" u="none" strike="noStrike" dirty="0">
                          <a:solidFill>
                            <a:schemeClr val="bg1"/>
                          </a:solidFill>
                          <a:effectLst/>
                          <a:latin typeface="+mn-lt"/>
                        </a:rPr>
                        <a:t>1</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000" b="1" i="0" u="none" strike="noStrike" dirty="0">
                          <a:solidFill>
                            <a:schemeClr val="bg1"/>
                          </a:solidFill>
                          <a:effectLst/>
                          <a:latin typeface="+mn-lt"/>
                        </a:rPr>
                        <a:t>2</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000" b="1" i="0" u="none" strike="noStrike" dirty="0">
                          <a:solidFill>
                            <a:schemeClr val="bg1"/>
                          </a:solidFill>
                          <a:effectLst/>
                          <a:latin typeface="+mn-lt"/>
                        </a:rPr>
                        <a:t>3</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000" b="1" i="0" u="none" strike="noStrike" dirty="0">
                          <a:solidFill>
                            <a:schemeClr val="bg1"/>
                          </a:solidFill>
                          <a:effectLst/>
                          <a:latin typeface="+mn-lt"/>
                        </a:rPr>
                        <a:t>4</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000" b="1" i="0" u="none" strike="noStrike" dirty="0">
                          <a:solidFill>
                            <a:schemeClr val="bg1"/>
                          </a:solidFill>
                          <a:effectLst/>
                          <a:latin typeface="+mn-lt"/>
                        </a:rPr>
                        <a:t>5</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000" b="1" i="0" u="none" strike="noStrike" dirty="0">
                          <a:solidFill>
                            <a:schemeClr val="bg1"/>
                          </a:solidFill>
                          <a:effectLst/>
                          <a:latin typeface="+mn-lt"/>
                        </a:rPr>
                        <a:t>6</a:t>
                      </a: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99644846"/>
                  </a:ext>
                </a:extLst>
              </a:tr>
              <a:tr h="358958">
                <a:tc>
                  <a:txBody>
                    <a:bodyPr/>
                    <a:lstStyle/>
                    <a:p>
                      <a:pPr algn="ctr" fontAlgn="b"/>
                      <a:r>
                        <a:rPr lang="en-US" sz="1100" b="1" u="none" strike="noStrike" dirty="0">
                          <a:solidFill>
                            <a:schemeClr val="bg1"/>
                          </a:solidFill>
                          <a:effectLst/>
                          <a:latin typeface="+mn-lt"/>
                        </a:rPr>
                        <a:t>Prospecting</a:t>
                      </a:r>
                      <a:endParaRPr lang="en-US" sz="1100" b="1" i="0" u="none" strike="noStrike" dirty="0">
                        <a:solidFill>
                          <a:schemeClr val="bg1"/>
                        </a:solidFill>
                        <a:effectLst/>
                        <a:latin typeface="+mn-lt"/>
                      </a:endParaRP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100" b="1" u="none" strike="noStrike" dirty="0">
                          <a:solidFill>
                            <a:schemeClr val="bg1"/>
                          </a:solidFill>
                          <a:effectLst/>
                          <a:latin typeface="+mn-lt"/>
                        </a:rPr>
                        <a:t>Qualifying</a:t>
                      </a:r>
                      <a:endParaRPr lang="en-US" sz="1100" b="1" i="0" u="none" strike="noStrike" dirty="0">
                        <a:solidFill>
                          <a:schemeClr val="bg1"/>
                        </a:solidFill>
                        <a:effectLst/>
                        <a:latin typeface="+mn-lt"/>
                      </a:endParaRP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100" b="1" u="none" strike="noStrike" dirty="0">
                          <a:solidFill>
                            <a:schemeClr val="bg1"/>
                          </a:solidFill>
                          <a:effectLst/>
                          <a:latin typeface="+mn-lt"/>
                        </a:rPr>
                        <a:t>Proposal Preparation</a:t>
                      </a:r>
                      <a:endParaRPr lang="en-US" sz="1100" b="1" i="0" u="none" strike="noStrike" dirty="0">
                        <a:solidFill>
                          <a:schemeClr val="bg1"/>
                        </a:solidFill>
                        <a:effectLst/>
                        <a:latin typeface="+mn-lt"/>
                      </a:endParaRP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100" b="1" u="none" strike="noStrike" dirty="0">
                          <a:solidFill>
                            <a:schemeClr val="bg1"/>
                          </a:solidFill>
                          <a:effectLst/>
                          <a:latin typeface="+mn-lt"/>
                        </a:rPr>
                        <a:t>Proposal Presented</a:t>
                      </a:r>
                      <a:endParaRPr lang="en-US" sz="1100" b="1" i="0" u="none" strike="noStrike" dirty="0">
                        <a:solidFill>
                          <a:schemeClr val="bg1"/>
                        </a:solidFill>
                        <a:effectLst/>
                        <a:latin typeface="+mn-lt"/>
                      </a:endParaRP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100" b="1" u="none" strike="noStrike" dirty="0">
                          <a:solidFill>
                            <a:schemeClr val="bg1"/>
                          </a:solidFill>
                          <a:effectLst/>
                          <a:latin typeface="+mn-lt"/>
                        </a:rPr>
                        <a:t>Agreement Preparation</a:t>
                      </a:r>
                      <a:endParaRPr lang="en-US" sz="1100" b="1" i="0" u="none" strike="noStrike" dirty="0">
                        <a:solidFill>
                          <a:schemeClr val="bg1"/>
                        </a:solidFill>
                        <a:effectLst/>
                        <a:latin typeface="+mn-lt"/>
                      </a:endParaRP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100" b="1" u="none" strike="noStrike" dirty="0">
                          <a:solidFill>
                            <a:schemeClr val="bg1"/>
                          </a:solidFill>
                          <a:effectLst/>
                          <a:latin typeface="+mn-lt"/>
                        </a:rPr>
                        <a:t>Agreement Presented</a:t>
                      </a:r>
                      <a:endParaRPr lang="en-US" sz="1100" b="1" i="0" u="none" strike="noStrike" dirty="0">
                        <a:solidFill>
                          <a:schemeClr val="bg1"/>
                        </a:solidFill>
                        <a:effectLst/>
                        <a:latin typeface="+mn-lt"/>
                      </a:endParaRPr>
                    </a:p>
                  </a:txBody>
                  <a:tcPr marL="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384063421"/>
                  </a:ext>
                </a:extLst>
              </a:tr>
            </a:tbl>
          </a:graphicData>
        </a:graphic>
      </p:graphicFrame>
      <p:cxnSp>
        <p:nvCxnSpPr>
          <p:cNvPr id="41" name="Straight Connector 40">
            <a:extLst>
              <a:ext uri="{FF2B5EF4-FFF2-40B4-BE49-F238E27FC236}">
                <a16:creationId xmlns:a16="http://schemas.microsoft.com/office/drawing/2014/main" id="{D305B435-66D0-452D-BA0B-6415FBAE13EB}"/>
              </a:ext>
            </a:extLst>
          </p:cNvPr>
          <p:cNvCxnSpPr>
            <a:cxnSpLocks/>
          </p:cNvCxnSpPr>
          <p:nvPr/>
        </p:nvCxnSpPr>
        <p:spPr>
          <a:xfrm>
            <a:off x="222347" y="5945288"/>
            <a:ext cx="6960275"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5AD4099-2B5B-475B-90ED-739774A6C194}"/>
              </a:ext>
            </a:extLst>
          </p:cNvPr>
          <p:cNvGrpSpPr/>
          <p:nvPr/>
        </p:nvGrpSpPr>
        <p:grpSpPr>
          <a:xfrm>
            <a:off x="2590801" y="995588"/>
            <a:ext cx="4971744" cy="1348745"/>
            <a:chOff x="2590801" y="1176088"/>
            <a:chExt cx="4750322" cy="1348745"/>
          </a:xfrm>
        </p:grpSpPr>
        <p:pic>
          <p:nvPicPr>
            <p:cNvPr id="39" name="Picture 38" descr="A circuit board&#10;&#10;Description automatically generated">
              <a:extLst>
                <a:ext uri="{FF2B5EF4-FFF2-40B4-BE49-F238E27FC236}">
                  <a16:creationId xmlns:a16="http://schemas.microsoft.com/office/drawing/2014/main" id="{CAA2C182-0E8D-4472-8076-324D27B63F0A}"/>
                </a:ext>
              </a:extLst>
            </p:cNvPr>
            <p:cNvPicPr>
              <a:picLocks noChangeAspect="1"/>
            </p:cNvPicPr>
            <p:nvPr/>
          </p:nvPicPr>
          <p:blipFill rotWithShape="1">
            <a:blip r:embed="rId7">
              <a:extLst>
                <a:ext uri="{28A0092B-C50C-407E-A947-70E740481C1C}">
                  <a14:useLocalDpi xmlns:a14="http://schemas.microsoft.com/office/drawing/2010/main" val="0"/>
                </a:ext>
              </a:extLst>
            </a:blip>
            <a:srcRect b="56855"/>
            <a:stretch/>
          </p:blipFill>
          <p:spPr>
            <a:xfrm>
              <a:off x="2590801" y="1176088"/>
              <a:ext cx="4750322" cy="1348745"/>
            </a:xfrm>
            <a:prstGeom prst="rect">
              <a:avLst/>
            </a:prstGeom>
            <a:effectLst>
              <a:outerShdw blurRad="50800" dist="38100" dir="2700000" algn="tl" rotWithShape="0">
                <a:prstClr val="black">
                  <a:alpha val="40000"/>
                </a:prstClr>
              </a:outerShdw>
            </a:effectLst>
          </p:spPr>
        </p:pic>
        <p:sp>
          <p:nvSpPr>
            <p:cNvPr id="43" name="Rectangle 42">
              <a:extLst>
                <a:ext uri="{FF2B5EF4-FFF2-40B4-BE49-F238E27FC236}">
                  <a16:creationId xmlns:a16="http://schemas.microsoft.com/office/drawing/2014/main" id="{50E45C02-F59D-4CC4-8255-97E2C824F479}"/>
                </a:ext>
              </a:extLst>
            </p:cNvPr>
            <p:cNvSpPr/>
            <p:nvPr/>
          </p:nvSpPr>
          <p:spPr>
            <a:xfrm>
              <a:off x="2590801" y="1291343"/>
              <a:ext cx="4738290" cy="1109931"/>
            </a:xfrm>
            <a:prstGeom prst="rect">
              <a:avLst/>
            </a:prstGeom>
            <a:solidFill>
              <a:schemeClr val="accent3"/>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44" name="TextBox 43">
              <a:extLst>
                <a:ext uri="{FF2B5EF4-FFF2-40B4-BE49-F238E27FC236}">
                  <a16:creationId xmlns:a16="http://schemas.microsoft.com/office/drawing/2014/main" id="{96C086C4-2802-4B46-905B-B412B06B432E}"/>
                </a:ext>
              </a:extLst>
            </p:cNvPr>
            <p:cNvSpPr txBox="1"/>
            <p:nvPr/>
          </p:nvSpPr>
          <p:spPr>
            <a:xfrm>
              <a:off x="2704020" y="1331099"/>
              <a:ext cx="4495800" cy="1026178"/>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b="1" dirty="0">
                  <a:solidFill>
                    <a:schemeClr val="bg1"/>
                  </a:solidFill>
                  <a:latin typeface="+mn-lt"/>
                  <a:cs typeface="FiraSans-Light"/>
                </a:rPr>
                <a:t>The Buyer’s Journey follows the thoughts and actions of a typical  Buyer as they progress through the various stages of making their purchase decision. Use this to tailor your messaging and sales approach to address their specific pain points and needs  at each stage to win more deals.</a:t>
              </a:r>
            </a:p>
          </p:txBody>
        </p:sp>
      </p:grpSp>
      <p:pic>
        <p:nvPicPr>
          <p:cNvPr id="45" name="Picture 44">
            <a:extLst>
              <a:ext uri="{FF2B5EF4-FFF2-40B4-BE49-F238E27FC236}">
                <a16:creationId xmlns:a16="http://schemas.microsoft.com/office/drawing/2014/main" id="{9EF54520-7F89-48ED-9F29-0B27102238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09855" y="995587"/>
            <a:ext cx="2364893" cy="1348748"/>
          </a:xfrm>
          <a:custGeom>
            <a:avLst/>
            <a:gdLst>
              <a:gd name="connsiteX0" fmla="*/ 0 w 2514752"/>
              <a:gd name="connsiteY0" fmla="*/ 0 h 1323895"/>
              <a:gd name="connsiteX1" fmla="*/ 2514752 w 2514752"/>
              <a:gd name="connsiteY1" fmla="*/ 0 h 1323895"/>
              <a:gd name="connsiteX2" fmla="*/ 2514752 w 2514752"/>
              <a:gd name="connsiteY2" fmla="*/ 1323895 h 1323895"/>
              <a:gd name="connsiteX3" fmla="*/ 0 w 2514752"/>
              <a:gd name="connsiteY3" fmla="*/ 1323895 h 1323895"/>
            </a:gdLst>
            <a:ahLst/>
            <a:cxnLst>
              <a:cxn ang="0">
                <a:pos x="connsiteX0" y="connsiteY0"/>
              </a:cxn>
              <a:cxn ang="0">
                <a:pos x="connsiteX1" y="connsiteY1"/>
              </a:cxn>
              <a:cxn ang="0">
                <a:pos x="connsiteX2" y="connsiteY2"/>
              </a:cxn>
              <a:cxn ang="0">
                <a:pos x="connsiteX3" y="connsiteY3"/>
              </a:cxn>
            </a:cxnLst>
            <a:rect l="l" t="t" r="r" b="b"/>
            <a:pathLst>
              <a:path w="2514752" h="1323895">
                <a:moveTo>
                  <a:pt x="0" y="0"/>
                </a:moveTo>
                <a:lnTo>
                  <a:pt x="2514752" y="0"/>
                </a:lnTo>
                <a:lnTo>
                  <a:pt x="2514752" y="1323895"/>
                </a:lnTo>
                <a:lnTo>
                  <a:pt x="0" y="1323895"/>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Slide Number Placeholder 2">
            <a:extLst>
              <a:ext uri="{FF2B5EF4-FFF2-40B4-BE49-F238E27FC236}">
                <a16:creationId xmlns:a16="http://schemas.microsoft.com/office/drawing/2014/main" id="{F15CAB94-463F-4242-BC41-9D4FC28AB387}"/>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15</a:t>
            </a:fld>
            <a:endParaRPr lang="en-US" sz="1050" b="1" dirty="0">
              <a:solidFill>
                <a:schemeClr val="accent3"/>
              </a:solidFill>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FE335AC6-D713-41E9-BA19-79A362C75670}"/>
              </a:ext>
            </a:extLst>
          </p:cNvPr>
          <p:cNvGrpSpPr>
            <a:grpSpLocks noChangeAspect="1"/>
          </p:cNvGrpSpPr>
          <p:nvPr/>
        </p:nvGrpSpPr>
        <p:grpSpPr>
          <a:xfrm>
            <a:off x="4884230" y="6228747"/>
            <a:ext cx="372291" cy="320040"/>
            <a:chOff x="5554663" y="2179638"/>
            <a:chExt cx="361950" cy="311151"/>
          </a:xfrm>
          <a:solidFill>
            <a:srgbClr val="093957"/>
          </a:solidFill>
        </p:grpSpPr>
        <p:sp>
          <p:nvSpPr>
            <p:cNvPr id="46" name="Freeform 43">
              <a:extLst>
                <a:ext uri="{FF2B5EF4-FFF2-40B4-BE49-F238E27FC236}">
                  <a16:creationId xmlns:a16="http://schemas.microsoft.com/office/drawing/2014/main" id="{2C5E0FE8-3F9A-4863-95E3-781F151011E7}"/>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Oval 46">
              <a:extLst>
                <a:ext uri="{FF2B5EF4-FFF2-40B4-BE49-F238E27FC236}">
                  <a16:creationId xmlns:a16="http://schemas.microsoft.com/office/drawing/2014/main" id="{8ECE359C-BA71-4D2B-B061-0E08A3B390A7}"/>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Oval 47">
              <a:extLst>
                <a:ext uri="{FF2B5EF4-FFF2-40B4-BE49-F238E27FC236}">
                  <a16:creationId xmlns:a16="http://schemas.microsoft.com/office/drawing/2014/main" id="{589B68AE-BEF9-4B0D-8E90-A4DD6B1B45D2}"/>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6">
              <a:extLst>
                <a:ext uri="{FF2B5EF4-FFF2-40B4-BE49-F238E27FC236}">
                  <a16:creationId xmlns:a16="http://schemas.microsoft.com/office/drawing/2014/main" id="{EF6AAF4E-1162-4482-B098-0E700064CD8B}"/>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7">
              <a:extLst>
                <a:ext uri="{FF2B5EF4-FFF2-40B4-BE49-F238E27FC236}">
                  <a16:creationId xmlns:a16="http://schemas.microsoft.com/office/drawing/2014/main" id="{58E2F941-F100-4650-A2C9-7E345A571B72}"/>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8">
              <a:extLst>
                <a:ext uri="{FF2B5EF4-FFF2-40B4-BE49-F238E27FC236}">
                  <a16:creationId xmlns:a16="http://schemas.microsoft.com/office/drawing/2014/main" id="{2B34567C-0B6B-47D2-8E4E-DCF143959379}"/>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9">
              <a:extLst>
                <a:ext uri="{FF2B5EF4-FFF2-40B4-BE49-F238E27FC236}">
                  <a16:creationId xmlns:a16="http://schemas.microsoft.com/office/drawing/2014/main" id="{71490F9A-EA2C-4432-835B-C1A58BD12FD8}"/>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0">
              <a:extLst>
                <a:ext uri="{FF2B5EF4-FFF2-40B4-BE49-F238E27FC236}">
                  <a16:creationId xmlns:a16="http://schemas.microsoft.com/office/drawing/2014/main" id="{10D634A2-48E5-4F30-84BE-66A7E0F1EE67}"/>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TextBox 53">
            <a:extLst>
              <a:ext uri="{FF2B5EF4-FFF2-40B4-BE49-F238E27FC236}">
                <a16:creationId xmlns:a16="http://schemas.microsoft.com/office/drawing/2014/main" id="{5B4CA9DA-99AB-4AC4-8B77-770545FFAE14}"/>
              </a:ext>
            </a:extLst>
          </p:cNvPr>
          <p:cNvSpPr txBox="1"/>
          <p:nvPr/>
        </p:nvSpPr>
        <p:spPr>
          <a:xfrm>
            <a:off x="1979063" y="9260282"/>
            <a:ext cx="3990308" cy="261610"/>
          </a:xfrm>
          <a:prstGeom prst="rect">
            <a:avLst/>
          </a:prstGeom>
          <a:noFill/>
        </p:spPr>
        <p:txBody>
          <a:bodyPr wrap="square" rtlCol="0">
            <a:spAutoFit/>
          </a:bodyPr>
          <a:lstStyle/>
          <a:p>
            <a:r>
              <a:rPr lang="en-US" sz="1100" dirty="0"/>
              <a:t>: </a:t>
            </a:r>
            <a:r>
              <a:rPr lang="en-US" sz="1100" dirty="0">
                <a:solidFill>
                  <a:schemeClr val="accent3"/>
                </a:solidFill>
                <a:hlinkClick r:id="rId9" action="ppaction://hlinksldjump">
                  <a:extLst>
                    <a:ext uri="{A12FA001-AC4F-418D-AE19-62706E023703}">
                      <ahyp:hlinkClr xmlns:ahyp="http://schemas.microsoft.com/office/drawing/2018/hyperlinkcolor" val="tx"/>
                    </a:ext>
                  </a:extLst>
                </a:hlinkClick>
              </a:rPr>
              <a:t>Fast Track </a:t>
            </a:r>
            <a:r>
              <a:rPr lang="en-US" sz="1100" dirty="0"/>
              <a:t>process begins here</a:t>
            </a:r>
          </a:p>
        </p:txBody>
      </p:sp>
      <p:grpSp>
        <p:nvGrpSpPr>
          <p:cNvPr id="55" name="Group 54">
            <a:extLst>
              <a:ext uri="{FF2B5EF4-FFF2-40B4-BE49-F238E27FC236}">
                <a16:creationId xmlns:a16="http://schemas.microsoft.com/office/drawing/2014/main" id="{525BC279-09D1-4D9D-A427-F61A41441477}"/>
              </a:ext>
            </a:extLst>
          </p:cNvPr>
          <p:cNvGrpSpPr>
            <a:grpSpLocks noChangeAspect="1"/>
          </p:cNvGrpSpPr>
          <p:nvPr/>
        </p:nvGrpSpPr>
        <p:grpSpPr>
          <a:xfrm>
            <a:off x="1676400" y="9186864"/>
            <a:ext cx="319107" cy="274320"/>
            <a:chOff x="5554663" y="2179638"/>
            <a:chExt cx="361950" cy="311151"/>
          </a:xfrm>
          <a:solidFill>
            <a:srgbClr val="093957"/>
          </a:solidFill>
        </p:grpSpPr>
        <p:sp>
          <p:nvSpPr>
            <p:cNvPr id="56" name="Freeform 43">
              <a:extLst>
                <a:ext uri="{FF2B5EF4-FFF2-40B4-BE49-F238E27FC236}">
                  <a16:creationId xmlns:a16="http://schemas.microsoft.com/office/drawing/2014/main" id="{6A38742D-F5A7-4AB1-925A-FEE00700769A}"/>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Oval 56">
              <a:extLst>
                <a:ext uri="{FF2B5EF4-FFF2-40B4-BE49-F238E27FC236}">
                  <a16:creationId xmlns:a16="http://schemas.microsoft.com/office/drawing/2014/main" id="{5708C1FA-1297-42B0-9000-083284FF1072}"/>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Oval 57">
              <a:extLst>
                <a:ext uri="{FF2B5EF4-FFF2-40B4-BE49-F238E27FC236}">
                  <a16:creationId xmlns:a16="http://schemas.microsoft.com/office/drawing/2014/main" id="{5A17B600-FA1B-4E69-8FC4-80DA4E99CF80}"/>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46">
              <a:extLst>
                <a:ext uri="{FF2B5EF4-FFF2-40B4-BE49-F238E27FC236}">
                  <a16:creationId xmlns:a16="http://schemas.microsoft.com/office/drawing/2014/main" id="{AA4BB690-B10D-42EB-9AD0-AF6DCBD8A9FD}"/>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47">
              <a:extLst>
                <a:ext uri="{FF2B5EF4-FFF2-40B4-BE49-F238E27FC236}">
                  <a16:creationId xmlns:a16="http://schemas.microsoft.com/office/drawing/2014/main" id="{7023B703-7A71-40D6-AAD9-2AACB5154115}"/>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48">
              <a:extLst>
                <a:ext uri="{FF2B5EF4-FFF2-40B4-BE49-F238E27FC236}">
                  <a16:creationId xmlns:a16="http://schemas.microsoft.com/office/drawing/2014/main" id="{EE12222C-05E5-4BA2-9BF3-6247064724B3}"/>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49">
              <a:extLst>
                <a:ext uri="{FF2B5EF4-FFF2-40B4-BE49-F238E27FC236}">
                  <a16:creationId xmlns:a16="http://schemas.microsoft.com/office/drawing/2014/main" id="{B9ADDE45-D609-4E6D-9742-0E04FE6759D7}"/>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50">
              <a:extLst>
                <a:ext uri="{FF2B5EF4-FFF2-40B4-BE49-F238E27FC236}">
                  <a16:creationId xmlns:a16="http://schemas.microsoft.com/office/drawing/2014/main" id="{DD4562D4-A2DA-4D42-8479-F9E32ADD4578}"/>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4" name="TextBox 63">
            <a:extLst>
              <a:ext uri="{FF2B5EF4-FFF2-40B4-BE49-F238E27FC236}">
                <a16:creationId xmlns:a16="http://schemas.microsoft.com/office/drawing/2014/main" id="{C1E9EB5F-DE39-4C99-ACB7-F98D3A047BE6}"/>
              </a:ext>
            </a:extLst>
          </p:cNvPr>
          <p:cNvSpPr txBox="1"/>
          <p:nvPr/>
        </p:nvSpPr>
        <p:spPr>
          <a:xfrm>
            <a:off x="2035305" y="9467526"/>
            <a:ext cx="3990308" cy="261610"/>
          </a:xfrm>
          <a:prstGeom prst="rect">
            <a:avLst/>
          </a:prstGeom>
          <a:noFill/>
        </p:spPr>
        <p:txBody>
          <a:bodyPr wrap="square" rtlCol="0">
            <a:spAutoFit/>
          </a:bodyPr>
          <a:lstStyle/>
          <a:p>
            <a:r>
              <a:rPr lang="en-US" sz="1050" dirty="0">
                <a:solidFill>
                  <a:schemeClr val="accent3"/>
                </a:solidFill>
                <a:hlinkClick r:id="rId10" action="ppaction://hlinksldjump">
                  <a:extLst>
                    <a:ext uri="{A12FA001-AC4F-418D-AE19-62706E023703}">
                      <ahyp:hlinkClr xmlns:ahyp="http://schemas.microsoft.com/office/drawing/2018/hyperlinkcolor" val="tx"/>
                    </a:ext>
                  </a:extLst>
                </a:hlinkClick>
              </a:rPr>
              <a:t>SCQA Framework</a:t>
            </a:r>
            <a:endParaRPr lang="en-US" sz="1050" dirty="0">
              <a:solidFill>
                <a:schemeClr val="accent3"/>
              </a:solidFill>
            </a:endParaRPr>
          </a:p>
        </p:txBody>
      </p:sp>
      <p:sp>
        <p:nvSpPr>
          <p:cNvPr id="65" name="TextBox 64">
            <a:extLst>
              <a:ext uri="{FF2B5EF4-FFF2-40B4-BE49-F238E27FC236}">
                <a16:creationId xmlns:a16="http://schemas.microsoft.com/office/drawing/2014/main" id="{614F3C47-6E32-4FE7-B01C-3F17E6ABE028}"/>
              </a:ext>
            </a:extLst>
          </p:cNvPr>
          <p:cNvSpPr txBox="1"/>
          <p:nvPr/>
        </p:nvSpPr>
        <p:spPr>
          <a:xfrm>
            <a:off x="2044943" y="9647848"/>
            <a:ext cx="3990308" cy="261610"/>
          </a:xfrm>
          <a:prstGeom prst="rect">
            <a:avLst/>
          </a:prstGeom>
          <a:noFill/>
        </p:spPr>
        <p:txBody>
          <a:bodyPr wrap="square" rtlCol="0">
            <a:spAutoFit/>
          </a:bodyPr>
          <a:lstStyle/>
          <a:p>
            <a:r>
              <a:rPr lang="en-US" sz="1050" dirty="0">
                <a:solidFill>
                  <a:schemeClr val="accent3"/>
                </a:solidFill>
                <a:hlinkClick r:id="rId11" action="ppaction://hlinksldjump">
                  <a:extLst>
                    <a:ext uri="{A12FA001-AC4F-418D-AE19-62706E023703}">
                      <ahyp:hlinkClr xmlns:ahyp="http://schemas.microsoft.com/office/drawing/2018/hyperlinkcolor" val="tx"/>
                    </a:ext>
                  </a:extLst>
                </a:hlinkClick>
              </a:rPr>
              <a:t>Buying Decision Team (BDT</a:t>
            </a:r>
            <a:r>
              <a:rPr lang="en-US" sz="1050" dirty="0">
                <a:solidFill>
                  <a:schemeClr val="accent3"/>
                </a:solidFill>
              </a:rPr>
              <a:t>)</a:t>
            </a:r>
          </a:p>
        </p:txBody>
      </p:sp>
    </p:spTree>
    <p:extLst>
      <p:ext uri="{BB962C8B-B14F-4D97-AF65-F5344CB8AC3E}">
        <p14:creationId xmlns:p14="http://schemas.microsoft.com/office/powerpoint/2010/main" val="312493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4044478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a:xfrm>
            <a:off x="209856" y="160427"/>
            <a:ext cx="6267144" cy="438976"/>
          </a:xfrm>
        </p:spPr>
        <p:txBody>
          <a:bodyPr>
            <a:noAutofit/>
          </a:bodyPr>
          <a:lstStyle/>
          <a:p>
            <a:r>
              <a:rPr lang="en-US" b="1" dirty="0"/>
              <a:t>The Buyer’s Journey (continued)</a:t>
            </a:r>
          </a:p>
        </p:txBody>
      </p:sp>
      <p:sp>
        <p:nvSpPr>
          <p:cNvPr id="109" name="Rectangle: Rounded Corners 108">
            <a:extLst>
              <a:ext uri="{FF2B5EF4-FFF2-40B4-BE49-F238E27FC236}">
                <a16:creationId xmlns:a16="http://schemas.microsoft.com/office/drawing/2014/main" id="{5D1C4293-28C2-4A9E-95DC-32031CA463CA}"/>
              </a:ext>
            </a:extLst>
          </p:cNvPr>
          <p:cNvSpPr/>
          <p:nvPr/>
        </p:nvSpPr>
        <p:spPr>
          <a:xfrm>
            <a:off x="247330" y="6324599"/>
            <a:ext cx="1371752" cy="2820245"/>
          </a:xfrm>
          <a:prstGeom prst="roundRect">
            <a:avLst>
              <a:gd name="adj" fmla="val 12991"/>
            </a:avLst>
          </a:prstGeom>
          <a:solidFill>
            <a:schemeClr val="accent1"/>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112" name="Rectangle: Top Corners Rounded 111">
            <a:extLst>
              <a:ext uri="{FF2B5EF4-FFF2-40B4-BE49-F238E27FC236}">
                <a16:creationId xmlns:a16="http://schemas.microsoft.com/office/drawing/2014/main" id="{C173727E-FA39-41F5-AA0A-33F44F33C6F5}"/>
              </a:ext>
            </a:extLst>
          </p:cNvPr>
          <p:cNvSpPr/>
          <p:nvPr/>
        </p:nvSpPr>
        <p:spPr>
          <a:xfrm flipV="1">
            <a:off x="399730" y="6163901"/>
            <a:ext cx="1066952" cy="1211692"/>
          </a:xfrm>
          <a:prstGeom prst="round2SameRect">
            <a:avLst/>
          </a:prstGeom>
          <a:solidFill>
            <a:schemeClr val="accent1">
              <a:lumMod val="75000"/>
            </a:schemeClr>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grpSp>
        <p:nvGrpSpPr>
          <p:cNvPr id="35" name="Group 34">
            <a:extLst>
              <a:ext uri="{FF2B5EF4-FFF2-40B4-BE49-F238E27FC236}">
                <a16:creationId xmlns:a16="http://schemas.microsoft.com/office/drawing/2014/main" id="{69DAA805-35D5-4B18-B77D-CB6D80A1A14F}"/>
              </a:ext>
            </a:extLst>
          </p:cNvPr>
          <p:cNvGrpSpPr/>
          <p:nvPr/>
        </p:nvGrpSpPr>
        <p:grpSpPr>
          <a:xfrm>
            <a:off x="475930" y="6385104"/>
            <a:ext cx="914552" cy="692341"/>
            <a:chOff x="609448" y="6369715"/>
            <a:chExt cx="914552" cy="692341"/>
          </a:xfrm>
        </p:grpSpPr>
        <p:sp>
          <p:nvSpPr>
            <p:cNvPr id="113" name="Rectangle 112">
              <a:extLst>
                <a:ext uri="{FF2B5EF4-FFF2-40B4-BE49-F238E27FC236}">
                  <a16:creationId xmlns:a16="http://schemas.microsoft.com/office/drawing/2014/main" id="{22573DC1-BD45-43F8-9DA6-17957C64862B}"/>
                </a:ext>
              </a:extLst>
            </p:cNvPr>
            <p:cNvSpPr/>
            <p:nvPr/>
          </p:nvSpPr>
          <p:spPr>
            <a:xfrm>
              <a:off x="609448" y="6908168"/>
              <a:ext cx="914552" cy="153888"/>
            </a:xfrm>
            <a:prstGeom prst="rect">
              <a:avLst/>
            </a:prstGeom>
            <a:noFill/>
          </p:spPr>
          <p:txBody>
            <a:bodyPr wrap="square" lIns="0" tIns="0" rIns="0" bIns="0" anchor="ctr">
              <a:spAutoFit/>
            </a:bodyPr>
            <a:lstStyle/>
            <a:p>
              <a:pPr algn="ctr" defTabSz="437198">
                <a:defRPr/>
              </a:pPr>
              <a:r>
                <a:rPr lang="en-US" sz="1000" b="1" kern="0" dirty="0">
                  <a:solidFill>
                    <a:schemeClr val="bg1"/>
                  </a:solidFill>
                  <a:latin typeface="Arial"/>
                  <a:cs typeface="Segoe UI" panose="020B0502040204020203" pitchFamily="34" charset="0"/>
                </a:rPr>
                <a:t> SALES REP</a:t>
              </a:r>
            </a:p>
          </p:txBody>
        </p:sp>
        <p:grpSp>
          <p:nvGrpSpPr>
            <p:cNvPr id="115" name="Group 114">
              <a:extLst>
                <a:ext uri="{FF2B5EF4-FFF2-40B4-BE49-F238E27FC236}">
                  <a16:creationId xmlns:a16="http://schemas.microsoft.com/office/drawing/2014/main" id="{350D7ABD-4378-4639-A21C-D416DCEC1FDF}"/>
                </a:ext>
              </a:extLst>
            </p:cNvPr>
            <p:cNvGrpSpPr/>
            <p:nvPr/>
          </p:nvGrpSpPr>
          <p:grpSpPr>
            <a:xfrm>
              <a:off x="897496" y="6369715"/>
              <a:ext cx="338457" cy="339946"/>
              <a:chOff x="9161463" y="2524125"/>
              <a:chExt cx="360363" cy="361950"/>
            </a:xfrm>
            <a:solidFill>
              <a:schemeClr val="bg1"/>
            </a:solidFill>
          </p:grpSpPr>
          <p:sp>
            <p:nvSpPr>
              <p:cNvPr id="116" name="Freeform 17">
                <a:extLst>
                  <a:ext uri="{FF2B5EF4-FFF2-40B4-BE49-F238E27FC236}">
                    <a16:creationId xmlns:a16="http://schemas.microsoft.com/office/drawing/2014/main" id="{F571C00A-5456-43E1-A818-9264B3F966C7}"/>
                  </a:ext>
                </a:extLst>
              </p:cNvPr>
              <p:cNvSpPr>
                <a:spLocks noEditPoints="1"/>
              </p:cNvSpPr>
              <p:nvPr/>
            </p:nvSpPr>
            <p:spPr bwMode="auto">
              <a:xfrm>
                <a:off x="9161463" y="2524125"/>
                <a:ext cx="360363" cy="361950"/>
              </a:xfrm>
              <a:custGeom>
                <a:avLst/>
                <a:gdLst>
                  <a:gd name="T0" fmla="*/ 84 w 96"/>
                  <a:gd name="T1" fmla="*/ 67 h 96"/>
                  <a:gd name="T2" fmla="*/ 63 w 96"/>
                  <a:gd name="T3" fmla="*/ 61 h 96"/>
                  <a:gd name="T4" fmla="*/ 70 w 96"/>
                  <a:gd name="T5" fmla="*/ 48 h 96"/>
                  <a:gd name="T6" fmla="*/ 74 w 96"/>
                  <a:gd name="T7" fmla="*/ 40 h 96"/>
                  <a:gd name="T8" fmla="*/ 74 w 96"/>
                  <a:gd name="T9" fmla="*/ 37 h 96"/>
                  <a:gd name="T10" fmla="*/ 76 w 96"/>
                  <a:gd name="T11" fmla="*/ 22 h 96"/>
                  <a:gd name="T12" fmla="*/ 71 w 96"/>
                  <a:gd name="T13" fmla="*/ 8 h 96"/>
                  <a:gd name="T14" fmla="*/ 48 w 96"/>
                  <a:gd name="T15" fmla="*/ 0 h 96"/>
                  <a:gd name="T16" fmla="*/ 25 w 96"/>
                  <a:gd name="T17" fmla="*/ 8 h 96"/>
                  <a:gd name="T18" fmla="*/ 20 w 96"/>
                  <a:gd name="T19" fmla="*/ 22 h 96"/>
                  <a:gd name="T20" fmla="*/ 22 w 96"/>
                  <a:gd name="T21" fmla="*/ 37 h 96"/>
                  <a:gd name="T22" fmla="*/ 21 w 96"/>
                  <a:gd name="T23" fmla="*/ 40 h 96"/>
                  <a:gd name="T24" fmla="*/ 26 w 96"/>
                  <a:gd name="T25" fmla="*/ 48 h 96"/>
                  <a:gd name="T26" fmla="*/ 34 w 96"/>
                  <a:gd name="T27" fmla="*/ 61 h 96"/>
                  <a:gd name="T28" fmla="*/ 12 w 96"/>
                  <a:gd name="T29" fmla="*/ 67 h 96"/>
                  <a:gd name="T30" fmla="*/ 0 w 96"/>
                  <a:gd name="T31" fmla="*/ 84 h 96"/>
                  <a:gd name="T32" fmla="*/ 0 w 96"/>
                  <a:gd name="T33" fmla="*/ 96 h 96"/>
                  <a:gd name="T34" fmla="*/ 35 w 96"/>
                  <a:gd name="T35" fmla="*/ 96 h 96"/>
                  <a:gd name="T36" fmla="*/ 45 w 96"/>
                  <a:gd name="T37" fmla="*/ 77 h 96"/>
                  <a:gd name="T38" fmla="*/ 40 w 96"/>
                  <a:gd name="T39" fmla="*/ 70 h 96"/>
                  <a:gd name="T40" fmla="*/ 40 w 96"/>
                  <a:gd name="T41" fmla="*/ 66 h 96"/>
                  <a:gd name="T42" fmla="*/ 48 w 96"/>
                  <a:gd name="T43" fmla="*/ 68 h 96"/>
                  <a:gd name="T44" fmla="*/ 56 w 96"/>
                  <a:gd name="T45" fmla="*/ 66 h 96"/>
                  <a:gd name="T46" fmla="*/ 56 w 96"/>
                  <a:gd name="T47" fmla="*/ 70 h 96"/>
                  <a:gd name="T48" fmla="*/ 51 w 96"/>
                  <a:gd name="T49" fmla="*/ 77 h 96"/>
                  <a:gd name="T50" fmla="*/ 61 w 96"/>
                  <a:gd name="T51" fmla="*/ 96 h 96"/>
                  <a:gd name="T52" fmla="*/ 96 w 96"/>
                  <a:gd name="T53" fmla="*/ 96 h 96"/>
                  <a:gd name="T54" fmla="*/ 96 w 96"/>
                  <a:gd name="T55" fmla="*/ 84 h 96"/>
                  <a:gd name="T56" fmla="*/ 84 w 96"/>
                  <a:gd name="T57" fmla="*/ 67 h 96"/>
                  <a:gd name="T58" fmla="*/ 48 w 96"/>
                  <a:gd name="T59" fmla="*/ 64 h 96"/>
                  <a:gd name="T60" fmla="*/ 30 w 96"/>
                  <a:gd name="T61" fmla="*/ 46 h 96"/>
                  <a:gd name="T62" fmla="*/ 28 w 96"/>
                  <a:gd name="T63" fmla="*/ 44 h 96"/>
                  <a:gd name="T64" fmla="*/ 25 w 96"/>
                  <a:gd name="T65" fmla="*/ 40 h 96"/>
                  <a:gd name="T66" fmla="*/ 28 w 96"/>
                  <a:gd name="T67" fmla="*/ 36 h 96"/>
                  <a:gd name="T68" fmla="*/ 30 w 96"/>
                  <a:gd name="T69" fmla="*/ 34 h 96"/>
                  <a:gd name="T70" fmla="*/ 32 w 96"/>
                  <a:gd name="T71" fmla="*/ 26 h 96"/>
                  <a:gd name="T72" fmla="*/ 48 w 96"/>
                  <a:gd name="T73" fmla="*/ 20 h 96"/>
                  <a:gd name="T74" fmla="*/ 64 w 96"/>
                  <a:gd name="T75" fmla="*/ 26 h 96"/>
                  <a:gd name="T76" fmla="*/ 66 w 96"/>
                  <a:gd name="T77" fmla="*/ 34 h 96"/>
                  <a:gd name="T78" fmla="*/ 68 w 96"/>
                  <a:gd name="T79" fmla="*/ 36 h 96"/>
                  <a:gd name="T80" fmla="*/ 70 w 96"/>
                  <a:gd name="T81" fmla="*/ 40 h 96"/>
                  <a:gd name="T82" fmla="*/ 68 w 96"/>
                  <a:gd name="T83" fmla="*/ 44 h 96"/>
                  <a:gd name="T84" fmla="*/ 66 w 96"/>
                  <a:gd name="T85" fmla="*/ 46 h 96"/>
                  <a:gd name="T86" fmla="*/ 48 w 96"/>
                  <a:gd name="T87" fmla="*/ 64 h 96"/>
                  <a:gd name="T88" fmla="*/ 84 w 96"/>
                  <a:gd name="T89" fmla="*/ 84 h 96"/>
                  <a:gd name="T90" fmla="*/ 70 w 96"/>
                  <a:gd name="T91" fmla="*/ 84 h 96"/>
                  <a:gd name="T92" fmla="*/ 70 w 96"/>
                  <a:gd name="T93" fmla="*/ 80 h 96"/>
                  <a:gd name="T94" fmla="*/ 84 w 96"/>
                  <a:gd name="T95" fmla="*/ 80 h 96"/>
                  <a:gd name="T96" fmla="*/ 84 w 96"/>
                  <a:gd name="T9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84" y="67"/>
                    </a:moveTo>
                    <a:cubicBezTo>
                      <a:pt x="63" y="61"/>
                      <a:pt x="63" y="61"/>
                      <a:pt x="63" y="61"/>
                    </a:cubicBezTo>
                    <a:cubicBezTo>
                      <a:pt x="66" y="58"/>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30" y="58"/>
                      <a:pt x="34" y="61"/>
                    </a:cubicBezTo>
                    <a:cubicBezTo>
                      <a:pt x="12" y="67"/>
                      <a:pt x="12" y="67"/>
                      <a:pt x="12" y="67"/>
                    </a:cubicBezTo>
                    <a:cubicBezTo>
                      <a:pt x="5" y="70"/>
                      <a:pt x="0" y="77"/>
                      <a:pt x="0" y="84"/>
                    </a:cubicBezTo>
                    <a:cubicBezTo>
                      <a:pt x="0" y="96"/>
                      <a:pt x="0" y="96"/>
                      <a:pt x="0" y="96"/>
                    </a:cubicBezTo>
                    <a:cubicBezTo>
                      <a:pt x="35" y="96"/>
                      <a:pt x="35" y="96"/>
                      <a:pt x="35" y="96"/>
                    </a:cubicBezTo>
                    <a:cubicBezTo>
                      <a:pt x="45" y="77"/>
                      <a:pt x="45" y="77"/>
                      <a:pt x="45" y="77"/>
                    </a:cubicBezTo>
                    <a:cubicBezTo>
                      <a:pt x="42" y="76"/>
                      <a:pt x="40" y="73"/>
                      <a:pt x="40" y="70"/>
                    </a:cubicBezTo>
                    <a:cubicBezTo>
                      <a:pt x="40" y="66"/>
                      <a:pt x="40" y="66"/>
                      <a:pt x="40" y="66"/>
                    </a:cubicBezTo>
                    <a:cubicBezTo>
                      <a:pt x="43" y="67"/>
                      <a:pt x="46" y="68"/>
                      <a:pt x="48" y="68"/>
                    </a:cubicBezTo>
                    <a:cubicBezTo>
                      <a:pt x="50" y="68"/>
                      <a:pt x="53" y="67"/>
                      <a:pt x="56" y="66"/>
                    </a:cubicBezTo>
                    <a:cubicBezTo>
                      <a:pt x="56" y="70"/>
                      <a:pt x="56" y="70"/>
                      <a:pt x="56" y="70"/>
                    </a:cubicBezTo>
                    <a:cubicBezTo>
                      <a:pt x="56" y="73"/>
                      <a:pt x="54" y="76"/>
                      <a:pt x="51" y="77"/>
                    </a:cubicBezTo>
                    <a:cubicBezTo>
                      <a:pt x="61" y="96"/>
                      <a:pt x="61" y="96"/>
                      <a:pt x="61" y="96"/>
                    </a:cubicBezTo>
                    <a:cubicBezTo>
                      <a:pt x="96" y="96"/>
                      <a:pt x="96" y="96"/>
                      <a:pt x="96" y="96"/>
                    </a:cubicBezTo>
                    <a:cubicBezTo>
                      <a:pt x="96" y="84"/>
                      <a:pt x="96" y="84"/>
                      <a:pt x="96" y="84"/>
                    </a:cubicBezTo>
                    <a:cubicBezTo>
                      <a:pt x="96" y="77"/>
                      <a:pt x="91" y="70"/>
                      <a:pt x="84" y="67"/>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moveTo>
                      <a:pt x="84" y="84"/>
                    </a:moveTo>
                    <a:cubicBezTo>
                      <a:pt x="70" y="84"/>
                      <a:pt x="70" y="84"/>
                      <a:pt x="70" y="84"/>
                    </a:cubicBezTo>
                    <a:cubicBezTo>
                      <a:pt x="70" y="80"/>
                      <a:pt x="70" y="80"/>
                      <a:pt x="70" y="80"/>
                    </a:cubicBezTo>
                    <a:cubicBezTo>
                      <a:pt x="84" y="80"/>
                      <a:pt x="84" y="80"/>
                      <a:pt x="84" y="80"/>
                    </a:cubicBezTo>
                    <a:lnTo>
                      <a:pt x="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18">
                <a:extLst>
                  <a:ext uri="{FF2B5EF4-FFF2-40B4-BE49-F238E27FC236}">
                    <a16:creationId xmlns:a16="http://schemas.microsoft.com/office/drawing/2014/main" id="{D9DFFB34-AC55-499B-A22D-1B7822F454C4}"/>
                  </a:ext>
                </a:extLst>
              </p:cNvPr>
              <p:cNvSpPr>
                <a:spLocks/>
              </p:cNvSpPr>
              <p:nvPr/>
            </p:nvSpPr>
            <p:spPr bwMode="auto">
              <a:xfrm>
                <a:off x="9288463" y="2652713"/>
                <a:ext cx="46038" cy="22225"/>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9">
                <a:extLst>
                  <a:ext uri="{FF2B5EF4-FFF2-40B4-BE49-F238E27FC236}">
                    <a16:creationId xmlns:a16="http://schemas.microsoft.com/office/drawing/2014/main" id="{8096D8EE-E5CF-4AD4-BE85-1B7ABF102E0D}"/>
                  </a:ext>
                </a:extLst>
              </p:cNvPr>
              <p:cNvSpPr>
                <a:spLocks/>
              </p:cNvSpPr>
              <p:nvPr/>
            </p:nvSpPr>
            <p:spPr bwMode="auto">
              <a:xfrm>
                <a:off x="9348788" y="2652713"/>
                <a:ext cx="46038" cy="22225"/>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37" name="Rectangle 136">
            <a:extLst>
              <a:ext uri="{FF2B5EF4-FFF2-40B4-BE49-F238E27FC236}">
                <a16:creationId xmlns:a16="http://schemas.microsoft.com/office/drawing/2014/main" id="{2A6CFE22-344C-4DEA-A31B-55FFB4251676}"/>
              </a:ext>
            </a:extLst>
          </p:cNvPr>
          <p:cNvSpPr/>
          <p:nvPr/>
        </p:nvSpPr>
        <p:spPr>
          <a:xfrm>
            <a:off x="399730" y="8075553"/>
            <a:ext cx="1066952" cy="369332"/>
          </a:xfrm>
          <a:prstGeom prst="rect">
            <a:avLst/>
          </a:prstGeom>
          <a:noFill/>
        </p:spPr>
        <p:txBody>
          <a:bodyPr wrap="square" lIns="0" tIns="0" rIns="0" bIns="0" anchor="ctr">
            <a:spAutoFit/>
          </a:bodyPr>
          <a:lstStyle/>
          <a:p>
            <a:pPr algn="ctr" defTabSz="437198">
              <a:defRPr/>
            </a:pPr>
            <a:r>
              <a:rPr lang="en-US" sz="1200" b="1" kern="0" dirty="0">
                <a:solidFill>
                  <a:schemeClr val="bg1"/>
                </a:solidFill>
                <a:latin typeface="Arial"/>
                <a:cs typeface="Segoe UI" panose="020B0502040204020203" pitchFamily="34" charset="0"/>
              </a:rPr>
              <a:t>Opportunity Stages</a:t>
            </a:r>
          </a:p>
        </p:txBody>
      </p:sp>
      <p:cxnSp>
        <p:nvCxnSpPr>
          <p:cNvPr id="30" name="Straight Connector 29">
            <a:extLst>
              <a:ext uri="{FF2B5EF4-FFF2-40B4-BE49-F238E27FC236}">
                <a16:creationId xmlns:a16="http://schemas.microsoft.com/office/drawing/2014/main" id="{2C755CBE-0808-4B06-9346-99D706C70439}"/>
              </a:ext>
            </a:extLst>
          </p:cNvPr>
          <p:cNvCxnSpPr>
            <a:cxnSpLocks/>
          </p:cNvCxnSpPr>
          <p:nvPr/>
        </p:nvCxnSpPr>
        <p:spPr>
          <a:xfrm>
            <a:off x="857006" y="9144844"/>
            <a:ext cx="152400"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1" name="Rectangle: Rounded Corners 140">
            <a:extLst>
              <a:ext uri="{FF2B5EF4-FFF2-40B4-BE49-F238E27FC236}">
                <a16:creationId xmlns:a16="http://schemas.microsoft.com/office/drawing/2014/main" id="{87C69210-3333-4ACE-AA63-51B78BF9CA82}"/>
              </a:ext>
            </a:extLst>
          </p:cNvPr>
          <p:cNvSpPr/>
          <p:nvPr/>
        </p:nvSpPr>
        <p:spPr>
          <a:xfrm>
            <a:off x="247330" y="2897285"/>
            <a:ext cx="1371752" cy="2820245"/>
          </a:xfrm>
          <a:prstGeom prst="roundRect">
            <a:avLst>
              <a:gd name="adj" fmla="val 12991"/>
            </a:avLst>
          </a:prstGeom>
          <a:solidFill>
            <a:schemeClr val="accent2"/>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142" name="Rectangle: Top Corners Rounded 141">
            <a:extLst>
              <a:ext uri="{FF2B5EF4-FFF2-40B4-BE49-F238E27FC236}">
                <a16:creationId xmlns:a16="http://schemas.microsoft.com/office/drawing/2014/main" id="{EEB08113-06F7-4175-9E23-F52E484DD014}"/>
              </a:ext>
            </a:extLst>
          </p:cNvPr>
          <p:cNvSpPr/>
          <p:nvPr/>
        </p:nvSpPr>
        <p:spPr>
          <a:xfrm flipV="1">
            <a:off x="399730" y="2736587"/>
            <a:ext cx="1066952" cy="1211692"/>
          </a:xfrm>
          <a:prstGeom prst="round2SameRect">
            <a:avLst/>
          </a:prstGeom>
          <a:solidFill>
            <a:schemeClr val="accent2">
              <a:lumMod val="75000"/>
            </a:schemeClr>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148" name="Rectangle 147">
            <a:extLst>
              <a:ext uri="{FF2B5EF4-FFF2-40B4-BE49-F238E27FC236}">
                <a16:creationId xmlns:a16="http://schemas.microsoft.com/office/drawing/2014/main" id="{186405D0-F1D8-4DC3-A10C-8738FF89A4E0}"/>
              </a:ext>
            </a:extLst>
          </p:cNvPr>
          <p:cNvSpPr/>
          <p:nvPr/>
        </p:nvSpPr>
        <p:spPr>
          <a:xfrm>
            <a:off x="399730" y="4555906"/>
            <a:ext cx="1066952" cy="553998"/>
          </a:xfrm>
          <a:prstGeom prst="rect">
            <a:avLst/>
          </a:prstGeom>
          <a:noFill/>
        </p:spPr>
        <p:txBody>
          <a:bodyPr wrap="square" lIns="0" tIns="0" rIns="0" bIns="0" anchor="ctr">
            <a:spAutoFit/>
          </a:bodyPr>
          <a:lstStyle/>
          <a:p>
            <a:pPr algn="ctr" defTabSz="437198">
              <a:defRPr/>
            </a:pPr>
            <a:r>
              <a:rPr lang="en-US" sz="1200" b="1" kern="0" dirty="0">
                <a:solidFill>
                  <a:schemeClr val="bg1"/>
                </a:solidFill>
                <a:latin typeface="Arial"/>
                <a:cs typeface="Segoe UI" panose="020B0502040204020203" pitchFamily="34" charset="0"/>
              </a:rPr>
              <a:t> Buyer Journey Stages</a:t>
            </a:r>
          </a:p>
        </p:txBody>
      </p:sp>
      <p:cxnSp>
        <p:nvCxnSpPr>
          <p:cNvPr id="149" name="Straight Connector 148">
            <a:extLst>
              <a:ext uri="{FF2B5EF4-FFF2-40B4-BE49-F238E27FC236}">
                <a16:creationId xmlns:a16="http://schemas.microsoft.com/office/drawing/2014/main" id="{90C5FCC6-EC6D-4B60-A908-08CF141C2949}"/>
              </a:ext>
            </a:extLst>
          </p:cNvPr>
          <p:cNvCxnSpPr>
            <a:cxnSpLocks/>
          </p:cNvCxnSpPr>
          <p:nvPr/>
        </p:nvCxnSpPr>
        <p:spPr>
          <a:xfrm>
            <a:off x="857006" y="5717530"/>
            <a:ext cx="152400" cy="0"/>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B4122B5-A94F-4B75-BBAD-181866772FCB}"/>
              </a:ext>
            </a:extLst>
          </p:cNvPr>
          <p:cNvGrpSpPr/>
          <p:nvPr/>
        </p:nvGrpSpPr>
        <p:grpSpPr>
          <a:xfrm>
            <a:off x="475930" y="2957789"/>
            <a:ext cx="914552" cy="769288"/>
            <a:chOff x="609448" y="2942399"/>
            <a:chExt cx="914552" cy="769288"/>
          </a:xfrm>
        </p:grpSpPr>
        <p:sp>
          <p:nvSpPr>
            <p:cNvPr id="151" name="Rectangle 150">
              <a:extLst>
                <a:ext uri="{FF2B5EF4-FFF2-40B4-BE49-F238E27FC236}">
                  <a16:creationId xmlns:a16="http://schemas.microsoft.com/office/drawing/2014/main" id="{F655AB39-5EBD-489E-8A05-90F1F6854131}"/>
                </a:ext>
              </a:extLst>
            </p:cNvPr>
            <p:cNvSpPr/>
            <p:nvPr/>
          </p:nvSpPr>
          <p:spPr>
            <a:xfrm>
              <a:off x="609448" y="3403910"/>
              <a:ext cx="914552" cy="307777"/>
            </a:xfrm>
            <a:prstGeom prst="rect">
              <a:avLst/>
            </a:prstGeom>
            <a:noFill/>
          </p:spPr>
          <p:txBody>
            <a:bodyPr wrap="square" lIns="0" tIns="0" rIns="0" bIns="0" anchor="ctr">
              <a:spAutoFit/>
            </a:bodyPr>
            <a:lstStyle/>
            <a:p>
              <a:pPr algn="ctr" defTabSz="437198">
                <a:defRPr/>
              </a:pPr>
              <a:endParaRPr lang="en-US" sz="1000" b="1" kern="0" dirty="0">
                <a:solidFill>
                  <a:schemeClr val="bg1"/>
                </a:solidFill>
                <a:latin typeface="Arial"/>
                <a:cs typeface="Segoe UI" panose="020B0502040204020203" pitchFamily="34" charset="0"/>
              </a:endParaRPr>
            </a:p>
            <a:p>
              <a:pPr algn="ctr" defTabSz="437198">
                <a:defRPr/>
              </a:pPr>
              <a:r>
                <a:rPr lang="en-US" sz="1000" b="1" kern="0" dirty="0">
                  <a:solidFill>
                    <a:schemeClr val="bg1"/>
                  </a:solidFill>
                  <a:latin typeface="Arial"/>
                  <a:cs typeface="Segoe UI" panose="020B0502040204020203" pitchFamily="34" charset="0"/>
                </a:rPr>
                <a:t>BUYER</a:t>
              </a:r>
            </a:p>
          </p:txBody>
        </p:sp>
        <p:grpSp>
          <p:nvGrpSpPr>
            <p:cNvPr id="161" name="Group 160">
              <a:extLst>
                <a:ext uri="{FF2B5EF4-FFF2-40B4-BE49-F238E27FC236}">
                  <a16:creationId xmlns:a16="http://schemas.microsoft.com/office/drawing/2014/main" id="{0FFE5BC2-8979-4A0D-AA6A-2186114760E9}"/>
                </a:ext>
              </a:extLst>
            </p:cNvPr>
            <p:cNvGrpSpPr/>
            <p:nvPr/>
          </p:nvGrpSpPr>
          <p:grpSpPr>
            <a:xfrm>
              <a:off x="895998" y="2942399"/>
              <a:ext cx="341452" cy="339947"/>
              <a:chOff x="5554663" y="2527300"/>
              <a:chExt cx="360363" cy="358776"/>
            </a:xfrm>
            <a:solidFill>
              <a:schemeClr val="bg1"/>
            </a:solidFill>
          </p:grpSpPr>
          <p:sp>
            <p:nvSpPr>
              <p:cNvPr id="163" name="Freeform 94">
                <a:extLst>
                  <a:ext uri="{FF2B5EF4-FFF2-40B4-BE49-F238E27FC236}">
                    <a16:creationId xmlns:a16="http://schemas.microsoft.com/office/drawing/2014/main" id="{0AD9AA3D-DA86-4FD9-A9CF-4AAF0AA64E31}"/>
                  </a:ext>
                </a:extLst>
              </p:cNvPr>
              <p:cNvSpPr>
                <a:spLocks/>
              </p:cNvSpPr>
              <p:nvPr/>
            </p:nvSpPr>
            <p:spPr bwMode="auto">
              <a:xfrm>
                <a:off x="5554663" y="2773363"/>
                <a:ext cx="360363" cy="112713"/>
              </a:xfrm>
              <a:custGeom>
                <a:avLst/>
                <a:gdLst>
                  <a:gd name="T0" fmla="*/ 76 w 96"/>
                  <a:gd name="T1" fmla="*/ 0 h 30"/>
                  <a:gd name="T2" fmla="*/ 61 w 96"/>
                  <a:gd name="T3" fmla="*/ 17 h 30"/>
                  <a:gd name="T4" fmla="*/ 50 w 96"/>
                  <a:gd name="T5" fmla="*/ 28 h 30"/>
                  <a:gd name="T6" fmla="*/ 48 w 96"/>
                  <a:gd name="T7" fmla="*/ 30 h 30"/>
                  <a:gd name="T8" fmla="*/ 46 w 96"/>
                  <a:gd name="T9" fmla="*/ 28 h 30"/>
                  <a:gd name="T10" fmla="*/ 35 w 96"/>
                  <a:gd name="T11" fmla="*/ 16 h 30"/>
                  <a:gd name="T12" fmla="*/ 20 w 96"/>
                  <a:gd name="T13" fmla="*/ 0 h 30"/>
                  <a:gd name="T14" fmla="*/ 0 w 96"/>
                  <a:gd name="T15" fmla="*/ 22 h 30"/>
                  <a:gd name="T16" fmla="*/ 0 w 96"/>
                  <a:gd name="T17" fmla="*/ 30 h 30"/>
                  <a:gd name="T18" fmla="*/ 96 w 96"/>
                  <a:gd name="T19" fmla="*/ 30 h 30"/>
                  <a:gd name="T20" fmla="*/ 96 w 96"/>
                  <a:gd name="T21" fmla="*/ 22 h 30"/>
                  <a:gd name="T22" fmla="*/ 76 w 96"/>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0">
                    <a:moveTo>
                      <a:pt x="76" y="0"/>
                    </a:moveTo>
                    <a:cubicBezTo>
                      <a:pt x="75" y="9"/>
                      <a:pt x="67" y="13"/>
                      <a:pt x="61" y="17"/>
                    </a:cubicBezTo>
                    <a:cubicBezTo>
                      <a:pt x="55" y="21"/>
                      <a:pt x="50" y="24"/>
                      <a:pt x="50" y="28"/>
                    </a:cubicBezTo>
                    <a:cubicBezTo>
                      <a:pt x="50" y="29"/>
                      <a:pt x="49" y="30"/>
                      <a:pt x="48" y="30"/>
                    </a:cubicBezTo>
                    <a:cubicBezTo>
                      <a:pt x="47" y="30"/>
                      <a:pt x="46" y="29"/>
                      <a:pt x="46" y="28"/>
                    </a:cubicBezTo>
                    <a:cubicBezTo>
                      <a:pt x="46" y="23"/>
                      <a:pt x="40" y="20"/>
                      <a:pt x="35" y="16"/>
                    </a:cubicBezTo>
                    <a:cubicBezTo>
                      <a:pt x="28" y="12"/>
                      <a:pt x="22" y="7"/>
                      <a:pt x="20" y="0"/>
                    </a:cubicBezTo>
                    <a:cubicBezTo>
                      <a:pt x="9" y="6"/>
                      <a:pt x="0" y="11"/>
                      <a:pt x="0" y="22"/>
                    </a:cubicBezTo>
                    <a:cubicBezTo>
                      <a:pt x="0" y="30"/>
                      <a:pt x="0" y="30"/>
                      <a:pt x="0" y="30"/>
                    </a:cubicBezTo>
                    <a:cubicBezTo>
                      <a:pt x="96" y="30"/>
                      <a:pt x="96" y="30"/>
                      <a:pt x="96" y="30"/>
                    </a:cubicBezTo>
                    <a:cubicBezTo>
                      <a:pt x="96" y="22"/>
                      <a:pt x="96" y="22"/>
                      <a:pt x="96" y="22"/>
                    </a:cubicBezTo>
                    <a:cubicBezTo>
                      <a:pt x="96" y="11"/>
                      <a:pt x="87" y="6"/>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95">
                <a:extLst>
                  <a:ext uri="{FF2B5EF4-FFF2-40B4-BE49-F238E27FC236}">
                    <a16:creationId xmlns:a16="http://schemas.microsoft.com/office/drawing/2014/main" id="{7EB1D4E1-8406-445B-BE24-54588AEAF523}"/>
                  </a:ext>
                </a:extLst>
              </p:cNvPr>
              <p:cNvSpPr>
                <a:spLocks noEditPoints="1"/>
              </p:cNvSpPr>
              <p:nvPr/>
            </p:nvSpPr>
            <p:spPr bwMode="auto">
              <a:xfrm>
                <a:off x="5562600" y="2527300"/>
                <a:ext cx="346075" cy="328613"/>
              </a:xfrm>
              <a:custGeom>
                <a:avLst/>
                <a:gdLst>
                  <a:gd name="T0" fmla="*/ 14 w 92"/>
                  <a:gd name="T1" fmla="*/ 59 h 87"/>
                  <a:gd name="T2" fmla="*/ 17 w 92"/>
                  <a:gd name="T3" fmla="*/ 59 h 87"/>
                  <a:gd name="T4" fmla="*/ 27 w 92"/>
                  <a:gd name="T5" fmla="*/ 53 h 87"/>
                  <a:gd name="T6" fmla="*/ 32 w 92"/>
                  <a:gd name="T7" fmla="*/ 59 h 87"/>
                  <a:gd name="T8" fmla="*/ 27 w 92"/>
                  <a:gd name="T9" fmla="*/ 62 h 87"/>
                  <a:gd name="T10" fmla="*/ 22 w 92"/>
                  <a:gd name="T11" fmla="*/ 64 h 87"/>
                  <a:gd name="T12" fmla="*/ 35 w 92"/>
                  <a:gd name="T13" fmla="*/ 78 h 87"/>
                  <a:gd name="T14" fmla="*/ 46 w 92"/>
                  <a:gd name="T15" fmla="*/ 87 h 87"/>
                  <a:gd name="T16" fmla="*/ 57 w 92"/>
                  <a:gd name="T17" fmla="*/ 79 h 87"/>
                  <a:gd name="T18" fmla="*/ 70 w 92"/>
                  <a:gd name="T19" fmla="*/ 64 h 87"/>
                  <a:gd name="T20" fmla="*/ 65 w 92"/>
                  <a:gd name="T21" fmla="*/ 62 h 87"/>
                  <a:gd name="T22" fmla="*/ 60 w 92"/>
                  <a:gd name="T23" fmla="*/ 59 h 87"/>
                  <a:gd name="T24" fmla="*/ 65 w 92"/>
                  <a:gd name="T25" fmla="*/ 53 h 87"/>
                  <a:gd name="T26" fmla="*/ 75 w 92"/>
                  <a:gd name="T27" fmla="*/ 59 h 87"/>
                  <a:gd name="T28" fmla="*/ 92 w 92"/>
                  <a:gd name="T29" fmla="*/ 50 h 87"/>
                  <a:gd name="T30" fmla="*/ 92 w 92"/>
                  <a:gd name="T31" fmla="*/ 48 h 87"/>
                  <a:gd name="T32" fmla="*/ 90 w 92"/>
                  <a:gd name="T33" fmla="*/ 47 h 87"/>
                  <a:gd name="T34" fmla="*/ 80 w 92"/>
                  <a:gd name="T35" fmla="*/ 29 h 87"/>
                  <a:gd name="T36" fmla="*/ 67 w 92"/>
                  <a:gd name="T37" fmla="*/ 2 h 87"/>
                  <a:gd name="T38" fmla="*/ 46 w 92"/>
                  <a:gd name="T39" fmla="*/ 5 h 87"/>
                  <a:gd name="T40" fmla="*/ 25 w 92"/>
                  <a:gd name="T41" fmla="*/ 2 h 87"/>
                  <a:gd name="T42" fmla="*/ 12 w 92"/>
                  <a:gd name="T43" fmla="*/ 29 h 87"/>
                  <a:gd name="T44" fmla="*/ 2 w 92"/>
                  <a:gd name="T45" fmla="*/ 47 h 87"/>
                  <a:gd name="T46" fmla="*/ 0 w 92"/>
                  <a:gd name="T47" fmla="*/ 48 h 87"/>
                  <a:gd name="T48" fmla="*/ 0 w 92"/>
                  <a:gd name="T49" fmla="*/ 50 h 87"/>
                  <a:gd name="T50" fmla="*/ 14 w 92"/>
                  <a:gd name="T51" fmla="*/ 59 h 87"/>
                  <a:gd name="T52" fmla="*/ 26 w 92"/>
                  <a:gd name="T53" fmla="*/ 35 h 87"/>
                  <a:gd name="T54" fmla="*/ 28 w 92"/>
                  <a:gd name="T55" fmla="*/ 33 h 87"/>
                  <a:gd name="T56" fmla="*/ 30 w 92"/>
                  <a:gd name="T57" fmla="*/ 27 h 87"/>
                  <a:gd name="T58" fmla="*/ 46 w 92"/>
                  <a:gd name="T59" fmla="*/ 21 h 87"/>
                  <a:gd name="T60" fmla="*/ 62 w 92"/>
                  <a:gd name="T61" fmla="*/ 27 h 87"/>
                  <a:gd name="T62" fmla="*/ 64 w 92"/>
                  <a:gd name="T63" fmla="*/ 33 h 87"/>
                  <a:gd name="T64" fmla="*/ 66 w 92"/>
                  <a:gd name="T65" fmla="*/ 35 h 87"/>
                  <a:gd name="T66" fmla="*/ 68 w 92"/>
                  <a:gd name="T67" fmla="*/ 39 h 87"/>
                  <a:gd name="T68" fmla="*/ 66 w 92"/>
                  <a:gd name="T69" fmla="*/ 43 h 87"/>
                  <a:gd name="T70" fmla="*/ 64 w 92"/>
                  <a:gd name="T71" fmla="*/ 45 h 87"/>
                  <a:gd name="T72" fmla="*/ 46 w 92"/>
                  <a:gd name="T73" fmla="*/ 63 h 87"/>
                  <a:gd name="T74" fmla="*/ 28 w 92"/>
                  <a:gd name="T75" fmla="*/ 45 h 87"/>
                  <a:gd name="T76" fmla="*/ 26 w 92"/>
                  <a:gd name="T77" fmla="*/ 43 h 87"/>
                  <a:gd name="T78" fmla="*/ 23 w 92"/>
                  <a:gd name="T79" fmla="*/ 39 h 87"/>
                  <a:gd name="T80" fmla="*/ 26 w 92"/>
                  <a:gd name="T81"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87">
                    <a:moveTo>
                      <a:pt x="14" y="59"/>
                    </a:moveTo>
                    <a:cubicBezTo>
                      <a:pt x="15" y="59"/>
                      <a:pt x="16" y="59"/>
                      <a:pt x="17" y="59"/>
                    </a:cubicBezTo>
                    <a:cubicBezTo>
                      <a:pt x="21" y="58"/>
                      <a:pt x="25" y="56"/>
                      <a:pt x="27" y="53"/>
                    </a:cubicBezTo>
                    <a:cubicBezTo>
                      <a:pt x="28" y="55"/>
                      <a:pt x="30" y="57"/>
                      <a:pt x="32" y="59"/>
                    </a:cubicBezTo>
                    <a:cubicBezTo>
                      <a:pt x="31" y="60"/>
                      <a:pt x="29" y="61"/>
                      <a:pt x="27" y="62"/>
                    </a:cubicBezTo>
                    <a:cubicBezTo>
                      <a:pt x="25" y="62"/>
                      <a:pt x="24" y="63"/>
                      <a:pt x="22" y="64"/>
                    </a:cubicBezTo>
                    <a:cubicBezTo>
                      <a:pt x="23" y="70"/>
                      <a:pt x="29" y="74"/>
                      <a:pt x="35" y="78"/>
                    </a:cubicBezTo>
                    <a:cubicBezTo>
                      <a:pt x="39" y="80"/>
                      <a:pt x="44" y="83"/>
                      <a:pt x="46" y="87"/>
                    </a:cubicBezTo>
                    <a:cubicBezTo>
                      <a:pt x="48" y="84"/>
                      <a:pt x="53" y="81"/>
                      <a:pt x="57" y="79"/>
                    </a:cubicBezTo>
                    <a:cubicBezTo>
                      <a:pt x="63" y="75"/>
                      <a:pt x="69" y="71"/>
                      <a:pt x="70" y="64"/>
                    </a:cubicBezTo>
                    <a:cubicBezTo>
                      <a:pt x="68" y="63"/>
                      <a:pt x="67" y="62"/>
                      <a:pt x="65" y="62"/>
                    </a:cubicBezTo>
                    <a:cubicBezTo>
                      <a:pt x="63" y="61"/>
                      <a:pt x="61" y="60"/>
                      <a:pt x="60" y="59"/>
                    </a:cubicBezTo>
                    <a:cubicBezTo>
                      <a:pt x="62" y="57"/>
                      <a:pt x="64" y="55"/>
                      <a:pt x="65" y="53"/>
                    </a:cubicBezTo>
                    <a:cubicBezTo>
                      <a:pt x="67" y="56"/>
                      <a:pt x="71" y="58"/>
                      <a:pt x="75" y="59"/>
                    </a:cubicBezTo>
                    <a:cubicBezTo>
                      <a:pt x="80" y="60"/>
                      <a:pt x="88" y="58"/>
                      <a:pt x="92" y="50"/>
                    </a:cubicBezTo>
                    <a:cubicBezTo>
                      <a:pt x="92" y="49"/>
                      <a:pt x="92" y="48"/>
                      <a:pt x="92" y="48"/>
                    </a:cubicBezTo>
                    <a:cubicBezTo>
                      <a:pt x="91" y="47"/>
                      <a:pt x="91" y="47"/>
                      <a:pt x="90" y="47"/>
                    </a:cubicBezTo>
                    <a:cubicBezTo>
                      <a:pt x="85" y="47"/>
                      <a:pt x="83" y="38"/>
                      <a:pt x="80" y="29"/>
                    </a:cubicBezTo>
                    <a:cubicBezTo>
                      <a:pt x="78" y="18"/>
                      <a:pt x="75" y="7"/>
                      <a:pt x="67" y="2"/>
                    </a:cubicBezTo>
                    <a:cubicBezTo>
                      <a:pt x="61" y="0"/>
                      <a:pt x="54" y="1"/>
                      <a:pt x="46" y="5"/>
                    </a:cubicBezTo>
                    <a:cubicBezTo>
                      <a:pt x="38" y="1"/>
                      <a:pt x="31" y="0"/>
                      <a:pt x="25" y="2"/>
                    </a:cubicBezTo>
                    <a:cubicBezTo>
                      <a:pt x="17" y="7"/>
                      <a:pt x="14" y="18"/>
                      <a:pt x="12" y="29"/>
                    </a:cubicBezTo>
                    <a:cubicBezTo>
                      <a:pt x="9" y="38"/>
                      <a:pt x="7" y="47"/>
                      <a:pt x="2" y="47"/>
                    </a:cubicBezTo>
                    <a:cubicBezTo>
                      <a:pt x="1" y="47"/>
                      <a:pt x="1" y="47"/>
                      <a:pt x="0" y="48"/>
                    </a:cubicBezTo>
                    <a:cubicBezTo>
                      <a:pt x="0" y="48"/>
                      <a:pt x="0" y="49"/>
                      <a:pt x="0" y="50"/>
                    </a:cubicBezTo>
                    <a:cubicBezTo>
                      <a:pt x="3" y="57"/>
                      <a:pt x="9" y="59"/>
                      <a:pt x="14" y="59"/>
                    </a:cubicBezTo>
                    <a:close/>
                    <a:moveTo>
                      <a:pt x="26" y="35"/>
                    </a:moveTo>
                    <a:cubicBezTo>
                      <a:pt x="27" y="35"/>
                      <a:pt x="28" y="34"/>
                      <a:pt x="28" y="33"/>
                    </a:cubicBezTo>
                    <a:cubicBezTo>
                      <a:pt x="30" y="27"/>
                      <a:pt x="30" y="27"/>
                      <a:pt x="30" y="27"/>
                    </a:cubicBezTo>
                    <a:cubicBezTo>
                      <a:pt x="40" y="27"/>
                      <a:pt x="44" y="24"/>
                      <a:pt x="46" y="21"/>
                    </a:cubicBezTo>
                    <a:cubicBezTo>
                      <a:pt x="48" y="24"/>
                      <a:pt x="52" y="27"/>
                      <a:pt x="62" y="27"/>
                    </a:cubicBezTo>
                    <a:cubicBezTo>
                      <a:pt x="64" y="33"/>
                      <a:pt x="64" y="33"/>
                      <a:pt x="64" y="33"/>
                    </a:cubicBezTo>
                    <a:cubicBezTo>
                      <a:pt x="64" y="34"/>
                      <a:pt x="65" y="35"/>
                      <a:pt x="66" y="35"/>
                    </a:cubicBezTo>
                    <a:cubicBezTo>
                      <a:pt x="68" y="35"/>
                      <a:pt x="68" y="38"/>
                      <a:pt x="68" y="39"/>
                    </a:cubicBezTo>
                    <a:cubicBezTo>
                      <a:pt x="68" y="40"/>
                      <a:pt x="68" y="43"/>
                      <a:pt x="66" y="43"/>
                    </a:cubicBezTo>
                    <a:cubicBezTo>
                      <a:pt x="65" y="43"/>
                      <a:pt x="64" y="44"/>
                      <a:pt x="64" y="45"/>
                    </a:cubicBezTo>
                    <a:cubicBezTo>
                      <a:pt x="62" y="56"/>
                      <a:pt x="50" y="61"/>
                      <a:pt x="46" y="63"/>
                    </a:cubicBezTo>
                    <a:cubicBezTo>
                      <a:pt x="42" y="61"/>
                      <a:pt x="30" y="56"/>
                      <a:pt x="28" y="45"/>
                    </a:cubicBezTo>
                    <a:cubicBezTo>
                      <a:pt x="28" y="44"/>
                      <a:pt x="27" y="43"/>
                      <a:pt x="26" y="43"/>
                    </a:cubicBezTo>
                    <a:cubicBezTo>
                      <a:pt x="24" y="43"/>
                      <a:pt x="23" y="40"/>
                      <a:pt x="23" y="39"/>
                    </a:cubicBezTo>
                    <a:cubicBezTo>
                      <a:pt x="23" y="38"/>
                      <a:pt x="24" y="35"/>
                      <a:pt x="2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96">
                <a:extLst>
                  <a:ext uri="{FF2B5EF4-FFF2-40B4-BE49-F238E27FC236}">
                    <a16:creationId xmlns:a16="http://schemas.microsoft.com/office/drawing/2014/main" id="{F934539E-C408-49BB-8251-96D111CC7B35}"/>
                  </a:ext>
                </a:extLst>
              </p:cNvPr>
              <p:cNvSpPr>
                <a:spLocks/>
              </p:cNvSpPr>
              <p:nvPr/>
            </p:nvSpPr>
            <p:spPr bwMode="auto">
              <a:xfrm>
                <a:off x="5683250" y="2644775"/>
                <a:ext cx="44450" cy="22225"/>
              </a:xfrm>
              <a:custGeom>
                <a:avLst/>
                <a:gdLst>
                  <a:gd name="T0" fmla="*/ 2 w 12"/>
                  <a:gd name="T1" fmla="*/ 6 h 6"/>
                  <a:gd name="T2" fmla="*/ 4 w 12"/>
                  <a:gd name="T3" fmla="*/ 4 h 6"/>
                  <a:gd name="T4" fmla="*/ 5 w 12"/>
                  <a:gd name="T5" fmla="*/ 4 h 6"/>
                  <a:gd name="T6" fmla="*/ 6 w 12"/>
                  <a:gd name="T7" fmla="*/ 4 h 6"/>
                  <a:gd name="T8" fmla="*/ 7 w 12"/>
                  <a:gd name="T9" fmla="*/ 4 h 6"/>
                  <a:gd name="T10" fmla="*/ 8 w 12"/>
                  <a:gd name="T11" fmla="*/ 4 h 6"/>
                  <a:gd name="T12" fmla="*/ 10 w 12"/>
                  <a:gd name="T13" fmla="*/ 6 h 6"/>
                  <a:gd name="T14" fmla="*/ 12 w 12"/>
                  <a:gd name="T15" fmla="*/ 4 h 6"/>
                  <a:gd name="T16" fmla="*/ 11 w 12"/>
                  <a:gd name="T17" fmla="*/ 1 h 6"/>
                  <a:gd name="T18" fmla="*/ 7 w 12"/>
                  <a:gd name="T19" fmla="*/ 0 h 6"/>
                  <a:gd name="T20" fmla="*/ 6 w 12"/>
                  <a:gd name="T21" fmla="*/ 0 h 6"/>
                  <a:gd name="T22" fmla="*/ 5 w 12"/>
                  <a:gd name="T23" fmla="*/ 0 h 6"/>
                  <a:gd name="T24" fmla="*/ 1 w 12"/>
                  <a:gd name="T25" fmla="*/ 1 h 6"/>
                  <a:gd name="T26" fmla="*/ 0 w 12"/>
                  <a:gd name="T27" fmla="*/ 4 h 6"/>
                  <a:gd name="T28" fmla="*/ 2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2" y="6"/>
                    </a:move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ubicBezTo>
                      <a:pt x="6" y="0"/>
                      <a:pt x="6" y="0"/>
                      <a:pt x="6" y="0"/>
                    </a:cubicBezTo>
                    <a:cubicBezTo>
                      <a:pt x="5" y="0"/>
                      <a:pt x="5" y="0"/>
                      <a:pt x="5" y="0"/>
                    </a:cubicBezTo>
                    <a:cubicBezTo>
                      <a:pt x="4" y="0"/>
                      <a:pt x="2" y="0"/>
                      <a:pt x="1" y="1"/>
                    </a:cubicBezTo>
                    <a:cubicBezTo>
                      <a:pt x="0" y="2"/>
                      <a:pt x="0" y="3"/>
                      <a:pt x="0" y="4"/>
                    </a:cubicBezTo>
                    <a:cubicBezTo>
                      <a:pt x="0" y="5"/>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97">
                <a:extLst>
                  <a:ext uri="{FF2B5EF4-FFF2-40B4-BE49-F238E27FC236}">
                    <a16:creationId xmlns:a16="http://schemas.microsoft.com/office/drawing/2014/main" id="{BF0F6CA7-CA70-4D67-9BE3-57C0C15CD805}"/>
                  </a:ext>
                </a:extLst>
              </p:cNvPr>
              <p:cNvSpPr>
                <a:spLocks/>
              </p:cNvSpPr>
              <p:nvPr/>
            </p:nvSpPr>
            <p:spPr bwMode="auto">
              <a:xfrm>
                <a:off x="5743575" y="2644775"/>
                <a:ext cx="44450" cy="22225"/>
              </a:xfrm>
              <a:custGeom>
                <a:avLst/>
                <a:gdLst>
                  <a:gd name="T0" fmla="*/ 2 w 12"/>
                  <a:gd name="T1" fmla="*/ 6 h 6"/>
                  <a:gd name="T2" fmla="*/ 4 w 12"/>
                  <a:gd name="T3" fmla="*/ 4 h 6"/>
                  <a:gd name="T4" fmla="*/ 5 w 12"/>
                  <a:gd name="T5" fmla="*/ 4 h 6"/>
                  <a:gd name="T6" fmla="*/ 6 w 12"/>
                  <a:gd name="T7" fmla="*/ 4 h 6"/>
                  <a:gd name="T8" fmla="*/ 7 w 12"/>
                  <a:gd name="T9" fmla="*/ 4 h 6"/>
                  <a:gd name="T10" fmla="*/ 8 w 12"/>
                  <a:gd name="T11" fmla="*/ 4 h 6"/>
                  <a:gd name="T12" fmla="*/ 10 w 12"/>
                  <a:gd name="T13" fmla="*/ 6 h 6"/>
                  <a:gd name="T14" fmla="*/ 12 w 12"/>
                  <a:gd name="T15" fmla="*/ 4 h 6"/>
                  <a:gd name="T16" fmla="*/ 11 w 12"/>
                  <a:gd name="T17" fmla="*/ 1 h 6"/>
                  <a:gd name="T18" fmla="*/ 7 w 12"/>
                  <a:gd name="T19" fmla="*/ 0 h 6"/>
                  <a:gd name="T20" fmla="*/ 6 w 12"/>
                  <a:gd name="T21" fmla="*/ 0 h 6"/>
                  <a:gd name="T22" fmla="*/ 5 w 12"/>
                  <a:gd name="T23" fmla="*/ 0 h 6"/>
                  <a:gd name="T24" fmla="*/ 1 w 12"/>
                  <a:gd name="T25" fmla="*/ 1 h 6"/>
                  <a:gd name="T26" fmla="*/ 0 w 12"/>
                  <a:gd name="T27" fmla="*/ 4 h 6"/>
                  <a:gd name="T28" fmla="*/ 2 w 1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2" y="6"/>
                    </a:move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ubicBezTo>
                      <a:pt x="6" y="0"/>
                      <a:pt x="6" y="0"/>
                      <a:pt x="6" y="0"/>
                    </a:cubicBezTo>
                    <a:cubicBezTo>
                      <a:pt x="5" y="0"/>
                      <a:pt x="5" y="0"/>
                      <a:pt x="5" y="0"/>
                    </a:cubicBezTo>
                    <a:cubicBezTo>
                      <a:pt x="4" y="0"/>
                      <a:pt x="2" y="0"/>
                      <a:pt x="1" y="1"/>
                    </a:cubicBezTo>
                    <a:cubicBezTo>
                      <a:pt x="0" y="2"/>
                      <a:pt x="0" y="3"/>
                      <a:pt x="0" y="4"/>
                    </a:cubicBezTo>
                    <a:cubicBezTo>
                      <a:pt x="0" y="5"/>
                      <a:pt x="1"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cxnSp>
        <p:nvCxnSpPr>
          <p:cNvPr id="32" name="Straight Connector 31">
            <a:extLst>
              <a:ext uri="{FF2B5EF4-FFF2-40B4-BE49-F238E27FC236}">
                <a16:creationId xmlns:a16="http://schemas.microsoft.com/office/drawing/2014/main" id="{303BC2C3-15EC-4231-8BD8-07324FF6C4EF}"/>
              </a:ext>
            </a:extLst>
          </p:cNvPr>
          <p:cNvCxnSpPr>
            <a:cxnSpLocks/>
          </p:cNvCxnSpPr>
          <p:nvPr/>
        </p:nvCxnSpPr>
        <p:spPr>
          <a:xfrm>
            <a:off x="247330" y="5945288"/>
            <a:ext cx="6960275"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7342591C-D881-4A8E-9379-E17A4D8A0681}"/>
              </a:ext>
            </a:extLst>
          </p:cNvPr>
          <p:cNvGraphicFramePr>
            <a:graphicFrameLocks noGrp="1"/>
          </p:cNvGraphicFramePr>
          <p:nvPr>
            <p:extLst>
              <p:ext uri="{D42A27DB-BD31-4B8C-83A1-F6EECF244321}">
                <p14:modId xmlns:p14="http://schemas.microsoft.com/office/powerpoint/2010/main" val="228126794"/>
              </p:ext>
            </p:extLst>
          </p:nvPr>
        </p:nvGraphicFramePr>
        <p:xfrm>
          <a:off x="1695282" y="6163906"/>
          <a:ext cx="5829787" cy="2980938"/>
        </p:xfrm>
        <a:graphic>
          <a:graphicData uri="http://schemas.openxmlformats.org/drawingml/2006/table">
            <a:tbl>
              <a:tblPr firstRow="1" bandRow="1">
                <a:tableStyleId>{5C22544A-7EE6-4342-B048-85BDC9FD1C3A}</a:tableStyleId>
              </a:tblPr>
              <a:tblGrid>
                <a:gridCol w="1457772">
                  <a:extLst>
                    <a:ext uri="{9D8B030D-6E8A-4147-A177-3AD203B41FA5}">
                      <a16:colId xmlns:a16="http://schemas.microsoft.com/office/drawing/2014/main" val="417375710"/>
                    </a:ext>
                  </a:extLst>
                </a:gridCol>
                <a:gridCol w="4372015">
                  <a:extLst>
                    <a:ext uri="{9D8B030D-6E8A-4147-A177-3AD203B41FA5}">
                      <a16:colId xmlns:a16="http://schemas.microsoft.com/office/drawing/2014/main" val="1471823669"/>
                    </a:ext>
                  </a:extLst>
                </a:gridCol>
              </a:tblGrid>
              <a:tr h="2216596">
                <a:tc>
                  <a:txBody>
                    <a:bodyPr/>
                    <a:lstStyle/>
                    <a:p>
                      <a:pPr algn="ctr" fontAlgn="b"/>
                      <a:r>
                        <a:rPr lang="en-US" sz="1000" b="0" i="0" u="none" strike="noStrike" dirty="0">
                          <a:solidFill>
                            <a:schemeClr val="accent3"/>
                          </a:solidFill>
                          <a:effectLst/>
                          <a:latin typeface="+mn-lt"/>
                        </a:rPr>
                        <a:t>I am ensuring there is a transition plan in place and all necessary introductions to the operations/service delivery team members have been made to the key client stakeholders.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chemeClr val="accent3"/>
                          </a:solidFill>
                          <a:effectLst/>
                          <a:latin typeface="+mn-lt"/>
                        </a:rPr>
                        <a:t>I am establishing a consistent cadence of communication with the key client stakeholders to  understand the health of the account and identifying areas of improvement and  future opportunities.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441084"/>
                  </a:ext>
                </a:extLst>
              </a:tr>
              <a:tr h="382171">
                <a:tc>
                  <a:txBody>
                    <a:bodyPr/>
                    <a:lstStyle/>
                    <a:p>
                      <a:pPr algn="ctr" fontAlgn="b"/>
                      <a:r>
                        <a:rPr lang="en-US" sz="1100" b="1" i="0" u="none" strike="noStrike" dirty="0">
                          <a:solidFill>
                            <a:schemeClr val="bg1"/>
                          </a:solidFill>
                          <a:effectLst/>
                          <a:latin typeface="+mn-lt"/>
                        </a:rPr>
                        <a:t>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100" b="1" i="0" u="none" strike="noStrike" dirty="0">
                          <a:solidFill>
                            <a:schemeClr val="bg1"/>
                          </a:solidFill>
                          <a:effectLst/>
                          <a:latin typeface="+mn-lt"/>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99644846"/>
                  </a:ext>
                </a:extLst>
              </a:tr>
              <a:tr h="382171">
                <a:tc>
                  <a:txBody>
                    <a:bodyPr/>
                    <a:lstStyle/>
                    <a:p>
                      <a:pPr algn="ctr" fontAlgn="b"/>
                      <a:r>
                        <a:rPr lang="en-US" sz="1100" b="1" u="none" strike="noStrike" dirty="0">
                          <a:solidFill>
                            <a:schemeClr val="bg1"/>
                          </a:solidFill>
                          <a:effectLst/>
                          <a:latin typeface="+mn-lt"/>
                        </a:rPr>
                        <a:t>Closed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b"/>
                      <a:r>
                        <a:rPr lang="en-US" sz="1100" b="1" u="none" strike="noStrike" dirty="0">
                          <a:solidFill>
                            <a:schemeClr val="bg1"/>
                          </a:solidFill>
                          <a:effectLst/>
                          <a:latin typeface="+mn-lt"/>
                        </a:rPr>
                        <a:t>Delivery</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384063421"/>
                  </a:ext>
                </a:extLst>
              </a:tr>
            </a:tbl>
          </a:graphicData>
        </a:graphic>
      </p:graphicFrame>
      <p:graphicFrame>
        <p:nvGraphicFramePr>
          <p:cNvPr id="8" name="Table 7">
            <a:extLst>
              <a:ext uri="{FF2B5EF4-FFF2-40B4-BE49-F238E27FC236}">
                <a16:creationId xmlns:a16="http://schemas.microsoft.com/office/drawing/2014/main" id="{AE4DC6F6-59D0-4508-A86D-7D09F84C2482}"/>
              </a:ext>
            </a:extLst>
          </p:cNvPr>
          <p:cNvGraphicFramePr>
            <a:graphicFrameLocks noGrp="1"/>
          </p:cNvGraphicFramePr>
          <p:nvPr>
            <p:extLst>
              <p:ext uri="{D42A27DB-BD31-4B8C-83A1-F6EECF244321}">
                <p14:modId xmlns:p14="http://schemas.microsoft.com/office/powerpoint/2010/main" val="669966338"/>
              </p:ext>
            </p:extLst>
          </p:nvPr>
        </p:nvGraphicFramePr>
        <p:xfrm>
          <a:off x="1695282" y="2736585"/>
          <a:ext cx="5829788" cy="2980937"/>
        </p:xfrm>
        <a:graphic>
          <a:graphicData uri="http://schemas.openxmlformats.org/drawingml/2006/table">
            <a:tbl>
              <a:tblPr firstRow="1" bandRow="1">
                <a:tableStyleId>{5C22544A-7EE6-4342-B048-85BDC9FD1C3A}</a:tableStyleId>
              </a:tblPr>
              <a:tblGrid>
                <a:gridCol w="1457447">
                  <a:extLst>
                    <a:ext uri="{9D8B030D-6E8A-4147-A177-3AD203B41FA5}">
                      <a16:colId xmlns:a16="http://schemas.microsoft.com/office/drawing/2014/main" val="3965184817"/>
                    </a:ext>
                  </a:extLst>
                </a:gridCol>
                <a:gridCol w="1457447">
                  <a:extLst>
                    <a:ext uri="{9D8B030D-6E8A-4147-A177-3AD203B41FA5}">
                      <a16:colId xmlns:a16="http://schemas.microsoft.com/office/drawing/2014/main" val="4270480440"/>
                    </a:ext>
                  </a:extLst>
                </a:gridCol>
                <a:gridCol w="1457447">
                  <a:extLst>
                    <a:ext uri="{9D8B030D-6E8A-4147-A177-3AD203B41FA5}">
                      <a16:colId xmlns:a16="http://schemas.microsoft.com/office/drawing/2014/main" val="966023948"/>
                    </a:ext>
                  </a:extLst>
                </a:gridCol>
                <a:gridCol w="1457447">
                  <a:extLst>
                    <a:ext uri="{9D8B030D-6E8A-4147-A177-3AD203B41FA5}">
                      <a16:colId xmlns:a16="http://schemas.microsoft.com/office/drawing/2014/main" val="4130363165"/>
                    </a:ext>
                  </a:extLst>
                </a:gridCol>
              </a:tblGrid>
              <a:tr h="384373">
                <a:tc>
                  <a:txBody>
                    <a:bodyPr/>
                    <a:lstStyle/>
                    <a:p>
                      <a:pPr algn="ctr" fontAlgn="b"/>
                      <a:r>
                        <a:rPr lang="en-US" sz="1100" b="1" i="0" u="none" strike="noStrike" dirty="0">
                          <a:solidFill>
                            <a:schemeClr val="bg1"/>
                          </a:solidFill>
                          <a:effectLst/>
                          <a:latin typeface="+mn-lt"/>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dirty="0">
                          <a:solidFill>
                            <a:schemeClr val="bg1"/>
                          </a:solidFill>
                          <a:effectLst/>
                          <a:latin typeface="+mn-lt"/>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dirty="0">
                          <a:solidFill>
                            <a:schemeClr val="bg1"/>
                          </a:solidFill>
                          <a:effectLst/>
                          <a:latin typeface="+mn-lt"/>
                        </a:rPr>
                        <a:t>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dirty="0">
                          <a:solidFill>
                            <a:schemeClr val="bg1"/>
                          </a:solidFill>
                          <a:effectLst/>
                          <a:latin typeface="+mn-lt"/>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77965414"/>
                  </a:ext>
                </a:extLst>
              </a:tr>
              <a:tr h="384373">
                <a:tc>
                  <a:txBody>
                    <a:bodyPr/>
                    <a:lstStyle/>
                    <a:p>
                      <a:pPr algn="ctr" fontAlgn="b"/>
                      <a:r>
                        <a:rPr lang="en-US" sz="1100" b="1" u="none" strike="noStrike" dirty="0">
                          <a:solidFill>
                            <a:schemeClr val="bg1"/>
                          </a:solidFill>
                          <a:effectLst/>
                          <a:latin typeface="+mn-lt"/>
                        </a:rPr>
                        <a:t>Implement</a:t>
                      </a:r>
                      <a:endParaRPr lang="en-US" sz="1100" b="1" i="0" u="none" strike="noStrike" dirty="0">
                        <a:solidFill>
                          <a:schemeClr val="bg1"/>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100" b="1" u="none" strike="noStrike" dirty="0">
                          <a:solidFill>
                            <a:schemeClr val="bg1"/>
                          </a:solidFill>
                          <a:effectLst/>
                          <a:latin typeface="+mn-lt"/>
                        </a:rPr>
                        <a:t>Utilize</a:t>
                      </a:r>
                      <a:endParaRPr lang="en-US" sz="1100" b="1" i="0" u="none" strike="noStrike" dirty="0">
                        <a:solidFill>
                          <a:schemeClr val="bg1"/>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100" b="1" i="0" u="none" strike="noStrike" dirty="0">
                          <a:solidFill>
                            <a:schemeClr val="bg1"/>
                          </a:solidFill>
                          <a:effectLst/>
                          <a:latin typeface="+mn-lt"/>
                        </a:rPr>
                        <a:t>Expand and Renew</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100" b="1" i="0" u="none" strike="noStrike" dirty="0">
                          <a:solidFill>
                            <a:schemeClr val="bg1"/>
                          </a:solidFill>
                          <a:effectLst/>
                          <a:latin typeface="+mn-lt"/>
                        </a:rPr>
                        <a:t>Advocate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858965769"/>
                  </a:ext>
                </a:extLst>
              </a:tr>
              <a:tr h="2212191">
                <a:tc>
                  <a:txBody>
                    <a:bodyPr/>
                    <a:lstStyle/>
                    <a:p>
                      <a:pPr marL="0" indent="0" algn="ctr" rtl="0" fontAlgn="ctr">
                        <a:buFont typeface="Arial" panose="020B0604020202020204" pitchFamily="34" charset="0"/>
                        <a:buNone/>
                      </a:pPr>
                      <a:r>
                        <a:rPr lang="en-US" sz="1000" i="0" u="none" strike="noStrike" dirty="0">
                          <a:solidFill>
                            <a:schemeClr val="accent3"/>
                          </a:solidFill>
                          <a:effectLst/>
                          <a:latin typeface="+mn-lt"/>
                        </a:rPr>
                        <a:t>I am installing the solution I selected and looking for signs that this was a good decision by making our work easier.</a:t>
                      </a:r>
                      <a:endParaRPr lang="en-US" sz="1000" b="0" i="0" u="none" strike="noStrike" dirty="0">
                        <a:solidFill>
                          <a:schemeClr val="accent3"/>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fontAlgn="ctr">
                        <a:buFont typeface="Arial" panose="020B0604020202020204" pitchFamily="34" charset="0"/>
                        <a:buNone/>
                      </a:pPr>
                      <a:r>
                        <a:rPr lang="en-US" sz="1000" i="0" u="none" strike="noStrike" dirty="0">
                          <a:solidFill>
                            <a:schemeClr val="accent3"/>
                          </a:solidFill>
                          <a:effectLst/>
                          <a:latin typeface="+mn-lt"/>
                        </a:rPr>
                        <a:t>I am using the solution I purchased and looking for quick wins.</a:t>
                      </a:r>
                      <a:endParaRPr lang="en-US" sz="1000" b="0" i="0" u="none" strike="noStrike" dirty="0">
                        <a:solidFill>
                          <a:schemeClr val="accent3"/>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fontAlgn="ctr">
                        <a:buFont typeface="Arial" panose="020B0604020202020204" pitchFamily="34" charset="0"/>
                        <a:buNone/>
                      </a:pPr>
                      <a:r>
                        <a:rPr lang="en-US" sz="1000" i="0" u="none" strike="noStrike" dirty="0">
                          <a:solidFill>
                            <a:schemeClr val="accent3"/>
                          </a:solidFill>
                          <a:effectLst/>
                          <a:latin typeface="+mn-lt"/>
                        </a:rPr>
                        <a:t>I am considering if I should renew and how I can make the most of my investment.</a:t>
                      </a:r>
                      <a:endParaRPr lang="en-US" sz="1000" b="0" i="0" u="none" strike="noStrike" dirty="0">
                        <a:solidFill>
                          <a:schemeClr val="accent3"/>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fontAlgn="ctr">
                        <a:buFont typeface="Arial" panose="020B0604020202020204" pitchFamily="34" charset="0"/>
                        <a:buNone/>
                      </a:pPr>
                      <a:r>
                        <a:rPr lang="en-US" sz="1000" i="0" u="none" strike="noStrike" dirty="0">
                          <a:solidFill>
                            <a:schemeClr val="accent3"/>
                          </a:solidFill>
                          <a:effectLst/>
                          <a:latin typeface="+mn-lt"/>
                        </a:rPr>
                        <a:t>I am recommending the services to others and actively participating in the user community.</a:t>
                      </a:r>
                      <a:endParaRPr lang="en-US" sz="1000" b="0" i="0" u="none" strike="noStrike" dirty="0">
                        <a:solidFill>
                          <a:schemeClr val="accent3"/>
                        </a:solidFill>
                        <a:effectLst/>
                        <a:latin typeface="+mn-lt"/>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726712"/>
                  </a:ext>
                </a:extLst>
              </a:tr>
            </a:tbl>
          </a:graphicData>
        </a:graphic>
      </p:graphicFrame>
      <p:grpSp>
        <p:nvGrpSpPr>
          <p:cNvPr id="3" name="Group 2">
            <a:extLst>
              <a:ext uri="{FF2B5EF4-FFF2-40B4-BE49-F238E27FC236}">
                <a16:creationId xmlns:a16="http://schemas.microsoft.com/office/drawing/2014/main" id="{2F247069-7222-4ED5-9153-6A1868CB37ED}"/>
              </a:ext>
            </a:extLst>
          </p:cNvPr>
          <p:cNvGrpSpPr/>
          <p:nvPr/>
        </p:nvGrpSpPr>
        <p:grpSpPr>
          <a:xfrm>
            <a:off x="2590801" y="1008694"/>
            <a:ext cx="4971744" cy="1348745"/>
            <a:chOff x="2590801" y="1176088"/>
            <a:chExt cx="4750322" cy="1348745"/>
          </a:xfrm>
        </p:grpSpPr>
        <p:pic>
          <p:nvPicPr>
            <p:cNvPr id="44" name="Picture 43" descr="A circuit board&#10;&#10;Description automatically generated">
              <a:extLst>
                <a:ext uri="{FF2B5EF4-FFF2-40B4-BE49-F238E27FC236}">
                  <a16:creationId xmlns:a16="http://schemas.microsoft.com/office/drawing/2014/main" id="{46EFF036-AF4E-44C8-B6E8-02ABFA67B90E}"/>
                </a:ext>
              </a:extLst>
            </p:cNvPr>
            <p:cNvPicPr>
              <a:picLocks noChangeAspect="1"/>
            </p:cNvPicPr>
            <p:nvPr/>
          </p:nvPicPr>
          <p:blipFill rotWithShape="1">
            <a:blip r:embed="rId7">
              <a:extLst>
                <a:ext uri="{28A0092B-C50C-407E-A947-70E740481C1C}">
                  <a14:useLocalDpi xmlns:a14="http://schemas.microsoft.com/office/drawing/2010/main" val="0"/>
                </a:ext>
              </a:extLst>
            </a:blip>
            <a:srcRect b="56855"/>
            <a:stretch/>
          </p:blipFill>
          <p:spPr>
            <a:xfrm>
              <a:off x="2590801" y="1176088"/>
              <a:ext cx="4750322" cy="1348745"/>
            </a:xfrm>
            <a:prstGeom prst="rect">
              <a:avLst/>
            </a:prstGeom>
            <a:effectLst>
              <a:outerShdw blurRad="50800" dist="38100" dir="2700000" algn="tl" rotWithShape="0">
                <a:prstClr val="black">
                  <a:alpha val="40000"/>
                </a:prstClr>
              </a:outerShdw>
            </a:effectLst>
          </p:spPr>
        </p:pic>
        <p:sp>
          <p:nvSpPr>
            <p:cNvPr id="45" name="Rectangle 44">
              <a:extLst>
                <a:ext uri="{FF2B5EF4-FFF2-40B4-BE49-F238E27FC236}">
                  <a16:creationId xmlns:a16="http://schemas.microsoft.com/office/drawing/2014/main" id="{8F3D7E2C-D5C7-4B12-9CF5-F6EEE09B9E5C}"/>
                </a:ext>
              </a:extLst>
            </p:cNvPr>
            <p:cNvSpPr/>
            <p:nvPr/>
          </p:nvSpPr>
          <p:spPr>
            <a:xfrm>
              <a:off x="2590801" y="1291343"/>
              <a:ext cx="4738290" cy="1109931"/>
            </a:xfrm>
            <a:prstGeom prst="rect">
              <a:avLst/>
            </a:prstGeom>
            <a:solidFill>
              <a:schemeClr val="accent3"/>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46" name="TextBox 45">
              <a:extLst>
                <a:ext uri="{FF2B5EF4-FFF2-40B4-BE49-F238E27FC236}">
                  <a16:creationId xmlns:a16="http://schemas.microsoft.com/office/drawing/2014/main" id="{ED9E47CB-7A80-4061-A6EF-F2D382423302}"/>
                </a:ext>
              </a:extLst>
            </p:cNvPr>
            <p:cNvSpPr txBox="1"/>
            <p:nvPr/>
          </p:nvSpPr>
          <p:spPr>
            <a:xfrm>
              <a:off x="2704020" y="1331099"/>
              <a:ext cx="4495800" cy="817531"/>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b="1" dirty="0">
                  <a:solidFill>
                    <a:schemeClr val="bg1"/>
                  </a:solidFill>
                  <a:latin typeface="+mn-lt"/>
                  <a:cs typeface="FiraSans-Light"/>
                </a:rPr>
                <a:t>Throughout the  Sales Process the Opportunity Management stages are aligned to the Buyer's Journey to ensure you identify the client’s pain and then proactively address them in order to accelerate the opportunity through your pipeline.</a:t>
              </a:r>
            </a:p>
          </p:txBody>
        </p:sp>
      </p:grpSp>
      <p:pic>
        <p:nvPicPr>
          <p:cNvPr id="47" name="Picture 46">
            <a:extLst>
              <a:ext uri="{FF2B5EF4-FFF2-40B4-BE49-F238E27FC236}">
                <a16:creationId xmlns:a16="http://schemas.microsoft.com/office/drawing/2014/main" id="{C363251F-AFF6-45DC-A19E-6A95B9BA0A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09855" y="1008693"/>
            <a:ext cx="2364893" cy="1348748"/>
          </a:xfrm>
          <a:custGeom>
            <a:avLst/>
            <a:gdLst>
              <a:gd name="connsiteX0" fmla="*/ 0 w 2514752"/>
              <a:gd name="connsiteY0" fmla="*/ 0 h 1323895"/>
              <a:gd name="connsiteX1" fmla="*/ 2514752 w 2514752"/>
              <a:gd name="connsiteY1" fmla="*/ 0 h 1323895"/>
              <a:gd name="connsiteX2" fmla="*/ 2514752 w 2514752"/>
              <a:gd name="connsiteY2" fmla="*/ 1323895 h 1323895"/>
              <a:gd name="connsiteX3" fmla="*/ 0 w 2514752"/>
              <a:gd name="connsiteY3" fmla="*/ 1323895 h 1323895"/>
            </a:gdLst>
            <a:ahLst/>
            <a:cxnLst>
              <a:cxn ang="0">
                <a:pos x="connsiteX0" y="connsiteY0"/>
              </a:cxn>
              <a:cxn ang="0">
                <a:pos x="connsiteX1" y="connsiteY1"/>
              </a:cxn>
              <a:cxn ang="0">
                <a:pos x="connsiteX2" y="connsiteY2"/>
              </a:cxn>
              <a:cxn ang="0">
                <a:pos x="connsiteX3" y="connsiteY3"/>
              </a:cxn>
            </a:cxnLst>
            <a:rect l="l" t="t" r="r" b="b"/>
            <a:pathLst>
              <a:path w="2514752" h="1323895">
                <a:moveTo>
                  <a:pt x="0" y="0"/>
                </a:moveTo>
                <a:lnTo>
                  <a:pt x="2514752" y="0"/>
                </a:lnTo>
                <a:lnTo>
                  <a:pt x="2514752" y="1323895"/>
                </a:lnTo>
                <a:lnTo>
                  <a:pt x="0" y="1323895"/>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lide Number Placeholder 2">
            <a:extLst>
              <a:ext uri="{FF2B5EF4-FFF2-40B4-BE49-F238E27FC236}">
                <a16:creationId xmlns:a16="http://schemas.microsoft.com/office/drawing/2014/main" id="{06A5540A-B7BE-424B-A75D-F057EC8A0DA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16</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93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B6FF26-7B3C-4053-BAE0-E25239E8DCCF}"/>
              </a:ext>
            </a:extLst>
          </p:cNvPr>
          <p:cNvGraphicFramePr>
            <a:graphicFrameLocks noChangeAspect="1"/>
          </p:cNvGraphicFramePr>
          <p:nvPr>
            <p:custDataLst>
              <p:tags r:id="rId1"/>
            </p:custDataLst>
          </p:nvPr>
        </p:nvGraphicFramePr>
        <p:xfrm>
          <a:off x="354518" y="2380745"/>
          <a:ext cx="1227" cy="1227"/>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73B6FF26-7B3C-4053-BAE0-E25239E8DCCF}"/>
                          </a:ext>
                        </a:extLst>
                      </p:cNvPr>
                      <p:cNvPicPr/>
                      <p:nvPr/>
                    </p:nvPicPr>
                    <p:blipFill>
                      <a:blip r:embed="rId5"/>
                      <a:stretch>
                        <a:fillRect/>
                      </a:stretch>
                    </p:blipFill>
                    <p:spPr>
                      <a:xfrm>
                        <a:off x="354518" y="2380745"/>
                        <a:ext cx="1227" cy="122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29CB4F-476C-4A47-A9EF-2DAC36762D0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C6A98508-861C-44CD-AF17-C25ED263F1FF}"/>
              </a:ext>
            </a:extLst>
          </p:cNvPr>
          <p:cNvSpPr>
            <a:spLocks noGrp="1"/>
          </p:cNvSpPr>
          <p:nvPr>
            <p:ph type="title"/>
          </p:nvPr>
        </p:nvSpPr>
        <p:spPr/>
        <p:txBody>
          <a:bodyPr/>
          <a:lstStyle/>
          <a:p>
            <a:r>
              <a:rPr lang="en-US" dirty="0"/>
              <a:t>Buying Decision Team (BDT) Explained</a:t>
            </a:r>
          </a:p>
        </p:txBody>
      </p:sp>
      <p:sp>
        <p:nvSpPr>
          <p:cNvPr id="3" name="Content Placeholder 2">
            <a:extLst>
              <a:ext uri="{FF2B5EF4-FFF2-40B4-BE49-F238E27FC236}">
                <a16:creationId xmlns:a16="http://schemas.microsoft.com/office/drawing/2014/main" id="{D81F3AEE-71CB-5445-8602-B7830AED133E}"/>
              </a:ext>
            </a:extLst>
          </p:cNvPr>
          <p:cNvSpPr>
            <a:spLocks noGrp="1"/>
          </p:cNvSpPr>
          <p:nvPr>
            <p:ph idx="4294967295"/>
          </p:nvPr>
        </p:nvSpPr>
        <p:spPr>
          <a:xfrm>
            <a:off x="230051" y="2856332"/>
            <a:ext cx="7286761" cy="2098675"/>
          </a:xfrm>
        </p:spPr>
        <p:txBody>
          <a:bodyPr lIns="0" rIns="0">
            <a:noAutofit/>
          </a:bodyPr>
          <a:lstStyle/>
          <a:p>
            <a:pPr marL="0" indent="0" algn="just">
              <a:spcBef>
                <a:spcPts val="300"/>
              </a:spcBef>
              <a:spcAft>
                <a:spcPts val="300"/>
              </a:spcAft>
              <a:buNone/>
            </a:pPr>
            <a:r>
              <a:rPr lang="en-US" sz="1400" b="1" spc="0" dirty="0">
                <a:solidFill>
                  <a:schemeClr val="tx1"/>
                </a:solidFill>
                <a:latin typeface="Arial Black" panose="020B0A04020102020204" pitchFamily="34" charset="0"/>
              </a:rPr>
              <a:t>The Buying Decision Team</a:t>
            </a:r>
          </a:p>
          <a:p>
            <a:pPr marL="0" indent="0" algn="just">
              <a:lnSpc>
                <a:spcPct val="113000"/>
              </a:lnSpc>
              <a:spcBef>
                <a:spcPts val="300"/>
              </a:spcBef>
              <a:spcAft>
                <a:spcPts val="300"/>
              </a:spcAft>
              <a:buNone/>
            </a:pPr>
            <a:r>
              <a:rPr lang="en-US" sz="1200" spc="0" dirty="0"/>
              <a:t>Across the main markets we plan in (ADVAM, T1 Merchants, ISOs, and F&amp;C) there are two main buying decision members: a </a:t>
            </a:r>
            <a:r>
              <a:rPr lang="en-US" sz="1200" b="1" spc="0" dirty="0"/>
              <a:t>Business</a:t>
            </a:r>
            <a:r>
              <a:rPr lang="en-US" sz="1200" spc="0" dirty="0"/>
              <a:t> and </a:t>
            </a:r>
            <a:r>
              <a:rPr lang="en-US" sz="1200" b="1" spc="0" dirty="0"/>
              <a:t>Technical Persona</a:t>
            </a:r>
            <a:r>
              <a:rPr lang="en-US" sz="1200" spc="0" dirty="0"/>
              <a:t>. The Business Persona is generally the decision maker of the deal and engages earlier in the process. The Technical Persona usually engages later in the process and is an influencer and overall end-user. Other BDT members who aren’t as involved are members of the C-suite (CEO/CIO/CFO) and procurement. </a:t>
            </a:r>
          </a:p>
          <a:p>
            <a:pPr marL="0" indent="0" algn="just">
              <a:lnSpc>
                <a:spcPct val="113000"/>
              </a:lnSpc>
              <a:spcBef>
                <a:spcPts val="300"/>
              </a:spcBef>
              <a:spcAft>
                <a:spcPts val="300"/>
              </a:spcAft>
              <a:buNone/>
            </a:pPr>
            <a:r>
              <a:rPr lang="en-US" sz="1200" spc="0" dirty="0"/>
              <a:t>The personas in this section highlight details about the Business and Technical Personas (ADVAM, T1 Merchants, ISOs, and F&amp;C). Use this section to understand how to work the personas down the sales funnel. </a:t>
            </a:r>
          </a:p>
        </p:txBody>
      </p:sp>
      <p:grpSp>
        <p:nvGrpSpPr>
          <p:cNvPr id="7" name="Group 6">
            <a:extLst>
              <a:ext uri="{FF2B5EF4-FFF2-40B4-BE49-F238E27FC236}">
                <a16:creationId xmlns:a16="http://schemas.microsoft.com/office/drawing/2014/main" id="{21DE5A1A-D8BF-464C-8A4A-B5443C31FA35}"/>
              </a:ext>
            </a:extLst>
          </p:cNvPr>
          <p:cNvGrpSpPr/>
          <p:nvPr/>
        </p:nvGrpSpPr>
        <p:grpSpPr>
          <a:xfrm>
            <a:off x="209853" y="1000322"/>
            <a:ext cx="7306959" cy="1636689"/>
            <a:chOff x="365670" y="1000322"/>
            <a:chExt cx="7035316" cy="1636689"/>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93CDC97A-8DF4-405C-A29A-0831513AF99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2876" y="1000322"/>
              <a:ext cx="7018110" cy="1636689"/>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p:spPr>
        </p:pic>
        <p:sp>
          <p:nvSpPr>
            <p:cNvPr id="9" name="Rectangle 8">
              <a:extLst>
                <a:ext uri="{FF2B5EF4-FFF2-40B4-BE49-F238E27FC236}">
                  <a16:creationId xmlns:a16="http://schemas.microsoft.com/office/drawing/2014/main" id="{3AD57E2B-9E28-43E3-8F58-CFDC7C724598}"/>
                </a:ext>
              </a:extLst>
            </p:cNvPr>
            <p:cNvSpPr/>
            <p:nvPr/>
          </p:nvSpPr>
          <p:spPr>
            <a:xfrm>
              <a:off x="365670" y="1000322"/>
              <a:ext cx="5501730" cy="1636689"/>
            </a:xfrm>
            <a:prstGeom prst="rect">
              <a:avLst/>
            </a:prstGeom>
            <a:solidFill>
              <a:schemeClr val="accent3">
                <a:alpha val="90000"/>
              </a:schemeClr>
            </a:solidFill>
            <a:effectLst/>
          </p:spPr>
          <p:txBody>
            <a:bodyPr wrap="square" lIns="180000" tIns="180000" rIns="180000" bIns="180000" anchor="ctr">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Are Buyer Personas?</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Buyer Personas are fictional representations of typical B2B buyers that make up the Buying Decision Team. They allow us to accurately understand the business issues our buyers are managing. This will allow ’ GTM teams to position solutions in </a:t>
              </a:r>
              <a:r>
                <a:rPr lang="en-US" sz="1200" dirty="0">
                  <a:solidFill>
                    <a:schemeClr val="bg1"/>
                  </a:solidFill>
                  <a:latin typeface="Arial"/>
                  <a:cs typeface="Arial"/>
                </a:rPr>
                <a:t>relevant</a:t>
              </a:r>
              <a:r>
                <a:rPr kumimoji="0" lang="en-US" sz="1200" b="0" i="0" u="none" strike="noStrike" kern="1200" cap="none" spc="0" normalizeH="0" baseline="0" noProof="0" dirty="0">
                  <a:ln>
                    <a:noFill/>
                  </a:ln>
                  <a:solidFill>
                    <a:schemeClr val="bg1"/>
                  </a:solidFill>
                  <a:effectLst/>
                  <a:uLnTx/>
                  <a:uFillTx/>
                  <a:latin typeface="Arial"/>
                  <a:ea typeface="+mn-ea"/>
                  <a:cs typeface="Arial"/>
                </a:rPr>
                <a:t> and compelling ways.</a:t>
              </a:r>
            </a:p>
          </p:txBody>
        </p:sp>
      </p:grpSp>
      <p:sp>
        <p:nvSpPr>
          <p:cNvPr id="20" name="TextBox 19">
            <a:extLst>
              <a:ext uri="{FF2B5EF4-FFF2-40B4-BE49-F238E27FC236}">
                <a16:creationId xmlns:a16="http://schemas.microsoft.com/office/drawing/2014/main" id="{6CE0C7B3-914F-4712-B455-99D6BD683A11}"/>
              </a:ext>
            </a:extLst>
          </p:cNvPr>
          <p:cNvSpPr txBox="1"/>
          <p:nvPr/>
        </p:nvSpPr>
        <p:spPr>
          <a:xfrm>
            <a:off x="209854" y="8556232"/>
            <a:ext cx="7333945" cy="738664"/>
          </a:xfrm>
          <a:prstGeom prst="rect">
            <a:avLst/>
          </a:prstGeom>
          <a:noFill/>
        </p:spPr>
        <p:txBody>
          <a:bodyPr wrap="square">
            <a:spAutoFit/>
          </a:bodyPr>
          <a:lstStyle/>
          <a:p>
            <a:r>
              <a:rPr lang="en-US" sz="1050" i="1" dirty="0"/>
              <a:t>1) Buyer Persona details are not built out in this playbook</a:t>
            </a:r>
          </a:p>
          <a:p>
            <a:pPr marL="0" indent="0">
              <a:buNone/>
            </a:pPr>
            <a:endParaRPr lang="en-US" sz="1050" b="0" i="1" spc="0" dirty="0">
              <a:solidFill>
                <a:schemeClr val="tx1"/>
              </a:solidFill>
              <a:latin typeface="Arial" panose="020B0604020202020204" pitchFamily="34" charset="0"/>
              <a:cs typeface="Arial" panose="020B0604020202020204" pitchFamily="34" charset="0"/>
            </a:endParaRPr>
          </a:p>
          <a:p>
            <a:pPr marL="0" indent="0">
              <a:buNone/>
            </a:pPr>
            <a:r>
              <a:rPr lang="en-US" sz="1050" b="0" i="1" spc="0" dirty="0">
                <a:solidFill>
                  <a:schemeClr val="tx1"/>
                </a:solidFill>
                <a:latin typeface="Arial" panose="020B0604020202020204" pitchFamily="34" charset="0"/>
                <a:cs typeface="Arial" panose="020B0604020202020204" pitchFamily="34" charset="0"/>
              </a:rPr>
              <a:t>Please note: Personas are built with products in mind.</a:t>
            </a:r>
            <a:r>
              <a:rPr lang="en-US" sz="1050" i="1" spc="0" dirty="0">
                <a:solidFill>
                  <a:schemeClr val="tx1"/>
                </a:solidFill>
                <a:latin typeface="Arial" panose="020B0604020202020204" pitchFamily="34" charset="0"/>
                <a:cs typeface="Arial" panose="020B0604020202020204" pitchFamily="34" charset="0"/>
              </a:rPr>
              <a:t> </a:t>
            </a:r>
            <a:r>
              <a:rPr lang="en-US" sz="1050" b="0" i="1" spc="0" dirty="0">
                <a:solidFill>
                  <a:schemeClr val="tx1"/>
                </a:solidFill>
                <a:latin typeface="Arial" panose="020B0604020202020204" pitchFamily="34" charset="0"/>
                <a:cs typeface="Arial" panose="020B0604020202020204" pitchFamily="34" charset="0"/>
              </a:rPr>
              <a:t>Titles can vary greatly by industry and company size. Use the characteristic of the persona, not job titles, to identify the persona you’re interacting with.</a:t>
            </a:r>
          </a:p>
        </p:txBody>
      </p:sp>
      <p:pic>
        <p:nvPicPr>
          <p:cNvPr id="22" name="Picture 21" descr="A group of people posing for a photo&#10;&#10;Description automatically generated">
            <a:extLst>
              <a:ext uri="{FF2B5EF4-FFF2-40B4-BE49-F238E27FC236}">
                <a16:creationId xmlns:a16="http://schemas.microsoft.com/office/drawing/2014/main" id="{930F37AC-884E-4095-AAD4-42DB72051A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4012" y="5014600"/>
            <a:ext cx="970982" cy="3422446"/>
          </a:xfrm>
          <a:prstGeom prst="rect">
            <a:avLst/>
          </a:prstGeom>
        </p:spPr>
      </p:pic>
      <p:pic>
        <p:nvPicPr>
          <p:cNvPr id="23" name="Picture 22" descr="A group of people posing for a photo&#10;&#10;Description automatically generated">
            <a:extLst>
              <a:ext uri="{FF2B5EF4-FFF2-40B4-BE49-F238E27FC236}">
                <a16:creationId xmlns:a16="http://schemas.microsoft.com/office/drawing/2014/main" id="{D7019937-99FB-4BE0-BDB5-CCC98785C2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475133" y="4864670"/>
            <a:ext cx="1181438" cy="3572376"/>
          </a:xfrm>
          <a:prstGeom prst="rect">
            <a:avLst/>
          </a:prstGeom>
        </p:spPr>
      </p:pic>
      <p:sp>
        <p:nvSpPr>
          <p:cNvPr id="24" name="Rectangle 23">
            <a:extLst>
              <a:ext uri="{FF2B5EF4-FFF2-40B4-BE49-F238E27FC236}">
                <a16:creationId xmlns:a16="http://schemas.microsoft.com/office/drawing/2014/main" id="{3A75F923-0B8F-44F6-A567-B94DE8F32205}"/>
              </a:ext>
            </a:extLst>
          </p:cNvPr>
          <p:cNvSpPr/>
          <p:nvPr/>
        </p:nvSpPr>
        <p:spPr>
          <a:xfrm>
            <a:off x="113978" y="6985749"/>
            <a:ext cx="1791023" cy="703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Business Persona</a:t>
            </a:r>
          </a:p>
          <a:p>
            <a:pPr algn="ctr"/>
            <a:r>
              <a:rPr lang="en-US" sz="1100" i="1" dirty="0"/>
              <a:t>(decision maker)</a:t>
            </a:r>
            <a:endParaRPr lang="en-US" sz="900" i="1" dirty="0"/>
          </a:p>
        </p:txBody>
      </p:sp>
      <p:sp>
        <p:nvSpPr>
          <p:cNvPr id="25" name="Rectangle 24">
            <a:extLst>
              <a:ext uri="{FF2B5EF4-FFF2-40B4-BE49-F238E27FC236}">
                <a16:creationId xmlns:a16="http://schemas.microsoft.com/office/drawing/2014/main" id="{9892B374-2E71-4898-B28C-A1E42874DA89}"/>
              </a:ext>
            </a:extLst>
          </p:cNvPr>
          <p:cNvSpPr/>
          <p:nvPr/>
        </p:nvSpPr>
        <p:spPr>
          <a:xfrm>
            <a:off x="2112952" y="6985749"/>
            <a:ext cx="1791023" cy="703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Technical Persona</a:t>
            </a:r>
          </a:p>
          <a:p>
            <a:pPr algn="ctr"/>
            <a:r>
              <a:rPr lang="en-US" sz="1050" i="1" dirty="0"/>
              <a:t>(strong influencer </a:t>
            </a:r>
          </a:p>
          <a:p>
            <a:pPr algn="ctr"/>
            <a:r>
              <a:rPr lang="en-US" sz="1050" i="1" dirty="0"/>
              <a:t>/ end-user)</a:t>
            </a:r>
            <a:endParaRPr lang="en-US" sz="800" i="1" dirty="0"/>
          </a:p>
        </p:txBody>
      </p:sp>
      <p:pic>
        <p:nvPicPr>
          <p:cNvPr id="26" name="Picture 25" descr="A group of people posing for a photo&#10;&#10;Description automatically generated">
            <a:extLst>
              <a:ext uri="{FF2B5EF4-FFF2-40B4-BE49-F238E27FC236}">
                <a16:creationId xmlns:a16="http://schemas.microsoft.com/office/drawing/2014/main" id="{24FCB32E-D9EA-4273-8ADA-D5E05C76109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364652" y="4886780"/>
            <a:ext cx="1174126" cy="3550266"/>
          </a:xfrm>
          <a:prstGeom prst="rect">
            <a:avLst/>
          </a:prstGeom>
        </p:spPr>
      </p:pic>
      <p:sp>
        <p:nvSpPr>
          <p:cNvPr id="27" name="Rectangle 26">
            <a:extLst>
              <a:ext uri="{FF2B5EF4-FFF2-40B4-BE49-F238E27FC236}">
                <a16:creationId xmlns:a16="http://schemas.microsoft.com/office/drawing/2014/main" id="{E9383841-2620-487F-953E-5E03225BB76A}"/>
              </a:ext>
            </a:extLst>
          </p:cNvPr>
          <p:cNvSpPr/>
          <p:nvPr/>
        </p:nvSpPr>
        <p:spPr>
          <a:xfrm>
            <a:off x="4030164" y="6985749"/>
            <a:ext cx="1791023" cy="703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C-suite Persona</a:t>
            </a:r>
            <a:r>
              <a:rPr lang="en-US" sz="1400" b="1" baseline="30000" dirty="0"/>
              <a:t>1</a:t>
            </a:r>
          </a:p>
          <a:p>
            <a:pPr algn="ctr"/>
            <a:r>
              <a:rPr lang="en-US" sz="1050" i="1" dirty="0"/>
              <a:t>(economic decision maker)</a:t>
            </a:r>
            <a:endParaRPr lang="en-US" sz="800" i="1" dirty="0"/>
          </a:p>
        </p:txBody>
      </p:sp>
      <p:pic>
        <p:nvPicPr>
          <p:cNvPr id="28" name="Picture 27" descr="A group of people posing for a photo&#10;&#10;Description automatically generated">
            <a:extLst>
              <a:ext uri="{FF2B5EF4-FFF2-40B4-BE49-F238E27FC236}">
                <a16:creationId xmlns:a16="http://schemas.microsoft.com/office/drawing/2014/main" id="{03E55459-E7BE-49F7-8C8C-806E0CEFE12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100637" y="5135847"/>
            <a:ext cx="1129732" cy="3301200"/>
          </a:xfrm>
          <a:prstGeom prst="rect">
            <a:avLst/>
          </a:prstGeom>
        </p:spPr>
      </p:pic>
      <p:sp>
        <p:nvSpPr>
          <p:cNvPr id="29" name="Rectangle 28">
            <a:extLst>
              <a:ext uri="{FF2B5EF4-FFF2-40B4-BE49-F238E27FC236}">
                <a16:creationId xmlns:a16="http://schemas.microsoft.com/office/drawing/2014/main" id="{340FF662-72BE-4047-99BD-5F88D68FA0A5}"/>
              </a:ext>
            </a:extLst>
          </p:cNvPr>
          <p:cNvSpPr/>
          <p:nvPr/>
        </p:nvSpPr>
        <p:spPr>
          <a:xfrm>
            <a:off x="5897103" y="6985749"/>
            <a:ext cx="1791023" cy="703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Procurement Persona</a:t>
            </a:r>
            <a:r>
              <a:rPr lang="en-US" sz="1400" b="1" baseline="30000" dirty="0"/>
              <a:t>1</a:t>
            </a:r>
          </a:p>
          <a:p>
            <a:pPr algn="ctr"/>
            <a:r>
              <a:rPr lang="en-US" sz="1050" i="1" dirty="0"/>
              <a:t>(influencer)</a:t>
            </a:r>
            <a:endParaRPr lang="en-US" sz="800" i="1" dirty="0"/>
          </a:p>
        </p:txBody>
      </p:sp>
      <p:sp>
        <p:nvSpPr>
          <p:cNvPr id="21" name="Slide Number Placeholder 2">
            <a:extLst>
              <a:ext uri="{FF2B5EF4-FFF2-40B4-BE49-F238E27FC236}">
                <a16:creationId xmlns:a16="http://schemas.microsoft.com/office/drawing/2014/main" id="{60819D2E-9931-1A42-BAAE-3A91650D120E}"/>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17</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21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B6FF26-7B3C-4053-BAE0-E25239E8DCCF}"/>
              </a:ext>
            </a:extLst>
          </p:cNvPr>
          <p:cNvGraphicFramePr>
            <a:graphicFrameLocks noChangeAspect="1"/>
          </p:cNvGraphicFramePr>
          <p:nvPr>
            <p:custDataLst>
              <p:tags r:id="rId1"/>
            </p:custDataLst>
            <p:extLst>
              <p:ext uri="{D42A27DB-BD31-4B8C-83A1-F6EECF244321}">
                <p14:modId xmlns:p14="http://schemas.microsoft.com/office/powerpoint/2010/main" val="1705286539"/>
              </p:ext>
            </p:extLst>
          </p:nvPr>
        </p:nvGraphicFramePr>
        <p:xfrm>
          <a:off x="354518" y="2380745"/>
          <a:ext cx="1227" cy="1227"/>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73B6FF26-7B3C-4053-BAE0-E25239E8DCCF}"/>
                          </a:ext>
                        </a:extLst>
                      </p:cNvPr>
                      <p:cNvPicPr/>
                      <p:nvPr/>
                    </p:nvPicPr>
                    <p:blipFill>
                      <a:blip r:embed="rId5"/>
                      <a:stretch>
                        <a:fillRect/>
                      </a:stretch>
                    </p:blipFill>
                    <p:spPr>
                      <a:xfrm>
                        <a:off x="354518" y="2380745"/>
                        <a:ext cx="1227" cy="122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29CB4F-476C-4A47-A9EF-2DAC36762D0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C6B15E8B-C9F6-5148-80DF-659B40CD6945}"/>
              </a:ext>
            </a:extLst>
          </p:cNvPr>
          <p:cNvSpPr>
            <a:spLocks noGrp="1"/>
          </p:cNvSpPr>
          <p:nvPr>
            <p:ph type="title"/>
          </p:nvPr>
        </p:nvSpPr>
        <p:spPr/>
        <p:txBody>
          <a:bodyPr/>
          <a:lstStyle/>
          <a:p>
            <a:r>
              <a:rPr lang="en-US" dirty="0"/>
              <a:t>BDT Heatmap</a:t>
            </a:r>
          </a:p>
        </p:txBody>
      </p:sp>
      <p:sp>
        <p:nvSpPr>
          <p:cNvPr id="23" name="Slide Number Placeholder 2">
            <a:extLst>
              <a:ext uri="{FF2B5EF4-FFF2-40B4-BE49-F238E27FC236}">
                <a16:creationId xmlns:a16="http://schemas.microsoft.com/office/drawing/2014/main" id="{2F8DC1DF-4C56-DA4B-9412-A49536C2464C}"/>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18</a:t>
            </a:fld>
            <a:endParaRPr lang="en-US" sz="1050" b="1" dirty="0">
              <a:solidFill>
                <a:schemeClr val="accent3"/>
              </a:solidFill>
              <a:latin typeface="Arial" panose="020B0604020202020204" pitchFamily="34" charset="0"/>
              <a:cs typeface="Arial" panose="020B0604020202020204" pitchFamily="34" charset="0"/>
            </a:endParaRPr>
          </a:p>
        </p:txBody>
      </p:sp>
      <p:pic>
        <p:nvPicPr>
          <p:cNvPr id="25" name="Picture 24" descr="A picture containing keyboard&#10;&#10;Description automatically generated">
            <a:extLst>
              <a:ext uri="{FF2B5EF4-FFF2-40B4-BE49-F238E27FC236}">
                <a16:creationId xmlns:a16="http://schemas.microsoft.com/office/drawing/2014/main" id="{A745F48E-D04C-AD4A-B372-D7E2BACB46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990600"/>
            <a:ext cx="7772400" cy="1567298"/>
          </a:xfrm>
          <a:prstGeom prst="rect">
            <a:avLst/>
          </a:prstGeom>
        </p:spPr>
      </p:pic>
      <p:sp>
        <p:nvSpPr>
          <p:cNvPr id="26" name="Rectangle 25">
            <a:extLst>
              <a:ext uri="{FF2B5EF4-FFF2-40B4-BE49-F238E27FC236}">
                <a16:creationId xmlns:a16="http://schemas.microsoft.com/office/drawing/2014/main" id="{EEF6E8A3-98BF-164C-BD00-2C8267BEA1A9}"/>
              </a:ext>
            </a:extLst>
          </p:cNvPr>
          <p:cNvSpPr/>
          <p:nvPr/>
        </p:nvSpPr>
        <p:spPr>
          <a:xfrm>
            <a:off x="0" y="990600"/>
            <a:ext cx="7772400" cy="1567298"/>
          </a:xfrm>
          <a:prstGeom prst="rect">
            <a:avLst/>
          </a:prstGeom>
          <a:solidFill>
            <a:schemeClr val="accent3">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28" name="TextBox 27">
            <a:extLst>
              <a:ext uri="{FF2B5EF4-FFF2-40B4-BE49-F238E27FC236}">
                <a16:creationId xmlns:a16="http://schemas.microsoft.com/office/drawing/2014/main" id="{9811D3CE-E447-BE49-A1B0-0497485C94EF}"/>
              </a:ext>
            </a:extLst>
          </p:cNvPr>
          <p:cNvSpPr txBox="1"/>
          <p:nvPr/>
        </p:nvSpPr>
        <p:spPr>
          <a:xfrm>
            <a:off x="1326357" y="1342238"/>
            <a:ext cx="6057418" cy="861774"/>
          </a:xfrm>
          <a:prstGeom prst="rect">
            <a:avLst/>
          </a:prstGeom>
          <a:noFill/>
        </p:spPr>
        <p:txBody>
          <a:bodyPr wrap="square" lIns="0" tIns="0" rIns="0" bIns="0" rtlCol="0" anchor="ctr">
            <a:spAutoFit/>
          </a:bodyPr>
          <a:lstStyle/>
          <a:p>
            <a:r>
              <a:rPr lang="en-US" sz="1400" dirty="0">
                <a:solidFill>
                  <a:schemeClr val="bg1"/>
                </a:solidFill>
                <a:latin typeface="+mn-lt"/>
              </a:rPr>
              <a:t>The BDT Heatmap shows the level of involvement each Buying Decision Team member has at each stage of the buying process. This visual will support the account teams in knowing which Buyer Persona to talk to, when, and about what to gain consensus throughout an opportunity. </a:t>
            </a:r>
          </a:p>
        </p:txBody>
      </p:sp>
      <p:grpSp>
        <p:nvGrpSpPr>
          <p:cNvPr id="29" name="Group 28">
            <a:extLst>
              <a:ext uri="{FF2B5EF4-FFF2-40B4-BE49-F238E27FC236}">
                <a16:creationId xmlns:a16="http://schemas.microsoft.com/office/drawing/2014/main" id="{3ECC8488-AAD2-3B4C-B27E-1B9C82B3692A}"/>
              </a:ext>
            </a:extLst>
          </p:cNvPr>
          <p:cNvGrpSpPr/>
          <p:nvPr/>
        </p:nvGrpSpPr>
        <p:grpSpPr>
          <a:xfrm>
            <a:off x="388625" y="1566066"/>
            <a:ext cx="442997" cy="407870"/>
            <a:chOff x="6997700" y="2901951"/>
            <a:chExt cx="360363" cy="331788"/>
          </a:xfrm>
          <a:solidFill>
            <a:schemeClr val="bg1"/>
          </a:solidFill>
        </p:grpSpPr>
        <p:sp>
          <p:nvSpPr>
            <p:cNvPr id="31" name="Freeform 164">
              <a:extLst>
                <a:ext uri="{FF2B5EF4-FFF2-40B4-BE49-F238E27FC236}">
                  <a16:creationId xmlns:a16="http://schemas.microsoft.com/office/drawing/2014/main" id="{3F85636C-FBD6-3442-BDEA-C917CCD2DEEC}"/>
                </a:ext>
              </a:extLst>
            </p:cNvPr>
            <p:cNvSpPr>
              <a:spLocks/>
            </p:cNvSpPr>
            <p:nvPr/>
          </p:nvSpPr>
          <p:spPr bwMode="auto">
            <a:xfrm>
              <a:off x="6997700" y="3162301"/>
              <a:ext cx="360363" cy="71438"/>
            </a:xfrm>
            <a:custGeom>
              <a:avLst/>
              <a:gdLst>
                <a:gd name="T0" fmla="*/ 64 w 96"/>
                <a:gd name="T1" fmla="*/ 0 h 19"/>
                <a:gd name="T2" fmla="*/ 64 w 96"/>
                <a:gd name="T3" fmla="*/ 3 h 19"/>
                <a:gd name="T4" fmla="*/ 32 w 96"/>
                <a:gd name="T5" fmla="*/ 3 h 19"/>
                <a:gd name="T6" fmla="*/ 32 w 96"/>
                <a:gd name="T7" fmla="*/ 0 h 19"/>
                <a:gd name="T8" fmla="*/ 0 w 96"/>
                <a:gd name="T9" fmla="*/ 9 h 19"/>
                <a:gd name="T10" fmla="*/ 48 w 96"/>
                <a:gd name="T11" fmla="*/ 19 h 19"/>
                <a:gd name="T12" fmla="*/ 96 w 96"/>
                <a:gd name="T13" fmla="*/ 9 h 19"/>
                <a:gd name="T14" fmla="*/ 64 w 9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64" y="0"/>
                  </a:moveTo>
                  <a:cubicBezTo>
                    <a:pt x="64" y="3"/>
                    <a:pt x="64" y="3"/>
                    <a:pt x="64" y="3"/>
                  </a:cubicBezTo>
                  <a:cubicBezTo>
                    <a:pt x="32" y="3"/>
                    <a:pt x="32" y="3"/>
                    <a:pt x="32" y="3"/>
                  </a:cubicBezTo>
                  <a:cubicBezTo>
                    <a:pt x="32" y="0"/>
                    <a:pt x="32" y="0"/>
                    <a:pt x="32" y="0"/>
                  </a:cubicBezTo>
                  <a:cubicBezTo>
                    <a:pt x="18" y="0"/>
                    <a:pt x="0" y="3"/>
                    <a:pt x="0" y="9"/>
                  </a:cubicBezTo>
                  <a:cubicBezTo>
                    <a:pt x="0" y="19"/>
                    <a:pt x="43" y="19"/>
                    <a:pt x="48" y="19"/>
                  </a:cubicBezTo>
                  <a:cubicBezTo>
                    <a:pt x="53" y="19"/>
                    <a:pt x="96" y="19"/>
                    <a:pt x="96" y="9"/>
                  </a:cubicBezTo>
                  <a:cubicBezTo>
                    <a:pt x="96" y="3"/>
                    <a:pt x="78"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Oval 165">
              <a:extLst>
                <a:ext uri="{FF2B5EF4-FFF2-40B4-BE49-F238E27FC236}">
                  <a16:creationId xmlns:a16="http://schemas.microsoft.com/office/drawing/2014/main" id="{83854ABC-9613-0242-9F96-F09BCBC5F85B}"/>
                </a:ext>
              </a:extLst>
            </p:cNvPr>
            <p:cNvSpPr>
              <a:spLocks noChangeArrowheads="1"/>
            </p:cNvSpPr>
            <p:nvPr/>
          </p:nvSpPr>
          <p:spPr bwMode="auto">
            <a:xfrm>
              <a:off x="7132638" y="2901951"/>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66">
              <a:extLst>
                <a:ext uri="{FF2B5EF4-FFF2-40B4-BE49-F238E27FC236}">
                  <a16:creationId xmlns:a16="http://schemas.microsoft.com/office/drawing/2014/main" id="{3F1B09DB-DA53-D746-BD47-54CC4862B934}"/>
                </a:ext>
              </a:extLst>
            </p:cNvPr>
            <p:cNvSpPr>
              <a:spLocks/>
            </p:cNvSpPr>
            <p:nvPr/>
          </p:nvSpPr>
          <p:spPr bwMode="auto">
            <a:xfrm>
              <a:off x="7132638" y="3008311"/>
              <a:ext cx="90488" cy="149225"/>
            </a:xfrm>
            <a:custGeom>
              <a:avLst/>
              <a:gdLst>
                <a:gd name="T0" fmla="*/ 12 w 24"/>
                <a:gd name="T1" fmla="*/ 0 h 40"/>
                <a:gd name="T2" fmla="*/ 0 w 24"/>
                <a:gd name="T3" fmla="*/ 12 h 40"/>
                <a:gd name="T4" fmla="*/ 0 w 24"/>
                <a:gd name="T5" fmla="*/ 40 h 40"/>
                <a:gd name="T6" fmla="*/ 24 w 24"/>
                <a:gd name="T7" fmla="*/ 40 h 40"/>
                <a:gd name="T8" fmla="*/ 24 w 24"/>
                <a:gd name="T9" fmla="*/ 12 h 40"/>
                <a:gd name="T10" fmla="*/ 12 w 24"/>
                <a:gd name="T11" fmla="*/ 0 h 40"/>
              </a:gdLst>
              <a:ahLst/>
              <a:cxnLst>
                <a:cxn ang="0">
                  <a:pos x="T0" y="T1"/>
                </a:cxn>
                <a:cxn ang="0">
                  <a:pos x="T2" y="T3"/>
                </a:cxn>
                <a:cxn ang="0">
                  <a:pos x="T4" y="T5"/>
                </a:cxn>
                <a:cxn ang="0">
                  <a:pos x="T6" y="T7"/>
                </a:cxn>
                <a:cxn ang="0">
                  <a:pos x="T8" y="T9"/>
                </a:cxn>
                <a:cxn ang="0">
                  <a:pos x="T10" y="T11"/>
                </a:cxn>
              </a:cxnLst>
              <a:rect l="0" t="0" r="r" b="b"/>
              <a:pathLst>
                <a:path w="24" h="40">
                  <a:moveTo>
                    <a:pt x="12" y="0"/>
                  </a:moveTo>
                  <a:cubicBezTo>
                    <a:pt x="5" y="0"/>
                    <a:pt x="0" y="5"/>
                    <a:pt x="0" y="12"/>
                  </a:cubicBezTo>
                  <a:cubicBezTo>
                    <a:pt x="0" y="40"/>
                    <a:pt x="0" y="40"/>
                    <a:pt x="0" y="40"/>
                  </a:cubicBezTo>
                  <a:cubicBezTo>
                    <a:pt x="24" y="40"/>
                    <a:pt x="24" y="40"/>
                    <a:pt x="24" y="40"/>
                  </a:cubicBezTo>
                  <a:cubicBezTo>
                    <a:pt x="24" y="12"/>
                    <a:pt x="24" y="12"/>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Oval 167">
              <a:extLst>
                <a:ext uri="{FF2B5EF4-FFF2-40B4-BE49-F238E27FC236}">
                  <a16:creationId xmlns:a16="http://schemas.microsoft.com/office/drawing/2014/main" id="{632201B3-2E72-F446-96DD-7AC82B51DEE0}"/>
                </a:ext>
              </a:extLst>
            </p:cNvPr>
            <p:cNvSpPr>
              <a:spLocks noChangeArrowheads="1"/>
            </p:cNvSpPr>
            <p:nvPr/>
          </p:nvSpPr>
          <p:spPr bwMode="auto">
            <a:xfrm>
              <a:off x="7253288" y="2932113"/>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68">
              <a:extLst>
                <a:ext uri="{FF2B5EF4-FFF2-40B4-BE49-F238E27FC236}">
                  <a16:creationId xmlns:a16="http://schemas.microsoft.com/office/drawing/2014/main" id="{98A0AD60-4ADE-244A-A3C2-F78AAB4C46D6}"/>
                </a:ext>
              </a:extLst>
            </p:cNvPr>
            <p:cNvSpPr>
              <a:spLocks/>
            </p:cNvSpPr>
            <p:nvPr/>
          </p:nvSpPr>
          <p:spPr bwMode="auto">
            <a:xfrm>
              <a:off x="7253288" y="3008313"/>
              <a:ext cx="60325" cy="120650"/>
            </a:xfrm>
            <a:custGeom>
              <a:avLst/>
              <a:gdLst>
                <a:gd name="T0" fmla="*/ 8 w 16"/>
                <a:gd name="T1" fmla="*/ 0 h 32"/>
                <a:gd name="T2" fmla="*/ 0 w 16"/>
                <a:gd name="T3" fmla="*/ 8 h 32"/>
                <a:gd name="T4" fmla="*/ 0 w 16"/>
                <a:gd name="T5" fmla="*/ 32 h 32"/>
                <a:gd name="T6" fmla="*/ 16 w 16"/>
                <a:gd name="T7" fmla="*/ 32 h 32"/>
                <a:gd name="T8" fmla="*/ 16 w 16"/>
                <a:gd name="T9" fmla="*/ 8 h 32"/>
                <a:gd name="T10" fmla="*/ 8 w 16"/>
                <a:gd name="T11" fmla="*/ 0 h 32"/>
              </a:gdLst>
              <a:ahLst/>
              <a:cxnLst>
                <a:cxn ang="0">
                  <a:pos x="T0" y="T1"/>
                </a:cxn>
                <a:cxn ang="0">
                  <a:pos x="T2" y="T3"/>
                </a:cxn>
                <a:cxn ang="0">
                  <a:pos x="T4" y="T5"/>
                </a:cxn>
                <a:cxn ang="0">
                  <a:pos x="T6" y="T7"/>
                </a:cxn>
                <a:cxn ang="0">
                  <a:pos x="T8" y="T9"/>
                </a:cxn>
                <a:cxn ang="0">
                  <a:pos x="T10" y="T11"/>
                </a:cxn>
              </a:cxnLst>
              <a:rect l="0" t="0" r="r" b="b"/>
              <a:pathLst>
                <a:path w="16" h="32">
                  <a:moveTo>
                    <a:pt x="8" y="0"/>
                  </a:moveTo>
                  <a:cubicBezTo>
                    <a:pt x="4" y="0"/>
                    <a:pt x="0" y="4"/>
                    <a:pt x="0" y="8"/>
                  </a:cubicBezTo>
                  <a:cubicBezTo>
                    <a:pt x="0" y="32"/>
                    <a:pt x="0" y="32"/>
                    <a:pt x="0" y="32"/>
                  </a:cubicBezTo>
                  <a:cubicBezTo>
                    <a:pt x="16" y="32"/>
                    <a:pt x="16" y="32"/>
                    <a:pt x="16" y="32"/>
                  </a:cubicBezTo>
                  <a:cubicBezTo>
                    <a:pt x="16" y="8"/>
                    <a:pt x="16" y="8"/>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Oval 169">
              <a:extLst>
                <a:ext uri="{FF2B5EF4-FFF2-40B4-BE49-F238E27FC236}">
                  <a16:creationId xmlns:a16="http://schemas.microsoft.com/office/drawing/2014/main" id="{0F20066F-73C1-824B-8D6C-BF7C1EF4D953}"/>
                </a:ext>
              </a:extLst>
            </p:cNvPr>
            <p:cNvSpPr>
              <a:spLocks noChangeArrowheads="1"/>
            </p:cNvSpPr>
            <p:nvPr/>
          </p:nvSpPr>
          <p:spPr bwMode="auto">
            <a:xfrm>
              <a:off x="7042150" y="2932113"/>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70">
              <a:extLst>
                <a:ext uri="{FF2B5EF4-FFF2-40B4-BE49-F238E27FC236}">
                  <a16:creationId xmlns:a16="http://schemas.microsoft.com/office/drawing/2014/main" id="{82452E08-EF22-C942-9522-8D9E53F18CB2}"/>
                </a:ext>
              </a:extLst>
            </p:cNvPr>
            <p:cNvSpPr>
              <a:spLocks/>
            </p:cNvSpPr>
            <p:nvPr/>
          </p:nvSpPr>
          <p:spPr bwMode="auto">
            <a:xfrm>
              <a:off x="7042150" y="3008313"/>
              <a:ext cx="60325" cy="120650"/>
            </a:xfrm>
            <a:custGeom>
              <a:avLst/>
              <a:gdLst>
                <a:gd name="T0" fmla="*/ 8 w 16"/>
                <a:gd name="T1" fmla="*/ 0 h 32"/>
                <a:gd name="T2" fmla="*/ 0 w 16"/>
                <a:gd name="T3" fmla="*/ 8 h 32"/>
                <a:gd name="T4" fmla="*/ 0 w 16"/>
                <a:gd name="T5" fmla="*/ 32 h 32"/>
                <a:gd name="T6" fmla="*/ 16 w 16"/>
                <a:gd name="T7" fmla="*/ 32 h 32"/>
                <a:gd name="T8" fmla="*/ 16 w 16"/>
                <a:gd name="T9" fmla="*/ 8 h 32"/>
                <a:gd name="T10" fmla="*/ 8 w 16"/>
                <a:gd name="T11" fmla="*/ 0 h 32"/>
              </a:gdLst>
              <a:ahLst/>
              <a:cxnLst>
                <a:cxn ang="0">
                  <a:pos x="T0" y="T1"/>
                </a:cxn>
                <a:cxn ang="0">
                  <a:pos x="T2" y="T3"/>
                </a:cxn>
                <a:cxn ang="0">
                  <a:pos x="T4" y="T5"/>
                </a:cxn>
                <a:cxn ang="0">
                  <a:pos x="T6" y="T7"/>
                </a:cxn>
                <a:cxn ang="0">
                  <a:pos x="T8" y="T9"/>
                </a:cxn>
                <a:cxn ang="0">
                  <a:pos x="T10" y="T11"/>
                </a:cxn>
              </a:cxnLst>
              <a:rect l="0" t="0" r="r" b="b"/>
              <a:pathLst>
                <a:path w="16" h="32">
                  <a:moveTo>
                    <a:pt x="8" y="0"/>
                  </a:moveTo>
                  <a:cubicBezTo>
                    <a:pt x="4" y="0"/>
                    <a:pt x="0" y="4"/>
                    <a:pt x="0" y="8"/>
                  </a:cubicBezTo>
                  <a:cubicBezTo>
                    <a:pt x="0" y="32"/>
                    <a:pt x="0" y="32"/>
                    <a:pt x="0" y="32"/>
                  </a:cubicBezTo>
                  <a:cubicBezTo>
                    <a:pt x="16" y="32"/>
                    <a:pt x="16" y="32"/>
                    <a:pt x="16" y="32"/>
                  </a:cubicBezTo>
                  <a:cubicBezTo>
                    <a:pt x="16" y="8"/>
                    <a:pt x="16" y="8"/>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a:extLst>
              <a:ext uri="{FF2B5EF4-FFF2-40B4-BE49-F238E27FC236}">
                <a16:creationId xmlns:a16="http://schemas.microsoft.com/office/drawing/2014/main" id="{57F87809-B196-FA4B-950E-4F2B8B7EF98A}"/>
              </a:ext>
            </a:extLst>
          </p:cNvPr>
          <p:cNvCxnSpPr>
            <a:cxnSpLocks/>
          </p:cNvCxnSpPr>
          <p:nvPr/>
        </p:nvCxnSpPr>
        <p:spPr>
          <a:xfrm>
            <a:off x="1066800" y="1319933"/>
            <a:ext cx="0" cy="961531"/>
          </a:xfrm>
          <a:prstGeom prst="line">
            <a:avLst/>
          </a:prstGeom>
          <a:ln w="63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22">
            <a:extLst>
              <a:ext uri="{FF2B5EF4-FFF2-40B4-BE49-F238E27FC236}">
                <a16:creationId xmlns:a16="http://schemas.microsoft.com/office/drawing/2014/main" id="{9F65A019-4D23-D74F-B3A2-F81B5B6AE1C0}"/>
              </a:ext>
            </a:extLst>
          </p:cNvPr>
          <p:cNvSpPr/>
          <p:nvPr/>
        </p:nvSpPr>
        <p:spPr>
          <a:xfrm>
            <a:off x="209856" y="3000565"/>
            <a:ext cx="7352688" cy="533610"/>
          </a:xfrm>
          <a:prstGeom prst="roundRect">
            <a:avLst>
              <a:gd name="adj" fmla="val 48305"/>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txBody>
          <a:bodyPr wrap="square" lIns="108000" tIns="108000" rIns="108000" bIns="10800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j-lt"/>
                <a:ea typeface="+mn-ea"/>
                <a:cs typeface="+mn-cs"/>
              </a:rPr>
              <a:t>PRO TIP: </a:t>
            </a:r>
            <a:r>
              <a:rPr kumimoji="0" lang="en-US" sz="1400" b="0" i="0" u="none" strike="noStrike" kern="1200" cap="none" spc="0" normalizeH="0" baseline="0" noProof="0" dirty="0">
                <a:ln>
                  <a:noFill/>
                </a:ln>
                <a:solidFill>
                  <a:srgbClr val="FFFFFF"/>
                </a:solidFill>
                <a:effectLst/>
                <a:uLnTx/>
                <a:uFillTx/>
                <a:latin typeface="+mj-lt"/>
                <a:ea typeface="+mn-ea"/>
                <a:cs typeface="+mn-cs"/>
              </a:rPr>
              <a:t>Use this section to assess alignment across Buyer Personas</a:t>
            </a:r>
          </a:p>
        </p:txBody>
      </p:sp>
      <p:graphicFrame>
        <p:nvGraphicFramePr>
          <p:cNvPr id="24" name="Table 4">
            <a:extLst>
              <a:ext uri="{FF2B5EF4-FFF2-40B4-BE49-F238E27FC236}">
                <a16:creationId xmlns:a16="http://schemas.microsoft.com/office/drawing/2014/main" id="{9DB2C2F7-73E9-4B33-B7D8-BEC5E8AC00D0}"/>
              </a:ext>
            </a:extLst>
          </p:cNvPr>
          <p:cNvGraphicFramePr>
            <a:graphicFrameLocks noGrp="1"/>
          </p:cNvGraphicFramePr>
          <p:nvPr>
            <p:extLst>
              <p:ext uri="{D42A27DB-BD31-4B8C-83A1-F6EECF244321}">
                <p14:modId xmlns:p14="http://schemas.microsoft.com/office/powerpoint/2010/main" val="2158213583"/>
              </p:ext>
            </p:extLst>
          </p:nvPr>
        </p:nvGraphicFramePr>
        <p:xfrm>
          <a:off x="554504" y="4278024"/>
          <a:ext cx="6920266" cy="3400604"/>
        </p:xfrm>
        <a:graphic>
          <a:graphicData uri="http://schemas.openxmlformats.org/drawingml/2006/table">
            <a:tbl>
              <a:tblPr firstRow="1" bandRow="1"/>
              <a:tblGrid>
                <a:gridCol w="1035534">
                  <a:extLst>
                    <a:ext uri="{9D8B030D-6E8A-4147-A177-3AD203B41FA5}">
                      <a16:colId xmlns:a16="http://schemas.microsoft.com/office/drawing/2014/main" val="3998856708"/>
                    </a:ext>
                  </a:extLst>
                </a:gridCol>
                <a:gridCol w="840676">
                  <a:extLst>
                    <a:ext uri="{9D8B030D-6E8A-4147-A177-3AD203B41FA5}">
                      <a16:colId xmlns:a16="http://schemas.microsoft.com/office/drawing/2014/main" val="1933222801"/>
                    </a:ext>
                  </a:extLst>
                </a:gridCol>
                <a:gridCol w="840676">
                  <a:extLst>
                    <a:ext uri="{9D8B030D-6E8A-4147-A177-3AD203B41FA5}">
                      <a16:colId xmlns:a16="http://schemas.microsoft.com/office/drawing/2014/main" val="3754082643"/>
                    </a:ext>
                  </a:extLst>
                </a:gridCol>
                <a:gridCol w="840676">
                  <a:extLst>
                    <a:ext uri="{9D8B030D-6E8A-4147-A177-3AD203B41FA5}">
                      <a16:colId xmlns:a16="http://schemas.microsoft.com/office/drawing/2014/main" val="2526425624"/>
                    </a:ext>
                  </a:extLst>
                </a:gridCol>
                <a:gridCol w="840676">
                  <a:extLst>
                    <a:ext uri="{9D8B030D-6E8A-4147-A177-3AD203B41FA5}">
                      <a16:colId xmlns:a16="http://schemas.microsoft.com/office/drawing/2014/main" val="2016565684"/>
                    </a:ext>
                  </a:extLst>
                </a:gridCol>
                <a:gridCol w="840676">
                  <a:extLst>
                    <a:ext uri="{9D8B030D-6E8A-4147-A177-3AD203B41FA5}">
                      <a16:colId xmlns:a16="http://schemas.microsoft.com/office/drawing/2014/main" val="3490834817"/>
                    </a:ext>
                  </a:extLst>
                </a:gridCol>
                <a:gridCol w="840676">
                  <a:extLst>
                    <a:ext uri="{9D8B030D-6E8A-4147-A177-3AD203B41FA5}">
                      <a16:colId xmlns:a16="http://schemas.microsoft.com/office/drawing/2014/main" val="1075503600"/>
                    </a:ext>
                  </a:extLst>
                </a:gridCol>
                <a:gridCol w="840676">
                  <a:extLst>
                    <a:ext uri="{9D8B030D-6E8A-4147-A177-3AD203B41FA5}">
                      <a16:colId xmlns:a16="http://schemas.microsoft.com/office/drawing/2014/main" val="3090536852"/>
                    </a:ext>
                  </a:extLst>
                </a:gridCol>
              </a:tblGrid>
              <a:tr h="755140">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endParaRPr lang="en-US" sz="1200" b="1" i="1" dirty="0">
                        <a:solidFill>
                          <a:schemeClr val="bg1"/>
                        </a:solidFill>
                        <a:latin typeface="Arial Black" panose="020B0A04020102020204" pitchFamily="34" charset="0"/>
                      </a:endParaRPr>
                    </a:p>
                  </a:txBody>
                  <a:tcPr marL="45720" marR="45720"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dirty="0">
                          <a:solidFill>
                            <a:schemeClr val="bg1"/>
                          </a:solidFill>
                          <a:effectLst/>
                          <a:latin typeface="+mn-lt"/>
                        </a:rPr>
                        <a:t>Not in Market</a:t>
                      </a: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dirty="0">
                          <a:solidFill>
                            <a:schemeClr val="bg1"/>
                          </a:solidFill>
                          <a:effectLst/>
                          <a:latin typeface="+mn-lt"/>
                        </a:rPr>
                        <a:t>Stimulated</a:t>
                      </a: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dirty="0">
                          <a:solidFill>
                            <a:schemeClr val="bg1"/>
                          </a:solidFill>
                          <a:effectLst/>
                          <a:latin typeface="+mn-lt"/>
                        </a:rPr>
                        <a:t>Options &amp; Evaluation</a:t>
                      </a: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dirty="0">
                          <a:solidFill>
                            <a:schemeClr val="bg1"/>
                          </a:solidFill>
                          <a:effectLst/>
                          <a:latin typeface="+mn-lt"/>
                        </a:rPr>
                        <a:t>Selection &amp; Approval</a:t>
                      </a: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dirty="0">
                          <a:solidFill>
                            <a:schemeClr val="bg1"/>
                          </a:solidFill>
                          <a:effectLst/>
                          <a:latin typeface="+mn-lt"/>
                        </a:rPr>
                        <a:t>Implement</a:t>
                      </a: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kern="1200" dirty="0">
                          <a:solidFill>
                            <a:schemeClr val="bg1"/>
                          </a:solidFill>
                          <a:effectLst/>
                          <a:latin typeface="+mn-lt"/>
                          <a:ea typeface="+mn-ea"/>
                          <a:cs typeface="+mn-cs"/>
                        </a:rPr>
                        <a:t>Utilize</a:t>
                      </a:r>
                      <a:endParaRPr lang="en-US" sz="1200" b="0" i="0" u="none" strike="noStrike" dirty="0">
                        <a:solidFill>
                          <a:schemeClr val="bg1"/>
                        </a:solidFill>
                        <a:effectLst/>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l" fontAlgn="b">
                        <a:lnSpc>
                          <a:spcPct val="80000"/>
                        </a:lnSpc>
                      </a:pPr>
                      <a:r>
                        <a:rPr lang="en-US" sz="1200" b="0" i="0" u="none" strike="noStrike" dirty="0">
                          <a:solidFill>
                            <a:schemeClr val="bg1"/>
                          </a:solidFill>
                          <a:effectLst/>
                          <a:latin typeface="+mn-lt"/>
                        </a:rPr>
                        <a:t>Expand &amp; Renew</a:t>
                      </a:r>
                    </a:p>
                  </a:txBody>
                  <a:tcPr marL="45720" marR="4572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987993495"/>
                  </a:ext>
                </a:extLst>
              </a:tr>
              <a:tr h="661366">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r>
                        <a:rPr lang="en-US" sz="1200" b="1" dirty="0">
                          <a:solidFill>
                            <a:schemeClr val="bg1"/>
                          </a:solidFill>
                          <a:latin typeface="+mn-lt"/>
                        </a:rPr>
                        <a:t>Business Manager</a:t>
                      </a:r>
                    </a:p>
                  </a:txBody>
                  <a:tcPr marL="0" marR="0"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07554153"/>
                  </a:ext>
                </a:extLst>
              </a:tr>
              <a:tr h="661366">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r>
                        <a:rPr lang="en-US" sz="1200" b="1" dirty="0">
                          <a:solidFill>
                            <a:schemeClr val="bg1"/>
                          </a:solidFill>
                          <a:latin typeface="+mn-lt"/>
                        </a:rPr>
                        <a:t>Technical Buyers</a:t>
                      </a:r>
                    </a:p>
                  </a:txBody>
                  <a:tcPr marL="0" marR="0"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bg1"/>
                        </a:solidFill>
                        <a:latin typeface="+mn-lt"/>
                      </a:endParaRPr>
                    </a:p>
                  </a:txBody>
                  <a:tcPr marL="45720" marR="4572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63689677"/>
                  </a:ext>
                </a:extLst>
              </a:tr>
              <a:tr h="661366">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r>
                        <a:rPr lang="en-US" sz="1200" b="1" dirty="0">
                          <a:solidFill>
                            <a:schemeClr val="bg1"/>
                          </a:solidFill>
                          <a:latin typeface="+mn-lt"/>
                        </a:rPr>
                        <a:t>Procurement</a:t>
                      </a:r>
                      <a:r>
                        <a:rPr lang="en-US" sz="1200" b="1" baseline="30000" dirty="0">
                          <a:solidFill>
                            <a:schemeClr val="bg1"/>
                          </a:solidFill>
                          <a:latin typeface="+mn-lt"/>
                        </a:rPr>
                        <a:t>1</a:t>
                      </a:r>
                    </a:p>
                  </a:txBody>
                  <a:tcPr marL="0" marR="0"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12485528"/>
                  </a:ext>
                </a:extLst>
              </a:tr>
              <a:tr h="661366">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r>
                        <a:rPr lang="en-US" sz="1200" b="1" dirty="0">
                          <a:solidFill>
                            <a:schemeClr val="bg1"/>
                          </a:solidFill>
                          <a:latin typeface="+mn-lt"/>
                        </a:rPr>
                        <a:t>C-suite</a:t>
                      </a:r>
                      <a:r>
                        <a:rPr lang="en-US" sz="1200" b="1" baseline="30000" dirty="0">
                          <a:solidFill>
                            <a:schemeClr val="bg1"/>
                          </a:solidFill>
                          <a:latin typeface="+mn-lt"/>
                        </a:rPr>
                        <a:t>1</a:t>
                      </a:r>
                    </a:p>
                  </a:txBody>
                  <a:tcPr marL="0" marR="0"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solidFill>
                          <a:schemeClr val="tx1"/>
                        </a:solidFill>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706557" rtl="0" eaLnBrk="1" latinLnBrk="0" hangingPunct="1">
                        <a:defRPr sz="1391" kern="1200">
                          <a:solidFill>
                            <a:schemeClr val="dk1"/>
                          </a:solidFill>
                          <a:latin typeface="Calibri" panose="020F0502020204030204"/>
                        </a:defRPr>
                      </a:lvl1pPr>
                      <a:lvl2pPr marL="353278" algn="l" defTabSz="706557" rtl="0" eaLnBrk="1" latinLnBrk="0" hangingPunct="1">
                        <a:defRPr sz="1391" kern="1200">
                          <a:solidFill>
                            <a:schemeClr val="dk1"/>
                          </a:solidFill>
                          <a:latin typeface="Calibri" panose="020F0502020204030204"/>
                        </a:defRPr>
                      </a:lvl2pPr>
                      <a:lvl3pPr marL="706557" algn="l" defTabSz="706557" rtl="0" eaLnBrk="1" latinLnBrk="0" hangingPunct="1">
                        <a:defRPr sz="1391" kern="1200">
                          <a:solidFill>
                            <a:schemeClr val="dk1"/>
                          </a:solidFill>
                          <a:latin typeface="Calibri" panose="020F0502020204030204"/>
                        </a:defRPr>
                      </a:lvl3pPr>
                      <a:lvl4pPr marL="1059835" algn="l" defTabSz="706557" rtl="0" eaLnBrk="1" latinLnBrk="0" hangingPunct="1">
                        <a:defRPr sz="1391" kern="1200">
                          <a:solidFill>
                            <a:schemeClr val="dk1"/>
                          </a:solidFill>
                          <a:latin typeface="Calibri" panose="020F0502020204030204"/>
                        </a:defRPr>
                      </a:lvl4pPr>
                      <a:lvl5pPr marL="1413114" algn="l" defTabSz="706557" rtl="0" eaLnBrk="1" latinLnBrk="0" hangingPunct="1">
                        <a:defRPr sz="1391" kern="1200">
                          <a:solidFill>
                            <a:schemeClr val="dk1"/>
                          </a:solidFill>
                          <a:latin typeface="Calibri" panose="020F0502020204030204"/>
                        </a:defRPr>
                      </a:lvl5pPr>
                      <a:lvl6pPr marL="1766392" algn="l" defTabSz="706557" rtl="0" eaLnBrk="1" latinLnBrk="0" hangingPunct="1">
                        <a:defRPr sz="1391" kern="1200">
                          <a:solidFill>
                            <a:schemeClr val="dk1"/>
                          </a:solidFill>
                          <a:latin typeface="Calibri" panose="020F0502020204030204"/>
                        </a:defRPr>
                      </a:lvl6pPr>
                      <a:lvl7pPr marL="2119671" algn="l" defTabSz="706557" rtl="0" eaLnBrk="1" latinLnBrk="0" hangingPunct="1">
                        <a:defRPr sz="1391" kern="1200">
                          <a:solidFill>
                            <a:schemeClr val="dk1"/>
                          </a:solidFill>
                          <a:latin typeface="Calibri" panose="020F0502020204030204"/>
                        </a:defRPr>
                      </a:lvl7pPr>
                      <a:lvl8pPr marL="2472949" algn="l" defTabSz="706557" rtl="0" eaLnBrk="1" latinLnBrk="0" hangingPunct="1">
                        <a:defRPr sz="1391" kern="1200">
                          <a:solidFill>
                            <a:schemeClr val="dk1"/>
                          </a:solidFill>
                          <a:latin typeface="Calibri" panose="020F0502020204030204"/>
                        </a:defRPr>
                      </a:lvl8pPr>
                      <a:lvl9pPr marL="2826228" algn="l" defTabSz="706557" rtl="0" eaLnBrk="1" latinLnBrk="0" hangingPunct="1">
                        <a:defRPr sz="1391" kern="1200">
                          <a:solidFill>
                            <a:schemeClr val="dk1"/>
                          </a:solidFill>
                          <a:latin typeface="Calibri" panose="020F0502020204030204"/>
                        </a:defRPr>
                      </a:lvl9pPr>
                    </a:lstStyle>
                    <a:p>
                      <a:pPr algn="ctr"/>
                      <a:endParaRPr lang="en-US" sz="1400" b="1" dirty="0">
                        <a:latin typeface="+mn-lt"/>
                      </a:endParaRPr>
                    </a:p>
                  </a:txBody>
                  <a:tcPr marL="45720" marR="45720"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73402883"/>
                  </a:ext>
                </a:extLst>
              </a:tr>
            </a:tbl>
          </a:graphicData>
        </a:graphic>
      </p:graphicFrame>
      <p:graphicFrame>
        <p:nvGraphicFramePr>
          <p:cNvPr id="27" name="Table 26">
            <a:extLst>
              <a:ext uri="{FF2B5EF4-FFF2-40B4-BE49-F238E27FC236}">
                <a16:creationId xmlns:a16="http://schemas.microsoft.com/office/drawing/2014/main" id="{1BAB1E12-A3B6-4D5F-A0F2-6EE152B1582D}"/>
              </a:ext>
            </a:extLst>
          </p:cNvPr>
          <p:cNvGraphicFramePr>
            <a:graphicFrameLocks noGrp="1"/>
          </p:cNvGraphicFramePr>
          <p:nvPr>
            <p:extLst>
              <p:ext uri="{D42A27DB-BD31-4B8C-83A1-F6EECF244321}">
                <p14:modId xmlns:p14="http://schemas.microsoft.com/office/powerpoint/2010/main" val="4211716446"/>
              </p:ext>
            </p:extLst>
          </p:nvPr>
        </p:nvGraphicFramePr>
        <p:xfrm>
          <a:off x="554504" y="7894320"/>
          <a:ext cx="6920267" cy="467262"/>
        </p:xfrm>
        <a:graphic>
          <a:graphicData uri="http://schemas.openxmlformats.org/drawingml/2006/table">
            <a:tbl>
              <a:tblPr firstRow="1" bandRow="1"/>
              <a:tblGrid>
                <a:gridCol w="1035535">
                  <a:extLst>
                    <a:ext uri="{9D8B030D-6E8A-4147-A177-3AD203B41FA5}">
                      <a16:colId xmlns:a16="http://schemas.microsoft.com/office/drawing/2014/main" val="1938221754"/>
                    </a:ext>
                  </a:extLst>
                </a:gridCol>
                <a:gridCol w="1950340">
                  <a:extLst>
                    <a:ext uri="{9D8B030D-6E8A-4147-A177-3AD203B41FA5}">
                      <a16:colId xmlns:a16="http://schemas.microsoft.com/office/drawing/2014/main" val="5480512"/>
                    </a:ext>
                  </a:extLst>
                </a:gridCol>
                <a:gridCol w="1967196">
                  <a:extLst>
                    <a:ext uri="{9D8B030D-6E8A-4147-A177-3AD203B41FA5}">
                      <a16:colId xmlns:a16="http://schemas.microsoft.com/office/drawing/2014/main" val="4149500794"/>
                    </a:ext>
                  </a:extLst>
                </a:gridCol>
                <a:gridCol w="1967196">
                  <a:extLst>
                    <a:ext uri="{9D8B030D-6E8A-4147-A177-3AD203B41FA5}">
                      <a16:colId xmlns:a16="http://schemas.microsoft.com/office/drawing/2014/main" val="3225224083"/>
                    </a:ext>
                  </a:extLst>
                </a:gridCol>
              </a:tblGrid>
              <a:tr h="467262">
                <a:tc>
                  <a:txBody>
                    <a:bodyPr/>
                    <a:lstStyle>
                      <a:lvl1pPr marL="0" algn="l" defTabSz="706557" rtl="0" eaLnBrk="1" latinLnBrk="0" hangingPunct="1">
                        <a:defRPr sz="1391" b="1" kern="1200">
                          <a:solidFill>
                            <a:schemeClr val="lt1"/>
                          </a:solidFill>
                          <a:latin typeface="Calibri" panose="020F0502020204030204"/>
                        </a:defRPr>
                      </a:lvl1pPr>
                      <a:lvl2pPr marL="353278" algn="l" defTabSz="706557" rtl="0" eaLnBrk="1" latinLnBrk="0" hangingPunct="1">
                        <a:defRPr sz="1391" b="1" kern="1200">
                          <a:solidFill>
                            <a:schemeClr val="lt1"/>
                          </a:solidFill>
                          <a:latin typeface="Calibri" panose="020F0502020204030204"/>
                        </a:defRPr>
                      </a:lvl2pPr>
                      <a:lvl3pPr marL="706557" algn="l" defTabSz="706557" rtl="0" eaLnBrk="1" latinLnBrk="0" hangingPunct="1">
                        <a:defRPr sz="1391" b="1" kern="1200">
                          <a:solidFill>
                            <a:schemeClr val="lt1"/>
                          </a:solidFill>
                          <a:latin typeface="Calibri" panose="020F0502020204030204"/>
                        </a:defRPr>
                      </a:lvl3pPr>
                      <a:lvl4pPr marL="1059835" algn="l" defTabSz="706557" rtl="0" eaLnBrk="1" latinLnBrk="0" hangingPunct="1">
                        <a:defRPr sz="1391" b="1" kern="1200">
                          <a:solidFill>
                            <a:schemeClr val="lt1"/>
                          </a:solidFill>
                          <a:latin typeface="Calibri" panose="020F0502020204030204"/>
                        </a:defRPr>
                      </a:lvl4pPr>
                      <a:lvl5pPr marL="1413114" algn="l" defTabSz="706557" rtl="0" eaLnBrk="1" latinLnBrk="0" hangingPunct="1">
                        <a:defRPr sz="1391" b="1" kern="1200">
                          <a:solidFill>
                            <a:schemeClr val="lt1"/>
                          </a:solidFill>
                          <a:latin typeface="Calibri" panose="020F0502020204030204"/>
                        </a:defRPr>
                      </a:lvl5pPr>
                      <a:lvl6pPr marL="1766392" algn="l" defTabSz="706557" rtl="0" eaLnBrk="1" latinLnBrk="0" hangingPunct="1">
                        <a:defRPr sz="1391" b="1" kern="1200">
                          <a:solidFill>
                            <a:schemeClr val="lt1"/>
                          </a:solidFill>
                          <a:latin typeface="Calibri" panose="020F0502020204030204"/>
                        </a:defRPr>
                      </a:lvl6pPr>
                      <a:lvl7pPr marL="2119671" algn="l" defTabSz="706557" rtl="0" eaLnBrk="1" latinLnBrk="0" hangingPunct="1">
                        <a:defRPr sz="1391" b="1" kern="1200">
                          <a:solidFill>
                            <a:schemeClr val="lt1"/>
                          </a:solidFill>
                          <a:latin typeface="Calibri" panose="020F0502020204030204"/>
                        </a:defRPr>
                      </a:lvl7pPr>
                      <a:lvl8pPr marL="2472949" algn="l" defTabSz="706557" rtl="0" eaLnBrk="1" latinLnBrk="0" hangingPunct="1">
                        <a:defRPr sz="1391" b="1" kern="1200">
                          <a:solidFill>
                            <a:schemeClr val="lt1"/>
                          </a:solidFill>
                          <a:latin typeface="Calibri" panose="020F0502020204030204"/>
                        </a:defRPr>
                      </a:lvl8pPr>
                      <a:lvl9pPr marL="2826228" algn="l" defTabSz="706557" rtl="0" eaLnBrk="1" latinLnBrk="0" hangingPunct="1">
                        <a:defRPr sz="1391" b="1" kern="1200">
                          <a:solidFill>
                            <a:schemeClr val="lt1"/>
                          </a:solidFill>
                          <a:latin typeface="Calibri" panose="020F0502020204030204"/>
                        </a:defRPr>
                      </a:lvl9pPr>
                    </a:lstStyle>
                    <a:p>
                      <a:pPr algn="ctr"/>
                      <a:r>
                        <a:rPr lang="en-US" sz="1200" b="1" i="1" dirty="0">
                          <a:solidFill>
                            <a:schemeClr val="tx1"/>
                          </a:solidFill>
                          <a:latin typeface="+mj-lt"/>
                        </a:rPr>
                        <a:t>Key:</a:t>
                      </a:r>
                    </a:p>
                  </a:txBody>
                  <a:tcPr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706557" rtl="0" eaLnBrk="1" latinLnBrk="0" hangingPunct="1">
                        <a:defRPr sz="1391" b="1" kern="1200">
                          <a:solidFill>
                            <a:schemeClr val="lt1"/>
                          </a:solidFill>
                          <a:latin typeface="Calibri" panose="020F0502020204030204"/>
                        </a:defRPr>
                      </a:lvl1pPr>
                      <a:lvl2pPr marL="353278" algn="l" defTabSz="706557" rtl="0" eaLnBrk="1" latinLnBrk="0" hangingPunct="1">
                        <a:defRPr sz="1391" b="1" kern="1200">
                          <a:solidFill>
                            <a:schemeClr val="lt1"/>
                          </a:solidFill>
                          <a:latin typeface="Calibri" panose="020F0502020204030204"/>
                        </a:defRPr>
                      </a:lvl2pPr>
                      <a:lvl3pPr marL="706557" algn="l" defTabSz="706557" rtl="0" eaLnBrk="1" latinLnBrk="0" hangingPunct="1">
                        <a:defRPr sz="1391" b="1" kern="1200">
                          <a:solidFill>
                            <a:schemeClr val="lt1"/>
                          </a:solidFill>
                          <a:latin typeface="Calibri" panose="020F0502020204030204"/>
                        </a:defRPr>
                      </a:lvl3pPr>
                      <a:lvl4pPr marL="1059835" algn="l" defTabSz="706557" rtl="0" eaLnBrk="1" latinLnBrk="0" hangingPunct="1">
                        <a:defRPr sz="1391" b="1" kern="1200">
                          <a:solidFill>
                            <a:schemeClr val="lt1"/>
                          </a:solidFill>
                          <a:latin typeface="Calibri" panose="020F0502020204030204"/>
                        </a:defRPr>
                      </a:lvl4pPr>
                      <a:lvl5pPr marL="1413114" algn="l" defTabSz="706557" rtl="0" eaLnBrk="1" latinLnBrk="0" hangingPunct="1">
                        <a:defRPr sz="1391" b="1" kern="1200">
                          <a:solidFill>
                            <a:schemeClr val="lt1"/>
                          </a:solidFill>
                          <a:latin typeface="Calibri" panose="020F0502020204030204"/>
                        </a:defRPr>
                      </a:lvl5pPr>
                      <a:lvl6pPr marL="1766392" algn="l" defTabSz="706557" rtl="0" eaLnBrk="1" latinLnBrk="0" hangingPunct="1">
                        <a:defRPr sz="1391" b="1" kern="1200">
                          <a:solidFill>
                            <a:schemeClr val="lt1"/>
                          </a:solidFill>
                          <a:latin typeface="Calibri" panose="020F0502020204030204"/>
                        </a:defRPr>
                      </a:lvl6pPr>
                      <a:lvl7pPr marL="2119671" algn="l" defTabSz="706557" rtl="0" eaLnBrk="1" latinLnBrk="0" hangingPunct="1">
                        <a:defRPr sz="1391" b="1" kern="1200">
                          <a:solidFill>
                            <a:schemeClr val="lt1"/>
                          </a:solidFill>
                          <a:latin typeface="Calibri" panose="020F0502020204030204"/>
                        </a:defRPr>
                      </a:lvl7pPr>
                      <a:lvl8pPr marL="2472949" algn="l" defTabSz="706557" rtl="0" eaLnBrk="1" latinLnBrk="0" hangingPunct="1">
                        <a:defRPr sz="1391" b="1" kern="1200">
                          <a:solidFill>
                            <a:schemeClr val="lt1"/>
                          </a:solidFill>
                          <a:latin typeface="Calibri" panose="020F0502020204030204"/>
                        </a:defRPr>
                      </a:lvl8pPr>
                      <a:lvl9pPr marL="2826228" algn="l" defTabSz="706557" rtl="0" eaLnBrk="1" latinLnBrk="0" hangingPunct="1">
                        <a:defRPr sz="1391" b="1" kern="1200">
                          <a:solidFill>
                            <a:schemeClr val="lt1"/>
                          </a:solidFill>
                          <a:latin typeface="Calibri" panose="020F0502020204030204"/>
                        </a:defRPr>
                      </a:lvl9pPr>
                    </a:lstStyle>
                    <a:p>
                      <a:pPr algn="l"/>
                      <a:r>
                        <a:rPr lang="en-US" sz="1200" b="1" dirty="0">
                          <a:solidFill>
                            <a:schemeClr val="tx1"/>
                          </a:solidFill>
                          <a:latin typeface="+mj-lt"/>
                        </a:rPr>
                        <a:t>High Involvement</a:t>
                      </a:r>
                    </a:p>
                  </a:txBody>
                  <a:tcPr marL="540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706557" rtl="0" eaLnBrk="1" latinLnBrk="0" hangingPunct="1">
                        <a:defRPr sz="1391" b="1" kern="1200">
                          <a:solidFill>
                            <a:schemeClr val="lt1"/>
                          </a:solidFill>
                          <a:latin typeface="Calibri" panose="020F0502020204030204"/>
                        </a:defRPr>
                      </a:lvl1pPr>
                      <a:lvl2pPr marL="353278" algn="l" defTabSz="706557" rtl="0" eaLnBrk="1" latinLnBrk="0" hangingPunct="1">
                        <a:defRPr sz="1391" b="1" kern="1200">
                          <a:solidFill>
                            <a:schemeClr val="lt1"/>
                          </a:solidFill>
                          <a:latin typeface="Calibri" panose="020F0502020204030204"/>
                        </a:defRPr>
                      </a:lvl2pPr>
                      <a:lvl3pPr marL="706557" algn="l" defTabSz="706557" rtl="0" eaLnBrk="1" latinLnBrk="0" hangingPunct="1">
                        <a:defRPr sz="1391" b="1" kern="1200">
                          <a:solidFill>
                            <a:schemeClr val="lt1"/>
                          </a:solidFill>
                          <a:latin typeface="Calibri" panose="020F0502020204030204"/>
                        </a:defRPr>
                      </a:lvl3pPr>
                      <a:lvl4pPr marL="1059835" algn="l" defTabSz="706557" rtl="0" eaLnBrk="1" latinLnBrk="0" hangingPunct="1">
                        <a:defRPr sz="1391" b="1" kern="1200">
                          <a:solidFill>
                            <a:schemeClr val="lt1"/>
                          </a:solidFill>
                          <a:latin typeface="Calibri" panose="020F0502020204030204"/>
                        </a:defRPr>
                      </a:lvl4pPr>
                      <a:lvl5pPr marL="1413114" algn="l" defTabSz="706557" rtl="0" eaLnBrk="1" latinLnBrk="0" hangingPunct="1">
                        <a:defRPr sz="1391" b="1" kern="1200">
                          <a:solidFill>
                            <a:schemeClr val="lt1"/>
                          </a:solidFill>
                          <a:latin typeface="Calibri" panose="020F0502020204030204"/>
                        </a:defRPr>
                      </a:lvl5pPr>
                      <a:lvl6pPr marL="1766392" algn="l" defTabSz="706557" rtl="0" eaLnBrk="1" latinLnBrk="0" hangingPunct="1">
                        <a:defRPr sz="1391" b="1" kern="1200">
                          <a:solidFill>
                            <a:schemeClr val="lt1"/>
                          </a:solidFill>
                          <a:latin typeface="Calibri" panose="020F0502020204030204"/>
                        </a:defRPr>
                      </a:lvl6pPr>
                      <a:lvl7pPr marL="2119671" algn="l" defTabSz="706557" rtl="0" eaLnBrk="1" latinLnBrk="0" hangingPunct="1">
                        <a:defRPr sz="1391" b="1" kern="1200">
                          <a:solidFill>
                            <a:schemeClr val="lt1"/>
                          </a:solidFill>
                          <a:latin typeface="Calibri" panose="020F0502020204030204"/>
                        </a:defRPr>
                      </a:lvl7pPr>
                      <a:lvl8pPr marL="2472949" algn="l" defTabSz="706557" rtl="0" eaLnBrk="1" latinLnBrk="0" hangingPunct="1">
                        <a:defRPr sz="1391" b="1" kern="1200">
                          <a:solidFill>
                            <a:schemeClr val="lt1"/>
                          </a:solidFill>
                          <a:latin typeface="Calibri" panose="020F0502020204030204"/>
                        </a:defRPr>
                      </a:lvl8pPr>
                      <a:lvl9pPr marL="2826228" algn="l" defTabSz="706557" rtl="0" eaLnBrk="1" latinLnBrk="0" hangingPunct="1">
                        <a:defRPr sz="1391"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Mid Involvement</a:t>
                      </a:r>
                    </a:p>
                  </a:txBody>
                  <a:tcPr marL="540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706557" rtl="0" eaLnBrk="1" latinLnBrk="0" hangingPunct="1">
                        <a:defRPr sz="1391" b="1" kern="1200">
                          <a:solidFill>
                            <a:schemeClr val="lt1"/>
                          </a:solidFill>
                          <a:latin typeface="Calibri" panose="020F0502020204030204"/>
                        </a:defRPr>
                      </a:lvl1pPr>
                      <a:lvl2pPr marL="353278" algn="l" defTabSz="706557" rtl="0" eaLnBrk="1" latinLnBrk="0" hangingPunct="1">
                        <a:defRPr sz="1391" b="1" kern="1200">
                          <a:solidFill>
                            <a:schemeClr val="lt1"/>
                          </a:solidFill>
                          <a:latin typeface="Calibri" panose="020F0502020204030204"/>
                        </a:defRPr>
                      </a:lvl2pPr>
                      <a:lvl3pPr marL="706557" algn="l" defTabSz="706557" rtl="0" eaLnBrk="1" latinLnBrk="0" hangingPunct="1">
                        <a:defRPr sz="1391" b="1" kern="1200">
                          <a:solidFill>
                            <a:schemeClr val="lt1"/>
                          </a:solidFill>
                          <a:latin typeface="Calibri" panose="020F0502020204030204"/>
                        </a:defRPr>
                      </a:lvl3pPr>
                      <a:lvl4pPr marL="1059835" algn="l" defTabSz="706557" rtl="0" eaLnBrk="1" latinLnBrk="0" hangingPunct="1">
                        <a:defRPr sz="1391" b="1" kern="1200">
                          <a:solidFill>
                            <a:schemeClr val="lt1"/>
                          </a:solidFill>
                          <a:latin typeface="Calibri" panose="020F0502020204030204"/>
                        </a:defRPr>
                      </a:lvl4pPr>
                      <a:lvl5pPr marL="1413114" algn="l" defTabSz="706557" rtl="0" eaLnBrk="1" latinLnBrk="0" hangingPunct="1">
                        <a:defRPr sz="1391" b="1" kern="1200">
                          <a:solidFill>
                            <a:schemeClr val="lt1"/>
                          </a:solidFill>
                          <a:latin typeface="Calibri" panose="020F0502020204030204"/>
                        </a:defRPr>
                      </a:lvl5pPr>
                      <a:lvl6pPr marL="1766392" algn="l" defTabSz="706557" rtl="0" eaLnBrk="1" latinLnBrk="0" hangingPunct="1">
                        <a:defRPr sz="1391" b="1" kern="1200">
                          <a:solidFill>
                            <a:schemeClr val="lt1"/>
                          </a:solidFill>
                          <a:latin typeface="Calibri" panose="020F0502020204030204"/>
                        </a:defRPr>
                      </a:lvl6pPr>
                      <a:lvl7pPr marL="2119671" algn="l" defTabSz="706557" rtl="0" eaLnBrk="1" latinLnBrk="0" hangingPunct="1">
                        <a:defRPr sz="1391" b="1" kern="1200">
                          <a:solidFill>
                            <a:schemeClr val="lt1"/>
                          </a:solidFill>
                          <a:latin typeface="Calibri" panose="020F0502020204030204"/>
                        </a:defRPr>
                      </a:lvl7pPr>
                      <a:lvl8pPr marL="2472949" algn="l" defTabSz="706557" rtl="0" eaLnBrk="1" latinLnBrk="0" hangingPunct="1">
                        <a:defRPr sz="1391" b="1" kern="1200">
                          <a:solidFill>
                            <a:schemeClr val="lt1"/>
                          </a:solidFill>
                          <a:latin typeface="Calibri" panose="020F0502020204030204"/>
                        </a:defRPr>
                      </a:lvl8pPr>
                      <a:lvl9pPr marL="2826228" algn="l" defTabSz="706557" rtl="0" eaLnBrk="1" latinLnBrk="0" hangingPunct="1">
                        <a:defRPr sz="1391"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Low Involvement</a:t>
                      </a:r>
                    </a:p>
                  </a:txBody>
                  <a:tcPr marL="540000"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72231571"/>
                  </a:ext>
                </a:extLst>
              </a:tr>
            </a:tbl>
          </a:graphicData>
        </a:graphic>
      </p:graphicFrame>
      <p:sp>
        <p:nvSpPr>
          <p:cNvPr id="39" name="Oval 38">
            <a:extLst>
              <a:ext uri="{FF2B5EF4-FFF2-40B4-BE49-F238E27FC236}">
                <a16:creationId xmlns:a16="http://schemas.microsoft.com/office/drawing/2014/main" id="{94D6FB2A-1C01-49DA-8D5B-E37E2F59D143}"/>
              </a:ext>
            </a:extLst>
          </p:cNvPr>
          <p:cNvSpPr/>
          <p:nvPr/>
        </p:nvSpPr>
        <p:spPr>
          <a:xfrm>
            <a:off x="1752600" y="8064941"/>
            <a:ext cx="131323" cy="131323"/>
          </a:xfrm>
          <a:prstGeom prst="ellipse">
            <a:avLst/>
          </a:prstGeom>
          <a:solidFill>
            <a:srgbClr val="0054A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40" name="Oval 39">
            <a:extLst>
              <a:ext uri="{FF2B5EF4-FFF2-40B4-BE49-F238E27FC236}">
                <a16:creationId xmlns:a16="http://schemas.microsoft.com/office/drawing/2014/main" id="{ED7927C0-C3EA-4494-857E-8E6068B7A2D5}"/>
              </a:ext>
            </a:extLst>
          </p:cNvPr>
          <p:cNvSpPr/>
          <p:nvPr/>
        </p:nvSpPr>
        <p:spPr>
          <a:xfrm>
            <a:off x="3703683" y="8064941"/>
            <a:ext cx="131323" cy="131323"/>
          </a:xfrm>
          <a:prstGeom prst="ellipse">
            <a:avLst/>
          </a:prstGeom>
          <a:solidFill>
            <a:srgbClr val="009DD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41" name="Oval 40">
            <a:extLst>
              <a:ext uri="{FF2B5EF4-FFF2-40B4-BE49-F238E27FC236}">
                <a16:creationId xmlns:a16="http://schemas.microsoft.com/office/drawing/2014/main" id="{A4ECB625-D943-4CB6-AD9F-62DF28A30B71}"/>
              </a:ext>
            </a:extLst>
          </p:cNvPr>
          <p:cNvSpPr/>
          <p:nvPr/>
        </p:nvSpPr>
        <p:spPr>
          <a:xfrm>
            <a:off x="5777408" y="8064941"/>
            <a:ext cx="131323" cy="131323"/>
          </a:xfrm>
          <a:prstGeom prst="ellipse">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4" name="TextBox 3">
            <a:extLst>
              <a:ext uri="{FF2B5EF4-FFF2-40B4-BE49-F238E27FC236}">
                <a16:creationId xmlns:a16="http://schemas.microsoft.com/office/drawing/2014/main" id="{33D51C1D-5025-43A6-9375-FC5F35098246}"/>
              </a:ext>
            </a:extLst>
          </p:cNvPr>
          <p:cNvSpPr txBox="1"/>
          <p:nvPr/>
        </p:nvSpPr>
        <p:spPr>
          <a:xfrm>
            <a:off x="3703683" y="3909289"/>
            <a:ext cx="3048000" cy="276999"/>
          </a:xfrm>
          <a:prstGeom prst="rect">
            <a:avLst/>
          </a:prstGeom>
          <a:noFill/>
        </p:spPr>
        <p:txBody>
          <a:bodyPr wrap="square" rtlCol="0">
            <a:spAutoFit/>
          </a:bodyPr>
          <a:lstStyle/>
          <a:p>
            <a:r>
              <a:rPr lang="en-US" sz="1200" dirty="0"/>
              <a:t>Buyer’s Journey Stages</a:t>
            </a:r>
          </a:p>
        </p:txBody>
      </p:sp>
      <p:sp>
        <p:nvSpPr>
          <p:cNvPr id="42" name="TextBox 41">
            <a:extLst>
              <a:ext uri="{FF2B5EF4-FFF2-40B4-BE49-F238E27FC236}">
                <a16:creationId xmlns:a16="http://schemas.microsoft.com/office/drawing/2014/main" id="{B7AE8F79-9FC1-4068-BEFA-B6C840CF5226}"/>
              </a:ext>
            </a:extLst>
          </p:cNvPr>
          <p:cNvSpPr txBox="1"/>
          <p:nvPr/>
        </p:nvSpPr>
        <p:spPr>
          <a:xfrm rot="16200000">
            <a:off x="-459703" y="6055350"/>
            <a:ext cx="1567299" cy="276999"/>
          </a:xfrm>
          <a:prstGeom prst="rect">
            <a:avLst/>
          </a:prstGeom>
          <a:noFill/>
        </p:spPr>
        <p:txBody>
          <a:bodyPr wrap="square" rtlCol="0">
            <a:spAutoFit/>
          </a:bodyPr>
          <a:lstStyle/>
          <a:p>
            <a:r>
              <a:rPr lang="en-US" sz="1200" dirty="0"/>
              <a:t>Buyer Personas</a:t>
            </a:r>
          </a:p>
        </p:txBody>
      </p:sp>
    </p:spTree>
    <p:extLst>
      <p:ext uri="{BB962C8B-B14F-4D97-AF65-F5344CB8AC3E}">
        <p14:creationId xmlns:p14="http://schemas.microsoft.com/office/powerpoint/2010/main" val="143495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C428B99-4EB0-4158-81F5-19CEBA2E59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0C428B99-4EB0-4158-81F5-19CEBA2E59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 name="Rectangle 46" hidden="1">
            <a:extLst>
              <a:ext uri="{FF2B5EF4-FFF2-40B4-BE49-F238E27FC236}">
                <a16:creationId xmlns:a16="http://schemas.microsoft.com/office/drawing/2014/main" id="{2786AD43-9C07-45A8-A893-0AC59FF1254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604020202020204" pitchFamily="34" charset="0"/>
              <a:ea typeface="+mj-ea"/>
              <a:cs typeface="Arial" panose="020B0604020202020204" pitchFamily="34" charset="0"/>
              <a:sym typeface="Arial Black" panose="020B0604020202020204" pitchFamily="34" charset="0"/>
            </a:endParaRPr>
          </a:p>
        </p:txBody>
      </p:sp>
      <p:graphicFrame>
        <p:nvGraphicFramePr>
          <p:cNvPr id="86" name="Table 25">
            <a:extLst>
              <a:ext uri="{FF2B5EF4-FFF2-40B4-BE49-F238E27FC236}">
                <a16:creationId xmlns:a16="http://schemas.microsoft.com/office/drawing/2014/main" id="{F6726CD7-4D07-49E8-BB98-EBF55F43F58E}"/>
              </a:ext>
            </a:extLst>
          </p:cNvPr>
          <p:cNvGraphicFramePr>
            <a:graphicFrameLocks noGrp="1"/>
          </p:cNvGraphicFramePr>
          <p:nvPr>
            <p:extLst>
              <p:ext uri="{D42A27DB-BD31-4B8C-83A1-F6EECF244321}">
                <p14:modId xmlns:p14="http://schemas.microsoft.com/office/powerpoint/2010/main" val="3410164191"/>
              </p:ext>
            </p:extLst>
          </p:nvPr>
        </p:nvGraphicFramePr>
        <p:xfrm>
          <a:off x="1078989" y="2214154"/>
          <a:ext cx="6352145" cy="7029286"/>
        </p:xfrm>
        <a:graphic>
          <a:graphicData uri="http://schemas.openxmlformats.org/drawingml/2006/table">
            <a:tbl>
              <a:tblPr firstRow="1" bandRow="1">
                <a:tableStyleId>{5C22544A-7EE6-4342-B048-85BDC9FD1C3A}</a:tableStyleId>
              </a:tblPr>
              <a:tblGrid>
                <a:gridCol w="975120">
                  <a:extLst>
                    <a:ext uri="{9D8B030D-6E8A-4147-A177-3AD203B41FA5}">
                      <a16:colId xmlns:a16="http://schemas.microsoft.com/office/drawing/2014/main" val="2855786301"/>
                    </a:ext>
                  </a:extLst>
                </a:gridCol>
                <a:gridCol w="975120">
                  <a:extLst>
                    <a:ext uri="{9D8B030D-6E8A-4147-A177-3AD203B41FA5}">
                      <a16:colId xmlns:a16="http://schemas.microsoft.com/office/drawing/2014/main" val="2464418345"/>
                    </a:ext>
                  </a:extLst>
                </a:gridCol>
                <a:gridCol w="2302717">
                  <a:extLst>
                    <a:ext uri="{9D8B030D-6E8A-4147-A177-3AD203B41FA5}">
                      <a16:colId xmlns:a16="http://schemas.microsoft.com/office/drawing/2014/main" val="3039505681"/>
                    </a:ext>
                  </a:extLst>
                </a:gridCol>
                <a:gridCol w="2099188">
                  <a:extLst>
                    <a:ext uri="{9D8B030D-6E8A-4147-A177-3AD203B41FA5}">
                      <a16:colId xmlns:a16="http://schemas.microsoft.com/office/drawing/2014/main" val="1455023719"/>
                    </a:ext>
                  </a:extLst>
                </a:gridCol>
              </a:tblGrid>
              <a:tr h="332556">
                <a:tc gridSpan="2">
                  <a:txBody>
                    <a:bodyPr/>
                    <a:lstStyle/>
                    <a:p>
                      <a:pPr marL="0" indent="0" algn="ctr" defTabSz="914400" rtl="0" eaLnBrk="1" fontAlgn="b" latinLnBrk="0" hangingPunct="1">
                        <a:buFont typeface="Arial" panose="020B0604020202020204" pitchFamily="34" charset="0"/>
                        <a:buNone/>
                      </a:pPr>
                      <a:r>
                        <a:rPr lang="en-US" sz="1200" b="1" i="0" u="none" strike="noStrike" kern="1200" dirty="0">
                          <a:solidFill>
                            <a:schemeClr val="bg1"/>
                          </a:solidFill>
                          <a:effectLst/>
                          <a:latin typeface="+mn-lt"/>
                          <a:ea typeface="+mn-ea"/>
                          <a:cs typeface="+mn-cs"/>
                        </a:rPr>
                        <a:t>Interaction</a:t>
                      </a:r>
                    </a:p>
                  </a:txBody>
                  <a:tcPr marL="43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indent="0" algn="l" defTabSz="914400" rtl="0" eaLnBrk="1" fontAlgn="b" latinLnBrk="0" hangingPunct="1">
                        <a:buFont typeface="Arial" panose="020B0604020202020204" pitchFamily="34" charset="0"/>
                        <a:buNone/>
                      </a:pPr>
                      <a:endParaRPr lang="en-US" sz="1050" b="0" i="0" u="none" strike="noStrike" kern="1200" dirty="0">
                        <a:solidFill>
                          <a:srgbClr val="000000"/>
                        </a:solidFill>
                        <a:effectLst/>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ctr" defTabSz="914400" rtl="0" eaLnBrk="1" fontAlgn="b" latinLnBrk="0" hangingPunct="1">
                        <a:buFont typeface="Arial" panose="020B0604020202020204" pitchFamily="34" charset="0"/>
                        <a:buNone/>
                      </a:pPr>
                      <a:r>
                        <a:rPr lang="en-US" sz="1200" b="1" i="0" u="none" strike="noStrike" kern="1200" dirty="0">
                          <a:solidFill>
                            <a:schemeClr val="bg1"/>
                          </a:solidFill>
                          <a:effectLst/>
                          <a:latin typeface="+mn-lt"/>
                          <a:ea typeface="+mn-ea"/>
                          <a:cs typeface="+mn-cs"/>
                        </a:rPr>
                        <a:t>Content</a:t>
                      </a:r>
                    </a:p>
                  </a:txBody>
                  <a:tcPr marL="43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indent="0" algn="l" defTabSz="914400" rtl="0" eaLnBrk="1" fontAlgn="b" latinLnBrk="0" hangingPunct="1">
                        <a:buFont typeface="Arial" panose="020B0604020202020204" pitchFamily="34" charset="0"/>
                        <a:buNone/>
                      </a:pPr>
                      <a:endParaRPr lang="en-US" sz="1050" b="0" i="0" u="none" strike="noStrike" kern="1200" dirty="0">
                        <a:solidFill>
                          <a:srgbClr val="000000"/>
                        </a:solidFill>
                        <a:effectLst/>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352826"/>
                  </a:ext>
                </a:extLst>
              </a:tr>
              <a:tr h="332556">
                <a:tc>
                  <a:txBody>
                    <a:bodyPr/>
                    <a:lstStyle/>
                    <a:p>
                      <a:pPr marL="0" indent="0" algn="ctr" defTabSz="914400" rtl="0" eaLnBrk="1" fontAlgn="b" latinLnBrk="0" hangingPunct="1">
                        <a:buFont typeface="Arial" panose="020B0604020202020204" pitchFamily="34" charset="0"/>
                        <a:buNone/>
                      </a:pPr>
                      <a:r>
                        <a:rPr lang="en-US" sz="1200" b="1" i="0" u="none" strike="noStrike" kern="1200" dirty="0">
                          <a:solidFill>
                            <a:srgbClr val="000000"/>
                          </a:solidFill>
                          <a:effectLst/>
                          <a:latin typeface="+mn-lt"/>
                          <a:ea typeface="+mn-ea"/>
                          <a:cs typeface="+mn-cs"/>
                        </a:rPr>
                        <a:t>Marketing</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defTabSz="914400" rtl="0" eaLnBrk="1" fontAlgn="b" latinLnBrk="0" hangingPunct="1">
                        <a:buFont typeface="Arial" panose="020B0604020202020204" pitchFamily="34" charset="0"/>
                        <a:buNone/>
                      </a:pPr>
                      <a:r>
                        <a:rPr lang="en-US" sz="1200" b="1" i="0" u="none" strike="noStrike" kern="1200" dirty="0">
                          <a:solidFill>
                            <a:srgbClr val="000000"/>
                          </a:solidFill>
                          <a:effectLst/>
                          <a:latin typeface="+mn-lt"/>
                          <a:ea typeface="+mn-ea"/>
                          <a:cs typeface="+mn-cs"/>
                        </a:rPr>
                        <a:t>Sales</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defTabSz="914400" rtl="0" eaLnBrk="1" fontAlgn="b" latinLnBrk="0" hangingPunct="1">
                        <a:buFont typeface="Arial" panose="020B0604020202020204" pitchFamily="34" charset="0"/>
                        <a:buNone/>
                      </a:pPr>
                      <a:r>
                        <a:rPr lang="en-US" sz="1200" b="1" i="0" u="none" strike="noStrike" kern="1200" dirty="0">
                          <a:solidFill>
                            <a:srgbClr val="000000"/>
                          </a:solidFill>
                          <a:effectLst/>
                          <a:latin typeface="+mn-lt"/>
                          <a:ea typeface="+mn-ea"/>
                          <a:cs typeface="+mn-cs"/>
                        </a:rPr>
                        <a:t>Asset Type</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defTabSz="914400" rtl="0" eaLnBrk="1" fontAlgn="b" latinLnBrk="0" hangingPunct="1">
                        <a:buFont typeface="Arial" panose="020B0604020202020204" pitchFamily="34" charset="0"/>
                        <a:buNone/>
                      </a:pPr>
                      <a:r>
                        <a:rPr lang="en-US" sz="1200" b="1" i="0" u="none" strike="noStrike" kern="1200" dirty="0">
                          <a:solidFill>
                            <a:srgbClr val="000000"/>
                          </a:solidFill>
                          <a:effectLst/>
                          <a:latin typeface="+mn-lt"/>
                          <a:ea typeface="+mn-ea"/>
                          <a:cs typeface="+mn-cs"/>
                        </a:rPr>
                        <a:t>Delivery Channels</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1127607"/>
                  </a:ext>
                </a:extLst>
              </a:tr>
              <a:tr h="1177647">
                <a:tc rowSpan="4">
                  <a:txBody>
                    <a:bodyPr/>
                    <a:lstStyle/>
                    <a:p>
                      <a:pPr marL="114300" indent="-114300" algn="ctr" defTabSz="914400" rtl="0" eaLnBrk="1" fontAlgn="b" latinLnBrk="0" hangingPunct="1">
                        <a:buFont typeface="Arial" panose="020B0604020202020204" pitchFamily="34" charset="0"/>
                        <a:buChar char="•"/>
                      </a:pPr>
                      <a:endParaRPr lang="en-US" sz="1000" b="0" i="0" u="none" strike="noStrike" kern="1200" dirty="0">
                        <a:solidFill>
                          <a:srgbClr val="000000"/>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114300" indent="-114300" algn="ctr" defTabSz="914400" rtl="0" eaLnBrk="1" fontAlgn="b" latinLnBrk="0" hangingPunct="1">
                        <a:buFont typeface="Arial" panose="020B0604020202020204" pitchFamily="34" charset="0"/>
                        <a:buChar char="•"/>
                      </a:pPr>
                      <a:endParaRPr lang="en-US" sz="1000" b="0" i="0" u="none" strike="noStrike" kern="1200" dirty="0">
                        <a:solidFill>
                          <a:srgbClr val="000000"/>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indent="-108000">
                        <a:buFont typeface="Arial" panose="020B0604020202020204" pitchFamily="34" charset="0"/>
                        <a:buChar char="•"/>
                      </a:pPr>
                      <a:r>
                        <a:rPr lang="en-US" sz="1200" b="0" dirty="0">
                          <a:solidFill>
                            <a:schemeClr val="accent2"/>
                          </a:solidFill>
                          <a:latin typeface="+mn-lt"/>
                        </a:rPr>
                        <a:t>Blogs</a:t>
                      </a:r>
                    </a:p>
                    <a:p>
                      <a:pPr marL="108000" indent="-108000">
                        <a:buFont typeface="Arial" panose="020B0604020202020204" pitchFamily="34" charset="0"/>
                        <a:buChar char="•"/>
                      </a:pPr>
                      <a:r>
                        <a:rPr lang="en-US" sz="1200" b="0" dirty="0">
                          <a:solidFill>
                            <a:schemeClr val="accent2"/>
                          </a:solidFill>
                          <a:latin typeface="+mn-lt"/>
                        </a:rPr>
                        <a:t>Whitepapers</a:t>
                      </a:r>
                    </a:p>
                    <a:p>
                      <a:pPr marL="108000" indent="-108000">
                        <a:buFont typeface="Arial" panose="020B0604020202020204" pitchFamily="34" charset="0"/>
                        <a:buChar char="•"/>
                      </a:pPr>
                      <a:r>
                        <a:rPr lang="en-US" sz="1200" b="0" dirty="0">
                          <a:solidFill>
                            <a:schemeClr val="accent2"/>
                          </a:solidFill>
                          <a:latin typeface="+mn-lt"/>
                        </a:rPr>
                        <a:t>Co-marketing email campaigns</a:t>
                      </a:r>
                      <a:endParaRPr lang="en-US" sz="1200" b="0" i="0" u="none" strike="noStrike" kern="1200" dirty="0">
                        <a:solidFill>
                          <a:schemeClr val="accent2"/>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indent="-108000">
                        <a:buFont typeface="Arial" panose="020B0604020202020204" pitchFamily="34" charset="0"/>
                        <a:buChar char="•"/>
                      </a:pPr>
                      <a:r>
                        <a:rPr lang="en-US" sz="1200" b="0" dirty="0">
                          <a:solidFill>
                            <a:schemeClr val="tx1"/>
                          </a:solidFill>
                          <a:latin typeface="+mn-lt"/>
                        </a:rPr>
                        <a:t>SEO/SEM</a:t>
                      </a:r>
                    </a:p>
                    <a:p>
                      <a:pPr marL="108000" indent="-108000">
                        <a:buFont typeface="Arial" panose="020B0604020202020204" pitchFamily="34" charset="0"/>
                        <a:buChar char="•"/>
                      </a:pPr>
                      <a:r>
                        <a:rPr lang="en-US" sz="1200" b="0" dirty="0">
                          <a:solidFill>
                            <a:schemeClr val="tx1"/>
                          </a:solidFill>
                          <a:latin typeface="+mn-lt"/>
                        </a:rPr>
                        <a:t>Industry events sponsorship</a:t>
                      </a:r>
                    </a:p>
                    <a:p>
                      <a:pPr marL="108000" indent="-108000">
                        <a:buFont typeface="Arial" panose="020B0604020202020204" pitchFamily="34" charset="0"/>
                        <a:buChar char="•"/>
                      </a:pPr>
                      <a:r>
                        <a:rPr lang="en-US" sz="1200" b="0" i="0" u="none" strike="noStrike" kern="1200" dirty="0">
                          <a:solidFill>
                            <a:schemeClr val="tx1"/>
                          </a:solidFill>
                          <a:effectLst/>
                          <a:latin typeface="+mn-lt"/>
                          <a:ea typeface="+mn-ea"/>
                          <a:cs typeface="+mn-cs"/>
                        </a:rPr>
                        <a:t>Social Media</a:t>
                      </a:r>
                    </a:p>
                    <a:p>
                      <a:pPr marL="108000" indent="-108000">
                        <a:buFont typeface="Arial" panose="020B0604020202020204" pitchFamily="34" charset="0"/>
                        <a:buChar char="•"/>
                      </a:pPr>
                      <a:r>
                        <a:rPr lang="en-US" sz="1200" b="0" i="0" u="none" strike="noStrike" kern="1200" dirty="0">
                          <a:solidFill>
                            <a:schemeClr val="tx1"/>
                          </a:solidFill>
                          <a:effectLst/>
                          <a:latin typeface="+mn-lt"/>
                          <a:ea typeface="+mn-ea"/>
                          <a:cs typeface="+mn-cs"/>
                        </a:rPr>
                        <a:t>Digital ads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6769729"/>
                  </a:ext>
                </a:extLst>
              </a:tr>
              <a:tr h="1041965">
                <a:tc vMerge="1">
                  <a:txBody>
                    <a:bodyPr/>
                    <a:lstStyle/>
                    <a:p>
                      <a:pPr marL="114300" indent="-114300" algn="ctr" defTabSz="914400" rtl="0" eaLnBrk="1" fontAlgn="b" latinLnBrk="0" hangingPunct="1">
                        <a:buFont typeface="Arial" panose="020B0604020202020204" pitchFamily="34" charset="0"/>
                        <a:buChar char="•"/>
                      </a:pPr>
                      <a:endParaRPr lang="en-US" sz="1000" b="0" i="0" u="none" strike="noStrike" kern="1200" dirty="0">
                        <a:solidFill>
                          <a:srgbClr val="000000"/>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14300" indent="-114300" algn="ctr" defTabSz="914400" rtl="0" eaLnBrk="1" fontAlgn="b" latinLnBrk="0" hangingPunct="1">
                        <a:buFont typeface="Arial" panose="020B0604020202020204" pitchFamily="34" charset="0"/>
                        <a:buChar char="•"/>
                      </a:pPr>
                      <a:endParaRPr lang="en-US" sz="1000" b="0" i="0" u="none" strike="noStrike" kern="1200" dirty="0">
                        <a:solidFill>
                          <a:srgbClr val="000000"/>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indent="-108000">
                        <a:buFont typeface="Arial" panose="020B0604020202020204" pitchFamily="34" charset="0"/>
                        <a:buChar char="•"/>
                      </a:pPr>
                      <a:r>
                        <a:rPr lang="en-US" sz="1200" b="0" dirty="0">
                          <a:solidFill>
                            <a:schemeClr val="accent2"/>
                          </a:solidFill>
                          <a:latin typeface="+mn-lt"/>
                        </a:rPr>
                        <a:t>Analyst reports</a:t>
                      </a:r>
                    </a:p>
                    <a:p>
                      <a:pPr marL="108000" indent="-108000">
                        <a:buFont typeface="Arial" panose="020B0604020202020204" pitchFamily="34" charset="0"/>
                        <a:buChar char="•"/>
                      </a:pPr>
                      <a:r>
                        <a:rPr lang="en-US" sz="1200" b="0" dirty="0">
                          <a:solidFill>
                            <a:schemeClr val="accent2"/>
                          </a:solidFill>
                          <a:latin typeface="+mn-lt"/>
                        </a:rPr>
                        <a:t>Demand gen emails</a:t>
                      </a:r>
                    </a:p>
                    <a:p>
                      <a:pPr marL="108000" indent="-108000">
                        <a:buFont typeface="Arial" panose="020B0604020202020204" pitchFamily="34" charset="0"/>
                        <a:buChar char="•"/>
                      </a:pPr>
                      <a:r>
                        <a:rPr lang="en-US" sz="1200" b="0" dirty="0">
                          <a:solidFill>
                            <a:schemeClr val="accent2"/>
                          </a:solidFill>
                          <a:latin typeface="+mn-lt"/>
                        </a:rPr>
                        <a:t>Landing pages</a:t>
                      </a:r>
                    </a:p>
                    <a:p>
                      <a:pPr marL="108000" indent="-108000">
                        <a:buFont typeface="Arial" panose="020B0604020202020204" pitchFamily="34" charset="0"/>
                        <a:buChar char="•"/>
                      </a:pPr>
                      <a:r>
                        <a:rPr lang="en-US" sz="1200" b="0" i="0" u="none" strike="noStrike" kern="1200" dirty="0">
                          <a:solidFill>
                            <a:schemeClr val="accent2"/>
                          </a:solidFill>
                          <a:effectLst/>
                          <a:latin typeface="+mn-lt"/>
                          <a:ea typeface="+mn-ea"/>
                          <a:cs typeface="+mn-cs"/>
                        </a:rPr>
                        <a:t>Targeted ads</a:t>
                      </a:r>
                    </a:p>
                    <a:p>
                      <a:pPr marL="108000" indent="-108000">
                        <a:buFont typeface="Arial" panose="020B0604020202020204" pitchFamily="34" charset="0"/>
                        <a:buChar char="•"/>
                      </a:pPr>
                      <a:r>
                        <a:rPr lang="en-US" sz="1200" b="0" i="0" u="none" strike="noStrike" kern="1200" dirty="0">
                          <a:solidFill>
                            <a:schemeClr val="accent3"/>
                          </a:solidFill>
                          <a:effectLst/>
                          <a:latin typeface="+mn-lt"/>
                          <a:ea typeface="+mn-ea"/>
                          <a:cs typeface="+mn-cs"/>
                        </a:rPr>
                        <a:t>Case Studies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indent="-108000">
                        <a:buFont typeface="Arial" panose="020B0604020202020204" pitchFamily="34" charset="0"/>
                        <a:buChar char="•"/>
                      </a:pPr>
                      <a:r>
                        <a:rPr lang="en-US" sz="1200" b="0" dirty="0">
                          <a:solidFill>
                            <a:schemeClr val="tx1"/>
                          </a:solidFill>
                          <a:latin typeface="+mn-lt"/>
                        </a:rPr>
                        <a:t>SEO/SEM</a:t>
                      </a:r>
                    </a:p>
                    <a:p>
                      <a:pPr marL="108000" indent="-108000">
                        <a:buFont typeface="Arial" panose="020B0604020202020204" pitchFamily="34" charset="0"/>
                        <a:buChar char="•"/>
                      </a:pPr>
                      <a:r>
                        <a:rPr lang="en-US" sz="1200" b="0" dirty="0">
                          <a:solidFill>
                            <a:schemeClr val="tx1"/>
                          </a:solidFill>
                          <a:latin typeface="+mn-lt"/>
                        </a:rPr>
                        <a:t>Email</a:t>
                      </a:r>
                    </a:p>
                    <a:p>
                      <a:pPr marL="108000" indent="-108000">
                        <a:buFont typeface="Arial" panose="020B0604020202020204" pitchFamily="34" charset="0"/>
                        <a:buChar char="•"/>
                      </a:pPr>
                      <a:r>
                        <a:rPr lang="en-US" sz="1200" b="0" dirty="0">
                          <a:solidFill>
                            <a:schemeClr val="tx1"/>
                          </a:solidFill>
                          <a:latin typeface="+mn-lt"/>
                        </a:rPr>
                        <a:t>Website</a:t>
                      </a:r>
                    </a:p>
                    <a:p>
                      <a:pPr marL="108000" indent="-108000">
                        <a:buFont typeface="Arial" panose="020B0604020202020204" pitchFamily="34" charset="0"/>
                        <a:buChar char="•"/>
                      </a:pPr>
                      <a:r>
                        <a:rPr lang="en-US" sz="1200" b="0" dirty="0">
                          <a:solidFill>
                            <a:schemeClr val="tx1"/>
                          </a:solidFill>
                          <a:latin typeface="+mn-lt"/>
                        </a:rPr>
                        <a:t>Peer network</a:t>
                      </a:r>
                    </a:p>
                    <a:p>
                      <a:pPr marL="108000" indent="-108000">
                        <a:buFont typeface="Arial" panose="020B0604020202020204" pitchFamily="34" charset="0"/>
                        <a:buChar char="•"/>
                      </a:pPr>
                      <a:r>
                        <a:rPr lang="en-US" sz="1200" b="0" i="0" u="none" strike="noStrike" kern="1200" dirty="0">
                          <a:solidFill>
                            <a:schemeClr val="tx1"/>
                          </a:solidFill>
                          <a:effectLst/>
                          <a:latin typeface="+mn-lt"/>
                          <a:ea typeface="+mn-ea"/>
                          <a:cs typeface="+mn-cs"/>
                        </a:rPr>
                        <a:t>Social Media</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6740797"/>
                  </a:ext>
                </a:extLst>
              </a:tr>
              <a:tr h="1930853">
                <a:tc vMerge="1">
                  <a:txBody>
                    <a:bodyPr/>
                    <a:lstStyle/>
                    <a:p>
                      <a:pPr marL="114300" indent="-114300" algn="ctr" defTabSz="914400" rtl="0" eaLnBrk="1" fontAlgn="b" latinLnBrk="0" hangingPunct="1">
                        <a:buFont typeface="Arial" panose="020B0604020202020204" pitchFamily="34" charset="0"/>
                        <a:buChar char="•"/>
                      </a:pPr>
                      <a:endParaRPr lang="en-US" sz="1000" b="0" i="0" u="none" strike="noStrike"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14300" indent="-114300" algn="ctr" defTabSz="914400" rtl="0" eaLnBrk="1" fontAlgn="b" latinLnBrk="0" hangingPunct="1">
                        <a:buFont typeface="Arial" panose="020B0604020202020204" pitchFamily="34" charset="0"/>
                        <a:buChar char="•"/>
                      </a:pPr>
                      <a:endParaRPr lang="en-US" sz="1000" b="0" i="0" u="none" strike="noStrike" kern="1200" dirty="0">
                        <a:solidFill>
                          <a:schemeClr val="tx1"/>
                        </a:solidFill>
                        <a:effectLst/>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200" b="0" dirty="0">
                          <a:solidFill>
                            <a:schemeClr val="accent2"/>
                          </a:solidFill>
                          <a:latin typeface="+mn-lt"/>
                        </a:rPr>
                        <a:t>Analyst reports</a:t>
                      </a:r>
                    </a:p>
                    <a:p>
                      <a:pPr marL="108000" indent="-108000">
                        <a:buFont typeface="Arial" panose="020B0604020202020204" pitchFamily="34" charset="0"/>
                        <a:buChar char="•"/>
                      </a:pPr>
                      <a:r>
                        <a:rPr lang="en-US" sz="1200" b="0" dirty="0">
                          <a:solidFill>
                            <a:schemeClr val="accent2"/>
                          </a:solidFill>
                          <a:latin typeface="+mn-lt"/>
                        </a:rPr>
                        <a:t>Whitepapers</a:t>
                      </a:r>
                    </a:p>
                    <a:p>
                      <a:pPr marL="108000" indent="-108000">
                        <a:buFont typeface="Arial" panose="020B0604020202020204" pitchFamily="34" charset="0"/>
                        <a:buChar char="•"/>
                      </a:pPr>
                      <a:r>
                        <a:rPr lang="en-US" sz="1200" b="0" dirty="0">
                          <a:solidFill>
                            <a:schemeClr val="accent2"/>
                          </a:solidFill>
                          <a:latin typeface="+mn-lt"/>
                        </a:rPr>
                        <a:t>Third-party comparisons</a:t>
                      </a:r>
                    </a:p>
                    <a:p>
                      <a:pPr marL="108000" indent="-108000">
                        <a:buFont typeface="Arial" panose="020B0604020202020204" pitchFamily="34" charset="0"/>
                        <a:buChar char="•"/>
                      </a:pPr>
                      <a:r>
                        <a:rPr lang="en-US" sz="1200" b="0" dirty="0">
                          <a:solidFill>
                            <a:schemeClr val="accent2"/>
                          </a:solidFill>
                          <a:latin typeface="+mn-lt"/>
                        </a:rPr>
                        <a:t>Data sheets</a:t>
                      </a:r>
                    </a:p>
                    <a:p>
                      <a:pPr marL="108000" indent="-108000">
                        <a:buFont typeface="Arial" panose="020B0604020202020204" pitchFamily="34" charset="0"/>
                        <a:buChar char="•"/>
                      </a:pPr>
                      <a:r>
                        <a:rPr lang="en-US" sz="1200" b="0" dirty="0">
                          <a:solidFill>
                            <a:schemeClr val="accent2"/>
                          </a:solidFill>
                          <a:latin typeface="+mn-lt"/>
                        </a:rPr>
                        <a:t>Case studies</a:t>
                      </a:r>
                    </a:p>
                    <a:p>
                      <a:pPr marL="108000" indent="-108000">
                        <a:buFont typeface="Arial" panose="020B0604020202020204" pitchFamily="34" charset="0"/>
                        <a:buChar char="•"/>
                      </a:pPr>
                      <a:r>
                        <a:rPr lang="en-US" sz="1200" b="0" dirty="0">
                          <a:solidFill>
                            <a:schemeClr val="accent2"/>
                          </a:solidFill>
                          <a:latin typeface="+mn-lt"/>
                        </a:rPr>
                        <a:t>Business value assessment</a:t>
                      </a:r>
                    </a:p>
                    <a:p>
                      <a:pPr marL="108000" indent="-108000">
                        <a:buFont typeface="Arial" panose="020B0604020202020204" pitchFamily="34" charset="0"/>
                        <a:buChar char="•"/>
                      </a:pPr>
                      <a:r>
                        <a:rPr lang="en-US" sz="1200" b="0" dirty="0">
                          <a:solidFill>
                            <a:schemeClr val="accent3"/>
                          </a:solidFill>
                          <a:latin typeface="+mn-lt"/>
                        </a:rPr>
                        <a:t>High-Level Solution Design</a:t>
                      </a:r>
                    </a:p>
                    <a:p>
                      <a:pPr marL="108000" indent="-108000">
                        <a:buFont typeface="Arial" panose="020B0604020202020204" pitchFamily="34" charset="0"/>
                        <a:buChar char="•"/>
                      </a:pPr>
                      <a:r>
                        <a:rPr lang="en-US" sz="1200" b="0" dirty="0">
                          <a:solidFill>
                            <a:schemeClr val="accent3"/>
                          </a:solidFill>
                          <a:latin typeface="+mn-lt"/>
                        </a:rPr>
                        <a:t>Pricing Proposal Summary</a:t>
                      </a:r>
                    </a:p>
                    <a:p>
                      <a:pPr marL="108000" indent="-108000">
                        <a:buFont typeface="Arial" panose="020B0604020202020204" pitchFamily="34" charset="0"/>
                        <a:buChar char="•"/>
                      </a:pPr>
                      <a:r>
                        <a:rPr lang="en-US" sz="1200" b="0" dirty="0">
                          <a:solidFill>
                            <a:schemeClr val="accent3"/>
                          </a:solidFill>
                          <a:latin typeface="+mn-lt"/>
                        </a:rPr>
                        <a:t>Client Proposal</a:t>
                      </a:r>
                      <a:endParaRPr lang="en-US" sz="1200" b="0" dirty="0">
                        <a:solidFill>
                          <a:schemeClr val="accent2"/>
                        </a:solidFill>
                        <a:latin typeface="+mn-lt"/>
                      </a:endParaRPr>
                    </a:p>
                    <a:p>
                      <a:pPr marL="108000" indent="-108000">
                        <a:buFont typeface="Arial" panose="020B0604020202020204" pitchFamily="34" charset="0"/>
                        <a:buChar char="•"/>
                      </a:pPr>
                      <a:r>
                        <a:rPr lang="en-US" sz="1200" b="0" i="0" u="none" strike="noStrike" kern="1200" dirty="0">
                          <a:solidFill>
                            <a:schemeClr val="accent3"/>
                          </a:solidFill>
                          <a:effectLst/>
                          <a:latin typeface="+mn-lt"/>
                          <a:ea typeface="+mn-ea"/>
                          <a:cs typeface="+mn-cs"/>
                        </a:rPr>
                        <a:t>Project Estimator/Standard Schedule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marR="0" lvl="0" indent="-108000" algn="l" defTabSz="7065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mn-lt"/>
                        </a:rPr>
                        <a:t>SEO/SEM</a:t>
                      </a:r>
                    </a:p>
                    <a:p>
                      <a:pPr marL="108000" indent="-108000">
                        <a:buFont typeface="Arial" panose="020B0604020202020204" pitchFamily="34" charset="0"/>
                        <a:buChar char="•"/>
                      </a:pPr>
                      <a:r>
                        <a:rPr lang="en-US" sz="1200" b="0" dirty="0">
                          <a:solidFill>
                            <a:schemeClr val="tx1"/>
                          </a:solidFill>
                          <a:latin typeface="+mn-lt"/>
                        </a:rPr>
                        <a:t>Targeted ads</a:t>
                      </a:r>
                    </a:p>
                    <a:p>
                      <a:pPr marL="108000" indent="-108000">
                        <a:buFont typeface="Arial" panose="020B0604020202020204" pitchFamily="34" charset="0"/>
                        <a:buChar char="•"/>
                      </a:pPr>
                      <a:r>
                        <a:rPr lang="en-US" sz="1200" b="0" dirty="0">
                          <a:solidFill>
                            <a:schemeClr val="tx1"/>
                          </a:solidFill>
                          <a:latin typeface="+mn-lt"/>
                        </a:rPr>
                        <a:t>Peer network</a:t>
                      </a:r>
                      <a:endParaRPr lang="en-US" sz="1200" b="0" i="0" u="none" strike="noStrike" kern="1200" dirty="0">
                        <a:solidFill>
                          <a:schemeClr val="tx1"/>
                        </a:solidFill>
                        <a:effectLst/>
                        <a:latin typeface="+mn-lt"/>
                        <a:ea typeface="+mn-ea"/>
                        <a:cs typeface="+mn-cs"/>
                      </a:endParaRPr>
                    </a:p>
                    <a:p>
                      <a:pPr marL="108000" indent="-108000">
                        <a:buFont typeface="Arial" panose="020B0604020202020204" pitchFamily="34" charset="0"/>
                        <a:buChar char="•"/>
                      </a:pPr>
                      <a:r>
                        <a:rPr lang="en-US" sz="1200" b="0" dirty="0">
                          <a:solidFill>
                            <a:schemeClr val="tx1"/>
                          </a:solidFill>
                          <a:latin typeface="+mn-lt"/>
                        </a:rPr>
                        <a:t>Events</a:t>
                      </a:r>
                    </a:p>
                    <a:p>
                      <a:pPr marL="108000" indent="-108000">
                        <a:buFont typeface="Arial" panose="020B0604020202020204" pitchFamily="34" charset="0"/>
                        <a:buChar char="•"/>
                      </a:pPr>
                      <a:r>
                        <a:rPr lang="en-US" sz="1200" b="0" dirty="0">
                          <a:solidFill>
                            <a:schemeClr val="tx1"/>
                          </a:solidFill>
                          <a:latin typeface="+mn-lt"/>
                        </a:rPr>
                        <a:t>Website</a:t>
                      </a:r>
                    </a:p>
                    <a:p>
                      <a:pPr marL="108000" indent="-108000">
                        <a:buFont typeface="Arial" panose="020B0604020202020204" pitchFamily="34" charset="0"/>
                        <a:buChar char="•"/>
                      </a:pPr>
                      <a:r>
                        <a:rPr lang="en-US" sz="1200" b="0" i="0" u="none" strike="noStrike" kern="1200" dirty="0">
                          <a:solidFill>
                            <a:schemeClr val="tx1"/>
                          </a:solidFill>
                          <a:effectLst/>
                          <a:latin typeface="+mn-lt"/>
                          <a:ea typeface="+mn-ea"/>
                          <a:cs typeface="+mn-cs"/>
                        </a:rPr>
                        <a:t>Direct</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2012617"/>
                  </a:ext>
                </a:extLst>
              </a:tr>
              <a:tr h="2041442">
                <a:tc vMerge="1">
                  <a:txBody>
                    <a:bodyPr/>
                    <a:lstStyle/>
                    <a:p>
                      <a:pPr marL="114300" indent="-114300" algn="ctr" defTabSz="914400" rtl="0" eaLnBrk="1" fontAlgn="b" latinLnBrk="0" hangingPunct="1">
                        <a:buFont typeface="Arial" panose="020B0604020202020204" pitchFamily="34" charset="0"/>
                        <a:buChar char="•"/>
                      </a:pPr>
                      <a:endParaRPr lang="en-US" sz="1000" dirty="0">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14300" indent="-114300" algn="ctr" defTabSz="914400" rtl="0" eaLnBrk="1" fontAlgn="b" latinLnBrk="0" hangingPunct="1">
                        <a:buFont typeface="Arial" panose="020B0604020202020204" pitchFamily="34" charset="0"/>
                        <a:buChar char="•"/>
                      </a:pPr>
                      <a:endParaRPr lang="en-US" sz="1000" dirty="0">
                        <a:latin typeface="+mn-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indent="-108000">
                        <a:buFont typeface="Arial" panose="020B0604020202020204" pitchFamily="34" charset="0"/>
                        <a:buChar char="•"/>
                      </a:pPr>
                      <a:r>
                        <a:rPr lang="en-US" sz="1200" b="0" dirty="0">
                          <a:solidFill>
                            <a:schemeClr val="accent2"/>
                          </a:solidFill>
                          <a:latin typeface="+mn-lt"/>
                        </a:rPr>
                        <a:t>Case studies</a:t>
                      </a:r>
                    </a:p>
                    <a:p>
                      <a:pPr marL="108000" indent="-108000">
                        <a:buFont typeface="Arial" panose="020B0604020202020204" pitchFamily="34" charset="0"/>
                        <a:buChar char="•"/>
                      </a:pPr>
                      <a:r>
                        <a:rPr lang="en-US" sz="1200" b="0" dirty="0">
                          <a:solidFill>
                            <a:schemeClr val="accent2"/>
                          </a:solidFill>
                          <a:latin typeface="+mn-lt"/>
                        </a:rPr>
                        <a:t>References</a:t>
                      </a:r>
                    </a:p>
                    <a:p>
                      <a:pPr marL="108000" indent="-108000" algn="l" defTabSz="706557" rtl="0" eaLnBrk="1" fontAlgn="b" latinLnBrk="0" hangingPunct="1">
                        <a:buFont typeface="Arial" panose="020B0604020202020204" pitchFamily="34" charset="0"/>
                        <a:buChar char="•"/>
                      </a:pPr>
                      <a:r>
                        <a:rPr lang="en-US" sz="1200" b="0" kern="1200" noProof="0" dirty="0">
                          <a:solidFill>
                            <a:schemeClr val="accent2"/>
                          </a:solidFill>
                          <a:latin typeface="+mn-lt"/>
                          <a:ea typeface="+mn-ea"/>
                          <a:cs typeface="+mn-cs"/>
                        </a:rPr>
                        <a:t>RFP contract</a:t>
                      </a:r>
                    </a:p>
                    <a:p>
                      <a:pPr marL="108000" indent="-108000" algn="l" defTabSz="706557" rtl="0" eaLnBrk="1" fontAlgn="b" latinLnBrk="0" hangingPunct="1">
                        <a:buFont typeface="Arial" panose="020B0604020202020204" pitchFamily="34" charset="0"/>
                        <a:buChar char="•"/>
                      </a:pPr>
                      <a:r>
                        <a:rPr lang="en-US" sz="1200" b="0" kern="1200" noProof="0" dirty="0">
                          <a:solidFill>
                            <a:schemeClr val="accent2"/>
                          </a:solidFill>
                          <a:latin typeface="+mn-lt"/>
                          <a:ea typeface="+mn-ea"/>
                          <a:cs typeface="+mn-cs"/>
                        </a:rPr>
                        <a:t>Service Level Agreements</a:t>
                      </a:r>
                    </a:p>
                    <a:p>
                      <a:pPr marL="108000" marR="0" lvl="0" indent="-108000" algn="l" defTabSz="706557"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3"/>
                          </a:solidFill>
                          <a:latin typeface="+mn-lt"/>
                        </a:rPr>
                        <a:t>Client Agreement</a:t>
                      </a:r>
                      <a:endParaRPr lang="en-US" sz="1200" b="0" kern="1200" noProof="0" dirty="0">
                        <a:solidFill>
                          <a:schemeClr val="accent2"/>
                        </a:solidFill>
                        <a:latin typeface="+mn-lt"/>
                        <a:ea typeface="+mn-ea"/>
                        <a:cs typeface="+mn-cs"/>
                      </a:endParaRPr>
                    </a:p>
                    <a:p>
                      <a:pPr marL="108000" indent="-108000" algn="l" defTabSz="706557" rtl="0" eaLnBrk="1" fontAlgn="b" latinLnBrk="0" hangingPunct="1">
                        <a:buFont typeface="Arial" panose="020B0604020202020204" pitchFamily="34" charset="0"/>
                        <a:buChar char="•"/>
                      </a:pPr>
                      <a:r>
                        <a:rPr lang="en-US" sz="1200" b="0" kern="1200" noProof="0" dirty="0">
                          <a:solidFill>
                            <a:schemeClr val="accent3"/>
                          </a:solidFill>
                          <a:latin typeface="+mn-lt"/>
                          <a:ea typeface="+mn-ea"/>
                          <a:cs typeface="+mn-cs"/>
                        </a:rPr>
                        <a:t>Client Order Form</a:t>
                      </a:r>
                    </a:p>
                    <a:p>
                      <a:pPr marL="108000" indent="-108000" algn="l" defTabSz="706557" rtl="0" eaLnBrk="1" fontAlgn="b" latinLnBrk="0" hangingPunct="1">
                        <a:buFont typeface="Arial" panose="020B0604020202020204" pitchFamily="34" charset="0"/>
                        <a:buChar char="•"/>
                      </a:pPr>
                      <a:r>
                        <a:rPr lang="en-US" sz="1200" b="0" kern="1200" noProof="0" dirty="0">
                          <a:solidFill>
                            <a:schemeClr val="accent3"/>
                          </a:solidFill>
                          <a:latin typeface="+mn-lt"/>
                          <a:ea typeface="+mn-ea"/>
                          <a:cs typeface="+mn-cs"/>
                        </a:rPr>
                        <a:t>Change Request Form</a:t>
                      </a:r>
                      <a:endParaRPr lang="en-US" sz="1200" b="0" kern="1200" dirty="0">
                        <a:solidFill>
                          <a:schemeClr val="accent3"/>
                        </a:solidFill>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8000" indent="-108000">
                        <a:buFont typeface="Arial" panose="020B0604020202020204" pitchFamily="34" charset="0"/>
                        <a:buChar char="•"/>
                      </a:pPr>
                      <a:r>
                        <a:rPr lang="en-US" sz="1200" b="0" dirty="0">
                          <a:solidFill>
                            <a:schemeClr val="tx1"/>
                          </a:solidFill>
                          <a:latin typeface="+mn-lt"/>
                        </a:rPr>
                        <a:t>Website</a:t>
                      </a:r>
                    </a:p>
                    <a:p>
                      <a:pPr marL="108000" indent="-108000">
                        <a:buFont typeface="Arial" panose="020B0604020202020204" pitchFamily="34" charset="0"/>
                        <a:buChar char="•"/>
                      </a:pPr>
                      <a:r>
                        <a:rPr lang="en-US" sz="1200" b="0" dirty="0">
                          <a:solidFill>
                            <a:schemeClr val="tx1"/>
                          </a:solidFill>
                          <a:latin typeface="+mn-lt"/>
                        </a:rPr>
                        <a:t>Direct</a:t>
                      </a:r>
                    </a:p>
                    <a:p>
                      <a:pPr marL="108000" indent="-108000">
                        <a:buFont typeface="Arial" panose="020B0604020202020204" pitchFamily="34" charset="0"/>
                        <a:buChar char="•"/>
                      </a:pPr>
                      <a:r>
                        <a:rPr lang="en-US" sz="1200" b="0" dirty="0">
                          <a:solidFill>
                            <a:schemeClr val="tx1"/>
                          </a:solidFill>
                          <a:latin typeface="+mn-lt"/>
                        </a:rPr>
                        <a:t>Executive visit</a:t>
                      </a:r>
                    </a:p>
                    <a:p>
                      <a:pPr marL="108000" indent="-108000">
                        <a:buFont typeface="Arial" panose="020B0604020202020204" pitchFamily="34" charset="0"/>
                        <a:buChar char="•"/>
                      </a:pPr>
                      <a:r>
                        <a:rPr lang="en-US" sz="1200" b="0" dirty="0">
                          <a:solidFill>
                            <a:schemeClr val="tx1"/>
                          </a:solidFill>
                          <a:latin typeface="+mn-lt"/>
                        </a:rPr>
                        <a:t>Reference call</a:t>
                      </a:r>
                      <a:endParaRPr lang="en-US" sz="1200" dirty="0">
                        <a:solidFill>
                          <a:schemeClr val="tx1"/>
                        </a:solidFill>
                        <a:latin typeface="+mn-lt"/>
                      </a:endParaRPr>
                    </a:p>
                    <a:p>
                      <a:pPr marL="108000" indent="-108000" algn="l" defTabSz="706557" rtl="0" eaLnBrk="1" fontAlgn="b" latinLnBrk="0" hangingPunct="1">
                        <a:buFont typeface="Arial" panose="020B0604020202020204" pitchFamily="34" charset="0"/>
                        <a:buChar char="•"/>
                      </a:pPr>
                      <a:r>
                        <a:rPr lang="en-US" sz="1200" b="0" kern="1200" noProof="0" dirty="0">
                          <a:solidFill>
                            <a:schemeClr val="tx1"/>
                          </a:solidFill>
                          <a:latin typeface="+mn-lt"/>
                          <a:ea typeface="+mn-ea"/>
                          <a:cs typeface="+mn-cs"/>
                        </a:rPr>
                        <a:t>Direct</a:t>
                      </a:r>
                      <a:endParaRPr lang="en-US" sz="1200" b="0" kern="1200" dirty="0">
                        <a:solidFill>
                          <a:schemeClr val="tx1"/>
                        </a:solidFill>
                        <a:latin typeface="+mn-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48491"/>
                  </a:ext>
                </a:extLst>
              </a:tr>
            </a:tbl>
          </a:graphicData>
        </a:graphic>
      </p:graphicFrame>
      <p:grpSp>
        <p:nvGrpSpPr>
          <p:cNvPr id="87" name="Group 86">
            <a:extLst>
              <a:ext uri="{FF2B5EF4-FFF2-40B4-BE49-F238E27FC236}">
                <a16:creationId xmlns:a16="http://schemas.microsoft.com/office/drawing/2014/main" id="{FA278EFD-8F85-47EE-A7EF-DCFD9DB726DA}"/>
              </a:ext>
            </a:extLst>
          </p:cNvPr>
          <p:cNvGrpSpPr/>
          <p:nvPr/>
        </p:nvGrpSpPr>
        <p:grpSpPr>
          <a:xfrm>
            <a:off x="1371641" y="2290409"/>
            <a:ext cx="193709" cy="189443"/>
            <a:chOff x="4833938" y="2892425"/>
            <a:chExt cx="360362" cy="352425"/>
          </a:xfrm>
          <a:solidFill>
            <a:schemeClr val="bg1"/>
          </a:solidFill>
        </p:grpSpPr>
        <p:sp>
          <p:nvSpPr>
            <p:cNvPr id="89" name="Freeform 73">
              <a:extLst>
                <a:ext uri="{FF2B5EF4-FFF2-40B4-BE49-F238E27FC236}">
                  <a16:creationId xmlns:a16="http://schemas.microsoft.com/office/drawing/2014/main" id="{7249459D-CD09-48EF-9822-86B9BBF0C136}"/>
                </a:ext>
              </a:extLst>
            </p:cNvPr>
            <p:cNvSpPr>
              <a:spLocks/>
            </p:cNvSpPr>
            <p:nvPr/>
          </p:nvSpPr>
          <p:spPr bwMode="auto">
            <a:xfrm>
              <a:off x="4833938" y="2892425"/>
              <a:ext cx="269875" cy="247650"/>
            </a:xfrm>
            <a:custGeom>
              <a:avLst/>
              <a:gdLst>
                <a:gd name="T0" fmla="*/ 66 w 72"/>
                <a:gd name="T1" fmla="*/ 34 h 66"/>
                <a:gd name="T2" fmla="*/ 72 w 72"/>
                <a:gd name="T3" fmla="*/ 34 h 66"/>
                <a:gd name="T4" fmla="*/ 72 w 72"/>
                <a:gd name="T5" fmla="*/ 30 h 66"/>
                <a:gd name="T6" fmla="*/ 36 w 72"/>
                <a:gd name="T7" fmla="*/ 0 h 66"/>
                <a:gd name="T8" fmla="*/ 0 w 72"/>
                <a:gd name="T9" fmla="*/ 30 h 66"/>
                <a:gd name="T10" fmla="*/ 9 w 72"/>
                <a:gd name="T11" fmla="*/ 50 h 66"/>
                <a:gd name="T12" fmla="*/ 2 w 72"/>
                <a:gd name="T13" fmla="*/ 63 h 66"/>
                <a:gd name="T14" fmla="*/ 2 w 72"/>
                <a:gd name="T15" fmla="*/ 65 h 66"/>
                <a:gd name="T16" fmla="*/ 4 w 72"/>
                <a:gd name="T17" fmla="*/ 66 h 66"/>
                <a:gd name="T18" fmla="*/ 5 w 72"/>
                <a:gd name="T19" fmla="*/ 66 h 66"/>
                <a:gd name="T20" fmla="*/ 24 w 72"/>
                <a:gd name="T21" fmla="*/ 58 h 66"/>
                <a:gd name="T22" fmla="*/ 29 w 72"/>
                <a:gd name="T23" fmla="*/ 59 h 66"/>
                <a:gd name="T24" fmla="*/ 30 w 72"/>
                <a:gd name="T25" fmla="*/ 59 h 66"/>
                <a:gd name="T26" fmla="*/ 33 w 72"/>
                <a:gd name="T27" fmla="*/ 59 h 66"/>
                <a:gd name="T28" fmla="*/ 66 w 72"/>
                <a:gd name="T2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66">
                  <a:moveTo>
                    <a:pt x="66" y="34"/>
                  </a:moveTo>
                  <a:cubicBezTo>
                    <a:pt x="68" y="34"/>
                    <a:pt x="70" y="34"/>
                    <a:pt x="72" y="34"/>
                  </a:cubicBezTo>
                  <a:cubicBezTo>
                    <a:pt x="72" y="33"/>
                    <a:pt x="72" y="31"/>
                    <a:pt x="72" y="30"/>
                  </a:cubicBezTo>
                  <a:cubicBezTo>
                    <a:pt x="72" y="13"/>
                    <a:pt x="56" y="0"/>
                    <a:pt x="36" y="0"/>
                  </a:cubicBezTo>
                  <a:cubicBezTo>
                    <a:pt x="16" y="0"/>
                    <a:pt x="0" y="13"/>
                    <a:pt x="0" y="30"/>
                  </a:cubicBezTo>
                  <a:cubicBezTo>
                    <a:pt x="0" y="38"/>
                    <a:pt x="3" y="45"/>
                    <a:pt x="9" y="50"/>
                  </a:cubicBezTo>
                  <a:cubicBezTo>
                    <a:pt x="2" y="63"/>
                    <a:pt x="2" y="63"/>
                    <a:pt x="2" y="63"/>
                  </a:cubicBezTo>
                  <a:cubicBezTo>
                    <a:pt x="2" y="64"/>
                    <a:pt x="2" y="65"/>
                    <a:pt x="2" y="65"/>
                  </a:cubicBezTo>
                  <a:cubicBezTo>
                    <a:pt x="3" y="66"/>
                    <a:pt x="3" y="66"/>
                    <a:pt x="4" y="66"/>
                  </a:cubicBezTo>
                  <a:cubicBezTo>
                    <a:pt x="4" y="66"/>
                    <a:pt x="5" y="66"/>
                    <a:pt x="5" y="66"/>
                  </a:cubicBezTo>
                  <a:cubicBezTo>
                    <a:pt x="24" y="58"/>
                    <a:pt x="24" y="58"/>
                    <a:pt x="24" y="58"/>
                  </a:cubicBezTo>
                  <a:cubicBezTo>
                    <a:pt x="26" y="59"/>
                    <a:pt x="28" y="59"/>
                    <a:pt x="29" y="59"/>
                  </a:cubicBezTo>
                  <a:cubicBezTo>
                    <a:pt x="30" y="59"/>
                    <a:pt x="30" y="59"/>
                    <a:pt x="30" y="59"/>
                  </a:cubicBezTo>
                  <a:cubicBezTo>
                    <a:pt x="30" y="59"/>
                    <a:pt x="31" y="59"/>
                    <a:pt x="33" y="59"/>
                  </a:cubicBezTo>
                  <a:cubicBezTo>
                    <a:pt x="35" y="45"/>
                    <a:pt x="49" y="34"/>
                    <a:pt x="6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74">
              <a:extLst>
                <a:ext uri="{FF2B5EF4-FFF2-40B4-BE49-F238E27FC236}">
                  <a16:creationId xmlns:a16="http://schemas.microsoft.com/office/drawing/2014/main" id="{702CA7B8-D115-4C89-B723-7229FE80592F}"/>
                </a:ext>
              </a:extLst>
            </p:cNvPr>
            <p:cNvSpPr>
              <a:spLocks/>
            </p:cNvSpPr>
            <p:nvPr/>
          </p:nvSpPr>
          <p:spPr bwMode="auto">
            <a:xfrm>
              <a:off x="4968875" y="3035300"/>
              <a:ext cx="225425" cy="209550"/>
            </a:xfrm>
            <a:custGeom>
              <a:avLst/>
              <a:gdLst>
                <a:gd name="T0" fmla="*/ 30 w 60"/>
                <a:gd name="T1" fmla="*/ 0 h 56"/>
                <a:gd name="T2" fmla="*/ 0 w 60"/>
                <a:gd name="T3" fmla="*/ 26 h 56"/>
                <a:gd name="T4" fmla="*/ 26 w 60"/>
                <a:gd name="T5" fmla="*/ 52 h 56"/>
                <a:gd name="T6" fmla="*/ 26 w 60"/>
                <a:gd name="T7" fmla="*/ 52 h 56"/>
                <a:gd name="T8" fmla="*/ 40 w 60"/>
                <a:gd name="T9" fmla="*/ 50 h 56"/>
                <a:gd name="T10" fmla="*/ 55 w 60"/>
                <a:gd name="T11" fmla="*/ 56 h 56"/>
                <a:gd name="T12" fmla="*/ 57 w 60"/>
                <a:gd name="T13" fmla="*/ 55 h 56"/>
                <a:gd name="T14" fmla="*/ 58 w 60"/>
                <a:gd name="T15" fmla="*/ 53 h 56"/>
                <a:gd name="T16" fmla="*/ 52 w 60"/>
                <a:gd name="T17" fmla="*/ 43 h 56"/>
                <a:gd name="T18" fmla="*/ 60 w 60"/>
                <a:gd name="T19" fmla="*/ 26 h 56"/>
                <a:gd name="T20" fmla="*/ 30 w 60"/>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56">
                  <a:moveTo>
                    <a:pt x="30" y="0"/>
                  </a:moveTo>
                  <a:cubicBezTo>
                    <a:pt x="14" y="0"/>
                    <a:pt x="0" y="12"/>
                    <a:pt x="0" y="26"/>
                  </a:cubicBezTo>
                  <a:cubicBezTo>
                    <a:pt x="0" y="39"/>
                    <a:pt x="12" y="51"/>
                    <a:pt x="26" y="52"/>
                  </a:cubicBezTo>
                  <a:cubicBezTo>
                    <a:pt x="26" y="52"/>
                    <a:pt x="26" y="52"/>
                    <a:pt x="26" y="52"/>
                  </a:cubicBezTo>
                  <a:cubicBezTo>
                    <a:pt x="31" y="53"/>
                    <a:pt x="36" y="52"/>
                    <a:pt x="40" y="50"/>
                  </a:cubicBezTo>
                  <a:cubicBezTo>
                    <a:pt x="41" y="51"/>
                    <a:pt x="54" y="55"/>
                    <a:pt x="55" y="56"/>
                  </a:cubicBezTo>
                  <a:cubicBezTo>
                    <a:pt x="56" y="56"/>
                    <a:pt x="57" y="56"/>
                    <a:pt x="57" y="55"/>
                  </a:cubicBezTo>
                  <a:cubicBezTo>
                    <a:pt x="58" y="55"/>
                    <a:pt x="58" y="54"/>
                    <a:pt x="58" y="53"/>
                  </a:cubicBezTo>
                  <a:cubicBezTo>
                    <a:pt x="57" y="51"/>
                    <a:pt x="54" y="45"/>
                    <a:pt x="52" y="43"/>
                  </a:cubicBezTo>
                  <a:cubicBezTo>
                    <a:pt x="57" y="38"/>
                    <a:pt x="60" y="32"/>
                    <a:pt x="60" y="26"/>
                  </a:cubicBezTo>
                  <a:cubicBezTo>
                    <a:pt x="60" y="12"/>
                    <a:pt x="46"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1" name="Group 90">
            <a:extLst>
              <a:ext uri="{FF2B5EF4-FFF2-40B4-BE49-F238E27FC236}">
                <a16:creationId xmlns:a16="http://schemas.microsoft.com/office/drawing/2014/main" id="{60537EE7-7F8C-49B2-8599-986A7E23DEC8}"/>
              </a:ext>
            </a:extLst>
          </p:cNvPr>
          <p:cNvGrpSpPr/>
          <p:nvPr/>
        </p:nvGrpSpPr>
        <p:grpSpPr>
          <a:xfrm>
            <a:off x="4572000" y="2290409"/>
            <a:ext cx="199721" cy="177733"/>
            <a:chOff x="5554663" y="1458913"/>
            <a:chExt cx="346075" cy="307975"/>
          </a:xfrm>
          <a:solidFill>
            <a:schemeClr val="bg1"/>
          </a:solidFill>
        </p:grpSpPr>
        <p:sp>
          <p:nvSpPr>
            <p:cNvPr id="93" name="Freeform 148">
              <a:extLst>
                <a:ext uri="{FF2B5EF4-FFF2-40B4-BE49-F238E27FC236}">
                  <a16:creationId xmlns:a16="http://schemas.microsoft.com/office/drawing/2014/main" id="{9CB4B749-7EC3-4647-AA94-20D2F243799F}"/>
                </a:ext>
              </a:extLst>
            </p:cNvPr>
            <p:cNvSpPr>
              <a:spLocks noEditPoints="1"/>
            </p:cNvSpPr>
            <p:nvPr/>
          </p:nvSpPr>
          <p:spPr bwMode="auto">
            <a:xfrm>
              <a:off x="5554663" y="1458913"/>
              <a:ext cx="165100" cy="307975"/>
            </a:xfrm>
            <a:custGeom>
              <a:avLst/>
              <a:gdLst>
                <a:gd name="T0" fmla="*/ 0 w 44"/>
                <a:gd name="T1" fmla="*/ 2 h 82"/>
                <a:gd name="T2" fmla="*/ 0 w 44"/>
                <a:gd name="T3" fmla="*/ 68 h 82"/>
                <a:gd name="T4" fmla="*/ 2 w 44"/>
                <a:gd name="T5" fmla="*/ 70 h 82"/>
                <a:gd name="T6" fmla="*/ 44 w 44"/>
                <a:gd name="T7" fmla="*/ 82 h 82"/>
                <a:gd name="T8" fmla="*/ 44 w 44"/>
                <a:gd name="T9" fmla="*/ 9 h 82"/>
                <a:gd name="T10" fmla="*/ 2 w 44"/>
                <a:gd name="T11" fmla="*/ 0 h 82"/>
                <a:gd name="T12" fmla="*/ 0 w 44"/>
                <a:gd name="T13" fmla="*/ 2 h 82"/>
                <a:gd name="T14" fmla="*/ 10 w 44"/>
                <a:gd name="T15" fmla="*/ 18 h 82"/>
                <a:gd name="T16" fmla="*/ 37 w 44"/>
                <a:gd name="T17" fmla="*/ 23 h 82"/>
                <a:gd name="T18" fmla="*/ 38 w 44"/>
                <a:gd name="T19" fmla="*/ 26 h 82"/>
                <a:gd name="T20" fmla="*/ 36 w 44"/>
                <a:gd name="T21" fmla="*/ 27 h 82"/>
                <a:gd name="T22" fmla="*/ 35 w 44"/>
                <a:gd name="T23" fmla="*/ 27 h 82"/>
                <a:gd name="T24" fmla="*/ 10 w 44"/>
                <a:gd name="T25" fmla="*/ 22 h 82"/>
                <a:gd name="T26" fmla="*/ 8 w 44"/>
                <a:gd name="T27" fmla="*/ 20 h 82"/>
                <a:gd name="T28" fmla="*/ 10 w 44"/>
                <a:gd name="T29" fmla="*/ 18 h 82"/>
                <a:gd name="T30" fmla="*/ 10 w 44"/>
                <a:gd name="T31" fmla="*/ 30 h 82"/>
                <a:gd name="T32" fmla="*/ 37 w 44"/>
                <a:gd name="T33" fmla="*/ 35 h 82"/>
                <a:gd name="T34" fmla="*/ 38 w 44"/>
                <a:gd name="T35" fmla="*/ 38 h 82"/>
                <a:gd name="T36" fmla="*/ 36 w 44"/>
                <a:gd name="T37" fmla="*/ 39 h 82"/>
                <a:gd name="T38" fmla="*/ 35 w 44"/>
                <a:gd name="T39" fmla="*/ 39 h 82"/>
                <a:gd name="T40" fmla="*/ 10 w 44"/>
                <a:gd name="T41" fmla="*/ 34 h 82"/>
                <a:gd name="T42" fmla="*/ 8 w 44"/>
                <a:gd name="T43" fmla="*/ 32 h 82"/>
                <a:gd name="T44" fmla="*/ 10 w 44"/>
                <a:gd name="T45" fmla="*/ 30 h 82"/>
                <a:gd name="T46" fmla="*/ 10 w 44"/>
                <a:gd name="T47" fmla="*/ 42 h 82"/>
                <a:gd name="T48" fmla="*/ 37 w 44"/>
                <a:gd name="T49" fmla="*/ 47 h 82"/>
                <a:gd name="T50" fmla="*/ 38 w 44"/>
                <a:gd name="T51" fmla="*/ 50 h 82"/>
                <a:gd name="T52" fmla="*/ 36 w 44"/>
                <a:gd name="T53" fmla="*/ 51 h 82"/>
                <a:gd name="T54" fmla="*/ 35 w 44"/>
                <a:gd name="T55" fmla="*/ 51 h 82"/>
                <a:gd name="T56" fmla="*/ 10 w 44"/>
                <a:gd name="T57" fmla="*/ 46 h 82"/>
                <a:gd name="T58" fmla="*/ 8 w 44"/>
                <a:gd name="T59" fmla="*/ 44 h 82"/>
                <a:gd name="T60" fmla="*/ 10 w 44"/>
                <a:gd name="T61" fmla="*/ 42 h 82"/>
                <a:gd name="T62" fmla="*/ 10 w 44"/>
                <a:gd name="T63" fmla="*/ 54 h 82"/>
                <a:gd name="T64" fmla="*/ 37 w 44"/>
                <a:gd name="T65" fmla="*/ 59 h 82"/>
                <a:gd name="T66" fmla="*/ 38 w 44"/>
                <a:gd name="T67" fmla="*/ 62 h 82"/>
                <a:gd name="T68" fmla="*/ 36 w 44"/>
                <a:gd name="T69" fmla="*/ 63 h 82"/>
                <a:gd name="T70" fmla="*/ 35 w 44"/>
                <a:gd name="T71" fmla="*/ 63 h 82"/>
                <a:gd name="T72" fmla="*/ 10 w 44"/>
                <a:gd name="T73" fmla="*/ 58 h 82"/>
                <a:gd name="T74" fmla="*/ 8 w 44"/>
                <a:gd name="T75" fmla="*/ 56 h 82"/>
                <a:gd name="T76" fmla="*/ 10 w 44"/>
                <a:gd name="T77"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82">
                  <a:moveTo>
                    <a:pt x="0" y="2"/>
                  </a:moveTo>
                  <a:cubicBezTo>
                    <a:pt x="0" y="68"/>
                    <a:pt x="0" y="68"/>
                    <a:pt x="0" y="68"/>
                  </a:cubicBezTo>
                  <a:cubicBezTo>
                    <a:pt x="0" y="69"/>
                    <a:pt x="1" y="70"/>
                    <a:pt x="2" y="70"/>
                  </a:cubicBezTo>
                  <a:cubicBezTo>
                    <a:pt x="26" y="70"/>
                    <a:pt x="44" y="76"/>
                    <a:pt x="44" y="82"/>
                  </a:cubicBezTo>
                  <a:cubicBezTo>
                    <a:pt x="44" y="9"/>
                    <a:pt x="44" y="9"/>
                    <a:pt x="44" y="9"/>
                  </a:cubicBezTo>
                  <a:cubicBezTo>
                    <a:pt x="36" y="3"/>
                    <a:pt x="19" y="0"/>
                    <a:pt x="2" y="0"/>
                  </a:cubicBezTo>
                  <a:cubicBezTo>
                    <a:pt x="1" y="0"/>
                    <a:pt x="0" y="1"/>
                    <a:pt x="0" y="2"/>
                  </a:cubicBezTo>
                  <a:close/>
                  <a:moveTo>
                    <a:pt x="10" y="18"/>
                  </a:moveTo>
                  <a:cubicBezTo>
                    <a:pt x="21" y="19"/>
                    <a:pt x="30" y="21"/>
                    <a:pt x="37" y="23"/>
                  </a:cubicBezTo>
                  <a:cubicBezTo>
                    <a:pt x="38" y="23"/>
                    <a:pt x="38" y="25"/>
                    <a:pt x="38" y="26"/>
                  </a:cubicBezTo>
                  <a:cubicBezTo>
                    <a:pt x="38" y="26"/>
                    <a:pt x="37" y="27"/>
                    <a:pt x="36" y="27"/>
                  </a:cubicBezTo>
                  <a:cubicBezTo>
                    <a:pt x="36" y="27"/>
                    <a:pt x="36" y="27"/>
                    <a:pt x="35" y="27"/>
                  </a:cubicBezTo>
                  <a:cubicBezTo>
                    <a:pt x="29" y="24"/>
                    <a:pt x="20" y="23"/>
                    <a:pt x="10" y="22"/>
                  </a:cubicBezTo>
                  <a:cubicBezTo>
                    <a:pt x="9" y="22"/>
                    <a:pt x="8" y="21"/>
                    <a:pt x="8" y="20"/>
                  </a:cubicBezTo>
                  <a:cubicBezTo>
                    <a:pt x="8" y="19"/>
                    <a:pt x="9" y="18"/>
                    <a:pt x="10" y="18"/>
                  </a:cubicBezTo>
                  <a:close/>
                  <a:moveTo>
                    <a:pt x="10" y="30"/>
                  </a:moveTo>
                  <a:cubicBezTo>
                    <a:pt x="21" y="31"/>
                    <a:pt x="30" y="33"/>
                    <a:pt x="37" y="35"/>
                  </a:cubicBezTo>
                  <a:cubicBezTo>
                    <a:pt x="38" y="35"/>
                    <a:pt x="38" y="37"/>
                    <a:pt x="38" y="38"/>
                  </a:cubicBezTo>
                  <a:cubicBezTo>
                    <a:pt x="38" y="38"/>
                    <a:pt x="37" y="39"/>
                    <a:pt x="36" y="39"/>
                  </a:cubicBezTo>
                  <a:cubicBezTo>
                    <a:pt x="36" y="39"/>
                    <a:pt x="36" y="39"/>
                    <a:pt x="35" y="39"/>
                  </a:cubicBezTo>
                  <a:cubicBezTo>
                    <a:pt x="29" y="36"/>
                    <a:pt x="20" y="35"/>
                    <a:pt x="10" y="34"/>
                  </a:cubicBezTo>
                  <a:cubicBezTo>
                    <a:pt x="9" y="34"/>
                    <a:pt x="8" y="33"/>
                    <a:pt x="8" y="32"/>
                  </a:cubicBezTo>
                  <a:cubicBezTo>
                    <a:pt x="8" y="31"/>
                    <a:pt x="9" y="30"/>
                    <a:pt x="10" y="30"/>
                  </a:cubicBezTo>
                  <a:close/>
                  <a:moveTo>
                    <a:pt x="10" y="42"/>
                  </a:moveTo>
                  <a:cubicBezTo>
                    <a:pt x="21" y="43"/>
                    <a:pt x="30" y="45"/>
                    <a:pt x="37" y="47"/>
                  </a:cubicBezTo>
                  <a:cubicBezTo>
                    <a:pt x="38" y="47"/>
                    <a:pt x="38" y="49"/>
                    <a:pt x="38" y="50"/>
                  </a:cubicBezTo>
                  <a:cubicBezTo>
                    <a:pt x="38" y="50"/>
                    <a:pt x="37" y="51"/>
                    <a:pt x="36" y="51"/>
                  </a:cubicBezTo>
                  <a:cubicBezTo>
                    <a:pt x="36" y="51"/>
                    <a:pt x="36" y="51"/>
                    <a:pt x="35" y="51"/>
                  </a:cubicBezTo>
                  <a:cubicBezTo>
                    <a:pt x="29" y="48"/>
                    <a:pt x="20" y="47"/>
                    <a:pt x="10" y="46"/>
                  </a:cubicBezTo>
                  <a:cubicBezTo>
                    <a:pt x="9" y="46"/>
                    <a:pt x="8" y="45"/>
                    <a:pt x="8" y="44"/>
                  </a:cubicBezTo>
                  <a:cubicBezTo>
                    <a:pt x="8" y="43"/>
                    <a:pt x="9" y="42"/>
                    <a:pt x="10" y="42"/>
                  </a:cubicBezTo>
                  <a:close/>
                  <a:moveTo>
                    <a:pt x="10" y="54"/>
                  </a:moveTo>
                  <a:cubicBezTo>
                    <a:pt x="21" y="55"/>
                    <a:pt x="30" y="57"/>
                    <a:pt x="37" y="59"/>
                  </a:cubicBezTo>
                  <a:cubicBezTo>
                    <a:pt x="38" y="59"/>
                    <a:pt x="38" y="61"/>
                    <a:pt x="38" y="62"/>
                  </a:cubicBezTo>
                  <a:cubicBezTo>
                    <a:pt x="38" y="62"/>
                    <a:pt x="37" y="63"/>
                    <a:pt x="36" y="63"/>
                  </a:cubicBezTo>
                  <a:cubicBezTo>
                    <a:pt x="36" y="63"/>
                    <a:pt x="36" y="63"/>
                    <a:pt x="35" y="63"/>
                  </a:cubicBezTo>
                  <a:cubicBezTo>
                    <a:pt x="29" y="60"/>
                    <a:pt x="20" y="59"/>
                    <a:pt x="10" y="58"/>
                  </a:cubicBezTo>
                  <a:cubicBezTo>
                    <a:pt x="9" y="58"/>
                    <a:pt x="8" y="57"/>
                    <a:pt x="8" y="56"/>
                  </a:cubicBezTo>
                  <a:cubicBezTo>
                    <a:pt x="8" y="55"/>
                    <a:pt x="9" y="54"/>
                    <a:pt x="1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49">
              <a:extLst>
                <a:ext uri="{FF2B5EF4-FFF2-40B4-BE49-F238E27FC236}">
                  <a16:creationId xmlns:a16="http://schemas.microsoft.com/office/drawing/2014/main" id="{23D5CBBA-1292-4A03-9B42-CDD5AEF2130C}"/>
                </a:ext>
              </a:extLst>
            </p:cNvPr>
            <p:cNvSpPr>
              <a:spLocks noEditPoints="1"/>
            </p:cNvSpPr>
            <p:nvPr/>
          </p:nvSpPr>
          <p:spPr bwMode="auto">
            <a:xfrm>
              <a:off x="5735638" y="1458913"/>
              <a:ext cx="165100" cy="307975"/>
            </a:xfrm>
            <a:custGeom>
              <a:avLst/>
              <a:gdLst>
                <a:gd name="T0" fmla="*/ 42 w 44"/>
                <a:gd name="T1" fmla="*/ 0 h 82"/>
                <a:gd name="T2" fmla="*/ 0 w 44"/>
                <a:gd name="T3" fmla="*/ 9 h 82"/>
                <a:gd name="T4" fmla="*/ 0 w 44"/>
                <a:gd name="T5" fmla="*/ 82 h 82"/>
                <a:gd name="T6" fmla="*/ 42 w 44"/>
                <a:gd name="T7" fmla="*/ 70 h 82"/>
                <a:gd name="T8" fmla="*/ 44 w 44"/>
                <a:gd name="T9" fmla="*/ 68 h 82"/>
                <a:gd name="T10" fmla="*/ 44 w 44"/>
                <a:gd name="T11" fmla="*/ 2 h 82"/>
                <a:gd name="T12" fmla="*/ 42 w 44"/>
                <a:gd name="T13" fmla="*/ 0 h 82"/>
                <a:gd name="T14" fmla="*/ 20 w 44"/>
                <a:gd name="T15" fmla="*/ 6 h 82"/>
                <a:gd name="T16" fmla="*/ 32 w 44"/>
                <a:gd name="T17" fmla="*/ 4 h 82"/>
                <a:gd name="T18" fmla="*/ 32 w 44"/>
                <a:gd name="T19" fmla="*/ 32 h 82"/>
                <a:gd name="T20" fmla="*/ 28 w 44"/>
                <a:gd name="T21" fmla="*/ 27 h 82"/>
                <a:gd name="T22" fmla="*/ 26 w 44"/>
                <a:gd name="T23" fmla="*/ 26 h 82"/>
                <a:gd name="T24" fmla="*/ 26 w 44"/>
                <a:gd name="T25" fmla="*/ 26 h 82"/>
                <a:gd name="T26" fmla="*/ 25 w 44"/>
                <a:gd name="T27" fmla="*/ 27 h 82"/>
                <a:gd name="T28" fmla="*/ 20 w 44"/>
                <a:gd name="T29" fmla="*/ 31 h 82"/>
                <a:gd name="T30" fmla="*/ 20 w 44"/>
                <a:gd name="T31" fmla="*/ 6 h 82"/>
                <a:gd name="T32" fmla="*/ 34 w 44"/>
                <a:gd name="T33" fmla="*/ 58 h 82"/>
                <a:gd name="T34" fmla="*/ 9 w 44"/>
                <a:gd name="T35" fmla="*/ 63 h 82"/>
                <a:gd name="T36" fmla="*/ 8 w 44"/>
                <a:gd name="T37" fmla="*/ 63 h 82"/>
                <a:gd name="T38" fmla="*/ 6 w 44"/>
                <a:gd name="T39" fmla="*/ 62 h 82"/>
                <a:gd name="T40" fmla="*/ 7 w 44"/>
                <a:gd name="T41" fmla="*/ 59 h 82"/>
                <a:gd name="T42" fmla="*/ 34 w 44"/>
                <a:gd name="T43" fmla="*/ 54 h 82"/>
                <a:gd name="T44" fmla="*/ 36 w 44"/>
                <a:gd name="T45" fmla="*/ 56 h 82"/>
                <a:gd name="T46" fmla="*/ 34 w 44"/>
                <a:gd name="T47" fmla="*/ 58 h 82"/>
                <a:gd name="T48" fmla="*/ 34 w 44"/>
                <a:gd name="T49" fmla="*/ 46 h 82"/>
                <a:gd name="T50" fmla="*/ 9 w 44"/>
                <a:gd name="T51" fmla="*/ 51 h 82"/>
                <a:gd name="T52" fmla="*/ 8 w 44"/>
                <a:gd name="T53" fmla="*/ 51 h 82"/>
                <a:gd name="T54" fmla="*/ 6 w 44"/>
                <a:gd name="T55" fmla="*/ 50 h 82"/>
                <a:gd name="T56" fmla="*/ 7 w 44"/>
                <a:gd name="T57" fmla="*/ 47 h 82"/>
                <a:gd name="T58" fmla="*/ 34 w 44"/>
                <a:gd name="T59" fmla="*/ 42 h 82"/>
                <a:gd name="T60" fmla="*/ 36 w 44"/>
                <a:gd name="T61" fmla="*/ 44 h 82"/>
                <a:gd name="T62" fmla="*/ 34 w 44"/>
                <a:gd name="T63"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2">
                  <a:moveTo>
                    <a:pt x="42" y="0"/>
                  </a:moveTo>
                  <a:cubicBezTo>
                    <a:pt x="29" y="0"/>
                    <a:pt x="9" y="2"/>
                    <a:pt x="0" y="9"/>
                  </a:cubicBezTo>
                  <a:cubicBezTo>
                    <a:pt x="0" y="82"/>
                    <a:pt x="0" y="82"/>
                    <a:pt x="0" y="82"/>
                  </a:cubicBezTo>
                  <a:cubicBezTo>
                    <a:pt x="0" y="76"/>
                    <a:pt x="18" y="70"/>
                    <a:pt x="42" y="70"/>
                  </a:cubicBezTo>
                  <a:cubicBezTo>
                    <a:pt x="43" y="70"/>
                    <a:pt x="44" y="69"/>
                    <a:pt x="44" y="68"/>
                  </a:cubicBezTo>
                  <a:cubicBezTo>
                    <a:pt x="44" y="2"/>
                    <a:pt x="44" y="2"/>
                    <a:pt x="44" y="2"/>
                  </a:cubicBezTo>
                  <a:cubicBezTo>
                    <a:pt x="44" y="1"/>
                    <a:pt x="43" y="0"/>
                    <a:pt x="42" y="0"/>
                  </a:cubicBezTo>
                  <a:close/>
                  <a:moveTo>
                    <a:pt x="20" y="6"/>
                  </a:moveTo>
                  <a:cubicBezTo>
                    <a:pt x="23" y="6"/>
                    <a:pt x="28" y="5"/>
                    <a:pt x="32" y="4"/>
                  </a:cubicBezTo>
                  <a:cubicBezTo>
                    <a:pt x="32" y="32"/>
                    <a:pt x="32" y="32"/>
                    <a:pt x="32" y="32"/>
                  </a:cubicBezTo>
                  <a:cubicBezTo>
                    <a:pt x="28" y="27"/>
                    <a:pt x="28" y="27"/>
                    <a:pt x="28" y="27"/>
                  </a:cubicBezTo>
                  <a:cubicBezTo>
                    <a:pt x="27" y="26"/>
                    <a:pt x="27" y="26"/>
                    <a:pt x="26" y="26"/>
                  </a:cubicBezTo>
                  <a:cubicBezTo>
                    <a:pt x="26" y="26"/>
                    <a:pt x="26" y="26"/>
                    <a:pt x="26" y="26"/>
                  </a:cubicBezTo>
                  <a:cubicBezTo>
                    <a:pt x="25" y="26"/>
                    <a:pt x="25" y="26"/>
                    <a:pt x="25" y="27"/>
                  </a:cubicBezTo>
                  <a:cubicBezTo>
                    <a:pt x="20" y="31"/>
                    <a:pt x="20" y="31"/>
                    <a:pt x="20" y="31"/>
                  </a:cubicBezTo>
                  <a:lnTo>
                    <a:pt x="20" y="6"/>
                  </a:lnTo>
                  <a:close/>
                  <a:moveTo>
                    <a:pt x="34" y="58"/>
                  </a:moveTo>
                  <a:cubicBezTo>
                    <a:pt x="24" y="59"/>
                    <a:pt x="15" y="60"/>
                    <a:pt x="9" y="63"/>
                  </a:cubicBezTo>
                  <a:cubicBezTo>
                    <a:pt x="8" y="63"/>
                    <a:pt x="8" y="63"/>
                    <a:pt x="8" y="63"/>
                  </a:cubicBezTo>
                  <a:cubicBezTo>
                    <a:pt x="7" y="63"/>
                    <a:pt x="6" y="62"/>
                    <a:pt x="6" y="62"/>
                  </a:cubicBezTo>
                  <a:cubicBezTo>
                    <a:pt x="6" y="61"/>
                    <a:pt x="6" y="59"/>
                    <a:pt x="7" y="59"/>
                  </a:cubicBezTo>
                  <a:cubicBezTo>
                    <a:pt x="14" y="57"/>
                    <a:pt x="23" y="55"/>
                    <a:pt x="34" y="54"/>
                  </a:cubicBezTo>
                  <a:cubicBezTo>
                    <a:pt x="35" y="54"/>
                    <a:pt x="36" y="55"/>
                    <a:pt x="36" y="56"/>
                  </a:cubicBezTo>
                  <a:cubicBezTo>
                    <a:pt x="36" y="57"/>
                    <a:pt x="35" y="58"/>
                    <a:pt x="34" y="58"/>
                  </a:cubicBezTo>
                  <a:close/>
                  <a:moveTo>
                    <a:pt x="34" y="46"/>
                  </a:moveTo>
                  <a:cubicBezTo>
                    <a:pt x="24" y="47"/>
                    <a:pt x="15" y="48"/>
                    <a:pt x="9" y="51"/>
                  </a:cubicBezTo>
                  <a:cubicBezTo>
                    <a:pt x="8" y="51"/>
                    <a:pt x="8" y="51"/>
                    <a:pt x="8" y="51"/>
                  </a:cubicBezTo>
                  <a:cubicBezTo>
                    <a:pt x="7" y="51"/>
                    <a:pt x="6" y="50"/>
                    <a:pt x="6" y="50"/>
                  </a:cubicBezTo>
                  <a:cubicBezTo>
                    <a:pt x="6" y="49"/>
                    <a:pt x="6" y="47"/>
                    <a:pt x="7" y="47"/>
                  </a:cubicBezTo>
                  <a:cubicBezTo>
                    <a:pt x="14" y="45"/>
                    <a:pt x="23" y="43"/>
                    <a:pt x="34" y="42"/>
                  </a:cubicBezTo>
                  <a:cubicBezTo>
                    <a:pt x="35" y="42"/>
                    <a:pt x="36" y="43"/>
                    <a:pt x="36" y="44"/>
                  </a:cubicBezTo>
                  <a:cubicBezTo>
                    <a:pt x="36" y="45"/>
                    <a:pt x="35"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1" name="Title 1">
            <a:extLst>
              <a:ext uri="{FF2B5EF4-FFF2-40B4-BE49-F238E27FC236}">
                <a16:creationId xmlns:a16="http://schemas.microsoft.com/office/drawing/2014/main" id="{5B0DB2BD-E5F1-408C-AD7F-DFA9DBC95C49}"/>
              </a:ext>
            </a:extLst>
          </p:cNvPr>
          <p:cNvSpPr>
            <a:spLocks noGrp="1"/>
          </p:cNvSpPr>
          <p:nvPr>
            <p:ph type="title"/>
          </p:nvPr>
        </p:nvSpPr>
        <p:spPr/>
        <p:txBody>
          <a:bodyPr/>
          <a:lstStyle/>
          <a:p>
            <a:r>
              <a:rPr lang="en-US" dirty="0"/>
              <a:t>BDT Engagement Map</a:t>
            </a:r>
          </a:p>
        </p:txBody>
      </p:sp>
      <p:pic>
        <p:nvPicPr>
          <p:cNvPr id="48" name="Picture 47" descr="A picture containing keyboard&#10;&#10;Description automatically generated">
            <a:extLst>
              <a:ext uri="{FF2B5EF4-FFF2-40B4-BE49-F238E27FC236}">
                <a16:creationId xmlns:a16="http://schemas.microsoft.com/office/drawing/2014/main" id="{C0E3D7DB-54F5-47EA-85A8-77AD3D5268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990600"/>
            <a:ext cx="7772400" cy="1093552"/>
          </a:xfrm>
          <a:prstGeom prst="rect">
            <a:avLst/>
          </a:prstGeom>
        </p:spPr>
      </p:pic>
      <p:sp>
        <p:nvSpPr>
          <p:cNvPr id="49" name="Rectangle 48">
            <a:extLst>
              <a:ext uri="{FF2B5EF4-FFF2-40B4-BE49-F238E27FC236}">
                <a16:creationId xmlns:a16="http://schemas.microsoft.com/office/drawing/2014/main" id="{3EBBD8C3-CA71-415A-8FFD-56B061DD4C74}"/>
              </a:ext>
            </a:extLst>
          </p:cNvPr>
          <p:cNvSpPr/>
          <p:nvPr/>
        </p:nvSpPr>
        <p:spPr>
          <a:xfrm>
            <a:off x="0" y="990600"/>
            <a:ext cx="7772400" cy="1093552"/>
          </a:xfrm>
          <a:prstGeom prst="rect">
            <a:avLst/>
          </a:prstGeom>
          <a:solidFill>
            <a:schemeClr val="accent3">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grpSp>
        <p:nvGrpSpPr>
          <p:cNvPr id="28" name="Group 27">
            <a:extLst>
              <a:ext uri="{FF2B5EF4-FFF2-40B4-BE49-F238E27FC236}">
                <a16:creationId xmlns:a16="http://schemas.microsoft.com/office/drawing/2014/main" id="{19607BA1-BE38-40D3-828C-897CE6631A0F}"/>
              </a:ext>
            </a:extLst>
          </p:cNvPr>
          <p:cNvGrpSpPr/>
          <p:nvPr/>
        </p:nvGrpSpPr>
        <p:grpSpPr>
          <a:xfrm>
            <a:off x="388625" y="1168044"/>
            <a:ext cx="6995150" cy="738664"/>
            <a:chOff x="388621" y="1244244"/>
            <a:chExt cx="6995150" cy="738664"/>
          </a:xfrm>
        </p:grpSpPr>
        <p:sp>
          <p:nvSpPr>
            <p:cNvPr id="25" name="TextBox 24">
              <a:extLst>
                <a:ext uri="{FF2B5EF4-FFF2-40B4-BE49-F238E27FC236}">
                  <a16:creationId xmlns:a16="http://schemas.microsoft.com/office/drawing/2014/main" id="{BD0F6FF4-F007-448A-A8AA-164E06F942C4}"/>
                </a:ext>
              </a:extLst>
            </p:cNvPr>
            <p:cNvSpPr txBox="1"/>
            <p:nvPr/>
          </p:nvSpPr>
          <p:spPr>
            <a:xfrm>
              <a:off x="1326353" y="1290410"/>
              <a:ext cx="6057418" cy="646331"/>
            </a:xfrm>
            <a:prstGeom prst="rect">
              <a:avLst/>
            </a:prstGeom>
            <a:noFill/>
          </p:spPr>
          <p:txBody>
            <a:bodyPr wrap="square" lIns="0" tIns="0" rIns="0" bIns="0" rtlCol="0" anchor="ctr">
              <a:spAutoFit/>
            </a:bodyPr>
            <a:lstStyle/>
            <a:p>
              <a:r>
                <a:rPr lang="en-US" sz="1400" dirty="0">
                  <a:solidFill>
                    <a:schemeClr val="bg1"/>
                  </a:solidFill>
                  <a:latin typeface="+mn-lt"/>
                </a:rPr>
                <a:t>The BDT Engagement Map below highlights which different assets, delivery channels, and GTM teams </a:t>
              </a:r>
              <a:r>
                <a:rPr lang="en-US" sz="1400" dirty="0">
                  <a:solidFill>
                    <a:schemeClr val="bg1"/>
                  </a:solidFill>
                </a:rPr>
                <a:t>Buyer Personas generally interact and engage with </a:t>
              </a:r>
              <a:r>
                <a:rPr lang="en-US" sz="1400" dirty="0">
                  <a:solidFill>
                    <a:schemeClr val="bg1"/>
                  </a:solidFill>
                  <a:latin typeface="+mn-lt"/>
                </a:rPr>
                <a:t>throughout the Buyer's Journey.</a:t>
              </a:r>
            </a:p>
          </p:txBody>
        </p:sp>
        <p:grpSp>
          <p:nvGrpSpPr>
            <p:cNvPr id="40" name="Group 39">
              <a:extLst>
                <a:ext uri="{FF2B5EF4-FFF2-40B4-BE49-F238E27FC236}">
                  <a16:creationId xmlns:a16="http://schemas.microsoft.com/office/drawing/2014/main" id="{778F1B10-F523-4258-82AB-A766A8E5A88E}"/>
                </a:ext>
              </a:extLst>
            </p:cNvPr>
            <p:cNvGrpSpPr/>
            <p:nvPr/>
          </p:nvGrpSpPr>
          <p:grpSpPr>
            <a:xfrm>
              <a:off x="388621" y="1409641"/>
              <a:ext cx="442997" cy="407870"/>
              <a:chOff x="6997700" y="2901951"/>
              <a:chExt cx="360363" cy="331788"/>
            </a:xfrm>
            <a:solidFill>
              <a:schemeClr val="bg1"/>
            </a:solidFill>
          </p:grpSpPr>
          <p:sp>
            <p:nvSpPr>
              <p:cNvPr id="41" name="Freeform 164">
                <a:extLst>
                  <a:ext uri="{FF2B5EF4-FFF2-40B4-BE49-F238E27FC236}">
                    <a16:creationId xmlns:a16="http://schemas.microsoft.com/office/drawing/2014/main" id="{B0B8D72F-4C16-45CE-81A6-8D335FFC896E}"/>
                  </a:ext>
                </a:extLst>
              </p:cNvPr>
              <p:cNvSpPr>
                <a:spLocks/>
              </p:cNvSpPr>
              <p:nvPr/>
            </p:nvSpPr>
            <p:spPr bwMode="auto">
              <a:xfrm>
                <a:off x="6997700" y="3162301"/>
                <a:ext cx="360363" cy="71438"/>
              </a:xfrm>
              <a:custGeom>
                <a:avLst/>
                <a:gdLst>
                  <a:gd name="T0" fmla="*/ 64 w 96"/>
                  <a:gd name="T1" fmla="*/ 0 h 19"/>
                  <a:gd name="T2" fmla="*/ 64 w 96"/>
                  <a:gd name="T3" fmla="*/ 3 h 19"/>
                  <a:gd name="T4" fmla="*/ 32 w 96"/>
                  <a:gd name="T5" fmla="*/ 3 h 19"/>
                  <a:gd name="T6" fmla="*/ 32 w 96"/>
                  <a:gd name="T7" fmla="*/ 0 h 19"/>
                  <a:gd name="T8" fmla="*/ 0 w 96"/>
                  <a:gd name="T9" fmla="*/ 9 h 19"/>
                  <a:gd name="T10" fmla="*/ 48 w 96"/>
                  <a:gd name="T11" fmla="*/ 19 h 19"/>
                  <a:gd name="T12" fmla="*/ 96 w 96"/>
                  <a:gd name="T13" fmla="*/ 9 h 19"/>
                  <a:gd name="T14" fmla="*/ 64 w 9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64" y="0"/>
                    </a:moveTo>
                    <a:cubicBezTo>
                      <a:pt x="64" y="3"/>
                      <a:pt x="64" y="3"/>
                      <a:pt x="64" y="3"/>
                    </a:cubicBezTo>
                    <a:cubicBezTo>
                      <a:pt x="32" y="3"/>
                      <a:pt x="32" y="3"/>
                      <a:pt x="32" y="3"/>
                    </a:cubicBezTo>
                    <a:cubicBezTo>
                      <a:pt x="32" y="0"/>
                      <a:pt x="32" y="0"/>
                      <a:pt x="32" y="0"/>
                    </a:cubicBezTo>
                    <a:cubicBezTo>
                      <a:pt x="18" y="0"/>
                      <a:pt x="0" y="3"/>
                      <a:pt x="0" y="9"/>
                    </a:cubicBezTo>
                    <a:cubicBezTo>
                      <a:pt x="0" y="19"/>
                      <a:pt x="43" y="19"/>
                      <a:pt x="48" y="19"/>
                    </a:cubicBezTo>
                    <a:cubicBezTo>
                      <a:pt x="53" y="19"/>
                      <a:pt x="96" y="19"/>
                      <a:pt x="96" y="9"/>
                    </a:cubicBezTo>
                    <a:cubicBezTo>
                      <a:pt x="96" y="3"/>
                      <a:pt x="78"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Oval 165">
                <a:extLst>
                  <a:ext uri="{FF2B5EF4-FFF2-40B4-BE49-F238E27FC236}">
                    <a16:creationId xmlns:a16="http://schemas.microsoft.com/office/drawing/2014/main" id="{FE69EBA9-DBF9-4046-993C-ABB8F92BE03B}"/>
                  </a:ext>
                </a:extLst>
              </p:cNvPr>
              <p:cNvSpPr>
                <a:spLocks noChangeArrowheads="1"/>
              </p:cNvSpPr>
              <p:nvPr/>
            </p:nvSpPr>
            <p:spPr bwMode="auto">
              <a:xfrm>
                <a:off x="7132638" y="2901951"/>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66">
                <a:extLst>
                  <a:ext uri="{FF2B5EF4-FFF2-40B4-BE49-F238E27FC236}">
                    <a16:creationId xmlns:a16="http://schemas.microsoft.com/office/drawing/2014/main" id="{9B37A81B-6C00-4D91-A1B7-F517299C5C72}"/>
                  </a:ext>
                </a:extLst>
              </p:cNvPr>
              <p:cNvSpPr>
                <a:spLocks/>
              </p:cNvSpPr>
              <p:nvPr/>
            </p:nvSpPr>
            <p:spPr bwMode="auto">
              <a:xfrm>
                <a:off x="7132638" y="3008313"/>
                <a:ext cx="90488" cy="149225"/>
              </a:xfrm>
              <a:custGeom>
                <a:avLst/>
                <a:gdLst>
                  <a:gd name="T0" fmla="*/ 12 w 24"/>
                  <a:gd name="T1" fmla="*/ 0 h 40"/>
                  <a:gd name="T2" fmla="*/ 0 w 24"/>
                  <a:gd name="T3" fmla="*/ 12 h 40"/>
                  <a:gd name="T4" fmla="*/ 0 w 24"/>
                  <a:gd name="T5" fmla="*/ 40 h 40"/>
                  <a:gd name="T6" fmla="*/ 24 w 24"/>
                  <a:gd name="T7" fmla="*/ 40 h 40"/>
                  <a:gd name="T8" fmla="*/ 24 w 24"/>
                  <a:gd name="T9" fmla="*/ 12 h 40"/>
                  <a:gd name="T10" fmla="*/ 12 w 24"/>
                  <a:gd name="T11" fmla="*/ 0 h 40"/>
                </a:gdLst>
                <a:ahLst/>
                <a:cxnLst>
                  <a:cxn ang="0">
                    <a:pos x="T0" y="T1"/>
                  </a:cxn>
                  <a:cxn ang="0">
                    <a:pos x="T2" y="T3"/>
                  </a:cxn>
                  <a:cxn ang="0">
                    <a:pos x="T4" y="T5"/>
                  </a:cxn>
                  <a:cxn ang="0">
                    <a:pos x="T6" y="T7"/>
                  </a:cxn>
                  <a:cxn ang="0">
                    <a:pos x="T8" y="T9"/>
                  </a:cxn>
                  <a:cxn ang="0">
                    <a:pos x="T10" y="T11"/>
                  </a:cxn>
                </a:cxnLst>
                <a:rect l="0" t="0" r="r" b="b"/>
                <a:pathLst>
                  <a:path w="24" h="40">
                    <a:moveTo>
                      <a:pt x="12" y="0"/>
                    </a:moveTo>
                    <a:cubicBezTo>
                      <a:pt x="5" y="0"/>
                      <a:pt x="0" y="5"/>
                      <a:pt x="0" y="12"/>
                    </a:cubicBezTo>
                    <a:cubicBezTo>
                      <a:pt x="0" y="40"/>
                      <a:pt x="0" y="40"/>
                      <a:pt x="0" y="40"/>
                    </a:cubicBezTo>
                    <a:cubicBezTo>
                      <a:pt x="24" y="40"/>
                      <a:pt x="24" y="40"/>
                      <a:pt x="24" y="40"/>
                    </a:cubicBezTo>
                    <a:cubicBezTo>
                      <a:pt x="24" y="12"/>
                      <a:pt x="24" y="12"/>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Oval 167">
                <a:extLst>
                  <a:ext uri="{FF2B5EF4-FFF2-40B4-BE49-F238E27FC236}">
                    <a16:creationId xmlns:a16="http://schemas.microsoft.com/office/drawing/2014/main" id="{FCC399E2-48EF-4515-A944-77B872F546A1}"/>
                  </a:ext>
                </a:extLst>
              </p:cNvPr>
              <p:cNvSpPr>
                <a:spLocks noChangeArrowheads="1"/>
              </p:cNvSpPr>
              <p:nvPr/>
            </p:nvSpPr>
            <p:spPr bwMode="auto">
              <a:xfrm>
                <a:off x="7253288" y="2932113"/>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168">
                <a:extLst>
                  <a:ext uri="{FF2B5EF4-FFF2-40B4-BE49-F238E27FC236}">
                    <a16:creationId xmlns:a16="http://schemas.microsoft.com/office/drawing/2014/main" id="{50C013C2-4D10-4953-9B45-A7E3F2ACBA0F}"/>
                  </a:ext>
                </a:extLst>
              </p:cNvPr>
              <p:cNvSpPr>
                <a:spLocks/>
              </p:cNvSpPr>
              <p:nvPr/>
            </p:nvSpPr>
            <p:spPr bwMode="auto">
              <a:xfrm>
                <a:off x="7253288" y="3008313"/>
                <a:ext cx="60325" cy="120650"/>
              </a:xfrm>
              <a:custGeom>
                <a:avLst/>
                <a:gdLst>
                  <a:gd name="T0" fmla="*/ 8 w 16"/>
                  <a:gd name="T1" fmla="*/ 0 h 32"/>
                  <a:gd name="T2" fmla="*/ 0 w 16"/>
                  <a:gd name="T3" fmla="*/ 8 h 32"/>
                  <a:gd name="T4" fmla="*/ 0 w 16"/>
                  <a:gd name="T5" fmla="*/ 32 h 32"/>
                  <a:gd name="T6" fmla="*/ 16 w 16"/>
                  <a:gd name="T7" fmla="*/ 32 h 32"/>
                  <a:gd name="T8" fmla="*/ 16 w 16"/>
                  <a:gd name="T9" fmla="*/ 8 h 32"/>
                  <a:gd name="T10" fmla="*/ 8 w 16"/>
                  <a:gd name="T11" fmla="*/ 0 h 32"/>
                </a:gdLst>
                <a:ahLst/>
                <a:cxnLst>
                  <a:cxn ang="0">
                    <a:pos x="T0" y="T1"/>
                  </a:cxn>
                  <a:cxn ang="0">
                    <a:pos x="T2" y="T3"/>
                  </a:cxn>
                  <a:cxn ang="0">
                    <a:pos x="T4" y="T5"/>
                  </a:cxn>
                  <a:cxn ang="0">
                    <a:pos x="T6" y="T7"/>
                  </a:cxn>
                  <a:cxn ang="0">
                    <a:pos x="T8" y="T9"/>
                  </a:cxn>
                  <a:cxn ang="0">
                    <a:pos x="T10" y="T11"/>
                  </a:cxn>
                </a:cxnLst>
                <a:rect l="0" t="0" r="r" b="b"/>
                <a:pathLst>
                  <a:path w="16" h="32">
                    <a:moveTo>
                      <a:pt x="8" y="0"/>
                    </a:moveTo>
                    <a:cubicBezTo>
                      <a:pt x="4" y="0"/>
                      <a:pt x="0" y="4"/>
                      <a:pt x="0" y="8"/>
                    </a:cubicBezTo>
                    <a:cubicBezTo>
                      <a:pt x="0" y="32"/>
                      <a:pt x="0" y="32"/>
                      <a:pt x="0" y="32"/>
                    </a:cubicBezTo>
                    <a:cubicBezTo>
                      <a:pt x="16" y="32"/>
                      <a:pt x="16" y="32"/>
                      <a:pt x="16" y="32"/>
                    </a:cubicBezTo>
                    <a:cubicBezTo>
                      <a:pt x="16" y="8"/>
                      <a:pt x="16" y="8"/>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Oval 169">
                <a:extLst>
                  <a:ext uri="{FF2B5EF4-FFF2-40B4-BE49-F238E27FC236}">
                    <a16:creationId xmlns:a16="http://schemas.microsoft.com/office/drawing/2014/main" id="{626223BA-2F3F-46AD-AFD8-DB1A72F4BCB7}"/>
                  </a:ext>
                </a:extLst>
              </p:cNvPr>
              <p:cNvSpPr>
                <a:spLocks noChangeArrowheads="1"/>
              </p:cNvSpPr>
              <p:nvPr/>
            </p:nvSpPr>
            <p:spPr bwMode="auto">
              <a:xfrm>
                <a:off x="7042150" y="2932113"/>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170">
                <a:extLst>
                  <a:ext uri="{FF2B5EF4-FFF2-40B4-BE49-F238E27FC236}">
                    <a16:creationId xmlns:a16="http://schemas.microsoft.com/office/drawing/2014/main" id="{BC8F3D49-8A79-4BFA-B94E-655884CD374B}"/>
                  </a:ext>
                </a:extLst>
              </p:cNvPr>
              <p:cNvSpPr>
                <a:spLocks/>
              </p:cNvSpPr>
              <p:nvPr/>
            </p:nvSpPr>
            <p:spPr bwMode="auto">
              <a:xfrm>
                <a:off x="7042150" y="3008313"/>
                <a:ext cx="60325" cy="120650"/>
              </a:xfrm>
              <a:custGeom>
                <a:avLst/>
                <a:gdLst>
                  <a:gd name="T0" fmla="*/ 8 w 16"/>
                  <a:gd name="T1" fmla="*/ 0 h 32"/>
                  <a:gd name="T2" fmla="*/ 0 w 16"/>
                  <a:gd name="T3" fmla="*/ 8 h 32"/>
                  <a:gd name="T4" fmla="*/ 0 w 16"/>
                  <a:gd name="T5" fmla="*/ 32 h 32"/>
                  <a:gd name="T6" fmla="*/ 16 w 16"/>
                  <a:gd name="T7" fmla="*/ 32 h 32"/>
                  <a:gd name="T8" fmla="*/ 16 w 16"/>
                  <a:gd name="T9" fmla="*/ 8 h 32"/>
                  <a:gd name="T10" fmla="*/ 8 w 16"/>
                  <a:gd name="T11" fmla="*/ 0 h 32"/>
                </a:gdLst>
                <a:ahLst/>
                <a:cxnLst>
                  <a:cxn ang="0">
                    <a:pos x="T0" y="T1"/>
                  </a:cxn>
                  <a:cxn ang="0">
                    <a:pos x="T2" y="T3"/>
                  </a:cxn>
                  <a:cxn ang="0">
                    <a:pos x="T4" y="T5"/>
                  </a:cxn>
                  <a:cxn ang="0">
                    <a:pos x="T6" y="T7"/>
                  </a:cxn>
                  <a:cxn ang="0">
                    <a:pos x="T8" y="T9"/>
                  </a:cxn>
                  <a:cxn ang="0">
                    <a:pos x="T10" y="T11"/>
                  </a:cxn>
                </a:cxnLst>
                <a:rect l="0" t="0" r="r" b="b"/>
                <a:pathLst>
                  <a:path w="16" h="32">
                    <a:moveTo>
                      <a:pt x="8" y="0"/>
                    </a:moveTo>
                    <a:cubicBezTo>
                      <a:pt x="4" y="0"/>
                      <a:pt x="0" y="4"/>
                      <a:pt x="0" y="8"/>
                    </a:cubicBezTo>
                    <a:cubicBezTo>
                      <a:pt x="0" y="32"/>
                      <a:pt x="0" y="32"/>
                      <a:pt x="0" y="32"/>
                    </a:cubicBezTo>
                    <a:cubicBezTo>
                      <a:pt x="16" y="32"/>
                      <a:pt x="16" y="32"/>
                      <a:pt x="16" y="32"/>
                    </a:cubicBezTo>
                    <a:cubicBezTo>
                      <a:pt x="16" y="8"/>
                      <a:pt x="16" y="8"/>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24" name="Straight Connector 23">
              <a:extLst>
                <a:ext uri="{FF2B5EF4-FFF2-40B4-BE49-F238E27FC236}">
                  <a16:creationId xmlns:a16="http://schemas.microsoft.com/office/drawing/2014/main" id="{AF17B543-E349-4196-8A89-E1FDA398A7D0}"/>
                </a:ext>
              </a:extLst>
            </p:cNvPr>
            <p:cNvCxnSpPr>
              <a:cxnSpLocks/>
            </p:cNvCxnSpPr>
            <p:nvPr/>
          </p:nvCxnSpPr>
          <p:spPr>
            <a:xfrm rot="5400000">
              <a:off x="709653" y="1613576"/>
              <a:ext cx="738664" cy="0"/>
            </a:xfrm>
            <a:prstGeom prst="line">
              <a:avLst/>
            </a:prstGeom>
            <a:ln w="63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sp>
        <p:nvSpPr>
          <p:cNvPr id="112" name="Arrow: Chevron 111">
            <a:extLst>
              <a:ext uri="{FF2B5EF4-FFF2-40B4-BE49-F238E27FC236}">
                <a16:creationId xmlns:a16="http://schemas.microsoft.com/office/drawing/2014/main" id="{6CBF5D77-7967-4A5C-A7C9-30F3FE2E4659}"/>
              </a:ext>
            </a:extLst>
          </p:cNvPr>
          <p:cNvSpPr/>
          <p:nvPr/>
        </p:nvSpPr>
        <p:spPr>
          <a:xfrm rot="16200000" flipH="1">
            <a:off x="4171" y="3131699"/>
            <a:ext cx="1139227" cy="690362"/>
          </a:xfrm>
          <a:prstGeom prst="chevron">
            <a:avLst>
              <a:gd name="adj" fmla="val 27925"/>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b="1" dirty="0">
              <a:solidFill>
                <a:schemeClr val="bg1"/>
              </a:solidFill>
            </a:endParaRPr>
          </a:p>
        </p:txBody>
      </p:sp>
      <p:sp>
        <p:nvSpPr>
          <p:cNvPr id="113" name="Arrow: Chevron 112">
            <a:extLst>
              <a:ext uri="{FF2B5EF4-FFF2-40B4-BE49-F238E27FC236}">
                <a16:creationId xmlns:a16="http://schemas.microsoft.com/office/drawing/2014/main" id="{AA8D64BA-435C-495B-8530-E2C1A251D56C}"/>
              </a:ext>
            </a:extLst>
          </p:cNvPr>
          <p:cNvSpPr/>
          <p:nvPr/>
        </p:nvSpPr>
        <p:spPr>
          <a:xfrm rot="16200000" flipH="1">
            <a:off x="4171" y="4136635"/>
            <a:ext cx="1139227" cy="690362"/>
          </a:xfrm>
          <a:prstGeom prst="chevron">
            <a:avLst>
              <a:gd name="adj" fmla="val 27925"/>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bg1"/>
              </a:solidFill>
            </a:endParaRPr>
          </a:p>
        </p:txBody>
      </p:sp>
      <p:sp>
        <p:nvSpPr>
          <p:cNvPr id="114" name="Arrow: Chevron 113">
            <a:extLst>
              <a:ext uri="{FF2B5EF4-FFF2-40B4-BE49-F238E27FC236}">
                <a16:creationId xmlns:a16="http://schemas.microsoft.com/office/drawing/2014/main" id="{EF6C2A51-D594-44B6-83E9-7C3A61D153BE}"/>
              </a:ext>
            </a:extLst>
          </p:cNvPr>
          <p:cNvSpPr/>
          <p:nvPr/>
        </p:nvSpPr>
        <p:spPr>
          <a:xfrm rot="16200000" flipH="1">
            <a:off x="-549047" y="5694791"/>
            <a:ext cx="2245662" cy="690362"/>
          </a:xfrm>
          <a:prstGeom prst="chevron">
            <a:avLst>
              <a:gd name="adj" fmla="val 27925"/>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bg1"/>
              </a:solidFill>
            </a:endParaRPr>
          </a:p>
        </p:txBody>
      </p:sp>
      <p:sp>
        <p:nvSpPr>
          <p:cNvPr id="116" name="Arrow: Chevron 115">
            <a:extLst>
              <a:ext uri="{FF2B5EF4-FFF2-40B4-BE49-F238E27FC236}">
                <a16:creationId xmlns:a16="http://schemas.microsoft.com/office/drawing/2014/main" id="{C5493A07-2953-4464-BE17-A121D9AB6950}"/>
              </a:ext>
            </a:extLst>
          </p:cNvPr>
          <p:cNvSpPr/>
          <p:nvPr/>
        </p:nvSpPr>
        <p:spPr>
          <a:xfrm rot="16200000" flipH="1">
            <a:off x="-549046" y="7801758"/>
            <a:ext cx="2245661" cy="690362"/>
          </a:xfrm>
          <a:prstGeom prst="chevron">
            <a:avLst>
              <a:gd name="adj" fmla="val 27925"/>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bg1"/>
              </a:solidFill>
            </a:endParaRPr>
          </a:p>
        </p:txBody>
      </p:sp>
      <p:grpSp>
        <p:nvGrpSpPr>
          <p:cNvPr id="119" name="Group 118">
            <a:extLst>
              <a:ext uri="{FF2B5EF4-FFF2-40B4-BE49-F238E27FC236}">
                <a16:creationId xmlns:a16="http://schemas.microsoft.com/office/drawing/2014/main" id="{90934370-5D25-42C0-A23A-0CBD21C91CF4}"/>
              </a:ext>
            </a:extLst>
          </p:cNvPr>
          <p:cNvGrpSpPr/>
          <p:nvPr/>
        </p:nvGrpSpPr>
        <p:grpSpPr>
          <a:xfrm>
            <a:off x="228600" y="3222851"/>
            <a:ext cx="690368" cy="546531"/>
            <a:chOff x="388616" y="3232665"/>
            <a:chExt cx="690368" cy="546531"/>
          </a:xfrm>
          <a:effectLst/>
        </p:grpSpPr>
        <p:sp>
          <p:nvSpPr>
            <p:cNvPr id="120" name="TextBox 119">
              <a:extLst>
                <a:ext uri="{FF2B5EF4-FFF2-40B4-BE49-F238E27FC236}">
                  <a16:creationId xmlns:a16="http://schemas.microsoft.com/office/drawing/2014/main" id="{F9DAF51D-FB60-43F3-AE7E-0F97C95AAD66}"/>
                </a:ext>
              </a:extLst>
            </p:cNvPr>
            <p:cNvSpPr txBox="1"/>
            <p:nvPr/>
          </p:nvSpPr>
          <p:spPr>
            <a:xfrm>
              <a:off x="388616" y="3456031"/>
              <a:ext cx="690368" cy="323165"/>
            </a:xfrm>
            <a:prstGeom prst="rect">
              <a:avLst/>
            </a:prstGeom>
            <a:noFill/>
          </p:spPr>
          <p:txBody>
            <a:bodyPr wrap="square" lIns="0" tIns="0" rIns="0" bIns="0" rtlCol="0" anchor="ctr">
              <a:spAutoFit/>
            </a:bodyPr>
            <a:lstStyle/>
            <a:p>
              <a:pPr algn="ctr"/>
              <a:r>
                <a:rPr lang="en-US" sz="1050" b="1" dirty="0">
                  <a:solidFill>
                    <a:schemeClr val="bg1"/>
                  </a:solidFill>
                  <a:latin typeface="+mn-lt"/>
                </a:rPr>
                <a:t>Not In</a:t>
              </a:r>
              <a:br>
                <a:rPr lang="en-US" sz="1050" b="1" dirty="0">
                  <a:solidFill>
                    <a:schemeClr val="bg1"/>
                  </a:solidFill>
                  <a:latin typeface="+mn-lt"/>
                </a:rPr>
              </a:br>
              <a:r>
                <a:rPr lang="en-US" sz="1050" b="1" dirty="0">
                  <a:solidFill>
                    <a:schemeClr val="bg1"/>
                  </a:solidFill>
                  <a:latin typeface="+mn-lt"/>
                </a:rPr>
                <a:t>Market</a:t>
              </a:r>
            </a:p>
          </p:txBody>
        </p:sp>
        <p:sp>
          <p:nvSpPr>
            <p:cNvPr id="121" name="Freeform 10">
              <a:extLst>
                <a:ext uri="{FF2B5EF4-FFF2-40B4-BE49-F238E27FC236}">
                  <a16:creationId xmlns:a16="http://schemas.microsoft.com/office/drawing/2014/main" id="{19EF7275-FC9C-49B3-8551-C4E6579177CE}"/>
                </a:ext>
              </a:extLst>
            </p:cNvPr>
            <p:cNvSpPr>
              <a:spLocks noEditPoints="1"/>
            </p:cNvSpPr>
            <p:nvPr/>
          </p:nvSpPr>
          <p:spPr bwMode="auto">
            <a:xfrm>
              <a:off x="628028" y="3232665"/>
              <a:ext cx="211544" cy="2134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id-ID" sz="1050" dirty="0"/>
            </a:p>
          </p:txBody>
        </p:sp>
      </p:grpSp>
      <p:grpSp>
        <p:nvGrpSpPr>
          <p:cNvPr id="122" name="Group 121">
            <a:extLst>
              <a:ext uri="{FF2B5EF4-FFF2-40B4-BE49-F238E27FC236}">
                <a16:creationId xmlns:a16="http://schemas.microsoft.com/office/drawing/2014/main" id="{0DC3DE29-123A-49E8-8FFD-8F568268D32D}"/>
              </a:ext>
            </a:extLst>
          </p:cNvPr>
          <p:cNvGrpSpPr/>
          <p:nvPr/>
        </p:nvGrpSpPr>
        <p:grpSpPr>
          <a:xfrm>
            <a:off x="159351" y="4289582"/>
            <a:ext cx="850389" cy="412203"/>
            <a:chOff x="319367" y="3232665"/>
            <a:chExt cx="850389" cy="412203"/>
          </a:xfrm>
          <a:effectLst/>
        </p:grpSpPr>
        <p:sp>
          <p:nvSpPr>
            <p:cNvPr id="123" name="TextBox 122">
              <a:extLst>
                <a:ext uri="{FF2B5EF4-FFF2-40B4-BE49-F238E27FC236}">
                  <a16:creationId xmlns:a16="http://schemas.microsoft.com/office/drawing/2014/main" id="{2BC74B78-7CAE-4C5C-8770-0F48DAFE732A}"/>
                </a:ext>
              </a:extLst>
            </p:cNvPr>
            <p:cNvSpPr txBox="1"/>
            <p:nvPr/>
          </p:nvSpPr>
          <p:spPr>
            <a:xfrm>
              <a:off x="319367" y="3483285"/>
              <a:ext cx="850389" cy="161583"/>
            </a:xfrm>
            <a:prstGeom prst="rect">
              <a:avLst/>
            </a:prstGeom>
            <a:noFill/>
          </p:spPr>
          <p:txBody>
            <a:bodyPr wrap="square" lIns="0" tIns="0" rIns="0" bIns="0" rtlCol="0" anchor="ctr">
              <a:spAutoFit/>
            </a:bodyPr>
            <a:lstStyle/>
            <a:p>
              <a:pPr algn="ctr"/>
              <a:r>
                <a:rPr lang="en-US" sz="1050" b="1" dirty="0">
                  <a:solidFill>
                    <a:schemeClr val="bg1"/>
                  </a:solidFill>
                  <a:latin typeface="+mn-lt"/>
                </a:rPr>
                <a:t>Stimulated</a:t>
              </a:r>
            </a:p>
          </p:txBody>
        </p:sp>
        <p:sp>
          <p:nvSpPr>
            <p:cNvPr id="124" name="Freeform 10">
              <a:extLst>
                <a:ext uri="{FF2B5EF4-FFF2-40B4-BE49-F238E27FC236}">
                  <a16:creationId xmlns:a16="http://schemas.microsoft.com/office/drawing/2014/main" id="{FC69966D-09E5-48DC-BA2C-3497F14B652C}"/>
                </a:ext>
              </a:extLst>
            </p:cNvPr>
            <p:cNvSpPr>
              <a:spLocks noEditPoints="1"/>
            </p:cNvSpPr>
            <p:nvPr/>
          </p:nvSpPr>
          <p:spPr bwMode="auto">
            <a:xfrm>
              <a:off x="628028" y="3232665"/>
              <a:ext cx="211544" cy="2134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id-ID" sz="1050" dirty="0"/>
            </a:p>
          </p:txBody>
        </p:sp>
      </p:grpSp>
      <p:grpSp>
        <p:nvGrpSpPr>
          <p:cNvPr id="125" name="Group 124">
            <a:extLst>
              <a:ext uri="{FF2B5EF4-FFF2-40B4-BE49-F238E27FC236}">
                <a16:creationId xmlns:a16="http://schemas.microsoft.com/office/drawing/2014/main" id="{B166825A-B806-4C20-8EFB-1359DC5992B3}"/>
              </a:ext>
            </a:extLst>
          </p:cNvPr>
          <p:cNvGrpSpPr/>
          <p:nvPr/>
        </p:nvGrpSpPr>
        <p:grpSpPr>
          <a:xfrm>
            <a:off x="239154" y="5729871"/>
            <a:ext cx="709112" cy="546531"/>
            <a:chOff x="399170" y="3699036"/>
            <a:chExt cx="709112" cy="546531"/>
          </a:xfrm>
          <a:effectLst/>
        </p:grpSpPr>
        <p:sp>
          <p:nvSpPr>
            <p:cNvPr id="126" name="TextBox 125">
              <a:extLst>
                <a:ext uri="{FF2B5EF4-FFF2-40B4-BE49-F238E27FC236}">
                  <a16:creationId xmlns:a16="http://schemas.microsoft.com/office/drawing/2014/main" id="{A9D56A6B-721E-493A-BBC3-057B19F5CE68}"/>
                </a:ext>
              </a:extLst>
            </p:cNvPr>
            <p:cNvSpPr txBox="1"/>
            <p:nvPr/>
          </p:nvSpPr>
          <p:spPr>
            <a:xfrm>
              <a:off x="399170" y="3922402"/>
              <a:ext cx="709112" cy="323165"/>
            </a:xfrm>
            <a:prstGeom prst="rect">
              <a:avLst/>
            </a:prstGeom>
            <a:noFill/>
          </p:spPr>
          <p:txBody>
            <a:bodyPr wrap="square" lIns="0" tIns="0" rIns="0" bIns="0" rtlCol="0" anchor="ctr">
              <a:spAutoFit/>
            </a:bodyPr>
            <a:lstStyle/>
            <a:p>
              <a:pPr algn="ctr"/>
              <a:r>
                <a:rPr lang="en-US" sz="1050" b="1" dirty="0">
                  <a:solidFill>
                    <a:schemeClr val="bg1"/>
                  </a:solidFill>
                  <a:latin typeface="+mn-lt"/>
                </a:rPr>
                <a:t>Options &amp; Evaluation</a:t>
              </a:r>
            </a:p>
          </p:txBody>
        </p:sp>
        <p:sp>
          <p:nvSpPr>
            <p:cNvPr id="127" name="Freeform 10">
              <a:extLst>
                <a:ext uri="{FF2B5EF4-FFF2-40B4-BE49-F238E27FC236}">
                  <a16:creationId xmlns:a16="http://schemas.microsoft.com/office/drawing/2014/main" id="{0194C7D7-0BFF-4A29-8371-060B010C6074}"/>
                </a:ext>
              </a:extLst>
            </p:cNvPr>
            <p:cNvSpPr>
              <a:spLocks noEditPoints="1"/>
            </p:cNvSpPr>
            <p:nvPr/>
          </p:nvSpPr>
          <p:spPr bwMode="auto">
            <a:xfrm>
              <a:off x="657326" y="3699036"/>
              <a:ext cx="211544" cy="2134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id-ID" sz="1050" dirty="0"/>
            </a:p>
          </p:txBody>
        </p:sp>
      </p:grpSp>
      <p:grpSp>
        <p:nvGrpSpPr>
          <p:cNvPr id="128" name="Group 127">
            <a:extLst>
              <a:ext uri="{FF2B5EF4-FFF2-40B4-BE49-F238E27FC236}">
                <a16:creationId xmlns:a16="http://schemas.microsoft.com/office/drawing/2014/main" id="{64C3A8FD-D1AC-4F66-9526-B15EF831B0A5}"/>
              </a:ext>
            </a:extLst>
          </p:cNvPr>
          <p:cNvGrpSpPr/>
          <p:nvPr/>
        </p:nvGrpSpPr>
        <p:grpSpPr>
          <a:xfrm>
            <a:off x="194346" y="7993642"/>
            <a:ext cx="774402" cy="546531"/>
            <a:chOff x="317176" y="3232665"/>
            <a:chExt cx="774402" cy="546531"/>
          </a:xfrm>
          <a:effectLst/>
        </p:grpSpPr>
        <p:sp>
          <p:nvSpPr>
            <p:cNvPr id="129" name="TextBox 128">
              <a:extLst>
                <a:ext uri="{FF2B5EF4-FFF2-40B4-BE49-F238E27FC236}">
                  <a16:creationId xmlns:a16="http://schemas.microsoft.com/office/drawing/2014/main" id="{D1885964-69EA-48AA-8E15-95C5FAFAF36A}"/>
                </a:ext>
              </a:extLst>
            </p:cNvPr>
            <p:cNvSpPr txBox="1"/>
            <p:nvPr/>
          </p:nvSpPr>
          <p:spPr>
            <a:xfrm>
              <a:off x="317176" y="3456031"/>
              <a:ext cx="774402" cy="323165"/>
            </a:xfrm>
            <a:prstGeom prst="rect">
              <a:avLst/>
            </a:prstGeom>
            <a:noFill/>
          </p:spPr>
          <p:txBody>
            <a:bodyPr wrap="square" lIns="0" tIns="0" rIns="0" bIns="0" rtlCol="0" anchor="ctr">
              <a:spAutoFit/>
            </a:bodyPr>
            <a:lstStyle/>
            <a:p>
              <a:pPr algn="ctr"/>
              <a:r>
                <a:rPr lang="en-US" sz="1050" b="1" dirty="0">
                  <a:solidFill>
                    <a:schemeClr val="bg1"/>
                  </a:solidFill>
                  <a:latin typeface="+mn-lt"/>
                </a:rPr>
                <a:t>Selection &amp; Approval</a:t>
              </a:r>
            </a:p>
          </p:txBody>
        </p:sp>
        <p:sp>
          <p:nvSpPr>
            <p:cNvPr id="130" name="Freeform 10">
              <a:extLst>
                <a:ext uri="{FF2B5EF4-FFF2-40B4-BE49-F238E27FC236}">
                  <a16:creationId xmlns:a16="http://schemas.microsoft.com/office/drawing/2014/main" id="{DF412BEE-C3C2-4B50-B3BE-2EE8A387A2D2}"/>
                </a:ext>
              </a:extLst>
            </p:cNvPr>
            <p:cNvSpPr>
              <a:spLocks noEditPoints="1"/>
            </p:cNvSpPr>
            <p:nvPr/>
          </p:nvSpPr>
          <p:spPr bwMode="auto">
            <a:xfrm>
              <a:off x="628028" y="3232665"/>
              <a:ext cx="211544" cy="21340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id-ID" sz="1050" dirty="0"/>
            </a:p>
          </p:txBody>
        </p:sp>
      </p:grpSp>
      <p:graphicFrame>
        <p:nvGraphicFramePr>
          <p:cNvPr id="2" name="Table 2">
            <a:extLst>
              <a:ext uri="{FF2B5EF4-FFF2-40B4-BE49-F238E27FC236}">
                <a16:creationId xmlns:a16="http://schemas.microsoft.com/office/drawing/2014/main" id="{486693CC-382E-4AB7-8C79-3B8DCC2FF366}"/>
              </a:ext>
            </a:extLst>
          </p:cNvPr>
          <p:cNvGraphicFramePr>
            <a:graphicFrameLocks noGrp="1"/>
          </p:cNvGraphicFramePr>
          <p:nvPr>
            <p:extLst>
              <p:ext uri="{D42A27DB-BD31-4B8C-83A1-F6EECF244321}">
                <p14:modId xmlns:p14="http://schemas.microsoft.com/office/powerpoint/2010/main" val="1413981456"/>
              </p:ext>
            </p:extLst>
          </p:nvPr>
        </p:nvGraphicFramePr>
        <p:xfrm>
          <a:off x="72246" y="2209800"/>
          <a:ext cx="954820" cy="362061"/>
        </p:xfrm>
        <a:graphic>
          <a:graphicData uri="http://schemas.openxmlformats.org/drawingml/2006/table">
            <a:tbl>
              <a:tblPr firstRow="1" bandRow="1">
                <a:tableStyleId>{5C22544A-7EE6-4342-B048-85BDC9FD1C3A}</a:tableStyleId>
              </a:tblPr>
              <a:tblGrid>
                <a:gridCol w="954820">
                  <a:extLst>
                    <a:ext uri="{9D8B030D-6E8A-4147-A177-3AD203B41FA5}">
                      <a16:colId xmlns:a16="http://schemas.microsoft.com/office/drawing/2014/main" val="4012338965"/>
                    </a:ext>
                  </a:extLst>
                </a:gridCol>
              </a:tblGrid>
              <a:tr h="362061">
                <a:tc>
                  <a:txBody>
                    <a:bodyPr/>
                    <a:lstStyle/>
                    <a:p>
                      <a:pPr algn="ctr"/>
                      <a:r>
                        <a:rPr lang="en-US" sz="1100" dirty="0">
                          <a:solidFill>
                            <a:schemeClr val="bg1"/>
                          </a:solidFill>
                        </a:rPr>
                        <a:t>Buyer Stages</a:t>
                      </a:r>
                    </a:p>
                  </a:txBody>
                  <a:tcPr marL="0" marR="0" anchor="ctr">
                    <a:solidFill>
                      <a:schemeClr val="accent2"/>
                    </a:solidFill>
                  </a:tcPr>
                </a:tc>
                <a:extLst>
                  <a:ext uri="{0D108BD9-81ED-4DB2-BD59-A6C34878D82A}">
                    <a16:rowId xmlns:a16="http://schemas.microsoft.com/office/drawing/2014/main" val="106230209"/>
                  </a:ext>
                </a:extLst>
              </a:tr>
            </a:tbl>
          </a:graphicData>
        </a:graphic>
      </p:graphicFrame>
      <p:pic>
        <p:nvPicPr>
          <p:cNvPr id="5" name="Graphic 4" descr="Chevron arrows">
            <a:extLst>
              <a:ext uri="{FF2B5EF4-FFF2-40B4-BE49-F238E27FC236}">
                <a16:creationId xmlns:a16="http://schemas.microsoft.com/office/drawing/2014/main" id="{FE9B5C70-9277-4301-94F5-22B5E01F5D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41267" y="2567955"/>
            <a:ext cx="457200" cy="457200"/>
          </a:xfrm>
          <a:prstGeom prst="rect">
            <a:avLst/>
          </a:prstGeom>
        </p:spPr>
      </p:pic>
      <p:sp>
        <p:nvSpPr>
          <p:cNvPr id="8" name="Arrow: Bent 7">
            <a:extLst>
              <a:ext uri="{FF2B5EF4-FFF2-40B4-BE49-F238E27FC236}">
                <a16:creationId xmlns:a16="http://schemas.microsoft.com/office/drawing/2014/main" id="{528DA182-41F5-4CFA-B485-2067FDF69D21}"/>
              </a:ext>
            </a:extLst>
          </p:cNvPr>
          <p:cNvSpPr/>
          <p:nvPr/>
        </p:nvSpPr>
        <p:spPr>
          <a:xfrm rot="10800000" flipH="1">
            <a:off x="1208802" y="3275813"/>
            <a:ext cx="900734" cy="3592229"/>
          </a:xfrm>
          <a:prstGeom prst="bent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Arrow: Bent 140">
            <a:extLst>
              <a:ext uri="{FF2B5EF4-FFF2-40B4-BE49-F238E27FC236}">
                <a16:creationId xmlns:a16="http://schemas.microsoft.com/office/drawing/2014/main" id="{566D6894-B3B4-4B91-9D04-E8D3CD413AFE}"/>
              </a:ext>
            </a:extLst>
          </p:cNvPr>
          <p:cNvSpPr/>
          <p:nvPr/>
        </p:nvSpPr>
        <p:spPr>
          <a:xfrm rot="16200000" flipH="1" flipV="1">
            <a:off x="-678728" y="5532568"/>
            <a:ext cx="5520165" cy="900735"/>
          </a:xfrm>
          <a:prstGeom prst="bentArrow">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Graphic 9" descr="Arrow circle">
            <a:extLst>
              <a:ext uri="{FF2B5EF4-FFF2-40B4-BE49-F238E27FC236}">
                <a16:creationId xmlns:a16="http://schemas.microsoft.com/office/drawing/2014/main" id="{106CC5AC-80BE-48EC-8FC6-2400C1E08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68496" y="5071927"/>
            <a:ext cx="717028" cy="717028"/>
          </a:xfrm>
          <a:prstGeom prst="rect">
            <a:avLst/>
          </a:prstGeom>
          <a:effectLst>
            <a:outerShdw blurRad="50800" dist="38100" dir="2700000" algn="tl" rotWithShape="0">
              <a:prstClr val="black">
                <a:alpha val="40000"/>
              </a:prstClr>
            </a:outerShdw>
          </a:effectLst>
        </p:spPr>
      </p:pic>
      <p:sp>
        <p:nvSpPr>
          <p:cNvPr id="54" name="Slide Number Placeholder 2">
            <a:extLst>
              <a:ext uri="{FF2B5EF4-FFF2-40B4-BE49-F238E27FC236}">
                <a16:creationId xmlns:a16="http://schemas.microsoft.com/office/drawing/2014/main" id="{63BF7DBF-5325-0546-B5E5-E2A739D307AE}"/>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19</a:t>
            </a:fld>
            <a:endParaRPr lang="en-US" sz="1050" b="1" dirty="0">
              <a:solidFill>
                <a:schemeClr val="accent3"/>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C04416C-1C90-48C8-BA6B-F045EBF9E529}"/>
              </a:ext>
            </a:extLst>
          </p:cNvPr>
          <p:cNvSpPr txBox="1"/>
          <p:nvPr/>
        </p:nvSpPr>
        <p:spPr>
          <a:xfrm>
            <a:off x="1663931" y="9464882"/>
            <a:ext cx="3124200" cy="253916"/>
          </a:xfrm>
          <a:prstGeom prst="rect">
            <a:avLst/>
          </a:prstGeom>
          <a:noFill/>
        </p:spPr>
        <p:txBody>
          <a:bodyPr wrap="square" rtlCol="0">
            <a:spAutoFit/>
          </a:bodyPr>
          <a:lstStyle/>
          <a:p>
            <a:r>
              <a:rPr lang="en-US" sz="1050" dirty="0"/>
              <a:t>Key: </a:t>
            </a:r>
            <a:r>
              <a:rPr lang="en-US" sz="1050" dirty="0">
                <a:solidFill>
                  <a:schemeClr val="accent2"/>
                </a:solidFill>
              </a:rPr>
              <a:t>Marketing Asset </a:t>
            </a:r>
            <a:r>
              <a:rPr lang="en-US" sz="1050" dirty="0"/>
              <a:t>/ </a:t>
            </a:r>
            <a:r>
              <a:rPr lang="en-US" sz="1050" dirty="0">
                <a:solidFill>
                  <a:schemeClr val="accent3"/>
                </a:solidFill>
              </a:rPr>
              <a:t>Sales Asset</a:t>
            </a:r>
          </a:p>
        </p:txBody>
      </p:sp>
    </p:spTree>
    <p:extLst>
      <p:ext uri="{BB962C8B-B14F-4D97-AF65-F5344CB8AC3E}">
        <p14:creationId xmlns:p14="http://schemas.microsoft.com/office/powerpoint/2010/main" val="366671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B0FE9CA-155C-44BD-A099-7D6D6692503E}"/>
              </a:ext>
            </a:extLst>
          </p:cNvPr>
          <p:cNvGrpSpPr/>
          <p:nvPr/>
        </p:nvGrpSpPr>
        <p:grpSpPr>
          <a:xfrm>
            <a:off x="368541" y="4304478"/>
            <a:ext cx="7035317" cy="506256"/>
            <a:chOff x="380847" y="4653050"/>
            <a:chExt cx="7035317" cy="506256"/>
          </a:xfrm>
          <a:effectLst>
            <a:outerShdw blurRad="50800" dist="38100" dir="2700000" algn="tl" rotWithShape="0">
              <a:prstClr val="black">
                <a:alpha val="40000"/>
              </a:prstClr>
            </a:outerShdw>
          </a:effectLst>
        </p:grpSpPr>
        <p:sp>
          <p:nvSpPr>
            <p:cNvPr id="35" name="Rectangle 34">
              <a:extLst>
                <a:ext uri="{FF2B5EF4-FFF2-40B4-BE49-F238E27FC236}">
                  <a16:creationId xmlns:a16="http://schemas.microsoft.com/office/drawing/2014/main" id="{AC3A1EC4-7259-46EF-B8E4-8561481A4926}"/>
                </a:ext>
              </a:extLst>
            </p:cNvPr>
            <p:cNvSpPr/>
            <p:nvPr/>
          </p:nvSpPr>
          <p:spPr>
            <a:xfrm>
              <a:off x="888447" y="4653050"/>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Lead Management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EC6C0271-D613-4A84-878C-CEDC20F095C5}"/>
                </a:ext>
              </a:extLst>
            </p:cNvPr>
            <p:cNvSpPr/>
            <p:nvPr/>
          </p:nvSpPr>
          <p:spPr>
            <a:xfrm>
              <a:off x="380847" y="4653050"/>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03</a:t>
              </a:r>
            </a:p>
          </p:txBody>
        </p:sp>
      </p:grpSp>
      <p:grpSp>
        <p:nvGrpSpPr>
          <p:cNvPr id="37" name="Group 36">
            <a:extLst>
              <a:ext uri="{FF2B5EF4-FFF2-40B4-BE49-F238E27FC236}">
                <a16:creationId xmlns:a16="http://schemas.microsoft.com/office/drawing/2014/main" id="{3D0C52AF-8967-4C23-AC64-D358F00BBBB3}"/>
              </a:ext>
            </a:extLst>
          </p:cNvPr>
          <p:cNvGrpSpPr/>
          <p:nvPr/>
        </p:nvGrpSpPr>
        <p:grpSpPr>
          <a:xfrm>
            <a:off x="368541" y="3657052"/>
            <a:ext cx="7035317" cy="506256"/>
            <a:chOff x="380847" y="3675812"/>
            <a:chExt cx="7035317" cy="506256"/>
          </a:xfrm>
          <a:effectLst>
            <a:outerShdw blurRad="50800" dist="38100" dir="2700000" algn="tl" rotWithShape="0">
              <a:prstClr val="black">
                <a:alpha val="40000"/>
              </a:prstClr>
            </a:outerShdw>
          </a:effectLst>
        </p:grpSpPr>
        <p:sp>
          <p:nvSpPr>
            <p:cNvPr id="38" name="Rectangle 37">
              <a:extLst>
                <a:ext uri="{FF2B5EF4-FFF2-40B4-BE49-F238E27FC236}">
                  <a16:creationId xmlns:a16="http://schemas.microsoft.com/office/drawing/2014/main" id="{1E1D7FC6-676B-49B3-A082-8ECC87407A90}"/>
                </a:ext>
              </a:extLst>
            </p:cNvPr>
            <p:cNvSpPr/>
            <p:nvPr/>
          </p:nvSpPr>
          <p:spPr>
            <a:xfrm>
              <a:off x="888447" y="3675812"/>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dirty="0">
                  <a:solidFill>
                    <a:schemeClr val="accent3"/>
                  </a:solidFill>
                  <a:latin typeface="Arial Black" panose="020B0A04020102020204"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Buyer’s Journey</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5CC2A4CE-428F-4339-AAE4-8811132C8275}"/>
                </a:ext>
              </a:extLst>
            </p:cNvPr>
            <p:cNvSpPr/>
            <p:nvPr/>
          </p:nvSpPr>
          <p:spPr>
            <a:xfrm>
              <a:off x="380847" y="3675812"/>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02</a:t>
              </a:r>
            </a:p>
          </p:txBody>
        </p:sp>
      </p:grpSp>
      <p:grpSp>
        <p:nvGrpSpPr>
          <p:cNvPr id="40" name="Group 39">
            <a:extLst>
              <a:ext uri="{FF2B5EF4-FFF2-40B4-BE49-F238E27FC236}">
                <a16:creationId xmlns:a16="http://schemas.microsoft.com/office/drawing/2014/main" id="{EAEBB2E2-F1B2-4D15-8A94-480823B79778}"/>
              </a:ext>
            </a:extLst>
          </p:cNvPr>
          <p:cNvGrpSpPr/>
          <p:nvPr/>
        </p:nvGrpSpPr>
        <p:grpSpPr>
          <a:xfrm>
            <a:off x="368541" y="3009626"/>
            <a:ext cx="7035317" cy="506256"/>
            <a:chOff x="380847" y="2698574"/>
            <a:chExt cx="7035317" cy="506256"/>
          </a:xfrm>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05671700-45B2-460D-AB78-B90ED0DA315B}"/>
                </a:ext>
              </a:extLst>
            </p:cNvPr>
            <p:cNvSpPr/>
            <p:nvPr/>
          </p:nvSpPr>
          <p:spPr>
            <a:xfrm>
              <a:off x="888447" y="2698574"/>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Sales Process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6E362200-5774-4711-8C8F-FF2D2DF32143}"/>
                </a:ext>
              </a:extLst>
            </p:cNvPr>
            <p:cNvSpPr/>
            <p:nvPr/>
          </p:nvSpPr>
          <p:spPr>
            <a:xfrm>
              <a:off x="380847" y="2698574"/>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Black" panose="020B0A04020102020204" pitchFamily="34" charset="0"/>
                  <a:cs typeface="Segoe UI" panose="020B0502040204020203" pitchFamily="34" charset="0"/>
                </a:rPr>
                <a:t>01</a:t>
              </a:r>
              <a:endPar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11E3077F-9EBE-45E8-828C-492345E40058}"/>
              </a:ext>
            </a:extLst>
          </p:cNvPr>
          <p:cNvGrpSpPr/>
          <p:nvPr/>
        </p:nvGrpSpPr>
        <p:grpSpPr>
          <a:xfrm>
            <a:off x="368541" y="2362200"/>
            <a:ext cx="7035317" cy="506256"/>
            <a:chOff x="380847" y="1721336"/>
            <a:chExt cx="7035317" cy="506256"/>
          </a:xfrm>
          <a:effectLst>
            <a:outerShdw blurRad="50800" dist="38100" dir="2700000" algn="tl" rotWithShape="0">
              <a:prstClr val="black">
                <a:alpha val="40000"/>
              </a:prstClr>
            </a:outerShdw>
          </a:effectLst>
        </p:grpSpPr>
        <p:sp>
          <p:nvSpPr>
            <p:cNvPr id="44" name="Rectangle 43">
              <a:extLst>
                <a:ext uri="{FF2B5EF4-FFF2-40B4-BE49-F238E27FC236}">
                  <a16:creationId xmlns:a16="http://schemas.microsoft.com/office/drawing/2014/main" id="{2BFE4568-3E9B-457A-8B9C-A39EB05C7360}"/>
                </a:ext>
              </a:extLst>
            </p:cNvPr>
            <p:cNvSpPr/>
            <p:nvPr/>
          </p:nvSpPr>
          <p:spPr>
            <a:xfrm>
              <a:off x="888447" y="172133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Introduction</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4D9AA7EB-A83B-4840-9C04-F4CCF2E4B753}"/>
                </a:ext>
              </a:extLst>
            </p:cNvPr>
            <p:cNvSpPr/>
            <p:nvPr/>
          </p:nvSpPr>
          <p:spPr>
            <a:xfrm>
              <a:off x="380847" y="172133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Black" panose="020B0A04020102020204" pitchFamily="34" charset="0"/>
                  <a:cs typeface="Segoe UI" panose="020B0502040204020203" pitchFamily="34" charset="0"/>
                </a:rPr>
                <a:t>00</a:t>
              </a:r>
              <a:endPar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endParaRPr>
            </a:p>
          </p:txBody>
        </p:sp>
      </p:grpSp>
      <p:grpSp>
        <p:nvGrpSpPr>
          <p:cNvPr id="46" name="Group 45">
            <a:extLst>
              <a:ext uri="{FF2B5EF4-FFF2-40B4-BE49-F238E27FC236}">
                <a16:creationId xmlns:a16="http://schemas.microsoft.com/office/drawing/2014/main" id="{45F087E0-EF34-4957-B0F0-26F807D897B4}"/>
              </a:ext>
            </a:extLst>
          </p:cNvPr>
          <p:cNvGrpSpPr/>
          <p:nvPr/>
        </p:nvGrpSpPr>
        <p:grpSpPr>
          <a:xfrm>
            <a:off x="368541" y="4951904"/>
            <a:ext cx="7035317" cy="506256"/>
            <a:chOff x="380847" y="6607526"/>
            <a:chExt cx="7035317" cy="506256"/>
          </a:xfrm>
          <a:effectLst>
            <a:outerShdw blurRad="50800" dist="38100" dir="2700000" algn="tl" rotWithShape="0">
              <a:prstClr val="black">
                <a:alpha val="40000"/>
              </a:prstClr>
            </a:outerShdw>
          </a:effectLst>
        </p:grpSpPr>
        <p:sp>
          <p:nvSpPr>
            <p:cNvPr id="47" name="Rectangle 46">
              <a:extLst>
                <a:ext uri="{FF2B5EF4-FFF2-40B4-BE49-F238E27FC236}">
                  <a16:creationId xmlns:a16="http://schemas.microsoft.com/office/drawing/2014/main" id="{CCBA9BF1-94F4-4DDC-980A-D9CB148FCFF4}"/>
                </a:ext>
              </a:extLst>
            </p:cNvPr>
            <p:cNvSpPr/>
            <p:nvPr/>
          </p:nvSpPr>
          <p:spPr>
            <a:xfrm>
              <a:off x="888447" y="660752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Opportunity Management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48" name="Rectangle 47">
              <a:extLst>
                <a:ext uri="{FF2B5EF4-FFF2-40B4-BE49-F238E27FC236}">
                  <a16:creationId xmlns:a16="http://schemas.microsoft.com/office/drawing/2014/main" id="{CDA10714-E3A7-411B-A2D5-931A3ECC827A}"/>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04</a:t>
              </a:r>
            </a:p>
          </p:txBody>
        </p:sp>
      </p:grpSp>
      <p:grpSp>
        <p:nvGrpSpPr>
          <p:cNvPr id="49" name="Group 48">
            <a:extLst>
              <a:ext uri="{FF2B5EF4-FFF2-40B4-BE49-F238E27FC236}">
                <a16:creationId xmlns:a16="http://schemas.microsoft.com/office/drawing/2014/main" id="{30A89EAA-6CE6-405F-8CCB-01A9CB50721D}"/>
              </a:ext>
            </a:extLst>
          </p:cNvPr>
          <p:cNvGrpSpPr/>
          <p:nvPr/>
        </p:nvGrpSpPr>
        <p:grpSpPr>
          <a:xfrm>
            <a:off x="368541" y="5599331"/>
            <a:ext cx="7035317" cy="506256"/>
            <a:chOff x="380847" y="6607526"/>
            <a:chExt cx="7035317" cy="506256"/>
          </a:xfrm>
          <a:effectLst>
            <a:outerShdw blurRad="50800" dist="38100" dir="2700000" algn="tl" rotWithShape="0">
              <a:prstClr val="black">
                <a:alpha val="40000"/>
              </a:prstClr>
            </a:outerShdw>
          </a:effectLst>
        </p:grpSpPr>
        <p:sp>
          <p:nvSpPr>
            <p:cNvPr id="50" name="Rectangle 49">
              <a:extLst>
                <a:ext uri="{FF2B5EF4-FFF2-40B4-BE49-F238E27FC236}">
                  <a16:creationId xmlns:a16="http://schemas.microsoft.com/office/drawing/2014/main" id="{FFFEBD12-7109-41C0-8237-DC355CB566B2}"/>
                </a:ext>
              </a:extLst>
            </p:cNvPr>
            <p:cNvSpPr/>
            <p:nvPr/>
          </p:nvSpPr>
          <p:spPr>
            <a:xfrm>
              <a:off x="888447" y="660752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Pipeline Management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51" name="Rectangle 50">
              <a:extLst>
                <a:ext uri="{FF2B5EF4-FFF2-40B4-BE49-F238E27FC236}">
                  <a16:creationId xmlns:a16="http://schemas.microsoft.com/office/drawing/2014/main" id="{B3106827-922E-4927-835B-0DB6FF983A68}"/>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Black" panose="020B0A04020102020204" pitchFamily="34" charset="0"/>
                  <a:cs typeface="Segoe UI" panose="020B0502040204020203" pitchFamily="34" charset="0"/>
                </a:rPr>
                <a:t>05</a:t>
              </a:r>
              <a:endPar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A1A132B5-D1C0-49AC-A88B-7A7E408CE7D5}"/>
              </a:ext>
            </a:extLst>
          </p:cNvPr>
          <p:cNvGrpSpPr/>
          <p:nvPr/>
        </p:nvGrpSpPr>
        <p:grpSpPr>
          <a:xfrm>
            <a:off x="368541" y="6246758"/>
            <a:ext cx="7035317" cy="506256"/>
            <a:chOff x="380847" y="6607526"/>
            <a:chExt cx="7035317" cy="506256"/>
          </a:xfrm>
          <a:effectLst>
            <a:outerShdw blurRad="50800" dist="38100" dir="2700000" algn="tl" rotWithShape="0">
              <a:prstClr val="black">
                <a:alpha val="40000"/>
              </a:prstClr>
            </a:outerShdw>
          </a:effectLst>
        </p:grpSpPr>
        <p:sp>
          <p:nvSpPr>
            <p:cNvPr id="21" name="Rectangle 20">
              <a:extLst>
                <a:ext uri="{FF2B5EF4-FFF2-40B4-BE49-F238E27FC236}">
                  <a16:creationId xmlns:a16="http://schemas.microsoft.com/office/drawing/2014/main" id="{01026A7E-5434-4001-AD98-9E3B44529AB3}"/>
                </a:ext>
              </a:extLst>
            </p:cNvPr>
            <p:cNvSpPr/>
            <p:nvPr/>
          </p:nvSpPr>
          <p:spPr>
            <a:xfrm>
              <a:off x="888447" y="660752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Job Aids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FB72823E-95AE-45A2-B0A1-6F1A4D1E6ED6}"/>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06</a:t>
              </a:r>
            </a:p>
          </p:txBody>
        </p:sp>
      </p:grpSp>
      <p:sp>
        <p:nvSpPr>
          <p:cNvPr id="2" name="TextBox 1">
            <a:extLst>
              <a:ext uri="{FF2B5EF4-FFF2-40B4-BE49-F238E27FC236}">
                <a16:creationId xmlns:a16="http://schemas.microsoft.com/office/drawing/2014/main" id="{B28ADCFE-DA1D-4900-83D0-D956E51614F6}"/>
              </a:ext>
            </a:extLst>
          </p:cNvPr>
          <p:cNvSpPr txBox="1"/>
          <p:nvPr/>
        </p:nvSpPr>
        <p:spPr>
          <a:xfrm>
            <a:off x="838610" y="7449979"/>
            <a:ext cx="2705259" cy="246221"/>
          </a:xfrm>
          <a:prstGeom prst="rect">
            <a:avLst/>
          </a:prstGeom>
          <a:noFill/>
        </p:spPr>
        <p:txBody>
          <a:bodyPr wrap="square" rtlCol="0">
            <a:spAutoFit/>
          </a:bodyPr>
          <a:lstStyle/>
          <a:p>
            <a:r>
              <a:rPr lang="en-US" sz="1000" dirty="0"/>
              <a:t>Jump to each section with the links above</a:t>
            </a:r>
          </a:p>
        </p:txBody>
      </p:sp>
      <p:grpSp>
        <p:nvGrpSpPr>
          <p:cNvPr id="24" name="Group 23">
            <a:extLst>
              <a:ext uri="{FF2B5EF4-FFF2-40B4-BE49-F238E27FC236}">
                <a16:creationId xmlns:a16="http://schemas.microsoft.com/office/drawing/2014/main" id="{ED33CF75-F898-4D18-8BAE-09E5CB7DC8E3}"/>
              </a:ext>
            </a:extLst>
          </p:cNvPr>
          <p:cNvGrpSpPr/>
          <p:nvPr/>
        </p:nvGrpSpPr>
        <p:grpSpPr>
          <a:xfrm>
            <a:off x="368541" y="6894185"/>
            <a:ext cx="7035317" cy="506256"/>
            <a:chOff x="380847" y="6607526"/>
            <a:chExt cx="7035317" cy="506256"/>
          </a:xfrm>
          <a:effectLst>
            <a:outerShdw blurRad="50800" dist="38100" dir="2700000" algn="tl" rotWithShape="0">
              <a:prstClr val="black">
                <a:alpha val="40000"/>
              </a:prstClr>
            </a:outerShdw>
          </a:effectLst>
        </p:grpSpPr>
        <p:sp>
          <p:nvSpPr>
            <p:cNvPr id="25" name="Rectangle 24">
              <a:extLst>
                <a:ext uri="{FF2B5EF4-FFF2-40B4-BE49-F238E27FC236}">
                  <a16:creationId xmlns:a16="http://schemas.microsoft.com/office/drawing/2014/main" id="{75A76473-13D9-4164-8780-AEA74E0FF824}"/>
                </a:ext>
              </a:extLst>
            </p:cNvPr>
            <p:cNvSpPr/>
            <p:nvPr/>
          </p:nvSpPr>
          <p:spPr>
            <a:xfrm>
              <a:off x="888447" y="660752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Appendix</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5070C02-58D6-4AF5-9BC6-846148BA01DC}"/>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07</a:t>
              </a:r>
            </a:p>
          </p:txBody>
        </p:sp>
      </p:grpSp>
    </p:spTree>
    <p:extLst>
      <p:ext uri="{BB962C8B-B14F-4D97-AF65-F5344CB8AC3E}">
        <p14:creationId xmlns:p14="http://schemas.microsoft.com/office/powerpoint/2010/main" val="231960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0E8CCF-7AB5-B74D-994C-8D30CA39026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3B0E8CCF-7AB5-B74D-994C-8D30CA39026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6CDE4B9-C8DB-9344-B0CD-D4CBCFCB836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604020202020204" pitchFamily="34" charset="0"/>
              <a:ea typeface="+mj-ea"/>
              <a:sym typeface="Arial Black" panose="020B0604020202020204" pitchFamily="34" charset="0"/>
            </a:endParaRPr>
          </a:p>
        </p:txBody>
      </p:sp>
      <p:sp>
        <p:nvSpPr>
          <p:cNvPr id="2" name="Title 1">
            <a:extLst>
              <a:ext uri="{FF2B5EF4-FFF2-40B4-BE49-F238E27FC236}">
                <a16:creationId xmlns:a16="http://schemas.microsoft.com/office/drawing/2014/main" id="{6F393525-E09E-A444-810E-B9AE39811FF1}"/>
              </a:ext>
            </a:extLst>
          </p:cNvPr>
          <p:cNvSpPr>
            <a:spLocks noGrp="1"/>
          </p:cNvSpPr>
          <p:nvPr>
            <p:ph type="title"/>
          </p:nvPr>
        </p:nvSpPr>
        <p:spPr/>
        <p:txBody>
          <a:bodyPr/>
          <a:lstStyle/>
          <a:p>
            <a:r>
              <a:rPr lang="en-US" dirty="0"/>
              <a:t>Personas In This Playbook</a:t>
            </a:r>
          </a:p>
        </p:txBody>
      </p:sp>
      <p:grpSp>
        <p:nvGrpSpPr>
          <p:cNvPr id="17" name="Group 16">
            <a:extLst>
              <a:ext uri="{FF2B5EF4-FFF2-40B4-BE49-F238E27FC236}">
                <a16:creationId xmlns:a16="http://schemas.microsoft.com/office/drawing/2014/main" id="{67C991F1-30F2-234A-AC30-F1DE3B7DFD69}"/>
              </a:ext>
            </a:extLst>
          </p:cNvPr>
          <p:cNvGrpSpPr/>
          <p:nvPr/>
        </p:nvGrpSpPr>
        <p:grpSpPr>
          <a:xfrm>
            <a:off x="316354" y="1196129"/>
            <a:ext cx="3569846" cy="3688202"/>
            <a:chOff x="316354" y="1362790"/>
            <a:chExt cx="3569846" cy="3688202"/>
          </a:xfrm>
        </p:grpSpPr>
        <p:pic>
          <p:nvPicPr>
            <p:cNvPr id="9" name="Picture 8" descr="A group of people posing for a photo&#10;&#10;Description automatically generated">
              <a:extLst>
                <a:ext uri="{FF2B5EF4-FFF2-40B4-BE49-F238E27FC236}">
                  <a16:creationId xmlns:a16="http://schemas.microsoft.com/office/drawing/2014/main" id="{63756F8B-1DE6-C44C-B3AA-2BEFC95B91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97"/>
            <a:stretch/>
          </p:blipFill>
          <p:spPr>
            <a:xfrm>
              <a:off x="316354" y="1665007"/>
              <a:ext cx="1592623" cy="3385985"/>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D3E67FA4-0096-BC46-849A-DEFB5E5381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676400" y="1362790"/>
              <a:ext cx="2209800" cy="3666410"/>
            </a:xfrm>
            <a:prstGeom prst="rect">
              <a:avLst/>
            </a:prstGeom>
          </p:spPr>
        </p:pic>
      </p:grpSp>
      <p:grpSp>
        <p:nvGrpSpPr>
          <p:cNvPr id="19" name="Group 18">
            <a:extLst>
              <a:ext uri="{FF2B5EF4-FFF2-40B4-BE49-F238E27FC236}">
                <a16:creationId xmlns:a16="http://schemas.microsoft.com/office/drawing/2014/main" id="{E0646984-D83E-5846-A249-279AEE7AECA6}"/>
              </a:ext>
            </a:extLst>
          </p:cNvPr>
          <p:cNvGrpSpPr/>
          <p:nvPr/>
        </p:nvGrpSpPr>
        <p:grpSpPr>
          <a:xfrm>
            <a:off x="3886200" y="1661761"/>
            <a:ext cx="3394464" cy="3245028"/>
            <a:chOff x="3886200" y="1828422"/>
            <a:chExt cx="3394464" cy="3245028"/>
          </a:xfrm>
        </p:grpSpPr>
        <p:pic>
          <p:nvPicPr>
            <p:cNvPr id="12" name="Picture 11" descr="A group of people posing for a photo&#10;&#10;Description automatically generated">
              <a:extLst>
                <a:ext uri="{FF2B5EF4-FFF2-40B4-BE49-F238E27FC236}">
                  <a16:creationId xmlns:a16="http://schemas.microsoft.com/office/drawing/2014/main" id="{045136AD-D7AB-F34E-B27A-F4C7C0A0CE0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86400" y="1828422"/>
              <a:ext cx="1794264" cy="3245028"/>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867C1492-68D4-E245-A745-12B633F32C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886200" y="1954120"/>
              <a:ext cx="2023146" cy="3118169"/>
            </a:xfrm>
            <a:prstGeom prst="rect">
              <a:avLst/>
            </a:prstGeom>
          </p:spPr>
        </p:pic>
      </p:grpSp>
      <p:grpSp>
        <p:nvGrpSpPr>
          <p:cNvPr id="20" name="Group 19">
            <a:extLst>
              <a:ext uri="{FF2B5EF4-FFF2-40B4-BE49-F238E27FC236}">
                <a16:creationId xmlns:a16="http://schemas.microsoft.com/office/drawing/2014/main" id="{9F8A854E-393A-9F4A-BC9E-69262DE59D2D}"/>
              </a:ext>
            </a:extLst>
          </p:cNvPr>
          <p:cNvGrpSpPr/>
          <p:nvPr/>
        </p:nvGrpSpPr>
        <p:grpSpPr>
          <a:xfrm>
            <a:off x="-88966" y="5202871"/>
            <a:ext cx="3852270" cy="3953492"/>
            <a:chOff x="-88966" y="5034197"/>
            <a:chExt cx="3852270" cy="3953492"/>
          </a:xfrm>
        </p:grpSpPr>
        <p:pic>
          <p:nvPicPr>
            <p:cNvPr id="13" name="Picture 12" descr="A group of people posing for a photo&#10;&#10;Description automatically generated">
              <a:extLst>
                <a:ext uri="{FF2B5EF4-FFF2-40B4-BE49-F238E27FC236}">
                  <a16:creationId xmlns:a16="http://schemas.microsoft.com/office/drawing/2014/main" id="{F76B62F9-EEAB-DF44-9C06-DF6C26A7F91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8966" y="5034197"/>
              <a:ext cx="3060766" cy="3926446"/>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id="{530907D4-358D-764D-83A4-A327A9030F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908977" y="5429198"/>
              <a:ext cx="1854327" cy="3558491"/>
            </a:xfrm>
            <a:prstGeom prst="rect">
              <a:avLst/>
            </a:prstGeom>
          </p:spPr>
        </p:pic>
      </p:grpSp>
      <p:grpSp>
        <p:nvGrpSpPr>
          <p:cNvPr id="21" name="Group 20">
            <a:extLst>
              <a:ext uri="{FF2B5EF4-FFF2-40B4-BE49-F238E27FC236}">
                <a16:creationId xmlns:a16="http://schemas.microsoft.com/office/drawing/2014/main" id="{EE24375A-B1A5-6C4D-8DC8-F885307E1EF9}"/>
              </a:ext>
            </a:extLst>
          </p:cNvPr>
          <p:cNvGrpSpPr/>
          <p:nvPr/>
        </p:nvGrpSpPr>
        <p:grpSpPr>
          <a:xfrm>
            <a:off x="4011261" y="5740465"/>
            <a:ext cx="3599011" cy="3385104"/>
            <a:chOff x="-4027528" y="2366698"/>
            <a:chExt cx="3599011" cy="3385104"/>
          </a:xfrm>
        </p:grpSpPr>
        <p:pic>
          <p:nvPicPr>
            <p:cNvPr id="15" name="Picture 14" descr="A group of people posing for a photo&#10;&#10;Description automatically generated">
              <a:extLst>
                <a:ext uri="{FF2B5EF4-FFF2-40B4-BE49-F238E27FC236}">
                  <a16:creationId xmlns:a16="http://schemas.microsoft.com/office/drawing/2014/main" id="{F084130E-118B-F547-80B4-FB75A5798F0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027528" y="2450356"/>
              <a:ext cx="1723232" cy="3301446"/>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id="{9A2D99DB-E375-7D48-8976-3A844A6FD44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2370065" y="2366698"/>
              <a:ext cx="1941548" cy="3380107"/>
            </a:xfrm>
            <a:prstGeom prst="rect">
              <a:avLst/>
            </a:prstGeom>
          </p:spPr>
        </p:pic>
      </p:grpSp>
      <p:sp>
        <p:nvSpPr>
          <p:cNvPr id="22" name="Rectangle 21">
            <a:extLst>
              <a:ext uri="{FF2B5EF4-FFF2-40B4-BE49-F238E27FC236}">
                <a16:creationId xmlns:a16="http://schemas.microsoft.com/office/drawing/2014/main" id="{DC454A36-A455-9543-9678-A04C954BD499}"/>
              </a:ext>
            </a:extLst>
          </p:cNvPr>
          <p:cNvSpPr/>
          <p:nvPr/>
        </p:nvSpPr>
        <p:spPr>
          <a:xfrm>
            <a:off x="172381" y="962536"/>
            <a:ext cx="3713819" cy="4005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ADVAM</a:t>
            </a:r>
          </a:p>
        </p:txBody>
      </p:sp>
      <p:sp>
        <p:nvSpPr>
          <p:cNvPr id="23" name="Rectangle 22">
            <a:extLst>
              <a:ext uri="{FF2B5EF4-FFF2-40B4-BE49-F238E27FC236}">
                <a16:creationId xmlns:a16="http://schemas.microsoft.com/office/drawing/2014/main" id="{09B5DB82-DA5A-0946-87BF-62A02D607A70}"/>
              </a:ext>
            </a:extLst>
          </p:cNvPr>
          <p:cNvSpPr/>
          <p:nvPr/>
        </p:nvSpPr>
        <p:spPr>
          <a:xfrm>
            <a:off x="3964893" y="962536"/>
            <a:ext cx="3713819" cy="4005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T1 Merchant</a:t>
            </a:r>
          </a:p>
        </p:txBody>
      </p:sp>
      <p:sp>
        <p:nvSpPr>
          <p:cNvPr id="24" name="Rectangle 23">
            <a:extLst>
              <a:ext uri="{FF2B5EF4-FFF2-40B4-BE49-F238E27FC236}">
                <a16:creationId xmlns:a16="http://schemas.microsoft.com/office/drawing/2014/main" id="{197E3DA6-04E3-6C47-B16F-72A7773FF801}"/>
              </a:ext>
            </a:extLst>
          </p:cNvPr>
          <p:cNvSpPr/>
          <p:nvPr/>
        </p:nvSpPr>
        <p:spPr>
          <a:xfrm>
            <a:off x="172381" y="5229736"/>
            <a:ext cx="3713819" cy="4005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ISO</a:t>
            </a:r>
          </a:p>
        </p:txBody>
      </p:sp>
      <p:sp>
        <p:nvSpPr>
          <p:cNvPr id="25" name="Rectangle 24">
            <a:extLst>
              <a:ext uri="{FF2B5EF4-FFF2-40B4-BE49-F238E27FC236}">
                <a16:creationId xmlns:a16="http://schemas.microsoft.com/office/drawing/2014/main" id="{7BEDCCE6-1DEF-1744-BC76-8C58CB2EA9F1}"/>
              </a:ext>
            </a:extLst>
          </p:cNvPr>
          <p:cNvSpPr/>
          <p:nvPr/>
        </p:nvSpPr>
        <p:spPr>
          <a:xfrm>
            <a:off x="3964893" y="5229736"/>
            <a:ext cx="3713819" cy="4005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F&amp;C</a:t>
            </a:r>
          </a:p>
        </p:txBody>
      </p:sp>
      <p:sp>
        <p:nvSpPr>
          <p:cNvPr id="26" name="Rectangle 25">
            <a:extLst>
              <a:ext uri="{FF2B5EF4-FFF2-40B4-BE49-F238E27FC236}">
                <a16:creationId xmlns:a16="http://schemas.microsoft.com/office/drawing/2014/main" id="{70A1EC5F-5B47-AA43-A247-0D8CF50163C0}"/>
              </a:ext>
            </a:extLst>
          </p:cNvPr>
          <p:cNvSpPr/>
          <p:nvPr/>
        </p:nvSpPr>
        <p:spPr>
          <a:xfrm>
            <a:off x="113978" y="3692474"/>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Karen</a:t>
            </a:r>
          </a:p>
          <a:p>
            <a:pPr algn="ctr"/>
            <a:r>
              <a:rPr lang="en-US" sz="1400" b="1" i="1" dirty="0"/>
              <a:t>Business Persona</a:t>
            </a:r>
          </a:p>
        </p:txBody>
      </p:sp>
      <p:sp>
        <p:nvSpPr>
          <p:cNvPr id="27" name="Rectangle 26">
            <a:extLst>
              <a:ext uri="{FF2B5EF4-FFF2-40B4-BE49-F238E27FC236}">
                <a16:creationId xmlns:a16="http://schemas.microsoft.com/office/drawing/2014/main" id="{3002725B-091B-CB41-9499-7ABFD7A55DBF}"/>
              </a:ext>
            </a:extLst>
          </p:cNvPr>
          <p:cNvSpPr/>
          <p:nvPr/>
        </p:nvSpPr>
        <p:spPr>
          <a:xfrm>
            <a:off x="1977337" y="3692474"/>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Fred</a:t>
            </a:r>
          </a:p>
          <a:p>
            <a:pPr algn="ctr"/>
            <a:r>
              <a:rPr lang="en-US" sz="1400" b="1" i="1" dirty="0"/>
              <a:t>Technical Persona</a:t>
            </a:r>
          </a:p>
        </p:txBody>
      </p:sp>
      <p:sp>
        <p:nvSpPr>
          <p:cNvPr id="28" name="Rectangle 27">
            <a:extLst>
              <a:ext uri="{FF2B5EF4-FFF2-40B4-BE49-F238E27FC236}">
                <a16:creationId xmlns:a16="http://schemas.microsoft.com/office/drawing/2014/main" id="{0C9414A0-8634-924E-8E09-322A4D778488}"/>
              </a:ext>
            </a:extLst>
          </p:cNvPr>
          <p:cNvSpPr/>
          <p:nvPr/>
        </p:nvSpPr>
        <p:spPr>
          <a:xfrm>
            <a:off x="3936470" y="3692474"/>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Trish</a:t>
            </a:r>
          </a:p>
          <a:p>
            <a:pPr algn="ctr"/>
            <a:r>
              <a:rPr lang="en-US" sz="1400" b="1" i="1" dirty="0"/>
              <a:t>Business Persona</a:t>
            </a:r>
          </a:p>
        </p:txBody>
      </p:sp>
      <p:sp>
        <p:nvSpPr>
          <p:cNvPr id="29" name="Rectangle 28">
            <a:extLst>
              <a:ext uri="{FF2B5EF4-FFF2-40B4-BE49-F238E27FC236}">
                <a16:creationId xmlns:a16="http://schemas.microsoft.com/office/drawing/2014/main" id="{1DB9BA43-57AE-5C45-8805-F3F755154F4A}"/>
              </a:ext>
            </a:extLst>
          </p:cNvPr>
          <p:cNvSpPr/>
          <p:nvPr/>
        </p:nvSpPr>
        <p:spPr>
          <a:xfrm>
            <a:off x="5790248" y="3692474"/>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Tim</a:t>
            </a:r>
          </a:p>
          <a:p>
            <a:pPr algn="ctr"/>
            <a:r>
              <a:rPr lang="en-US" sz="1400" b="1" i="1" dirty="0"/>
              <a:t>Technical Persona</a:t>
            </a:r>
          </a:p>
        </p:txBody>
      </p:sp>
      <p:sp>
        <p:nvSpPr>
          <p:cNvPr id="30" name="Rectangle 29">
            <a:extLst>
              <a:ext uri="{FF2B5EF4-FFF2-40B4-BE49-F238E27FC236}">
                <a16:creationId xmlns:a16="http://schemas.microsoft.com/office/drawing/2014/main" id="{73A3F477-C026-F941-85CD-9F0F17A428F8}"/>
              </a:ext>
            </a:extLst>
          </p:cNvPr>
          <p:cNvSpPr/>
          <p:nvPr/>
        </p:nvSpPr>
        <p:spPr>
          <a:xfrm>
            <a:off x="113978" y="7634887"/>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Ian</a:t>
            </a:r>
          </a:p>
          <a:p>
            <a:pPr algn="ctr"/>
            <a:r>
              <a:rPr lang="en-US" sz="1400" b="1" i="1" dirty="0"/>
              <a:t>Business Persona</a:t>
            </a:r>
          </a:p>
        </p:txBody>
      </p:sp>
      <p:sp>
        <p:nvSpPr>
          <p:cNvPr id="31" name="Rectangle 30">
            <a:extLst>
              <a:ext uri="{FF2B5EF4-FFF2-40B4-BE49-F238E27FC236}">
                <a16:creationId xmlns:a16="http://schemas.microsoft.com/office/drawing/2014/main" id="{B50FAE25-D79A-C74A-9FBF-6B30D5356CCB}"/>
              </a:ext>
            </a:extLst>
          </p:cNvPr>
          <p:cNvSpPr/>
          <p:nvPr/>
        </p:nvSpPr>
        <p:spPr>
          <a:xfrm>
            <a:off x="1977337" y="7634887"/>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Isaac</a:t>
            </a:r>
          </a:p>
          <a:p>
            <a:pPr algn="ctr"/>
            <a:r>
              <a:rPr lang="en-US" sz="1400" b="1" i="1" dirty="0"/>
              <a:t>Technical Persona</a:t>
            </a:r>
          </a:p>
        </p:txBody>
      </p:sp>
      <p:sp>
        <p:nvSpPr>
          <p:cNvPr id="32" name="Rectangle 31">
            <a:extLst>
              <a:ext uri="{FF2B5EF4-FFF2-40B4-BE49-F238E27FC236}">
                <a16:creationId xmlns:a16="http://schemas.microsoft.com/office/drawing/2014/main" id="{8E6F8EB6-C18B-7146-BBE6-FB7C52E25A03}"/>
              </a:ext>
            </a:extLst>
          </p:cNvPr>
          <p:cNvSpPr/>
          <p:nvPr/>
        </p:nvSpPr>
        <p:spPr>
          <a:xfrm>
            <a:off x="3936470" y="7634887"/>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Felicia</a:t>
            </a:r>
          </a:p>
          <a:p>
            <a:pPr algn="ctr"/>
            <a:r>
              <a:rPr lang="en-US" sz="1400" b="1" i="1" dirty="0"/>
              <a:t>Business Persona</a:t>
            </a:r>
          </a:p>
        </p:txBody>
      </p:sp>
      <p:sp>
        <p:nvSpPr>
          <p:cNvPr id="33" name="Rectangle 32">
            <a:extLst>
              <a:ext uri="{FF2B5EF4-FFF2-40B4-BE49-F238E27FC236}">
                <a16:creationId xmlns:a16="http://schemas.microsoft.com/office/drawing/2014/main" id="{5B033241-A415-3545-BC2E-AA88756C3432}"/>
              </a:ext>
            </a:extLst>
          </p:cNvPr>
          <p:cNvSpPr/>
          <p:nvPr/>
        </p:nvSpPr>
        <p:spPr>
          <a:xfrm>
            <a:off x="5790248" y="7634887"/>
            <a:ext cx="1791023" cy="703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t>Francis</a:t>
            </a:r>
          </a:p>
          <a:p>
            <a:pPr algn="ctr"/>
            <a:r>
              <a:rPr lang="en-US" sz="1400" b="1" i="1" dirty="0"/>
              <a:t>Technical Persona</a:t>
            </a:r>
          </a:p>
        </p:txBody>
      </p:sp>
      <p:sp>
        <p:nvSpPr>
          <p:cNvPr id="5" name="TextBox 4">
            <a:extLst>
              <a:ext uri="{FF2B5EF4-FFF2-40B4-BE49-F238E27FC236}">
                <a16:creationId xmlns:a16="http://schemas.microsoft.com/office/drawing/2014/main" id="{5E1FCE96-409E-4FDD-B0C3-C3026EC047AA}"/>
              </a:ext>
            </a:extLst>
          </p:cNvPr>
          <p:cNvSpPr txBox="1"/>
          <p:nvPr/>
        </p:nvSpPr>
        <p:spPr>
          <a:xfrm rot="19118450">
            <a:off x="328229" y="2566557"/>
            <a:ext cx="3581400" cy="523220"/>
          </a:xfrm>
          <a:prstGeom prst="rect">
            <a:avLst/>
          </a:prstGeom>
          <a:noFill/>
        </p:spPr>
        <p:txBody>
          <a:bodyPr wrap="square" rtlCol="0">
            <a:spAutoFit/>
          </a:bodyPr>
          <a:lstStyle/>
          <a:p>
            <a:r>
              <a:rPr lang="en-US" sz="2800" b="1" dirty="0">
                <a:solidFill>
                  <a:srgbClr val="C00000"/>
                </a:solidFill>
              </a:rPr>
              <a:t>Used in Example</a:t>
            </a:r>
          </a:p>
        </p:txBody>
      </p:sp>
    </p:spTree>
    <p:extLst>
      <p:ext uri="{BB962C8B-B14F-4D97-AF65-F5344CB8AC3E}">
        <p14:creationId xmlns:p14="http://schemas.microsoft.com/office/powerpoint/2010/main" val="149082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E25A3D4-5592-4ACB-A92B-E2B3101218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5E25A3D4-5592-4ACB-A92B-E2B3101218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5E68975-8F98-47AA-9B43-B6C1D867D07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7533CA77-B89A-4A38-9B2F-1E8FB8CE7771}"/>
              </a:ext>
            </a:extLst>
          </p:cNvPr>
          <p:cNvSpPr>
            <a:spLocks noGrp="1"/>
          </p:cNvSpPr>
          <p:nvPr>
            <p:ph type="title"/>
          </p:nvPr>
        </p:nvSpPr>
        <p:spPr/>
        <p:txBody>
          <a:bodyPr/>
          <a:lstStyle/>
          <a:p>
            <a:r>
              <a:rPr lang="en-US" dirty="0"/>
              <a:t>Karen </a:t>
            </a:r>
            <a:br>
              <a:rPr lang="en-US" dirty="0"/>
            </a:br>
            <a:r>
              <a:rPr lang="en-US" sz="1600" dirty="0">
                <a:solidFill>
                  <a:schemeClr val="tx1"/>
                </a:solidFill>
              </a:rPr>
              <a:t>ADVAM Business Buyer</a:t>
            </a:r>
          </a:p>
        </p:txBody>
      </p:sp>
      <p:sp>
        <p:nvSpPr>
          <p:cNvPr id="3" name="Content Placeholder 2">
            <a:extLst>
              <a:ext uri="{FF2B5EF4-FFF2-40B4-BE49-F238E27FC236}">
                <a16:creationId xmlns:a16="http://schemas.microsoft.com/office/drawing/2014/main" id="{9251275F-D6BC-48DA-B03D-5FE8A1F26C37}"/>
              </a:ext>
            </a:extLst>
          </p:cNvPr>
          <p:cNvSpPr>
            <a:spLocks noGrp="1"/>
          </p:cNvSpPr>
          <p:nvPr>
            <p:ph idx="1"/>
          </p:nvPr>
        </p:nvSpPr>
        <p:spPr>
          <a:xfrm>
            <a:off x="3886199" y="1066800"/>
            <a:ext cx="3631029" cy="7905239"/>
          </a:xfrm>
        </p:spPr>
        <p:txBody>
          <a:bodyPr/>
          <a:lstStyle/>
          <a:p>
            <a:pPr marL="0" indent="0" defTabSz="914400">
              <a:lnSpc>
                <a:spcPct val="90000"/>
              </a:lnSpc>
              <a:spcBef>
                <a:spcPts val="300"/>
              </a:spcBef>
              <a:spcAft>
                <a:spcPts val="300"/>
              </a:spcAft>
              <a:buClrTx/>
              <a:buNone/>
            </a:pPr>
            <a:r>
              <a:rPr lang="en-US" spc="-5" dirty="0">
                <a:solidFill>
                  <a:schemeClr val="accent3"/>
                </a:solidFill>
                <a:latin typeface="Arial Black" panose="020B0A04020102020204" pitchFamily="34" charset="0"/>
              </a:rPr>
              <a:t>Common Titles</a:t>
            </a:r>
          </a:p>
          <a:p>
            <a:pPr marL="12700" marR="5080" indent="0" defTabSz="914400">
              <a:lnSpc>
                <a:spcPts val="1600"/>
              </a:lnSpc>
              <a:spcBef>
                <a:spcPts val="300"/>
              </a:spcBef>
              <a:spcAft>
                <a:spcPts val="300"/>
              </a:spcAft>
              <a:buClrTx/>
              <a:buNone/>
            </a:pPr>
            <a:r>
              <a:rPr lang="en-US" sz="1200" spc="0" dirty="0">
                <a:latin typeface="+mj-lt"/>
              </a:rPr>
              <a:t>Manager, Officer, Lead of </a:t>
            </a:r>
          </a:p>
          <a:p>
            <a:pPr marL="12700" marR="5080" indent="0" defTabSz="914400">
              <a:lnSpc>
                <a:spcPts val="1600"/>
              </a:lnSpc>
              <a:spcBef>
                <a:spcPts val="300"/>
              </a:spcBef>
              <a:spcAft>
                <a:spcPts val="300"/>
              </a:spcAft>
              <a:buClrTx/>
              <a:buNone/>
            </a:pPr>
            <a:r>
              <a:rPr lang="en-US" sz="1200" spc="0" dirty="0">
                <a:latin typeface="+mj-lt"/>
              </a:rPr>
              <a:t>Car Park/Parking; Landside, Operations, Commercial, Finance, Revenue Management</a:t>
            </a:r>
          </a:p>
          <a:p>
            <a:pPr marL="12700" marR="5080" indent="0" defTabSz="914400">
              <a:lnSpc>
                <a:spcPts val="1600"/>
              </a:lnSpc>
              <a:spcBef>
                <a:spcPts val="300"/>
              </a:spcBef>
              <a:spcAft>
                <a:spcPts val="300"/>
              </a:spcAft>
              <a:buClrTx/>
              <a:buNone/>
            </a:pPr>
            <a:endParaRPr lang="en-US" b="0" spc="-5" dirty="0">
              <a:solidFill>
                <a:schemeClr val="tx1"/>
              </a:solidFill>
              <a:latin typeface="Arial" panose="020B0604020202020204" pitchFamily="34" charset="0"/>
              <a:cs typeface="Arial" panose="020B0604020202020204" pitchFamily="34" charset="0"/>
            </a:endParaRPr>
          </a:p>
          <a:p>
            <a:pPr marL="0" indent="0">
              <a:lnSpc>
                <a:spcPct val="11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Goals &amp; Objectives</a:t>
            </a:r>
          </a:p>
          <a:p>
            <a:pPr marL="241300" indent="-228600">
              <a:spcBef>
                <a:spcPts val="300"/>
              </a:spcBef>
              <a:spcAft>
                <a:spcPts val="300"/>
              </a:spcAft>
              <a:buFontTx/>
              <a:buChar char="•"/>
              <a:tabLst>
                <a:tab pos="240665" algn="l"/>
                <a:tab pos="241300" algn="l"/>
              </a:tabLst>
            </a:pPr>
            <a:r>
              <a:rPr lang="en-US" sz="1200" b="0" spc="-5" dirty="0">
                <a:solidFill>
                  <a:schemeClr val="tx1"/>
                </a:solidFill>
                <a:latin typeface="Arial" panose="020B0604020202020204" pitchFamily="34" charset="0"/>
                <a:cs typeface="Arial" panose="020B0604020202020204" pitchFamily="34" charset="0"/>
              </a:rPr>
              <a:t>Balance the right mix of programs to people</a:t>
            </a:r>
          </a:p>
          <a:p>
            <a:pPr marL="241300" indent="-228600">
              <a:spcBef>
                <a:spcPts val="300"/>
              </a:spcBef>
              <a:spcAft>
                <a:spcPts val="300"/>
              </a:spcAft>
              <a:buFontTx/>
              <a:buChar char="•"/>
              <a:tabLst>
                <a:tab pos="240665" algn="l"/>
                <a:tab pos="241300" algn="l"/>
              </a:tabLst>
            </a:pPr>
            <a:r>
              <a:rPr lang="en-US" sz="1200" b="0" spc="-5" dirty="0">
                <a:solidFill>
                  <a:schemeClr val="tx1"/>
                </a:solidFill>
                <a:latin typeface="Arial" panose="020B0604020202020204" pitchFamily="34" charset="0"/>
                <a:cs typeface="Arial" panose="020B0604020202020204" pitchFamily="34" charset="0"/>
              </a:rPr>
              <a:t>Maintain and streamline processes, including consolidating vendors and partners</a:t>
            </a:r>
          </a:p>
          <a:p>
            <a:pPr marL="241300" indent="-228600">
              <a:spcBef>
                <a:spcPts val="300"/>
              </a:spcBef>
              <a:spcAft>
                <a:spcPts val="300"/>
              </a:spcAft>
              <a:buFontTx/>
              <a:buChar char="•"/>
              <a:tabLst>
                <a:tab pos="240665" algn="l"/>
                <a:tab pos="241300" algn="l"/>
              </a:tabLst>
            </a:pPr>
            <a:r>
              <a:rPr lang="en-US" sz="1200" b="0" spc="-5" dirty="0">
                <a:solidFill>
                  <a:schemeClr val="tx1"/>
                </a:solidFill>
                <a:latin typeface="Arial" panose="020B0604020202020204" pitchFamily="34" charset="0"/>
                <a:cs typeface="Arial" panose="020B0604020202020204" pitchFamily="34" charset="0"/>
              </a:rPr>
              <a:t>Minimize time spent on administrative duties</a:t>
            </a:r>
          </a:p>
          <a:p>
            <a:pPr marL="241300" indent="-228600">
              <a:spcBef>
                <a:spcPts val="300"/>
              </a:spcBef>
              <a:spcAft>
                <a:spcPts val="300"/>
              </a:spcAft>
              <a:buFontTx/>
              <a:buChar char="•"/>
              <a:tabLst>
                <a:tab pos="240665" algn="l"/>
                <a:tab pos="241300" algn="l"/>
              </a:tabLst>
            </a:pPr>
            <a:r>
              <a:rPr lang="en-US" sz="1200" b="0" spc="-5" dirty="0">
                <a:solidFill>
                  <a:schemeClr val="tx1"/>
                </a:solidFill>
                <a:latin typeface="Arial" panose="020B0604020202020204" pitchFamily="34" charset="0"/>
                <a:cs typeface="Arial" panose="020B0604020202020204" pitchFamily="34" charset="0"/>
              </a:rPr>
              <a:t>Operate multiple branches successfully</a:t>
            </a:r>
          </a:p>
          <a:p>
            <a:pPr marL="241300" indent="-228600">
              <a:spcBef>
                <a:spcPts val="300"/>
              </a:spcBef>
              <a:spcAft>
                <a:spcPts val="300"/>
              </a:spcAft>
              <a:buFontTx/>
              <a:buChar char="•"/>
              <a:tabLst>
                <a:tab pos="240665" algn="l"/>
                <a:tab pos="241300" algn="l"/>
              </a:tabLst>
            </a:pPr>
            <a:r>
              <a:rPr lang="en-US" sz="1200" b="0" spc="-5" dirty="0">
                <a:solidFill>
                  <a:schemeClr val="tx1"/>
                </a:solidFill>
                <a:latin typeface="Arial" panose="020B0604020202020204" pitchFamily="34" charset="0"/>
                <a:cs typeface="Arial" panose="020B0604020202020204" pitchFamily="34" charset="0"/>
              </a:rPr>
              <a:t>Reduce operations cost across the board</a:t>
            </a:r>
          </a:p>
          <a:p>
            <a:pPr marL="241300" indent="-228600">
              <a:spcBef>
                <a:spcPts val="300"/>
              </a:spcBef>
              <a:spcAft>
                <a:spcPts val="300"/>
              </a:spcAft>
              <a:buFontTx/>
              <a:buChar char="•"/>
              <a:tabLst>
                <a:tab pos="240665" algn="l"/>
                <a:tab pos="241300" algn="l"/>
              </a:tabLst>
            </a:pPr>
            <a:r>
              <a:rPr lang="en-US" sz="1200" spc="-5" dirty="0"/>
              <a:t>Win more business</a:t>
            </a:r>
            <a:endParaRPr lang="en-US" sz="1200" b="0" spc="-5" dirty="0">
              <a:solidFill>
                <a:schemeClr val="tx1"/>
              </a:solidFill>
              <a:latin typeface="Arial" panose="020B0604020202020204" pitchFamily="34" charset="0"/>
              <a:cs typeface="Arial" panose="020B0604020202020204" pitchFamily="34" charset="0"/>
            </a:endParaRPr>
          </a:p>
          <a:p>
            <a:pPr marL="241300" indent="-228600">
              <a:spcBef>
                <a:spcPts val="300"/>
              </a:spcBef>
              <a:spcAft>
                <a:spcPts val="300"/>
              </a:spcAft>
              <a:buFontTx/>
              <a:buChar char="•"/>
              <a:tabLst>
                <a:tab pos="240665" algn="l"/>
                <a:tab pos="241300" algn="l"/>
              </a:tabLst>
            </a:pPr>
            <a:endParaRPr lang="en-US" b="0" spc="-5"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1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Metrics</a:t>
            </a:r>
          </a:p>
          <a:p>
            <a:pPr marL="241300" indent="-228600">
              <a:lnSpc>
                <a:spcPct val="100000"/>
              </a:lnSpc>
              <a:spcBef>
                <a:spcPts val="300"/>
              </a:spcBef>
              <a:spcAft>
                <a:spcPts val="300"/>
              </a:spcAft>
              <a:buFontTx/>
              <a:buChar char="•"/>
              <a:tabLst>
                <a:tab pos="240665" algn="l"/>
                <a:tab pos="241300" algn="l"/>
              </a:tabLst>
            </a:pPr>
            <a:r>
              <a:rPr lang="en-US" sz="1200" spc="-5" dirty="0"/>
              <a:t>On-time on-budget projects</a:t>
            </a:r>
          </a:p>
          <a:p>
            <a:pPr marL="241300" indent="-228600">
              <a:lnSpc>
                <a:spcPct val="100000"/>
              </a:lnSpc>
              <a:spcBef>
                <a:spcPts val="300"/>
              </a:spcBef>
              <a:spcAft>
                <a:spcPts val="300"/>
              </a:spcAft>
              <a:buFontTx/>
              <a:buChar char="•"/>
              <a:tabLst>
                <a:tab pos="240665" algn="l"/>
                <a:tab pos="241300" algn="l"/>
              </a:tabLst>
            </a:pPr>
            <a:r>
              <a:rPr lang="en-US" sz="1200" spc="-5" dirty="0"/>
              <a:t>Team operating expenses</a:t>
            </a:r>
          </a:p>
          <a:p>
            <a:pPr marL="241300" indent="-228600">
              <a:lnSpc>
                <a:spcPct val="100000"/>
              </a:lnSpc>
              <a:spcBef>
                <a:spcPts val="300"/>
              </a:spcBef>
              <a:spcAft>
                <a:spcPts val="300"/>
              </a:spcAft>
              <a:buFontTx/>
              <a:buChar char="•"/>
              <a:tabLst>
                <a:tab pos="240665" algn="l"/>
                <a:tab pos="241300" algn="l"/>
              </a:tabLst>
            </a:pPr>
            <a:r>
              <a:rPr lang="en-US" sz="1200" spc="-5" dirty="0"/>
              <a:t>Cost incurred from vacancies</a:t>
            </a:r>
          </a:p>
          <a:p>
            <a:pPr marL="241300" indent="-228600">
              <a:lnSpc>
                <a:spcPct val="100000"/>
              </a:lnSpc>
              <a:spcBef>
                <a:spcPts val="300"/>
              </a:spcBef>
              <a:spcAft>
                <a:spcPts val="300"/>
              </a:spcAft>
              <a:buFontTx/>
              <a:buChar char="•"/>
              <a:tabLst>
                <a:tab pos="240665" algn="l"/>
                <a:tab pos="241300" algn="l"/>
              </a:tabLst>
            </a:pPr>
            <a:r>
              <a:rPr lang="en-US" sz="1200" spc="-5" dirty="0"/>
              <a:t>Cost of people</a:t>
            </a:r>
          </a:p>
          <a:p>
            <a:pPr marL="241300" indent="-228600">
              <a:lnSpc>
                <a:spcPct val="100000"/>
              </a:lnSpc>
              <a:spcBef>
                <a:spcPts val="300"/>
              </a:spcBef>
              <a:spcAft>
                <a:spcPts val="300"/>
              </a:spcAft>
              <a:buFontTx/>
              <a:buChar char="•"/>
              <a:tabLst>
                <a:tab pos="240665" algn="l"/>
                <a:tab pos="241300" algn="l"/>
              </a:tabLst>
            </a:pPr>
            <a:r>
              <a:rPr lang="en-US" sz="1200" spc="-5" dirty="0"/>
              <a:t>Contractor and agency spend</a:t>
            </a:r>
          </a:p>
          <a:p>
            <a:pPr marL="241300" indent="-228600">
              <a:lnSpc>
                <a:spcPct val="100000"/>
              </a:lnSpc>
              <a:spcBef>
                <a:spcPts val="300"/>
              </a:spcBef>
              <a:spcAft>
                <a:spcPts val="300"/>
              </a:spcAft>
              <a:buChar char="•"/>
              <a:tabLst>
                <a:tab pos="240665" algn="l"/>
                <a:tab pos="241300" algn="l"/>
              </a:tabLst>
            </a:pPr>
            <a:endParaRPr lang="en-US" spc="-5" dirty="0"/>
          </a:p>
          <a:p>
            <a:pPr marL="12700" indent="0">
              <a:spcBef>
                <a:spcPts val="300"/>
              </a:spcBef>
              <a:spcAft>
                <a:spcPts val="300"/>
              </a:spcAft>
              <a:buNone/>
              <a:tabLst>
                <a:tab pos="240665" algn="l"/>
                <a:tab pos="241300" algn="l"/>
              </a:tabLst>
            </a:pPr>
            <a:r>
              <a:rPr lang="en-US" b="0" spc="-5" dirty="0">
                <a:solidFill>
                  <a:schemeClr val="accent3"/>
                </a:solidFill>
                <a:latin typeface="Arial Black" panose="020B0A04020102020204" pitchFamily="34" charset="0"/>
                <a:cs typeface="Arial" panose="020B0604020202020204" pitchFamily="34" charset="0"/>
              </a:rPr>
              <a:t>Fears &amp; Challenges</a:t>
            </a:r>
          </a:p>
          <a:p>
            <a:pPr marL="241300" indent="-228600">
              <a:spcBef>
                <a:spcPts val="300"/>
              </a:spcBef>
              <a:spcAft>
                <a:spcPts val="300"/>
              </a:spcAft>
              <a:buFontTx/>
              <a:buChar char="•"/>
              <a:tabLst>
                <a:tab pos="240665" algn="l"/>
                <a:tab pos="241300" algn="l"/>
              </a:tabLst>
            </a:pPr>
            <a:r>
              <a:rPr lang="en-US" sz="1200" spc="-5" dirty="0"/>
              <a:t>Technology downtime that disrupts operations</a:t>
            </a:r>
          </a:p>
          <a:p>
            <a:pPr marL="241300" indent="-228600">
              <a:spcBef>
                <a:spcPts val="300"/>
              </a:spcBef>
              <a:spcAft>
                <a:spcPts val="300"/>
              </a:spcAft>
              <a:buFontTx/>
              <a:buChar char="•"/>
              <a:tabLst>
                <a:tab pos="240665" algn="l"/>
                <a:tab pos="241300" algn="l"/>
              </a:tabLst>
            </a:pPr>
            <a:r>
              <a:rPr lang="en-US" sz="1200" spc="-5" dirty="0"/>
              <a:t>Security breaches and negative press</a:t>
            </a:r>
          </a:p>
          <a:p>
            <a:pPr marL="241300" indent="-228600">
              <a:spcBef>
                <a:spcPts val="300"/>
              </a:spcBef>
              <a:spcAft>
                <a:spcPts val="300"/>
              </a:spcAft>
              <a:buFontTx/>
              <a:buChar char="•"/>
              <a:tabLst>
                <a:tab pos="240665" algn="l"/>
                <a:tab pos="241300" algn="l"/>
              </a:tabLst>
            </a:pPr>
            <a:r>
              <a:rPr lang="en-US" sz="1200" spc="-5" dirty="0"/>
              <a:t>Not adhering to compliance laws</a:t>
            </a:r>
          </a:p>
          <a:p>
            <a:pPr marL="241300" indent="-228600">
              <a:spcBef>
                <a:spcPts val="300"/>
              </a:spcBef>
              <a:spcAft>
                <a:spcPts val="300"/>
              </a:spcAft>
              <a:buFontTx/>
              <a:buChar char="•"/>
              <a:tabLst>
                <a:tab pos="240665" algn="l"/>
                <a:tab pos="241300" algn="l"/>
              </a:tabLst>
            </a:pPr>
            <a:r>
              <a:rPr lang="en-US" sz="1200" spc="-5" dirty="0"/>
              <a:t>Vendor’s lack of capabilities to integrate with current tech stack</a:t>
            </a:r>
          </a:p>
          <a:p>
            <a:pPr marL="241300" indent="-228600">
              <a:spcBef>
                <a:spcPts val="300"/>
              </a:spcBef>
              <a:spcAft>
                <a:spcPts val="300"/>
              </a:spcAft>
              <a:tabLst>
                <a:tab pos="240665" algn="l"/>
                <a:tab pos="241300" algn="l"/>
              </a:tabLst>
            </a:pPr>
            <a:endParaRPr lang="en-US" spc="-5" dirty="0"/>
          </a:p>
        </p:txBody>
      </p:sp>
      <p:sp>
        <p:nvSpPr>
          <p:cNvPr id="4" name="Slide Number Placeholder 3">
            <a:extLst>
              <a:ext uri="{FF2B5EF4-FFF2-40B4-BE49-F238E27FC236}">
                <a16:creationId xmlns:a16="http://schemas.microsoft.com/office/drawing/2014/main" id="{257007C0-BA04-4D6D-B8D8-178EF5F1CEAD}"/>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21</a:t>
            </a:fld>
            <a:endParaRPr lang="en-US" dirty="0"/>
          </a:p>
        </p:txBody>
      </p:sp>
      <p:sp>
        <p:nvSpPr>
          <p:cNvPr id="5" name="Content Placeholder 2">
            <a:extLst>
              <a:ext uri="{FF2B5EF4-FFF2-40B4-BE49-F238E27FC236}">
                <a16:creationId xmlns:a16="http://schemas.microsoft.com/office/drawing/2014/main" id="{A4A0DC8A-BB71-4B5C-92AB-B95FDC4D4057}"/>
              </a:ext>
            </a:extLst>
          </p:cNvPr>
          <p:cNvSpPr txBox="1">
            <a:spLocks/>
          </p:cNvSpPr>
          <p:nvPr/>
        </p:nvSpPr>
        <p:spPr>
          <a:xfrm>
            <a:off x="359764" y="1066800"/>
            <a:ext cx="2840636" cy="2368231"/>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spc="0" baseline="0">
                <a:solidFill>
                  <a:schemeClr val="tx1"/>
                </a:solidFill>
                <a:latin typeface="Arabic Typesetting" panose="020B0604020202020204" pitchFamily="66" charset="-78"/>
                <a:ea typeface="+mn-ea"/>
                <a:cs typeface="Arabic Typesetting" panose="020B0604020202020204" pitchFamily="66" charset="-78"/>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1" kern="1200">
                <a:solidFill>
                  <a:schemeClr val="tx1"/>
                </a:solidFill>
                <a:latin typeface="Arabic Typesetting" panose="020B0604020202020204" pitchFamily="66" charset="-78"/>
                <a:ea typeface="+mn-ea"/>
                <a:cs typeface="Arabic Typesetting" panose="020B0604020202020204" pitchFamily="66" charset="-78"/>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abic Typesetting" panose="020B0604020202020204" pitchFamily="66" charset="-78"/>
                <a:ea typeface="+mn-ea"/>
                <a:cs typeface="Arabic Typesetting" panose="020B0604020202020204" pitchFamily="66"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abic Typesetting" panose="020B0604020202020204" pitchFamily="66" charset="-78"/>
                <a:ea typeface="+mn-ea"/>
                <a:cs typeface="Arabic Typesetting" panose="020B0604020202020204" pitchFamily="66"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abic Typesetting" panose="020B0604020202020204" pitchFamily="66" charset="-78"/>
                <a:ea typeface="+mn-ea"/>
                <a:cs typeface="Arabic Typesetting" panose="020B0604020202020204" pitchFamily="66"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US" sz="1400" b="0" spc="-5" dirty="0">
                <a:solidFill>
                  <a:schemeClr val="accent3"/>
                </a:solidFill>
                <a:latin typeface="Arial Black" panose="020B0A04020102020204" pitchFamily="34" charset="0"/>
                <a:cs typeface="Arial" panose="020B0604020202020204" pitchFamily="34" charset="0"/>
              </a:rPr>
              <a:t>Introduction</a:t>
            </a:r>
          </a:p>
          <a:p>
            <a:pPr marL="12700" marR="5080" lvl="0">
              <a:lnSpc>
                <a:spcPts val="1600"/>
              </a:lnSpc>
              <a:spcBef>
                <a:spcPts val="300"/>
              </a:spcBef>
              <a:spcAft>
                <a:spcPts val="300"/>
              </a:spcAft>
            </a:pPr>
            <a:r>
              <a:rPr lang="en-US" sz="1200" b="0" dirty="0">
                <a:latin typeface="+mj-lt"/>
                <a:cs typeface="Poppins Light" panose="00000400000000000000" pitchFamily="2" charset="0"/>
              </a:rPr>
              <a:t>I am responsible for the business operations of the company. I am responsible for managing projects and budget. I strive to maintain and grow the business for the demands of today </a:t>
            </a:r>
            <a:r>
              <a:rPr lang="en-US" sz="1200" b="0" i="1" dirty="0">
                <a:latin typeface="+mj-lt"/>
                <a:cs typeface="Poppins Light" panose="00000400000000000000" pitchFamily="2" charset="0"/>
              </a:rPr>
              <a:t>and </a:t>
            </a:r>
            <a:r>
              <a:rPr lang="en-US" sz="1200" b="0" dirty="0">
                <a:latin typeface="+mj-lt"/>
                <a:cs typeface="Poppins Light" panose="00000400000000000000" pitchFamily="2" charset="0"/>
              </a:rPr>
              <a:t>tomorrow by ensuring stellar customer service.</a:t>
            </a:r>
          </a:p>
        </p:txBody>
      </p:sp>
      <p:pic>
        <p:nvPicPr>
          <p:cNvPr id="8" name="Picture 7" descr="A group of people posing for a photo&#10;&#10;Description automatically generated">
            <a:extLst>
              <a:ext uri="{FF2B5EF4-FFF2-40B4-BE49-F238E27FC236}">
                <a16:creationId xmlns:a16="http://schemas.microsoft.com/office/drawing/2014/main" id="{19107AEB-1D09-4087-8909-B7C138C08D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397"/>
          <a:stretch/>
        </p:blipFill>
        <p:spPr>
          <a:xfrm>
            <a:off x="-29030" y="2868487"/>
            <a:ext cx="3381829" cy="7189913"/>
          </a:xfrm>
          <a:prstGeom prst="rect">
            <a:avLst/>
          </a:prstGeom>
        </p:spPr>
      </p:pic>
    </p:spTree>
    <p:extLst>
      <p:ext uri="{BB962C8B-B14F-4D97-AF65-F5344CB8AC3E}">
        <p14:creationId xmlns:p14="http://schemas.microsoft.com/office/powerpoint/2010/main" val="344155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AEDBEB0F-7E04-40DC-B54F-27204BC9CE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9" name="Object 18" hidden="1">
                        <a:extLst>
                          <a:ext uri="{FF2B5EF4-FFF2-40B4-BE49-F238E27FC236}">
                            <a16:creationId xmlns:a16="http://schemas.microsoft.com/office/drawing/2014/main" id="{AEDBEB0F-7E04-40DC-B54F-27204BC9CE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E9A4A8E0-02A5-4794-AF06-2BD80EBB38A6}"/>
              </a:ext>
            </a:extLst>
          </p:cNvPr>
          <p:cNvSpPr>
            <a:spLocks noGrp="1"/>
          </p:cNvSpPr>
          <p:nvPr>
            <p:ph idx="1"/>
          </p:nvPr>
        </p:nvSpPr>
        <p:spPr>
          <a:xfrm>
            <a:off x="3910149" y="1066800"/>
            <a:ext cx="3554276" cy="7684917"/>
          </a:xfrm>
        </p:spPr>
        <p:txBody>
          <a:bodyPr/>
          <a:lstStyle/>
          <a:p>
            <a:pPr marL="0" indent="0">
              <a:lnSpc>
                <a:spcPct val="11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Emotional Drivers </a:t>
            </a:r>
          </a:p>
          <a:p>
            <a:pPr marL="241300" indent="-228600">
              <a:lnSpc>
                <a:spcPct val="100000"/>
              </a:lnSpc>
              <a:spcBef>
                <a:spcPts val="300"/>
              </a:spcBef>
              <a:spcAft>
                <a:spcPts val="300"/>
              </a:spcAft>
              <a:buFont typeface="Arial" panose="020B0604020202020204" pitchFamily="34" charset="0"/>
              <a:buChar char="•"/>
              <a:tabLst>
                <a:tab pos="240665" algn="l"/>
                <a:tab pos="241300" algn="l"/>
              </a:tabLst>
            </a:pPr>
            <a:r>
              <a:rPr lang="en-US" sz="1200" b="1" spc="-5" dirty="0">
                <a:solidFill>
                  <a:schemeClr val="tx1"/>
                </a:solidFill>
                <a:latin typeface="Arial" panose="020B0604020202020204" pitchFamily="34" charset="0"/>
                <a:cs typeface="Arial" panose="020B0604020202020204" pitchFamily="34" charset="0"/>
              </a:rPr>
              <a:t>Skepticism</a:t>
            </a:r>
            <a:r>
              <a:rPr lang="en-US" sz="1200" b="0" spc="-5" dirty="0">
                <a:solidFill>
                  <a:schemeClr val="tx1"/>
                </a:solidFill>
                <a:latin typeface="Arial" panose="020B0604020202020204" pitchFamily="34" charset="0"/>
                <a:cs typeface="Arial" panose="020B0604020202020204" pitchFamily="34" charset="0"/>
              </a:rPr>
              <a:t> – Unsure an expensive solution will be worth the investment for customer improvement</a:t>
            </a:r>
          </a:p>
          <a:p>
            <a:pPr marL="241300" indent="-228600">
              <a:lnSpc>
                <a:spcPct val="100000"/>
              </a:lnSpc>
              <a:spcBef>
                <a:spcPts val="300"/>
              </a:spcBef>
              <a:spcAft>
                <a:spcPts val="300"/>
              </a:spcAft>
              <a:buFont typeface="Arial" panose="020B0604020202020204" pitchFamily="34" charset="0"/>
              <a:buChar char="•"/>
              <a:tabLst>
                <a:tab pos="240665" algn="l"/>
                <a:tab pos="241300" algn="l"/>
              </a:tabLst>
            </a:pPr>
            <a:r>
              <a:rPr lang="en-US" sz="1200" b="1" spc="-5" dirty="0">
                <a:solidFill>
                  <a:schemeClr val="tx1"/>
                </a:solidFill>
                <a:latin typeface="Arial" panose="020B0604020202020204" pitchFamily="34" charset="0"/>
                <a:cs typeface="Arial" panose="020B0604020202020204" pitchFamily="34" charset="0"/>
              </a:rPr>
              <a:t>Fear</a:t>
            </a:r>
            <a:r>
              <a:rPr lang="en-US" sz="1200" b="0" spc="-5" dirty="0">
                <a:solidFill>
                  <a:schemeClr val="tx1"/>
                </a:solidFill>
                <a:latin typeface="Arial" panose="020B0604020202020204" pitchFamily="34" charset="0"/>
                <a:cs typeface="Arial" panose="020B0604020202020204" pitchFamily="34" charset="0"/>
              </a:rPr>
              <a:t> – Worried about not retaining customers and not providing a good experience for them</a:t>
            </a:r>
          </a:p>
          <a:p>
            <a:pPr marL="241300" indent="-228600">
              <a:spcBef>
                <a:spcPts val="300"/>
              </a:spcBef>
              <a:spcAft>
                <a:spcPts val="300"/>
              </a:spcAft>
              <a:tabLst>
                <a:tab pos="240665" algn="l"/>
                <a:tab pos="241300" algn="l"/>
              </a:tabLst>
            </a:pPr>
            <a:r>
              <a:rPr lang="en-US" sz="1200" b="1" spc="-5" dirty="0">
                <a:solidFill>
                  <a:schemeClr val="tx1"/>
                </a:solidFill>
                <a:latin typeface="Arial" panose="020B0604020202020204" pitchFamily="34" charset="0"/>
                <a:cs typeface="Arial" panose="020B0604020202020204" pitchFamily="34" charset="0"/>
              </a:rPr>
              <a:t>Stress </a:t>
            </a:r>
            <a:r>
              <a:rPr lang="en-US" sz="1200" b="0" spc="-5" dirty="0">
                <a:solidFill>
                  <a:schemeClr val="tx1"/>
                </a:solidFill>
                <a:latin typeface="Arial" panose="020B0604020202020204" pitchFamily="34" charset="0"/>
                <a:cs typeface="Arial" panose="020B0604020202020204" pitchFamily="34" charset="0"/>
              </a:rPr>
              <a:t>– Stressed about budget and performance of vendors. This stress is relived when vendors follow through and are not seen as unnecessary expenditures, but a part of the team</a:t>
            </a:r>
          </a:p>
          <a:p>
            <a:pPr marL="12700">
              <a:lnSpc>
                <a:spcPct val="100000"/>
              </a:lnSpc>
              <a:spcBef>
                <a:spcPts val="300"/>
              </a:spcBef>
              <a:spcAft>
                <a:spcPts val="300"/>
              </a:spcAft>
              <a:tabLst>
                <a:tab pos="240665" algn="l"/>
                <a:tab pos="241300" algn="l"/>
              </a:tabLst>
            </a:pPr>
            <a:endParaRPr lang="en-US" b="0" spc="-5" dirty="0">
              <a:solidFill>
                <a:srgbClr val="FF0000"/>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tabLst>
                <a:tab pos="240665" algn="l"/>
                <a:tab pos="241300" algn="l"/>
              </a:tabLst>
            </a:pPr>
            <a:r>
              <a:rPr lang="en-US" b="0" spc="-5" dirty="0">
                <a:solidFill>
                  <a:schemeClr val="accent3"/>
                </a:solidFill>
                <a:latin typeface="Arial Black" panose="020B0A04020102020204" pitchFamily="34" charset="0"/>
                <a:cs typeface="Arial" panose="020B0604020202020204" pitchFamily="34" charset="0"/>
              </a:rPr>
              <a:t>Common Objections</a:t>
            </a:r>
          </a:p>
          <a:p>
            <a:pPr marL="355600" indent="-342900">
              <a:lnSpc>
                <a:spcPct val="100000"/>
              </a:lnSpc>
              <a:spcBef>
                <a:spcPts val="300"/>
              </a:spcBef>
              <a:spcAft>
                <a:spcPts val="300"/>
              </a:spcAft>
              <a:buFont typeface="+mj-lt"/>
              <a:buAutoNum type="arabicPeriod"/>
              <a:tabLst>
                <a:tab pos="240665" algn="l"/>
                <a:tab pos="241300" algn="l"/>
              </a:tabLst>
            </a:pPr>
            <a:r>
              <a:rPr lang="en-US" sz="1200" b="0" spc="-5" dirty="0">
                <a:solidFill>
                  <a:prstClr val="black"/>
                </a:solidFill>
                <a:latin typeface="Arial" panose="020B0604020202020204" pitchFamily="34" charset="0"/>
                <a:cs typeface="Arial" panose="020B0604020202020204" pitchFamily="34" charset="0"/>
              </a:rPr>
              <a:t>Other competitors are aggressive on pricing and features</a:t>
            </a:r>
          </a:p>
          <a:p>
            <a:pPr marL="355600" indent="-342900">
              <a:lnSpc>
                <a:spcPct val="100000"/>
              </a:lnSpc>
              <a:spcBef>
                <a:spcPts val="300"/>
              </a:spcBef>
              <a:spcAft>
                <a:spcPts val="300"/>
              </a:spcAft>
              <a:buFont typeface="+mj-lt"/>
              <a:buAutoNum type="arabicPeriod"/>
              <a:tabLst>
                <a:tab pos="240665" algn="l"/>
                <a:tab pos="241300" algn="l"/>
              </a:tabLst>
            </a:pPr>
            <a:r>
              <a:rPr lang="en-US" sz="1200" b="0" spc="-5" dirty="0">
                <a:solidFill>
                  <a:prstClr val="black"/>
                </a:solidFill>
                <a:latin typeface="Arial" panose="020B0604020202020204" pitchFamily="34" charset="0"/>
                <a:cs typeface="Arial" panose="020B0604020202020204" pitchFamily="34" charset="0"/>
              </a:rPr>
              <a:t>Your platform is inconsistent in the market with particular features</a:t>
            </a:r>
          </a:p>
          <a:p>
            <a:pPr marL="355600" indent="-342900">
              <a:lnSpc>
                <a:spcPct val="100000"/>
              </a:lnSpc>
              <a:spcBef>
                <a:spcPts val="300"/>
              </a:spcBef>
              <a:spcAft>
                <a:spcPts val="300"/>
              </a:spcAft>
              <a:buFont typeface="+mj-lt"/>
              <a:buAutoNum type="arabicPeriod"/>
              <a:tabLst>
                <a:tab pos="240665" algn="l"/>
                <a:tab pos="241300" algn="l"/>
              </a:tabLst>
            </a:pPr>
            <a:r>
              <a:rPr lang="en-US" sz="1200" b="0" spc="-5" dirty="0">
                <a:solidFill>
                  <a:prstClr val="black"/>
                </a:solidFill>
                <a:latin typeface="Arial" panose="020B0604020202020204" pitchFamily="34" charset="0"/>
                <a:cs typeface="Arial" panose="020B0604020202020204" pitchFamily="34" charset="0"/>
              </a:rPr>
              <a:t>Do you have enough credibility to implement such a big project?</a:t>
            </a:r>
          </a:p>
          <a:p>
            <a:pPr marL="355600" indent="-342900">
              <a:lnSpc>
                <a:spcPct val="100000"/>
              </a:lnSpc>
              <a:spcBef>
                <a:spcPts val="300"/>
              </a:spcBef>
              <a:spcAft>
                <a:spcPts val="300"/>
              </a:spcAft>
              <a:buFont typeface="+mj-lt"/>
              <a:buAutoNum type="arabicPeriod"/>
              <a:tabLst>
                <a:tab pos="240665" algn="l"/>
                <a:tab pos="241300" algn="l"/>
              </a:tabLst>
            </a:pPr>
            <a:endParaRPr lang="en-US" b="0" spc="-5" dirty="0">
              <a:solidFill>
                <a:srgbClr val="FF0000"/>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tabLst>
                <a:tab pos="240665" algn="l"/>
                <a:tab pos="241300" algn="l"/>
              </a:tabLst>
            </a:pPr>
            <a:r>
              <a:rPr lang="en-US" b="0" spc="-5" dirty="0">
                <a:solidFill>
                  <a:schemeClr val="accent3"/>
                </a:solidFill>
                <a:latin typeface="Arial Black" panose="020B0A04020102020204" pitchFamily="34" charset="0"/>
                <a:cs typeface="Arial" panose="020B0604020202020204" pitchFamily="34" charset="0"/>
              </a:rPr>
              <a:t>Rebuttals</a:t>
            </a:r>
          </a:p>
          <a:p>
            <a:pPr marL="355600" marR="0" indent="-342900">
              <a:spcBef>
                <a:spcPts val="300"/>
              </a:spcBef>
              <a:spcAft>
                <a:spcPts val="300"/>
              </a:spcAft>
              <a:buFont typeface="+mj-lt"/>
              <a:buAutoNum type="arabicPeriod"/>
              <a:tabLst>
                <a:tab pos="240665" algn="l"/>
                <a:tab pos="241300" algn="l"/>
              </a:tabLst>
            </a:pPr>
            <a:r>
              <a:rPr lang="en-US" sz="1200" spc="-5" dirty="0">
                <a:solidFill>
                  <a:prstClr val="black"/>
                </a:solidFill>
              </a:rPr>
              <a:t>We provide competitive pricing and ensure we build a flexible tech stack. But we are also reliable. You can’t have reliability and cheap price</a:t>
            </a:r>
          </a:p>
          <a:p>
            <a:pPr marL="355600" marR="0" indent="-342900">
              <a:spcBef>
                <a:spcPts val="300"/>
              </a:spcBef>
              <a:spcAft>
                <a:spcPts val="300"/>
              </a:spcAft>
              <a:buFont typeface="+mj-lt"/>
              <a:buAutoNum type="arabicPeriod"/>
              <a:tabLst>
                <a:tab pos="240665" algn="l"/>
                <a:tab pos="241300" algn="l"/>
              </a:tabLst>
            </a:pPr>
            <a:r>
              <a:rPr lang="en-US" sz="1200" spc="-5" dirty="0">
                <a:solidFill>
                  <a:prstClr val="black"/>
                </a:solidFill>
              </a:rPr>
              <a:t>We build tech stacks for our customers that implement with existing platforms </a:t>
            </a:r>
          </a:p>
          <a:p>
            <a:pPr marL="355600" marR="0" indent="-342900">
              <a:spcBef>
                <a:spcPts val="300"/>
              </a:spcBef>
              <a:spcAft>
                <a:spcPts val="300"/>
              </a:spcAft>
              <a:buFont typeface="+mj-lt"/>
              <a:buAutoNum type="arabicPeriod"/>
              <a:tabLst>
                <a:tab pos="240665" algn="l"/>
                <a:tab pos="241300" algn="l"/>
              </a:tabLst>
            </a:pPr>
            <a:r>
              <a:rPr lang="en-US" sz="1200" spc="-5" dirty="0">
                <a:solidFill>
                  <a:prstClr val="black"/>
                </a:solidFill>
              </a:rPr>
              <a:t>We have a global and local reputation that can account for our reliability e.g. New York Port Authority and Transportation Case studies; MSP, DFW, and CLT airports; Schipol, etc.</a:t>
            </a:r>
          </a:p>
        </p:txBody>
      </p:sp>
      <p:sp>
        <p:nvSpPr>
          <p:cNvPr id="4" name="Slide Number Placeholder 3">
            <a:extLst>
              <a:ext uri="{FF2B5EF4-FFF2-40B4-BE49-F238E27FC236}">
                <a16:creationId xmlns:a16="http://schemas.microsoft.com/office/drawing/2014/main" id="{EFFED172-2D60-49CC-9D0E-1BF8A8987B23}"/>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22</a:t>
            </a:fld>
            <a:endParaRPr lang="en-US" dirty="0"/>
          </a:p>
        </p:txBody>
      </p:sp>
      <p:graphicFrame>
        <p:nvGraphicFramePr>
          <p:cNvPr id="5" name="Table 25">
            <a:extLst>
              <a:ext uri="{FF2B5EF4-FFF2-40B4-BE49-F238E27FC236}">
                <a16:creationId xmlns:a16="http://schemas.microsoft.com/office/drawing/2014/main" id="{B4402316-4D51-4482-9D08-8284E0391BCA}"/>
              </a:ext>
            </a:extLst>
          </p:cNvPr>
          <p:cNvGraphicFramePr>
            <a:graphicFrameLocks noGrp="1"/>
          </p:cNvGraphicFramePr>
          <p:nvPr>
            <p:extLst>
              <p:ext uri="{D42A27DB-BD31-4B8C-83A1-F6EECF244321}">
                <p14:modId xmlns:p14="http://schemas.microsoft.com/office/powerpoint/2010/main" val="3424799685"/>
              </p:ext>
            </p:extLst>
          </p:nvPr>
        </p:nvGraphicFramePr>
        <p:xfrm>
          <a:off x="307975" y="244803"/>
          <a:ext cx="3554278" cy="9268014"/>
        </p:xfrm>
        <a:graphic>
          <a:graphicData uri="http://schemas.openxmlformats.org/drawingml/2006/table">
            <a:tbl>
              <a:tblPr firstRow="1" bandRow="1">
                <a:tableStyleId>{5C22544A-7EE6-4342-B048-85BDC9FD1C3A}</a:tableStyleId>
              </a:tblPr>
              <a:tblGrid>
                <a:gridCol w="536758">
                  <a:extLst>
                    <a:ext uri="{9D8B030D-6E8A-4147-A177-3AD203B41FA5}">
                      <a16:colId xmlns:a16="http://schemas.microsoft.com/office/drawing/2014/main" val="3397688632"/>
                    </a:ext>
                  </a:extLst>
                </a:gridCol>
                <a:gridCol w="3017520">
                  <a:extLst>
                    <a:ext uri="{9D8B030D-6E8A-4147-A177-3AD203B41FA5}">
                      <a16:colId xmlns:a16="http://schemas.microsoft.com/office/drawing/2014/main" val="2855786301"/>
                    </a:ext>
                  </a:extLst>
                </a:gridCol>
              </a:tblGrid>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solidFill>
                          <a:latin typeface="Arial" panose="020B0604020202020204" pitchFamily="34" charset="0"/>
                          <a:cs typeface="Arial" panose="020B0604020202020204" pitchFamily="34" charset="0"/>
                        </a:rPr>
                        <a:t>NOT IN</a:t>
                      </a:r>
                      <a:br>
                        <a:rPr lang="en-US" sz="1100" b="1" dirty="0">
                          <a:solidFill>
                            <a:schemeClr val="accent1"/>
                          </a:solidFill>
                          <a:latin typeface="Arial" panose="020B0604020202020204" pitchFamily="34" charset="0"/>
                          <a:cs typeface="Arial" panose="020B0604020202020204" pitchFamily="34" charset="0"/>
                        </a:rPr>
                      </a:br>
                      <a:r>
                        <a:rPr lang="en-US" sz="1100" b="1" dirty="0">
                          <a:solidFill>
                            <a:schemeClr val="accent1"/>
                          </a:solidFill>
                          <a:latin typeface="Arial" panose="020B0604020202020204" pitchFamily="34" charset="0"/>
                          <a:cs typeface="Arial" panose="020B0604020202020204" pitchFamily="34" charset="0"/>
                        </a:rPr>
                        <a:t>MARKET</a:t>
                      </a:r>
                      <a:endParaRPr lang="en-US" sz="500" b="1" dirty="0">
                        <a:solidFill>
                          <a:schemeClr val="tx1">
                            <a:lumMod val="65000"/>
                            <a:lumOff val="35000"/>
                          </a:schemeClr>
                        </a:solidFill>
                        <a:latin typeface="Arial" panose="020B0604020202020204" pitchFamily="34" charset="0"/>
                        <a:cs typeface="Arial" panose="020B0604020202020204" pitchFamily="34" charset="0"/>
                      </a:endParaRP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How can I get additional revenue from lots?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How can I create loyalty with my customers and improve customer experience?</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I don’t like competing with rideshares and offsite parking</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769729"/>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latin typeface="Arial" panose="020B0604020202020204" pitchFamily="34" charset="0"/>
                          <a:cs typeface="Arial" panose="020B0604020202020204" pitchFamily="34" charset="0"/>
                        </a:rPr>
                        <a:t>STIMULATED</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Parking landscape and trends are changing in the U.S.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Am I PCI compliant?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How can I improve my payments systems?</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Am I providing a fast-enough transaction time?</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 customers believe we’re reliable?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40797"/>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chemeClr val="tx2"/>
                          </a:solidFill>
                          <a:latin typeface="Arial" panose="020B0604020202020204" pitchFamily="34" charset="0"/>
                          <a:cs typeface="Arial" panose="020B0604020202020204" pitchFamily="34" charset="0"/>
                        </a:rPr>
                        <a:t>OPTIONS &amp; EVALUATION</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Will I have support with technical difficulties?</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This is too complicated to manage myself. I need to outsource network reliability and PCI security</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What have others in the industry done to solve this problem?</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 you have any existing customers I can speak to for a reference? Particularly in my region?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I pay less for my services?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012617"/>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3"/>
                          </a:solidFill>
                          <a:latin typeface="Arial" panose="020B0604020202020204" pitchFamily="34" charset="0"/>
                          <a:cs typeface="Arial" panose="020B0604020202020204" pitchFamily="34" charset="0"/>
                        </a:rPr>
                        <a:t>SELECTION &amp; APPROVAL</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Are projects going to be personalized for us?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 you have the features I need?</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 you price according to features that competitors have/don’t have?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Where else have you done this successfully?</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 you have regional and/or global presence?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087883"/>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chemeClr val="tx2"/>
                          </a:solidFill>
                          <a:latin typeface="Arial" panose="020B0604020202020204" pitchFamily="34" charset="0"/>
                          <a:cs typeface="Arial" panose="020B0604020202020204" pitchFamily="34" charset="0"/>
                        </a:rPr>
                        <a:t>IMPLEMENT &amp; UTILIZE</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What delays will I encounter?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How much of a hurdle is Legal going to be?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mj-lt"/>
                        </a:rPr>
                        <a:t>How can I use data to personalize messages to my customers?</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mj-lt"/>
                        </a:rPr>
                        <a:t>Do I receive timely responses for support requests and feature enhancements?</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mj-lt"/>
                        </a:rPr>
                        <a:t>Am I satisfied from our monthly/quarterly check-ins? e.g. revenue, data, support tickets, etc.</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648491"/>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19877"/>
                          </a:solidFill>
                          <a:latin typeface="Arial" panose="020B0604020202020204" pitchFamily="34" charset="0"/>
                          <a:cs typeface="Arial" panose="020B0604020202020204" pitchFamily="34" charset="0"/>
                        </a:rPr>
                        <a:t>EXPAND &amp; RENEW</a:t>
                      </a:r>
                    </a:p>
                    <a:p>
                      <a:pPr algn="r"/>
                      <a:endParaRPr lang="en-US" sz="1100" b="1" dirty="0">
                        <a:latin typeface="Arial" panose="020B0604020202020204" pitchFamily="34" charset="0"/>
                        <a:cs typeface="Arial" panose="020B0604020202020204" pitchFamily="34" charset="0"/>
                      </a:endParaRP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What’s the impact on revenue?</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Will this further improve my customers’ experience?</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I’ve heard you’ve added this feature for ***, can I have that implemented?</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Is ADVAM going to be ahead of the innovation curve?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845839"/>
                  </a:ext>
                </a:extLst>
              </a:tr>
              <a:tr h="1205007">
                <a:tc>
                  <a:txBody>
                    <a:bodyPr/>
                    <a:lstStyle/>
                    <a:p>
                      <a:pPr marL="0" marR="0" lvl="0" indent="0" algn="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accent3"/>
                          </a:solidFill>
                          <a:latin typeface="Arial" panose="020B0604020202020204" pitchFamily="34" charset="0"/>
                          <a:cs typeface="Arial" panose="020B0604020202020204" pitchFamily="34" charset="0"/>
                        </a:rPr>
                        <a:t>ADVOCATE</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j-lt"/>
                          <a:ea typeface="+mn-ea"/>
                          <a:cs typeface="+mn-cs"/>
                        </a:rPr>
                        <a:t>This was quick and easy to deploy</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j-lt"/>
                          <a:ea typeface="+mn-ea"/>
                          <a:cs typeface="+mn-cs"/>
                        </a:rPr>
                        <a:t>How were we accommodating to our extra needs?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j-lt"/>
                          <a:ea typeface="+mn-ea"/>
                          <a:cs typeface="+mn-cs"/>
                        </a:rPr>
                        <a:t>Was the onsite tech stack integration flexible?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j-lt"/>
                          <a:ea typeface="+mn-ea"/>
                          <a:cs typeface="+mn-cs"/>
                        </a:rPr>
                        <a:t>Are you responsive to our support needs?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535132"/>
                  </a:ext>
                </a:extLst>
              </a:tr>
            </a:tbl>
          </a:graphicData>
        </a:graphic>
      </p:graphicFrame>
      <p:cxnSp>
        <p:nvCxnSpPr>
          <p:cNvPr id="10" name="Straight Connector 9">
            <a:extLst>
              <a:ext uri="{FF2B5EF4-FFF2-40B4-BE49-F238E27FC236}">
                <a16:creationId xmlns:a16="http://schemas.microsoft.com/office/drawing/2014/main" id="{382E86B6-0F94-4625-9F3B-894A5802BF54}"/>
              </a:ext>
            </a:extLst>
          </p:cNvPr>
          <p:cNvCxnSpPr>
            <a:cxnSpLocks/>
          </p:cNvCxnSpPr>
          <p:nvPr/>
        </p:nvCxnSpPr>
        <p:spPr>
          <a:xfrm>
            <a:off x="829174" y="5575300"/>
            <a:ext cx="0" cy="1511300"/>
          </a:xfrm>
          <a:prstGeom prst="line">
            <a:avLst/>
          </a:prstGeom>
          <a:ln w="28575">
            <a:solidFill>
              <a:schemeClr val="tx2"/>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CCF2E9E-A666-4B1E-9E09-B9E26161DA39}"/>
              </a:ext>
            </a:extLst>
          </p:cNvPr>
          <p:cNvCxnSpPr>
            <a:cxnSpLocks/>
          </p:cNvCxnSpPr>
          <p:nvPr/>
        </p:nvCxnSpPr>
        <p:spPr>
          <a:xfrm>
            <a:off x="829174" y="8312748"/>
            <a:ext cx="0" cy="1212252"/>
          </a:xfrm>
          <a:prstGeom prst="line">
            <a:avLst/>
          </a:prstGeom>
          <a:ln w="28575">
            <a:solidFill>
              <a:schemeClr val="accent3"/>
            </a:solidFill>
            <a:prstDash val="solid"/>
            <a:headEnd type="oval" w="lg" len="lg"/>
            <a:tailEnd type="arrow"/>
          </a:ln>
        </p:spPr>
        <p:style>
          <a:lnRef idx="1">
            <a:schemeClr val="dk1"/>
          </a:lnRef>
          <a:fillRef idx="0">
            <a:schemeClr val="dk1"/>
          </a:fillRef>
          <a:effectRef idx="0">
            <a:schemeClr val="dk1"/>
          </a:effectRef>
          <a:fontRef idx="minor">
            <a:schemeClr val="tx1"/>
          </a:fontRef>
        </p:style>
      </p:cxnSp>
      <p:sp>
        <p:nvSpPr>
          <p:cNvPr id="27" name="Title 1">
            <a:extLst>
              <a:ext uri="{FF2B5EF4-FFF2-40B4-BE49-F238E27FC236}">
                <a16:creationId xmlns:a16="http://schemas.microsoft.com/office/drawing/2014/main" id="{B5C686A7-78CD-4831-9A08-D8856CCB8474}"/>
              </a:ext>
            </a:extLst>
          </p:cNvPr>
          <p:cNvSpPr txBox="1">
            <a:spLocks/>
          </p:cNvSpPr>
          <p:nvPr/>
        </p:nvSpPr>
        <p:spPr>
          <a:xfrm>
            <a:off x="3910149" y="-1"/>
            <a:ext cx="3862251" cy="894081"/>
          </a:xfrm>
          <a:prstGeom prst="rect">
            <a:avLst/>
          </a:prstGeom>
        </p:spPr>
        <p:txBody>
          <a:bodyPr vert="horz" lIns="91440" tIns="45720" rIns="91440" bIns="45720" rtlCol="0" anchor="ctr">
            <a:normAutofit/>
          </a:bodyPr>
          <a:lstStyle>
            <a:lvl1pPr algn="l" defTabSz="706557" rtl="0" eaLnBrk="1" latinLnBrk="0" hangingPunct="1">
              <a:spcBef>
                <a:spcPct val="0"/>
              </a:spcBef>
              <a:buNone/>
              <a:defRPr sz="2400" b="1" kern="1200" spc="50" baseline="0">
                <a:solidFill>
                  <a:schemeClr val="accent3"/>
                </a:solidFill>
                <a:latin typeface="Arial Black" panose="020B0A04020102020204" pitchFamily="34" charset="0"/>
                <a:ea typeface="+mj-ea"/>
                <a:cs typeface="Arial" panose="020B0604020202020204" pitchFamily="34" charset="0"/>
              </a:defRPr>
            </a:lvl1pPr>
          </a:lstStyle>
          <a:p>
            <a:pPr fontAlgn="auto">
              <a:spcAft>
                <a:spcPts val="0"/>
              </a:spcAft>
            </a:pPr>
            <a:r>
              <a:rPr lang="en-US" dirty="0"/>
              <a:t>Karen</a:t>
            </a:r>
            <a:br>
              <a:rPr lang="en-US" dirty="0"/>
            </a:br>
            <a:r>
              <a:rPr lang="en-US" sz="1600" dirty="0">
                <a:solidFill>
                  <a:schemeClr val="tx1"/>
                </a:solidFill>
              </a:rPr>
              <a:t>ADVAM Business Buyer</a:t>
            </a:r>
          </a:p>
        </p:txBody>
      </p:sp>
      <p:cxnSp>
        <p:nvCxnSpPr>
          <p:cNvPr id="14" name="Straight Connector 13">
            <a:extLst>
              <a:ext uri="{FF2B5EF4-FFF2-40B4-BE49-F238E27FC236}">
                <a16:creationId xmlns:a16="http://schemas.microsoft.com/office/drawing/2014/main" id="{6EC483A0-823F-4F9F-B2EA-1829EACABF0D}"/>
              </a:ext>
            </a:extLst>
          </p:cNvPr>
          <p:cNvCxnSpPr>
            <a:cxnSpLocks/>
          </p:cNvCxnSpPr>
          <p:nvPr/>
        </p:nvCxnSpPr>
        <p:spPr>
          <a:xfrm>
            <a:off x="829174" y="7086600"/>
            <a:ext cx="0" cy="1219200"/>
          </a:xfrm>
          <a:prstGeom prst="line">
            <a:avLst/>
          </a:prstGeom>
          <a:ln w="28575">
            <a:solidFill>
              <a:srgbClr val="019877"/>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EBE6830-ABF2-45AA-AEE5-ED0B328B8557}"/>
              </a:ext>
            </a:extLst>
          </p:cNvPr>
          <p:cNvCxnSpPr>
            <a:cxnSpLocks/>
          </p:cNvCxnSpPr>
          <p:nvPr/>
        </p:nvCxnSpPr>
        <p:spPr>
          <a:xfrm>
            <a:off x="829174" y="4380484"/>
            <a:ext cx="0" cy="1194816"/>
          </a:xfrm>
          <a:prstGeom prst="line">
            <a:avLst/>
          </a:prstGeom>
          <a:ln w="28575">
            <a:solidFill>
              <a:schemeClr val="accent3"/>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CE96117-26E1-4298-82BB-F3C1ED6AF4C2}"/>
              </a:ext>
            </a:extLst>
          </p:cNvPr>
          <p:cNvCxnSpPr>
            <a:cxnSpLocks/>
          </p:cNvCxnSpPr>
          <p:nvPr/>
        </p:nvCxnSpPr>
        <p:spPr>
          <a:xfrm>
            <a:off x="829174" y="2667000"/>
            <a:ext cx="0" cy="1752600"/>
          </a:xfrm>
          <a:prstGeom prst="line">
            <a:avLst/>
          </a:prstGeom>
          <a:ln w="28575">
            <a:solidFill>
              <a:schemeClr val="tx2"/>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F6F9FD5-477C-4C0D-B004-B0F37D1E3A70}"/>
              </a:ext>
            </a:extLst>
          </p:cNvPr>
          <p:cNvCxnSpPr>
            <a:cxnSpLocks/>
          </p:cNvCxnSpPr>
          <p:nvPr/>
        </p:nvCxnSpPr>
        <p:spPr>
          <a:xfrm>
            <a:off x="829174" y="1447800"/>
            <a:ext cx="0" cy="1219200"/>
          </a:xfrm>
          <a:prstGeom prst="line">
            <a:avLst/>
          </a:prstGeom>
          <a:ln w="28575">
            <a:solidFill>
              <a:schemeClr val="accent2"/>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765F8-E619-4C3A-9D5B-4F5A1CE5FF1C}"/>
              </a:ext>
            </a:extLst>
          </p:cNvPr>
          <p:cNvCxnSpPr>
            <a:cxnSpLocks/>
          </p:cNvCxnSpPr>
          <p:nvPr/>
        </p:nvCxnSpPr>
        <p:spPr>
          <a:xfrm>
            <a:off x="829174" y="317723"/>
            <a:ext cx="0" cy="1130077"/>
          </a:xfrm>
          <a:prstGeom prst="line">
            <a:avLst/>
          </a:prstGeom>
          <a:ln w="28575">
            <a:solidFill>
              <a:schemeClr val="accent1"/>
            </a:solidFill>
            <a:prstDash val="solid"/>
            <a:headEnd type="oval" w="lg" len="lg"/>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843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E25A3D4-5592-4ACB-A92B-E2B3101218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5E25A3D4-5592-4ACB-A92B-E2B3101218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5E68975-8F98-47AA-9B43-B6C1D867D07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7533CA77-B89A-4A38-9B2F-1E8FB8CE7771}"/>
              </a:ext>
            </a:extLst>
          </p:cNvPr>
          <p:cNvSpPr>
            <a:spLocks noGrp="1"/>
          </p:cNvSpPr>
          <p:nvPr>
            <p:ph type="title"/>
          </p:nvPr>
        </p:nvSpPr>
        <p:spPr/>
        <p:txBody>
          <a:bodyPr/>
          <a:lstStyle/>
          <a:p>
            <a:r>
              <a:rPr lang="en-US" dirty="0"/>
              <a:t>Fred </a:t>
            </a:r>
            <a:br>
              <a:rPr lang="en-US" dirty="0"/>
            </a:br>
            <a:r>
              <a:rPr lang="en-US" sz="1600" dirty="0">
                <a:solidFill>
                  <a:schemeClr val="tx1"/>
                </a:solidFill>
              </a:rPr>
              <a:t>ADVAM Technical Buyer</a:t>
            </a:r>
          </a:p>
        </p:txBody>
      </p:sp>
      <p:sp>
        <p:nvSpPr>
          <p:cNvPr id="3" name="Content Placeholder 2">
            <a:extLst>
              <a:ext uri="{FF2B5EF4-FFF2-40B4-BE49-F238E27FC236}">
                <a16:creationId xmlns:a16="http://schemas.microsoft.com/office/drawing/2014/main" id="{9251275F-D6BC-48DA-B03D-5FE8A1F26C37}"/>
              </a:ext>
            </a:extLst>
          </p:cNvPr>
          <p:cNvSpPr>
            <a:spLocks noGrp="1"/>
          </p:cNvSpPr>
          <p:nvPr>
            <p:ph idx="1"/>
          </p:nvPr>
        </p:nvSpPr>
        <p:spPr>
          <a:xfrm>
            <a:off x="3886199" y="1066800"/>
            <a:ext cx="3631029" cy="7905239"/>
          </a:xfrm>
        </p:spPr>
        <p:txBody>
          <a:bodyPr/>
          <a:lstStyle/>
          <a:p>
            <a:pPr marL="0" indent="0">
              <a:lnSpc>
                <a:spcPct val="10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Common Titles</a:t>
            </a:r>
            <a:endParaRPr lang="en-US" b="0" dirty="0">
              <a:solidFill>
                <a:schemeClr val="accent3"/>
              </a:solidFill>
              <a:latin typeface="Arial Black" panose="020B0A04020102020204" pitchFamily="34" charset="0"/>
              <a:cs typeface="Arial" panose="020B0604020202020204" pitchFamily="34" charset="0"/>
            </a:endParaRPr>
          </a:p>
          <a:p>
            <a:pPr marL="12700" marR="5080" indent="0" defTabSz="914400">
              <a:lnSpc>
                <a:spcPts val="1600"/>
              </a:lnSpc>
              <a:spcBef>
                <a:spcPts val="300"/>
              </a:spcBef>
              <a:spcAft>
                <a:spcPts val="300"/>
              </a:spcAft>
              <a:buClrTx/>
              <a:buNone/>
            </a:pPr>
            <a:r>
              <a:rPr lang="en-US" sz="1200" spc="0" dirty="0">
                <a:latin typeface="+mj-lt"/>
              </a:rPr>
              <a:t>CIO/CTO; Chief Architect; Manager/Director of Technology, Head of Security</a:t>
            </a:r>
          </a:p>
          <a:p>
            <a:pPr marL="12700">
              <a:lnSpc>
                <a:spcPct val="100000"/>
              </a:lnSpc>
              <a:spcBef>
                <a:spcPts val="300"/>
              </a:spcBef>
              <a:spcAft>
                <a:spcPts val="300"/>
              </a:spcAft>
              <a:tabLst>
                <a:tab pos="240665" algn="l"/>
                <a:tab pos="241300" algn="l"/>
              </a:tabLst>
            </a:pPr>
            <a:endParaRPr lang="en-US" b="0" spc="-5" dirty="0">
              <a:solidFill>
                <a:schemeClr val="tx1"/>
              </a:solidFill>
              <a:latin typeface="Arial" panose="020B0604020202020204" pitchFamily="34" charset="0"/>
              <a:cs typeface="Arial" panose="020B0604020202020204" pitchFamily="34" charset="0"/>
            </a:endParaRPr>
          </a:p>
          <a:p>
            <a:pPr marL="0" indent="0">
              <a:lnSpc>
                <a:spcPct val="11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Goals &amp; Objectives</a:t>
            </a:r>
          </a:p>
          <a:p>
            <a:pPr marL="241300" indent="-228600">
              <a:spcBef>
                <a:spcPts val="300"/>
              </a:spcBef>
              <a:spcAft>
                <a:spcPts val="300"/>
              </a:spcAft>
              <a:buFontTx/>
              <a:buChar char="•"/>
              <a:tabLst>
                <a:tab pos="240665" algn="l"/>
                <a:tab pos="241300" algn="l"/>
              </a:tabLst>
            </a:pPr>
            <a:r>
              <a:rPr lang="en-US" sz="1200" spc="-5" dirty="0"/>
              <a:t>Ensure systems are flexible and can develop the system</a:t>
            </a:r>
          </a:p>
          <a:p>
            <a:pPr marL="241300" indent="-228600">
              <a:spcBef>
                <a:spcPts val="300"/>
              </a:spcBef>
              <a:spcAft>
                <a:spcPts val="300"/>
              </a:spcAft>
              <a:buFontTx/>
              <a:buChar char="•"/>
              <a:tabLst>
                <a:tab pos="240665" algn="l"/>
                <a:tab pos="241300" algn="l"/>
              </a:tabLst>
            </a:pPr>
            <a:r>
              <a:rPr lang="en-US" sz="1200" spc="-5" dirty="0"/>
              <a:t>Look for secure products that easily integrate with other systems (API integration, system flexibility, etc.) </a:t>
            </a:r>
          </a:p>
          <a:p>
            <a:pPr marL="241300" indent="-228600">
              <a:spcBef>
                <a:spcPts val="300"/>
              </a:spcBef>
              <a:spcAft>
                <a:spcPts val="300"/>
              </a:spcAft>
              <a:buFontTx/>
              <a:buChar char="•"/>
              <a:tabLst>
                <a:tab pos="240665" algn="l"/>
                <a:tab pos="241300" algn="l"/>
              </a:tabLst>
            </a:pPr>
            <a:r>
              <a:rPr lang="en-US" sz="1200" spc="-5" dirty="0"/>
              <a:t>Ensure tech stack and systems are running smoothly</a:t>
            </a:r>
          </a:p>
          <a:p>
            <a:pPr marL="241300" indent="-228600">
              <a:spcBef>
                <a:spcPts val="300"/>
              </a:spcBef>
              <a:spcAft>
                <a:spcPts val="300"/>
              </a:spcAft>
              <a:buFontTx/>
              <a:buChar char="•"/>
              <a:tabLst>
                <a:tab pos="240665" algn="l"/>
                <a:tab pos="241300" algn="l"/>
              </a:tabLst>
            </a:pPr>
            <a:r>
              <a:rPr lang="en-US" sz="1200" spc="-5" dirty="0"/>
              <a:t>Make decisions for today and tomorrow’s tech stack</a:t>
            </a:r>
          </a:p>
          <a:p>
            <a:pPr marL="241300" indent="-228600">
              <a:spcBef>
                <a:spcPts val="300"/>
              </a:spcBef>
              <a:spcAft>
                <a:spcPts val="300"/>
              </a:spcAft>
              <a:buFontTx/>
              <a:buChar char="•"/>
              <a:tabLst>
                <a:tab pos="240665" algn="l"/>
                <a:tab pos="241300" algn="l"/>
              </a:tabLst>
            </a:pPr>
            <a:endParaRPr lang="en-US" b="0" spc="-5"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1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Metrics</a:t>
            </a:r>
          </a:p>
          <a:p>
            <a:pPr marL="241300" indent="-228600">
              <a:lnSpc>
                <a:spcPct val="100000"/>
              </a:lnSpc>
              <a:spcBef>
                <a:spcPts val="300"/>
              </a:spcBef>
              <a:spcAft>
                <a:spcPts val="300"/>
              </a:spcAft>
              <a:buFontTx/>
              <a:buChar char="•"/>
              <a:tabLst>
                <a:tab pos="240665" algn="l"/>
                <a:tab pos="241300" algn="l"/>
              </a:tabLst>
            </a:pPr>
            <a:r>
              <a:rPr lang="en-US" sz="1200" spc="-5" dirty="0"/>
              <a:t>Tech budget</a:t>
            </a:r>
          </a:p>
          <a:p>
            <a:pPr marL="241300" indent="-228600">
              <a:lnSpc>
                <a:spcPct val="100000"/>
              </a:lnSpc>
              <a:spcBef>
                <a:spcPts val="300"/>
              </a:spcBef>
              <a:spcAft>
                <a:spcPts val="300"/>
              </a:spcAft>
              <a:buFontTx/>
              <a:buChar char="•"/>
              <a:tabLst>
                <a:tab pos="240665" algn="l"/>
                <a:tab pos="241300" algn="l"/>
              </a:tabLst>
            </a:pPr>
            <a:r>
              <a:rPr lang="en-US" sz="1200" spc="-5" dirty="0"/>
              <a:t>Integration time</a:t>
            </a:r>
          </a:p>
          <a:p>
            <a:pPr marL="241300" indent="-228600">
              <a:lnSpc>
                <a:spcPct val="100000"/>
              </a:lnSpc>
              <a:spcBef>
                <a:spcPts val="300"/>
              </a:spcBef>
              <a:spcAft>
                <a:spcPts val="300"/>
              </a:spcAft>
              <a:buFontTx/>
              <a:buChar char="•"/>
              <a:tabLst>
                <a:tab pos="240665" algn="l"/>
                <a:tab pos="241300" algn="l"/>
              </a:tabLst>
            </a:pPr>
            <a:r>
              <a:rPr lang="en-US" sz="1200" spc="-5" dirty="0"/>
              <a:t>% of active users</a:t>
            </a:r>
          </a:p>
          <a:p>
            <a:pPr marL="241300" indent="-228600">
              <a:lnSpc>
                <a:spcPct val="100000"/>
              </a:lnSpc>
              <a:spcBef>
                <a:spcPts val="300"/>
              </a:spcBef>
              <a:spcAft>
                <a:spcPts val="300"/>
              </a:spcAft>
              <a:buFontTx/>
              <a:buChar char="•"/>
              <a:tabLst>
                <a:tab pos="240665" algn="l"/>
                <a:tab pos="241300" algn="l"/>
              </a:tabLst>
            </a:pPr>
            <a:r>
              <a:rPr lang="en-US" sz="1200" spc="-5" dirty="0"/>
              <a:t>User adoption</a:t>
            </a:r>
          </a:p>
          <a:p>
            <a:pPr marL="241300" indent="-228600">
              <a:lnSpc>
                <a:spcPct val="100000"/>
              </a:lnSpc>
              <a:spcBef>
                <a:spcPts val="300"/>
              </a:spcBef>
              <a:spcAft>
                <a:spcPts val="300"/>
              </a:spcAft>
              <a:buFontTx/>
              <a:buChar char="•"/>
              <a:tabLst>
                <a:tab pos="240665" algn="l"/>
                <a:tab pos="241300" algn="l"/>
              </a:tabLst>
            </a:pPr>
            <a:r>
              <a:rPr lang="en-US" sz="1200" spc="-5" dirty="0"/>
              <a:t>% of risks/issues with action plans</a:t>
            </a:r>
          </a:p>
          <a:p>
            <a:pPr marL="241300" indent="-228600">
              <a:lnSpc>
                <a:spcPct val="100000"/>
              </a:lnSpc>
              <a:spcBef>
                <a:spcPts val="300"/>
              </a:spcBef>
              <a:spcAft>
                <a:spcPts val="300"/>
              </a:spcAft>
              <a:buChar char="•"/>
              <a:tabLst>
                <a:tab pos="240665" algn="l"/>
                <a:tab pos="241300" algn="l"/>
              </a:tabLst>
            </a:pPr>
            <a:endParaRPr lang="en-US" spc="-5" dirty="0"/>
          </a:p>
          <a:p>
            <a:pPr marL="12700" indent="0">
              <a:lnSpc>
                <a:spcPct val="100000"/>
              </a:lnSpc>
              <a:spcBef>
                <a:spcPts val="300"/>
              </a:spcBef>
              <a:spcAft>
                <a:spcPts val="300"/>
              </a:spcAft>
              <a:buNone/>
              <a:tabLst>
                <a:tab pos="240665" algn="l"/>
                <a:tab pos="241300" algn="l"/>
              </a:tabLst>
            </a:pPr>
            <a:r>
              <a:rPr lang="en-US" spc="-5" dirty="0">
                <a:solidFill>
                  <a:schemeClr val="accent3"/>
                </a:solidFill>
                <a:latin typeface="Arial Black" panose="020B0A04020102020204" pitchFamily="34" charset="0"/>
              </a:rPr>
              <a:t>Fears &amp; Challenges</a:t>
            </a:r>
          </a:p>
          <a:p>
            <a:pPr marL="241300" indent="-228600">
              <a:spcBef>
                <a:spcPts val="300"/>
              </a:spcBef>
              <a:spcAft>
                <a:spcPts val="300"/>
              </a:spcAft>
              <a:buFontTx/>
              <a:buChar char="•"/>
              <a:tabLst>
                <a:tab pos="240665" algn="l"/>
                <a:tab pos="241300" algn="l"/>
              </a:tabLst>
            </a:pPr>
            <a:r>
              <a:rPr lang="en-US" sz="1200" spc="-5" dirty="0"/>
              <a:t>Lagging behind modern technology</a:t>
            </a:r>
          </a:p>
          <a:p>
            <a:pPr marL="241300" indent="-228600">
              <a:spcBef>
                <a:spcPts val="300"/>
              </a:spcBef>
              <a:spcAft>
                <a:spcPts val="300"/>
              </a:spcAft>
              <a:buFontTx/>
              <a:buChar char="•"/>
              <a:tabLst>
                <a:tab pos="240665" algn="l"/>
                <a:tab pos="241300" algn="l"/>
              </a:tabLst>
            </a:pPr>
            <a:r>
              <a:rPr lang="en-US" sz="1200" spc="-5" dirty="0"/>
              <a:t>Purchasing technology that doesn’t work well</a:t>
            </a:r>
          </a:p>
          <a:p>
            <a:pPr marL="241300" indent="-228600">
              <a:spcBef>
                <a:spcPts val="300"/>
              </a:spcBef>
              <a:spcAft>
                <a:spcPts val="300"/>
              </a:spcAft>
              <a:buFontTx/>
              <a:buChar char="•"/>
              <a:tabLst>
                <a:tab pos="240665" algn="l"/>
                <a:tab pos="241300" algn="l"/>
              </a:tabLst>
            </a:pPr>
            <a:r>
              <a:rPr lang="en-US" sz="1200" spc="-5" dirty="0"/>
              <a:t>Project delays and overruns</a:t>
            </a:r>
          </a:p>
          <a:p>
            <a:pPr marL="241300" indent="-228600">
              <a:spcBef>
                <a:spcPts val="300"/>
              </a:spcBef>
              <a:spcAft>
                <a:spcPts val="300"/>
              </a:spcAft>
              <a:buFontTx/>
              <a:buChar char="•"/>
              <a:tabLst>
                <a:tab pos="240665" algn="l"/>
                <a:tab pos="241300" algn="l"/>
              </a:tabLst>
            </a:pPr>
            <a:r>
              <a:rPr lang="en-US" sz="1200" spc="-5" dirty="0"/>
              <a:t>Not protecting company data </a:t>
            </a:r>
          </a:p>
          <a:p>
            <a:pPr marL="241300" indent="-228600">
              <a:spcBef>
                <a:spcPts val="300"/>
              </a:spcBef>
              <a:spcAft>
                <a:spcPts val="300"/>
              </a:spcAft>
              <a:buFontTx/>
              <a:buChar char="•"/>
              <a:tabLst>
                <a:tab pos="240665" algn="l"/>
                <a:tab pos="241300" algn="l"/>
              </a:tabLst>
            </a:pPr>
            <a:r>
              <a:rPr lang="en-US" sz="1200" spc="-5" dirty="0"/>
              <a:t>New tools negatively impacting rest of tech portfolio</a:t>
            </a:r>
          </a:p>
          <a:p>
            <a:pPr marL="241300" indent="-228600">
              <a:spcBef>
                <a:spcPts val="300"/>
              </a:spcBef>
              <a:spcAft>
                <a:spcPts val="300"/>
              </a:spcAft>
              <a:buFontTx/>
              <a:buChar char="•"/>
              <a:tabLst>
                <a:tab pos="240665" algn="l"/>
                <a:tab pos="241300" algn="l"/>
              </a:tabLst>
            </a:pPr>
            <a:r>
              <a:rPr lang="en-US" sz="1200" spc="-5" dirty="0"/>
              <a:t>Security breaches</a:t>
            </a:r>
          </a:p>
        </p:txBody>
      </p:sp>
      <p:sp>
        <p:nvSpPr>
          <p:cNvPr id="4" name="Slide Number Placeholder 3">
            <a:extLst>
              <a:ext uri="{FF2B5EF4-FFF2-40B4-BE49-F238E27FC236}">
                <a16:creationId xmlns:a16="http://schemas.microsoft.com/office/drawing/2014/main" id="{257007C0-BA04-4D6D-B8D8-178EF5F1CEAD}"/>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23</a:t>
            </a:fld>
            <a:endParaRPr lang="en-US" dirty="0"/>
          </a:p>
        </p:txBody>
      </p:sp>
      <p:sp>
        <p:nvSpPr>
          <p:cNvPr id="5" name="Content Placeholder 2">
            <a:extLst>
              <a:ext uri="{FF2B5EF4-FFF2-40B4-BE49-F238E27FC236}">
                <a16:creationId xmlns:a16="http://schemas.microsoft.com/office/drawing/2014/main" id="{A4A0DC8A-BB71-4B5C-92AB-B95FDC4D4057}"/>
              </a:ext>
            </a:extLst>
          </p:cNvPr>
          <p:cNvSpPr txBox="1">
            <a:spLocks/>
          </p:cNvSpPr>
          <p:nvPr/>
        </p:nvSpPr>
        <p:spPr>
          <a:xfrm>
            <a:off x="359764" y="1066800"/>
            <a:ext cx="2688236" cy="2368231"/>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kern="1200" spc="0" baseline="0">
                <a:solidFill>
                  <a:schemeClr val="tx1"/>
                </a:solidFill>
                <a:latin typeface="Arabic Typesetting" panose="020B0604020202020204" pitchFamily="66" charset="-78"/>
                <a:ea typeface="+mn-ea"/>
                <a:cs typeface="Arabic Typesetting" panose="020B0604020202020204" pitchFamily="66" charset="-78"/>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1" kern="1200">
                <a:solidFill>
                  <a:schemeClr val="tx1"/>
                </a:solidFill>
                <a:latin typeface="Arabic Typesetting" panose="020B0604020202020204" pitchFamily="66" charset="-78"/>
                <a:ea typeface="+mn-ea"/>
                <a:cs typeface="Arabic Typesetting" panose="020B0604020202020204" pitchFamily="66" charset="-78"/>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abic Typesetting" panose="020B0604020202020204" pitchFamily="66" charset="-78"/>
                <a:ea typeface="+mn-ea"/>
                <a:cs typeface="Arabic Typesetting" panose="020B0604020202020204" pitchFamily="66"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abic Typesetting" panose="020B0604020202020204" pitchFamily="66" charset="-78"/>
                <a:ea typeface="+mn-ea"/>
                <a:cs typeface="Arabic Typesetting" panose="020B0604020202020204" pitchFamily="66"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abic Typesetting" panose="020B0604020202020204" pitchFamily="66" charset="-78"/>
                <a:ea typeface="+mn-ea"/>
                <a:cs typeface="Arabic Typesetting" panose="020B0604020202020204" pitchFamily="66"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US" sz="1400" b="0" spc="-5" dirty="0">
                <a:solidFill>
                  <a:schemeClr val="accent3"/>
                </a:solidFill>
                <a:latin typeface="Arial Black" panose="020B0A04020102020204" pitchFamily="34" charset="0"/>
                <a:cs typeface="Arial" panose="020B0604020202020204" pitchFamily="34" charset="0"/>
              </a:rPr>
              <a:t>Introduction</a:t>
            </a:r>
          </a:p>
          <a:p>
            <a:pPr marL="12700" marR="5080" lvl="0">
              <a:lnSpc>
                <a:spcPts val="1600"/>
              </a:lnSpc>
              <a:spcBef>
                <a:spcPts val="300"/>
              </a:spcBef>
              <a:spcAft>
                <a:spcPts val="300"/>
              </a:spcAft>
            </a:pPr>
            <a:r>
              <a:rPr lang="en-US" sz="1200" b="0" dirty="0">
                <a:latin typeface="+mj-lt"/>
                <a:cs typeface="Poppins Light" panose="00000400000000000000" pitchFamily="2" charset="0"/>
              </a:rPr>
              <a:t>I am responsible for the technical function for the entire organization. I am responsible for delivering the technical strategic imperatives of my function and/or organization. I strive to maintain the business through the tech stack. </a:t>
            </a:r>
          </a:p>
        </p:txBody>
      </p:sp>
      <p:pic>
        <p:nvPicPr>
          <p:cNvPr id="10" name="Picture 9" descr="A group of people posing for a photo&#10;&#10;Description automatically generated">
            <a:extLst>
              <a:ext uri="{FF2B5EF4-FFF2-40B4-BE49-F238E27FC236}">
                <a16:creationId xmlns:a16="http://schemas.microsoft.com/office/drawing/2014/main" id="{CBE195EA-B8E7-4FF1-BA05-0AB7C05F9C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8599" y="3104867"/>
            <a:ext cx="4190999" cy="6953533"/>
          </a:xfrm>
          <a:prstGeom prst="rect">
            <a:avLst/>
          </a:prstGeom>
        </p:spPr>
      </p:pic>
    </p:spTree>
    <p:extLst>
      <p:ext uri="{BB962C8B-B14F-4D97-AF65-F5344CB8AC3E}">
        <p14:creationId xmlns:p14="http://schemas.microsoft.com/office/powerpoint/2010/main" val="136618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AEDBEB0F-7E04-40DC-B54F-27204BC9CE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9" name="Object 18" hidden="1">
                        <a:extLst>
                          <a:ext uri="{FF2B5EF4-FFF2-40B4-BE49-F238E27FC236}">
                            <a16:creationId xmlns:a16="http://schemas.microsoft.com/office/drawing/2014/main" id="{AEDBEB0F-7E04-40DC-B54F-27204BC9CE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E9A4A8E0-02A5-4794-AF06-2BD80EBB38A6}"/>
              </a:ext>
            </a:extLst>
          </p:cNvPr>
          <p:cNvSpPr>
            <a:spLocks noGrp="1"/>
          </p:cNvSpPr>
          <p:nvPr>
            <p:ph idx="1"/>
          </p:nvPr>
        </p:nvSpPr>
        <p:spPr>
          <a:xfrm>
            <a:off x="3910149" y="1066800"/>
            <a:ext cx="3473631" cy="7684917"/>
          </a:xfrm>
        </p:spPr>
        <p:txBody>
          <a:bodyPr/>
          <a:lstStyle/>
          <a:p>
            <a:pPr marL="0" indent="0">
              <a:lnSpc>
                <a:spcPct val="110000"/>
              </a:lnSpc>
              <a:spcBef>
                <a:spcPts val="300"/>
              </a:spcBef>
              <a:spcAft>
                <a:spcPts val="300"/>
              </a:spcAft>
              <a:buNone/>
            </a:pPr>
            <a:r>
              <a:rPr lang="en-US" b="0" spc="-5" dirty="0">
                <a:solidFill>
                  <a:schemeClr val="accent3"/>
                </a:solidFill>
                <a:latin typeface="Arial Black" panose="020B0A04020102020204" pitchFamily="34" charset="0"/>
                <a:cs typeface="Arial" panose="020B0604020202020204" pitchFamily="34" charset="0"/>
              </a:rPr>
              <a:t>Emotional Drivers </a:t>
            </a:r>
          </a:p>
          <a:p>
            <a:pPr marL="241300" indent="-228600">
              <a:lnSpc>
                <a:spcPct val="100000"/>
              </a:lnSpc>
              <a:spcBef>
                <a:spcPts val="300"/>
              </a:spcBef>
              <a:spcAft>
                <a:spcPts val="300"/>
              </a:spcAft>
              <a:buFontTx/>
              <a:buChar char="•"/>
              <a:tabLst>
                <a:tab pos="240665" algn="l"/>
                <a:tab pos="241300" algn="l"/>
              </a:tabLst>
            </a:pPr>
            <a:r>
              <a:rPr lang="en-US" sz="1200" b="1" spc="-5" dirty="0"/>
              <a:t>Skepticism</a:t>
            </a:r>
            <a:r>
              <a:rPr lang="en-US" sz="1200" spc="-5" dirty="0"/>
              <a:t> – Unsure that their RFP encompasses everything they need and they can find the perfect vendor </a:t>
            </a:r>
          </a:p>
          <a:p>
            <a:pPr marL="241300" indent="-228600">
              <a:lnSpc>
                <a:spcPct val="100000"/>
              </a:lnSpc>
              <a:spcBef>
                <a:spcPts val="300"/>
              </a:spcBef>
              <a:spcAft>
                <a:spcPts val="300"/>
              </a:spcAft>
              <a:buFontTx/>
              <a:buChar char="•"/>
              <a:tabLst>
                <a:tab pos="240665" algn="l"/>
                <a:tab pos="241300" algn="l"/>
              </a:tabLst>
            </a:pPr>
            <a:r>
              <a:rPr lang="en-US" sz="1200" b="1" spc="-5" dirty="0"/>
              <a:t>Overwhelmed</a:t>
            </a:r>
            <a:r>
              <a:rPr lang="en-US" sz="1200" spc="-5" dirty="0"/>
              <a:t> – Have to manage multiple integrations and a complicated tech stack that keeps evolving</a:t>
            </a:r>
          </a:p>
          <a:p>
            <a:pPr marL="241300" indent="-228600">
              <a:lnSpc>
                <a:spcPct val="100000"/>
              </a:lnSpc>
              <a:spcBef>
                <a:spcPts val="300"/>
              </a:spcBef>
              <a:spcAft>
                <a:spcPts val="300"/>
              </a:spcAft>
              <a:buFontTx/>
              <a:buChar char="•"/>
              <a:tabLst>
                <a:tab pos="240665" algn="l"/>
                <a:tab pos="241300" algn="l"/>
              </a:tabLst>
            </a:pPr>
            <a:r>
              <a:rPr lang="en-US" sz="1200" b="1" spc="-5" dirty="0"/>
              <a:t>Fear</a:t>
            </a:r>
            <a:r>
              <a:rPr lang="en-US" sz="1200" spc="-5" dirty="0"/>
              <a:t> – Afraid of security breaches and attacks and being blamed for outside factors beyond their control</a:t>
            </a:r>
          </a:p>
          <a:p>
            <a:pPr marL="12700">
              <a:lnSpc>
                <a:spcPct val="100000"/>
              </a:lnSpc>
              <a:spcBef>
                <a:spcPts val="300"/>
              </a:spcBef>
              <a:spcAft>
                <a:spcPts val="300"/>
              </a:spcAft>
              <a:tabLst>
                <a:tab pos="240665" algn="l"/>
                <a:tab pos="241300" algn="l"/>
              </a:tabLst>
            </a:pPr>
            <a:endParaRPr lang="en-US" b="0" spc="-5" dirty="0">
              <a:solidFill>
                <a:srgbClr val="FF0000"/>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tabLst>
                <a:tab pos="240665" algn="l"/>
                <a:tab pos="241300" algn="l"/>
              </a:tabLst>
            </a:pPr>
            <a:r>
              <a:rPr lang="en-US" b="0" spc="-5" dirty="0">
                <a:solidFill>
                  <a:schemeClr val="accent3"/>
                </a:solidFill>
                <a:latin typeface="Arial Black" panose="020B0A04020102020204" pitchFamily="34" charset="0"/>
                <a:cs typeface="Arial" panose="020B0604020202020204" pitchFamily="34" charset="0"/>
              </a:rPr>
              <a:t>Common Objections</a:t>
            </a:r>
          </a:p>
          <a:p>
            <a:pPr marL="241300" indent="-228600">
              <a:lnSpc>
                <a:spcPct val="100000"/>
              </a:lnSpc>
              <a:spcBef>
                <a:spcPts val="300"/>
              </a:spcBef>
              <a:spcAft>
                <a:spcPts val="300"/>
              </a:spcAft>
              <a:buFont typeface="+mj-lt"/>
              <a:buAutoNum type="arabicPeriod"/>
              <a:tabLst>
                <a:tab pos="240665" algn="l"/>
                <a:tab pos="241300" algn="l"/>
              </a:tabLst>
            </a:pPr>
            <a:r>
              <a:rPr lang="en-US" sz="1200" spc="-5" dirty="0"/>
              <a:t>Build towards our tech stack or we will find another provider… (especially for platform)</a:t>
            </a:r>
          </a:p>
          <a:p>
            <a:pPr marL="241300" indent="-228600">
              <a:lnSpc>
                <a:spcPct val="100000"/>
              </a:lnSpc>
              <a:spcBef>
                <a:spcPts val="300"/>
              </a:spcBef>
              <a:spcAft>
                <a:spcPts val="300"/>
              </a:spcAft>
              <a:buFont typeface="+mj-lt"/>
              <a:buAutoNum type="arabicPeriod"/>
              <a:tabLst>
                <a:tab pos="240665" algn="l"/>
                <a:tab pos="241300" algn="l"/>
              </a:tabLst>
            </a:pPr>
            <a:r>
              <a:rPr lang="en-US" sz="1200" spc="-5" dirty="0"/>
              <a:t>You’re too expensive, especially when it comes to implementing </a:t>
            </a:r>
          </a:p>
          <a:p>
            <a:pPr marL="241300" indent="-228600">
              <a:lnSpc>
                <a:spcPct val="100000"/>
              </a:lnSpc>
              <a:spcBef>
                <a:spcPts val="300"/>
              </a:spcBef>
              <a:spcAft>
                <a:spcPts val="300"/>
              </a:spcAft>
              <a:buFont typeface="+mj-lt"/>
              <a:buAutoNum type="arabicPeriod"/>
              <a:tabLst>
                <a:tab pos="240665" algn="l"/>
                <a:tab pos="241300" algn="l"/>
              </a:tabLst>
            </a:pPr>
            <a:r>
              <a:rPr lang="en-US" sz="1200" spc="-5" dirty="0"/>
              <a:t>You don’t work with my choice of processor</a:t>
            </a:r>
          </a:p>
          <a:p>
            <a:pPr marL="355600" indent="-342900">
              <a:lnSpc>
                <a:spcPct val="100000"/>
              </a:lnSpc>
              <a:spcBef>
                <a:spcPts val="300"/>
              </a:spcBef>
              <a:spcAft>
                <a:spcPts val="300"/>
              </a:spcAft>
              <a:buFont typeface="+mj-lt"/>
              <a:buAutoNum type="arabicPeriod"/>
              <a:tabLst>
                <a:tab pos="240665" algn="l"/>
                <a:tab pos="241300" algn="l"/>
              </a:tabLst>
            </a:pPr>
            <a:endParaRPr lang="en-US" b="0" spc="-5" dirty="0">
              <a:solidFill>
                <a:srgbClr val="FF0000"/>
              </a:solidFill>
              <a:latin typeface="Arial" panose="020B0604020202020204" pitchFamily="34" charset="0"/>
              <a:cs typeface="Arial" panose="020B0604020202020204" pitchFamily="34" charset="0"/>
            </a:endParaRPr>
          </a:p>
          <a:p>
            <a:pPr marL="0" indent="0">
              <a:lnSpc>
                <a:spcPct val="100000"/>
              </a:lnSpc>
              <a:spcBef>
                <a:spcPts val="300"/>
              </a:spcBef>
              <a:spcAft>
                <a:spcPts val="300"/>
              </a:spcAft>
              <a:buNone/>
              <a:tabLst>
                <a:tab pos="240665" algn="l"/>
                <a:tab pos="241300" algn="l"/>
              </a:tabLst>
            </a:pPr>
            <a:r>
              <a:rPr lang="en-US" b="0" spc="-5" dirty="0">
                <a:solidFill>
                  <a:schemeClr val="accent3"/>
                </a:solidFill>
                <a:latin typeface="Arial Black" panose="020B0A04020102020204" pitchFamily="34" charset="0"/>
                <a:cs typeface="Arial" panose="020B0604020202020204" pitchFamily="34" charset="0"/>
              </a:rPr>
              <a:t>Rebuttals</a:t>
            </a:r>
          </a:p>
          <a:p>
            <a:pPr marL="241300" marR="0" indent="-228600">
              <a:spcBef>
                <a:spcPts val="300"/>
              </a:spcBef>
              <a:spcAft>
                <a:spcPts val="300"/>
              </a:spcAft>
              <a:buFont typeface="+mj-lt"/>
              <a:buAutoNum type="arabicPeriod"/>
              <a:tabLst>
                <a:tab pos="240665" algn="l"/>
                <a:tab pos="241300" algn="l"/>
              </a:tabLst>
            </a:pPr>
            <a:r>
              <a:rPr lang="en-US" sz="1200" spc="-5" dirty="0"/>
              <a:t>We have worked with their existing stack and have built many integrations - other vendors might not provide as much flexibility </a:t>
            </a:r>
          </a:p>
          <a:p>
            <a:pPr marL="241300" marR="0" indent="-228600">
              <a:spcBef>
                <a:spcPts val="300"/>
              </a:spcBef>
              <a:spcAft>
                <a:spcPts val="300"/>
              </a:spcAft>
              <a:buFont typeface="+mj-lt"/>
              <a:buAutoNum type="arabicPeriod"/>
              <a:tabLst>
                <a:tab pos="240665" algn="l"/>
                <a:tab pos="241300" algn="l"/>
              </a:tabLst>
            </a:pPr>
            <a:r>
              <a:rPr lang="en-US" sz="1200" spc="-5" dirty="0"/>
              <a:t>We work with procurement and business leads to ensure fairness of scope</a:t>
            </a:r>
          </a:p>
          <a:p>
            <a:pPr marL="241300" marR="0" indent="-228600">
              <a:spcBef>
                <a:spcPts val="300"/>
              </a:spcBef>
              <a:spcAft>
                <a:spcPts val="300"/>
              </a:spcAft>
              <a:buFont typeface="+mj-lt"/>
              <a:buAutoNum type="arabicPeriod"/>
              <a:tabLst>
                <a:tab pos="240665" algn="l"/>
                <a:tab pos="241300" algn="l"/>
              </a:tabLst>
            </a:pPr>
            <a:r>
              <a:rPr lang="en-US" sz="1200" spc="-5" dirty="0"/>
              <a:t>Do you have any flexibility in your choice of processor? If not, we can look into integrating with your processor of choice</a:t>
            </a:r>
          </a:p>
        </p:txBody>
      </p:sp>
      <p:sp>
        <p:nvSpPr>
          <p:cNvPr id="4" name="Slide Number Placeholder 3">
            <a:extLst>
              <a:ext uri="{FF2B5EF4-FFF2-40B4-BE49-F238E27FC236}">
                <a16:creationId xmlns:a16="http://schemas.microsoft.com/office/drawing/2014/main" id="{EFFED172-2D60-49CC-9D0E-1BF8A8987B23}"/>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24</a:t>
            </a:fld>
            <a:endParaRPr lang="en-US" dirty="0"/>
          </a:p>
        </p:txBody>
      </p:sp>
      <p:graphicFrame>
        <p:nvGraphicFramePr>
          <p:cNvPr id="5" name="Table 25">
            <a:extLst>
              <a:ext uri="{FF2B5EF4-FFF2-40B4-BE49-F238E27FC236}">
                <a16:creationId xmlns:a16="http://schemas.microsoft.com/office/drawing/2014/main" id="{B4402316-4D51-4482-9D08-8284E0391BCA}"/>
              </a:ext>
            </a:extLst>
          </p:cNvPr>
          <p:cNvGraphicFramePr>
            <a:graphicFrameLocks noGrp="1"/>
          </p:cNvGraphicFramePr>
          <p:nvPr>
            <p:extLst>
              <p:ext uri="{D42A27DB-BD31-4B8C-83A1-F6EECF244321}">
                <p14:modId xmlns:p14="http://schemas.microsoft.com/office/powerpoint/2010/main" val="1542111722"/>
              </p:ext>
            </p:extLst>
          </p:nvPr>
        </p:nvGraphicFramePr>
        <p:xfrm>
          <a:off x="307975" y="549603"/>
          <a:ext cx="3554278" cy="8928255"/>
        </p:xfrm>
        <a:graphic>
          <a:graphicData uri="http://schemas.openxmlformats.org/drawingml/2006/table">
            <a:tbl>
              <a:tblPr firstRow="1" bandRow="1">
                <a:tableStyleId>{5C22544A-7EE6-4342-B048-85BDC9FD1C3A}</a:tableStyleId>
              </a:tblPr>
              <a:tblGrid>
                <a:gridCol w="536758">
                  <a:extLst>
                    <a:ext uri="{9D8B030D-6E8A-4147-A177-3AD203B41FA5}">
                      <a16:colId xmlns:a16="http://schemas.microsoft.com/office/drawing/2014/main" val="3397688632"/>
                    </a:ext>
                  </a:extLst>
                </a:gridCol>
                <a:gridCol w="3017520">
                  <a:extLst>
                    <a:ext uri="{9D8B030D-6E8A-4147-A177-3AD203B41FA5}">
                      <a16:colId xmlns:a16="http://schemas.microsoft.com/office/drawing/2014/main" val="2855786301"/>
                    </a:ext>
                  </a:extLst>
                </a:gridCol>
              </a:tblGrid>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latin typeface="Arial" panose="020B0604020202020204" pitchFamily="34" charset="0"/>
                          <a:cs typeface="Arial" panose="020B0604020202020204" pitchFamily="34" charset="0"/>
                        </a:rPr>
                        <a:t>NOT IN</a:t>
                      </a:r>
                      <a:br>
                        <a:rPr lang="en-US" sz="1200" b="1" dirty="0">
                          <a:solidFill>
                            <a:schemeClr val="accent1"/>
                          </a:solidFill>
                          <a:latin typeface="Arial" panose="020B0604020202020204" pitchFamily="34" charset="0"/>
                          <a:cs typeface="Arial" panose="020B0604020202020204" pitchFamily="34" charset="0"/>
                        </a:rPr>
                      </a:br>
                      <a:r>
                        <a:rPr lang="en-US" sz="1200" b="1" dirty="0">
                          <a:solidFill>
                            <a:schemeClr val="accent1"/>
                          </a:solidFill>
                          <a:latin typeface="Arial" panose="020B0604020202020204" pitchFamily="34" charset="0"/>
                          <a:cs typeface="Arial" panose="020B0604020202020204" pitchFamily="34" charset="0"/>
                        </a:rPr>
                        <a:t>MARKET</a:t>
                      </a:r>
                      <a:endParaRPr lang="en-US" sz="600" b="1" dirty="0">
                        <a:solidFill>
                          <a:schemeClr val="tx1">
                            <a:lumMod val="65000"/>
                            <a:lumOff val="35000"/>
                          </a:schemeClr>
                        </a:solidFill>
                        <a:latin typeface="Arial" panose="020B0604020202020204" pitchFamily="34" charset="0"/>
                        <a:cs typeface="Arial" panose="020B0604020202020204" pitchFamily="34" charset="0"/>
                      </a:endParaRP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Why does my current technology cost so much for inefficiencies?</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I have so many technology solutions to manage</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What’s the next innovation in the market?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769729"/>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latin typeface="Arial" panose="020B0604020202020204" pitchFamily="34" charset="0"/>
                          <a:cs typeface="Arial" panose="020B0604020202020204" pitchFamily="34" charset="0"/>
                        </a:rPr>
                        <a:t>STIMULATED</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I outsource some of these responsibilities?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I be paying less?</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I consolidate my vendors?</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Customer feedback shared they want new features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740797"/>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Arial" panose="020B0604020202020204" pitchFamily="34" charset="0"/>
                          <a:cs typeface="Arial" panose="020B0604020202020204" pitchFamily="34" charset="0"/>
                        </a:rPr>
                        <a:t>OPTIONS &amp; EVALUATION</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we trust these vendor’s security?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Are you PCI compliant?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you work with our current parking operators? Is there a cost to change?</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Does my RFP encompass everything?</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What have other airports/retailers used?</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Are there any analytical features to provide customer insights?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012617"/>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latin typeface="Arial" panose="020B0604020202020204" pitchFamily="34" charset="0"/>
                          <a:cs typeface="Arial" panose="020B0604020202020204" pitchFamily="34" charset="0"/>
                        </a:rPr>
                        <a:t>SELECTION &amp; APPROVAL</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n-lt"/>
                          <a:ea typeface="+mn-ea"/>
                          <a:cs typeface="+mn-cs"/>
                        </a:rPr>
                        <a:t>Will you work well with us?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n-lt"/>
                          <a:ea typeface="+mn-ea"/>
                          <a:cs typeface="+mn-cs"/>
                        </a:rPr>
                        <a:t>Which services can you manage?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n-lt"/>
                          <a:ea typeface="+mn-ea"/>
                          <a:cs typeface="+mn-cs"/>
                        </a:rPr>
                        <a:t>Do I have the support I need from executive leadership?</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n-lt"/>
                          <a:ea typeface="+mn-ea"/>
                          <a:cs typeface="+mn-cs"/>
                        </a:rPr>
                        <a:t>How quickly will you be able to get things up and running?</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n-lt"/>
                          <a:ea typeface="+mn-ea"/>
                          <a:cs typeface="+mn-cs"/>
                        </a:rPr>
                        <a:t>How much will this cost to implement?</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n-lt"/>
                          <a:ea typeface="+mn-ea"/>
                          <a:cs typeface="+mn-cs"/>
                        </a:rPr>
                        <a:t>Do you integrate with my current vendors? Or my choice of processor?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087883"/>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Arial" panose="020B0604020202020204" pitchFamily="34" charset="0"/>
                          <a:cs typeface="Arial" panose="020B0604020202020204" pitchFamily="34" charset="0"/>
                        </a:rPr>
                        <a:t>IMPLEMENT &amp; UTILIZE</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Have you thought through the change management processes?</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Can we work across the different time zones?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mj-lt"/>
                        </a:rPr>
                        <a:t>Are you legally compliant? </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mj-lt"/>
                        </a:rPr>
                        <a:t>Do you have local / in-country support?</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mj-lt"/>
                        </a:rPr>
                        <a:t>Can you provide integrations ASAP?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648491"/>
                  </a:ext>
                </a:extLst>
              </a:tr>
              <a:tr h="12050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019877"/>
                          </a:solidFill>
                          <a:latin typeface="Arial" panose="020B0604020202020204" pitchFamily="34" charset="0"/>
                          <a:cs typeface="Arial" panose="020B0604020202020204" pitchFamily="34" charset="0"/>
                        </a:rPr>
                        <a:t>EXPAND &amp; RENEW</a:t>
                      </a:r>
                    </a:p>
                    <a:p>
                      <a:pPr algn="r"/>
                      <a:endParaRPr lang="en-US" sz="1200" b="1" dirty="0">
                        <a:latin typeface="Arial" panose="020B0604020202020204" pitchFamily="34" charset="0"/>
                        <a:cs typeface="Arial" panose="020B0604020202020204" pitchFamily="34" charset="0"/>
                      </a:endParaRP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Am I content with our updates?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 we have a good working relationship with ADVAM team? </a:t>
                      </a:r>
                    </a:p>
                    <a:p>
                      <a:pPr marL="114300" indent="-114300" algn="l" defTabSz="914400" rtl="0" eaLnBrk="1" fontAlgn="b" latinLnBrk="0" hangingPunct="1">
                        <a:buFont typeface="Arial" panose="020B0604020202020204" pitchFamily="34" charset="0"/>
                        <a:buChar char="•"/>
                      </a:pPr>
                      <a:r>
                        <a:rPr lang="en-US" sz="1050" b="0" i="0" u="none" strike="noStrike" kern="1200" dirty="0">
                          <a:solidFill>
                            <a:schemeClr val="tx1"/>
                          </a:solidFill>
                          <a:effectLst/>
                          <a:latin typeface="+mj-lt"/>
                          <a:ea typeface="+mn-ea"/>
                          <a:cs typeface="+mn-cs"/>
                        </a:rPr>
                        <a:t>Does ADVAM have my best interests at heart? </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8845839"/>
                  </a:ext>
                </a:extLst>
              </a:tr>
              <a:tr h="1205007">
                <a:tc>
                  <a:txBody>
                    <a:bodyPr/>
                    <a:lstStyle/>
                    <a:p>
                      <a:pPr marL="0" marR="0" lvl="0" indent="0" algn="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3"/>
                          </a:solidFill>
                          <a:latin typeface="Arial" panose="020B0604020202020204" pitchFamily="34" charset="0"/>
                          <a:cs typeface="Arial" panose="020B0604020202020204" pitchFamily="34" charset="0"/>
                        </a:rPr>
                        <a:t>ADVOCATE</a:t>
                      </a:r>
                    </a:p>
                  </a:txBody>
                  <a:tcPr vert="vert27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j-lt"/>
                          <a:ea typeface="+mn-ea"/>
                          <a:cs typeface="+mn-cs"/>
                        </a:rPr>
                        <a:t>The implementation and overall experience went well, I want to share with my network</a:t>
                      </a:r>
                    </a:p>
                    <a:p>
                      <a:pPr marL="114300" marR="0" lvl="0" indent="-1143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j-lt"/>
                          <a:ea typeface="+mn-ea"/>
                          <a:cs typeface="+mn-cs"/>
                        </a:rPr>
                        <a:t>Am I satisfied with the partnership?</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535132"/>
                  </a:ext>
                </a:extLst>
              </a:tr>
            </a:tbl>
          </a:graphicData>
        </a:graphic>
      </p:graphicFrame>
      <p:cxnSp>
        <p:nvCxnSpPr>
          <p:cNvPr id="6" name="Straight Connector 5">
            <a:extLst>
              <a:ext uri="{FF2B5EF4-FFF2-40B4-BE49-F238E27FC236}">
                <a16:creationId xmlns:a16="http://schemas.microsoft.com/office/drawing/2014/main" id="{BF6F9FD5-477C-4C0D-B004-B0F37D1E3A70}"/>
              </a:ext>
            </a:extLst>
          </p:cNvPr>
          <p:cNvCxnSpPr>
            <a:cxnSpLocks/>
          </p:cNvCxnSpPr>
          <p:nvPr/>
        </p:nvCxnSpPr>
        <p:spPr>
          <a:xfrm>
            <a:off x="829174" y="1752600"/>
            <a:ext cx="0" cy="1219200"/>
          </a:xfrm>
          <a:prstGeom prst="line">
            <a:avLst/>
          </a:prstGeom>
          <a:ln w="28575">
            <a:solidFill>
              <a:schemeClr val="accent2"/>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CE96117-26E1-4298-82BB-F3C1ED6AF4C2}"/>
              </a:ext>
            </a:extLst>
          </p:cNvPr>
          <p:cNvCxnSpPr>
            <a:cxnSpLocks/>
          </p:cNvCxnSpPr>
          <p:nvPr/>
        </p:nvCxnSpPr>
        <p:spPr>
          <a:xfrm>
            <a:off x="829174" y="2971800"/>
            <a:ext cx="0" cy="1371600"/>
          </a:xfrm>
          <a:prstGeom prst="line">
            <a:avLst/>
          </a:prstGeom>
          <a:ln w="28575">
            <a:solidFill>
              <a:schemeClr val="tx2"/>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EBE6830-ABF2-45AA-AEE5-ED0B328B8557}"/>
              </a:ext>
            </a:extLst>
          </p:cNvPr>
          <p:cNvCxnSpPr>
            <a:cxnSpLocks/>
          </p:cNvCxnSpPr>
          <p:nvPr/>
        </p:nvCxnSpPr>
        <p:spPr>
          <a:xfrm>
            <a:off x="829174" y="4343400"/>
            <a:ext cx="0" cy="1524000"/>
          </a:xfrm>
          <a:prstGeom prst="line">
            <a:avLst/>
          </a:prstGeom>
          <a:ln w="28575">
            <a:solidFill>
              <a:schemeClr val="accent3"/>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82E86B6-0F94-4625-9F3B-894A5802BF54}"/>
              </a:ext>
            </a:extLst>
          </p:cNvPr>
          <p:cNvCxnSpPr>
            <a:cxnSpLocks/>
          </p:cNvCxnSpPr>
          <p:nvPr/>
        </p:nvCxnSpPr>
        <p:spPr>
          <a:xfrm>
            <a:off x="829174" y="5867400"/>
            <a:ext cx="0" cy="1219200"/>
          </a:xfrm>
          <a:prstGeom prst="line">
            <a:avLst/>
          </a:prstGeom>
          <a:ln w="28575">
            <a:solidFill>
              <a:schemeClr val="tx2"/>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A6765F8-E619-4C3A-9D5B-4F5A1CE5FF1C}"/>
              </a:ext>
            </a:extLst>
          </p:cNvPr>
          <p:cNvCxnSpPr>
            <a:cxnSpLocks/>
          </p:cNvCxnSpPr>
          <p:nvPr/>
        </p:nvCxnSpPr>
        <p:spPr>
          <a:xfrm>
            <a:off x="829174" y="622523"/>
            <a:ext cx="0" cy="1130077"/>
          </a:xfrm>
          <a:prstGeom prst="line">
            <a:avLst/>
          </a:prstGeom>
          <a:ln w="28575">
            <a:solidFill>
              <a:schemeClr val="accent1"/>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EC483A0-823F-4F9F-B2EA-1829EACABF0D}"/>
              </a:ext>
            </a:extLst>
          </p:cNvPr>
          <p:cNvCxnSpPr>
            <a:cxnSpLocks/>
          </p:cNvCxnSpPr>
          <p:nvPr/>
        </p:nvCxnSpPr>
        <p:spPr>
          <a:xfrm>
            <a:off x="829174" y="7086600"/>
            <a:ext cx="0" cy="1219200"/>
          </a:xfrm>
          <a:prstGeom prst="line">
            <a:avLst/>
          </a:prstGeom>
          <a:ln w="28575">
            <a:solidFill>
              <a:srgbClr val="019877"/>
            </a:solidFill>
            <a:prstDash val="solid"/>
            <a:headEnd type="oval" w="lg" len="lg"/>
            <a:tailEnd type="arrow"/>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CCF2E9E-A666-4B1E-9E09-B9E26161DA39}"/>
              </a:ext>
            </a:extLst>
          </p:cNvPr>
          <p:cNvCxnSpPr>
            <a:cxnSpLocks/>
          </p:cNvCxnSpPr>
          <p:nvPr/>
        </p:nvCxnSpPr>
        <p:spPr>
          <a:xfrm>
            <a:off x="829174" y="8305800"/>
            <a:ext cx="0" cy="1212252"/>
          </a:xfrm>
          <a:prstGeom prst="line">
            <a:avLst/>
          </a:prstGeom>
          <a:ln w="28575">
            <a:solidFill>
              <a:schemeClr val="accent3"/>
            </a:solidFill>
            <a:prstDash val="solid"/>
            <a:headEnd type="oval" w="lg" len="lg"/>
            <a:tailEnd type="arrow"/>
          </a:ln>
        </p:spPr>
        <p:style>
          <a:lnRef idx="1">
            <a:schemeClr val="dk1"/>
          </a:lnRef>
          <a:fillRef idx="0">
            <a:schemeClr val="dk1"/>
          </a:fillRef>
          <a:effectRef idx="0">
            <a:schemeClr val="dk1"/>
          </a:effectRef>
          <a:fontRef idx="minor">
            <a:schemeClr val="tx1"/>
          </a:fontRef>
        </p:style>
      </p:cxnSp>
      <p:sp>
        <p:nvSpPr>
          <p:cNvPr id="27" name="Title 1">
            <a:extLst>
              <a:ext uri="{FF2B5EF4-FFF2-40B4-BE49-F238E27FC236}">
                <a16:creationId xmlns:a16="http://schemas.microsoft.com/office/drawing/2014/main" id="{B5C686A7-78CD-4831-9A08-D8856CCB8474}"/>
              </a:ext>
            </a:extLst>
          </p:cNvPr>
          <p:cNvSpPr txBox="1">
            <a:spLocks/>
          </p:cNvSpPr>
          <p:nvPr/>
        </p:nvSpPr>
        <p:spPr>
          <a:xfrm>
            <a:off x="3910149" y="-1"/>
            <a:ext cx="3862251" cy="894081"/>
          </a:xfrm>
          <a:prstGeom prst="rect">
            <a:avLst/>
          </a:prstGeom>
        </p:spPr>
        <p:txBody>
          <a:bodyPr vert="horz" lIns="91440" tIns="45720" rIns="91440" bIns="45720" rtlCol="0" anchor="ctr">
            <a:normAutofit/>
          </a:bodyPr>
          <a:lstStyle>
            <a:lvl1pPr algn="l" defTabSz="706557" rtl="0" eaLnBrk="1" latinLnBrk="0" hangingPunct="1">
              <a:spcBef>
                <a:spcPct val="0"/>
              </a:spcBef>
              <a:buNone/>
              <a:defRPr sz="2400" b="1" kern="1200" spc="50" baseline="0">
                <a:solidFill>
                  <a:schemeClr val="accent3"/>
                </a:solidFill>
                <a:latin typeface="Arial Black" panose="020B0A04020102020204" pitchFamily="34" charset="0"/>
                <a:ea typeface="+mj-ea"/>
                <a:cs typeface="Arial" panose="020B0604020202020204" pitchFamily="34" charset="0"/>
              </a:defRPr>
            </a:lvl1pPr>
          </a:lstStyle>
          <a:p>
            <a:pPr fontAlgn="auto">
              <a:spcAft>
                <a:spcPts val="0"/>
              </a:spcAft>
            </a:pPr>
            <a:r>
              <a:rPr lang="en-US" dirty="0"/>
              <a:t>Fred </a:t>
            </a:r>
            <a:br>
              <a:rPr lang="en-US" dirty="0"/>
            </a:br>
            <a:r>
              <a:rPr lang="en-US" sz="1600" dirty="0">
                <a:solidFill>
                  <a:schemeClr val="tx1"/>
                </a:solidFill>
              </a:rPr>
              <a:t>ADVAM Technical Buyer</a:t>
            </a:r>
          </a:p>
        </p:txBody>
      </p:sp>
    </p:spTree>
    <p:extLst>
      <p:ext uri="{BB962C8B-B14F-4D97-AF65-F5344CB8AC3E}">
        <p14:creationId xmlns:p14="http://schemas.microsoft.com/office/powerpoint/2010/main" val="25102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Object 76" hidden="1">
            <a:extLst>
              <a:ext uri="{FF2B5EF4-FFF2-40B4-BE49-F238E27FC236}">
                <a16:creationId xmlns:a16="http://schemas.microsoft.com/office/drawing/2014/main" id="{A6544ACC-76B8-4E1E-BE99-63D9F24CA237}"/>
              </a:ext>
            </a:extLst>
          </p:cNvPr>
          <p:cNvGraphicFramePr>
            <a:graphicFrameLocks noChangeAspect="1"/>
          </p:cNvGraphicFramePr>
          <p:nvPr>
            <p:custDataLst>
              <p:tags r:id="rId1"/>
            </p:custDataLst>
            <p:extLst>
              <p:ext uri="{D42A27DB-BD31-4B8C-83A1-F6EECF244321}">
                <p14:modId xmlns:p14="http://schemas.microsoft.com/office/powerpoint/2010/main" val="1147475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7" name="Object 76" hidden="1">
                        <a:extLst>
                          <a:ext uri="{FF2B5EF4-FFF2-40B4-BE49-F238E27FC236}">
                            <a16:creationId xmlns:a16="http://schemas.microsoft.com/office/drawing/2014/main" id="{A6544ACC-76B8-4E1E-BE99-63D9F24CA2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6" name="Rectangle 75" hidden="1">
            <a:extLst>
              <a:ext uri="{FF2B5EF4-FFF2-40B4-BE49-F238E27FC236}">
                <a16:creationId xmlns:a16="http://schemas.microsoft.com/office/drawing/2014/main" id="{D4D04C2A-5B09-4735-BA0A-7635CCE2D18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b="1" dirty="0">
              <a:latin typeface="Arial Black" panose="020B0A04020102020204" pitchFamily="34" charset="0"/>
              <a:ea typeface="+mj-ea"/>
              <a:cs typeface="Arial" panose="020B0604020202020204" pitchFamily="34" charset="0"/>
              <a:sym typeface="Arial Black" panose="020B0A04020102020204" pitchFamily="34" charset="0"/>
            </a:endParaRPr>
          </a:p>
        </p:txBody>
      </p:sp>
      <p:pic>
        <p:nvPicPr>
          <p:cNvPr id="7" name="Picture 6" descr="A picture containing star, sitting, standing&#10;&#10;Description automatically generated">
            <a:extLst>
              <a:ext uri="{FF2B5EF4-FFF2-40B4-BE49-F238E27FC236}">
                <a16:creationId xmlns:a16="http://schemas.microsoft.com/office/drawing/2014/main" id="{13F7C07F-1DC2-4C5D-B1ED-74852ABF72B7}"/>
              </a:ext>
            </a:extLst>
          </p:cNvPr>
          <p:cNvPicPr>
            <a:picLocks noChangeAspect="1"/>
          </p:cNvPicPr>
          <p:nvPr/>
        </p:nvPicPr>
        <p:blipFill rotWithShape="1">
          <a:blip r:embed="rId6">
            <a:extLst>
              <a:ext uri="{28A0092B-C50C-407E-A947-70E740481C1C}">
                <a14:useLocalDpi xmlns:a14="http://schemas.microsoft.com/office/drawing/2010/main" val="0"/>
              </a:ext>
            </a:extLst>
          </a:blip>
          <a:srcRect l="16389" r="33070" b="5845"/>
          <a:stretch/>
        </p:blipFill>
        <p:spPr>
          <a:xfrm flipH="1">
            <a:off x="1524000" y="3211883"/>
            <a:ext cx="6096000" cy="4249552"/>
          </a:xfrm>
          <a:prstGeom prst="rect">
            <a:avLst/>
          </a:prstGeom>
        </p:spPr>
      </p:pic>
      <p:sp>
        <p:nvSpPr>
          <p:cNvPr id="2" name="Title 1">
            <a:extLst>
              <a:ext uri="{FF2B5EF4-FFF2-40B4-BE49-F238E27FC236}">
                <a16:creationId xmlns:a16="http://schemas.microsoft.com/office/drawing/2014/main" id="{D5203283-0A64-432E-85F3-7115CF6EFBAA}"/>
              </a:ext>
            </a:extLst>
          </p:cNvPr>
          <p:cNvSpPr>
            <a:spLocks noGrp="1"/>
          </p:cNvSpPr>
          <p:nvPr>
            <p:ph type="title"/>
          </p:nvPr>
        </p:nvSpPr>
        <p:spPr>
          <a:xfrm>
            <a:off x="209856" y="189674"/>
            <a:ext cx="5962344" cy="438976"/>
          </a:xfrm>
        </p:spPr>
        <p:txBody>
          <a:bodyPr/>
          <a:lstStyle/>
          <a:p>
            <a:pPr>
              <a:lnSpc>
                <a:spcPts val="2000"/>
              </a:lnSpc>
            </a:pPr>
            <a:r>
              <a:rPr lang="en-US" sz="2000" dirty="0"/>
              <a:t>Communicating Our Value In </a:t>
            </a:r>
            <a:br>
              <a:rPr lang="en-US" sz="2000" dirty="0"/>
            </a:br>
            <a:r>
              <a:rPr lang="en-US" sz="2000" dirty="0"/>
              <a:t>The Sales Process</a:t>
            </a:r>
          </a:p>
        </p:txBody>
      </p:sp>
      <p:sp>
        <p:nvSpPr>
          <p:cNvPr id="30" name="Rectangle 29">
            <a:extLst>
              <a:ext uri="{FF2B5EF4-FFF2-40B4-BE49-F238E27FC236}">
                <a16:creationId xmlns:a16="http://schemas.microsoft.com/office/drawing/2014/main" id="{1548B985-D603-4A67-8E90-409A28BE3824}"/>
              </a:ext>
            </a:extLst>
          </p:cNvPr>
          <p:cNvSpPr/>
          <p:nvPr/>
        </p:nvSpPr>
        <p:spPr>
          <a:xfrm>
            <a:off x="0" y="1388397"/>
            <a:ext cx="7772400" cy="1619724"/>
          </a:xfrm>
          <a:prstGeom prst="rect">
            <a:avLst/>
          </a:prstGeom>
          <a:solidFill>
            <a:srgbClr val="00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A565B47-FCC0-46B0-9D83-006DE0634F75}"/>
              </a:ext>
            </a:extLst>
          </p:cNvPr>
          <p:cNvSpPr/>
          <p:nvPr/>
        </p:nvSpPr>
        <p:spPr>
          <a:xfrm>
            <a:off x="300444" y="1770279"/>
            <a:ext cx="7168743" cy="1077218"/>
          </a:xfrm>
          <a:prstGeom prst="rect">
            <a:avLst/>
          </a:prstGeom>
        </p:spPr>
        <p:txBody>
          <a:bodyPr wrap="square" lIns="0" tIns="0" rIns="0" bIns="0" anchor="t">
            <a:spAutoFit/>
          </a:bodyPr>
          <a:lstStyle/>
          <a:p>
            <a:r>
              <a:rPr lang="en-US" sz="1400" b="1" dirty="0">
                <a:solidFill>
                  <a:schemeClr val="bg1"/>
                </a:solidFill>
              </a:rPr>
              <a:t>Our Positioning Strategy is the foundation for differentiating against our competition and clearly communication our value proposition. </a:t>
            </a:r>
            <a:r>
              <a:rPr lang="en-US" sz="1400" dirty="0">
                <a:solidFill>
                  <a:schemeClr val="bg1"/>
                </a:solidFill>
              </a:rPr>
              <a:t>It will guide you on how to effectively and succinctly position ourselves in a crowded fintech market. Utilize this strategy in the initial stages of the sales process when buyers are looking for options and you are </a:t>
            </a:r>
            <a:br>
              <a:rPr lang="en-US" sz="1400" dirty="0">
                <a:solidFill>
                  <a:schemeClr val="bg1"/>
                </a:solidFill>
              </a:rPr>
            </a:br>
            <a:r>
              <a:rPr lang="en-US" sz="1400" dirty="0">
                <a:solidFill>
                  <a:schemeClr val="bg1"/>
                </a:solidFill>
              </a:rPr>
              <a:t>in a position to articulate a compelling solution.</a:t>
            </a:r>
          </a:p>
        </p:txBody>
      </p:sp>
      <p:sp>
        <p:nvSpPr>
          <p:cNvPr id="32" name="Rectangle 31">
            <a:extLst>
              <a:ext uri="{FF2B5EF4-FFF2-40B4-BE49-F238E27FC236}">
                <a16:creationId xmlns:a16="http://schemas.microsoft.com/office/drawing/2014/main" id="{E3D3A417-F870-418C-9681-0BCF2917D071}"/>
              </a:ext>
            </a:extLst>
          </p:cNvPr>
          <p:cNvSpPr/>
          <p:nvPr/>
        </p:nvSpPr>
        <p:spPr>
          <a:xfrm>
            <a:off x="300445" y="871664"/>
            <a:ext cx="724790" cy="724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B1013AE6-888A-4970-A323-DBFA632BDB16}"/>
              </a:ext>
            </a:extLst>
          </p:cNvPr>
          <p:cNvGrpSpPr/>
          <p:nvPr/>
        </p:nvGrpSpPr>
        <p:grpSpPr>
          <a:xfrm>
            <a:off x="511419" y="1054713"/>
            <a:ext cx="388914" cy="390625"/>
            <a:chOff x="9161463" y="2163763"/>
            <a:chExt cx="360363" cy="361950"/>
          </a:xfrm>
          <a:solidFill>
            <a:schemeClr val="bg1"/>
          </a:solidFill>
        </p:grpSpPr>
        <p:sp>
          <p:nvSpPr>
            <p:cNvPr id="34" name="Freeform 65">
              <a:extLst>
                <a:ext uri="{FF2B5EF4-FFF2-40B4-BE49-F238E27FC236}">
                  <a16:creationId xmlns:a16="http://schemas.microsoft.com/office/drawing/2014/main" id="{33CA8CFB-0F6E-4520-829C-AE25B760D616}"/>
                </a:ext>
              </a:extLst>
            </p:cNvPr>
            <p:cNvSpPr>
              <a:spLocks/>
            </p:cNvSpPr>
            <p:nvPr/>
          </p:nvSpPr>
          <p:spPr bwMode="auto">
            <a:xfrm>
              <a:off x="9371013" y="2209801"/>
              <a:ext cx="46038" cy="217488"/>
            </a:xfrm>
            <a:custGeom>
              <a:avLst/>
              <a:gdLst>
                <a:gd name="T0" fmla="*/ 12 w 12"/>
                <a:gd name="T1" fmla="*/ 2 h 58"/>
                <a:gd name="T2" fmla="*/ 10 w 12"/>
                <a:gd name="T3" fmla="*/ 0 h 58"/>
                <a:gd name="T4" fmla="*/ 0 w 12"/>
                <a:gd name="T5" fmla="*/ 0 h 58"/>
                <a:gd name="T6" fmla="*/ 0 w 12"/>
                <a:gd name="T7" fmla="*/ 12 h 58"/>
                <a:gd name="T8" fmla="*/ 0 w 12"/>
                <a:gd name="T9" fmla="*/ 18 h 58"/>
                <a:gd name="T10" fmla="*/ 0 w 12"/>
                <a:gd name="T11" fmla="*/ 58 h 58"/>
                <a:gd name="T12" fmla="*/ 12 w 12"/>
                <a:gd name="T13" fmla="*/ 46 h 58"/>
                <a:gd name="T14" fmla="*/ 12 w 12"/>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12" y="2"/>
                  </a:moveTo>
                  <a:cubicBezTo>
                    <a:pt x="12" y="1"/>
                    <a:pt x="11" y="0"/>
                    <a:pt x="10" y="0"/>
                  </a:cubicBezTo>
                  <a:cubicBezTo>
                    <a:pt x="0" y="0"/>
                    <a:pt x="0" y="0"/>
                    <a:pt x="0" y="0"/>
                  </a:cubicBezTo>
                  <a:cubicBezTo>
                    <a:pt x="0" y="12"/>
                    <a:pt x="0" y="12"/>
                    <a:pt x="0" y="12"/>
                  </a:cubicBezTo>
                  <a:cubicBezTo>
                    <a:pt x="0" y="18"/>
                    <a:pt x="0" y="18"/>
                    <a:pt x="0" y="18"/>
                  </a:cubicBezTo>
                  <a:cubicBezTo>
                    <a:pt x="0" y="58"/>
                    <a:pt x="0" y="58"/>
                    <a:pt x="0" y="58"/>
                  </a:cubicBezTo>
                  <a:cubicBezTo>
                    <a:pt x="12" y="46"/>
                    <a:pt x="12" y="46"/>
                    <a:pt x="12" y="46"/>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66">
              <a:extLst>
                <a:ext uri="{FF2B5EF4-FFF2-40B4-BE49-F238E27FC236}">
                  <a16:creationId xmlns:a16="http://schemas.microsoft.com/office/drawing/2014/main" id="{CE3D7927-6F99-45F4-B935-551073B5027E}"/>
                </a:ext>
              </a:extLst>
            </p:cNvPr>
            <p:cNvSpPr>
              <a:spLocks/>
            </p:cNvSpPr>
            <p:nvPr/>
          </p:nvSpPr>
          <p:spPr bwMode="auto">
            <a:xfrm>
              <a:off x="9161463" y="2209801"/>
              <a:ext cx="187325" cy="285750"/>
            </a:xfrm>
            <a:custGeom>
              <a:avLst/>
              <a:gdLst>
                <a:gd name="T0" fmla="*/ 49 w 50"/>
                <a:gd name="T1" fmla="*/ 64 h 76"/>
                <a:gd name="T2" fmla="*/ 50 w 50"/>
                <a:gd name="T3" fmla="*/ 64 h 76"/>
                <a:gd name="T4" fmla="*/ 12 w 50"/>
                <a:gd name="T5" fmla="*/ 64 h 76"/>
                <a:gd name="T6" fmla="*/ 12 w 50"/>
                <a:gd name="T7" fmla="*/ 18 h 76"/>
                <a:gd name="T8" fmla="*/ 12 w 50"/>
                <a:gd name="T9" fmla="*/ 12 h 76"/>
                <a:gd name="T10" fmla="*/ 12 w 50"/>
                <a:gd name="T11" fmla="*/ 0 h 76"/>
                <a:gd name="T12" fmla="*/ 2 w 50"/>
                <a:gd name="T13" fmla="*/ 0 h 76"/>
                <a:gd name="T14" fmla="*/ 0 w 50"/>
                <a:gd name="T15" fmla="*/ 2 h 76"/>
                <a:gd name="T16" fmla="*/ 0 w 50"/>
                <a:gd name="T17" fmla="*/ 66 h 76"/>
                <a:gd name="T18" fmla="*/ 10 w 50"/>
                <a:gd name="T19" fmla="*/ 76 h 76"/>
                <a:gd name="T20" fmla="*/ 45 w 50"/>
                <a:gd name="T21" fmla="*/ 76 h 76"/>
                <a:gd name="T22" fmla="*/ 49 w 50"/>
                <a:gd name="T23" fmla="*/ 65 h 76"/>
                <a:gd name="T24" fmla="*/ 49 w 50"/>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6">
                  <a:moveTo>
                    <a:pt x="49" y="64"/>
                  </a:moveTo>
                  <a:cubicBezTo>
                    <a:pt x="50" y="64"/>
                    <a:pt x="50" y="64"/>
                    <a:pt x="50" y="64"/>
                  </a:cubicBezTo>
                  <a:cubicBezTo>
                    <a:pt x="12" y="64"/>
                    <a:pt x="12" y="64"/>
                    <a:pt x="12" y="64"/>
                  </a:cubicBezTo>
                  <a:cubicBezTo>
                    <a:pt x="12" y="18"/>
                    <a:pt x="12" y="18"/>
                    <a:pt x="12" y="18"/>
                  </a:cubicBezTo>
                  <a:cubicBezTo>
                    <a:pt x="12" y="12"/>
                    <a:pt x="12" y="12"/>
                    <a:pt x="12" y="12"/>
                  </a:cubicBez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5" y="76"/>
                    <a:pt x="45" y="76"/>
                    <a:pt x="45" y="76"/>
                  </a:cubicBezTo>
                  <a:cubicBezTo>
                    <a:pt x="49" y="65"/>
                    <a:pt x="49" y="65"/>
                    <a:pt x="49" y="65"/>
                  </a:cubicBezTo>
                  <a:cubicBezTo>
                    <a:pt x="49" y="65"/>
                    <a:pt x="49" y="65"/>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67">
              <a:extLst>
                <a:ext uri="{FF2B5EF4-FFF2-40B4-BE49-F238E27FC236}">
                  <a16:creationId xmlns:a16="http://schemas.microsoft.com/office/drawing/2014/main" id="{04766A01-58FB-4E63-BC05-7E10FFCBEB66}"/>
                </a:ext>
              </a:extLst>
            </p:cNvPr>
            <p:cNvSpPr>
              <a:spLocks/>
            </p:cNvSpPr>
            <p:nvPr/>
          </p:nvSpPr>
          <p:spPr bwMode="auto">
            <a:xfrm>
              <a:off x="9236075" y="2298701"/>
              <a:ext cx="90488" cy="15875"/>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68">
              <a:extLst>
                <a:ext uri="{FF2B5EF4-FFF2-40B4-BE49-F238E27FC236}">
                  <a16:creationId xmlns:a16="http://schemas.microsoft.com/office/drawing/2014/main" id="{8300C40F-2799-4097-866C-5C76EB3261C8}"/>
                </a:ext>
              </a:extLst>
            </p:cNvPr>
            <p:cNvSpPr>
              <a:spLocks/>
            </p:cNvSpPr>
            <p:nvPr/>
          </p:nvSpPr>
          <p:spPr bwMode="auto">
            <a:xfrm>
              <a:off x="9236075" y="2328863"/>
              <a:ext cx="90488" cy="15875"/>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69">
              <a:extLst>
                <a:ext uri="{FF2B5EF4-FFF2-40B4-BE49-F238E27FC236}">
                  <a16:creationId xmlns:a16="http://schemas.microsoft.com/office/drawing/2014/main" id="{653E916D-274C-4CB3-8481-869F85B39BFC}"/>
                </a:ext>
              </a:extLst>
            </p:cNvPr>
            <p:cNvSpPr>
              <a:spLocks/>
            </p:cNvSpPr>
            <p:nvPr/>
          </p:nvSpPr>
          <p:spPr bwMode="auto">
            <a:xfrm>
              <a:off x="9236075" y="2359026"/>
              <a:ext cx="90488" cy="15875"/>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70">
              <a:extLst>
                <a:ext uri="{FF2B5EF4-FFF2-40B4-BE49-F238E27FC236}">
                  <a16:creationId xmlns:a16="http://schemas.microsoft.com/office/drawing/2014/main" id="{ABBEA9B4-66DB-4018-AA66-0F84EBF5A470}"/>
                </a:ext>
              </a:extLst>
            </p:cNvPr>
            <p:cNvSpPr>
              <a:spLocks/>
            </p:cNvSpPr>
            <p:nvPr/>
          </p:nvSpPr>
          <p:spPr bwMode="auto">
            <a:xfrm>
              <a:off x="9236075" y="2389188"/>
              <a:ext cx="60325" cy="15875"/>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71">
              <a:extLst>
                <a:ext uri="{FF2B5EF4-FFF2-40B4-BE49-F238E27FC236}">
                  <a16:creationId xmlns:a16="http://schemas.microsoft.com/office/drawing/2014/main" id="{9229D493-3F44-4272-8053-A71D63F969E4}"/>
                </a:ext>
              </a:extLst>
            </p:cNvPr>
            <p:cNvSpPr>
              <a:spLocks/>
            </p:cNvSpPr>
            <p:nvPr/>
          </p:nvSpPr>
          <p:spPr bwMode="auto">
            <a:xfrm>
              <a:off x="9221788" y="2163763"/>
              <a:ext cx="134938" cy="104775"/>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72">
              <a:extLst>
                <a:ext uri="{FF2B5EF4-FFF2-40B4-BE49-F238E27FC236}">
                  <a16:creationId xmlns:a16="http://schemas.microsoft.com/office/drawing/2014/main" id="{DE42FCAD-43A8-43E7-B148-0CE7349E322F}"/>
                </a:ext>
              </a:extLst>
            </p:cNvPr>
            <p:cNvSpPr>
              <a:spLocks/>
            </p:cNvSpPr>
            <p:nvPr/>
          </p:nvSpPr>
          <p:spPr bwMode="auto">
            <a:xfrm>
              <a:off x="9447213" y="234473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20 w 20"/>
                <a:gd name="T13" fmla="*/ 12 h 20"/>
                <a:gd name="T14" fmla="*/ 19 w 20"/>
                <a:gd name="T15" fmla="*/ 1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3"/>
                    <a:pt x="20" y="12"/>
                  </a:cubicBezTo>
                  <a:cubicBezTo>
                    <a:pt x="20" y="11"/>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73">
              <a:extLst>
                <a:ext uri="{FF2B5EF4-FFF2-40B4-BE49-F238E27FC236}">
                  <a16:creationId xmlns:a16="http://schemas.microsoft.com/office/drawing/2014/main" id="{2F0EB975-6FCA-4A03-9290-4A7F24CA1C30}"/>
                </a:ext>
              </a:extLst>
            </p:cNvPr>
            <p:cNvSpPr>
              <a:spLocks/>
            </p:cNvSpPr>
            <p:nvPr/>
          </p:nvSpPr>
          <p:spPr bwMode="auto">
            <a:xfrm>
              <a:off x="9340850" y="2468563"/>
              <a:ext cx="57150" cy="57150"/>
            </a:xfrm>
            <a:custGeom>
              <a:avLst/>
              <a:gdLst>
                <a:gd name="T0" fmla="*/ 2 w 15"/>
                <a:gd name="T1" fmla="*/ 7 h 15"/>
                <a:gd name="T2" fmla="*/ 2 w 15"/>
                <a:gd name="T3" fmla="*/ 7 h 15"/>
                <a:gd name="T4" fmla="*/ 0 w 15"/>
                <a:gd name="T5" fmla="*/ 12 h 15"/>
                <a:gd name="T6" fmla="*/ 1 w 15"/>
                <a:gd name="T7" fmla="*/ 14 h 15"/>
                <a:gd name="T8" fmla="*/ 3 w 15"/>
                <a:gd name="T9" fmla="*/ 15 h 15"/>
                <a:gd name="T10" fmla="*/ 15 w 15"/>
                <a:gd name="T11" fmla="*/ 11 h 15"/>
                <a:gd name="T12" fmla="*/ 4 w 15"/>
                <a:gd name="T13" fmla="*/ 0 h 15"/>
                <a:gd name="T14" fmla="*/ 2 w 15"/>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2" y="7"/>
                  </a:moveTo>
                  <a:cubicBezTo>
                    <a:pt x="2" y="7"/>
                    <a:pt x="2" y="7"/>
                    <a:pt x="2" y="7"/>
                  </a:cubicBezTo>
                  <a:cubicBezTo>
                    <a:pt x="0" y="12"/>
                    <a:pt x="0" y="12"/>
                    <a:pt x="0" y="12"/>
                  </a:cubicBezTo>
                  <a:cubicBezTo>
                    <a:pt x="0" y="13"/>
                    <a:pt x="0" y="14"/>
                    <a:pt x="1" y="14"/>
                  </a:cubicBezTo>
                  <a:cubicBezTo>
                    <a:pt x="1" y="15"/>
                    <a:pt x="2" y="15"/>
                    <a:pt x="3" y="15"/>
                  </a:cubicBezTo>
                  <a:cubicBezTo>
                    <a:pt x="15" y="11"/>
                    <a:pt x="15" y="11"/>
                    <a:pt x="15" y="11"/>
                  </a:cubicBezTo>
                  <a:cubicBezTo>
                    <a:pt x="4" y="0"/>
                    <a:pt x="4" y="0"/>
                    <a:pt x="4" y="0"/>
                  </a:cubicBez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74">
              <a:extLst>
                <a:ext uri="{FF2B5EF4-FFF2-40B4-BE49-F238E27FC236}">
                  <a16:creationId xmlns:a16="http://schemas.microsoft.com/office/drawing/2014/main" id="{92EF7DF3-654C-446A-8BF4-8CA7A5E9710E}"/>
                </a:ext>
              </a:extLst>
            </p:cNvPr>
            <p:cNvSpPr>
              <a:spLocks/>
            </p:cNvSpPr>
            <p:nvPr/>
          </p:nvSpPr>
          <p:spPr bwMode="auto">
            <a:xfrm>
              <a:off x="9364663" y="2382838"/>
              <a:ext cx="119063" cy="120650"/>
            </a:xfrm>
            <a:custGeom>
              <a:avLst/>
              <a:gdLst>
                <a:gd name="T0" fmla="*/ 0 w 75"/>
                <a:gd name="T1" fmla="*/ 45 h 76"/>
                <a:gd name="T2" fmla="*/ 30 w 75"/>
                <a:gd name="T3" fmla="*/ 76 h 76"/>
                <a:gd name="T4" fmla="*/ 75 w 75"/>
                <a:gd name="T5" fmla="*/ 30 h 76"/>
                <a:gd name="T6" fmla="*/ 45 w 75"/>
                <a:gd name="T7" fmla="*/ 0 h 76"/>
                <a:gd name="T8" fmla="*/ 0 w 75"/>
                <a:gd name="T9" fmla="*/ 45 h 76"/>
              </a:gdLst>
              <a:ahLst/>
              <a:cxnLst>
                <a:cxn ang="0">
                  <a:pos x="T0" y="T1"/>
                </a:cxn>
                <a:cxn ang="0">
                  <a:pos x="T2" y="T3"/>
                </a:cxn>
                <a:cxn ang="0">
                  <a:pos x="T4" y="T5"/>
                </a:cxn>
                <a:cxn ang="0">
                  <a:pos x="T6" y="T7"/>
                </a:cxn>
                <a:cxn ang="0">
                  <a:pos x="T8" y="T9"/>
                </a:cxn>
              </a:cxnLst>
              <a:rect l="0" t="0" r="r" b="b"/>
              <a:pathLst>
                <a:path w="75" h="76">
                  <a:moveTo>
                    <a:pt x="0" y="45"/>
                  </a:moveTo>
                  <a:lnTo>
                    <a:pt x="30" y="76"/>
                  </a:lnTo>
                  <a:lnTo>
                    <a:pt x="75" y="30"/>
                  </a:lnTo>
                  <a:lnTo>
                    <a:pt x="4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6" name="Isosceles Triangle 45">
            <a:extLst>
              <a:ext uri="{FF2B5EF4-FFF2-40B4-BE49-F238E27FC236}">
                <a16:creationId xmlns:a16="http://schemas.microsoft.com/office/drawing/2014/main" id="{BF5A25F2-913C-4B8A-BAC7-AABCD581C2F7}"/>
              </a:ext>
            </a:extLst>
          </p:cNvPr>
          <p:cNvSpPr/>
          <p:nvPr/>
        </p:nvSpPr>
        <p:spPr>
          <a:xfrm flipV="1">
            <a:off x="1024944" y="1388396"/>
            <a:ext cx="145161" cy="208058"/>
          </a:xfrm>
          <a:prstGeom prst="triangle">
            <a:avLst>
              <a:gd name="adj"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5">
            <a:extLst>
              <a:ext uri="{FF2B5EF4-FFF2-40B4-BE49-F238E27FC236}">
                <a16:creationId xmlns:a16="http://schemas.microsoft.com/office/drawing/2014/main" id="{A51B9157-591C-4383-930A-2A9C341010E1}"/>
              </a:ext>
            </a:extLst>
          </p:cNvPr>
          <p:cNvGraphicFramePr>
            <a:graphicFrameLocks noGrp="1"/>
          </p:cNvGraphicFramePr>
          <p:nvPr>
            <p:extLst>
              <p:ext uri="{D42A27DB-BD31-4B8C-83A1-F6EECF244321}">
                <p14:modId xmlns:p14="http://schemas.microsoft.com/office/powerpoint/2010/main" val="3309468169"/>
              </p:ext>
            </p:extLst>
          </p:nvPr>
        </p:nvGraphicFramePr>
        <p:xfrm>
          <a:off x="209856" y="3211883"/>
          <a:ext cx="7410145" cy="4295668"/>
        </p:xfrm>
        <a:graphic>
          <a:graphicData uri="http://schemas.openxmlformats.org/drawingml/2006/table">
            <a:tbl>
              <a:tblPr firstRow="1" bandRow="1">
                <a:tableStyleId>{5C22544A-7EE6-4342-B048-85BDC9FD1C3A}</a:tableStyleId>
              </a:tblPr>
              <a:tblGrid>
                <a:gridCol w="1313866">
                  <a:extLst>
                    <a:ext uri="{9D8B030D-6E8A-4147-A177-3AD203B41FA5}">
                      <a16:colId xmlns:a16="http://schemas.microsoft.com/office/drawing/2014/main" val="3668058082"/>
                    </a:ext>
                  </a:extLst>
                </a:gridCol>
                <a:gridCol w="2032093">
                  <a:extLst>
                    <a:ext uri="{9D8B030D-6E8A-4147-A177-3AD203B41FA5}">
                      <a16:colId xmlns:a16="http://schemas.microsoft.com/office/drawing/2014/main" val="2562692959"/>
                    </a:ext>
                  </a:extLst>
                </a:gridCol>
                <a:gridCol w="2032093">
                  <a:extLst>
                    <a:ext uri="{9D8B030D-6E8A-4147-A177-3AD203B41FA5}">
                      <a16:colId xmlns:a16="http://schemas.microsoft.com/office/drawing/2014/main" val="2817899271"/>
                    </a:ext>
                  </a:extLst>
                </a:gridCol>
                <a:gridCol w="2032093">
                  <a:extLst>
                    <a:ext uri="{9D8B030D-6E8A-4147-A177-3AD203B41FA5}">
                      <a16:colId xmlns:a16="http://schemas.microsoft.com/office/drawing/2014/main" val="1111615662"/>
                    </a:ext>
                  </a:extLst>
                </a:gridCol>
              </a:tblGrid>
              <a:tr h="555879">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300" b="1" dirty="0">
                          <a:solidFill>
                            <a:schemeClr val="accent3"/>
                          </a:solidFill>
                          <a:latin typeface="Arial Black" panose="020B0A04020102020204" pitchFamily="34" charset="0"/>
                        </a:rPr>
                        <a:t>Fintech Positioning Strategy </a:t>
                      </a:r>
                    </a:p>
                  </a:txBody>
                  <a:tcPr marL="0" marR="126598" marT="63299" marB="63299">
                    <a:lnL w="12700" cmpd="sng">
                      <a:noFill/>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gridSpan="3">
                  <a:txBody>
                    <a:bodyPr/>
                    <a:lstStyle/>
                    <a:p>
                      <a:pPr algn="ctr"/>
                      <a:endParaRPr lang="en-US" sz="2400" dirty="0">
                        <a:solidFill>
                          <a:schemeClr val="bg1"/>
                        </a:solidFill>
                        <a:latin typeface="Apis Black" panose="020B0A04010101010104" pitchFamily="34" charset="0"/>
                        <a:ea typeface="Apis Black" panose="020B0A04010101010104" pitchFamily="34" charset="0"/>
                        <a:cs typeface="Apis Black" panose="020B0A04010101010104" pitchFamily="34" charset="0"/>
                      </a:endParaRPr>
                    </a:p>
                  </a:txBody>
                  <a:tcPr marL="126598" marR="126598" marT="63299" marB="63299" anchor="ctr">
                    <a:lnL w="12700" cmpd="sng">
                      <a:noFill/>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80000"/>
                      </a:schemeClr>
                    </a:solidFill>
                  </a:tcPr>
                </a:tc>
                <a:tc rowSpan="2" hMerge="1">
                  <a:txBody>
                    <a:bodyPr/>
                    <a:lstStyle/>
                    <a:p>
                      <a:endParaRPr lang="en-US" sz="1900" dirty="0"/>
                    </a:p>
                  </a:txBody>
                  <a:tcPr marL="126598" marR="126598" marT="63299" marB="63299">
                    <a:lnL w="12700" cmpd="sng">
                      <a:noFill/>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sz="1900" dirty="0"/>
                    </a:p>
                  </a:txBody>
                  <a:tcPr marL="126598" marR="126598" marT="63299" marB="63299">
                    <a:lnL w="12700" cmpd="sng">
                      <a:noFill/>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5818134"/>
                  </a:ext>
                </a:extLst>
              </a:tr>
              <a:tr h="226866">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Brand Promise</a:t>
                      </a:r>
                    </a:p>
                  </a:txBody>
                  <a:tcPr marL="72000" marR="72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483435463"/>
                  </a:ext>
                </a:extLst>
              </a:tr>
              <a:tr h="379622">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Positioning</a:t>
                      </a:r>
                    </a:p>
                  </a:txBody>
                  <a:tcPr marL="72000" marR="72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3">
                  <a:txBody>
                    <a:bodyPr/>
                    <a:lstStyle/>
                    <a:p>
                      <a:pPr algn="ctr"/>
                      <a:r>
                        <a:rPr lang="en-US" sz="1200" b="1" dirty="0">
                          <a:solidFill>
                            <a:schemeClr val="bg1"/>
                          </a:solidFill>
                          <a:latin typeface="+mn-lt"/>
                          <a:ea typeface="Apis Black" panose="020B0A04010101010104" pitchFamily="34" charset="0"/>
                          <a:cs typeface="Apis Black" panose="020B0A04010101010104" pitchFamily="34" charset="0"/>
                        </a:rPr>
                        <a:t>Simplifying secure networking and payment systems through managed services</a:t>
                      </a:r>
                    </a:p>
                  </a:txBody>
                  <a:tcPr marL="108000" marR="108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en-US" sz="1900" dirty="0"/>
                    </a:p>
                  </a:txBody>
                  <a:tcPr marL="126598" marR="126598" marT="63299" marB="63299">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900" dirty="0"/>
                    </a:p>
                  </a:txBody>
                  <a:tcPr marL="126598" marR="126598" marT="63299" marB="63299">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189682"/>
                  </a:ext>
                </a:extLst>
              </a:tr>
              <a:tr h="238616">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How?</a:t>
                      </a:r>
                    </a:p>
                  </a:txBody>
                  <a:tcPr marL="72000" marR="72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b="1" dirty="0">
                          <a:solidFill>
                            <a:schemeClr val="bg1"/>
                          </a:solidFill>
                          <a:latin typeface="+mn-lt"/>
                        </a:rPr>
                        <a:t>Consumer Touchpoints</a:t>
                      </a:r>
                    </a:p>
                  </a:txBody>
                  <a:tcPr marL="108000" marR="108000" marT="63299" marB="63299" anchor="ct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90000"/>
                      </a:schemeClr>
                    </a:solidFill>
                  </a:tcPr>
                </a:tc>
                <a:tc>
                  <a:txBody>
                    <a:bodyPr/>
                    <a:lstStyle/>
                    <a:p>
                      <a:pPr algn="l"/>
                      <a:r>
                        <a:rPr lang="en-US" sz="1200" b="1" dirty="0">
                          <a:solidFill>
                            <a:schemeClr val="bg1"/>
                          </a:solidFill>
                          <a:latin typeface="+mn-lt"/>
                        </a:rPr>
                        <a:t>Global Connectivity</a:t>
                      </a:r>
                    </a:p>
                  </a:txBody>
                  <a:tcPr marL="108000" marR="108000" marT="63299" marB="63299"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90000"/>
                      </a:schemeClr>
                    </a:solidFill>
                  </a:tcPr>
                </a:tc>
                <a:tc>
                  <a:txBody>
                    <a:bodyPr/>
                    <a:lstStyle/>
                    <a:p>
                      <a:pPr algn="l"/>
                      <a:r>
                        <a:rPr lang="en-US" sz="1200" b="1" dirty="0">
                          <a:solidFill>
                            <a:schemeClr val="bg1"/>
                          </a:solidFill>
                          <a:latin typeface="+mn-lt"/>
                        </a:rPr>
                        <a:t>Merchant Enablement</a:t>
                      </a:r>
                    </a:p>
                  </a:txBody>
                  <a:tcPr marL="108000" marR="108000" marT="63299" marB="63299" anchor="ct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90000"/>
                      </a:schemeClr>
                    </a:solidFill>
                  </a:tcPr>
                </a:tc>
                <a:extLst>
                  <a:ext uri="{0D108BD9-81ED-4DB2-BD59-A6C34878D82A}">
                    <a16:rowId xmlns:a16="http://schemas.microsoft.com/office/drawing/2014/main" val="3561402774"/>
                  </a:ext>
                </a:extLst>
              </a:tr>
              <a:tr h="802639">
                <a:tc>
                  <a:txBody>
                    <a:bodyPr/>
                    <a:lstStyle/>
                    <a:p>
                      <a:endParaRPr lang="en-US" sz="1200" dirty="0"/>
                    </a:p>
                  </a:txBody>
                  <a:tcPr marL="72000" marR="72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a:solidFill>
                            <a:schemeClr val="bg1"/>
                          </a:solidFill>
                          <a:latin typeface="+mn-lt"/>
                        </a:rPr>
                        <a:t>Reserve and pay on any platform – mobile app, web, point of sale and unattended</a:t>
                      </a:r>
                    </a:p>
                  </a:txBody>
                  <a:tcPr marL="108000" marR="108000" marT="63299" marB="63299">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80000"/>
                      </a:schemeClr>
                    </a:solidFill>
                  </a:tcPr>
                </a:tc>
                <a:tc>
                  <a:txBody>
                    <a:bodyPr/>
                    <a:lstStyle/>
                    <a:p>
                      <a:pPr algn="l"/>
                      <a:r>
                        <a:rPr lang="en-US" sz="1200" dirty="0">
                          <a:solidFill>
                            <a:schemeClr val="bg1"/>
                          </a:solidFill>
                          <a:latin typeface="+mn-lt"/>
                        </a:rPr>
                        <a:t>Secure and highly reliable PCI-DSS certified private cloud links from any technology to any destination. </a:t>
                      </a:r>
                    </a:p>
                  </a:txBody>
                  <a:tcPr marL="108000" marR="108000" marT="63299" marB="63299">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80000"/>
                      </a:schemeClr>
                    </a:solidFill>
                  </a:tcPr>
                </a:tc>
                <a:tc>
                  <a:txBody>
                    <a:bodyPr/>
                    <a:lstStyle/>
                    <a:p>
                      <a:pPr algn="l"/>
                      <a:r>
                        <a:rPr lang="en-US" sz="1200" dirty="0">
                          <a:solidFill>
                            <a:schemeClr val="bg1"/>
                          </a:solidFill>
                          <a:latin typeface="+mn-lt"/>
                        </a:rPr>
                        <a:t>Real-time processing, tokenization and hosted payment services.</a:t>
                      </a:r>
                    </a:p>
                  </a:txBody>
                  <a:tcPr marL="108000" marR="108000" marT="63299" marB="63299">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80000"/>
                      </a:schemeClr>
                    </a:solidFill>
                  </a:tcPr>
                </a:tc>
                <a:extLst>
                  <a:ext uri="{0D108BD9-81ED-4DB2-BD59-A6C34878D82A}">
                    <a16:rowId xmlns:a16="http://schemas.microsoft.com/office/drawing/2014/main" val="3277776300"/>
                  </a:ext>
                </a:extLst>
              </a:tr>
              <a:tr h="238616">
                <a:tc>
                  <a:txBody>
                    <a:bodyPr/>
                    <a:lstStyle/>
                    <a:p>
                      <a:endParaRPr lang="en-US" sz="1200" dirty="0"/>
                    </a:p>
                  </a:txBody>
                  <a:tcPr marL="72000" marR="72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1200" b="1" dirty="0">
                          <a:solidFill>
                            <a:schemeClr val="bg1"/>
                          </a:solidFill>
                          <a:latin typeface="+mn-lt"/>
                        </a:rPr>
                        <a:t>Managed as a service | Monitored 24x7 | Delivered Globally</a:t>
                      </a:r>
                    </a:p>
                  </a:txBody>
                  <a:tcPr marL="108000" marR="108000"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en-US" sz="1400" dirty="0">
                        <a:solidFill>
                          <a:schemeClr val="bg1"/>
                        </a:solidFill>
                      </a:endParaRPr>
                    </a:p>
                  </a:txBody>
                  <a:tcPr marL="126598" marR="126598"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dirty="0">
                        <a:solidFill>
                          <a:schemeClr val="bg1"/>
                        </a:solidFill>
                      </a:endParaRPr>
                    </a:p>
                  </a:txBody>
                  <a:tcPr marL="126598" marR="126598" marT="63299" marB="63299"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066239"/>
                  </a:ext>
                </a:extLst>
              </a:tr>
              <a:tr h="1225656">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Products</a:t>
                      </a:r>
                    </a:p>
                  </a:txBody>
                  <a:tcPr marL="72000" marR="72000" marT="63299" marB="63299" anchor="ctr">
                    <a:lnL w="12700" cmpd="sng">
                      <a:noFill/>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a:solidFill>
                            <a:schemeClr val="bg1"/>
                          </a:solidFill>
                          <a:latin typeface="+mn-lt"/>
                        </a:rPr>
                        <a:t>Product Names</a:t>
                      </a:r>
                    </a:p>
                  </a:txBody>
                  <a:tcPr marL="108000" marR="0" marT="63299" marB="63299">
                    <a:lnL w="12700" cmpd="sng">
                      <a:noFill/>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75000"/>
                        <a:alpha val="80000"/>
                      </a:schemeClr>
                    </a:solidFill>
                  </a:tcPr>
                </a:tc>
                <a:tc>
                  <a:txBody>
                    <a:bodyPr/>
                    <a:lstStyle/>
                    <a:p>
                      <a:pPr algn="l"/>
                      <a:r>
                        <a:rPr lang="en-US" sz="1200" dirty="0">
                          <a:solidFill>
                            <a:schemeClr val="bg1"/>
                          </a:solidFill>
                          <a:latin typeface="+mn-lt"/>
                        </a:rPr>
                        <a:t>Product Names</a:t>
                      </a:r>
                    </a:p>
                  </a:txBody>
                  <a:tcPr marL="108000" marR="0" marT="63299" marB="63299">
                    <a:lnL w="12700" cmpd="sng">
                      <a:noFill/>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75000"/>
                        <a:alpha val="80000"/>
                      </a:schemeClr>
                    </a:solidFill>
                  </a:tcPr>
                </a:tc>
                <a:tc>
                  <a:txBody>
                    <a:bodyPr/>
                    <a:lstStyle/>
                    <a:p>
                      <a:pPr algn="l"/>
                      <a:r>
                        <a:rPr lang="en-US" sz="1200" dirty="0">
                          <a:solidFill>
                            <a:schemeClr val="bg1"/>
                          </a:solidFill>
                          <a:latin typeface="+mn-lt"/>
                        </a:rPr>
                        <a:t>Product Names</a:t>
                      </a:r>
                    </a:p>
                  </a:txBody>
                  <a:tcPr marL="108000" marR="0" marT="63299" marB="63299">
                    <a:lnL w="12700" cmpd="sng">
                      <a:noFill/>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75000"/>
                        <a:alpha val="80000"/>
                      </a:schemeClr>
                    </a:solidFill>
                  </a:tcPr>
                </a:tc>
                <a:extLst>
                  <a:ext uri="{0D108BD9-81ED-4DB2-BD59-A6C34878D82A}">
                    <a16:rowId xmlns:a16="http://schemas.microsoft.com/office/drawing/2014/main" val="138101376"/>
                  </a:ext>
                </a:extLst>
              </a:tr>
            </a:tbl>
          </a:graphicData>
        </a:graphic>
      </p:graphicFrame>
      <p:sp>
        <p:nvSpPr>
          <p:cNvPr id="44" name="TextBox 43">
            <a:extLst>
              <a:ext uri="{FF2B5EF4-FFF2-40B4-BE49-F238E27FC236}">
                <a16:creationId xmlns:a16="http://schemas.microsoft.com/office/drawing/2014/main" id="{4122CBB1-72A4-46BB-9FF0-0DC8221F0AFD}"/>
              </a:ext>
            </a:extLst>
          </p:cNvPr>
          <p:cNvSpPr txBox="1"/>
          <p:nvPr/>
        </p:nvSpPr>
        <p:spPr>
          <a:xfrm>
            <a:off x="295274" y="7594235"/>
            <a:ext cx="7173914" cy="292388"/>
          </a:xfrm>
          <a:prstGeom prst="rect">
            <a:avLst/>
          </a:prstGeom>
          <a:noFill/>
        </p:spPr>
        <p:txBody>
          <a:bodyPr wrap="square" lIns="0" rIns="0" rtlCol="0">
            <a:spAutoFit/>
          </a:bodyPr>
          <a:lstStyle/>
          <a:p>
            <a:r>
              <a:rPr lang="en-US" sz="1300" b="1" dirty="0">
                <a:solidFill>
                  <a:schemeClr val="accent3"/>
                </a:solidFill>
                <a:latin typeface="Arial Black" panose="020B0604020202020204" pitchFamily="34" charset="0"/>
                <a:cs typeface="Arial Black" panose="020B0604020202020204" pitchFamily="34" charset="0"/>
              </a:rPr>
              <a:t>How To Use The Positioning Strategy In The Sales Process</a:t>
            </a:r>
          </a:p>
        </p:txBody>
      </p:sp>
      <p:cxnSp>
        <p:nvCxnSpPr>
          <p:cNvPr id="10" name="Straight Connector 9">
            <a:extLst>
              <a:ext uri="{FF2B5EF4-FFF2-40B4-BE49-F238E27FC236}">
                <a16:creationId xmlns:a16="http://schemas.microsoft.com/office/drawing/2014/main" id="{B1C0F8A0-6A1D-4F95-9EC1-12F7E1CEC80A}"/>
              </a:ext>
            </a:extLst>
          </p:cNvPr>
          <p:cNvCxnSpPr>
            <a:cxnSpLocks/>
          </p:cNvCxnSpPr>
          <p:nvPr/>
        </p:nvCxnSpPr>
        <p:spPr>
          <a:xfrm>
            <a:off x="632389" y="8283071"/>
            <a:ext cx="6819544" cy="0"/>
          </a:xfrm>
          <a:prstGeom prst="line">
            <a:avLst/>
          </a:prstGeom>
          <a:solidFill>
            <a:schemeClr val="bg1"/>
          </a:solidFill>
          <a:ln w="28575"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45" name="Oval 44">
            <a:extLst>
              <a:ext uri="{FF2B5EF4-FFF2-40B4-BE49-F238E27FC236}">
                <a16:creationId xmlns:a16="http://schemas.microsoft.com/office/drawing/2014/main" id="{E9DD876D-4D2E-4D3E-8995-3ADB025D5515}"/>
              </a:ext>
            </a:extLst>
          </p:cNvPr>
          <p:cNvSpPr/>
          <p:nvPr/>
        </p:nvSpPr>
        <p:spPr>
          <a:xfrm>
            <a:off x="311257" y="8022103"/>
            <a:ext cx="521937" cy="521937"/>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49" name="Oval 48">
            <a:extLst>
              <a:ext uri="{FF2B5EF4-FFF2-40B4-BE49-F238E27FC236}">
                <a16:creationId xmlns:a16="http://schemas.microsoft.com/office/drawing/2014/main" id="{B11BF8D6-6A74-4423-AE37-D091B82E83FC}"/>
              </a:ext>
            </a:extLst>
          </p:cNvPr>
          <p:cNvSpPr/>
          <p:nvPr/>
        </p:nvSpPr>
        <p:spPr>
          <a:xfrm>
            <a:off x="2928938" y="8022103"/>
            <a:ext cx="521937" cy="521937"/>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53" name="Oval 52">
            <a:extLst>
              <a:ext uri="{FF2B5EF4-FFF2-40B4-BE49-F238E27FC236}">
                <a16:creationId xmlns:a16="http://schemas.microsoft.com/office/drawing/2014/main" id="{DCFFBC62-C3AD-4900-A3B7-A05511E32B15}"/>
              </a:ext>
            </a:extLst>
          </p:cNvPr>
          <p:cNvSpPr/>
          <p:nvPr/>
        </p:nvSpPr>
        <p:spPr>
          <a:xfrm>
            <a:off x="5562602" y="8022103"/>
            <a:ext cx="521937" cy="521937"/>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54" name="TextBox 53">
            <a:extLst>
              <a:ext uri="{FF2B5EF4-FFF2-40B4-BE49-F238E27FC236}">
                <a16:creationId xmlns:a16="http://schemas.microsoft.com/office/drawing/2014/main" id="{2285BA93-02E7-492C-B91C-46BC2B0C5F11}"/>
              </a:ext>
            </a:extLst>
          </p:cNvPr>
          <p:cNvSpPr txBox="1"/>
          <p:nvPr/>
        </p:nvSpPr>
        <p:spPr>
          <a:xfrm>
            <a:off x="295274" y="8637875"/>
            <a:ext cx="2345376" cy="507831"/>
          </a:xfrm>
          <a:prstGeom prst="rect">
            <a:avLst/>
          </a:prstGeom>
          <a:noFill/>
        </p:spPr>
        <p:txBody>
          <a:bodyPr wrap="square" lIns="0" tIns="0" rIns="0" bIns="0" rtlCol="0">
            <a:spAutoFit/>
          </a:bodyPr>
          <a:lstStyle/>
          <a:p>
            <a:r>
              <a:rPr lang="en-US" sz="1100" dirty="0"/>
              <a:t>As a guide when building a personalized elevator pitch </a:t>
            </a:r>
            <a:br>
              <a:rPr lang="en-US" sz="1100" dirty="0"/>
            </a:br>
            <a:r>
              <a:rPr lang="en-US" sz="1100" dirty="0"/>
              <a:t>for prospects</a:t>
            </a:r>
          </a:p>
        </p:txBody>
      </p:sp>
      <p:sp>
        <p:nvSpPr>
          <p:cNvPr id="56" name="TextBox 55">
            <a:extLst>
              <a:ext uri="{FF2B5EF4-FFF2-40B4-BE49-F238E27FC236}">
                <a16:creationId xmlns:a16="http://schemas.microsoft.com/office/drawing/2014/main" id="{5AB4E519-7F80-48C9-887A-B8CD58271935}"/>
              </a:ext>
            </a:extLst>
          </p:cNvPr>
          <p:cNvSpPr txBox="1"/>
          <p:nvPr/>
        </p:nvSpPr>
        <p:spPr>
          <a:xfrm>
            <a:off x="2928938" y="8637874"/>
            <a:ext cx="1914526" cy="507831"/>
          </a:xfrm>
          <a:prstGeom prst="rect">
            <a:avLst/>
          </a:prstGeom>
          <a:noFill/>
        </p:spPr>
        <p:txBody>
          <a:bodyPr wrap="square" lIns="0" tIns="0" rIns="0" bIns="0" rtlCol="0">
            <a:spAutoFit/>
          </a:bodyPr>
          <a:lstStyle/>
          <a:p>
            <a:r>
              <a:rPr lang="en-US" sz="1100" dirty="0"/>
              <a:t>To help communicate details of our value in the early stages of the sales process</a:t>
            </a:r>
          </a:p>
        </p:txBody>
      </p:sp>
      <p:sp>
        <p:nvSpPr>
          <p:cNvPr id="57" name="TextBox 56">
            <a:extLst>
              <a:ext uri="{FF2B5EF4-FFF2-40B4-BE49-F238E27FC236}">
                <a16:creationId xmlns:a16="http://schemas.microsoft.com/office/drawing/2014/main" id="{2CF71C20-7074-4DB0-A72F-5C3E3F411498}"/>
              </a:ext>
            </a:extLst>
          </p:cNvPr>
          <p:cNvSpPr txBox="1"/>
          <p:nvPr/>
        </p:nvSpPr>
        <p:spPr>
          <a:xfrm>
            <a:off x="5562602" y="8637873"/>
            <a:ext cx="1914526" cy="338554"/>
          </a:xfrm>
          <a:prstGeom prst="rect">
            <a:avLst/>
          </a:prstGeom>
          <a:noFill/>
        </p:spPr>
        <p:txBody>
          <a:bodyPr wrap="square" lIns="0" tIns="0" rIns="0" bIns="0" rtlCol="0">
            <a:spAutoFit/>
          </a:bodyPr>
          <a:lstStyle/>
          <a:p>
            <a:r>
              <a:rPr lang="en-US" sz="1100" dirty="0"/>
              <a:t>How best to position us against common competitors</a:t>
            </a:r>
          </a:p>
        </p:txBody>
      </p:sp>
      <p:sp>
        <p:nvSpPr>
          <p:cNvPr id="28" name="TextBox 27">
            <a:extLst>
              <a:ext uri="{FF2B5EF4-FFF2-40B4-BE49-F238E27FC236}">
                <a16:creationId xmlns:a16="http://schemas.microsoft.com/office/drawing/2014/main" id="{F61D7E57-68D3-46F2-8071-C0EFD9A1E07A}"/>
              </a:ext>
            </a:extLst>
          </p:cNvPr>
          <p:cNvSpPr txBox="1"/>
          <p:nvPr/>
        </p:nvSpPr>
        <p:spPr>
          <a:xfrm>
            <a:off x="2279328" y="3631769"/>
            <a:ext cx="4482957" cy="400110"/>
          </a:xfrm>
          <a:prstGeom prst="rect">
            <a:avLst/>
          </a:prstGeom>
          <a:noFill/>
        </p:spPr>
        <p:txBody>
          <a:bodyPr wrap="square">
            <a:spAutoFit/>
          </a:bodyPr>
          <a:lstStyle/>
          <a:p>
            <a:r>
              <a:rPr lang="en-US" sz="2000" dirty="0">
                <a:solidFill>
                  <a:schemeClr val="bg1"/>
                </a:solidFill>
                <a:latin typeface="Arial Black" panose="020B0A04020102020204" pitchFamily="34" charset="0"/>
                <a:ea typeface="Apis Black" panose="020B0A04010101010104" pitchFamily="34" charset="0"/>
                <a:cs typeface="Apis Black" panose="020B0A04010101010104" pitchFamily="34" charset="0"/>
              </a:rPr>
              <a:t>Trusted Connected Commerce</a:t>
            </a:r>
          </a:p>
        </p:txBody>
      </p:sp>
      <p:pic>
        <p:nvPicPr>
          <p:cNvPr id="17" name="Graphic 16">
            <a:extLst>
              <a:ext uri="{FF2B5EF4-FFF2-40B4-BE49-F238E27FC236}">
                <a16:creationId xmlns:a16="http://schemas.microsoft.com/office/drawing/2014/main" id="{C95E5C8D-7B47-4C71-A0BF-FBF743F588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022" y="8163868"/>
            <a:ext cx="238407" cy="238407"/>
          </a:xfrm>
          <a:prstGeom prst="rect">
            <a:avLst/>
          </a:prstGeom>
        </p:spPr>
      </p:pic>
      <p:pic>
        <p:nvPicPr>
          <p:cNvPr id="19" name="Graphic 18">
            <a:extLst>
              <a:ext uri="{FF2B5EF4-FFF2-40B4-BE49-F238E27FC236}">
                <a16:creationId xmlns:a16="http://schemas.microsoft.com/office/drawing/2014/main" id="{3C955971-0AC2-4650-8AE5-E532BE0C9B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56903" y="8127900"/>
            <a:ext cx="277091" cy="277091"/>
          </a:xfrm>
          <a:prstGeom prst="rect">
            <a:avLst/>
          </a:prstGeom>
        </p:spPr>
      </p:pic>
      <p:pic>
        <p:nvPicPr>
          <p:cNvPr id="21" name="Graphic 20">
            <a:extLst>
              <a:ext uri="{FF2B5EF4-FFF2-40B4-BE49-F238E27FC236}">
                <a16:creationId xmlns:a16="http://schemas.microsoft.com/office/drawing/2014/main" id="{24755E8E-1353-487A-B613-3F53B1B11EE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09459" y="8143008"/>
            <a:ext cx="257958" cy="257958"/>
          </a:xfrm>
          <a:prstGeom prst="rect">
            <a:avLst/>
          </a:prstGeom>
        </p:spPr>
      </p:pic>
      <p:sp>
        <p:nvSpPr>
          <p:cNvPr id="58" name="Slide Number Placeholder 2">
            <a:extLst>
              <a:ext uri="{FF2B5EF4-FFF2-40B4-BE49-F238E27FC236}">
                <a16:creationId xmlns:a16="http://schemas.microsoft.com/office/drawing/2014/main" id="{759A8D34-B317-4BD7-8604-2B0024A6669D}"/>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25</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65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33334E7-E554-4435-84CA-5E29DC8C783A}"/>
              </a:ext>
            </a:extLst>
          </p:cNvPr>
          <p:cNvGrpSpPr/>
          <p:nvPr/>
        </p:nvGrpSpPr>
        <p:grpSpPr>
          <a:xfrm>
            <a:off x="0" y="7147393"/>
            <a:ext cx="7772400" cy="2088932"/>
            <a:chOff x="0" y="7341264"/>
            <a:chExt cx="7772400" cy="914400"/>
          </a:xfrm>
          <a:solidFill>
            <a:schemeClr val="bg1">
              <a:lumMod val="95000"/>
            </a:schemeClr>
          </a:solidFill>
        </p:grpSpPr>
        <p:sp>
          <p:nvSpPr>
            <p:cNvPr id="3" name="Rectangle 2">
              <a:extLst>
                <a:ext uri="{FF2B5EF4-FFF2-40B4-BE49-F238E27FC236}">
                  <a16:creationId xmlns:a16="http://schemas.microsoft.com/office/drawing/2014/main" id="{F52AC068-1C7B-47DB-99AA-E1425BD55619}"/>
                </a:ext>
              </a:extLst>
            </p:cNvPr>
            <p:cNvSpPr/>
            <p:nvPr/>
          </p:nvSpPr>
          <p:spPr>
            <a:xfrm>
              <a:off x="0" y="7341264"/>
              <a:ext cx="300446"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D272457-C909-405F-BED7-617BCDDCE037}"/>
                </a:ext>
              </a:extLst>
            </p:cNvPr>
            <p:cNvSpPr/>
            <p:nvPr/>
          </p:nvSpPr>
          <p:spPr>
            <a:xfrm>
              <a:off x="7471954" y="7341264"/>
              <a:ext cx="300446"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77" name="Object 76" hidden="1">
            <a:extLst>
              <a:ext uri="{FF2B5EF4-FFF2-40B4-BE49-F238E27FC236}">
                <a16:creationId xmlns:a16="http://schemas.microsoft.com/office/drawing/2014/main" id="{A6544ACC-76B8-4E1E-BE99-63D9F24CA237}"/>
              </a:ext>
            </a:extLst>
          </p:cNvPr>
          <p:cNvGraphicFramePr>
            <a:graphicFrameLocks noChangeAspect="1"/>
          </p:cNvGraphicFramePr>
          <p:nvPr>
            <p:custDataLst>
              <p:tags r:id="rId1"/>
            </p:custDataLst>
            <p:extLst>
              <p:ext uri="{D42A27DB-BD31-4B8C-83A1-F6EECF244321}">
                <p14:modId xmlns:p14="http://schemas.microsoft.com/office/powerpoint/2010/main" val="45134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7" name="Object 76" hidden="1">
                        <a:extLst>
                          <a:ext uri="{FF2B5EF4-FFF2-40B4-BE49-F238E27FC236}">
                            <a16:creationId xmlns:a16="http://schemas.microsoft.com/office/drawing/2014/main" id="{A6544ACC-76B8-4E1E-BE99-63D9F24CA2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6" name="Rectangle 75" hidden="1">
            <a:extLst>
              <a:ext uri="{FF2B5EF4-FFF2-40B4-BE49-F238E27FC236}">
                <a16:creationId xmlns:a16="http://schemas.microsoft.com/office/drawing/2014/main" id="{D4D04C2A-5B09-4735-BA0A-7635CCE2D18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D5203283-0A64-432E-85F3-7115CF6EFBAA}"/>
              </a:ext>
            </a:extLst>
          </p:cNvPr>
          <p:cNvSpPr>
            <a:spLocks noGrp="1"/>
          </p:cNvSpPr>
          <p:nvPr>
            <p:ph type="title"/>
          </p:nvPr>
        </p:nvSpPr>
        <p:spPr>
          <a:xfrm>
            <a:off x="209856" y="160427"/>
            <a:ext cx="5962344" cy="438976"/>
          </a:xfrm>
        </p:spPr>
        <p:txBody>
          <a:bodyPr/>
          <a:lstStyle/>
          <a:p>
            <a:r>
              <a:rPr lang="en-US" dirty="0"/>
              <a:t>Developing Your Sales Pitch</a:t>
            </a:r>
          </a:p>
        </p:txBody>
      </p:sp>
      <p:sp>
        <p:nvSpPr>
          <p:cNvPr id="15" name="Rectangle 14">
            <a:extLst>
              <a:ext uri="{FF2B5EF4-FFF2-40B4-BE49-F238E27FC236}">
                <a16:creationId xmlns:a16="http://schemas.microsoft.com/office/drawing/2014/main" id="{54E1F7FC-411A-4877-B503-443905654F76}"/>
              </a:ext>
            </a:extLst>
          </p:cNvPr>
          <p:cNvSpPr/>
          <p:nvPr/>
        </p:nvSpPr>
        <p:spPr>
          <a:xfrm>
            <a:off x="300446" y="6360604"/>
            <a:ext cx="7171508" cy="2875721"/>
          </a:xfrm>
          <a:prstGeom prst="rect">
            <a:avLst/>
          </a:prstGeom>
          <a:solidFill>
            <a:schemeClr val="bg1"/>
          </a:solidFill>
          <a:ln>
            <a:solidFill>
              <a:schemeClr val="bg1">
                <a:lumMod val="85000"/>
              </a:schemeClr>
            </a:solidFill>
          </a:ln>
        </p:spPr>
        <p:txBody>
          <a:bodyPr wrap="square" lIns="144000" tIns="144000" rIns="144000" bIns="144000" anchor="ctr">
            <a:noAutofit/>
          </a:bodyPr>
          <a:lstStyle/>
          <a:p>
            <a:pPr algn="just">
              <a:spcBef>
                <a:spcPts val="600"/>
              </a:spcBef>
              <a:spcAft>
                <a:spcPts val="600"/>
              </a:spcAft>
            </a:pPr>
            <a:endParaRPr lang="en-US" sz="1400" i="1" dirty="0">
              <a:solidFill>
                <a:schemeClr val="bg1"/>
              </a:solidFill>
              <a:latin typeface="+mn-lt"/>
            </a:endParaRPr>
          </a:p>
        </p:txBody>
      </p:sp>
      <p:sp>
        <p:nvSpPr>
          <p:cNvPr id="16" name="TextBox 15">
            <a:extLst>
              <a:ext uri="{FF2B5EF4-FFF2-40B4-BE49-F238E27FC236}">
                <a16:creationId xmlns:a16="http://schemas.microsoft.com/office/drawing/2014/main" id="{982AD2B9-84A3-4080-9495-D845746BA67C}"/>
              </a:ext>
            </a:extLst>
          </p:cNvPr>
          <p:cNvSpPr txBox="1"/>
          <p:nvPr/>
        </p:nvSpPr>
        <p:spPr>
          <a:xfrm>
            <a:off x="533400" y="6870652"/>
            <a:ext cx="6705600" cy="184666"/>
          </a:xfrm>
          <a:prstGeom prst="rect">
            <a:avLst/>
          </a:prstGeom>
          <a:noFill/>
        </p:spPr>
        <p:txBody>
          <a:bodyPr wrap="square" lIns="0" tIns="0" rIns="0" bIns="0" rtlCol="0">
            <a:spAutoFit/>
          </a:bodyPr>
          <a:lstStyle/>
          <a:p>
            <a:r>
              <a:rPr lang="en-US" sz="1200" b="1" i="1" dirty="0"/>
              <a:t>Create your elevator pitch (max 30 seconds) and present to your leader and colleagues.  </a:t>
            </a:r>
          </a:p>
        </p:txBody>
      </p:sp>
      <p:sp>
        <p:nvSpPr>
          <p:cNvPr id="45" name="Rectangle 44">
            <a:extLst>
              <a:ext uri="{FF2B5EF4-FFF2-40B4-BE49-F238E27FC236}">
                <a16:creationId xmlns:a16="http://schemas.microsoft.com/office/drawing/2014/main" id="{7D097482-DEE4-47D2-80FE-46C5D37383D9}"/>
              </a:ext>
            </a:extLst>
          </p:cNvPr>
          <p:cNvSpPr/>
          <p:nvPr/>
        </p:nvSpPr>
        <p:spPr>
          <a:xfrm>
            <a:off x="300445" y="4038600"/>
            <a:ext cx="3433355" cy="1769715"/>
          </a:xfrm>
          <a:prstGeom prst="rect">
            <a:avLst/>
          </a:prstGeom>
          <a:noFill/>
        </p:spPr>
        <p:txBody>
          <a:bodyPr wrap="square" lIns="0" tIns="0" rIns="0" bIns="0" anchor="t">
            <a:spAutoFit/>
          </a:bodyPr>
          <a:lstStyle/>
          <a:p>
            <a:pPr algn="just">
              <a:spcBef>
                <a:spcPts val="0"/>
              </a:spcBef>
              <a:spcAft>
                <a:spcPts val="600"/>
              </a:spcAft>
            </a:pPr>
            <a:r>
              <a:rPr lang="en-US" sz="1400" b="1" dirty="0">
                <a:solidFill>
                  <a:schemeClr val="accent2"/>
                </a:solidFill>
                <a:latin typeface="Arial Black" panose="020B0604020202020204" pitchFamily="34" charset="0"/>
                <a:cs typeface="Arial Black" panose="020B0604020202020204" pitchFamily="34" charset="0"/>
              </a:rPr>
              <a:t>The Elevator Pitch </a:t>
            </a:r>
          </a:p>
          <a:p>
            <a:pPr algn="just">
              <a:spcBef>
                <a:spcPts val="0"/>
              </a:spcBef>
              <a:spcAft>
                <a:spcPts val="600"/>
              </a:spcAft>
            </a:pPr>
            <a:r>
              <a:rPr lang="en-US" sz="1200" i="1" dirty="0">
                <a:latin typeface="+mn-lt"/>
              </a:rPr>
              <a:t>We are a market leader in Trusted Connected Commerce.  Leading merchants, banks, and processors like yours call on us when they need global and secure network connectivity. Globally, we handle over 30 billion transactions every year. Our services cover the full payment process on any platform, beginning with consumers reserving and paying to secure transmission and processing. </a:t>
            </a:r>
          </a:p>
        </p:txBody>
      </p:sp>
      <p:sp>
        <p:nvSpPr>
          <p:cNvPr id="22" name="Rectangle 21">
            <a:extLst>
              <a:ext uri="{FF2B5EF4-FFF2-40B4-BE49-F238E27FC236}">
                <a16:creationId xmlns:a16="http://schemas.microsoft.com/office/drawing/2014/main" id="{FE185984-7CAF-46C6-A7DC-78017B17F366}"/>
              </a:ext>
            </a:extLst>
          </p:cNvPr>
          <p:cNvSpPr/>
          <p:nvPr/>
        </p:nvSpPr>
        <p:spPr>
          <a:xfrm>
            <a:off x="4038599" y="4038600"/>
            <a:ext cx="3433355" cy="1585049"/>
          </a:xfrm>
          <a:prstGeom prst="rect">
            <a:avLst/>
          </a:prstGeom>
          <a:noFill/>
        </p:spPr>
        <p:txBody>
          <a:bodyPr wrap="square" lIns="0" tIns="0" rIns="0" bIns="0" anchor="t">
            <a:spAutoFit/>
          </a:bodyPr>
          <a:lstStyle/>
          <a:p>
            <a:pPr algn="just">
              <a:spcBef>
                <a:spcPts val="0"/>
              </a:spcBef>
              <a:spcAft>
                <a:spcPts val="600"/>
              </a:spcAft>
            </a:pPr>
            <a:r>
              <a:rPr lang="en-US" sz="1400" b="1" dirty="0">
                <a:solidFill>
                  <a:schemeClr val="accent2"/>
                </a:solidFill>
                <a:latin typeface="Arial Black" panose="020B0604020202020204" pitchFamily="34" charset="0"/>
                <a:cs typeface="Arial Black" panose="020B0604020202020204" pitchFamily="34" charset="0"/>
              </a:rPr>
              <a:t>The Expanded Pitch</a:t>
            </a:r>
          </a:p>
          <a:p>
            <a:pPr algn="just">
              <a:spcBef>
                <a:spcPts val="0"/>
              </a:spcBef>
              <a:spcAft>
                <a:spcPts val="600"/>
              </a:spcAft>
            </a:pPr>
            <a:r>
              <a:rPr lang="en-US" sz="1200" i="1" dirty="0">
                <a:latin typeface="+mn-lt"/>
              </a:rPr>
              <a:t>We simplify secure networking and payment systems through managed services by offering: Global Connectivity, Consumer Touchpoints, and Merchant Enablement. Additionally, merchants are enabled with real-time processing, tokenization, and payment services.  As a result, payments are more secure and reliable.</a:t>
            </a:r>
          </a:p>
        </p:txBody>
      </p:sp>
      <p:sp>
        <p:nvSpPr>
          <p:cNvPr id="10" name="Rectangle 9">
            <a:extLst>
              <a:ext uri="{FF2B5EF4-FFF2-40B4-BE49-F238E27FC236}">
                <a16:creationId xmlns:a16="http://schemas.microsoft.com/office/drawing/2014/main" id="{3EFDA5FE-7A4A-4FD8-88ED-348DD26EA20B}"/>
              </a:ext>
            </a:extLst>
          </p:cNvPr>
          <p:cNvSpPr/>
          <p:nvPr/>
        </p:nvSpPr>
        <p:spPr>
          <a:xfrm>
            <a:off x="533400" y="6360604"/>
            <a:ext cx="6705600" cy="369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US" sz="1400" b="1" i="1" dirty="0">
                <a:solidFill>
                  <a:schemeClr val="bg1"/>
                </a:solidFill>
              </a:rPr>
              <a:t>Exercise:</a:t>
            </a:r>
            <a:endParaRPr lang="en-US" sz="1400" dirty="0">
              <a:solidFill>
                <a:schemeClr val="bg1"/>
              </a:solidFill>
            </a:endParaRPr>
          </a:p>
        </p:txBody>
      </p:sp>
      <p:grpSp>
        <p:nvGrpSpPr>
          <p:cNvPr id="27" name="Group 26">
            <a:extLst>
              <a:ext uri="{FF2B5EF4-FFF2-40B4-BE49-F238E27FC236}">
                <a16:creationId xmlns:a16="http://schemas.microsoft.com/office/drawing/2014/main" id="{68D64FD3-7C7C-42F9-968C-F8E83333D75C}"/>
              </a:ext>
            </a:extLst>
          </p:cNvPr>
          <p:cNvGrpSpPr/>
          <p:nvPr/>
        </p:nvGrpSpPr>
        <p:grpSpPr>
          <a:xfrm>
            <a:off x="-6153" y="1124883"/>
            <a:ext cx="7784706" cy="2605570"/>
            <a:chOff x="-6153" y="1219201"/>
            <a:chExt cx="7784706" cy="2605570"/>
          </a:xfrm>
        </p:grpSpPr>
        <p:pic>
          <p:nvPicPr>
            <p:cNvPr id="44" name="Picture 43" descr="A circuit board&#10;&#10;Description automatically generated">
              <a:extLst>
                <a:ext uri="{FF2B5EF4-FFF2-40B4-BE49-F238E27FC236}">
                  <a16:creationId xmlns:a16="http://schemas.microsoft.com/office/drawing/2014/main" id="{03D07108-A2CA-4D36-BCD1-AE0C46C615FE}"/>
                </a:ext>
              </a:extLst>
            </p:cNvPr>
            <p:cNvPicPr>
              <a:picLocks noChangeAspect="1"/>
            </p:cNvPicPr>
            <p:nvPr/>
          </p:nvPicPr>
          <p:blipFill rotWithShape="1">
            <a:blip r:embed="rId6">
              <a:alphaModFix amt="65000"/>
              <a:extLst>
                <a:ext uri="{28A0092B-C50C-407E-A947-70E740481C1C}">
                  <a14:useLocalDpi xmlns:a14="http://schemas.microsoft.com/office/drawing/2010/main" val="0"/>
                </a:ext>
              </a:extLst>
            </a:blip>
            <a:srcRect t="9153" b="8558"/>
            <a:stretch/>
          </p:blipFill>
          <p:spPr>
            <a:xfrm>
              <a:off x="-6153" y="1735838"/>
              <a:ext cx="7784706" cy="2088932"/>
            </a:xfrm>
            <a:prstGeom prst="rect">
              <a:avLst/>
            </a:prstGeom>
          </p:spPr>
        </p:pic>
        <p:sp>
          <p:nvSpPr>
            <p:cNvPr id="13" name="Rectangle 12">
              <a:extLst>
                <a:ext uri="{FF2B5EF4-FFF2-40B4-BE49-F238E27FC236}">
                  <a16:creationId xmlns:a16="http://schemas.microsoft.com/office/drawing/2014/main" id="{08BD7E42-8A0F-4D30-BB84-E9803D4E6063}"/>
                </a:ext>
              </a:extLst>
            </p:cNvPr>
            <p:cNvSpPr/>
            <p:nvPr/>
          </p:nvSpPr>
          <p:spPr>
            <a:xfrm>
              <a:off x="1" y="1735839"/>
              <a:ext cx="7772398" cy="208893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28D112B-78FC-4A92-AFCC-2292D4FCC293}"/>
                </a:ext>
              </a:extLst>
            </p:cNvPr>
            <p:cNvSpPr/>
            <p:nvPr/>
          </p:nvSpPr>
          <p:spPr>
            <a:xfrm>
              <a:off x="300445" y="2082187"/>
              <a:ext cx="3433356" cy="1508105"/>
            </a:xfrm>
            <a:prstGeom prst="rect">
              <a:avLst/>
            </a:prstGeom>
          </p:spPr>
          <p:txBody>
            <a:bodyPr wrap="square" lIns="0" tIns="0" rIns="0" bIns="0" anchor="t">
              <a:spAutoFit/>
            </a:bodyPr>
            <a:lstStyle/>
            <a:p>
              <a:r>
                <a:rPr lang="en-US" sz="1400" dirty="0">
                  <a:solidFill>
                    <a:schemeClr val="bg1"/>
                  </a:solidFill>
                </a:rPr>
                <a:t>What is your Sales Pitch? Not everyone needs to say the same thing, but part of the pitch should remain consistent. Use the material throughout the Sales Playbook to refine your messaging so it resonates with the  Buyer wherever they are in their Buyer’s Journey.</a:t>
              </a:r>
            </a:p>
          </p:txBody>
        </p:sp>
        <p:sp>
          <p:nvSpPr>
            <p:cNvPr id="55" name="Rectangle 54">
              <a:extLst>
                <a:ext uri="{FF2B5EF4-FFF2-40B4-BE49-F238E27FC236}">
                  <a16:creationId xmlns:a16="http://schemas.microsoft.com/office/drawing/2014/main" id="{9C7D5928-96D2-41D8-879C-1686D8C86205}"/>
                </a:ext>
              </a:extLst>
            </p:cNvPr>
            <p:cNvSpPr/>
            <p:nvPr/>
          </p:nvSpPr>
          <p:spPr>
            <a:xfrm>
              <a:off x="4038598" y="2082187"/>
              <a:ext cx="3505201" cy="1723549"/>
            </a:xfrm>
            <a:prstGeom prst="rect">
              <a:avLst/>
            </a:prstGeom>
          </p:spPr>
          <p:txBody>
            <a:bodyPr wrap="square" lIns="0" tIns="0" rIns="0" bIns="0" anchor="t">
              <a:spAutoFit/>
            </a:bodyPr>
            <a:lstStyle/>
            <a:p>
              <a:r>
                <a:rPr lang="en-US" sz="1400" dirty="0">
                  <a:solidFill>
                    <a:schemeClr val="bg1"/>
                  </a:solidFill>
                </a:rPr>
                <a:t>The Sales Pitch is broken up into two parts, the Elevator Pitch and the Expanded Pitch. The Elevator Pitch should be less than 30 seconds and consistent across the company. The Expanded pitch is your chance to add in key messaging that will resonate with the Buyer Persona you are pitching to.</a:t>
              </a:r>
            </a:p>
          </p:txBody>
        </p:sp>
        <p:sp>
          <p:nvSpPr>
            <p:cNvPr id="58" name="Rectangle 57">
              <a:extLst>
                <a:ext uri="{FF2B5EF4-FFF2-40B4-BE49-F238E27FC236}">
                  <a16:creationId xmlns:a16="http://schemas.microsoft.com/office/drawing/2014/main" id="{FA6961F3-CCA2-423A-B8DC-4615CE0A3006}"/>
                </a:ext>
              </a:extLst>
            </p:cNvPr>
            <p:cNvSpPr/>
            <p:nvPr/>
          </p:nvSpPr>
          <p:spPr>
            <a:xfrm>
              <a:off x="4038599" y="1219201"/>
              <a:ext cx="724790" cy="724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B7D39EBD-E343-465C-8CF2-3721261378BA}"/>
                </a:ext>
              </a:extLst>
            </p:cNvPr>
            <p:cNvSpPr/>
            <p:nvPr/>
          </p:nvSpPr>
          <p:spPr>
            <a:xfrm flipV="1">
              <a:off x="4763389" y="1735837"/>
              <a:ext cx="145161" cy="208058"/>
            </a:xfrm>
            <a:prstGeom prst="triangle">
              <a:avLst>
                <a:gd name="adj"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B446DBC-40F0-4A69-A19D-C37508784053}"/>
                </a:ext>
              </a:extLst>
            </p:cNvPr>
            <p:cNvSpPr/>
            <p:nvPr/>
          </p:nvSpPr>
          <p:spPr>
            <a:xfrm>
              <a:off x="300445" y="1219201"/>
              <a:ext cx="724790" cy="724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888F3563-C262-468E-AC4E-7C06A4E81B74}"/>
                </a:ext>
              </a:extLst>
            </p:cNvPr>
            <p:cNvSpPr/>
            <p:nvPr/>
          </p:nvSpPr>
          <p:spPr>
            <a:xfrm flipV="1">
              <a:off x="1024944" y="1735837"/>
              <a:ext cx="145161" cy="208058"/>
            </a:xfrm>
            <a:prstGeom prst="triangle">
              <a:avLst>
                <a:gd name="adj" fmla="val 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 name="Group 65">
            <a:extLst>
              <a:ext uri="{FF2B5EF4-FFF2-40B4-BE49-F238E27FC236}">
                <a16:creationId xmlns:a16="http://schemas.microsoft.com/office/drawing/2014/main" id="{6660342C-D204-49CB-81C4-3E8CB3852008}"/>
              </a:ext>
            </a:extLst>
          </p:cNvPr>
          <p:cNvGrpSpPr/>
          <p:nvPr/>
        </p:nvGrpSpPr>
        <p:grpSpPr>
          <a:xfrm>
            <a:off x="467097" y="1283517"/>
            <a:ext cx="391485" cy="391485"/>
            <a:chOff x="6276975" y="3175"/>
            <a:chExt cx="360363" cy="360363"/>
          </a:xfrm>
          <a:solidFill>
            <a:schemeClr val="bg1"/>
          </a:solidFill>
        </p:grpSpPr>
        <p:sp>
          <p:nvSpPr>
            <p:cNvPr id="67" name="Freeform 115">
              <a:extLst>
                <a:ext uri="{FF2B5EF4-FFF2-40B4-BE49-F238E27FC236}">
                  <a16:creationId xmlns:a16="http://schemas.microsoft.com/office/drawing/2014/main" id="{75F54C19-36BB-43A6-970D-7E0D2B999B80}"/>
                </a:ext>
              </a:extLst>
            </p:cNvPr>
            <p:cNvSpPr>
              <a:spLocks noEditPoints="1"/>
            </p:cNvSpPr>
            <p:nvPr/>
          </p:nvSpPr>
          <p:spPr bwMode="auto">
            <a:xfrm>
              <a:off x="6426200" y="3175"/>
              <a:ext cx="211138" cy="252413"/>
            </a:xfrm>
            <a:custGeom>
              <a:avLst/>
              <a:gdLst>
                <a:gd name="T0" fmla="*/ 28 w 56"/>
                <a:gd name="T1" fmla="*/ 0 h 67"/>
                <a:gd name="T2" fmla="*/ 0 w 56"/>
                <a:gd name="T3" fmla="*/ 22 h 67"/>
                <a:gd name="T4" fmla="*/ 0 w 56"/>
                <a:gd name="T5" fmla="*/ 25 h 67"/>
                <a:gd name="T6" fmla="*/ 4 w 56"/>
                <a:gd name="T7" fmla="*/ 26 h 67"/>
                <a:gd name="T8" fmla="*/ 12 w 56"/>
                <a:gd name="T9" fmla="*/ 35 h 67"/>
                <a:gd name="T10" fmla="*/ 12 w 56"/>
                <a:gd name="T11" fmla="*/ 42 h 67"/>
                <a:gd name="T12" fmla="*/ 11 w 56"/>
                <a:gd name="T13" fmla="*/ 44 h 67"/>
                <a:gd name="T14" fmla="*/ 12 w 56"/>
                <a:gd name="T15" fmla="*/ 48 h 67"/>
                <a:gd name="T16" fmla="*/ 17 w 56"/>
                <a:gd name="T17" fmla="*/ 50 h 67"/>
                <a:gd name="T18" fmla="*/ 22 w 56"/>
                <a:gd name="T19" fmla="*/ 51 h 67"/>
                <a:gd name="T20" fmla="*/ 22 w 56"/>
                <a:gd name="T21" fmla="*/ 62 h 67"/>
                <a:gd name="T22" fmla="*/ 22 w 56"/>
                <a:gd name="T23" fmla="*/ 67 h 67"/>
                <a:gd name="T24" fmla="*/ 25 w 56"/>
                <a:gd name="T25" fmla="*/ 63 h 67"/>
                <a:gd name="T26" fmla="*/ 39 w 56"/>
                <a:gd name="T27" fmla="*/ 50 h 67"/>
                <a:gd name="T28" fmla="*/ 56 w 56"/>
                <a:gd name="T29" fmla="*/ 26 h 67"/>
                <a:gd name="T30" fmla="*/ 28 w 56"/>
                <a:gd name="T31" fmla="*/ 0 h 67"/>
                <a:gd name="T32" fmla="*/ 20 w 56"/>
                <a:gd name="T33" fmla="*/ 30 h 67"/>
                <a:gd name="T34" fmla="*/ 16 w 56"/>
                <a:gd name="T35" fmla="*/ 30 h 67"/>
                <a:gd name="T36" fmla="*/ 16 w 56"/>
                <a:gd name="T37" fmla="*/ 26 h 67"/>
                <a:gd name="T38" fmla="*/ 20 w 56"/>
                <a:gd name="T39" fmla="*/ 26 h 67"/>
                <a:gd name="T40" fmla="*/ 20 w 56"/>
                <a:gd name="T41" fmla="*/ 30 h 67"/>
                <a:gd name="T42" fmla="*/ 31 w 56"/>
                <a:gd name="T43" fmla="*/ 30 h 67"/>
                <a:gd name="T44" fmla="*/ 27 w 56"/>
                <a:gd name="T45" fmla="*/ 30 h 67"/>
                <a:gd name="T46" fmla="*/ 27 w 56"/>
                <a:gd name="T47" fmla="*/ 26 h 67"/>
                <a:gd name="T48" fmla="*/ 31 w 56"/>
                <a:gd name="T49" fmla="*/ 26 h 67"/>
                <a:gd name="T50" fmla="*/ 31 w 56"/>
                <a:gd name="T51" fmla="*/ 30 h 67"/>
                <a:gd name="T52" fmla="*/ 38 w 56"/>
                <a:gd name="T53" fmla="*/ 26 h 67"/>
                <a:gd name="T54" fmla="*/ 42 w 56"/>
                <a:gd name="T55" fmla="*/ 26 h 67"/>
                <a:gd name="T56" fmla="*/ 42 w 56"/>
                <a:gd name="T57" fmla="*/ 30 h 67"/>
                <a:gd name="T58" fmla="*/ 38 w 56"/>
                <a:gd name="T59" fmla="*/ 30 h 67"/>
                <a:gd name="T60" fmla="*/ 38 w 56"/>
                <a:gd name="T61"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67">
                  <a:moveTo>
                    <a:pt x="28" y="0"/>
                  </a:moveTo>
                  <a:cubicBezTo>
                    <a:pt x="14" y="0"/>
                    <a:pt x="3" y="9"/>
                    <a:pt x="0" y="22"/>
                  </a:cubicBezTo>
                  <a:cubicBezTo>
                    <a:pt x="0" y="23"/>
                    <a:pt x="0" y="24"/>
                    <a:pt x="0" y="25"/>
                  </a:cubicBezTo>
                  <a:cubicBezTo>
                    <a:pt x="1" y="25"/>
                    <a:pt x="3" y="25"/>
                    <a:pt x="4" y="26"/>
                  </a:cubicBezTo>
                  <a:cubicBezTo>
                    <a:pt x="8" y="28"/>
                    <a:pt x="11" y="31"/>
                    <a:pt x="12" y="35"/>
                  </a:cubicBezTo>
                  <a:cubicBezTo>
                    <a:pt x="12" y="37"/>
                    <a:pt x="12" y="40"/>
                    <a:pt x="12" y="42"/>
                  </a:cubicBezTo>
                  <a:cubicBezTo>
                    <a:pt x="12" y="43"/>
                    <a:pt x="11" y="44"/>
                    <a:pt x="11" y="44"/>
                  </a:cubicBezTo>
                  <a:cubicBezTo>
                    <a:pt x="12" y="45"/>
                    <a:pt x="12" y="46"/>
                    <a:pt x="12" y="48"/>
                  </a:cubicBezTo>
                  <a:cubicBezTo>
                    <a:pt x="15" y="49"/>
                    <a:pt x="17" y="50"/>
                    <a:pt x="17" y="50"/>
                  </a:cubicBezTo>
                  <a:cubicBezTo>
                    <a:pt x="19" y="51"/>
                    <a:pt x="20" y="51"/>
                    <a:pt x="22" y="51"/>
                  </a:cubicBezTo>
                  <a:cubicBezTo>
                    <a:pt x="22" y="55"/>
                    <a:pt x="22" y="60"/>
                    <a:pt x="22" y="62"/>
                  </a:cubicBezTo>
                  <a:cubicBezTo>
                    <a:pt x="22" y="67"/>
                    <a:pt x="22" y="67"/>
                    <a:pt x="22" y="67"/>
                  </a:cubicBezTo>
                  <a:cubicBezTo>
                    <a:pt x="25" y="63"/>
                    <a:pt x="25" y="63"/>
                    <a:pt x="25" y="63"/>
                  </a:cubicBezTo>
                  <a:cubicBezTo>
                    <a:pt x="33" y="56"/>
                    <a:pt x="37" y="51"/>
                    <a:pt x="39" y="50"/>
                  </a:cubicBezTo>
                  <a:cubicBezTo>
                    <a:pt x="49" y="46"/>
                    <a:pt x="56" y="36"/>
                    <a:pt x="56" y="26"/>
                  </a:cubicBezTo>
                  <a:cubicBezTo>
                    <a:pt x="56" y="12"/>
                    <a:pt x="43" y="0"/>
                    <a:pt x="28" y="0"/>
                  </a:cubicBezTo>
                  <a:close/>
                  <a:moveTo>
                    <a:pt x="20" y="30"/>
                  </a:moveTo>
                  <a:cubicBezTo>
                    <a:pt x="16" y="30"/>
                    <a:pt x="16" y="30"/>
                    <a:pt x="16" y="30"/>
                  </a:cubicBezTo>
                  <a:cubicBezTo>
                    <a:pt x="16" y="26"/>
                    <a:pt x="16" y="26"/>
                    <a:pt x="16" y="26"/>
                  </a:cubicBezTo>
                  <a:cubicBezTo>
                    <a:pt x="20" y="26"/>
                    <a:pt x="20" y="26"/>
                    <a:pt x="20" y="26"/>
                  </a:cubicBezTo>
                  <a:lnTo>
                    <a:pt x="20" y="30"/>
                  </a:lnTo>
                  <a:close/>
                  <a:moveTo>
                    <a:pt x="31" y="30"/>
                  </a:moveTo>
                  <a:cubicBezTo>
                    <a:pt x="27" y="30"/>
                    <a:pt x="27" y="30"/>
                    <a:pt x="27" y="30"/>
                  </a:cubicBezTo>
                  <a:cubicBezTo>
                    <a:pt x="27" y="26"/>
                    <a:pt x="27" y="26"/>
                    <a:pt x="27" y="26"/>
                  </a:cubicBezTo>
                  <a:cubicBezTo>
                    <a:pt x="31" y="26"/>
                    <a:pt x="31" y="26"/>
                    <a:pt x="31" y="26"/>
                  </a:cubicBezTo>
                  <a:lnTo>
                    <a:pt x="31" y="30"/>
                  </a:lnTo>
                  <a:close/>
                  <a:moveTo>
                    <a:pt x="38" y="26"/>
                  </a:moveTo>
                  <a:cubicBezTo>
                    <a:pt x="42" y="26"/>
                    <a:pt x="42" y="26"/>
                    <a:pt x="42" y="26"/>
                  </a:cubicBezTo>
                  <a:cubicBezTo>
                    <a:pt x="42" y="30"/>
                    <a:pt x="42" y="30"/>
                    <a:pt x="42" y="30"/>
                  </a:cubicBezTo>
                  <a:cubicBezTo>
                    <a:pt x="38" y="30"/>
                    <a:pt x="38" y="30"/>
                    <a:pt x="38" y="30"/>
                  </a:cubicBezTo>
                  <a:lnTo>
                    <a:pt x="3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116">
              <a:extLst>
                <a:ext uri="{FF2B5EF4-FFF2-40B4-BE49-F238E27FC236}">
                  <a16:creationId xmlns:a16="http://schemas.microsoft.com/office/drawing/2014/main" id="{4FE56A27-E45D-442E-BC02-557BDF609927}"/>
                </a:ext>
              </a:extLst>
            </p:cNvPr>
            <p:cNvSpPr>
              <a:spLocks/>
            </p:cNvSpPr>
            <p:nvPr/>
          </p:nvSpPr>
          <p:spPr bwMode="auto">
            <a:xfrm>
              <a:off x="6276975" y="101600"/>
              <a:ext cx="239713" cy="261938"/>
            </a:xfrm>
            <a:custGeom>
              <a:avLst/>
              <a:gdLst>
                <a:gd name="T0" fmla="*/ 64 w 64"/>
                <a:gd name="T1" fmla="*/ 57 h 70"/>
                <a:gd name="T2" fmla="*/ 42 w 64"/>
                <a:gd name="T3" fmla="*/ 45 h 70"/>
                <a:gd name="T4" fmla="*/ 42 w 64"/>
                <a:gd name="T5" fmla="*/ 45 h 70"/>
                <a:gd name="T6" fmla="*/ 42 w 64"/>
                <a:gd name="T7" fmla="*/ 39 h 70"/>
                <a:gd name="T8" fmla="*/ 42 w 64"/>
                <a:gd name="T9" fmla="*/ 39 h 70"/>
                <a:gd name="T10" fmla="*/ 46 w 64"/>
                <a:gd name="T11" fmla="*/ 29 h 70"/>
                <a:gd name="T12" fmla="*/ 49 w 64"/>
                <a:gd name="T13" fmla="*/ 23 h 70"/>
                <a:gd name="T14" fmla="*/ 47 w 64"/>
                <a:gd name="T15" fmla="*/ 19 h 70"/>
                <a:gd name="T16" fmla="*/ 48 w 64"/>
                <a:gd name="T17" fmla="*/ 10 h 70"/>
                <a:gd name="T18" fmla="*/ 21 w 64"/>
                <a:gd name="T19" fmla="*/ 8 h 70"/>
                <a:gd name="T20" fmla="*/ 16 w 64"/>
                <a:gd name="T21" fmla="*/ 10 h 70"/>
                <a:gd name="T22" fmla="*/ 16 w 64"/>
                <a:gd name="T23" fmla="*/ 10 h 70"/>
                <a:gd name="T24" fmla="*/ 17 w 64"/>
                <a:gd name="T25" fmla="*/ 19 h 70"/>
                <a:gd name="T26" fmla="*/ 15 w 64"/>
                <a:gd name="T27" fmla="*/ 23 h 70"/>
                <a:gd name="T28" fmla="*/ 18 w 64"/>
                <a:gd name="T29" fmla="*/ 29 h 70"/>
                <a:gd name="T30" fmla="*/ 22 w 64"/>
                <a:gd name="T31" fmla="*/ 39 h 70"/>
                <a:gd name="T32" fmla="*/ 22 w 64"/>
                <a:gd name="T33" fmla="*/ 39 h 70"/>
                <a:gd name="T34" fmla="*/ 22 w 64"/>
                <a:gd name="T35" fmla="*/ 45 h 70"/>
                <a:gd name="T36" fmla="*/ 22 w 64"/>
                <a:gd name="T37" fmla="*/ 45 h 70"/>
                <a:gd name="T38" fmla="*/ 0 w 64"/>
                <a:gd name="T39" fmla="*/ 57 h 70"/>
                <a:gd name="T40" fmla="*/ 0 w 64"/>
                <a:gd name="T41" fmla="*/ 57 h 70"/>
                <a:gd name="T42" fmla="*/ 0 w 64"/>
                <a:gd name="T43" fmla="*/ 58 h 70"/>
                <a:gd name="T44" fmla="*/ 0 w 64"/>
                <a:gd name="T45" fmla="*/ 70 h 70"/>
                <a:gd name="T46" fmla="*/ 64 w 64"/>
                <a:gd name="T47" fmla="*/ 70 h 70"/>
                <a:gd name="T48" fmla="*/ 64 w 64"/>
                <a:gd name="T49" fmla="*/ 58 h 70"/>
                <a:gd name="T50" fmla="*/ 64 w 64"/>
                <a:gd name="T51" fmla="*/ 57 h 70"/>
                <a:gd name="T52" fmla="*/ 64 w 64"/>
                <a:gd name="T5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70">
                  <a:moveTo>
                    <a:pt x="64" y="57"/>
                  </a:moveTo>
                  <a:cubicBezTo>
                    <a:pt x="62" y="53"/>
                    <a:pt x="49" y="48"/>
                    <a:pt x="42" y="45"/>
                  </a:cubicBezTo>
                  <a:cubicBezTo>
                    <a:pt x="42" y="45"/>
                    <a:pt x="42" y="45"/>
                    <a:pt x="42" y="45"/>
                  </a:cubicBezTo>
                  <a:cubicBezTo>
                    <a:pt x="42" y="39"/>
                    <a:pt x="42" y="39"/>
                    <a:pt x="42" y="39"/>
                  </a:cubicBezTo>
                  <a:cubicBezTo>
                    <a:pt x="42" y="39"/>
                    <a:pt x="42" y="39"/>
                    <a:pt x="42" y="39"/>
                  </a:cubicBezTo>
                  <a:cubicBezTo>
                    <a:pt x="45" y="37"/>
                    <a:pt x="46" y="33"/>
                    <a:pt x="46" y="29"/>
                  </a:cubicBezTo>
                  <a:cubicBezTo>
                    <a:pt x="48" y="28"/>
                    <a:pt x="49" y="26"/>
                    <a:pt x="49" y="23"/>
                  </a:cubicBezTo>
                  <a:cubicBezTo>
                    <a:pt x="49" y="22"/>
                    <a:pt x="48" y="20"/>
                    <a:pt x="47" y="19"/>
                  </a:cubicBezTo>
                  <a:cubicBezTo>
                    <a:pt x="48" y="16"/>
                    <a:pt x="49" y="13"/>
                    <a:pt x="48" y="10"/>
                  </a:cubicBezTo>
                  <a:cubicBezTo>
                    <a:pt x="46" y="0"/>
                    <a:pt x="25" y="0"/>
                    <a:pt x="21" y="8"/>
                  </a:cubicBezTo>
                  <a:cubicBezTo>
                    <a:pt x="19" y="8"/>
                    <a:pt x="17" y="8"/>
                    <a:pt x="16" y="10"/>
                  </a:cubicBezTo>
                  <a:cubicBezTo>
                    <a:pt x="16" y="10"/>
                    <a:pt x="16" y="10"/>
                    <a:pt x="16" y="10"/>
                  </a:cubicBezTo>
                  <a:cubicBezTo>
                    <a:pt x="15" y="12"/>
                    <a:pt x="16" y="16"/>
                    <a:pt x="17" y="19"/>
                  </a:cubicBezTo>
                  <a:cubicBezTo>
                    <a:pt x="16" y="20"/>
                    <a:pt x="15" y="22"/>
                    <a:pt x="15" y="23"/>
                  </a:cubicBezTo>
                  <a:cubicBezTo>
                    <a:pt x="15" y="26"/>
                    <a:pt x="16" y="28"/>
                    <a:pt x="18" y="29"/>
                  </a:cubicBezTo>
                  <a:cubicBezTo>
                    <a:pt x="18" y="33"/>
                    <a:pt x="19" y="37"/>
                    <a:pt x="22" y="39"/>
                  </a:cubicBezTo>
                  <a:cubicBezTo>
                    <a:pt x="22" y="39"/>
                    <a:pt x="22" y="39"/>
                    <a:pt x="22" y="39"/>
                  </a:cubicBezTo>
                  <a:cubicBezTo>
                    <a:pt x="22" y="45"/>
                    <a:pt x="22" y="45"/>
                    <a:pt x="22" y="45"/>
                  </a:cubicBezTo>
                  <a:cubicBezTo>
                    <a:pt x="22" y="45"/>
                    <a:pt x="22" y="45"/>
                    <a:pt x="22" y="45"/>
                  </a:cubicBezTo>
                  <a:cubicBezTo>
                    <a:pt x="15" y="48"/>
                    <a:pt x="2" y="53"/>
                    <a:pt x="0" y="57"/>
                  </a:cubicBezTo>
                  <a:cubicBezTo>
                    <a:pt x="0" y="57"/>
                    <a:pt x="0" y="57"/>
                    <a:pt x="0" y="57"/>
                  </a:cubicBezTo>
                  <a:cubicBezTo>
                    <a:pt x="0" y="58"/>
                    <a:pt x="0" y="58"/>
                    <a:pt x="0" y="58"/>
                  </a:cubicBezTo>
                  <a:cubicBezTo>
                    <a:pt x="0" y="70"/>
                    <a:pt x="0" y="70"/>
                    <a:pt x="0" y="70"/>
                  </a:cubicBezTo>
                  <a:cubicBezTo>
                    <a:pt x="64" y="70"/>
                    <a:pt x="64" y="70"/>
                    <a:pt x="64" y="70"/>
                  </a:cubicBezTo>
                  <a:cubicBezTo>
                    <a:pt x="64" y="58"/>
                    <a:pt x="64" y="58"/>
                    <a:pt x="64" y="58"/>
                  </a:cubicBezTo>
                  <a:cubicBezTo>
                    <a:pt x="64" y="58"/>
                    <a:pt x="64" y="58"/>
                    <a:pt x="64" y="57"/>
                  </a:cubicBezTo>
                  <a:cubicBezTo>
                    <a:pt x="64" y="57"/>
                    <a:pt x="64" y="57"/>
                    <a:pt x="64"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9" name="Group 68">
            <a:extLst>
              <a:ext uri="{FF2B5EF4-FFF2-40B4-BE49-F238E27FC236}">
                <a16:creationId xmlns:a16="http://schemas.microsoft.com/office/drawing/2014/main" id="{83DCE87B-1640-42FB-9D0D-6EF988265DCA}"/>
              </a:ext>
            </a:extLst>
          </p:cNvPr>
          <p:cNvGrpSpPr/>
          <p:nvPr/>
        </p:nvGrpSpPr>
        <p:grpSpPr>
          <a:xfrm>
            <a:off x="4237046" y="1274289"/>
            <a:ext cx="354980" cy="425977"/>
            <a:chOff x="7748588" y="1443038"/>
            <a:chExt cx="301625" cy="361951"/>
          </a:xfrm>
          <a:solidFill>
            <a:schemeClr val="bg1"/>
          </a:solidFill>
        </p:grpSpPr>
        <p:sp>
          <p:nvSpPr>
            <p:cNvPr id="70" name="Freeform 70">
              <a:extLst>
                <a:ext uri="{FF2B5EF4-FFF2-40B4-BE49-F238E27FC236}">
                  <a16:creationId xmlns:a16="http://schemas.microsoft.com/office/drawing/2014/main" id="{96B3E122-2F45-4530-B6A9-68B082264F13}"/>
                </a:ext>
              </a:extLst>
            </p:cNvPr>
            <p:cNvSpPr>
              <a:spLocks/>
            </p:cNvSpPr>
            <p:nvPr/>
          </p:nvSpPr>
          <p:spPr bwMode="auto">
            <a:xfrm>
              <a:off x="7842250" y="1698626"/>
              <a:ext cx="112713" cy="106363"/>
            </a:xfrm>
            <a:custGeom>
              <a:avLst/>
              <a:gdLst>
                <a:gd name="T0" fmla="*/ 7 w 71"/>
                <a:gd name="T1" fmla="*/ 67 h 67"/>
                <a:gd name="T2" fmla="*/ 64 w 71"/>
                <a:gd name="T3" fmla="*/ 67 h 67"/>
                <a:gd name="T4" fmla="*/ 71 w 71"/>
                <a:gd name="T5" fmla="*/ 0 h 67"/>
                <a:gd name="T6" fmla="*/ 0 w 71"/>
                <a:gd name="T7" fmla="*/ 0 h 67"/>
                <a:gd name="T8" fmla="*/ 7 w 71"/>
                <a:gd name="T9" fmla="*/ 67 h 67"/>
              </a:gdLst>
              <a:ahLst/>
              <a:cxnLst>
                <a:cxn ang="0">
                  <a:pos x="T0" y="T1"/>
                </a:cxn>
                <a:cxn ang="0">
                  <a:pos x="T2" y="T3"/>
                </a:cxn>
                <a:cxn ang="0">
                  <a:pos x="T4" y="T5"/>
                </a:cxn>
                <a:cxn ang="0">
                  <a:pos x="T6" y="T7"/>
                </a:cxn>
                <a:cxn ang="0">
                  <a:pos x="T8" y="T9"/>
                </a:cxn>
              </a:cxnLst>
              <a:rect l="0" t="0" r="r" b="b"/>
              <a:pathLst>
                <a:path w="71" h="67">
                  <a:moveTo>
                    <a:pt x="7" y="67"/>
                  </a:moveTo>
                  <a:lnTo>
                    <a:pt x="64" y="67"/>
                  </a:lnTo>
                  <a:lnTo>
                    <a:pt x="71" y="0"/>
                  </a:lnTo>
                  <a:lnTo>
                    <a:pt x="0" y="0"/>
                  </a:lnTo>
                  <a:lnTo>
                    <a:pt x="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71">
              <a:extLst>
                <a:ext uri="{FF2B5EF4-FFF2-40B4-BE49-F238E27FC236}">
                  <a16:creationId xmlns:a16="http://schemas.microsoft.com/office/drawing/2014/main" id="{41883212-A032-4AED-8170-75ED19B95F0B}"/>
                </a:ext>
              </a:extLst>
            </p:cNvPr>
            <p:cNvSpPr>
              <a:spLocks noEditPoints="1"/>
            </p:cNvSpPr>
            <p:nvPr/>
          </p:nvSpPr>
          <p:spPr bwMode="auto">
            <a:xfrm>
              <a:off x="7808913" y="1577976"/>
              <a:ext cx="180975" cy="76200"/>
            </a:xfrm>
            <a:custGeom>
              <a:avLst/>
              <a:gdLst>
                <a:gd name="T0" fmla="*/ 4 w 48"/>
                <a:gd name="T1" fmla="*/ 20 h 20"/>
                <a:gd name="T2" fmla="*/ 44 w 48"/>
                <a:gd name="T3" fmla="*/ 20 h 20"/>
                <a:gd name="T4" fmla="*/ 44 w 48"/>
                <a:gd name="T5" fmla="*/ 19 h 20"/>
                <a:gd name="T6" fmla="*/ 45 w 48"/>
                <a:gd name="T7" fmla="*/ 19 h 20"/>
                <a:gd name="T8" fmla="*/ 48 w 48"/>
                <a:gd name="T9" fmla="*/ 2 h 20"/>
                <a:gd name="T10" fmla="*/ 48 w 48"/>
                <a:gd name="T11" fmla="*/ 0 h 20"/>
                <a:gd name="T12" fmla="*/ 0 w 48"/>
                <a:gd name="T13" fmla="*/ 0 h 20"/>
                <a:gd name="T14" fmla="*/ 0 w 48"/>
                <a:gd name="T15" fmla="*/ 2 h 20"/>
                <a:gd name="T16" fmla="*/ 3 w 48"/>
                <a:gd name="T17" fmla="*/ 19 h 20"/>
                <a:gd name="T18" fmla="*/ 4 w 48"/>
                <a:gd name="T19" fmla="*/ 20 h 20"/>
                <a:gd name="T20" fmla="*/ 21 w 48"/>
                <a:gd name="T21" fmla="*/ 2 h 20"/>
                <a:gd name="T22" fmla="*/ 27 w 48"/>
                <a:gd name="T23" fmla="*/ 2 h 20"/>
                <a:gd name="T24" fmla="*/ 29 w 48"/>
                <a:gd name="T25" fmla="*/ 18 h 20"/>
                <a:gd name="T26" fmla="*/ 19 w 48"/>
                <a:gd name="T27" fmla="*/ 18 h 20"/>
                <a:gd name="T28" fmla="*/ 21 w 48"/>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0">
                  <a:moveTo>
                    <a:pt x="4" y="20"/>
                  </a:moveTo>
                  <a:cubicBezTo>
                    <a:pt x="44" y="20"/>
                    <a:pt x="44" y="20"/>
                    <a:pt x="44" y="20"/>
                  </a:cubicBezTo>
                  <a:cubicBezTo>
                    <a:pt x="44" y="19"/>
                    <a:pt x="44" y="19"/>
                    <a:pt x="44" y="19"/>
                  </a:cubicBezTo>
                  <a:cubicBezTo>
                    <a:pt x="45" y="19"/>
                    <a:pt x="45" y="19"/>
                    <a:pt x="45" y="19"/>
                  </a:cubicBezTo>
                  <a:cubicBezTo>
                    <a:pt x="47" y="14"/>
                    <a:pt x="48" y="8"/>
                    <a:pt x="48" y="2"/>
                  </a:cubicBezTo>
                  <a:cubicBezTo>
                    <a:pt x="48" y="0"/>
                    <a:pt x="48" y="0"/>
                    <a:pt x="48" y="0"/>
                  </a:cubicBezTo>
                  <a:cubicBezTo>
                    <a:pt x="0" y="0"/>
                    <a:pt x="0" y="0"/>
                    <a:pt x="0" y="0"/>
                  </a:cubicBezTo>
                  <a:cubicBezTo>
                    <a:pt x="0" y="2"/>
                    <a:pt x="0" y="2"/>
                    <a:pt x="0" y="2"/>
                  </a:cubicBezTo>
                  <a:cubicBezTo>
                    <a:pt x="0" y="8"/>
                    <a:pt x="1" y="14"/>
                    <a:pt x="3" y="19"/>
                  </a:cubicBezTo>
                  <a:lnTo>
                    <a:pt x="4" y="20"/>
                  </a:lnTo>
                  <a:close/>
                  <a:moveTo>
                    <a:pt x="21" y="2"/>
                  </a:moveTo>
                  <a:cubicBezTo>
                    <a:pt x="27" y="2"/>
                    <a:pt x="27" y="2"/>
                    <a:pt x="27" y="2"/>
                  </a:cubicBezTo>
                  <a:cubicBezTo>
                    <a:pt x="29" y="18"/>
                    <a:pt x="29" y="18"/>
                    <a:pt x="29" y="18"/>
                  </a:cubicBezTo>
                  <a:cubicBezTo>
                    <a:pt x="19" y="18"/>
                    <a:pt x="19" y="18"/>
                    <a:pt x="19" y="18"/>
                  </a:cubicBezTo>
                  <a:lnTo>
                    <a:pt x="2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72">
              <a:extLst>
                <a:ext uri="{FF2B5EF4-FFF2-40B4-BE49-F238E27FC236}">
                  <a16:creationId xmlns:a16="http://schemas.microsoft.com/office/drawing/2014/main" id="{16E20826-8403-46DC-AA09-11E0AE3A5835}"/>
                </a:ext>
              </a:extLst>
            </p:cNvPr>
            <p:cNvSpPr>
              <a:spLocks/>
            </p:cNvSpPr>
            <p:nvPr/>
          </p:nvSpPr>
          <p:spPr bwMode="auto">
            <a:xfrm>
              <a:off x="7748588" y="1668463"/>
              <a:ext cx="30162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Oval 73">
              <a:extLst>
                <a:ext uri="{FF2B5EF4-FFF2-40B4-BE49-F238E27FC236}">
                  <a16:creationId xmlns:a16="http://schemas.microsoft.com/office/drawing/2014/main" id="{98B9C125-137D-4140-B3E8-1134F9DD778B}"/>
                </a:ext>
              </a:extLst>
            </p:cNvPr>
            <p:cNvSpPr>
              <a:spLocks noChangeArrowheads="1"/>
            </p:cNvSpPr>
            <p:nvPr/>
          </p:nvSpPr>
          <p:spPr bwMode="auto">
            <a:xfrm>
              <a:off x="7839075" y="1443038"/>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8774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4133976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noAutofit/>
          </a:bodyPr>
          <a:lstStyle/>
          <a:p>
            <a:r>
              <a:rPr lang="en-US" spc="300" dirty="0"/>
              <a:t>Lead Management</a:t>
            </a:r>
          </a:p>
        </p:txBody>
      </p:sp>
    </p:spTree>
    <p:extLst>
      <p:ext uri="{BB962C8B-B14F-4D97-AF65-F5344CB8AC3E}">
        <p14:creationId xmlns:p14="http://schemas.microsoft.com/office/powerpoint/2010/main" val="1023972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dirty="0"/>
              <a:t>Lead Management Overview</a:t>
            </a:r>
            <a:endParaRPr lang="en-US" b="1" dirty="0"/>
          </a:p>
        </p:txBody>
      </p:sp>
      <p:grpSp>
        <p:nvGrpSpPr>
          <p:cNvPr id="4" name="Group 3">
            <a:extLst>
              <a:ext uri="{FF2B5EF4-FFF2-40B4-BE49-F238E27FC236}">
                <a16:creationId xmlns:a16="http://schemas.microsoft.com/office/drawing/2014/main" id="{481A3908-1644-4F55-B1C0-734D5F21FA0F}"/>
              </a:ext>
            </a:extLst>
          </p:cNvPr>
          <p:cNvGrpSpPr/>
          <p:nvPr/>
        </p:nvGrpSpPr>
        <p:grpSpPr>
          <a:xfrm>
            <a:off x="209856" y="995597"/>
            <a:ext cx="7333944" cy="1813606"/>
            <a:chOff x="209856" y="995597"/>
            <a:chExt cx="7035316" cy="1813606"/>
          </a:xfrm>
        </p:grpSpPr>
        <p:sp>
          <p:nvSpPr>
            <p:cNvPr id="6" name="Rectangle 5">
              <a:extLst>
                <a:ext uri="{FF2B5EF4-FFF2-40B4-BE49-F238E27FC236}">
                  <a16:creationId xmlns:a16="http://schemas.microsoft.com/office/drawing/2014/main" id="{EF197ED2-B880-4B07-BCEA-E4D736B014B3}"/>
                </a:ext>
              </a:extLst>
            </p:cNvPr>
            <p:cNvSpPr/>
            <p:nvPr/>
          </p:nvSpPr>
          <p:spPr>
            <a:xfrm>
              <a:off x="209856" y="995599"/>
              <a:ext cx="3371710" cy="1813604"/>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chor="ctr">
              <a:no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lvl="0" defTabSz="457200" fontAlgn="auto">
                <a:spcBef>
                  <a:spcPts val="600"/>
                </a:spcBef>
                <a:spcAft>
                  <a:spcPts val="600"/>
                </a:spcAf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This section contains an overview of the Lead Management </a:t>
              </a:r>
              <a:r>
                <a:rPr lang="en-US" sz="1200" dirty="0">
                  <a:solidFill>
                    <a:schemeClr val="bg1"/>
                  </a:solidFill>
                  <a:latin typeface="Arial"/>
                  <a:cs typeface="Arial"/>
                </a:rPr>
                <a:t>Process, detailing which teams are responsible </a:t>
              </a:r>
              <a:r>
                <a:rPr kumimoji="0" lang="en-US" sz="1200" b="0" i="0" u="none" strike="noStrike" kern="1200" cap="none" spc="0" normalizeH="0" baseline="0" noProof="0" dirty="0">
                  <a:ln>
                    <a:noFill/>
                  </a:ln>
                  <a:solidFill>
                    <a:schemeClr val="bg1"/>
                  </a:solidFill>
                  <a:effectLst/>
                  <a:uLnTx/>
                  <a:uFillTx/>
                  <a:latin typeface="Arial"/>
                  <a:ea typeface="+mn-ea"/>
                  <a:cs typeface="Arial"/>
                </a:rPr>
                <a:t>for nurturing leads, SLAs, Exit Criteria, and what content </a:t>
              </a:r>
              <a:r>
                <a:rPr lang="en-US" sz="1200" dirty="0">
                  <a:solidFill>
                    <a:schemeClr val="bg1"/>
                  </a:solidFill>
                  <a:latin typeface="Arial"/>
                  <a:cs typeface="Arial"/>
                </a:rPr>
                <a:t>is used to </a:t>
              </a:r>
              <a:r>
                <a:rPr kumimoji="0" lang="en-US" sz="1200" b="0" i="0" u="none" strike="noStrike" kern="1200" cap="none" spc="0" normalizeH="0" baseline="0" noProof="0" dirty="0">
                  <a:ln>
                    <a:noFill/>
                  </a:ln>
                  <a:solidFill>
                    <a:schemeClr val="bg1"/>
                  </a:solidFill>
                  <a:effectLst/>
                  <a:uLnTx/>
                  <a:uFillTx/>
                  <a:latin typeface="Arial"/>
                  <a:ea typeface="+mn-ea"/>
                  <a:cs typeface="Arial"/>
                </a:rPr>
                <a:t>target leads at each stage.</a:t>
              </a:r>
            </a:p>
          </p:txBody>
        </p:sp>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81566" y="995597"/>
              <a:ext cx="3663606" cy="1813605"/>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grpSp>
      <p:sp>
        <p:nvSpPr>
          <p:cNvPr id="13" name="Rectangle 12">
            <a:extLst>
              <a:ext uri="{FF2B5EF4-FFF2-40B4-BE49-F238E27FC236}">
                <a16:creationId xmlns:a16="http://schemas.microsoft.com/office/drawing/2014/main" id="{F211FB45-1885-44AA-9C8C-830FB0876512}"/>
              </a:ext>
            </a:extLst>
          </p:cNvPr>
          <p:cNvSpPr/>
          <p:nvPr/>
        </p:nvSpPr>
        <p:spPr>
          <a:xfrm>
            <a:off x="209856" y="3066618"/>
            <a:ext cx="7035316" cy="160043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Become familiar with how Marketing is managing leads and where the handoff from Marketing to Sales takes place. Understand what type of content is being developed at each stage of the </a:t>
            </a:r>
            <a:r>
              <a:rPr lang="en-US" sz="1200" dirty="0">
                <a:solidFill>
                  <a:schemeClr val="accent3"/>
                </a:solidFill>
                <a:latin typeface="Arial"/>
              </a:rPr>
              <a:t>Lead Management Funnel.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Specifically, this section contains:</a:t>
            </a:r>
          </a:p>
          <a:p>
            <a:pPr marR="0" lvl="0" algn="l" defTabSz="457200" rtl="0" eaLnBrk="1" fontAlgn="auto" latinLnBrk="0" hangingPunct="1">
              <a:lnSpc>
                <a:spcPct val="100000"/>
              </a:lnSpc>
              <a:spcBef>
                <a:spcPts val="600"/>
              </a:spcBef>
              <a:spcAft>
                <a:spcPts val="600"/>
              </a:spcAft>
              <a:buClrTx/>
              <a:buSzTx/>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3B228CC2-5EFA-4114-BB88-53993C032495}"/>
              </a:ext>
            </a:extLst>
          </p:cNvPr>
          <p:cNvGrpSpPr/>
          <p:nvPr/>
        </p:nvGrpSpPr>
        <p:grpSpPr>
          <a:xfrm>
            <a:off x="209856" y="4494960"/>
            <a:ext cx="7333944" cy="1538550"/>
            <a:chOff x="380848" y="4967967"/>
            <a:chExt cx="7035316" cy="1538550"/>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72D46B1F-A55C-4709-928D-CD1A1CF248B0}"/>
                </a:ext>
              </a:extLst>
            </p:cNvPr>
            <p:cNvSpPr/>
            <p:nvPr/>
          </p:nvSpPr>
          <p:spPr>
            <a:xfrm>
              <a:off x="380848" y="4967967"/>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The 5 key stages of the Lead Management Funnel</a:t>
              </a:r>
            </a:p>
          </p:txBody>
        </p:sp>
        <p:sp>
          <p:nvSpPr>
            <p:cNvPr id="18" name="Rectangle 17">
              <a:extLst>
                <a:ext uri="{FF2B5EF4-FFF2-40B4-BE49-F238E27FC236}">
                  <a16:creationId xmlns:a16="http://schemas.microsoft.com/office/drawing/2014/main" id="{7F59010B-03C0-4BD5-AFF2-179625464B20}"/>
                </a:ext>
              </a:extLst>
            </p:cNvPr>
            <p:cNvSpPr/>
            <p:nvPr/>
          </p:nvSpPr>
          <p:spPr>
            <a:xfrm>
              <a:off x="380848" y="5520466"/>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lang="en-US" sz="1400" dirty="0">
                  <a:solidFill>
                    <a:srgbClr val="FFFFFF"/>
                  </a:solidFill>
                  <a:latin typeface="Arial"/>
                  <a:cs typeface="Arial"/>
                </a:rPr>
                <a:t>SLAs, Exit Criteria, and critical</a:t>
              </a:r>
              <a:r>
                <a:rPr kumimoji="0" lang="en-US" sz="1400" b="0" i="0" u="none" strike="noStrike" kern="1200" cap="none" spc="0" normalizeH="0" baseline="0" noProof="0" dirty="0">
                  <a:ln>
                    <a:noFill/>
                  </a:ln>
                  <a:solidFill>
                    <a:srgbClr val="FFFFFF"/>
                  </a:solidFill>
                  <a:effectLst/>
                  <a:uLnTx/>
                  <a:uFillTx/>
                  <a:latin typeface="Arial"/>
                  <a:ea typeface="+mn-ea"/>
                  <a:cs typeface="Arial"/>
                </a:rPr>
                <a:t> handoffs from one functional team to another</a:t>
              </a:r>
            </a:p>
          </p:txBody>
        </p:sp>
        <p:sp>
          <p:nvSpPr>
            <p:cNvPr id="19" name="Rectangle 18">
              <a:extLst>
                <a:ext uri="{FF2B5EF4-FFF2-40B4-BE49-F238E27FC236}">
                  <a16:creationId xmlns:a16="http://schemas.microsoft.com/office/drawing/2014/main" id="{460E8A42-7EDD-4422-A7D6-6EA63F916A80}"/>
                </a:ext>
              </a:extLst>
            </p:cNvPr>
            <p:cNvSpPr/>
            <p:nvPr/>
          </p:nvSpPr>
          <p:spPr>
            <a:xfrm>
              <a:off x="380848" y="6072964"/>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Which artefacts you can send prospects and clients at each lead stage</a:t>
              </a:r>
            </a:p>
          </p:txBody>
        </p:sp>
      </p:grpSp>
      <p:pic>
        <p:nvPicPr>
          <p:cNvPr id="22" name="Graphic 21" descr="Target Audience">
            <a:extLst>
              <a:ext uri="{FF2B5EF4-FFF2-40B4-BE49-F238E27FC236}">
                <a16:creationId xmlns:a16="http://schemas.microsoft.com/office/drawing/2014/main" id="{8BC088F8-0F96-46F9-ABD3-007CE041B07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5579" y="6149814"/>
            <a:ext cx="336475" cy="336475"/>
          </a:xfrm>
          <a:prstGeom prst="rect">
            <a:avLst/>
          </a:prstGeom>
        </p:spPr>
      </p:pic>
      <p:pic>
        <p:nvPicPr>
          <p:cNvPr id="26" name="Graphic 25" descr="Handshake">
            <a:extLst>
              <a:ext uri="{FF2B5EF4-FFF2-40B4-BE49-F238E27FC236}">
                <a16:creationId xmlns:a16="http://schemas.microsoft.com/office/drawing/2014/main" id="{010F191A-2291-4894-9EA2-6B92560FA74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3208" y="6189492"/>
            <a:ext cx="336475" cy="336475"/>
          </a:xfrm>
          <a:prstGeom prst="rect">
            <a:avLst/>
          </a:prstGeom>
        </p:spPr>
      </p:pic>
      <p:pic>
        <p:nvPicPr>
          <p:cNvPr id="28" name="Graphic 27" descr="User network">
            <a:extLst>
              <a:ext uri="{FF2B5EF4-FFF2-40B4-BE49-F238E27FC236}">
                <a16:creationId xmlns:a16="http://schemas.microsoft.com/office/drawing/2014/main" id="{97346C9D-6962-413D-AB30-5B66240109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45131" y="6178911"/>
            <a:ext cx="336475" cy="336475"/>
          </a:xfrm>
          <a:prstGeom prst="rect">
            <a:avLst/>
          </a:prstGeom>
        </p:spPr>
      </p:pic>
      <p:graphicFrame>
        <p:nvGraphicFramePr>
          <p:cNvPr id="21" name="Table 20">
            <a:extLst>
              <a:ext uri="{FF2B5EF4-FFF2-40B4-BE49-F238E27FC236}">
                <a16:creationId xmlns:a16="http://schemas.microsoft.com/office/drawing/2014/main" id="{6A2AFA60-D9A7-4757-A217-42153FDD16A8}"/>
              </a:ext>
            </a:extLst>
          </p:cNvPr>
          <p:cNvGraphicFramePr>
            <a:graphicFrameLocks noGrp="1"/>
          </p:cNvGraphicFramePr>
          <p:nvPr>
            <p:extLst>
              <p:ext uri="{D42A27DB-BD31-4B8C-83A1-F6EECF244321}">
                <p14:modId xmlns:p14="http://schemas.microsoft.com/office/powerpoint/2010/main" val="1430610838"/>
              </p:ext>
            </p:extLst>
          </p:nvPr>
        </p:nvGraphicFramePr>
        <p:xfrm>
          <a:off x="218426" y="6773739"/>
          <a:ext cx="7325374" cy="2289060"/>
        </p:xfrm>
        <a:graphic>
          <a:graphicData uri="http://schemas.openxmlformats.org/drawingml/2006/table">
            <a:tbl>
              <a:tblPr firstRow="1">
                <a:tableStyleId>{EB344D84-9AFB-497E-A393-DC336BA19D2E}</a:tableStyleId>
              </a:tblPr>
              <a:tblGrid>
                <a:gridCol w="1702935">
                  <a:extLst>
                    <a:ext uri="{9D8B030D-6E8A-4147-A177-3AD203B41FA5}">
                      <a16:colId xmlns:a16="http://schemas.microsoft.com/office/drawing/2014/main" val="877092802"/>
                    </a:ext>
                  </a:extLst>
                </a:gridCol>
                <a:gridCol w="5622439">
                  <a:extLst>
                    <a:ext uri="{9D8B030D-6E8A-4147-A177-3AD203B41FA5}">
                      <a16:colId xmlns:a16="http://schemas.microsoft.com/office/drawing/2014/main" val="1220666071"/>
                    </a:ext>
                  </a:extLst>
                </a:gridCol>
              </a:tblGrid>
              <a:tr h="572265">
                <a:tc>
                  <a:txBody>
                    <a:bodyPr/>
                    <a:lstStyle/>
                    <a:p>
                      <a:pPr lvl="1" algn="ctr"/>
                      <a:r>
                        <a:rPr lang="en-US" sz="1200" b="1" dirty="0">
                          <a:solidFill>
                            <a:srgbClr val="00A79D"/>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rowSpan="4">
                  <a:txBody>
                    <a:bodyPr/>
                    <a:lstStyle/>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what type of targeted content to send to leads </a:t>
                      </a:r>
                    </a:p>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how the overall lead management process works</a:t>
                      </a:r>
                    </a:p>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how to progress leads to the next stage</a:t>
                      </a:r>
                    </a:p>
                  </a:txBody>
                  <a:tcPr marT="91440" marB="9144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467111"/>
                  </a:ext>
                </a:extLst>
              </a:tr>
              <a:tr h="572265">
                <a:tc>
                  <a:txBody>
                    <a:bodyPr/>
                    <a:lstStyle/>
                    <a:p>
                      <a:pPr lvl="1" algn="ctr"/>
                      <a:r>
                        <a:rPr lang="en-US" sz="1200" b="1" dirty="0">
                          <a:solidFill>
                            <a:schemeClr val="accent3"/>
                          </a:solidFill>
                        </a:rPr>
                        <a:t>Farmer</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572265">
                <a:tc>
                  <a:txBody>
                    <a:bodyPr/>
                    <a:lstStyle/>
                    <a:p>
                      <a:pPr lvl="1" algn="ctr"/>
                      <a:r>
                        <a:rPr lang="en-US" sz="1200" b="1" dirty="0">
                          <a:solidFill>
                            <a:schemeClr val="tx2"/>
                          </a:solidFill>
                        </a:rPr>
                        <a:t>Hybrid</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vMerge="1">
                  <a:txBody>
                    <a:bodyPr/>
                    <a:lstStyle/>
                    <a:p>
                      <a:pPr marL="0" indent="0" algn="l">
                        <a:spcBef>
                          <a:spcPts val="300"/>
                        </a:spcBef>
                        <a:spcAft>
                          <a:spcPts val="300"/>
                        </a:spcAft>
                        <a:buFont typeface="Arial" panose="020B0604020202020204" pitchFamily="34" charset="0"/>
                        <a:buNone/>
                      </a:pPr>
                      <a:endParaRPr lang="en-US" sz="1200" b="0" dirty="0">
                        <a:solidFill>
                          <a:schemeClr val="tx1"/>
                        </a:solidFill>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572265">
                <a:tc>
                  <a:txBody>
                    <a:bodyPr/>
                    <a:lstStyle/>
                    <a:p>
                      <a:pPr lvl="1" algn="ctr"/>
                      <a:r>
                        <a:rPr lang="en-US" sz="1200" b="1" dirty="0">
                          <a:solidFill>
                            <a:srgbClr val="7030A0"/>
                          </a:solidFill>
                        </a:rPr>
                        <a:t>SE/PS</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3" name="TextBox 22">
            <a:extLst>
              <a:ext uri="{FF2B5EF4-FFF2-40B4-BE49-F238E27FC236}">
                <a16:creationId xmlns:a16="http://schemas.microsoft.com/office/drawing/2014/main" id="{2CDF17E4-B33F-4E30-A39A-BCEC24E70AFF}"/>
              </a:ext>
            </a:extLst>
          </p:cNvPr>
          <p:cNvSpPr txBox="1"/>
          <p:nvPr/>
        </p:nvSpPr>
        <p:spPr>
          <a:xfrm>
            <a:off x="171832" y="6221243"/>
            <a:ext cx="4381576"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31" name="Slide Number Placeholder 2">
            <a:extLst>
              <a:ext uri="{FF2B5EF4-FFF2-40B4-BE49-F238E27FC236}">
                <a16:creationId xmlns:a16="http://schemas.microsoft.com/office/drawing/2014/main" id="{BA848B39-1BDD-BC41-BB95-3468A862DDE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28</a:t>
            </a:fld>
            <a:endParaRPr lang="en-US" sz="1050" b="1" dirty="0">
              <a:solidFill>
                <a:schemeClr val="accent3"/>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4EE24B6-EBA6-4805-972E-924D9B039FF3}"/>
              </a:ext>
            </a:extLst>
          </p:cNvPr>
          <p:cNvSpPr/>
          <p:nvPr/>
        </p:nvSpPr>
        <p:spPr>
          <a:xfrm>
            <a:off x="457200" y="8525437"/>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3C09316-81D8-4304-B77C-4E50AD3F06C1}"/>
              </a:ext>
            </a:extLst>
          </p:cNvPr>
          <p:cNvSpPr/>
          <p:nvPr/>
        </p:nvSpPr>
        <p:spPr>
          <a:xfrm>
            <a:off x="446292" y="7964897"/>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AE0E227-E878-425F-8F81-7ADA82A7DEC0}"/>
              </a:ext>
            </a:extLst>
          </p:cNvPr>
          <p:cNvSpPr/>
          <p:nvPr/>
        </p:nvSpPr>
        <p:spPr>
          <a:xfrm>
            <a:off x="446291" y="7418306"/>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F77A520-68D4-43A7-BD77-A6A1DD400A83}"/>
              </a:ext>
            </a:extLst>
          </p:cNvPr>
          <p:cNvSpPr/>
          <p:nvPr/>
        </p:nvSpPr>
        <p:spPr>
          <a:xfrm>
            <a:off x="457200" y="6871414"/>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09BE0B3C-C2FB-46A6-95A4-D18C8A7C94ED}"/>
              </a:ext>
            </a:extLst>
          </p:cNvPr>
          <p:cNvGrpSpPr/>
          <p:nvPr/>
        </p:nvGrpSpPr>
        <p:grpSpPr>
          <a:xfrm>
            <a:off x="539610" y="6963010"/>
            <a:ext cx="260630" cy="242260"/>
            <a:chOff x="6276975" y="3981450"/>
            <a:chExt cx="360363" cy="334963"/>
          </a:xfrm>
          <a:solidFill>
            <a:schemeClr val="bg1"/>
          </a:solidFill>
        </p:grpSpPr>
        <p:sp>
          <p:nvSpPr>
            <p:cNvPr id="36" name="Freeform 98">
              <a:extLst>
                <a:ext uri="{FF2B5EF4-FFF2-40B4-BE49-F238E27FC236}">
                  <a16:creationId xmlns:a16="http://schemas.microsoft.com/office/drawing/2014/main" id="{E9B282B4-4E42-42EA-A801-D9E1F47EEB2F}"/>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99">
              <a:extLst>
                <a:ext uri="{FF2B5EF4-FFF2-40B4-BE49-F238E27FC236}">
                  <a16:creationId xmlns:a16="http://schemas.microsoft.com/office/drawing/2014/main" id="{B92D4F0E-7D29-41D4-B995-64C0D9370C04}"/>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00">
              <a:extLst>
                <a:ext uri="{FF2B5EF4-FFF2-40B4-BE49-F238E27FC236}">
                  <a16:creationId xmlns:a16="http://schemas.microsoft.com/office/drawing/2014/main" id="{4BCCF9EB-A019-4A7B-88B7-E46F6A5A7D1A}"/>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1">
              <a:extLst>
                <a:ext uri="{FF2B5EF4-FFF2-40B4-BE49-F238E27FC236}">
                  <a16:creationId xmlns:a16="http://schemas.microsoft.com/office/drawing/2014/main" id="{C35EE2B2-3C26-43FD-9D3D-1BCA36020006}"/>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0" name="Graphic 39" descr="Farm scene">
            <a:extLst>
              <a:ext uri="{FF2B5EF4-FFF2-40B4-BE49-F238E27FC236}">
                <a16:creationId xmlns:a16="http://schemas.microsoft.com/office/drawing/2014/main" id="{80DA36A6-8603-4DF0-9D01-7F0CB7D0CC9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8456" y="7470471"/>
            <a:ext cx="321121" cy="321121"/>
          </a:xfrm>
          <a:prstGeom prst="rect">
            <a:avLst/>
          </a:prstGeom>
        </p:spPr>
      </p:pic>
      <p:grpSp>
        <p:nvGrpSpPr>
          <p:cNvPr id="41" name="Group 40">
            <a:extLst>
              <a:ext uri="{FF2B5EF4-FFF2-40B4-BE49-F238E27FC236}">
                <a16:creationId xmlns:a16="http://schemas.microsoft.com/office/drawing/2014/main" id="{2DD73B01-BECD-49AC-AA03-1B9627E5A899}"/>
              </a:ext>
            </a:extLst>
          </p:cNvPr>
          <p:cNvGrpSpPr/>
          <p:nvPr/>
        </p:nvGrpSpPr>
        <p:grpSpPr>
          <a:xfrm>
            <a:off x="546480" y="8634294"/>
            <a:ext cx="246891" cy="207736"/>
            <a:chOff x="2670175" y="2913063"/>
            <a:chExt cx="360363" cy="303212"/>
          </a:xfrm>
          <a:solidFill>
            <a:schemeClr val="bg1"/>
          </a:solidFill>
        </p:grpSpPr>
        <p:sp>
          <p:nvSpPr>
            <p:cNvPr id="42" name="Freeform 5">
              <a:extLst>
                <a:ext uri="{FF2B5EF4-FFF2-40B4-BE49-F238E27FC236}">
                  <a16:creationId xmlns:a16="http://schemas.microsoft.com/office/drawing/2014/main" id="{4539E35E-DA2F-4171-B42F-1790FB09B96D}"/>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6">
              <a:extLst>
                <a:ext uri="{FF2B5EF4-FFF2-40B4-BE49-F238E27FC236}">
                  <a16:creationId xmlns:a16="http://schemas.microsoft.com/office/drawing/2014/main" id="{03FDD2A7-F361-44A8-89FB-538D47AFBD7D}"/>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7">
              <a:extLst>
                <a:ext uri="{FF2B5EF4-FFF2-40B4-BE49-F238E27FC236}">
                  <a16:creationId xmlns:a16="http://schemas.microsoft.com/office/drawing/2014/main" id="{D273BE7F-D1E5-4D75-8A7F-843308259BC8}"/>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5" name="Group 44">
            <a:extLst>
              <a:ext uri="{FF2B5EF4-FFF2-40B4-BE49-F238E27FC236}">
                <a16:creationId xmlns:a16="http://schemas.microsoft.com/office/drawing/2014/main" id="{6D6BC108-BF35-40F7-A4E3-2193751C897B}"/>
              </a:ext>
            </a:extLst>
          </p:cNvPr>
          <p:cNvGrpSpPr/>
          <p:nvPr/>
        </p:nvGrpSpPr>
        <p:grpSpPr>
          <a:xfrm>
            <a:off x="525543" y="8043563"/>
            <a:ext cx="266949" cy="268119"/>
            <a:chOff x="5554663" y="3611563"/>
            <a:chExt cx="361950" cy="363537"/>
          </a:xfrm>
          <a:solidFill>
            <a:schemeClr val="bg1"/>
          </a:solidFill>
        </p:grpSpPr>
        <p:sp>
          <p:nvSpPr>
            <p:cNvPr id="46" name="Freeform 48">
              <a:extLst>
                <a:ext uri="{FF2B5EF4-FFF2-40B4-BE49-F238E27FC236}">
                  <a16:creationId xmlns:a16="http://schemas.microsoft.com/office/drawing/2014/main" id="{A00BF9D6-14E5-499E-9597-CEEC49C393DA}"/>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9">
              <a:extLst>
                <a:ext uri="{FF2B5EF4-FFF2-40B4-BE49-F238E27FC236}">
                  <a16:creationId xmlns:a16="http://schemas.microsoft.com/office/drawing/2014/main" id="{DC5D6552-C64E-4F58-9214-74F0110F9176}"/>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50">
              <a:extLst>
                <a:ext uri="{FF2B5EF4-FFF2-40B4-BE49-F238E27FC236}">
                  <a16:creationId xmlns:a16="http://schemas.microsoft.com/office/drawing/2014/main" id="{B2696641-1AA8-4279-A6F4-95554ADD62A6}"/>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66862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a:extLst>
              <a:ext uri="{FF2B5EF4-FFF2-40B4-BE49-F238E27FC236}">
                <a16:creationId xmlns:a16="http://schemas.microsoft.com/office/drawing/2014/main" id="{6B8126FF-A26E-463E-9A1B-BB25888B1940}"/>
              </a:ext>
            </a:extLst>
          </p:cNvPr>
          <p:cNvGraphicFramePr>
            <a:graphicFrameLocks noChangeAspect="1"/>
          </p:cNvGraphicFramePr>
          <p:nvPr>
            <p:custDataLst>
              <p:tags r:id="rId1"/>
            </p:custDataLst>
            <p:extLst>
              <p:ext uri="{D42A27DB-BD31-4B8C-83A1-F6EECF244321}">
                <p14:modId xmlns:p14="http://schemas.microsoft.com/office/powerpoint/2010/main" val="2475755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4" name="Object 53" hidden="1">
                        <a:extLst>
                          <a:ext uri="{FF2B5EF4-FFF2-40B4-BE49-F238E27FC236}">
                            <a16:creationId xmlns:a16="http://schemas.microsoft.com/office/drawing/2014/main" id="{6B8126FF-A26E-463E-9A1B-BB25888B19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AF3D0FA-EEBD-4B30-AAFD-F7A986991AE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cxnSp>
        <p:nvCxnSpPr>
          <p:cNvPr id="103" name="Straight Arrow Connector 102">
            <a:extLst>
              <a:ext uri="{FF2B5EF4-FFF2-40B4-BE49-F238E27FC236}">
                <a16:creationId xmlns:a16="http://schemas.microsoft.com/office/drawing/2014/main" id="{ECD8105B-CC02-4E79-90A3-FAFFD3CF73FB}"/>
              </a:ext>
            </a:extLst>
          </p:cNvPr>
          <p:cNvCxnSpPr>
            <a:cxnSpLocks/>
          </p:cNvCxnSpPr>
          <p:nvPr/>
        </p:nvCxnSpPr>
        <p:spPr>
          <a:xfrm>
            <a:off x="3789648" y="8327894"/>
            <a:ext cx="1725168" cy="0"/>
          </a:xfrm>
          <a:prstGeom prst="straightConnector1">
            <a:avLst/>
          </a:prstGeom>
          <a:ln w="38100">
            <a:solidFill>
              <a:srgbClr val="7030A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FA028B-AB57-43AA-B3BE-B62FC0DE66DC}"/>
              </a:ext>
            </a:extLst>
          </p:cNvPr>
          <p:cNvSpPr>
            <a:spLocks noGrp="1"/>
          </p:cNvSpPr>
          <p:nvPr>
            <p:ph type="title"/>
          </p:nvPr>
        </p:nvSpPr>
        <p:spPr/>
        <p:txBody>
          <a:bodyPr/>
          <a:lstStyle/>
          <a:p>
            <a:r>
              <a:rPr lang="en-US" dirty="0"/>
              <a:t>Lead Management Funnel</a:t>
            </a:r>
          </a:p>
        </p:txBody>
      </p:sp>
      <p:pic>
        <p:nvPicPr>
          <p:cNvPr id="164" name="Picture 163" descr="A circuit board&#10;&#10;Description automatically generated">
            <a:extLst>
              <a:ext uri="{FF2B5EF4-FFF2-40B4-BE49-F238E27FC236}">
                <a16:creationId xmlns:a16="http://schemas.microsoft.com/office/drawing/2014/main" id="{836FE568-3668-437E-AD94-46CC089C4D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025485"/>
            <a:ext cx="7772400" cy="1592386"/>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165" name="Rectangle 164">
            <a:extLst>
              <a:ext uri="{FF2B5EF4-FFF2-40B4-BE49-F238E27FC236}">
                <a16:creationId xmlns:a16="http://schemas.microsoft.com/office/drawing/2014/main" id="{F8E40C7B-12A2-40B0-ADDA-503EE160728E}"/>
              </a:ext>
            </a:extLst>
          </p:cNvPr>
          <p:cNvSpPr/>
          <p:nvPr/>
        </p:nvSpPr>
        <p:spPr>
          <a:xfrm>
            <a:off x="0" y="997351"/>
            <a:ext cx="7772400" cy="162052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166" name="TextBox 165">
            <a:extLst>
              <a:ext uri="{FF2B5EF4-FFF2-40B4-BE49-F238E27FC236}">
                <a16:creationId xmlns:a16="http://schemas.microsoft.com/office/drawing/2014/main" id="{846EB42B-ED2F-4D49-BBA1-DC8499F94641}"/>
              </a:ext>
            </a:extLst>
          </p:cNvPr>
          <p:cNvSpPr txBox="1"/>
          <p:nvPr/>
        </p:nvSpPr>
        <p:spPr>
          <a:xfrm>
            <a:off x="384809" y="1614147"/>
            <a:ext cx="6998971" cy="817531"/>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The Lead Management Funnel shows the how leads progress from Marketing specific stages of Prospect and Marketing Qualified Lead (MQL), then the handoff to Sales at Sales Accepted Lead (SAL). Throughout this process, client-centric content is developed to meet the buyer wherever they are in their journey. </a:t>
            </a:r>
          </a:p>
        </p:txBody>
      </p:sp>
      <p:grpSp>
        <p:nvGrpSpPr>
          <p:cNvPr id="167" name="Group 166">
            <a:extLst>
              <a:ext uri="{FF2B5EF4-FFF2-40B4-BE49-F238E27FC236}">
                <a16:creationId xmlns:a16="http://schemas.microsoft.com/office/drawing/2014/main" id="{B160C317-CAC8-4FFB-AF7A-2F5D3D1EAFEE}"/>
              </a:ext>
            </a:extLst>
          </p:cNvPr>
          <p:cNvGrpSpPr/>
          <p:nvPr/>
        </p:nvGrpSpPr>
        <p:grpSpPr>
          <a:xfrm>
            <a:off x="384809" y="1188778"/>
            <a:ext cx="6998969" cy="361950"/>
            <a:chOff x="384809" y="943387"/>
            <a:chExt cx="6998969" cy="361950"/>
          </a:xfrm>
        </p:grpSpPr>
        <p:grpSp>
          <p:nvGrpSpPr>
            <p:cNvPr id="168" name="Group 167">
              <a:extLst>
                <a:ext uri="{FF2B5EF4-FFF2-40B4-BE49-F238E27FC236}">
                  <a16:creationId xmlns:a16="http://schemas.microsoft.com/office/drawing/2014/main" id="{C490EABB-5D94-403D-9622-744F1AF185C8}"/>
                </a:ext>
              </a:extLst>
            </p:cNvPr>
            <p:cNvGrpSpPr/>
            <p:nvPr/>
          </p:nvGrpSpPr>
          <p:grpSpPr>
            <a:xfrm>
              <a:off x="384809" y="943387"/>
              <a:ext cx="360363" cy="361950"/>
              <a:chOff x="8445501" y="1787525"/>
              <a:chExt cx="360363" cy="361950"/>
            </a:xfrm>
            <a:solidFill>
              <a:schemeClr val="bg1"/>
            </a:solidFill>
          </p:grpSpPr>
          <p:sp>
            <p:nvSpPr>
              <p:cNvPr id="170" name="Freeform 311">
                <a:extLst>
                  <a:ext uri="{FF2B5EF4-FFF2-40B4-BE49-F238E27FC236}">
                    <a16:creationId xmlns:a16="http://schemas.microsoft.com/office/drawing/2014/main" id="{82D4807A-093A-4FAF-8458-A55FFC033297}"/>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312">
                <a:extLst>
                  <a:ext uri="{FF2B5EF4-FFF2-40B4-BE49-F238E27FC236}">
                    <a16:creationId xmlns:a16="http://schemas.microsoft.com/office/drawing/2014/main" id="{C4196E14-9E25-4437-BF5D-B50F43311157}"/>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313">
                <a:extLst>
                  <a:ext uri="{FF2B5EF4-FFF2-40B4-BE49-F238E27FC236}">
                    <a16:creationId xmlns:a16="http://schemas.microsoft.com/office/drawing/2014/main" id="{83AFE509-DB41-46CC-AF0C-15E8E34EB027}"/>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314">
                <a:extLst>
                  <a:ext uri="{FF2B5EF4-FFF2-40B4-BE49-F238E27FC236}">
                    <a16:creationId xmlns:a16="http://schemas.microsoft.com/office/drawing/2014/main" id="{F0A70710-A125-4F4D-879D-2022FAA7FD0C}"/>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315">
                <a:extLst>
                  <a:ext uri="{FF2B5EF4-FFF2-40B4-BE49-F238E27FC236}">
                    <a16:creationId xmlns:a16="http://schemas.microsoft.com/office/drawing/2014/main" id="{F003EA93-774D-4C0F-8EDF-5DE04DD8401F}"/>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316">
                <a:extLst>
                  <a:ext uri="{FF2B5EF4-FFF2-40B4-BE49-F238E27FC236}">
                    <a16:creationId xmlns:a16="http://schemas.microsoft.com/office/drawing/2014/main" id="{7B2015D1-6E87-4567-A8F9-26FB101EBDB5}"/>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317">
                <a:extLst>
                  <a:ext uri="{FF2B5EF4-FFF2-40B4-BE49-F238E27FC236}">
                    <a16:creationId xmlns:a16="http://schemas.microsoft.com/office/drawing/2014/main" id="{DC60EAC9-11E2-4BAE-8A3C-BB7152AEAB0E}"/>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318">
                <a:extLst>
                  <a:ext uri="{FF2B5EF4-FFF2-40B4-BE49-F238E27FC236}">
                    <a16:creationId xmlns:a16="http://schemas.microsoft.com/office/drawing/2014/main" id="{25E90953-2D92-40AC-9047-F30B34A498D0}"/>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319">
                <a:extLst>
                  <a:ext uri="{FF2B5EF4-FFF2-40B4-BE49-F238E27FC236}">
                    <a16:creationId xmlns:a16="http://schemas.microsoft.com/office/drawing/2014/main" id="{395B55AA-2985-4C25-B547-738597868A8C}"/>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320">
                <a:extLst>
                  <a:ext uri="{FF2B5EF4-FFF2-40B4-BE49-F238E27FC236}">
                    <a16:creationId xmlns:a16="http://schemas.microsoft.com/office/drawing/2014/main" id="{8729A87D-4695-4AC1-B76D-40C5D53CA006}"/>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69" name="Straight Connector 168">
              <a:extLst>
                <a:ext uri="{FF2B5EF4-FFF2-40B4-BE49-F238E27FC236}">
                  <a16:creationId xmlns:a16="http://schemas.microsoft.com/office/drawing/2014/main" id="{E77FCFF1-D5BF-4572-A7FB-A2B67AE5C125}"/>
                </a:ext>
              </a:extLst>
            </p:cNvPr>
            <p:cNvCxnSpPr>
              <a:cxnSpLocks/>
            </p:cNvCxnSpPr>
            <p:nvPr/>
          </p:nvCxnSpPr>
          <p:spPr>
            <a:xfrm>
              <a:off x="914399" y="1200974"/>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C837062-326E-4FCD-BD99-99A028BE2A0F}"/>
              </a:ext>
            </a:extLst>
          </p:cNvPr>
          <p:cNvGrpSpPr/>
          <p:nvPr/>
        </p:nvGrpSpPr>
        <p:grpSpPr>
          <a:xfrm>
            <a:off x="955366" y="3702016"/>
            <a:ext cx="1290497" cy="3967516"/>
            <a:chOff x="179869" y="3515411"/>
            <a:chExt cx="1443972" cy="4439362"/>
          </a:xfrm>
          <a:effectLst>
            <a:outerShdw blurRad="50800" dist="38100" dir="2700000" algn="tl" rotWithShape="0">
              <a:prstClr val="black">
                <a:alpha val="40000"/>
              </a:prstClr>
            </a:outerShdw>
          </a:effectLst>
        </p:grpSpPr>
        <p:sp>
          <p:nvSpPr>
            <p:cNvPr id="83" name="Rectangle 82">
              <a:extLst>
                <a:ext uri="{FF2B5EF4-FFF2-40B4-BE49-F238E27FC236}">
                  <a16:creationId xmlns:a16="http://schemas.microsoft.com/office/drawing/2014/main" id="{439ECFE2-8985-48DA-897D-E87DD5F86453}"/>
                </a:ext>
              </a:extLst>
            </p:cNvPr>
            <p:cNvSpPr/>
            <p:nvPr/>
          </p:nvSpPr>
          <p:spPr>
            <a:xfrm>
              <a:off x="179869" y="5008182"/>
              <a:ext cx="1443972" cy="621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4" name="Rectangle 83">
              <a:extLst>
                <a:ext uri="{FF2B5EF4-FFF2-40B4-BE49-F238E27FC236}">
                  <a16:creationId xmlns:a16="http://schemas.microsoft.com/office/drawing/2014/main" id="{A5583A90-5688-4198-B4AA-442D653730A8}"/>
                </a:ext>
              </a:extLst>
            </p:cNvPr>
            <p:cNvSpPr/>
            <p:nvPr/>
          </p:nvSpPr>
          <p:spPr>
            <a:xfrm>
              <a:off x="179869" y="6168546"/>
              <a:ext cx="1443972" cy="621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87" name="Rectangle 86">
              <a:extLst>
                <a:ext uri="{FF2B5EF4-FFF2-40B4-BE49-F238E27FC236}">
                  <a16:creationId xmlns:a16="http://schemas.microsoft.com/office/drawing/2014/main" id="{2A0A9B7E-A51E-4BE0-A84C-87767A9F3956}"/>
                </a:ext>
              </a:extLst>
            </p:cNvPr>
            <p:cNvSpPr/>
            <p:nvPr/>
          </p:nvSpPr>
          <p:spPr>
            <a:xfrm>
              <a:off x="179869" y="7333377"/>
              <a:ext cx="1443972" cy="621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68" name="Rectangle 67">
              <a:extLst>
                <a:ext uri="{FF2B5EF4-FFF2-40B4-BE49-F238E27FC236}">
                  <a16:creationId xmlns:a16="http://schemas.microsoft.com/office/drawing/2014/main" id="{0C5C1F0F-E456-400E-9454-4D07C230D0DA}"/>
                </a:ext>
              </a:extLst>
            </p:cNvPr>
            <p:cNvSpPr/>
            <p:nvPr/>
          </p:nvSpPr>
          <p:spPr>
            <a:xfrm>
              <a:off x="179869" y="4675774"/>
              <a:ext cx="1443972" cy="4559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Marketing</a:t>
              </a:r>
            </a:p>
          </p:txBody>
        </p:sp>
        <p:grpSp>
          <p:nvGrpSpPr>
            <p:cNvPr id="15" name="Group 14">
              <a:extLst>
                <a:ext uri="{FF2B5EF4-FFF2-40B4-BE49-F238E27FC236}">
                  <a16:creationId xmlns:a16="http://schemas.microsoft.com/office/drawing/2014/main" id="{865B9F00-9460-43AB-9D68-7F3B914FBE18}"/>
                </a:ext>
              </a:extLst>
            </p:cNvPr>
            <p:cNvGrpSpPr/>
            <p:nvPr/>
          </p:nvGrpSpPr>
          <p:grpSpPr>
            <a:xfrm>
              <a:off x="179869" y="3515411"/>
              <a:ext cx="1443972" cy="953804"/>
              <a:chOff x="384828" y="1823488"/>
              <a:chExt cx="1443972" cy="1238028"/>
            </a:xfrm>
          </p:grpSpPr>
          <p:sp>
            <p:nvSpPr>
              <p:cNvPr id="82" name="Rectangle 81">
                <a:extLst>
                  <a:ext uri="{FF2B5EF4-FFF2-40B4-BE49-F238E27FC236}">
                    <a16:creationId xmlns:a16="http://schemas.microsoft.com/office/drawing/2014/main" id="{023B870D-1659-4A56-86B7-4C5D7B697AE3}"/>
                  </a:ext>
                </a:extLst>
              </p:cNvPr>
              <p:cNvSpPr/>
              <p:nvPr/>
            </p:nvSpPr>
            <p:spPr>
              <a:xfrm>
                <a:off x="384828" y="2254950"/>
                <a:ext cx="1443972" cy="806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67" name="Rectangle 66">
                <a:extLst>
                  <a:ext uri="{FF2B5EF4-FFF2-40B4-BE49-F238E27FC236}">
                    <a16:creationId xmlns:a16="http://schemas.microsoft.com/office/drawing/2014/main" id="{A408C043-A4E5-4751-AAB7-F0B3090AD2D9}"/>
                  </a:ext>
                </a:extLst>
              </p:cNvPr>
              <p:cNvSpPr/>
              <p:nvPr/>
            </p:nvSpPr>
            <p:spPr>
              <a:xfrm>
                <a:off x="384828" y="1823488"/>
                <a:ext cx="1443972" cy="5918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Marketing</a:t>
                </a:r>
              </a:p>
            </p:txBody>
          </p:sp>
        </p:grpSp>
        <p:sp>
          <p:nvSpPr>
            <p:cNvPr id="70" name="Rectangle 69">
              <a:extLst>
                <a:ext uri="{FF2B5EF4-FFF2-40B4-BE49-F238E27FC236}">
                  <a16:creationId xmlns:a16="http://schemas.microsoft.com/office/drawing/2014/main" id="{4D623922-B29A-443F-ACC3-31711E2D8134}"/>
                </a:ext>
              </a:extLst>
            </p:cNvPr>
            <p:cNvSpPr/>
            <p:nvPr/>
          </p:nvSpPr>
          <p:spPr>
            <a:xfrm>
              <a:off x="179869" y="6996502"/>
              <a:ext cx="1443972" cy="45599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Sales</a:t>
              </a:r>
            </a:p>
          </p:txBody>
        </p:sp>
        <p:sp>
          <p:nvSpPr>
            <p:cNvPr id="69" name="Rectangle 68">
              <a:extLst>
                <a:ext uri="{FF2B5EF4-FFF2-40B4-BE49-F238E27FC236}">
                  <a16:creationId xmlns:a16="http://schemas.microsoft.com/office/drawing/2014/main" id="{E0E5C782-8F9A-4735-8321-F275FD5FCC63}"/>
                </a:ext>
              </a:extLst>
            </p:cNvPr>
            <p:cNvSpPr/>
            <p:nvPr/>
          </p:nvSpPr>
          <p:spPr>
            <a:xfrm>
              <a:off x="179869" y="5836138"/>
              <a:ext cx="1443972" cy="4559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Marketing to Sales Handoff</a:t>
              </a:r>
            </a:p>
          </p:txBody>
        </p:sp>
      </p:grpSp>
      <p:grpSp>
        <p:nvGrpSpPr>
          <p:cNvPr id="24" name="Group 23">
            <a:extLst>
              <a:ext uri="{FF2B5EF4-FFF2-40B4-BE49-F238E27FC236}">
                <a16:creationId xmlns:a16="http://schemas.microsoft.com/office/drawing/2014/main" id="{BC8727B6-5DD8-46DE-911C-2F369D427824}"/>
              </a:ext>
            </a:extLst>
          </p:cNvPr>
          <p:cNvGrpSpPr/>
          <p:nvPr/>
        </p:nvGrpSpPr>
        <p:grpSpPr>
          <a:xfrm>
            <a:off x="1465746" y="7259487"/>
            <a:ext cx="316386" cy="322060"/>
            <a:chOff x="750947" y="7495963"/>
            <a:chExt cx="354013" cy="360362"/>
          </a:xfrm>
        </p:grpSpPr>
        <p:sp>
          <p:nvSpPr>
            <p:cNvPr id="125" name="Oval 161">
              <a:extLst>
                <a:ext uri="{FF2B5EF4-FFF2-40B4-BE49-F238E27FC236}">
                  <a16:creationId xmlns:a16="http://schemas.microsoft.com/office/drawing/2014/main" id="{E00DED04-9B35-45A4-99A2-49846AF26908}"/>
                </a:ext>
              </a:extLst>
            </p:cNvPr>
            <p:cNvSpPr>
              <a:spLocks noChangeArrowheads="1"/>
            </p:cNvSpPr>
            <p:nvPr/>
          </p:nvSpPr>
          <p:spPr bwMode="auto">
            <a:xfrm>
              <a:off x="781109" y="7495963"/>
              <a:ext cx="120650" cy="120650"/>
            </a:xfrm>
            <a:prstGeom prst="ellipse">
              <a:avLst/>
            </a:prstGeom>
            <a:solidFill>
              <a:srgbClr val="007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lt"/>
              </a:endParaRPr>
            </a:p>
          </p:txBody>
        </p:sp>
        <p:sp>
          <p:nvSpPr>
            <p:cNvPr id="126" name="Freeform 162">
              <a:extLst>
                <a:ext uri="{FF2B5EF4-FFF2-40B4-BE49-F238E27FC236}">
                  <a16:creationId xmlns:a16="http://schemas.microsoft.com/office/drawing/2014/main" id="{B6285AF2-2F11-4A7D-90A8-45AEFBEE3E2B}"/>
                </a:ext>
              </a:extLst>
            </p:cNvPr>
            <p:cNvSpPr>
              <a:spLocks/>
            </p:cNvSpPr>
            <p:nvPr/>
          </p:nvSpPr>
          <p:spPr bwMode="auto">
            <a:xfrm>
              <a:off x="750947" y="7630900"/>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solidFill>
              <a:srgbClr val="007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lt"/>
              </a:endParaRPr>
            </a:p>
          </p:txBody>
        </p:sp>
        <p:sp>
          <p:nvSpPr>
            <p:cNvPr id="127" name="Freeform 163">
              <a:extLst>
                <a:ext uri="{FF2B5EF4-FFF2-40B4-BE49-F238E27FC236}">
                  <a16:creationId xmlns:a16="http://schemas.microsoft.com/office/drawing/2014/main" id="{A0E0BC86-299C-4C3C-8051-3A3260EFE956}"/>
                </a:ext>
              </a:extLst>
            </p:cNvPr>
            <p:cNvSpPr>
              <a:spLocks noEditPoints="1"/>
            </p:cNvSpPr>
            <p:nvPr/>
          </p:nvSpPr>
          <p:spPr bwMode="auto">
            <a:xfrm>
              <a:off x="887472" y="7510250"/>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50 w 58"/>
                <a:gd name="T19" fmla="*/ 50 h 60"/>
                <a:gd name="T20" fmla="*/ 48 w 58"/>
                <a:gd name="T21" fmla="*/ 52 h 60"/>
                <a:gd name="T22" fmla="*/ 48 w 58"/>
                <a:gd name="T23" fmla="*/ 52 h 60"/>
                <a:gd name="T24" fmla="*/ 48 w 58"/>
                <a:gd name="T25" fmla="*/ 52 h 60"/>
                <a:gd name="T26" fmla="*/ 24 w 58"/>
                <a:gd name="T27" fmla="*/ 52 h 60"/>
                <a:gd name="T28" fmla="*/ 22 w 58"/>
                <a:gd name="T29" fmla="*/ 50 h 60"/>
                <a:gd name="T30" fmla="*/ 24 w 58"/>
                <a:gd name="T31" fmla="*/ 48 h 60"/>
                <a:gd name="T32" fmla="*/ 30 w 58"/>
                <a:gd name="T33" fmla="*/ 48 h 60"/>
                <a:gd name="T34" fmla="*/ 30 w 58"/>
                <a:gd name="T35" fmla="*/ 34 h 60"/>
                <a:gd name="T36" fmla="*/ 32 w 58"/>
                <a:gd name="T37" fmla="*/ 32 h 60"/>
                <a:gd name="T38" fmla="*/ 34 w 58"/>
                <a:gd name="T39" fmla="*/ 34 h 60"/>
                <a:gd name="T40" fmla="*/ 34 w 58"/>
                <a:gd name="T41" fmla="*/ 48 h 60"/>
                <a:gd name="T42" fmla="*/ 38 w 58"/>
                <a:gd name="T43" fmla="*/ 48 h 60"/>
                <a:gd name="T44" fmla="*/ 38 w 58"/>
                <a:gd name="T45" fmla="*/ 26 h 60"/>
                <a:gd name="T46" fmla="*/ 40 w 58"/>
                <a:gd name="T47" fmla="*/ 24 h 60"/>
                <a:gd name="T48" fmla="*/ 42 w 58"/>
                <a:gd name="T49" fmla="*/ 26 h 60"/>
                <a:gd name="T50" fmla="*/ 42 w 58"/>
                <a:gd name="T51" fmla="*/ 48 h 60"/>
                <a:gd name="T52" fmla="*/ 46 w 58"/>
                <a:gd name="T53" fmla="*/ 48 h 60"/>
                <a:gd name="T54" fmla="*/ 46 w 58"/>
                <a:gd name="T55" fmla="*/ 14 h 60"/>
                <a:gd name="T56" fmla="*/ 48 w 58"/>
                <a:gd name="T57" fmla="*/ 12 h 60"/>
                <a:gd name="T58" fmla="*/ 50 w 58"/>
                <a:gd name="T59" fmla="*/ 14 h 60"/>
                <a:gd name="T60" fmla="*/ 50 w 58"/>
                <a:gd name="T61"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6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0" y="50"/>
                  </a:moveTo>
                  <a:cubicBezTo>
                    <a:pt x="50" y="51"/>
                    <a:pt x="49" y="52"/>
                    <a:pt x="48" y="52"/>
                  </a:cubicBezTo>
                  <a:cubicBezTo>
                    <a:pt x="48" y="52"/>
                    <a:pt x="48" y="52"/>
                    <a:pt x="48" y="52"/>
                  </a:cubicBezTo>
                  <a:cubicBezTo>
                    <a:pt x="48" y="52"/>
                    <a:pt x="48" y="52"/>
                    <a:pt x="48" y="52"/>
                  </a:cubicBezTo>
                  <a:cubicBezTo>
                    <a:pt x="24" y="52"/>
                    <a:pt x="24" y="52"/>
                    <a:pt x="24" y="52"/>
                  </a:cubicBezTo>
                  <a:cubicBezTo>
                    <a:pt x="23" y="52"/>
                    <a:pt x="22" y="51"/>
                    <a:pt x="22" y="50"/>
                  </a:cubicBezTo>
                  <a:cubicBezTo>
                    <a:pt x="22" y="49"/>
                    <a:pt x="23" y="48"/>
                    <a:pt x="24" y="48"/>
                  </a:cubicBezTo>
                  <a:cubicBezTo>
                    <a:pt x="30" y="48"/>
                    <a:pt x="30" y="48"/>
                    <a:pt x="30" y="48"/>
                  </a:cubicBezTo>
                  <a:cubicBezTo>
                    <a:pt x="30" y="34"/>
                    <a:pt x="30" y="34"/>
                    <a:pt x="30" y="34"/>
                  </a:cubicBezTo>
                  <a:cubicBezTo>
                    <a:pt x="30" y="33"/>
                    <a:pt x="31" y="32"/>
                    <a:pt x="32" y="32"/>
                  </a:cubicBezTo>
                  <a:cubicBezTo>
                    <a:pt x="33" y="32"/>
                    <a:pt x="34" y="33"/>
                    <a:pt x="34" y="34"/>
                  </a:cubicBezTo>
                  <a:cubicBezTo>
                    <a:pt x="34" y="48"/>
                    <a:pt x="34" y="48"/>
                    <a:pt x="34" y="48"/>
                  </a:cubicBezTo>
                  <a:cubicBezTo>
                    <a:pt x="38" y="48"/>
                    <a:pt x="38" y="48"/>
                    <a:pt x="38" y="48"/>
                  </a:cubicBezTo>
                  <a:cubicBezTo>
                    <a:pt x="38" y="26"/>
                    <a:pt x="38" y="26"/>
                    <a:pt x="38" y="26"/>
                  </a:cubicBezTo>
                  <a:cubicBezTo>
                    <a:pt x="38" y="25"/>
                    <a:pt x="39" y="24"/>
                    <a:pt x="40" y="24"/>
                  </a:cubicBezTo>
                  <a:cubicBezTo>
                    <a:pt x="41" y="24"/>
                    <a:pt x="42" y="25"/>
                    <a:pt x="42" y="26"/>
                  </a:cubicBezTo>
                  <a:cubicBezTo>
                    <a:pt x="42" y="48"/>
                    <a:pt x="42" y="48"/>
                    <a:pt x="42" y="48"/>
                  </a:cubicBezTo>
                  <a:cubicBezTo>
                    <a:pt x="46" y="48"/>
                    <a:pt x="46" y="48"/>
                    <a:pt x="46" y="48"/>
                  </a:cubicBezTo>
                  <a:cubicBezTo>
                    <a:pt x="46" y="14"/>
                    <a:pt x="46" y="14"/>
                    <a:pt x="46" y="14"/>
                  </a:cubicBezTo>
                  <a:cubicBezTo>
                    <a:pt x="46" y="13"/>
                    <a:pt x="47" y="12"/>
                    <a:pt x="48" y="12"/>
                  </a:cubicBezTo>
                  <a:cubicBezTo>
                    <a:pt x="49" y="12"/>
                    <a:pt x="50" y="13"/>
                    <a:pt x="50" y="14"/>
                  </a:cubicBezTo>
                  <a:lnTo>
                    <a:pt x="50" y="50"/>
                  </a:lnTo>
                  <a:close/>
                </a:path>
              </a:pathLst>
            </a:custGeom>
            <a:solidFill>
              <a:srgbClr val="007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lt"/>
              </a:endParaRPr>
            </a:p>
          </p:txBody>
        </p:sp>
      </p:grpSp>
      <p:cxnSp>
        <p:nvCxnSpPr>
          <p:cNvPr id="90" name="Straight Arrow Connector 89">
            <a:extLst>
              <a:ext uri="{FF2B5EF4-FFF2-40B4-BE49-F238E27FC236}">
                <a16:creationId xmlns:a16="http://schemas.microsoft.com/office/drawing/2014/main" id="{BF22B775-6972-448C-8321-C5BBAB4DFA3B}"/>
              </a:ext>
            </a:extLst>
          </p:cNvPr>
          <p:cNvCxnSpPr>
            <a:cxnSpLocks/>
          </p:cNvCxnSpPr>
          <p:nvPr/>
        </p:nvCxnSpPr>
        <p:spPr>
          <a:xfrm>
            <a:off x="4231281" y="4183010"/>
            <a:ext cx="1256065" cy="0"/>
          </a:xfrm>
          <a:prstGeom prst="straightConnector1">
            <a:avLst/>
          </a:prstGeom>
          <a:ln w="38100">
            <a:solidFill>
              <a:schemeClr val="accent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C4918DF-CBC4-4B1B-BEAA-378B1AA9D39A}"/>
              </a:ext>
            </a:extLst>
          </p:cNvPr>
          <p:cNvCxnSpPr>
            <a:cxnSpLocks/>
          </p:cNvCxnSpPr>
          <p:nvPr/>
        </p:nvCxnSpPr>
        <p:spPr>
          <a:xfrm>
            <a:off x="4111706" y="5395414"/>
            <a:ext cx="1403110" cy="0"/>
          </a:xfrm>
          <a:prstGeom prst="straightConnector1">
            <a:avLst/>
          </a:prstGeom>
          <a:ln w="38100">
            <a:solidFill>
              <a:schemeClr val="accent2"/>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B0A1C88-82EC-44FA-9666-9437D28F2045}"/>
              </a:ext>
            </a:extLst>
          </p:cNvPr>
          <p:cNvCxnSpPr>
            <a:cxnSpLocks/>
          </p:cNvCxnSpPr>
          <p:nvPr/>
        </p:nvCxnSpPr>
        <p:spPr>
          <a:xfrm>
            <a:off x="3958214" y="6513914"/>
            <a:ext cx="1529132" cy="0"/>
          </a:xfrm>
          <a:prstGeom prst="straightConnector1">
            <a:avLst/>
          </a:prstGeom>
          <a:ln w="38100">
            <a:solidFill>
              <a:schemeClr val="accent3"/>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AD306EB-5A7D-46C7-BC5D-994EA70A7B10}"/>
              </a:ext>
            </a:extLst>
          </p:cNvPr>
          <p:cNvCxnSpPr>
            <a:cxnSpLocks/>
          </p:cNvCxnSpPr>
          <p:nvPr/>
        </p:nvCxnSpPr>
        <p:spPr>
          <a:xfrm>
            <a:off x="3762178" y="7506543"/>
            <a:ext cx="1725168" cy="0"/>
          </a:xfrm>
          <a:prstGeom prst="straightConnector1">
            <a:avLst/>
          </a:prstGeom>
          <a:ln w="38100">
            <a:solidFill>
              <a:schemeClr val="accent4"/>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3C7328F-D919-4A9A-A77B-3F32888A4812}"/>
              </a:ext>
            </a:extLst>
          </p:cNvPr>
          <p:cNvGrpSpPr/>
          <p:nvPr/>
        </p:nvGrpSpPr>
        <p:grpSpPr>
          <a:xfrm>
            <a:off x="2430307" y="3681968"/>
            <a:ext cx="2888017" cy="998782"/>
            <a:chOff x="1830221" y="3492979"/>
            <a:chExt cx="3231481" cy="1117564"/>
          </a:xfrm>
          <a:effectLst>
            <a:outerShdw blurRad="50800" dist="38100" dir="2700000" algn="tl" rotWithShape="0">
              <a:prstClr val="black">
                <a:alpha val="40000"/>
              </a:prstClr>
            </a:outerShdw>
          </a:effectLst>
        </p:grpSpPr>
        <p:sp>
          <p:nvSpPr>
            <p:cNvPr id="123" name="Freeform 50">
              <a:extLst>
                <a:ext uri="{FF2B5EF4-FFF2-40B4-BE49-F238E27FC236}">
                  <a16:creationId xmlns:a16="http://schemas.microsoft.com/office/drawing/2014/main" id="{132029A5-6A42-424C-924D-5A66EF566075}"/>
                </a:ext>
              </a:extLst>
            </p:cNvPr>
            <p:cNvSpPr>
              <a:spLocks/>
            </p:cNvSpPr>
            <p:nvPr/>
          </p:nvSpPr>
          <p:spPr bwMode="auto">
            <a:xfrm>
              <a:off x="1830221" y="3595912"/>
              <a:ext cx="3227688" cy="1014631"/>
            </a:xfrm>
            <a:custGeom>
              <a:avLst/>
              <a:gdLst>
                <a:gd name="T0" fmla="*/ 1917 w 1978"/>
                <a:gd name="T1" fmla="*/ 507 h 562"/>
                <a:gd name="T2" fmla="*/ 986 w 1978"/>
                <a:gd name="T3" fmla="*/ 562 h 562"/>
                <a:gd name="T4" fmla="*/ 60 w 1978"/>
                <a:gd name="T5" fmla="*/ 507 h 562"/>
                <a:gd name="T6" fmla="*/ 0 w 1978"/>
                <a:gd name="T7" fmla="*/ 0 h 562"/>
                <a:gd name="T8" fmla="*/ 989 w 1978"/>
                <a:gd name="T9" fmla="*/ 55 h 562"/>
                <a:gd name="T10" fmla="*/ 1978 w 1978"/>
                <a:gd name="T11" fmla="*/ 0 h 562"/>
                <a:gd name="T12" fmla="*/ 1917 w 1978"/>
                <a:gd name="T13" fmla="*/ 507 h 562"/>
              </a:gdLst>
              <a:ahLst/>
              <a:cxnLst>
                <a:cxn ang="0">
                  <a:pos x="T0" y="T1"/>
                </a:cxn>
                <a:cxn ang="0">
                  <a:pos x="T2" y="T3"/>
                </a:cxn>
                <a:cxn ang="0">
                  <a:pos x="T4" y="T5"/>
                </a:cxn>
                <a:cxn ang="0">
                  <a:pos x="T6" y="T7"/>
                </a:cxn>
                <a:cxn ang="0">
                  <a:pos x="T8" y="T9"/>
                </a:cxn>
                <a:cxn ang="0">
                  <a:pos x="T10" y="T11"/>
                </a:cxn>
                <a:cxn ang="0">
                  <a:pos x="T12" y="T13"/>
                </a:cxn>
              </a:cxnLst>
              <a:rect l="0" t="0" r="r" b="b"/>
              <a:pathLst>
                <a:path w="1978" h="562">
                  <a:moveTo>
                    <a:pt x="1917" y="507"/>
                  </a:moveTo>
                  <a:cubicBezTo>
                    <a:pt x="1917" y="507"/>
                    <a:pt x="1391" y="562"/>
                    <a:pt x="986" y="562"/>
                  </a:cubicBezTo>
                  <a:cubicBezTo>
                    <a:pt x="624" y="562"/>
                    <a:pt x="60" y="507"/>
                    <a:pt x="60" y="507"/>
                  </a:cubicBezTo>
                  <a:cubicBezTo>
                    <a:pt x="0" y="0"/>
                    <a:pt x="0" y="0"/>
                    <a:pt x="0" y="0"/>
                  </a:cubicBezTo>
                  <a:cubicBezTo>
                    <a:pt x="0" y="0"/>
                    <a:pt x="641" y="55"/>
                    <a:pt x="989" y="55"/>
                  </a:cubicBezTo>
                  <a:cubicBezTo>
                    <a:pt x="1371" y="55"/>
                    <a:pt x="1978" y="0"/>
                    <a:pt x="1978" y="0"/>
                  </a:cubicBezTo>
                  <a:cubicBezTo>
                    <a:pt x="1917" y="507"/>
                    <a:pt x="1917" y="507"/>
                    <a:pt x="1917" y="507"/>
                  </a:cubicBezTo>
                </a:path>
              </a:pathLst>
            </a:custGeom>
            <a:solidFill>
              <a:schemeClr val="accent1"/>
            </a:solidFill>
            <a:ln>
              <a:noFill/>
            </a:ln>
          </p:spPr>
          <p:txBody>
            <a:bodyPr vert="horz" wrap="square" lIns="182832" tIns="91416" rIns="182832" bIns="91416" numCol="1" anchor="t" anchorCtr="0" compatLnSpc="1">
              <a:prstTxWarp prst="textNoShape">
                <a:avLst/>
              </a:prstTxWarp>
            </a:bodyPr>
            <a:lstStyle/>
            <a:p>
              <a:endParaRPr lang="id-ID" sz="6600" dirty="0">
                <a:latin typeface="+mn-lt"/>
              </a:endParaRPr>
            </a:p>
          </p:txBody>
        </p:sp>
        <p:sp>
          <p:nvSpPr>
            <p:cNvPr id="128" name="Freeform 51">
              <a:extLst>
                <a:ext uri="{FF2B5EF4-FFF2-40B4-BE49-F238E27FC236}">
                  <a16:creationId xmlns:a16="http://schemas.microsoft.com/office/drawing/2014/main" id="{5E42C593-D892-4255-8186-9CEC35A96A44}"/>
                </a:ext>
              </a:extLst>
            </p:cNvPr>
            <p:cNvSpPr>
              <a:spLocks/>
            </p:cNvSpPr>
            <p:nvPr/>
          </p:nvSpPr>
          <p:spPr bwMode="auto">
            <a:xfrm>
              <a:off x="1834014" y="3492979"/>
              <a:ext cx="3227688" cy="237377"/>
            </a:xfrm>
            <a:custGeom>
              <a:avLst/>
              <a:gdLst>
                <a:gd name="T0" fmla="*/ 1978 w 1978"/>
                <a:gd name="T1" fmla="*/ 66 h 131"/>
                <a:gd name="T2" fmla="*/ 989 w 1978"/>
                <a:gd name="T3" fmla="*/ 131 h 131"/>
                <a:gd name="T4" fmla="*/ 0 w 1978"/>
                <a:gd name="T5" fmla="*/ 55 h 131"/>
                <a:gd name="T6" fmla="*/ 989 w 1978"/>
                <a:gd name="T7" fmla="*/ 0 h 131"/>
                <a:gd name="T8" fmla="*/ 1978 w 1978"/>
                <a:gd name="T9" fmla="*/ 66 h 131"/>
              </a:gdLst>
              <a:ahLst/>
              <a:cxnLst>
                <a:cxn ang="0">
                  <a:pos x="T0" y="T1"/>
                </a:cxn>
                <a:cxn ang="0">
                  <a:pos x="T2" y="T3"/>
                </a:cxn>
                <a:cxn ang="0">
                  <a:pos x="T4" y="T5"/>
                </a:cxn>
                <a:cxn ang="0">
                  <a:pos x="T6" y="T7"/>
                </a:cxn>
                <a:cxn ang="0">
                  <a:pos x="T8" y="T9"/>
                </a:cxn>
              </a:cxnLst>
              <a:rect l="0" t="0" r="r" b="b"/>
              <a:pathLst>
                <a:path w="1978" h="131">
                  <a:moveTo>
                    <a:pt x="1978" y="66"/>
                  </a:moveTo>
                  <a:cubicBezTo>
                    <a:pt x="1978" y="96"/>
                    <a:pt x="1541" y="131"/>
                    <a:pt x="989" y="131"/>
                  </a:cubicBezTo>
                  <a:cubicBezTo>
                    <a:pt x="437" y="131"/>
                    <a:pt x="0" y="85"/>
                    <a:pt x="0" y="55"/>
                  </a:cubicBezTo>
                  <a:cubicBezTo>
                    <a:pt x="0" y="25"/>
                    <a:pt x="437" y="0"/>
                    <a:pt x="989" y="0"/>
                  </a:cubicBezTo>
                  <a:cubicBezTo>
                    <a:pt x="1541" y="0"/>
                    <a:pt x="1978" y="36"/>
                    <a:pt x="1978" y="66"/>
                  </a:cubicBezTo>
                  <a:close/>
                </a:path>
              </a:pathLst>
            </a:custGeom>
            <a:solidFill>
              <a:schemeClr val="accent1">
                <a:lumMod val="75000"/>
              </a:schemeClr>
            </a:solidFill>
            <a:ln>
              <a:noFill/>
            </a:ln>
          </p:spPr>
          <p:txBody>
            <a:bodyPr vert="horz" wrap="square" lIns="182832" tIns="91416" rIns="182832" bIns="91416" numCol="1" anchor="t" anchorCtr="0" compatLnSpc="1">
              <a:prstTxWarp prst="textNoShape">
                <a:avLst/>
              </a:prstTxWarp>
            </a:bodyPr>
            <a:lstStyle/>
            <a:p>
              <a:endParaRPr lang="id-ID" sz="6600" dirty="0">
                <a:latin typeface="+mn-lt"/>
              </a:endParaRPr>
            </a:p>
          </p:txBody>
        </p:sp>
      </p:grpSp>
      <p:grpSp>
        <p:nvGrpSpPr>
          <p:cNvPr id="28" name="Group 27">
            <a:extLst>
              <a:ext uri="{FF2B5EF4-FFF2-40B4-BE49-F238E27FC236}">
                <a16:creationId xmlns:a16="http://schemas.microsoft.com/office/drawing/2014/main" id="{200EBCA2-F373-4579-875F-86C93BB9082F}"/>
              </a:ext>
            </a:extLst>
          </p:cNvPr>
          <p:cNvGrpSpPr/>
          <p:nvPr/>
        </p:nvGrpSpPr>
        <p:grpSpPr>
          <a:xfrm>
            <a:off x="2623519" y="4973712"/>
            <a:ext cx="2501592" cy="865487"/>
            <a:chOff x="2046411" y="4938347"/>
            <a:chExt cx="2799100" cy="968417"/>
          </a:xfrm>
          <a:effectLst>
            <a:outerShdw blurRad="50800" dist="38100" dir="2700000" algn="tl" rotWithShape="0">
              <a:prstClr val="black">
                <a:alpha val="40000"/>
              </a:prstClr>
            </a:outerShdw>
          </a:effectLst>
        </p:grpSpPr>
        <p:sp>
          <p:nvSpPr>
            <p:cNvPr id="121" name="Freeform 54">
              <a:extLst>
                <a:ext uri="{FF2B5EF4-FFF2-40B4-BE49-F238E27FC236}">
                  <a16:creationId xmlns:a16="http://schemas.microsoft.com/office/drawing/2014/main" id="{F6E9D92D-454F-4001-B007-32A2272C9CCF}"/>
                </a:ext>
              </a:extLst>
            </p:cNvPr>
            <p:cNvSpPr>
              <a:spLocks/>
            </p:cNvSpPr>
            <p:nvPr/>
          </p:nvSpPr>
          <p:spPr bwMode="auto">
            <a:xfrm>
              <a:off x="2046411" y="5026576"/>
              <a:ext cx="2795307" cy="880188"/>
            </a:xfrm>
            <a:custGeom>
              <a:avLst/>
              <a:gdLst>
                <a:gd name="T0" fmla="*/ 1661 w 1714"/>
                <a:gd name="T1" fmla="*/ 439 h 487"/>
                <a:gd name="T2" fmla="*/ 854 w 1714"/>
                <a:gd name="T3" fmla="*/ 487 h 487"/>
                <a:gd name="T4" fmla="*/ 53 w 1714"/>
                <a:gd name="T5" fmla="*/ 439 h 487"/>
                <a:gd name="T6" fmla="*/ 0 w 1714"/>
                <a:gd name="T7" fmla="*/ 0 h 487"/>
                <a:gd name="T8" fmla="*/ 857 w 1714"/>
                <a:gd name="T9" fmla="*/ 48 h 487"/>
                <a:gd name="T10" fmla="*/ 1714 w 1714"/>
                <a:gd name="T11" fmla="*/ 0 h 487"/>
                <a:gd name="T12" fmla="*/ 1661 w 1714"/>
                <a:gd name="T13" fmla="*/ 439 h 487"/>
              </a:gdLst>
              <a:ahLst/>
              <a:cxnLst>
                <a:cxn ang="0">
                  <a:pos x="T0" y="T1"/>
                </a:cxn>
                <a:cxn ang="0">
                  <a:pos x="T2" y="T3"/>
                </a:cxn>
                <a:cxn ang="0">
                  <a:pos x="T4" y="T5"/>
                </a:cxn>
                <a:cxn ang="0">
                  <a:pos x="T6" y="T7"/>
                </a:cxn>
                <a:cxn ang="0">
                  <a:pos x="T8" y="T9"/>
                </a:cxn>
                <a:cxn ang="0">
                  <a:pos x="T10" y="T11"/>
                </a:cxn>
                <a:cxn ang="0">
                  <a:pos x="T12" y="T13"/>
                </a:cxn>
              </a:cxnLst>
              <a:rect l="0" t="0" r="r" b="b"/>
              <a:pathLst>
                <a:path w="1714" h="487">
                  <a:moveTo>
                    <a:pt x="1661" y="439"/>
                  </a:moveTo>
                  <a:cubicBezTo>
                    <a:pt x="1661" y="439"/>
                    <a:pt x="1205" y="487"/>
                    <a:pt x="854" y="487"/>
                  </a:cubicBezTo>
                  <a:cubicBezTo>
                    <a:pt x="541" y="487"/>
                    <a:pt x="53" y="439"/>
                    <a:pt x="53" y="439"/>
                  </a:cubicBezTo>
                  <a:cubicBezTo>
                    <a:pt x="0" y="0"/>
                    <a:pt x="0" y="0"/>
                    <a:pt x="0" y="0"/>
                  </a:cubicBezTo>
                  <a:cubicBezTo>
                    <a:pt x="0" y="0"/>
                    <a:pt x="556" y="48"/>
                    <a:pt x="857" y="48"/>
                  </a:cubicBezTo>
                  <a:cubicBezTo>
                    <a:pt x="1188" y="48"/>
                    <a:pt x="1714" y="0"/>
                    <a:pt x="1714" y="0"/>
                  </a:cubicBezTo>
                  <a:cubicBezTo>
                    <a:pt x="1661" y="439"/>
                    <a:pt x="1661" y="439"/>
                    <a:pt x="1661" y="439"/>
                  </a:cubicBezTo>
                </a:path>
              </a:pathLst>
            </a:custGeom>
            <a:solidFill>
              <a:schemeClr val="accent2"/>
            </a:solidFill>
            <a:ln>
              <a:noFill/>
            </a:ln>
          </p:spPr>
          <p:txBody>
            <a:bodyPr vert="horz" wrap="square" lIns="182832" tIns="91416" rIns="182832" bIns="91416" numCol="1" anchor="t" anchorCtr="0" compatLnSpc="1">
              <a:prstTxWarp prst="textNoShape">
                <a:avLst/>
              </a:prstTxWarp>
            </a:bodyPr>
            <a:lstStyle/>
            <a:p>
              <a:endParaRPr lang="id-ID" sz="6600" dirty="0">
                <a:latin typeface="+mn-lt"/>
              </a:endParaRPr>
            </a:p>
          </p:txBody>
        </p:sp>
        <p:sp>
          <p:nvSpPr>
            <p:cNvPr id="122" name="Freeform 55">
              <a:extLst>
                <a:ext uri="{FF2B5EF4-FFF2-40B4-BE49-F238E27FC236}">
                  <a16:creationId xmlns:a16="http://schemas.microsoft.com/office/drawing/2014/main" id="{E689F67B-DC9B-45F6-8582-9F4F3A50EBC3}"/>
                </a:ext>
              </a:extLst>
            </p:cNvPr>
            <p:cNvSpPr>
              <a:spLocks/>
            </p:cNvSpPr>
            <p:nvPr/>
          </p:nvSpPr>
          <p:spPr bwMode="auto">
            <a:xfrm>
              <a:off x="2050204" y="4938347"/>
              <a:ext cx="2795307" cy="203766"/>
            </a:xfrm>
            <a:custGeom>
              <a:avLst/>
              <a:gdLst>
                <a:gd name="T0" fmla="*/ 1714 w 1714"/>
                <a:gd name="T1" fmla="*/ 56 h 113"/>
                <a:gd name="T2" fmla="*/ 857 w 1714"/>
                <a:gd name="T3" fmla="*/ 113 h 113"/>
                <a:gd name="T4" fmla="*/ 0 w 1714"/>
                <a:gd name="T5" fmla="*/ 47 h 113"/>
                <a:gd name="T6" fmla="*/ 857 w 1714"/>
                <a:gd name="T7" fmla="*/ 0 h 113"/>
                <a:gd name="T8" fmla="*/ 1714 w 1714"/>
                <a:gd name="T9" fmla="*/ 56 h 113"/>
              </a:gdLst>
              <a:ahLst/>
              <a:cxnLst>
                <a:cxn ang="0">
                  <a:pos x="T0" y="T1"/>
                </a:cxn>
                <a:cxn ang="0">
                  <a:pos x="T2" y="T3"/>
                </a:cxn>
                <a:cxn ang="0">
                  <a:pos x="T4" y="T5"/>
                </a:cxn>
                <a:cxn ang="0">
                  <a:pos x="T6" y="T7"/>
                </a:cxn>
                <a:cxn ang="0">
                  <a:pos x="T8" y="T9"/>
                </a:cxn>
              </a:cxnLst>
              <a:rect l="0" t="0" r="r" b="b"/>
              <a:pathLst>
                <a:path w="1714" h="113">
                  <a:moveTo>
                    <a:pt x="1714" y="56"/>
                  </a:moveTo>
                  <a:cubicBezTo>
                    <a:pt x="1714" y="82"/>
                    <a:pt x="1335" y="113"/>
                    <a:pt x="857" y="113"/>
                  </a:cubicBezTo>
                  <a:cubicBezTo>
                    <a:pt x="378" y="113"/>
                    <a:pt x="0" y="73"/>
                    <a:pt x="0" y="47"/>
                  </a:cubicBezTo>
                  <a:cubicBezTo>
                    <a:pt x="0" y="21"/>
                    <a:pt x="378" y="0"/>
                    <a:pt x="857" y="0"/>
                  </a:cubicBezTo>
                  <a:cubicBezTo>
                    <a:pt x="1335" y="0"/>
                    <a:pt x="1714" y="30"/>
                    <a:pt x="1714" y="56"/>
                  </a:cubicBezTo>
                  <a:close/>
                </a:path>
              </a:pathLst>
            </a:custGeom>
            <a:solidFill>
              <a:schemeClr val="accent2">
                <a:lumMod val="75000"/>
              </a:schemeClr>
            </a:solidFill>
            <a:ln>
              <a:noFill/>
            </a:ln>
          </p:spPr>
          <p:txBody>
            <a:bodyPr vert="horz" wrap="square" lIns="182832" tIns="91416" rIns="182832" bIns="91416" numCol="1" anchor="t" anchorCtr="0" compatLnSpc="1">
              <a:prstTxWarp prst="textNoShape">
                <a:avLst/>
              </a:prstTxWarp>
            </a:bodyPr>
            <a:lstStyle/>
            <a:p>
              <a:endParaRPr lang="id-ID" sz="6600" dirty="0">
                <a:latin typeface="+mn-lt"/>
              </a:endParaRPr>
            </a:p>
          </p:txBody>
        </p:sp>
      </p:grpSp>
      <p:grpSp>
        <p:nvGrpSpPr>
          <p:cNvPr id="27" name="Group 26">
            <a:extLst>
              <a:ext uri="{FF2B5EF4-FFF2-40B4-BE49-F238E27FC236}">
                <a16:creationId xmlns:a16="http://schemas.microsoft.com/office/drawing/2014/main" id="{2CE2EEED-B962-444A-9AF5-B7F17948B2E8}"/>
              </a:ext>
            </a:extLst>
          </p:cNvPr>
          <p:cNvGrpSpPr/>
          <p:nvPr/>
        </p:nvGrpSpPr>
        <p:grpSpPr>
          <a:xfrm>
            <a:off x="2789614" y="6132162"/>
            <a:ext cx="2169403" cy="745333"/>
            <a:chOff x="2232259" y="6234568"/>
            <a:chExt cx="2427404" cy="833973"/>
          </a:xfrm>
          <a:effectLst>
            <a:outerShdw blurRad="50800" dist="38100" dir="2700000" algn="tl" rotWithShape="0">
              <a:prstClr val="black">
                <a:alpha val="40000"/>
              </a:prstClr>
            </a:outerShdw>
          </a:effectLst>
        </p:grpSpPr>
        <p:sp>
          <p:nvSpPr>
            <p:cNvPr id="119" name="Freeform 58">
              <a:extLst>
                <a:ext uri="{FF2B5EF4-FFF2-40B4-BE49-F238E27FC236}">
                  <a16:creationId xmlns:a16="http://schemas.microsoft.com/office/drawing/2014/main" id="{022DA3DF-6007-4420-B277-DEEE620EE978}"/>
                </a:ext>
              </a:extLst>
            </p:cNvPr>
            <p:cNvSpPr>
              <a:spLocks/>
            </p:cNvSpPr>
            <p:nvPr/>
          </p:nvSpPr>
          <p:spPr bwMode="auto">
            <a:xfrm>
              <a:off x="2232259" y="6308091"/>
              <a:ext cx="2421715" cy="760450"/>
            </a:xfrm>
            <a:custGeom>
              <a:avLst/>
              <a:gdLst>
                <a:gd name="T0" fmla="*/ 1439 w 1485"/>
                <a:gd name="T1" fmla="*/ 380 h 421"/>
                <a:gd name="T2" fmla="*/ 740 w 1485"/>
                <a:gd name="T3" fmla="*/ 421 h 421"/>
                <a:gd name="T4" fmla="*/ 45 w 1485"/>
                <a:gd name="T5" fmla="*/ 380 h 421"/>
                <a:gd name="T6" fmla="*/ 0 w 1485"/>
                <a:gd name="T7" fmla="*/ 0 h 421"/>
                <a:gd name="T8" fmla="*/ 742 w 1485"/>
                <a:gd name="T9" fmla="*/ 41 h 421"/>
                <a:gd name="T10" fmla="*/ 1485 w 1485"/>
                <a:gd name="T11" fmla="*/ 0 h 421"/>
                <a:gd name="T12" fmla="*/ 1439 w 1485"/>
                <a:gd name="T13" fmla="*/ 380 h 421"/>
              </a:gdLst>
              <a:ahLst/>
              <a:cxnLst>
                <a:cxn ang="0">
                  <a:pos x="T0" y="T1"/>
                </a:cxn>
                <a:cxn ang="0">
                  <a:pos x="T2" y="T3"/>
                </a:cxn>
                <a:cxn ang="0">
                  <a:pos x="T4" y="T5"/>
                </a:cxn>
                <a:cxn ang="0">
                  <a:pos x="T6" y="T7"/>
                </a:cxn>
                <a:cxn ang="0">
                  <a:pos x="T8" y="T9"/>
                </a:cxn>
                <a:cxn ang="0">
                  <a:pos x="T10" y="T11"/>
                </a:cxn>
                <a:cxn ang="0">
                  <a:pos x="T12" y="T13"/>
                </a:cxn>
              </a:cxnLst>
              <a:rect l="0" t="0" r="r" b="b"/>
              <a:pathLst>
                <a:path w="1485" h="421">
                  <a:moveTo>
                    <a:pt x="1439" y="380"/>
                  </a:moveTo>
                  <a:cubicBezTo>
                    <a:pt x="1439" y="380"/>
                    <a:pt x="1044" y="421"/>
                    <a:pt x="740" y="421"/>
                  </a:cubicBezTo>
                  <a:cubicBezTo>
                    <a:pt x="469" y="421"/>
                    <a:pt x="45" y="380"/>
                    <a:pt x="45" y="380"/>
                  </a:cubicBezTo>
                  <a:cubicBezTo>
                    <a:pt x="0" y="0"/>
                    <a:pt x="0" y="0"/>
                    <a:pt x="0" y="0"/>
                  </a:cubicBezTo>
                  <a:cubicBezTo>
                    <a:pt x="0" y="0"/>
                    <a:pt x="481" y="41"/>
                    <a:pt x="742" y="41"/>
                  </a:cubicBezTo>
                  <a:cubicBezTo>
                    <a:pt x="1029" y="41"/>
                    <a:pt x="1485" y="0"/>
                    <a:pt x="1485" y="0"/>
                  </a:cubicBezTo>
                  <a:cubicBezTo>
                    <a:pt x="1439" y="380"/>
                    <a:pt x="1439" y="380"/>
                    <a:pt x="1439" y="380"/>
                  </a:cubicBezTo>
                </a:path>
              </a:pathLst>
            </a:custGeom>
            <a:solidFill>
              <a:schemeClr val="accent3"/>
            </a:solidFill>
            <a:ln>
              <a:noFill/>
            </a:ln>
          </p:spPr>
          <p:txBody>
            <a:bodyPr vert="horz" wrap="square" lIns="182832" tIns="91416" rIns="182832" bIns="91416" numCol="1" anchor="t" anchorCtr="0" compatLnSpc="1">
              <a:prstTxWarp prst="textNoShape">
                <a:avLst/>
              </a:prstTxWarp>
            </a:bodyPr>
            <a:lstStyle/>
            <a:p>
              <a:endParaRPr lang="id-ID" sz="6600" dirty="0">
                <a:latin typeface="+mn-lt"/>
              </a:endParaRPr>
            </a:p>
          </p:txBody>
        </p:sp>
        <p:sp>
          <p:nvSpPr>
            <p:cNvPr id="120" name="Freeform 59">
              <a:extLst>
                <a:ext uri="{FF2B5EF4-FFF2-40B4-BE49-F238E27FC236}">
                  <a16:creationId xmlns:a16="http://schemas.microsoft.com/office/drawing/2014/main" id="{C10E6AE9-CD2E-4860-86C5-904135F31FF3}"/>
                </a:ext>
              </a:extLst>
            </p:cNvPr>
            <p:cNvSpPr>
              <a:spLocks/>
            </p:cNvSpPr>
            <p:nvPr/>
          </p:nvSpPr>
          <p:spPr bwMode="auto">
            <a:xfrm>
              <a:off x="2232259" y="6234568"/>
              <a:ext cx="2427404" cy="155451"/>
            </a:xfrm>
            <a:custGeom>
              <a:avLst/>
              <a:gdLst>
                <a:gd name="T0" fmla="*/ 1488 w 1488"/>
                <a:gd name="T1" fmla="*/ 43 h 85"/>
                <a:gd name="T2" fmla="*/ 745 w 1488"/>
                <a:gd name="T3" fmla="*/ 85 h 85"/>
                <a:gd name="T4" fmla="*/ 0 w 1488"/>
                <a:gd name="T5" fmla="*/ 39 h 85"/>
                <a:gd name="T6" fmla="*/ 745 w 1488"/>
                <a:gd name="T7" fmla="*/ 0 h 85"/>
                <a:gd name="T8" fmla="*/ 1488 w 1488"/>
                <a:gd name="T9" fmla="*/ 43 h 85"/>
              </a:gdLst>
              <a:ahLst/>
              <a:cxnLst>
                <a:cxn ang="0">
                  <a:pos x="T0" y="T1"/>
                </a:cxn>
                <a:cxn ang="0">
                  <a:pos x="T2" y="T3"/>
                </a:cxn>
                <a:cxn ang="0">
                  <a:pos x="T4" y="T5"/>
                </a:cxn>
                <a:cxn ang="0">
                  <a:pos x="T6" y="T7"/>
                </a:cxn>
                <a:cxn ang="0">
                  <a:pos x="T8" y="T9"/>
                </a:cxn>
              </a:cxnLst>
              <a:rect l="0" t="0" r="r" b="b"/>
              <a:pathLst>
                <a:path w="1488" h="85">
                  <a:moveTo>
                    <a:pt x="1488" y="43"/>
                  </a:moveTo>
                  <a:cubicBezTo>
                    <a:pt x="1488" y="62"/>
                    <a:pt x="1160" y="85"/>
                    <a:pt x="745" y="85"/>
                  </a:cubicBezTo>
                  <a:cubicBezTo>
                    <a:pt x="329" y="85"/>
                    <a:pt x="0" y="59"/>
                    <a:pt x="0" y="39"/>
                  </a:cubicBezTo>
                  <a:cubicBezTo>
                    <a:pt x="0" y="20"/>
                    <a:pt x="329" y="0"/>
                    <a:pt x="745" y="0"/>
                  </a:cubicBezTo>
                  <a:cubicBezTo>
                    <a:pt x="1160" y="0"/>
                    <a:pt x="1488" y="23"/>
                    <a:pt x="1488" y="43"/>
                  </a:cubicBezTo>
                  <a:close/>
                </a:path>
              </a:pathLst>
            </a:custGeom>
            <a:solidFill>
              <a:schemeClr val="accent3">
                <a:lumMod val="75000"/>
              </a:schemeClr>
            </a:solidFill>
            <a:ln>
              <a:noFill/>
            </a:ln>
          </p:spPr>
          <p:txBody>
            <a:bodyPr vert="horz" wrap="square" lIns="182832" tIns="91416" rIns="182832" bIns="91416" numCol="1" anchor="t" anchorCtr="0" compatLnSpc="1">
              <a:prstTxWarp prst="textNoShape">
                <a:avLst/>
              </a:prstTxWarp>
            </a:bodyPr>
            <a:lstStyle/>
            <a:p>
              <a:endParaRPr lang="id-ID" sz="6600" dirty="0">
                <a:latin typeface="+mn-lt"/>
              </a:endParaRPr>
            </a:p>
          </p:txBody>
        </p:sp>
      </p:grpSp>
      <p:grpSp>
        <p:nvGrpSpPr>
          <p:cNvPr id="26" name="Group 25">
            <a:extLst>
              <a:ext uri="{FF2B5EF4-FFF2-40B4-BE49-F238E27FC236}">
                <a16:creationId xmlns:a16="http://schemas.microsoft.com/office/drawing/2014/main" id="{3FA63F83-0B44-4EC0-9528-546E0F608CE1}"/>
              </a:ext>
            </a:extLst>
          </p:cNvPr>
          <p:cNvGrpSpPr/>
          <p:nvPr/>
        </p:nvGrpSpPr>
        <p:grpSpPr>
          <a:xfrm>
            <a:off x="2935371" y="7170458"/>
            <a:ext cx="1877890" cy="634222"/>
            <a:chOff x="2395351" y="7396345"/>
            <a:chExt cx="2101222" cy="709648"/>
          </a:xfrm>
          <a:effectLst>
            <a:outerShdw blurRad="50800" dist="38100" dir="2700000" algn="tl" rotWithShape="0">
              <a:prstClr val="black">
                <a:alpha val="40000"/>
              </a:prstClr>
            </a:outerShdw>
          </a:effectLst>
        </p:grpSpPr>
        <p:sp>
          <p:nvSpPr>
            <p:cNvPr id="117" name="Freeform 62">
              <a:extLst>
                <a:ext uri="{FF2B5EF4-FFF2-40B4-BE49-F238E27FC236}">
                  <a16:creationId xmlns:a16="http://schemas.microsoft.com/office/drawing/2014/main" id="{E344ABCD-B96F-4E53-98AA-49DE60B499A8}"/>
                </a:ext>
              </a:extLst>
            </p:cNvPr>
            <p:cNvSpPr>
              <a:spLocks/>
            </p:cNvSpPr>
            <p:nvPr/>
          </p:nvSpPr>
          <p:spPr bwMode="auto">
            <a:xfrm>
              <a:off x="2399144" y="7446376"/>
              <a:ext cx="2097429" cy="659617"/>
            </a:xfrm>
            <a:custGeom>
              <a:avLst/>
              <a:gdLst>
                <a:gd name="T0" fmla="*/ 1247 w 1286"/>
                <a:gd name="T1" fmla="*/ 330 h 365"/>
                <a:gd name="T2" fmla="*/ 641 w 1286"/>
                <a:gd name="T3" fmla="*/ 365 h 365"/>
                <a:gd name="T4" fmla="*/ 39 w 1286"/>
                <a:gd name="T5" fmla="*/ 330 h 365"/>
                <a:gd name="T6" fmla="*/ 0 w 1286"/>
                <a:gd name="T7" fmla="*/ 0 h 365"/>
                <a:gd name="T8" fmla="*/ 643 w 1286"/>
                <a:gd name="T9" fmla="*/ 36 h 365"/>
                <a:gd name="T10" fmla="*/ 1286 w 1286"/>
                <a:gd name="T11" fmla="*/ 0 h 365"/>
                <a:gd name="T12" fmla="*/ 1247 w 1286"/>
                <a:gd name="T13" fmla="*/ 330 h 365"/>
              </a:gdLst>
              <a:ahLst/>
              <a:cxnLst>
                <a:cxn ang="0">
                  <a:pos x="T0" y="T1"/>
                </a:cxn>
                <a:cxn ang="0">
                  <a:pos x="T2" y="T3"/>
                </a:cxn>
                <a:cxn ang="0">
                  <a:pos x="T4" y="T5"/>
                </a:cxn>
                <a:cxn ang="0">
                  <a:pos x="T6" y="T7"/>
                </a:cxn>
                <a:cxn ang="0">
                  <a:pos x="T8" y="T9"/>
                </a:cxn>
                <a:cxn ang="0">
                  <a:pos x="T10" y="T11"/>
                </a:cxn>
                <a:cxn ang="0">
                  <a:pos x="T12" y="T13"/>
                </a:cxn>
              </a:cxnLst>
              <a:rect l="0" t="0" r="r" b="b"/>
              <a:pathLst>
                <a:path w="1286" h="365">
                  <a:moveTo>
                    <a:pt x="1247" y="330"/>
                  </a:moveTo>
                  <a:cubicBezTo>
                    <a:pt x="1247" y="330"/>
                    <a:pt x="905" y="365"/>
                    <a:pt x="641" y="365"/>
                  </a:cubicBezTo>
                  <a:cubicBezTo>
                    <a:pt x="406" y="365"/>
                    <a:pt x="39" y="330"/>
                    <a:pt x="39" y="330"/>
                  </a:cubicBezTo>
                  <a:cubicBezTo>
                    <a:pt x="0" y="0"/>
                    <a:pt x="0" y="0"/>
                    <a:pt x="0" y="0"/>
                  </a:cubicBezTo>
                  <a:cubicBezTo>
                    <a:pt x="0" y="0"/>
                    <a:pt x="417" y="36"/>
                    <a:pt x="643" y="36"/>
                  </a:cubicBezTo>
                  <a:cubicBezTo>
                    <a:pt x="891" y="36"/>
                    <a:pt x="1286" y="0"/>
                    <a:pt x="1286" y="0"/>
                  </a:cubicBezTo>
                  <a:cubicBezTo>
                    <a:pt x="1247" y="330"/>
                    <a:pt x="1247" y="330"/>
                    <a:pt x="1247" y="330"/>
                  </a:cubicBezTo>
                </a:path>
              </a:pathLst>
            </a:custGeom>
            <a:solidFill>
              <a:schemeClr val="accent4"/>
            </a:solidFill>
            <a:ln>
              <a:noFill/>
            </a:ln>
          </p:spPr>
          <p:txBody>
            <a:bodyPr vert="horz" wrap="square" lIns="182832" tIns="91416" rIns="182832" bIns="91416" numCol="1" anchor="t" anchorCtr="0" compatLnSpc="1">
              <a:prstTxWarp prst="textNoShape">
                <a:avLst/>
              </a:prstTxWarp>
            </a:bodyPr>
            <a:lstStyle/>
            <a:p>
              <a:endParaRPr lang="id-ID" sz="7200" b="1" dirty="0">
                <a:latin typeface="+mn-lt"/>
              </a:endParaRPr>
            </a:p>
          </p:txBody>
        </p:sp>
        <p:sp>
          <p:nvSpPr>
            <p:cNvPr id="118" name="Freeform 63">
              <a:extLst>
                <a:ext uri="{FF2B5EF4-FFF2-40B4-BE49-F238E27FC236}">
                  <a16:creationId xmlns:a16="http://schemas.microsoft.com/office/drawing/2014/main" id="{668F3FA3-C3DC-4235-9EAB-A5FC8E0DFA58}"/>
                </a:ext>
              </a:extLst>
            </p:cNvPr>
            <p:cNvSpPr>
              <a:spLocks/>
            </p:cNvSpPr>
            <p:nvPr/>
          </p:nvSpPr>
          <p:spPr bwMode="auto">
            <a:xfrm>
              <a:off x="2395351" y="7396345"/>
              <a:ext cx="2101222" cy="132343"/>
            </a:xfrm>
            <a:custGeom>
              <a:avLst/>
              <a:gdLst>
                <a:gd name="T0" fmla="*/ 1288 w 1288"/>
                <a:gd name="T1" fmla="*/ 27 h 74"/>
                <a:gd name="T2" fmla="*/ 642 w 1288"/>
                <a:gd name="T3" fmla="*/ 74 h 74"/>
                <a:gd name="T4" fmla="*/ 0 w 1288"/>
                <a:gd name="T5" fmla="*/ 31 h 74"/>
                <a:gd name="T6" fmla="*/ 642 w 1288"/>
                <a:gd name="T7" fmla="*/ 0 h 74"/>
                <a:gd name="T8" fmla="*/ 1288 w 1288"/>
                <a:gd name="T9" fmla="*/ 27 h 74"/>
              </a:gdLst>
              <a:ahLst/>
              <a:cxnLst>
                <a:cxn ang="0">
                  <a:pos x="T0" y="T1"/>
                </a:cxn>
                <a:cxn ang="0">
                  <a:pos x="T2" y="T3"/>
                </a:cxn>
                <a:cxn ang="0">
                  <a:pos x="T4" y="T5"/>
                </a:cxn>
                <a:cxn ang="0">
                  <a:pos x="T6" y="T7"/>
                </a:cxn>
                <a:cxn ang="0">
                  <a:pos x="T8" y="T9"/>
                </a:cxn>
              </a:cxnLst>
              <a:rect l="0" t="0" r="r" b="b"/>
              <a:pathLst>
                <a:path w="1288" h="74">
                  <a:moveTo>
                    <a:pt x="1288" y="27"/>
                  </a:moveTo>
                  <a:cubicBezTo>
                    <a:pt x="1288" y="44"/>
                    <a:pt x="1002" y="74"/>
                    <a:pt x="642" y="74"/>
                  </a:cubicBezTo>
                  <a:cubicBezTo>
                    <a:pt x="283" y="74"/>
                    <a:pt x="0" y="48"/>
                    <a:pt x="0" y="31"/>
                  </a:cubicBezTo>
                  <a:cubicBezTo>
                    <a:pt x="0" y="14"/>
                    <a:pt x="283" y="0"/>
                    <a:pt x="642" y="0"/>
                  </a:cubicBezTo>
                  <a:cubicBezTo>
                    <a:pt x="1002" y="0"/>
                    <a:pt x="1288" y="10"/>
                    <a:pt x="1288" y="27"/>
                  </a:cubicBezTo>
                  <a:close/>
                </a:path>
              </a:pathLst>
            </a:custGeom>
            <a:solidFill>
              <a:schemeClr val="accent4">
                <a:lumMod val="75000"/>
              </a:schemeClr>
            </a:solidFill>
            <a:ln>
              <a:noFill/>
            </a:ln>
          </p:spPr>
          <p:txBody>
            <a:bodyPr vert="horz" wrap="square" lIns="182832" tIns="91416" rIns="182832" bIns="91416" numCol="1" anchor="t" anchorCtr="0" compatLnSpc="1">
              <a:prstTxWarp prst="textNoShape">
                <a:avLst/>
              </a:prstTxWarp>
            </a:bodyPr>
            <a:lstStyle/>
            <a:p>
              <a:endParaRPr lang="id-ID" sz="7200" b="1" dirty="0">
                <a:latin typeface="+mn-lt"/>
              </a:endParaRPr>
            </a:p>
          </p:txBody>
        </p:sp>
      </p:grpSp>
      <p:grpSp>
        <p:nvGrpSpPr>
          <p:cNvPr id="30" name="Group 29">
            <a:extLst>
              <a:ext uri="{FF2B5EF4-FFF2-40B4-BE49-F238E27FC236}">
                <a16:creationId xmlns:a16="http://schemas.microsoft.com/office/drawing/2014/main" id="{C7801A20-45AE-4184-876F-AF4E68682903}"/>
              </a:ext>
            </a:extLst>
          </p:cNvPr>
          <p:cNvGrpSpPr/>
          <p:nvPr/>
        </p:nvGrpSpPr>
        <p:grpSpPr>
          <a:xfrm>
            <a:off x="2557379" y="3866132"/>
            <a:ext cx="2720187" cy="3928711"/>
            <a:chOff x="1972405" y="3699043"/>
            <a:chExt cx="3043691" cy="4395940"/>
          </a:xfrm>
        </p:grpSpPr>
        <p:sp>
          <p:nvSpPr>
            <p:cNvPr id="110" name="Subtitle 2">
              <a:extLst>
                <a:ext uri="{FF2B5EF4-FFF2-40B4-BE49-F238E27FC236}">
                  <a16:creationId xmlns:a16="http://schemas.microsoft.com/office/drawing/2014/main" id="{94F0B874-6C52-4C5F-AC24-CE0D863F264A}"/>
                </a:ext>
              </a:extLst>
            </p:cNvPr>
            <p:cNvSpPr txBox="1">
              <a:spLocks/>
            </p:cNvSpPr>
            <p:nvPr/>
          </p:nvSpPr>
          <p:spPr>
            <a:xfrm>
              <a:off x="1972405" y="3699043"/>
              <a:ext cx="3043691" cy="900052"/>
            </a:xfrm>
            <a:prstGeom prst="rect">
              <a:avLst/>
            </a:prstGeom>
          </p:spPr>
          <p:txBody>
            <a:bodyPr vert="horz" wrap="square" lIns="217490" tIns="108745" rIns="217490" bIns="1087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2000" b="1" dirty="0">
                  <a:solidFill>
                    <a:schemeClr val="bg1"/>
                  </a:solidFill>
                  <a:latin typeface="+mn-lt"/>
                  <a:ea typeface="Lato Light" panose="020F0502020204030203" pitchFamily="34" charset="0"/>
                  <a:cs typeface="Mukta ExtraLight" panose="020B0000000000000000" pitchFamily="34" charset="77"/>
                </a:rPr>
                <a:t>Prospect/Contact</a:t>
              </a:r>
            </a:p>
            <a:p>
              <a:pPr>
                <a:lnSpc>
                  <a:spcPct val="100000"/>
                </a:lnSpc>
                <a:spcBef>
                  <a:spcPts val="0"/>
                </a:spcBef>
              </a:pPr>
              <a:r>
                <a:rPr lang="en-US" sz="900" b="1" dirty="0">
                  <a:solidFill>
                    <a:schemeClr val="bg1"/>
                  </a:solidFill>
                  <a:latin typeface="+mn-lt"/>
                  <a:ea typeface="Lato Light" panose="020F0502020204030203" pitchFamily="34" charset="0"/>
                  <a:cs typeface="Mukta ExtraLight" panose="020B0000000000000000" pitchFamily="34" charset="77"/>
                </a:rPr>
                <a:t>Anyone pulled from a database, unqualified, catch-all list of records</a:t>
              </a:r>
            </a:p>
          </p:txBody>
        </p:sp>
        <p:sp>
          <p:nvSpPr>
            <p:cNvPr id="111" name="Subtitle 2">
              <a:extLst>
                <a:ext uri="{FF2B5EF4-FFF2-40B4-BE49-F238E27FC236}">
                  <a16:creationId xmlns:a16="http://schemas.microsoft.com/office/drawing/2014/main" id="{78823330-91F5-4FA4-8792-AC8B40EA89E6}"/>
                </a:ext>
              </a:extLst>
            </p:cNvPr>
            <p:cNvSpPr txBox="1">
              <a:spLocks/>
            </p:cNvSpPr>
            <p:nvPr/>
          </p:nvSpPr>
          <p:spPr>
            <a:xfrm>
              <a:off x="2482525" y="5119692"/>
              <a:ext cx="1941651" cy="679220"/>
            </a:xfrm>
            <a:prstGeom prst="rect">
              <a:avLst/>
            </a:prstGeom>
          </p:spPr>
          <p:txBody>
            <a:bodyPr vert="horz" wrap="square" lIns="217490" tIns="108745" rIns="217490" bIns="1087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300"/>
                </a:lnSpc>
              </a:pPr>
              <a:r>
                <a:rPr lang="en-US" sz="2000" b="1" dirty="0">
                  <a:solidFill>
                    <a:schemeClr val="bg1"/>
                  </a:solidFill>
                  <a:latin typeface="+mn-lt"/>
                  <a:ea typeface="Lato Light" panose="020F0502020204030203" pitchFamily="34" charset="0"/>
                  <a:cs typeface="Mukta ExtraLight" panose="020B0000000000000000" pitchFamily="34" charset="77"/>
                </a:rPr>
                <a:t>MQL</a:t>
              </a:r>
            </a:p>
          </p:txBody>
        </p:sp>
        <p:sp>
          <p:nvSpPr>
            <p:cNvPr id="112" name="Subtitle 2">
              <a:extLst>
                <a:ext uri="{FF2B5EF4-FFF2-40B4-BE49-F238E27FC236}">
                  <a16:creationId xmlns:a16="http://schemas.microsoft.com/office/drawing/2014/main" id="{5A89C569-10BC-4071-8A43-BE284BA4F8A7}"/>
                </a:ext>
              </a:extLst>
            </p:cNvPr>
            <p:cNvSpPr txBox="1">
              <a:spLocks/>
            </p:cNvSpPr>
            <p:nvPr/>
          </p:nvSpPr>
          <p:spPr>
            <a:xfrm>
              <a:off x="2482525" y="6304909"/>
              <a:ext cx="1941651" cy="679220"/>
            </a:xfrm>
            <a:prstGeom prst="rect">
              <a:avLst/>
            </a:prstGeom>
          </p:spPr>
          <p:txBody>
            <a:bodyPr vert="horz" wrap="square" lIns="217490" tIns="108745" rIns="217490" bIns="1087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300"/>
                </a:lnSpc>
              </a:pPr>
              <a:r>
                <a:rPr lang="en-US" sz="2000" b="1" dirty="0">
                  <a:solidFill>
                    <a:schemeClr val="bg1"/>
                  </a:solidFill>
                  <a:latin typeface="+mn-lt"/>
                  <a:ea typeface="Lato Light" panose="020F0502020204030203" pitchFamily="34" charset="0"/>
                  <a:cs typeface="Mukta ExtraLight" panose="020B0000000000000000" pitchFamily="34" charset="77"/>
                </a:rPr>
                <a:t>SAL</a:t>
              </a:r>
            </a:p>
          </p:txBody>
        </p:sp>
        <p:sp>
          <p:nvSpPr>
            <p:cNvPr id="113" name="Subtitle 2">
              <a:extLst>
                <a:ext uri="{FF2B5EF4-FFF2-40B4-BE49-F238E27FC236}">
                  <a16:creationId xmlns:a16="http://schemas.microsoft.com/office/drawing/2014/main" id="{845F0EF3-2E34-4B2A-B4CC-89E4E6575725}"/>
                </a:ext>
              </a:extLst>
            </p:cNvPr>
            <p:cNvSpPr txBox="1">
              <a:spLocks/>
            </p:cNvSpPr>
            <p:nvPr/>
          </p:nvSpPr>
          <p:spPr>
            <a:xfrm>
              <a:off x="2482525" y="7428749"/>
              <a:ext cx="1941651" cy="666234"/>
            </a:xfrm>
            <a:prstGeom prst="rect">
              <a:avLst/>
            </a:prstGeom>
          </p:spPr>
          <p:txBody>
            <a:bodyPr vert="horz" wrap="square" lIns="217490" tIns="108745" rIns="217490" bIns="1087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300"/>
                </a:lnSpc>
              </a:pPr>
              <a:r>
                <a:rPr lang="en-US" sz="2000" b="1" dirty="0">
                  <a:solidFill>
                    <a:schemeClr val="bg1"/>
                  </a:solidFill>
                  <a:latin typeface="+mn-lt"/>
                  <a:ea typeface="Lato Light" panose="020F0502020204030203" pitchFamily="34" charset="0"/>
                  <a:cs typeface="Mukta ExtraLight" panose="020B0000000000000000" pitchFamily="34" charset="77"/>
                </a:rPr>
                <a:t>Opp</a:t>
              </a:r>
            </a:p>
          </p:txBody>
        </p:sp>
      </p:grpSp>
      <p:sp>
        <p:nvSpPr>
          <p:cNvPr id="146" name="Left Brace 145">
            <a:extLst>
              <a:ext uri="{FF2B5EF4-FFF2-40B4-BE49-F238E27FC236}">
                <a16:creationId xmlns:a16="http://schemas.microsoft.com/office/drawing/2014/main" id="{BAE96ABC-BF99-487E-80DB-4B592E43010C}"/>
              </a:ext>
            </a:extLst>
          </p:cNvPr>
          <p:cNvSpPr/>
          <p:nvPr/>
        </p:nvSpPr>
        <p:spPr>
          <a:xfrm flipH="1">
            <a:off x="5611236" y="5350202"/>
            <a:ext cx="139490" cy="1206599"/>
          </a:xfrm>
          <a:prstGeom prst="leftBrac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ACF05E88-C010-4F6B-8FE3-C9EAC09AF636}"/>
              </a:ext>
            </a:extLst>
          </p:cNvPr>
          <p:cNvSpPr txBox="1"/>
          <p:nvPr/>
        </p:nvSpPr>
        <p:spPr>
          <a:xfrm>
            <a:off x="5827510" y="6906622"/>
            <a:ext cx="1864856" cy="1107996"/>
          </a:xfrm>
          <a:prstGeom prst="rect">
            <a:avLst/>
          </a:prstGeom>
          <a:noFill/>
        </p:spPr>
        <p:txBody>
          <a:bodyPr wrap="square" lIns="0" tIns="0" rIns="0" bIns="0" rtlCol="0" anchor="ctr">
            <a:spAutoFit/>
          </a:bodyPr>
          <a:lstStyle/>
          <a:p>
            <a:r>
              <a:rPr lang="en-US" sz="1200" b="1" dirty="0">
                <a:latin typeface="+mn-lt"/>
              </a:rPr>
              <a:t>Opp Management</a:t>
            </a:r>
          </a:p>
          <a:p>
            <a:r>
              <a:rPr lang="en-US" sz="1200" dirty="0">
                <a:latin typeface="+mn-lt"/>
              </a:rPr>
              <a:t>Solution Design, Client Proposal, Pricing Proposal, Project Estimator, Project Schedule, Client Agreement</a:t>
            </a:r>
          </a:p>
        </p:txBody>
      </p:sp>
      <p:sp>
        <p:nvSpPr>
          <p:cNvPr id="181" name="TextBox 180">
            <a:extLst>
              <a:ext uri="{FF2B5EF4-FFF2-40B4-BE49-F238E27FC236}">
                <a16:creationId xmlns:a16="http://schemas.microsoft.com/office/drawing/2014/main" id="{028E28C4-41D0-4CD3-8474-8AA411BDD98E}"/>
              </a:ext>
            </a:extLst>
          </p:cNvPr>
          <p:cNvSpPr txBox="1"/>
          <p:nvPr/>
        </p:nvSpPr>
        <p:spPr>
          <a:xfrm>
            <a:off x="5798862" y="3674462"/>
            <a:ext cx="1808169" cy="1477328"/>
          </a:xfrm>
          <a:prstGeom prst="rect">
            <a:avLst/>
          </a:prstGeom>
          <a:noFill/>
        </p:spPr>
        <p:txBody>
          <a:bodyPr wrap="square" lIns="0" tIns="0" rIns="0" bIns="0" rtlCol="0" anchor="t">
            <a:spAutoFit/>
          </a:bodyPr>
          <a:lstStyle/>
          <a:p>
            <a:r>
              <a:rPr lang="en-US" sz="1200" b="1" dirty="0">
                <a:latin typeface="+mn-lt"/>
              </a:rPr>
              <a:t>Demand Gen</a:t>
            </a:r>
          </a:p>
          <a:p>
            <a:r>
              <a:rPr lang="en-US" sz="1200" dirty="0">
                <a:latin typeface="+mn-lt"/>
              </a:rPr>
              <a:t>SEO, SEM, Trade/ Industry Events, Partner Assets, Community Programs, Research Analyst Events, Technical Exchanges, Speaking Engagements</a:t>
            </a:r>
          </a:p>
        </p:txBody>
      </p:sp>
      <p:sp>
        <p:nvSpPr>
          <p:cNvPr id="182" name="TextBox 181">
            <a:extLst>
              <a:ext uri="{FF2B5EF4-FFF2-40B4-BE49-F238E27FC236}">
                <a16:creationId xmlns:a16="http://schemas.microsoft.com/office/drawing/2014/main" id="{D14DF759-2CAA-4773-820E-1F5CA36496EE}"/>
              </a:ext>
            </a:extLst>
          </p:cNvPr>
          <p:cNvSpPr txBox="1"/>
          <p:nvPr/>
        </p:nvSpPr>
        <p:spPr>
          <a:xfrm>
            <a:off x="5826722" y="5524853"/>
            <a:ext cx="1905791" cy="1107996"/>
          </a:xfrm>
          <a:prstGeom prst="rect">
            <a:avLst/>
          </a:prstGeom>
          <a:noFill/>
        </p:spPr>
        <p:txBody>
          <a:bodyPr wrap="square" lIns="0" tIns="0" rIns="0" bIns="0" rtlCol="0" anchor="t">
            <a:spAutoFit/>
          </a:bodyPr>
          <a:lstStyle/>
          <a:p>
            <a:r>
              <a:rPr lang="en-US" sz="1200" b="1" dirty="0">
                <a:latin typeface="+mn-lt"/>
              </a:rPr>
              <a:t>Lead Management</a:t>
            </a:r>
          </a:p>
          <a:p>
            <a:r>
              <a:rPr lang="en-US" sz="1200" dirty="0">
                <a:latin typeface="+mn-lt"/>
              </a:rPr>
              <a:t>Demos, Case Studies, White Papers, Analyst Reports, Competitive Analyses, Company Brochure</a:t>
            </a:r>
          </a:p>
        </p:txBody>
      </p:sp>
      <p:pic>
        <p:nvPicPr>
          <p:cNvPr id="20" name="Graphic 19" descr="Target Audience">
            <a:extLst>
              <a:ext uri="{FF2B5EF4-FFF2-40B4-BE49-F238E27FC236}">
                <a16:creationId xmlns:a16="http://schemas.microsoft.com/office/drawing/2014/main" id="{F437563C-174C-460A-BE8B-EA3A9159E6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0234" y="4045015"/>
            <a:ext cx="536626" cy="536626"/>
          </a:xfrm>
          <a:prstGeom prst="rect">
            <a:avLst/>
          </a:prstGeom>
        </p:spPr>
      </p:pic>
      <p:pic>
        <p:nvPicPr>
          <p:cNvPr id="183" name="Graphic 182" descr="Target Audience">
            <a:extLst>
              <a:ext uri="{FF2B5EF4-FFF2-40B4-BE49-F238E27FC236}">
                <a16:creationId xmlns:a16="http://schemas.microsoft.com/office/drawing/2014/main" id="{18AB2644-29BC-4564-9ABB-A50B99564C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8302" y="5087643"/>
            <a:ext cx="536626" cy="536626"/>
          </a:xfrm>
          <a:prstGeom prst="rect">
            <a:avLst/>
          </a:prstGeom>
        </p:spPr>
      </p:pic>
      <p:pic>
        <p:nvPicPr>
          <p:cNvPr id="193" name="Picture 2" descr="Image result for salesforce logo">
            <a:extLst>
              <a:ext uri="{FF2B5EF4-FFF2-40B4-BE49-F238E27FC236}">
                <a16:creationId xmlns:a16="http://schemas.microsoft.com/office/drawing/2014/main" id="{A8571426-C4B2-45C6-9CCB-D32554E424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940" y="3124200"/>
            <a:ext cx="665192" cy="465607"/>
          </a:xfrm>
          <a:prstGeom prst="rect">
            <a:avLst/>
          </a:prstGeom>
          <a:noFill/>
          <a:extLst>
            <a:ext uri="{909E8E84-426E-40DD-AFC4-6F175D3DCCD1}">
              <a14:hiddenFill xmlns:a14="http://schemas.microsoft.com/office/drawing/2010/main">
                <a:solidFill>
                  <a:srgbClr val="FFFFFF"/>
                </a:solidFill>
              </a14:hiddenFill>
            </a:ext>
          </a:extLst>
        </p:spPr>
      </p:pic>
      <p:sp>
        <p:nvSpPr>
          <p:cNvPr id="38" name="Arrow: Down 37">
            <a:extLst>
              <a:ext uri="{FF2B5EF4-FFF2-40B4-BE49-F238E27FC236}">
                <a16:creationId xmlns:a16="http://schemas.microsoft.com/office/drawing/2014/main" id="{EDB80F0C-4D44-4C20-8585-BCEBAA0E376B}"/>
              </a:ext>
            </a:extLst>
          </p:cNvPr>
          <p:cNvSpPr/>
          <p:nvPr/>
        </p:nvSpPr>
        <p:spPr>
          <a:xfrm>
            <a:off x="457064" y="3705398"/>
            <a:ext cx="339069" cy="3024614"/>
          </a:xfrm>
          <a:prstGeom prst="down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Lead Record</a:t>
            </a:r>
          </a:p>
        </p:txBody>
      </p:sp>
      <p:sp>
        <p:nvSpPr>
          <p:cNvPr id="194" name="Arrow: Down 193">
            <a:extLst>
              <a:ext uri="{FF2B5EF4-FFF2-40B4-BE49-F238E27FC236}">
                <a16:creationId xmlns:a16="http://schemas.microsoft.com/office/drawing/2014/main" id="{65ABCDF3-1A42-47B7-8E0B-78B940AB3052}"/>
              </a:ext>
            </a:extLst>
          </p:cNvPr>
          <p:cNvSpPr/>
          <p:nvPr/>
        </p:nvSpPr>
        <p:spPr>
          <a:xfrm>
            <a:off x="80034" y="3713897"/>
            <a:ext cx="371463" cy="4900280"/>
          </a:xfrm>
          <a:prstGeom prst="downArrow">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Contact Record</a:t>
            </a:r>
          </a:p>
        </p:txBody>
      </p:sp>
      <p:pic>
        <p:nvPicPr>
          <p:cNvPr id="41" name="Graphic 40" descr="Handshake">
            <a:extLst>
              <a:ext uri="{FF2B5EF4-FFF2-40B4-BE49-F238E27FC236}">
                <a16:creationId xmlns:a16="http://schemas.microsoft.com/office/drawing/2014/main" id="{A49C133B-4DE7-4243-B8A2-1DE99E9EB7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5384" y="6084983"/>
            <a:ext cx="645029" cy="645029"/>
          </a:xfrm>
          <a:prstGeom prst="rect">
            <a:avLst/>
          </a:prstGeom>
        </p:spPr>
      </p:pic>
      <p:sp>
        <p:nvSpPr>
          <p:cNvPr id="42" name="TextBox 41">
            <a:extLst>
              <a:ext uri="{FF2B5EF4-FFF2-40B4-BE49-F238E27FC236}">
                <a16:creationId xmlns:a16="http://schemas.microsoft.com/office/drawing/2014/main" id="{AE6EFB4C-6080-49E0-8D94-207D8CA0EA0B}"/>
              </a:ext>
            </a:extLst>
          </p:cNvPr>
          <p:cNvSpPr txBox="1"/>
          <p:nvPr/>
        </p:nvSpPr>
        <p:spPr>
          <a:xfrm>
            <a:off x="2968896" y="5863704"/>
            <a:ext cx="2733936" cy="261610"/>
          </a:xfrm>
          <a:prstGeom prst="rect">
            <a:avLst/>
          </a:prstGeom>
          <a:noFill/>
        </p:spPr>
        <p:txBody>
          <a:bodyPr wrap="square" rtlCol="0">
            <a:spAutoFit/>
          </a:bodyPr>
          <a:lstStyle/>
          <a:p>
            <a:r>
              <a:rPr lang="en-US" sz="1050" dirty="0">
                <a:latin typeface="+mn-lt"/>
              </a:rPr>
              <a:t>Trigger event to handoff to sales</a:t>
            </a:r>
          </a:p>
        </p:txBody>
      </p:sp>
      <p:pic>
        <p:nvPicPr>
          <p:cNvPr id="48" name="Graphic 47" descr="Comment Important">
            <a:extLst>
              <a:ext uri="{FF2B5EF4-FFF2-40B4-BE49-F238E27FC236}">
                <a16:creationId xmlns:a16="http://schemas.microsoft.com/office/drawing/2014/main" id="{BF7B79CC-BF67-45F5-AC32-36F1CF7D670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41248" y="6821023"/>
            <a:ext cx="516132" cy="408573"/>
          </a:xfrm>
          <a:prstGeom prst="rect">
            <a:avLst/>
          </a:prstGeom>
        </p:spPr>
      </p:pic>
      <p:pic>
        <p:nvPicPr>
          <p:cNvPr id="196" name="Graphic 195" descr="Comment Important">
            <a:extLst>
              <a:ext uri="{FF2B5EF4-FFF2-40B4-BE49-F238E27FC236}">
                <a16:creationId xmlns:a16="http://schemas.microsoft.com/office/drawing/2014/main" id="{C0D4A1F6-8EAB-404F-A4EB-6D46C0A5402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14600" y="5782418"/>
            <a:ext cx="516132" cy="408573"/>
          </a:xfrm>
          <a:prstGeom prst="rect">
            <a:avLst/>
          </a:prstGeom>
        </p:spPr>
      </p:pic>
      <p:sp>
        <p:nvSpPr>
          <p:cNvPr id="197" name="TextBox 196">
            <a:extLst>
              <a:ext uri="{FF2B5EF4-FFF2-40B4-BE49-F238E27FC236}">
                <a16:creationId xmlns:a16="http://schemas.microsoft.com/office/drawing/2014/main" id="{08FB2085-DC56-43E6-ACDE-775C501A47CE}"/>
              </a:ext>
            </a:extLst>
          </p:cNvPr>
          <p:cNvSpPr txBox="1"/>
          <p:nvPr/>
        </p:nvSpPr>
        <p:spPr>
          <a:xfrm>
            <a:off x="2968896" y="6884375"/>
            <a:ext cx="2733936" cy="253916"/>
          </a:xfrm>
          <a:prstGeom prst="rect">
            <a:avLst/>
          </a:prstGeom>
          <a:noFill/>
        </p:spPr>
        <p:txBody>
          <a:bodyPr wrap="square" rtlCol="0">
            <a:spAutoFit/>
          </a:bodyPr>
          <a:lstStyle/>
          <a:p>
            <a:r>
              <a:rPr lang="en-US" sz="1050" dirty="0">
                <a:latin typeface="+mn-lt"/>
              </a:rPr>
              <a:t>Trigger event to convert to Opportunity</a:t>
            </a:r>
          </a:p>
        </p:txBody>
      </p:sp>
      <p:sp>
        <p:nvSpPr>
          <p:cNvPr id="96" name="Rectangle: Rounded Corners 95">
            <a:extLst>
              <a:ext uri="{FF2B5EF4-FFF2-40B4-BE49-F238E27FC236}">
                <a16:creationId xmlns:a16="http://schemas.microsoft.com/office/drawing/2014/main" id="{6E722460-384A-4BD5-806D-8E7947794D36}"/>
              </a:ext>
            </a:extLst>
          </p:cNvPr>
          <p:cNvSpPr/>
          <p:nvPr/>
        </p:nvSpPr>
        <p:spPr>
          <a:xfrm>
            <a:off x="1086836" y="3136165"/>
            <a:ext cx="995963" cy="335531"/>
          </a:xfrm>
          <a:prstGeom prst="roundRect">
            <a:avLst>
              <a:gd name="adj" fmla="val 50000"/>
            </a:avLst>
          </a:prstGeom>
          <a:solidFill>
            <a:schemeClr val="tx1"/>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algn="ctr" defTabSz="403433" fontAlgn="auto">
              <a:spcBef>
                <a:spcPts val="0"/>
              </a:spcBef>
              <a:spcAft>
                <a:spcPts val="0"/>
              </a:spcAft>
              <a:defRPr/>
            </a:pPr>
            <a:r>
              <a:rPr lang="en-US" sz="1400" b="1" dirty="0">
                <a:solidFill>
                  <a:srgbClr val="FFFFFF"/>
                </a:solidFill>
                <a:latin typeface="+mn-lt"/>
              </a:rPr>
              <a:t>Owner</a:t>
            </a:r>
          </a:p>
        </p:txBody>
      </p:sp>
      <p:sp>
        <p:nvSpPr>
          <p:cNvPr id="97" name="Rectangle: Rounded Corners 96">
            <a:extLst>
              <a:ext uri="{FF2B5EF4-FFF2-40B4-BE49-F238E27FC236}">
                <a16:creationId xmlns:a16="http://schemas.microsoft.com/office/drawing/2014/main" id="{989CD9B7-F3A0-4B08-8922-4F997C8F6772}"/>
              </a:ext>
            </a:extLst>
          </p:cNvPr>
          <p:cNvSpPr/>
          <p:nvPr/>
        </p:nvSpPr>
        <p:spPr>
          <a:xfrm>
            <a:off x="2902618" y="3136166"/>
            <a:ext cx="1938310" cy="335531"/>
          </a:xfrm>
          <a:prstGeom prst="roundRect">
            <a:avLst>
              <a:gd name="adj" fmla="val 50000"/>
            </a:avLst>
          </a:prstGeom>
          <a:solidFill>
            <a:schemeClr val="tx1"/>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algn="ctr" defTabSz="403433" fontAlgn="auto">
              <a:spcBef>
                <a:spcPts val="0"/>
              </a:spcBef>
              <a:spcAft>
                <a:spcPts val="0"/>
              </a:spcAft>
              <a:defRPr/>
            </a:pPr>
            <a:r>
              <a:rPr lang="en-US" sz="1400" b="1" dirty="0">
                <a:solidFill>
                  <a:srgbClr val="FFFFFF"/>
                </a:solidFill>
                <a:latin typeface="+mn-lt"/>
              </a:rPr>
              <a:t>Funnel Stage</a:t>
            </a:r>
          </a:p>
        </p:txBody>
      </p:sp>
      <p:sp>
        <p:nvSpPr>
          <p:cNvPr id="98" name="Rectangle: Rounded Corners 97">
            <a:extLst>
              <a:ext uri="{FF2B5EF4-FFF2-40B4-BE49-F238E27FC236}">
                <a16:creationId xmlns:a16="http://schemas.microsoft.com/office/drawing/2014/main" id="{B587E6C7-38B2-4151-9B40-09D7E92024BE}"/>
              </a:ext>
            </a:extLst>
          </p:cNvPr>
          <p:cNvSpPr/>
          <p:nvPr/>
        </p:nvSpPr>
        <p:spPr>
          <a:xfrm>
            <a:off x="5719903" y="3136166"/>
            <a:ext cx="1290497" cy="345021"/>
          </a:xfrm>
          <a:prstGeom prst="roundRect">
            <a:avLst>
              <a:gd name="adj" fmla="val 50000"/>
            </a:avLst>
          </a:prstGeom>
          <a:solidFill>
            <a:schemeClr val="tx1"/>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algn="ctr" defTabSz="403433" fontAlgn="auto">
              <a:spcBef>
                <a:spcPts val="0"/>
              </a:spcBef>
              <a:spcAft>
                <a:spcPts val="0"/>
              </a:spcAft>
              <a:defRPr/>
            </a:pPr>
            <a:r>
              <a:rPr lang="en-US" sz="1400" b="1" dirty="0">
                <a:solidFill>
                  <a:srgbClr val="FFFFFF"/>
                </a:solidFill>
                <a:latin typeface="+mn-lt"/>
              </a:rPr>
              <a:t>Content</a:t>
            </a:r>
          </a:p>
        </p:txBody>
      </p:sp>
      <p:grpSp>
        <p:nvGrpSpPr>
          <p:cNvPr id="99" name="Group 98">
            <a:extLst>
              <a:ext uri="{FF2B5EF4-FFF2-40B4-BE49-F238E27FC236}">
                <a16:creationId xmlns:a16="http://schemas.microsoft.com/office/drawing/2014/main" id="{D45F950C-A443-45ED-9411-4EC18CAAD8EB}"/>
              </a:ext>
            </a:extLst>
          </p:cNvPr>
          <p:cNvGrpSpPr/>
          <p:nvPr/>
        </p:nvGrpSpPr>
        <p:grpSpPr>
          <a:xfrm>
            <a:off x="3139528" y="8073999"/>
            <a:ext cx="1464490" cy="525826"/>
            <a:chOff x="2395351" y="7396345"/>
            <a:chExt cx="2101222" cy="709648"/>
          </a:xfrm>
          <a:effectLst>
            <a:outerShdw blurRad="50800" dist="38100" dir="2700000" algn="tl" rotWithShape="0">
              <a:prstClr val="black">
                <a:alpha val="40000"/>
              </a:prstClr>
            </a:outerShdw>
          </a:effectLst>
        </p:grpSpPr>
        <p:sp>
          <p:nvSpPr>
            <p:cNvPr id="100" name="Freeform 62">
              <a:extLst>
                <a:ext uri="{FF2B5EF4-FFF2-40B4-BE49-F238E27FC236}">
                  <a16:creationId xmlns:a16="http://schemas.microsoft.com/office/drawing/2014/main" id="{E41EB110-0C3F-49ED-8C0F-537671D3D8E4}"/>
                </a:ext>
              </a:extLst>
            </p:cNvPr>
            <p:cNvSpPr>
              <a:spLocks/>
            </p:cNvSpPr>
            <p:nvPr/>
          </p:nvSpPr>
          <p:spPr bwMode="auto">
            <a:xfrm>
              <a:off x="2399144" y="7446376"/>
              <a:ext cx="2097429" cy="659617"/>
            </a:xfrm>
            <a:custGeom>
              <a:avLst/>
              <a:gdLst>
                <a:gd name="T0" fmla="*/ 1247 w 1286"/>
                <a:gd name="T1" fmla="*/ 330 h 365"/>
                <a:gd name="T2" fmla="*/ 641 w 1286"/>
                <a:gd name="T3" fmla="*/ 365 h 365"/>
                <a:gd name="T4" fmla="*/ 39 w 1286"/>
                <a:gd name="T5" fmla="*/ 330 h 365"/>
                <a:gd name="T6" fmla="*/ 0 w 1286"/>
                <a:gd name="T7" fmla="*/ 0 h 365"/>
                <a:gd name="T8" fmla="*/ 643 w 1286"/>
                <a:gd name="T9" fmla="*/ 36 h 365"/>
                <a:gd name="T10" fmla="*/ 1286 w 1286"/>
                <a:gd name="T11" fmla="*/ 0 h 365"/>
                <a:gd name="T12" fmla="*/ 1247 w 1286"/>
                <a:gd name="T13" fmla="*/ 330 h 365"/>
              </a:gdLst>
              <a:ahLst/>
              <a:cxnLst>
                <a:cxn ang="0">
                  <a:pos x="T0" y="T1"/>
                </a:cxn>
                <a:cxn ang="0">
                  <a:pos x="T2" y="T3"/>
                </a:cxn>
                <a:cxn ang="0">
                  <a:pos x="T4" y="T5"/>
                </a:cxn>
                <a:cxn ang="0">
                  <a:pos x="T6" y="T7"/>
                </a:cxn>
                <a:cxn ang="0">
                  <a:pos x="T8" y="T9"/>
                </a:cxn>
                <a:cxn ang="0">
                  <a:pos x="T10" y="T11"/>
                </a:cxn>
                <a:cxn ang="0">
                  <a:pos x="T12" y="T13"/>
                </a:cxn>
              </a:cxnLst>
              <a:rect l="0" t="0" r="r" b="b"/>
              <a:pathLst>
                <a:path w="1286" h="365">
                  <a:moveTo>
                    <a:pt x="1247" y="330"/>
                  </a:moveTo>
                  <a:cubicBezTo>
                    <a:pt x="1247" y="330"/>
                    <a:pt x="905" y="365"/>
                    <a:pt x="641" y="365"/>
                  </a:cubicBezTo>
                  <a:cubicBezTo>
                    <a:pt x="406" y="365"/>
                    <a:pt x="39" y="330"/>
                    <a:pt x="39" y="330"/>
                  </a:cubicBezTo>
                  <a:cubicBezTo>
                    <a:pt x="0" y="0"/>
                    <a:pt x="0" y="0"/>
                    <a:pt x="0" y="0"/>
                  </a:cubicBezTo>
                  <a:cubicBezTo>
                    <a:pt x="0" y="0"/>
                    <a:pt x="417" y="36"/>
                    <a:pt x="643" y="36"/>
                  </a:cubicBezTo>
                  <a:cubicBezTo>
                    <a:pt x="891" y="36"/>
                    <a:pt x="1286" y="0"/>
                    <a:pt x="1286" y="0"/>
                  </a:cubicBezTo>
                  <a:cubicBezTo>
                    <a:pt x="1247" y="330"/>
                    <a:pt x="1247" y="330"/>
                    <a:pt x="1247" y="330"/>
                  </a:cubicBezTo>
                </a:path>
              </a:pathLst>
            </a:custGeom>
            <a:solidFill>
              <a:srgbClr val="7030A0"/>
            </a:solidFill>
            <a:ln>
              <a:noFill/>
            </a:ln>
          </p:spPr>
          <p:txBody>
            <a:bodyPr vert="horz" wrap="square" lIns="182832" tIns="91416" rIns="182832" bIns="91416" numCol="1" anchor="t" anchorCtr="0" compatLnSpc="1">
              <a:prstTxWarp prst="textNoShape">
                <a:avLst/>
              </a:prstTxWarp>
            </a:bodyPr>
            <a:lstStyle/>
            <a:p>
              <a:endParaRPr lang="id-ID" sz="7200" b="1" dirty="0">
                <a:latin typeface="+mn-lt"/>
              </a:endParaRPr>
            </a:p>
          </p:txBody>
        </p:sp>
        <p:sp>
          <p:nvSpPr>
            <p:cNvPr id="101" name="Freeform 63">
              <a:extLst>
                <a:ext uri="{FF2B5EF4-FFF2-40B4-BE49-F238E27FC236}">
                  <a16:creationId xmlns:a16="http://schemas.microsoft.com/office/drawing/2014/main" id="{36A4FBC8-39DA-47C0-821B-C807DC9C054F}"/>
                </a:ext>
              </a:extLst>
            </p:cNvPr>
            <p:cNvSpPr>
              <a:spLocks/>
            </p:cNvSpPr>
            <p:nvPr/>
          </p:nvSpPr>
          <p:spPr bwMode="auto">
            <a:xfrm>
              <a:off x="2395351" y="7396345"/>
              <a:ext cx="2101222" cy="132343"/>
            </a:xfrm>
            <a:custGeom>
              <a:avLst/>
              <a:gdLst>
                <a:gd name="T0" fmla="*/ 1288 w 1288"/>
                <a:gd name="T1" fmla="*/ 27 h 74"/>
                <a:gd name="T2" fmla="*/ 642 w 1288"/>
                <a:gd name="T3" fmla="*/ 74 h 74"/>
                <a:gd name="T4" fmla="*/ 0 w 1288"/>
                <a:gd name="T5" fmla="*/ 31 h 74"/>
                <a:gd name="T6" fmla="*/ 642 w 1288"/>
                <a:gd name="T7" fmla="*/ 0 h 74"/>
                <a:gd name="T8" fmla="*/ 1288 w 1288"/>
                <a:gd name="T9" fmla="*/ 27 h 74"/>
              </a:gdLst>
              <a:ahLst/>
              <a:cxnLst>
                <a:cxn ang="0">
                  <a:pos x="T0" y="T1"/>
                </a:cxn>
                <a:cxn ang="0">
                  <a:pos x="T2" y="T3"/>
                </a:cxn>
                <a:cxn ang="0">
                  <a:pos x="T4" y="T5"/>
                </a:cxn>
                <a:cxn ang="0">
                  <a:pos x="T6" y="T7"/>
                </a:cxn>
                <a:cxn ang="0">
                  <a:pos x="T8" y="T9"/>
                </a:cxn>
              </a:cxnLst>
              <a:rect l="0" t="0" r="r" b="b"/>
              <a:pathLst>
                <a:path w="1288" h="74">
                  <a:moveTo>
                    <a:pt x="1288" y="27"/>
                  </a:moveTo>
                  <a:cubicBezTo>
                    <a:pt x="1288" y="44"/>
                    <a:pt x="1002" y="74"/>
                    <a:pt x="642" y="74"/>
                  </a:cubicBezTo>
                  <a:cubicBezTo>
                    <a:pt x="283" y="74"/>
                    <a:pt x="0" y="48"/>
                    <a:pt x="0" y="31"/>
                  </a:cubicBezTo>
                  <a:cubicBezTo>
                    <a:pt x="0" y="14"/>
                    <a:pt x="283" y="0"/>
                    <a:pt x="642" y="0"/>
                  </a:cubicBezTo>
                  <a:cubicBezTo>
                    <a:pt x="1002" y="0"/>
                    <a:pt x="1288" y="10"/>
                    <a:pt x="1288" y="27"/>
                  </a:cubicBezTo>
                  <a:close/>
                </a:path>
              </a:pathLst>
            </a:custGeom>
            <a:solidFill>
              <a:srgbClr val="1E0256"/>
            </a:solidFill>
            <a:ln>
              <a:noFill/>
            </a:ln>
          </p:spPr>
          <p:txBody>
            <a:bodyPr vert="horz" wrap="square" lIns="182832" tIns="91416" rIns="182832" bIns="91416" numCol="1" anchor="t" anchorCtr="0" compatLnSpc="1">
              <a:prstTxWarp prst="textNoShape">
                <a:avLst/>
              </a:prstTxWarp>
            </a:bodyPr>
            <a:lstStyle/>
            <a:p>
              <a:endParaRPr lang="id-ID" sz="7200" b="1" dirty="0">
                <a:latin typeface="+mn-lt"/>
              </a:endParaRPr>
            </a:p>
          </p:txBody>
        </p:sp>
      </p:grpSp>
      <p:sp>
        <p:nvSpPr>
          <p:cNvPr id="102" name="Subtitle 2">
            <a:extLst>
              <a:ext uri="{FF2B5EF4-FFF2-40B4-BE49-F238E27FC236}">
                <a16:creationId xmlns:a16="http://schemas.microsoft.com/office/drawing/2014/main" id="{B2772A0F-6CC4-4914-9ED3-6A6F5A4B3C26}"/>
              </a:ext>
            </a:extLst>
          </p:cNvPr>
          <p:cNvSpPr txBox="1">
            <a:spLocks/>
          </p:cNvSpPr>
          <p:nvPr/>
        </p:nvSpPr>
        <p:spPr>
          <a:xfrm>
            <a:off x="3004133" y="8033902"/>
            <a:ext cx="1735279" cy="595422"/>
          </a:xfrm>
          <a:prstGeom prst="rect">
            <a:avLst/>
          </a:prstGeom>
        </p:spPr>
        <p:txBody>
          <a:bodyPr vert="horz" wrap="square" lIns="217490" tIns="108745" rIns="217490" bIns="1087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300"/>
              </a:lnSpc>
            </a:pPr>
            <a:r>
              <a:rPr lang="en-US" sz="2000" b="1" dirty="0">
                <a:solidFill>
                  <a:schemeClr val="bg1"/>
                </a:solidFill>
                <a:latin typeface="+mn-lt"/>
                <a:ea typeface="Lato Light" panose="020F0502020204030203" pitchFamily="34" charset="0"/>
                <a:cs typeface="Mukta ExtraLight" panose="020B0000000000000000" pitchFamily="34" charset="77"/>
              </a:rPr>
              <a:t>Customer</a:t>
            </a:r>
          </a:p>
        </p:txBody>
      </p:sp>
      <p:sp>
        <p:nvSpPr>
          <p:cNvPr id="104" name="TextBox 103">
            <a:extLst>
              <a:ext uri="{FF2B5EF4-FFF2-40B4-BE49-F238E27FC236}">
                <a16:creationId xmlns:a16="http://schemas.microsoft.com/office/drawing/2014/main" id="{0C155F4D-DD8E-4AD6-AB22-6A1FA9275A3D}"/>
              </a:ext>
            </a:extLst>
          </p:cNvPr>
          <p:cNvSpPr txBox="1"/>
          <p:nvPr/>
        </p:nvSpPr>
        <p:spPr>
          <a:xfrm>
            <a:off x="5826723" y="8100536"/>
            <a:ext cx="1864856" cy="738664"/>
          </a:xfrm>
          <a:prstGeom prst="rect">
            <a:avLst/>
          </a:prstGeom>
          <a:noFill/>
        </p:spPr>
        <p:txBody>
          <a:bodyPr wrap="square" lIns="0" tIns="0" rIns="0" bIns="0" rtlCol="0" anchor="ctr">
            <a:spAutoFit/>
          </a:bodyPr>
          <a:lstStyle/>
          <a:p>
            <a:r>
              <a:rPr lang="en-US" sz="1200" b="1" dirty="0">
                <a:latin typeface="+mn-lt"/>
              </a:rPr>
              <a:t>Customer Success</a:t>
            </a:r>
          </a:p>
          <a:p>
            <a:r>
              <a:rPr lang="en-US" sz="1200" dirty="0">
                <a:latin typeface="+mn-lt"/>
              </a:rPr>
              <a:t>Quarterly Business Reviews, Annual Account Plans</a:t>
            </a:r>
          </a:p>
        </p:txBody>
      </p:sp>
      <p:sp>
        <p:nvSpPr>
          <p:cNvPr id="105" name="Rectangle 104">
            <a:extLst>
              <a:ext uri="{FF2B5EF4-FFF2-40B4-BE49-F238E27FC236}">
                <a16:creationId xmlns:a16="http://schemas.microsoft.com/office/drawing/2014/main" id="{07DF5E81-1B89-4441-A0FA-57DCEB04398A}"/>
              </a:ext>
            </a:extLst>
          </p:cNvPr>
          <p:cNvSpPr/>
          <p:nvPr/>
        </p:nvSpPr>
        <p:spPr>
          <a:xfrm>
            <a:off x="955366" y="8185018"/>
            <a:ext cx="1290497" cy="555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06" name="Rectangle 105">
            <a:extLst>
              <a:ext uri="{FF2B5EF4-FFF2-40B4-BE49-F238E27FC236}">
                <a16:creationId xmlns:a16="http://schemas.microsoft.com/office/drawing/2014/main" id="{0A0F6DA2-25D7-4B2B-94A6-30F7F33ED1E5}"/>
              </a:ext>
            </a:extLst>
          </p:cNvPr>
          <p:cNvSpPr/>
          <p:nvPr/>
        </p:nvSpPr>
        <p:spPr>
          <a:xfrm>
            <a:off x="955366" y="7883949"/>
            <a:ext cx="1290497" cy="40753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Account Management</a:t>
            </a:r>
          </a:p>
        </p:txBody>
      </p:sp>
      <p:grpSp>
        <p:nvGrpSpPr>
          <p:cNvPr id="107" name="Group 106">
            <a:extLst>
              <a:ext uri="{FF2B5EF4-FFF2-40B4-BE49-F238E27FC236}">
                <a16:creationId xmlns:a16="http://schemas.microsoft.com/office/drawing/2014/main" id="{CB4DA12C-9F2E-4F54-8308-A1B2562A37B3}"/>
              </a:ext>
            </a:extLst>
          </p:cNvPr>
          <p:cNvGrpSpPr/>
          <p:nvPr/>
        </p:nvGrpSpPr>
        <p:grpSpPr>
          <a:xfrm>
            <a:off x="1465746" y="8354894"/>
            <a:ext cx="316386" cy="322060"/>
            <a:chOff x="750947" y="7495963"/>
            <a:chExt cx="354013" cy="360362"/>
          </a:xfrm>
          <a:solidFill>
            <a:srgbClr val="7030A0"/>
          </a:solidFill>
        </p:grpSpPr>
        <p:sp>
          <p:nvSpPr>
            <p:cNvPr id="124" name="Oval 161">
              <a:extLst>
                <a:ext uri="{FF2B5EF4-FFF2-40B4-BE49-F238E27FC236}">
                  <a16:creationId xmlns:a16="http://schemas.microsoft.com/office/drawing/2014/main" id="{79F36B24-FD29-494F-BAB3-CA11863A4973}"/>
                </a:ext>
              </a:extLst>
            </p:cNvPr>
            <p:cNvSpPr>
              <a:spLocks noChangeArrowheads="1"/>
            </p:cNvSpPr>
            <p:nvPr/>
          </p:nvSpPr>
          <p:spPr bwMode="auto">
            <a:xfrm>
              <a:off x="781109" y="7495963"/>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lt"/>
              </a:endParaRPr>
            </a:p>
          </p:txBody>
        </p:sp>
        <p:sp>
          <p:nvSpPr>
            <p:cNvPr id="129" name="Freeform 162">
              <a:extLst>
                <a:ext uri="{FF2B5EF4-FFF2-40B4-BE49-F238E27FC236}">
                  <a16:creationId xmlns:a16="http://schemas.microsoft.com/office/drawing/2014/main" id="{E4C4B02C-0E21-4D7B-AB95-A14FE6F22919}"/>
                </a:ext>
              </a:extLst>
            </p:cNvPr>
            <p:cNvSpPr>
              <a:spLocks/>
            </p:cNvSpPr>
            <p:nvPr/>
          </p:nvSpPr>
          <p:spPr bwMode="auto">
            <a:xfrm>
              <a:off x="750947" y="7630900"/>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lt"/>
              </a:endParaRPr>
            </a:p>
          </p:txBody>
        </p:sp>
        <p:sp>
          <p:nvSpPr>
            <p:cNvPr id="130" name="Freeform 163">
              <a:extLst>
                <a:ext uri="{FF2B5EF4-FFF2-40B4-BE49-F238E27FC236}">
                  <a16:creationId xmlns:a16="http://schemas.microsoft.com/office/drawing/2014/main" id="{D0BE896B-54B5-4BF2-B687-EB41C3DFDDF6}"/>
                </a:ext>
              </a:extLst>
            </p:cNvPr>
            <p:cNvSpPr>
              <a:spLocks noEditPoints="1"/>
            </p:cNvSpPr>
            <p:nvPr/>
          </p:nvSpPr>
          <p:spPr bwMode="auto">
            <a:xfrm>
              <a:off x="887472" y="7510250"/>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50 w 58"/>
                <a:gd name="T19" fmla="*/ 50 h 60"/>
                <a:gd name="T20" fmla="*/ 48 w 58"/>
                <a:gd name="T21" fmla="*/ 52 h 60"/>
                <a:gd name="T22" fmla="*/ 48 w 58"/>
                <a:gd name="T23" fmla="*/ 52 h 60"/>
                <a:gd name="T24" fmla="*/ 48 w 58"/>
                <a:gd name="T25" fmla="*/ 52 h 60"/>
                <a:gd name="T26" fmla="*/ 24 w 58"/>
                <a:gd name="T27" fmla="*/ 52 h 60"/>
                <a:gd name="T28" fmla="*/ 22 w 58"/>
                <a:gd name="T29" fmla="*/ 50 h 60"/>
                <a:gd name="T30" fmla="*/ 24 w 58"/>
                <a:gd name="T31" fmla="*/ 48 h 60"/>
                <a:gd name="T32" fmla="*/ 30 w 58"/>
                <a:gd name="T33" fmla="*/ 48 h 60"/>
                <a:gd name="T34" fmla="*/ 30 w 58"/>
                <a:gd name="T35" fmla="*/ 34 h 60"/>
                <a:gd name="T36" fmla="*/ 32 w 58"/>
                <a:gd name="T37" fmla="*/ 32 h 60"/>
                <a:gd name="T38" fmla="*/ 34 w 58"/>
                <a:gd name="T39" fmla="*/ 34 h 60"/>
                <a:gd name="T40" fmla="*/ 34 w 58"/>
                <a:gd name="T41" fmla="*/ 48 h 60"/>
                <a:gd name="T42" fmla="*/ 38 w 58"/>
                <a:gd name="T43" fmla="*/ 48 h 60"/>
                <a:gd name="T44" fmla="*/ 38 w 58"/>
                <a:gd name="T45" fmla="*/ 26 h 60"/>
                <a:gd name="T46" fmla="*/ 40 w 58"/>
                <a:gd name="T47" fmla="*/ 24 h 60"/>
                <a:gd name="T48" fmla="*/ 42 w 58"/>
                <a:gd name="T49" fmla="*/ 26 h 60"/>
                <a:gd name="T50" fmla="*/ 42 w 58"/>
                <a:gd name="T51" fmla="*/ 48 h 60"/>
                <a:gd name="T52" fmla="*/ 46 w 58"/>
                <a:gd name="T53" fmla="*/ 48 h 60"/>
                <a:gd name="T54" fmla="*/ 46 w 58"/>
                <a:gd name="T55" fmla="*/ 14 h 60"/>
                <a:gd name="T56" fmla="*/ 48 w 58"/>
                <a:gd name="T57" fmla="*/ 12 h 60"/>
                <a:gd name="T58" fmla="*/ 50 w 58"/>
                <a:gd name="T59" fmla="*/ 14 h 60"/>
                <a:gd name="T60" fmla="*/ 50 w 58"/>
                <a:gd name="T61"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6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0" y="50"/>
                  </a:moveTo>
                  <a:cubicBezTo>
                    <a:pt x="50" y="51"/>
                    <a:pt x="49" y="52"/>
                    <a:pt x="48" y="52"/>
                  </a:cubicBezTo>
                  <a:cubicBezTo>
                    <a:pt x="48" y="52"/>
                    <a:pt x="48" y="52"/>
                    <a:pt x="48" y="52"/>
                  </a:cubicBezTo>
                  <a:cubicBezTo>
                    <a:pt x="48" y="52"/>
                    <a:pt x="48" y="52"/>
                    <a:pt x="48" y="52"/>
                  </a:cubicBezTo>
                  <a:cubicBezTo>
                    <a:pt x="24" y="52"/>
                    <a:pt x="24" y="52"/>
                    <a:pt x="24" y="52"/>
                  </a:cubicBezTo>
                  <a:cubicBezTo>
                    <a:pt x="23" y="52"/>
                    <a:pt x="22" y="51"/>
                    <a:pt x="22" y="50"/>
                  </a:cubicBezTo>
                  <a:cubicBezTo>
                    <a:pt x="22" y="49"/>
                    <a:pt x="23" y="48"/>
                    <a:pt x="24" y="48"/>
                  </a:cubicBezTo>
                  <a:cubicBezTo>
                    <a:pt x="30" y="48"/>
                    <a:pt x="30" y="48"/>
                    <a:pt x="30" y="48"/>
                  </a:cubicBezTo>
                  <a:cubicBezTo>
                    <a:pt x="30" y="34"/>
                    <a:pt x="30" y="34"/>
                    <a:pt x="30" y="34"/>
                  </a:cubicBezTo>
                  <a:cubicBezTo>
                    <a:pt x="30" y="33"/>
                    <a:pt x="31" y="32"/>
                    <a:pt x="32" y="32"/>
                  </a:cubicBezTo>
                  <a:cubicBezTo>
                    <a:pt x="33" y="32"/>
                    <a:pt x="34" y="33"/>
                    <a:pt x="34" y="34"/>
                  </a:cubicBezTo>
                  <a:cubicBezTo>
                    <a:pt x="34" y="48"/>
                    <a:pt x="34" y="48"/>
                    <a:pt x="34" y="48"/>
                  </a:cubicBezTo>
                  <a:cubicBezTo>
                    <a:pt x="38" y="48"/>
                    <a:pt x="38" y="48"/>
                    <a:pt x="38" y="48"/>
                  </a:cubicBezTo>
                  <a:cubicBezTo>
                    <a:pt x="38" y="26"/>
                    <a:pt x="38" y="26"/>
                    <a:pt x="38" y="26"/>
                  </a:cubicBezTo>
                  <a:cubicBezTo>
                    <a:pt x="38" y="25"/>
                    <a:pt x="39" y="24"/>
                    <a:pt x="40" y="24"/>
                  </a:cubicBezTo>
                  <a:cubicBezTo>
                    <a:pt x="41" y="24"/>
                    <a:pt x="42" y="25"/>
                    <a:pt x="42" y="26"/>
                  </a:cubicBezTo>
                  <a:cubicBezTo>
                    <a:pt x="42" y="48"/>
                    <a:pt x="42" y="48"/>
                    <a:pt x="42" y="48"/>
                  </a:cubicBezTo>
                  <a:cubicBezTo>
                    <a:pt x="46" y="48"/>
                    <a:pt x="46" y="48"/>
                    <a:pt x="46" y="48"/>
                  </a:cubicBezTo>
                  <a:cubicBezTo>
                    <a:pt x="46" y="14"/>
                    <a:pt x="46" y="14"/>
                    <a:pt x="46" y="14"/>
                  </a:cubicBezTo>
                  <a:cubicBezTo>
                    <a:pt x="46" y="13"/>
                    <a:pt x="47" y="12"/>
                    <a:pt x="48" y="12"/>
                  </a:cubicBezTo>
                  <a:cubicBezTo>
                    <a:pt x="49" y="12"/>
                    <a:pt x="50" y="13"/>
                    <a:pt x="50" y="14"/>
                  </a:cubicBez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mn-lt"/>
              </a:endParaRPr>
            </a:p>
          </p:txBody>
        </p:sp>
      </p:grpSp>
      <p:sp>
        <p:nvSpPr>
          <p:cNvPr id="86" name="Slide Number Placeholder 2">
            <a:extLst>
              <a:ext uri="{FF2B5EF4-FFF2-40B4-BE49-F238E27FC236}">
                <a16:creationId xmlns:a16="http://schemas.microsoft.com/office/drawing/2014/main" id="{21098254-FC03-8B4B-AE07-F49D61219AAD}"/>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29</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07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B0FE9CA-155C-44BD-A099-7D6D6692503E}"/>
              </a:ext>
            </a:extLst>
          </p:cNvPr>
          <p:cNvGrpSpPr/>
          <p:nvPr/>
        </p:nvGrpSpPr>
        <p:grpSpPr>
          <a:xfrm>
            <a:off x="368541" y="4676776"/>
            <a:ext cx="7035317" cy="506256"/>
            <a:chOff x="380847" y="4653050"/>
            <a:chExt cx="7035317" cy="506256"/>
          </a:xfrm>
          <a:effectLst>
            <a:outerShdw blurRad="50800" dist="38100" dir="2700000" algn="tl" rotWithShape="0">
              <a:prstClr val="black">
                <a:alpha val="40000"/>
              </a:prstClr>
            </a:outerShdw>
          </a:effectLst>
        </p:grpSpPr>
        <p:sp>
          <p:nvSpPr>
            <p:cNvPr id="35" name="Rectangle 34">
              <a:extLst>
                <a:ext uri="{FF2B5EF4-FFF2-40B4-BE49-F238E27FC236}">
                  <a16:creationId xmlns:a16="http://schemas.microsoft.com/office/drawing/2014/main" id="{AC3A1EC4-7259-46EF-B8E4-8561481A4926}"/>
                </a:ext>
              </a:extLst>
            </p:cNvPr>
            <p:cNvSpPr/>
            <p:nvPr/>
          </p:nvSpPr>
          <p:spPr>
            <a:xfrm>
              <a:off x="888447" y="4653050"/>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Lead Management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EC6C0271-D613-4A84-878C-CEDC20F095C5}"/>
                </a:ext>
              </a:extLst>
            </p:cNvPr>
            <p:cNvSpPr/>
            <p:nvPr/>
          </p:nvSpPr>
          <p:spPr>
            <a:xfrm>
              <a:off x="380847" y="4653050"/>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03</a:t>
              </a:r>
            </a:p>
          </p:txBody>
        </p:sp>
      </p:grpSp>
      <p:grpSp>
        <p:nvGrpSpPr>
          <p:cNvPr id="37" name="Group 36">
            <a:extLst>
              <a:ext uri="{FF2B5EF4-FFF2-40B4-BE49-F238E27FC236}">
                <a16:creationId xmlns:a16="http://schemas.microsoft.com/office/drawing/2014/main" id="{3D0C52AF-8967-4C23-AC64-D358F00BBBB3}"/>
              </a:ext>
            </a:extLst>
          </p:cNvPr>
          <p:cNvGrpSpPr/>
          <p:nvPr/>
        </p:nvGrpSpPr>
        <p:grpSpPr>
          <a:xfrm>
            <a:off x="368541" y="3199851"/>
            <a:ext cx="7035317" cy="1372149"/>
            <a:chOff x="380847" y="3675811"/>
            <a:chExt cx="7035317" cy="1154165"/>
          </a:xfrm>
          <a:effectLst>
            <a:outerShdw blurRad="50800" dist="38100" dir="2700000" algn="tl" rotWithShape="0">
              <a:prstClr val="black">
                <a:alpha val="40000"/>
              </a:prstClr>
            </a:outerShdw>
          </a:effectLst>
        </p:grpSpPr>
        <p:sp>
          <p:nvSpPr>
            <p:cNvPr id="38" name="Rectangle 37">
              <a:extLst>
                <a:ext uri="{FF2B5EF4-FFF2-40B4-BE49-F238E27FC236}">
                  <a16:creationId xmlns:a16="http://schemas.microsoft.com/office/drawing/2014/main" id="{1E1D7FC6-676B-49B3-A082-8ECC87407A90}"/>
                </a:ext>
              </a:extLst>
            </p:cNvPr>
            <p:cNvSpPr/>
            <p:nvPr/>
          </p:nvSpPr>
          <p:spPr>
            <a:xfrm>
              <a:off x="888447" y="3675811"/>
              <a:ext cx="6527717" cy="1154165"/>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b="1" dirty="0">
                  <a:solidFill>
                    <a:schemeClr val="accent3"/>
                  </a:solidFill>
                  <a:latin typeface="Arial Black" panose="020B0A04020102020204" pitchFamily="34"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Buyer’s Journey</a:t>
              </a:r>
              <a:endParaRPr lang="en-US" sz="1400" b="1"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Buying Decision Team (BDT) Explained</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b="1" dirty="0">
                  <a:solidFill>
                    <a:schemeClr val="accent3"/>
                  </a:solidFill>
                  <a:latin typeface="Arial Black" panose="020B0A04020102020204" pitchFamily="34"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BDT Heatmap</a:t>
              </a:r>
              <a:endParaRPr lang="en-US" sz="1200" b="1"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BDT Engagement Map</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b="1" dirty="0">
                  <a:solidFill>
                    <a:schemeClr val="accent3"/>
                  </a:solidFill>
                  <a:latin typeface="Arial Black" panose="020B0A04020102020204" pitchFamily="34"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Buyer Personas</a:t>
              </a:r>
              <a:endParaRPr lang="en-US" sz="1200" b="1"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Messaging &amp; Positioning</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b="1" dirty="0">
                  <a:solidFill>
                    <a:schemeClr val="accent3"/>
                  </a:solidFill>
                  <a:latin typeface="Arial Black" panose="020B0A04020102020204" pitchFamily="34"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Developing Your Sales Pitch</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39" name="Rectangle 38">
              <a:extLst>
                <a:ext uri="{FF2B5EF4-FFF2-40B4-BE49-F238E27FC236}">
                  <a16:creationId xmlns:a16="http://schemas.microsoft.com/office/drawing/2014/main" id="{5CC2A4CE-428F-4339-AAE4-8811132C8275}"/>
                </a:ext>
              </a:extLst>
            </p:cNvPr>
            <p:cNvSpPr/>
            <p:nvPr/>
          </p:nvSpPr>
          <p:spPr>
            <a:xfrm>
              <a:off x="380847" y="3675812"/>
              <a:ext cx="507600" cy="425831"/>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02</a:t>
              </a:r>
            </a:p>
          </p:txBody>
        </p:sp>
      </p:grpSp>
      <p:grpSp>
        <p:nvGrpSpPr>
          <p:cNvPr id="40" name="Group 39">
            <a:extLst>
              <a:ext uri="{FF2B5EF4-FFF2-40B4-BE49-F238E27FC236}">
                <a16:creationId xmlns:a16="http://schemas.microsoft.com/office/drawing/2014/main" id="{EAEBB2E2-F1B2-4D15-8A94-480823B79778}"/>
              </a:ext>
            </a:extLst>
          </p:cNvPr>
          <p:cNvGrpSpPr/>
          <p:nvPr/>
        </p:nvGrpSpPr>
        <p:grpSpPr>
          <a:xfrm>
            <a:off x="368541" y="2552426"/>
            <a:ext cx="7035317" cy="506256"/>
            <a:chOff x="380847" y="2698574"/>
            <a:chExt cx="7035317" cy="506256"/>
          </a:xfrm>
          <a:effectLst>
            <a:outerShdw blurRad="50800" dist="38100" dir="2700000" algn="tl" rotWithShape="0">
              <a:prstClr val="black">
                <a:alpha val="40000"/>
              </a:prstClr>
            </a:outerShdw>
          </a:effectLst>
        </p:grpSpPr>
        <p:sp>
          <p:nvSpPr>
            <p:cNvPr id="41" name="Rectangle 40">
              <a:extLst>
                <a:ext uri="{FF2B5EF4-FFF2-40B4-BE49-F238E27FC236}">
                  <a16:creationId xmlns:a16="http://schemas.microsoft.com/office/drawing/2014/main" id="{05671700-45B2-460D-AB78-B90ED0DA315B}"/>
                </a:ext>
              </a:extLst>
            </p:cNvPr>
            <p:cNvSpPr/>
            <p:nvPr/>
          </p:nvSpPr>
          <p:spPr>
            <a:xfrm>
              <a:off x="888447" y="2698574"/>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Sales Process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Opportunity &amp; Pipeline Management Summary</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6E362200-5774-4711-8C8F-FF2D2DF32143}"/>
                </a:ext>
              </a:extLst>
            </p:cNvPr>
            <p:cNvSpPr/>
            <p:nvPr/>
          </p:nvSpPr>
          <p:spPr>
            <a:xfrm>
              <a:off x="380847" y="2698574"/>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Black" panose="020B0A04020102020204" pitchFamily="34" charset="0"/>
                  <a:cs typeface="Segoe UI" panose="020B0502040204020203" pitchFamily="34" charset="0"/>
                </a:rPr>
                <a:t>01</a:t>
              </a:r>
              <a:endPar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11E3077F-9EBE-45E8-828C-492345E40058}"/>
              </a:ext>
            </a:extLst>
          </p:cNvPr>
          <p:cNvGrpSpPr/>
          <p:nvPr/>
        </p:nvGrpSpPr>
        <p:grpSpPr>
          <a:xfrm>
            <a:off x="368541" y="1905000"/>
            <a:ext cx="7035317" cy="506256"/>
            <a:chOff x="380847" y="1721336"/>
            <a:chExt cx="7035317" cy="506256"/>
          </a:xfrm>
          <a:effectLst>
            <a:outerShdw blurRad="50800" dist="38100" dir="2700000" algn="tl" rotWithShape="0">
              <a:prstClr val="black">
                <a:alpha val="40000"/>
              </a:prstClr>
            </a:outerShdw>
          </a:effectLst>
        </p:grpSpPr>
        <p:sp>
          <p:nvSpPr>
            <p:cNvPr id="44" name="Rectangle 43">
              <a:extLst>
                <a:ext uri="{FF2B5EF4-FFF2-40B4-BE49-F238E27FC236}">
                  <a16:creationId xmlns:a16="http://schemas.microsoft.com/office/drawing/2014/main" id="{2BFE4568-3E9B-457A-8B9C-A39EB05C7360}"/>
                </a:ext>
              </a:extLst>
            </p:cNvPr>
            <p:cNvSpPr/>
            <p:nvPr/>
          </p:nvSpPr>
          <p:spPr>
            <a:xfrm>
              <a:off x="888447" y="172133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3" action="ppaction://hlinksldjump">
                    <a:extLst>
                      <a:ext uri="{A12FA001-AC4F-418D-AE19-62706E023703}">
                        <ahyp:hlinkClr xmlns:ahyp="http://schemas.microsoft.com/office/drawing/2018/hyperlinkcolor" val="tx"/>
                      </a:ext>
                    </a:extLst>
                  </a:hlinkClick>
                </a:rPr>
                <a:t>Introduction</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4D9AA7EB-A83B-4840-9C04-F4CCF2E4B753}"/>
                </a:ext>
              </a:extLst>
            </p:cNvPr>
            <p:cNvSpPr/>
            <p:nvPr/>
          </p:nvSpPr>
          <p:spPr>
            <a:xfrm>
              <a:off x="380847" y="172133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Black" panose="020B0A04020102020204" pitchFamily="34" charset="0"/>
                  <a:cs typeface="Segoe UI" panose="020B0502040204020203" pitchFamily="34" charset="0"/>
                </a:rPr>
                <a:t>00</a:t>
              </a:r>
              <a:endPar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endParaRPr>
            </a:p>
          </p:txBody>
        </p:sp>
      </p:grpSp>
      <p:grpSp>
        <p:nvGrpSpPr>
          <p:cNvPr id="46" name="Group 45">
            <a:extLst>
              <a:ext uri="{FF2B5EF4-FFF2-40B4-BE49-F238E27FC236}">
                <a16:creationId xmlns:a16="http://schemas.microsoft.com/office/drawing/2014/main" id="{45F087E0-EF34-4957-B0F0-26F807D897B4}"/>
              </a:ext>
            </a:extLst>
          </p:cNvPr>
          <p:cNvGrpSpPr/>
          <p:nvPr/>
        </p:nvGrpSpPr>
        <p:grpSpPr>
          <a:xfrm>
            <a:off x="368541" y="5324203"/>
            <a:ext cx="7035317" cy="972093"/>
            <a:chOff x="380847" y="6607526"/>
            <a:chExt cx="7035317" cy="1012512"/>
          </a:xfrm>
          <a:effectLst>
            <a:outerShdw blurRad="50800" dist="38100" dir="2700000" algn="tl" rotWithShape="0">
              <a:prstClr val="black">
                <a:alpha val="40000"/>
              </a:prstClr>
            </a:outerShdw>
          </a:effectLst>
        </p:grpSpPr>
        <p:sp>
          <p:nvSpPr>
            <p:cNvPr id="47" name="Rectangle 46">
              <a:extLst>
                <a:ext uri="{FF2B5EF4-FFF2-40B4-BE49-F238E27FC236}">
                  <a16:creationId xmlns:a16="http://schemas.microsoft.com/office/drawing/2014/main" id="{CCBA9BF1-94F4-4DDC-980A-D9CB148FCFF4}"/>
                </a:ext>
              </a:extLst>
            </p:cNvPr>
            <p:cNvSpPr/>
            <p:nvPr/>
          </p:nvSpPr>
          <p:spPr>
            <a:xfrm>
              <a:off x="888447" y="6607526"/>
              <a:ext cx="6527717" cy="1012512"/>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Opportunity Management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5" action="ppaction://hlinksldjump">
                    <a:extLst>
                      <a:ext uri="{A12FA001-AC4F-418D-AE19-62706E023703}">
                        <ahyp:hlinkClr xmlns:ahyp="http://schemas.microsoft.com/office/drawing/2018/hyperlinkcolor" val="tx"/>
                      </a:ext>
                    </a:extLst>
                  </a:hlinkClick>
                </a:rPr>
                <a:t>PSD Deliverables</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b="1" dirty="0">
                  <a:solidFill>
                    <a:schemeClr val="accent3"/>
                  </a:solidFill>
                  <a:latin typeface="Arial Black" panose="020B0A04020102020204" pitchFamily="34" charset="0"/>
                  <a:cs typeface="Segoe UI" panose="020B0502040204020203" pitchFamily="34" charset="0"/>
                  <a:hlinkClick r:id="rId16" action="ppaction://hlinksldjump">
                    <a:extLst>
                      <a:ext uri="{A12FA001-AC4F-418D-AE19-62706E023703}">
                        <ahyp:hlinkClr xmlns:ahyp="http://schemas.microsoft.com/office/drawing/2018/hyperlinkcolor" val="tx"/>
                      </a:ext>
                    </a:extLst>
                  </a:hlinkClick>
                </a:rPr>
                <a:t>ADVAM Deliverables</a:t>
              </a:r>
              <a:endParaRPr lang="en-US" sz="1200" b="1"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7" action="ppaction://hlinksldjump">
                    <a:extLst>
                      <a:ext uri="{A12FA001-AC4F-418D-AE19-62706E023703}">
                        <ahyp:hlinkClr xmlns:ahyp="http://schemas.microsoft.com/office/drawing/2018/hyperlinkcolor" val="tx"/>
                      </a:ext>
                    </a:extLst>
                  </a:hlinkClick>
                </a:rPr>
                <a:t>Detailed </a:t>
              </a:r>
              <a:r>
                <a:rPr lang="en-US" sz="1200" b="1" dirty="0">
                  <a:solidFill>
                    <a:schemeClr val="accent3"/>
                  </a:solidFill>
                  <a:latin typeface="Arial Black" panose="020B0A04020102020204" pitchFamily="34" charset="0"/>
                  <a:cs typeface="Segoe UI" panose="020B0502040204020203" pitchFamily="34" charset="0"/>
                  <a:hlinkClick r:id="rId17" action="ppaction://hlinksldjump">
                    <a:extLst>
                      <a:ext uri="{A12FA001-AC4F-418D-AE19-62706E023703}">
                        <ahyp:hlinkClr xmlns:ahyp="http://schemas.microsoft.com/office/drawing/2018/hyperlinkcolor" val="tx"/>
                      </a:ext>
                    </a:extLst>
                  </a:hlinkClick>
                </a:rPr>
                <a:t>Opportunity Stage Cards</a:t>
              </a:r>
              <a:endParaRPr lang="en-US" sz="1200" b="1"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8" action="ppaction://hlinksldjump">
                    <a:extLst>
                      <a:ext uri="{A12FA001-AC4F-418D-AE19-62706E023703}">
                        <ahyp:hlinkClr xmlns:ahyp="http://schemas.microsoft.com/office/drawing/2018/hyperlinkcolor" val="tx"/>
                      </a:ext>
                    </a:extLst>
                  </a:hlinkClick>
                </a:rPr>
                <a:t>Sales Plays</a:t>
              </a:r>
              <a:endParaRPr kumimoji="0" lang="en-US" sz="12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48" name="Rectangle 47">
              <a:extLst>
                <a:ext uri="{FF2B5EF4-FFF2-40B4-BE49-F238E27FC236}">
                  <a16:creationId xmlns:a16="http://schemas.microsoft.com/office/drawing/2014/main" id="{CDA10714-E3A7-411B-A2D5-931A3ECC827A}"/>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04</a:t>
              </a:r>
            </a:p>
          </p:txBody>
        </p:sp>
      </p:grpSp>
      <p:grpSp>
        <p:nvGrpSpPr>
          <p:cNvPr id="49" name="Group 48">
            <a:extLst>
              <a:ext uri="{FF2B5EF4-FFF2-40B4-BE49-F238E27FC236}">
                <a16:creationId xmlns:a16="http://schemas.microsoft.com/office/drawing/2014/main" id="{30A89EAA-6CE6-405F-8CCB-01A9CB50721D}"/>
              </a:ext>
            </a:extLst>
          </p:cNvPr>
          <p:cNvGrpSpPr/>
          <p:nvPr/>
        </p:nvGrpSpPr>
        <p:grpSpPr>
          <a:xfrm>
            <a:off x="368541" y="6400800"/>
            <a:ext cx="7035317" cy="506256"/>
            <a:chOff x="380847" y="6607526"/>
            <a:chExt cx="7035317" cy="506256"/>
          </a:xfrm>
          <a:effectLst>
            <a:outerShdw blurRad="50800" dist="38100" dir="2700000" algn="tl" rotWithShape="0">
              <a:prstClr val="black">
                <a:alpha val="40000"/>
              </a:prstClr>
            </a:outerShdw>
          </a:effectLst>
        </p:grpSpPr>
        <p:sp>
          <p:nvSpPr>
            <p:cNvPr id="50" name="Rectangle 49">
              <a:extLst>
                <a:ext uri="{FF2B5EF4-FFF2-40B4-BE49-F238E27FC236}">
                  <a16:creationId xmlns:a16="http://schemas.microsoft.com/office/drawing/2014/main" id="{FFFEBD12-7109-41C0-8237-DC355CB566B2}"/>
                </a:ext>
              </a:extLst>
            </p:cNvPr>
            <p:cNvSpPr/>
            <p:nvPr/>
          </p:nvSpPr>
          <p:spPr>
            <a:xfrm>
              <a:off x="888447" y="660752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19" action="ppaction://hlinksldjump">
                    <a:extLst>
                      <a:ext uri="{A12FA001-AC4F-418D-AE19-62706E023703}">
                        <ahyp:hlinkClr xmlns:ahyp="http://schemas.microsoft.com/office/drawing/2018/hyperlinkcolor" val="tx"/>
                      </a:ext>
                    </a:extLst>
                  </a:hlinkClick>
                </a:rPr>
                <a:t>Pipeline Management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51" name="Rectangle 50">
              <a:extLst>
                <a:ext uri="{FF2B5EF4-FFF2-40B4-BE49-F238E27FC236}">
                  <a16:creationId xmlns:a16="http://schemas.microsoft.com/office/drawing/2014/main" id="{B3106827-922E-4927-835B-0DB6FF983A68}"/>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Black" panose="020B0A04020102020204" pitchFamily="34" charset="0"/>
                  <a:cs typeface="Segoe UI" panose="020B0502040204020203" pitchFamily="34" charset="0"/>
                </a:rPr>
                <a:t>05</a:t>
              </a:r>
              <a:endPar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endParaRPr>
            </a:p>
          </p:txBody>
        </p:sp>
      </p:grpSp>
      <p:grpSp>
        <p:nvGrpSpPr>
          <p:cNvPr id="20" name="Group 19">
            <a:extLst>
              <a:ext uri="{FF2B5EF4-FFF2-40B4-BE49-F238E27FC236}">
                <a16:creationId xmlns:a16="http://schemas.microsoft.com/office/drawing/2014/main" id="{A1A132B5-D1C0-49AC-A88B-7A7E408CE7D5}"/>
              </a:ext>
            </a:extLst>
          </p:cNvPr>
          <p:cNvGrpSpPr/>
          <p:nvPr/>
        </p:nvGrpSpPr>
        <p:grpSpPr>
          <a:xfrm>
            <a:off x="368541" y="8662987"/>
            <a:ext cx="7035317" cy="506256"/>
            <a:chOff x="380847" y="6607526"/>
            <a:chExt cx="7035317" cy="506256"/>
          </a:xfrm>
          <a:effectLst>
            <a:outerShdw blurRad="50800" dist="38100" dir="2700000" algn="tl" rotWithShape="0">
              <a:prstClr val="black">
                <a:alpha val="40000"/>
              </a:prstClr>
            </a:outerShdw>
          </a:effectLst>
        </p:grpSpPr>
        <p:sp>
          <p:nvSpPr>
            <p:cNvPr id="21" name="Rectangle 20">
              <a:extLst>
                <a:ext uri="{FF2B5EF4-FFF2-40B4-BE49-F238E27FC236}">
                  <a16:creationId xmlns:a16="http://schemas.microsoft.com/office/drawing/2014/main" id="{01026A7E-5434-4001-AD98-9E3B44529AB3}"/>
                </a:ext>
              </a:extLst>
            </p:cNvPr>
            <p:cNvSpPr/>
            <p:nvPr/>
          </p:nvSpPr>
          <p:spPr>
            <a:xfrm>
              <a:off x="888447" y="6607526"/>
              <a:ext cx="6527717" cy="506256"/>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20" action="ppaction://hlinksldjump">
                    <a:extLst>
                      <a:ext uri="{A12FA001-AC4F-418D-AE19-62706E023703}">
                        <ahyp:hlinkClr xmlns:ahyp="http://schemas.microsoft.com/office/drawing/2018/hyperlinkcolor" val="tx"/>
                      </a:ext>
                    </a:extLst>
                  </a:hlinkClick>
                </a:rPr>
                <a:t>Appendix</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FB72823E-95AE-45A2-B0A1-6F1A4D1E6ED6}"/>
                </a:ext>
              </a:extLst>
            </p:cNvPr>
            <p:cNvSpPr/>
            <p:nvPr/>
          </p:nvSpPr>
          <p:spPr>
            <a:xfrm>
              <a:off x="380847" y="6607526"/>
              <a:ext cx="507600" cy="506256"/>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07</a:t>
              </a:r>
            </a:p>
          </p:txBody>
        </p:sp>
      </p:grpSp>
      <p:sp>
        <p:nvSpPr>
          <p:cNvPr id="2" name="TextBox 1">
            <a:extLst>
              <a:ext uri="{FF2B5EF4-FFF2-40B4-BE49-F238E27FC236}">
                <a16:creationId xmlns:a16="http://schemas.microsoft.com/office/drawing/2014/main" id="{B28ADCFE-DA1D-4900-83D0-D956E51614F6}"/>
              </a:ext>
            </a:extLst>
          </p:cNvPr>
          <p:cNvSpPr txBox="1"/>
          <p:nvPr/>
        </p:nvSpPr>
        <p:spPr>
          <a:xfrm>
            <a:off x="876141" y="9169243"/>
            <a:ext cx="2705259" cy="246221"/>
          </a:xfrm>
          <a:prstGeom prst="rect">
            <a:avLst/>
          </a:prstGeom>
          <a:noFill/>
        </p:spPr>
        <p:txBody>
          <a:bodyPr wrap="square" rtlCol="0">
            <a:spAutoFit/>
          </a:bodyPr>
          <a:lstStyle/>
          <a:p>
            <a:r>
              <a:rPr lang="en-US" sz="1000" dirty="0"/>
              <a:t>Jump to each section with the links above</a:t>
            </a:r>
          </a:p>
        </p:txBody>
      </p:sp>
      <p:grpSp>
        <p:nvGrpSpPr>
          <p:cNvPr id="27" name="Group 26">
            <a:extLst>
              <a:ext uri="{FF2B5EF4-FFF2-40B4-BE49-F238E27FC236}">
                <a16:creationId xmlns:a16="http://schemas.microsoft.com/office/drawing/2014/main" id="{AB97FBB8-16D5-4275-976B-6B68DD877DCC}"/>
              </a:ext>
            </a:extLst>
          </p:cNvPr>
          <p:cNvGrpSpPr/>
          <p:nvPr/>
        </p:nvGrpSpPr>
        <p:grpSpPr>
          <a:xfrm>
            <a:off x="368541" y="7030609"/>
            <a:ext cx="7035317" cy="1632378"/>
            <a:chOff x="380847" y="6607525"/>
            <a:chExt cx="7035317" cy="1632378"/>
          </a:xfrm>
          <a:effectLst>
            <a:outerShdw blurRad="50800" dist="38100" dir="2700000" algn="tl" rotWithShape="0">
              <a:prstClr val="black">
                <a:alpha val="40000"/>
              </a:prstClr>
            </a:outerShdw>
          </a:effectLst>
        </p:grpSpPr>
        <p:sp>
          <p:nvSpPr>
            <p:cNvPr id="28" name="Rectangle 27">
              <a:extLst>
                <a:ext uri="{FF2B5EF4-FFF2-40B4-BE49-F238E27FC236}">
                  <a16:creationId xmlns:a16="http://schemas.microsoft.com/office/drawing/2014/main" id="{ADAED710-38E6-4DBA-A726-F00C13997728}"/>
                </a:ext>
              </a:extLst>
            </p:cNvPr>
            <p:cNvSpPr/>
            <p:nvPr/>
          </p:nvSpPr>
          <p:spPr>
            <a:xfrm>
              <a:off x="888447" y="6607525"/>
              <a:ext cx="6527717" cy="1632378"/>
            </a:xfrm>
            <a:prstGeom prst="rect">
              <a:avLst/>
            </a:prstGeom>
            <a:solidFill>
              <a:schemeClr val="bg1"/>
            </a:solidFill>
          </p:spPr>
          <p:txBody>
            <a:bodyPr wrap="square" lIns="144000" tIns="144000" rIns="144000" bIns="144000" anchor="ctr" anchorCtr="0">
              <a:noAutofit/>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21" action="ppaction://hlinksldjump">
                    <a:extLst>
                      <a:ext uri="{A12FA001-AC4F-418D-AE19-62706E023703}">
                        <ahyp:hlinkClr xmlns:ahyp="http://schemas.microsoft.com/office/drawing/2018/hyperlinkcolor" val="tx"/>
                      </a:ext>
                    </a:extLst>
                  </a:hlinkClick>
                </a:rPr>
                <a:t>Job Aids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dirty="0">
                  <a:solidFill>
                    <a:schemeClr val="accent3"/>
                  </a:solidFill>
                  <a:latin typeface="Arial Black" panose="020B0A04020102020204" pitchFamily="34" charset="0"/>
                  <a:cs typeface="Segoe UI" panose="020B0502040204020203" pitchFamily="34" charset="0"/>
                  <a:hlinkClick r:id="rId22" action="ppaction://hlinksldjump">
                    <a:extLst>
                      <a:ext uri="{A12FA001-AC4F-418D-AE19-62706E023703}">
                        <ahyp:hlinkClr xmlns:ahyp="http://schemas.microsoft.com/office/drawing/2018/hyperlinkcolor" val="tx"/>
                      </a:ext>
                    </a:extLst>
                  </a:hlinkClick>
                </a:rPr>
                <a:t>Account Plans</a:t>
              </a:r>
              <a:endParaRPr lang="en-US" sz="1200"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23" action="ppaction://hlinksldjump">
                    <a:extLst>
                      <a:ext uri="{A12FA001-AC4F-418D-AE19-62706E023703}">
                        <ahyp:hlinkClr xmlns:ahyp="http://schemas.microsoft.com/office/drawing/2018/hyperlinkcolor" val="tx"/>
                      </a:ext>
                    </a:extLst>
                  </a:hlinkClick>
                </a:rPr>
                <a:t>SCQA Framework</a:t>
              </a:r>
              <a:endParaRPr kumimoji="0" lang="en-US" sz="12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dirty="0">
                  <a:solidFill>
                    <a:schemeClr val="accent3"/>
                  </a:solidFill>
                  <a:latin typeface="Arial Black" panose="020B0A04020102020204" pitchFamily="34" charset="0"/>
                  <a:cs typeface="Segoe UI" panose="020B0502040204020203" pitchFamily="34" charset="0"/>
                  <a:hlinkClick r:id="rId24" action="ppaction://hlinksldjump">
                    <a:extLst>
                      <a:ext uri="{A12FA001-AC4F-418D-AE19-62706E023703}">
                        <ahyp:hlinkClr xmlns:ahyp="http://schemas.microsoft.com/office/drawing/2018/hyperlinkcolor" val="tx"/>
                      </a:ext>
                    </a:extLst>
                  </a:hlinkClick>
                </a:rPr>
                <a:t>Win Strategy</a:t>
              </a:r>
              <a:endParaRPr lang="en-US" sz="1200"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25" action="ppaction://hlinksldjump">
                    <a:extLst>
                      <a:ext uri="{A12FA001-AC4F-418D-AE19-62706E023703}">
                        <ahyp:hlinkClr xmlns:ahyp="http://schemas.microsoft.com/office/drawing/2018/hyperlinkcolor" val="tx"/>
                      </a:ext>
                    </a:extLst>
                  </a:hlinkClick>
                </a:rPr>
                <a:t>Deal Scorecard</a:t>
              </a:r>
              <a:endParaRPr kumimoji="0" lang="en-US" sz="12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dirty="0">
                  <a:solidFill>
                    <a:schemeClr val="accent3"/>
                  </a:solidFill>
                  <a:latin typeface="Arial Black" panose="020B0A04020102020204" pitchFamily="34" charset="0"/>
                  <a:cs typeface="Segoe UI" panose="020B0502040204020203" pitchFamily="34" charset="0"/>
                  <a:hlinkClick r:id="rId26" action="ppaction://hlinksldjump">
                    <a:extLst>
                      <a:ext uri="{A12FA001-AC4F-418D-AE19-62706E023703}">
                        <ahyp:hlinkClr xmlns:ahyp="http://schemas.microsoft.com/office/drawing/2018/hyperlinkcolor" val="tx"/>
                      </a:ext>
                    </a:extLst>
                  </a:hlinkClick>
                </a:rPr>
                <a:t>New Business Plan</a:t>
              </a:r>
              <a:endParaRPr kumimoji="0" lang="en-US" sz="12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lang="en-US" sz="1200" dirty="0">
                  <a:solidFill>
                    <a:schemeClr val="accent3"/>
                  </a:solidFill>
                  <a:latin typeface="Arial Black" panose="020B0A04020102020204" pitchFamily="34" charset="0"/>
                  <a:cs typeface="Segoe UI" panose="020B0502040204020203" pitchFamily="34" charset="0"/>
                  <a:hlinkClick r:id="rId27" action="ppaction://hlinksldjump">
                    <a:extLst>
                      <a:ext uri="{A12FA001-AC4F-418D-AE19-62706E023703}">
                        <ahyp:hlinkClr xmlns:ahyp="http://schemas.microsoft.com/office/drawing/2018/hyperlinkcolor" val="tx"/>
                      </a:ext>
                    </a:extLst>
                  </a:hlinkClick>
                </a:rPr>
                <a:t>Call Plan</a:t>
              </a:r>
              <a:endParaRPr lang="en-US" sz="1200" dirty="0">
                <a:solidFill>
                  <a:schemeClr val="accent3"/>
                </a:solidFill>
                <a:latin typeface="Arial Black" panose="020B0A04020102020204" pitchFamily="34" charset="0"/>
                <a:cs typeface="Segoe UI" panose="020B0502040204020203" pitchFamily="34" charset="0"/>
              </a:endParaRPr>
            </a:p>
            <a:p>
              <a:pPr lvl="1" defTabSz="777240" fontAlgn="auto">
                <a:spcBef>
                  <a:spcPts val="0"/>
                </a:spcBef>
                <a:spcAft>
                  <a:spcPts val="0"/>
                </a:spcAft>
                <a:defRPr/>
              </a:pPr>
              <a:r>
                <a:rPr kumimoji="0" lang="en-US" sz="12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hlinkClick r:id="rId28" action="ppaction://hlinksldjump">
                    <a:extLst>
                      <a:ext uri="{A12FA001-AC4F-418D-AE19-62706E023703}">
                        <ahyp:hlinkClr xmlns:ahyp="http://schemas.microsoft.com/office/drawing/2018/hyperlinkcolor" val="tx"/>
                      </a:ext>
                    </a:extLst>
                  </a:hlinkClick>
                </a:rPr>
                <a:t>Battlecards</a:t>
              </a:r>
              <a:endParaRPr kumimoji="0" lang="en-US" sz="1400" i="0" u="none" strike="noStrike" kern="1200" cap="none" spc="0" normalizeH="0" baseline="0" noProof="0" dirty="0">
                <a:ln>
                  <a:noFill/>
                </a:ln>
                <a:solidFill>
                  <a:schemeClr val="accent3"/>
                </a:solidFill>
                <a:effectLst/>
                <a:uLnTx/>
                <a:uFillTx/>
                <a:latin typeface="Arial Black" panose="020B0A04020102020204" pitchFamily="34" charset="0"/>
                <a:cs typeface="Segoe UI" panose="020B0502040204020203" pitchFamily="34" charset="0"/>
              </a:endParaRPr>
            </a:p>
          </p:txBody>
        </p:sp>
        <p:sp>
          <p:nvSpPr>
            <p:cNvPr id="29" name="Rectangle 28">
              <a:extLst>
                <a:ext uri="{FF2B5EF4-FFF2-40B4-BE49-F238E27FC236}">
                  <a16:creationId xmlns:a16="http://schemas.microsoft.com/office/drawing/2014/main" id="{3C9EC333-6E95-43B9-B3C3-34A8FC8D2BD8}"/>
                </a:ext>
              </a:extLst>
            </p:cNvPr>
            <p:cNvSpPr/>
            <p:nvPr/>
          </p:nvSpPr>
          <p:spPr>
            <a:xfrm>
              <a:off x="380847" y="6607526"/>
              <a:ext cx="507600" cy="506255"/>
            </a:xfrm>
            <a:prstGeom prst="rect">
              <a:avLst/>
            </a:prstGeom>
            <a:solidFill>
              <a:schemeClr val="accent3"/>
            </a:solidFill>
          </p:spPr>
          <p:txBody>
            <a:bodyPr wrap="square" lIns="0" tIns="0" rIns="0" bIns="0" anchor="ctr" anchorCtr="0">
              <a:no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Black" panose="020B0A04020102020204" pitchFamily="34" charset="0"/>
                  <a:cs typeface="Segoe UI" panose="020B0502040204020203" pitchFamily="34" charset="0"/>
                </a:rPr>
                <a:t>06</a:t>
              </a:r>
            </a:p>
          </p:txBody>
        </p:sp>
      </p:grpSp>
    </p:spTree>
    <p:extLst>
      <p:ext uri="{BB962C8B-B14F-4D97-AF65-F5344CB8AC3E}">
        <p14:creationId xmlns:p14="http://schemas.microsoft.com/office/powerpoint/2010/main" val="424495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825AE510-C045-4856-8006-EB0E57610F67}"/>
              </a:ext>
            </a:extLst>
          </p:cNvPr>
          <p:cNvGraphicFramePr>
            <a:graphicFrameLocks noChangeAspect="1"/>
          </p:cNvGraphicFramePr>
          <p:nvPr>
            <p:custDataLst>
              <p:tags r:id="rId1"/>
            </p:custDataLst>
            <p:extLst>
              <p:ext uri="{D42A27DB-BD31-4B8C-83A1-F6EECF244321}">
                <p14:modId xmlns:p14="http://schemas.microsoft.com/office/powerpoint/2010/main" val="3199782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9" name="Object 28" hidden="1">
                        <a:extLst>
                          <a:ext uri="{FF2B5EF4-FFF2-40B4-BE49-F238E27FC236}">
                            <a16:creationId xmlns:a16="http://schemas.microsoft.com/office/drawing/2014/main" id="{825AE510-C045-4856-8006-EB0E57610F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A1EA5FEA-9A1B-496B-A1BB-9716FAE768F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73" name="Table 4">
            <a:extLst>
              <a:ext uri="{FF2B5EF4-FFF2-40B4-BE49-F238E27FC236}">
                <a16:creationId xmlns:a16="http://schemas.microsoft.com/office/drawing/2014/main" id="{BB6C4B56-FE14-405F-8EA4-31AF3268EE5F}"/>
              </a:ext>
            </a:extLst>
          </p:cNvPr>
          <p:cNvGraphicFramePr>
            <a:graphicFrameLocks noGrp="1"/>
          </p:cNvGraphicFramePr>
          <p:nvPr>
            <p:extLst>
              <p:ext uri="{D42A27DB-BD31-4B8C-83A1-F6EECF244321}">
                <p14:modId xmlns:p14="http://schemas.microsoft.com/office/powerpoint/2010/main" val="1866949057"/>
              </p:ext>
            </p:extLst>
          </p:nvPr>
        </p:nvGraphicFramePr>
        <p:xfrm>
          <a:off x="274320" y="2286000"/>
          <a:ext cx="7409367" cy="6789857"/>
        </p:xfrm>
        <a:graphic>
          <a:graphicData uri="http://schemas.openxmlformats.org/drawingml/2006/table">
            <a:tbl>
              <a:tblPr firstRow="1">
                <a:tableStyleId>{EB344D84-9AFB-497E-A393-DC336BA19D2E}</a:tableStyleId>
              </a:tblPr>
              <a:tblGrid>
                <a:gridCol w="1108713">
                  <a:extLst>
                    <a:ext uri="{9D8B030D-6E8A-4147-A177-3AD203B41FA5}">
                      <a16:colId xmlns:a16="http://schemas.microsoft.com/office/drawing/2014/main" val="363414419"/>
                    </a:ext>
                  </a:extLst>
                </a:gridCol>
                <a:gridCol w="966655">
                  <a:extLst>
                    <a:ext uri="{9D8B030D-6E8A-4147-A177-3AD203B41FA5}">
                      <a16:colId xmlns:a16="http://schemas.microsoft.com/office/drawing/2014/main" val="4113282965"/>
                    </a:ext>
                  </a:extLst>
                </a:gridCol>
                <a:gridCol w="3411940">
                  <a:extLst>
                    <a:ext uri="{9D8B030D-6E8A-4147-A177-3AD203B41FA5}">
                      <a16:colId xmlns:a16="http://schemas.microsoft.com/office/drawing/2014/main" val="2785438563"/>
                    </a:ext>
                  </a:extLst>
                </a:gridCol>
                <a:gridCol w="1922059">
                  <a:extLst>
                    <a:ext uri="{9D8B030D-6E8A-4147-A177-3AD203B41FA5}">
                      <a16:colId xmlns:a16="http://schemas.microsoft.com/office/drawing/2014/main" val="1392458050"/>
                    </a:ext>
                  </a:extLst>
                </a:gridCol>
              </a:tblGrid>
              <a:tr h="365760">
                <a:tc>
                  <a:txBody>
                    <a:bodyPr/>
                    <a:lstStyle/>
                    <a:p>
                      <a:pPr algn="ctr"/>
                      <a:r>
                        <a:rPr lang="en-US" sz="1200" dirty="0"/>
                        <a:t>Funnel Stage</a:t>
                      </a:r>
                    </a:p>
                  </a:txBody>
                  <a:tcPr anchor="ctr"/>
                </a:tc>
                <a:tc>
                  <a:txBody>
                    <a:bodyPr/>
                    <a:lstStyle/>
                    <a:p>
                      <a:pPr algn="ctr"/>
                      <a:r>
                        <a:rPr lang="en-US" sz="1200" dirty="0"/>
                        <a:t>Source</a:t>
                      </a:r>
                    </a:p>
                  </a:txBody>
                  <a:tcPr anchor="ctr"/>
                </a:tc>
                <a:tc>
                  <a:txBody>
                    <a:bodyPr/>
                    <a:lstStyle/>
                    <a:p>
                      <a:pPr algn="ctr"/>
                      <a:r>
                        <a:rPr lang="en-US" sz="1200" dirty="0"/>
                        <a:t>Definition</a:t>
                      </a:r>
                    </a:p>
                  </a:txBody>
                  <a:tcPr anchor="ctr"/>
                </a:tc>
                <a:tc>
                  <a:txBody>
                    <a:bodyPr/>
                    <a:lstStyle/>
                    <a:p>
                      <a:pPr algn="ctr"/>
                      <a:r>
                        <a:rPr lang="en-US" sz="1200" dirty="0"/>
                        <a:t>Party Responsible</a:t>
                      </a:r>
                    </a:p>
                  </a:txBody>
                  <a:tcPr anchor="ctr"/>
                </a:tc>
                <a:extLst>
                  <a:ext uri="{0D108BD9-81ED-4DB2-BD59-A6C34878D82A}">
                    <a16:rowId xmlns:a16="http://schemas.microsoft.com/office/drawing/2014/main" val="3800304355"/>
                  </a:ext>
                </a:extLst>
              </a:tr>
              <a:tr h="1238542">
                <a:tc>
                  <a:txBody>
                    <a:bodyPr/>
                    <a:lstStyle/>
                    <a:p>
                      <a:endParaRPr lang="en-US" sz="1200" dirty="0"/>
                    </a:p>
                  </a:txBody>
                  <a:tcPr anchor="ctr">
                    <a:lnB w="28575" cap="flat" cmpd="sng" algn="ctr">
                      <a:solidFill>
                        <a:schemeClr val="bg2">
                          <a:lumMod val="90000"/>
                        </a:schemeClr>
                      </a:solidFill>
                      <a:prstDash val="solid"/>
                      <a:round/>
                      <a:headEnd type="none" w="med" len="med"/>
                      <a:tailEnd type="none" w="med" len="med"/>
                    </a:lnB>
                  </a:tcPr>
                </a:tc>
                <a:tc>
                  <a:txBody>
                    <a:bodyPr/>
                    <a:lstStyle/>
                    <a:p>
                      <a:endParaRPr lang="en-US" sz="1200" dirty="0"/>
                    </a:p>
                  </a:txBody>
                  <a:tcPr anchor="ctr">
                    <a:lnB w="28575" cap="flat" cmpd="sng" algn="ctr">
                      <a:solidFill>
                        <a:schemeClr val="bg2">
                          <a:lumMod val="90000"/>
                        </a:schemeClr>
                      </a:solidFill>
                      <a:prstDash val="solid"/>
                      <a:round/>
                      <a:headEnd type="none" w="med" len="med"/>
                      <a:tailEnd type="none" w="med" len="med"/>
                    </a:lnB>
                  </a:tcPr>
                </a:tc>
                <a:tc>
                  <a:txBody>
                    <a:bodyPr/>
                    <a:lstStyle/>
                    <a:p>
                      <a:r>
                        <a:rPr lang="en-US" sz="1200" dirty="0">
                          <a:solidFill>
                            <a:schemeClr val="tx1"/>
                          </a:solidFill>
                        </a:rPr>
                        <a:t>A new Lead or Contact Record that has interacted with our email campaigns, webinars, or other marketing channels</a:t>
                      </a:r>
                    </a:p>
                  </a:txBody>
                  <a:tcPr anchor="ctr">
                    <a:lnB w="28575" cap="flat" cmpd="sng" algn="ctr">
                      <a:solidFill>
                        <a:schemeClr val="bg2">
                          <a:lumMod val="90000"/>
                        </a:schemeClr>
                      </a:solidFill>
                      <a:prstDash val="solid"/>
                      <a:round/>
                      <a:headEnd type="none" w="med" len="med"/>
                      <a:tailEnd type="none" w="med" len="med"/>
                    </a:lnB>
                  </a:tcPr>
                </a:tc>
                <a:tc>
                  <a:txBody>
                    <a:bodyPr/>
                    <a:lstStyle/>
                    <a:p>
                      <a:r>
                        <a:rPr lang="en-US" sz="1200" b="1" u="sng" dirty="0">
                          <a:solidFill>
                            <a:schemeClr val="tx2"/>
                          </a:solidFill>
                        </a:rPr>
                        <a:t>Marketing</a:t>
                      </a:r>
                    </a:p>
                    <a:p>
                      <a:r>
                        <a:rPr lang="en-US" sz="1200" dirty="0">
                          <a:solidFill>
                            <a:schemeClr val="tx1"/>
                          </a:solidFill>
                        </a:rPr>
                        <a:t>generates target response</a:t>
                      </a:r>
                    </a:p>
                  </a:txBody>
                  <a:tcPr anchor="ctr">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170267728"/>
                  </a:ext>
                </a:extLst>
              </a:tr>
              <a:tr h="1295400">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r>
                        <a:rPr lang="en-US" sz="1200" dirty="0">
                          <a:solidFill>
                            <a:schemeClr val="tx1"/>
                          </a:solidFill>
                        </a:rPr>
                        <a:t>A Lead or Contact Record that has a confirmed business e-mail address or contact info and has filled out a form on landing page.</a:t>
                      </a:r>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r>
                        <a:rPr lang="en-US" sz="1200" b="1" u="sng" kern="1200" dirty="0">
                          <a:solidFill>
                            <a:schemeClr val="tx2"/>
                          </a:solidFill>
                        </a:rPr>
                        <a:t>Marketing</a:t>
                      </a:r>
                      <a:r>
                        <a:rPr lang="en-US" sz="1200" b="1" dirty="0"/>
                        <a:t> </a:t>
                      </a:r>
                      <a:r>
                        <a:rPr lang="en-US" sz="1200" dirty="0">
                          <a:solidFill>
                            <a:schemeClr val="tx1"/>
                          </a:solidFill>
                        </a:rPr>
                        <a:t>executes 1:many nurturing through multiple touchpoints</a:t>
                      </a:r>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835845095"/>
                  </a:ext>
                </a:extLst>
              </a:tr>
              <a:tr h="1275080">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r>
                        <a:rPr lang="en-US" sz="1200" dirty="0">
                          <a:solidFill>
                            <a:schemeClr val="tx1"/>
                          </a:solidFill>
                        </a:rPr>
                        <a:t>A Lead or Contact Record that has been accepted by Sales and is being followed up with to schedule a call or meeting.</a:t>
                      </a:r>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r>
                        <a:rPr lang="en-US" sz="1200" b="1" u="sng" kern="1200" dirty="0">
                          <a:solidFill>
                            <a:schemeClr val="tx2"/>
                          </a:solidFill>
                        </a:rPr>
                        <a:t>Sales</a:t>
                      </a:r>
                      <a:r>
                        <a:rPr lang="en-US" sz="1200" dirty="0">
                          <a:solidFill>
                            <a:schemeClr val="tx1"/>
                          </a:solidFill>
                        </a:rPr>
                        <a:t> accepts the lead and attempts to make contact</a:t>
                      </a:r>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617465"/>
                  </a:ext>
                </a:extLst>
              </a:tr>
              <a:tr h="1210024">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r>
                        <a:rPr lang="en-US" sz="1200" dirty="0">
                          <a:solidFill>
                            <a:schemeClr val="tx1"/>
                          </a:solidFill>
                        </a:rPr>
                        <a:t>A Contact Record tied to an Account that has a revenue potential and Sales is advancing through the sales process.</a:t>
                      </a:r>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r>
                        <a:rPr lang="en-US" sz="1200" b="1" u="sng" kern="1200" dirty="0">
                          <a:solidFill>
                            <a:schemeClr val="tx2"/>
                          </a:solidFill>
                        </a:rPr>
                        <a:t>Sales</a:t>
                      </a:r>
                      <a:r>
                        <a:rPr lang="en-US" sz="1200" b="1" dirty="0"/>
                        <a:t> </a:t>
                      </a:r>
                      <a:r>
                        <a:rPr lang="en-US" sz="1200" dirty="0">
                          <a:solidFill>
                            <a:schemeClr val="tx1"/>
                          </a:solidFill>
                        </a:rPr>
                        <a:t>nurtures opportunity through sales process</a:t>
                      </a:r>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40375713"/>
                  </a:ext>
                </a:extLst>
              </a:tr>
              <a:tr h="1313611">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tcPr>
                </a:tc>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tcPr>
                </a:tc>
                <a:tc>
                  <a:txBody>
                    <a:bodyPr/>
                    <a:lstStyle/>
                    <a:p>
                      <a:r>
                        <a:rPr lang="en-US" sz="1200" dirty="0">
                          <a:solidFill>
                            <a:schemeClr val="tx1"/>
                          </a:solidFill>
                        </a:rPr>
                        <a:t>A Contact Record that is a customer with a signed a contract and closed Deal. Closing the loop on the sales process.</a:t>
                      </a:r>
                    </a:p>
                  </a:txBody>
                  <a:tcPr anchor="ctr">
                    <a:lnT w="28575" cap="flat" cmpd="sng" algn="ctr">
                      <a:solidFill>
                        <a:schemeClr val="bg2">
                          <a:lumMod val="90000"/>
                        </a:schemeClr>
                      </a:solidFill>
                      <a:prstDash val="solid"/>
                      <a:round/>
                      <a:headEnd type="none" w="med" len="med"/>
                      <a:tailEnd type="none" w="med" len="med"/>
                    </a:lnT>
                  </a:tcPr>
                </a:tc>
                <a:tc>
                  <a:txBody>
                    <a:bodyPr/>
                    <a:lstStyle/>
                    <a:p>
                      <a:r>
                        <a:rPr lang="en-US" sz="1200" b="1" u="sng" kern="1200" dirty="0">
                          <a:solidFill>
                            <a:schemeClr val="tx2"/>
                          </a:solidFill>
                        </a:rPr>
                        <a:t>Sales and Account Management </a:t>
                      </a:r>
                      <a:r>
                        <a:rPr lang="en-US" sz="1200" dirty="0">
                          <a:solidFill>
                            <a:schemeClr val="tx1"/>
                          </a:solidFill>
                        </a:rPr>
                        <a:t>to grow account</a:t>
                      </a:r>
                    </a:p>
                  </a:txBody>
                  <a:tcPr anchor="ctr">
                    <a:lnT w="28575"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1571900213"/>
                  </a:ext>
                </a:extLst>
              </a:tr>
            </a:tbl>
          </a:graphicData>
        </a:graphic>
      </p:graphicFrame>
      <p:sp>
        <p:nvSpPr>
          <p:cNvPr id="2" name="Title 1">
            <a:extLst>
              <a:ext uri="{FF2B5EF4-FFF2-40B4-BE49-F238E27FC236}">
                <a16:creationId xmlns:a16="http://schemas.microsoft.com/office/drawing/2014/main" id="{B2C50A72-E63D-4687-BE56-EAFE8E258A30}"/>
              </a:ext>
            </a:extLst>
          </p:cNvPr>
          <p:cNvSpPr>
            <a:spLocks noGrp="1"/>
          </p:cNvSpPr>
          <p:nvPr>
            <p:ph type="title"/>
          </p:nvPr>
        </p:nvSpPr>
        <p:spPr/>
        <p:txBody>
          <a:bodyPr/>
          <a:lstStyle/>
          <a:p>
            <a:r>
              <a:rPr lang="en-US" dirty="0"/>
              <a:t>Lead Management Best Practices</a:t>
            </a:r>
          </a:p>
        </p:txBody>
      </p:sp>
      <p:grpSp>
        <p:nvGrpSpPr>
          <p:cNvPr id="13" name="Group 12">
            <a:extLst>
              <a:ext uri="{FF2B5EF4-FFF2-40B4-BE49-F238E27FC236}">
                <a16:creationId xmlns:a16="http://schemas.microsoft.com/office/drawing/2014/main" id="{DB9CE877-E9CC-4B19-879B-39C4376859C3}"/>
              </a:ext>
            </a:extLst>
          </p:cNvPr>
          <p:cNvGrpSpPr/>
          <p:nvPr/>
        </p:nvGrpSpPr>
        <p:grpSpPr>
          <a:xfrm>
            <a:off x="277990" y="2756848"/>
            <a:ext cx="1065600" cy="6491630"/>
            <a:chOff x="1099963" y="2895600"/>
            <a:chExt cx="1065600" cy="6491630"/>
          </a:xfrm>
        </p:grpSpPr>
        <p:sp>
          <p:nvSpPr>
            <p:cNvPr id="5" name="Rectangle 4">
              <a:extLst>
                <a:ext uri="{FF2B5EF4-FFF2-40B4-BE49-F238E27FC236}">
                  <a16:creationId xmlns:a16="http://schemas.microsoft.com/office/drawing/2014/main" id="{E172BE00-099A-415C-A650-C269ACE57DF2}"/>
                </a:ext>
              </a:extLst>
            </p:cNvPr>
            <p:cNvSpPr/>
            <p:nvPr/>
          </p:nvSpPr>
          <p:spPr>
            <a:xfrm>
              <a:off x="1099963" y="2895600"/>
              <a:ext cx="1065600" cy="1211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Prospect/ Contact</a:t>
              </a:r>
            </a:p>
          </p:txBody>
        </p:sp>
        <p:sp>
          <p:nvSpPr>
            <p:cNvPr id="32" name="Rectangle 31">
              <a:extLst>
                <a:ext uri="{FF2B5EF4-FFF2-40B4-BE49-F238E27FC236}">
                  <a16:creationId xmlns:a16="http://schemas.microsoft.com/office/drawing/2014/main" id="{E6F8CCFC-5CEF-4E3A-AAAC-07B451B8023D}"/>
                </a:ext>
              </a:extLst>
            </p:cNvPr>
            <p:cNvSpPr/>
            <p:nvPr/>
          </p:nvSpPr>
          <p:spPr>
            <a:xfrm>
              <a:off x="1099963" y="4164053"/>
              <a:ext cx="1065600" cy="1211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MQL</a:t>
              </a:r>
            </a:p>
          </p:txBody>
        </p:sp>
        <p:sp>
          <p:nvSpPr>
            <p:cNvPr id="33" name="Rectangle 32">
              <a:extLst>
                <a:ext uri="{FF2B5EF4-FFF2-40B4-BE49-F238E27FC236}">
                  <a16:creationId xmlns:a16="http://schemas.microsoft.com/office/drawing/2014/main" id="{DF891132-313B-4774-830D-51D85EB911EF}"/>
                </a:ext>
              </a:extLst>
            </p:cNvPr>
            <p:cNvSpPr/>
            <p:nvPr/>
          </p:nvSpPr>
          <p:spPr>
            <a:xfrm>
              <a:off x="1099963" y="5432507"/>
              <a:ext cx="1065600" cy="1211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SAL</a:t>
              </a:r>
            </a:p>
          </p:txBody>
        </p:sp>
        <p:sp>
          <p:nvSpPr>
            <p:cNvPr id="34" name="Rectangle 33">
              <a:extLst>
                <a:ext uri="{FF2B5EF4-FFF2-40B4-BE49-F238E27FC236}">
                  <a16:creationId xmlns:a16="http://schemas.microsoft.com/office/drawing/2014/main" id="{3AD30BA7-902F-4BE6-A0DA-B423BCB85ED6}"/>
                </a:ext>
              </a:extLst>
            </p:cNvPr>
            <p:cNvSpPr/>
            <p:nvPr/>
          </p:nvSpPr>
          <p:spPr>
            <a:xfrm>
              <a:off x="1099963" y="6700960"/>
              <a:ext cx="1065600" cy="12114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Oppty</a:t>
              </a:r>
            </a:p>
          </p:txBody>
        </p:sp>
        <p:sp>
          <p:nvSpPr>
            <p:cNvPr id="35" name="Rectangle 34">
              <a:extLst>
                <a:ext uri="{FF2B5EF4-FFF2-40B4-BE49-F238E27FC236}">
                  <a16:creationId xmlns:a16="http://schemas.microsoft.com/office/drawing/2014/main" id="{5BDB6BD4-7495-47A6-B7C4-46358DDA9AC7}"/>
                </a:ext>
              </a:extLst>
            </p:cNvPr>
            <p:cNvSpPr/>
            <p:nvPr/>
          </p:nvSpPr>
          <p:spPr>
            <a:xfrm>
              <a:off x="1099963" y="7969413"/>
              <a:ext cx="1065600" cy="12114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Customer</a:t>
              </a:r>
            </a:p>
          </p:txBody>
        </p:sp>
        <p:sp>
          <p:nvSpPr>
            <p:cNvPr id="7" name="Isosceles Triangle 6">
              <a:extLst>
                <a:ext uri="{FF2B5EF4-FFF2-40B4-BE49-F238E27FC236}">
                  <a16:creationId xmlns:a16="http://schemas.microsoft.com/office/drawing/2014/main" id="{4D8C681C-E7DD-41EA-9BE6-9C6F75E43C59}"/>
                </a:ext>
              </a:extLst>
            </p:cNvPr>
            <p:cNvSpPr/>
            <p:nvPr/>
          </p:nvSpPr>
          <p:spPr>
            <a:xfrm rot="10800000">
              <a:off x="1461313" y="4164053"/>
              <a:ext cx="342900" cy="149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37" name="Isosceles Triangle 36">
              <a:extLst>
                <a:ext uri="{FF2B5EF4-FFF2-40B4-BE49-F238E27FC236}">
                  <a16:creationId xmlns:a16="http://schemas.microsoft.com/office/drawing/2014/main" id="{EB5D16EE-CAF5-4ED7-9CAA-1BB6E665DEF9}"/>
                </a:ext>
              </a:extLst>
            </p:cNvPr>
            <p:cNvSpPr/>
            <p:nvPr/>
          </p:nvSpPr>
          <p:spPr>
            <a:xfrm rot="10800000">
              <a:off x="1461313" y="5432507"/>
              <a:ext cx="342900" cy="149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38" name="Isosceles Triangle 37">
              <a:extLst>
                <a:ext uri="{FF2B5EF4-FFF2-40B4-BE49-F238E27FC236}">
                  <a16:creationId xmlns:a16="http://schemas.microsoft.com/office/drawing/2014/main" id="{A02529C0-55A7-4314-B4A0-5E27B0318BC7}"/>
                </a:ext>
              </a:extLst>
            </p:cNvPr>
            <p:cNvSpPr/>
            <p:nvPr/>
          </p:nvSpPr>
          <p:spPr>
            <a:xfrm rot="10800000">
              <a:off x="1461313" y="6700960"/>
              <a:ext cx="342900" cy="149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39" name="Isosceles Triangle 38">
              <a:extLst>
                <a:ext uri="{FF2B5EF4-FFF2-40B4-BE49-F238E27FC236}">
                  <a16:creationId xmlns:a16="http://schemas.microsoft.com/office/drawing/2014/main" id="{8F1B9E6E-1488-46ED-A38F-3071BA4CA5AA}"/>
                </a:ext>
              </a:extLst>
            </p:cNvPr>
            <p:cNvSpPr/>
            <p:nvPr/>
          </p:nvSpPr>
          <p:spPr>
            <a:xfrm rot="10800000">
              <a:off x="1461313" y="7969413"/>
              <a:ext cx="342900" cy="149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40" name="Isosceles Triangle 39">
              <a:extLst>
                <a:ext uri="{FF2B5EF4-FFF2-40B4-BE49-F238E27FC236}">
                  <a16:creationId xmlns:a16="http://schemas.microsoft.com/office/drawing/2014/main" id="{34ED4FE1-E48E-4AB7-9131-2C71B581A963}"/>
                </a:ext>
              </a:extLst>
            </p:cNvPr>
            <p:cNvSpPr/>
            <p:nvPr/>
          </p:nvSpPr>
          <p:spPr>
            <a:xfrm rot="10800000">
              <a:off x="1461313" y="9237869"/>
              <a:ext cx="342900" cy="1493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22" name="Freeform 10">
              <a:extLst>
                <a:ext uri="{FF2B5EF4-FFF2-40B4-BE49-F238E27FC236}">
                  <a16:creationId xmlns:a16="http://schemas.microsoft.com/office/drawing/2014/main" id="{65D29F0F-9A21-495F-954B-A30C2FD10733}"/>
                </a:ext>
              </a:extLst>
            </p:cNvPr>
            <p:cNvSpPr>
              <a:spLocks noEditPoints="1"/>
            </p:cNvSpPr>
            <p:nvPr/>
          </p:nvSpPr>
          <p:spPr bwMode="auto">
            <a:xfrm>
              <a:off x="1484955" y="3080667"/>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58" name="Freeform 10">
              <a:extLst>
                <a:ext uri="{FF2B5EF4-FFF2-40B4-BE49-F238E27FC236}">
                  <a16:creationId xmlns:a16="http://schemas.microsoft.com/office/drawing/2014/main" id="{F9C2A27A-67FC-4028-A9DF-372CC302308A}"/>
                </a:ext>
              </a:extLst>
            </p:cNvPr>
            <p:cNvSpPr>
              <a:spLocks noEditPoints="1"/>
            </p:cNvSpPr>
            <p:nvPr/>
          </p:nvSpPr>
          <p:spPr bwMode="auto">
            <a:xfrm>
              <a:off x="1484955" y="4437774"/>
              <a:ext cx="297821" cy="2615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accent2"/>
              </a:solidFill>
            </a:ln>
          </p:spPr>
          <p:txBody>
            <a:bodyPr vert="horz" wrap="square" lIns="91440" tIns="45720" rIns="91440" bIns="45720" numCol="1" anchor="t" anchorCtr="0" compatLnSpc="1">
              <a:prstTxWarp prst="textNoShape">
                <a:avLst/>
              </a:prstTxWarp>
            </a:bodyPr>
            <a:lstStyle/>
            <a:p>
              <a:endParaRPr lang="id-ID"/>
            </a:p>
          </p:txBody>
        </p:sp>
        <p:sp>
          <p:nvSpPr>
            <p:cNvPr id="59" name="Freeform 10">
              <a:extLst>
                <a:ext uri="{FF2B5EF4-FFF2-40B4-BE49-F238E27FC236}">
                  <a16:creationId xmlns:a16="http://schemas.microsoft.com/office/drawing/2014/main" id="{25A3DA6D-5311-4705-BE4B-8605E3B5EB04}"/>
                </a:ext>
              </a:extLst>
            </p:cNvPr>
            <p:cNvSpPr>
              <a:spLocks noEditPoints="1"/>
            </p:cNvSpPr>
            <p:nvPr/>
          </p:nvSpPr>
          <p:spPr bwMode="auto">
            <a:xfrm>
              <a:off x="1484955" y="5665436"/>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accent3"/>
              </a:solidFill>
            </a:ln>
          </p:spPr>
          <p:txBody>
            <a:bodyPr vert="horz" wrap="square" lIns="91440" tIns="45720" rIns="91440" bIns="45720" numCol="1" anchor="t" anchorCtr="0" compatLnSpc="1">
              <a:prstTxWarp prst="textNoShape">
                <a:avLst/>
              </a:prstTxWarp>
            </a:bodyPr>
            <a:lstStyle/>
            <a:p>
              <a:endParaRPr lang="id-ID"/>
            </a:p>
          </p:txBody>
        </p:sp>
        <p:sp>
          <p:nvSpPr>
            <p:cNvPr id="60" name="Freeform 10">
              <a:extLst>
                <a:ext uri="{FF2B5EF4-FFF2-40B4-BE49-F238E27FC236}">
                  <a16:creationId xmlns:a16="http://schemas.microsoft.com/office/drawing/2014/main" id="{0B1A5CE2-C576-488B-8AE8-693AEEE281D0}"/>
                </a:ext>
              </a:extLst>
            </p:cNvPr>
            <p:cNvSpPr>
              <a:spLocks noEditPoints="1"/>
            </p:cNvSpPr>
            <p:nvPr/>
          </p:nvSpPr>
          <p:spPr bwMode="auto">
            <a:xfrm>
              <a:off x="1484955" y="6939241"/>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endParaRPr lang="id-ID"/>
            </a:p>
          </p:txBody>
        </p:sp>
        <p:sp>
          <p:nvSpPr>
            <p:cNvPr id="61" name="Freeform 10">
              <a:extLst>
                <a:ext uri="{FF2B5EF4-FFF2-40B4-BE49-F238E27FC236}">
                  <a16:creationId xmlns:a16="http://schemas.microsoft.com/office/drawing/2014/main" id="{F5E5AF82-1E39-423E-BDD7-EBE4AEDB83A9}"/>
                </a:ext>
              </a:extLst>
            </p:cNvPr>
            <p:cNvSpPr>
              <a:spLocks noEditPoints="1"/>
            </p:cNvSpPr>
            <p:nvPr/>
          </p:nvSpPr>
          <p:spPr bwMode="auto">
            <a:xfrm>
              <a:off x="1484955" y="8223848"/>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rgbClr val="7030A0"/>
              </a:solidFill>
            </a:ln>
          </p:spPr>
          <p:txBody>
            <a:bodyPr vert="horz" wrap="square" lIns="91440" tIns="45720" rIns="91440" bIns="45720" numCol="1" anchor="t" anchorCtr="0" compatLnSpc="1">
              <a:prstTxWarp prst="textNoShape">
                <a:avLst/>
              </a:prstTxWarp>
            </a:bodyPr>
            <a:lstStyle/>
            <a:p>
              <a:endParaRPr lang="id-ID"/>
            </a:p>
          </p:txBody>
        </p:sp>
      </p:grpSp>
      <p:pic>
        <p:nvPicPr>
          <p:cNvPr id="45" name="Picture 44" descr="A circuit board&#10;&#10;Description automatically generated">
            <a:extLst>
              <a:ext uri="{FF2B5EF4-FFF2-40B4-BE49-F238E27FC236}">
                <a16:creationId xmlns:a16="http://schemas.microsoft.com/office/drawing/2014/main" id="{66E222EB-E67C-4653-9C64-4F829440FFF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894467"/>
            <a:ext cx="7772400" cy="1227006"/>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48" name="Rectangle 47">
            <a:extLst>
              <a:ext uri="{FF2B5EF4-FFF2-40B4-BE49-F238E27FC236}">
                <a16:creationId xmlns:a16="http://schemas.microsoft.com/office/drawing/2014/main" id="{20920858-2D97-4FF1-9C53-8A4CE478FDD8}"/>
              </a:ext>
            </a:extLst>
          </p:cNvPr>
          <p:cNvSpPr/>
          <p:nvPr/>
        </p:nvSpPr>
        <p:spPr>
          <a:xfrm>
            <a:off x="0" y="945742"/>
            <a:ext cx="7772400" cy="1112513"/>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49" name="TextBox 48">
            <a:extLst>
              <a:ext uri="{FF2B5EF4-FFF2-40B4-BE49-F238E27FC236}">
                <a16:creationId xmlns:a16="http://schemas.microsoft.com/office/drawing/2014/main" id="{0B7B33BB-62F8-4030-B66F-21C17C56D330}"/>
              </a:ext>
            </a:extLst>
          </p:cNvPr>
          <p:cNvSpPr txBox="1"/>
          <p:nvPr/>
        </p:nvSpPr>
        <p:spPr>
          <a:xfrm>
            <a:off x="384809" y="1469481"/>
            <a:ext cx="6998971" cy="400238"/>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A detailed view of the Lead Management Funnel provides insight into the Lead Sources, Funnel Stage Definitions, and the primary party responsible for engagement and nurturing.</a:t>
            </a:r>
          </a:p>
        </p:txBody>
      </p:sp>
      <p:grpSp>
        <p:nvGrpSpPr>
          <p:cNvPr id="50" name="Group 49">
            <a:extLst>
              <a:ext uri="{FF2B5EF4-FFF2-40B4-BE49-F238E27FC236}">
                <a16:creationId xmlns:a16="http://schemas.microsoft.com/office/drawing/2014/main" id="{9AA09368-C755-492F-A36A-C2B528458685}"/>
              </a:ext>
            </a:extLst>
          </p:cNvPr>
          <p:cNvGrpSpPr/>
          <p:nvPr/>
        </p:nvGrpSpPr>
        <p:grpSpPr>
          <a:xfrm>
            <a:off x="384809" y="1057760"/>
            <a:ext cx="6998969" cy="361950"/>
            <a:chOff x="384809" y="943387"/>
            <a:chExt cx="6998969" cy="361950"/>
          </a:xfrm>
        </p:grpSpPr>
        <p:grpSp>
          <p:nvGrpSpPr>
            <p:cNvPr id="51" name="Group 50">
              <a:extLst>
                <a:ext uri="{FF2B5EF4-FFF2-40B4-BE49-F238E27FC236}">
                  <a16:creationId xmlns:a16="http://schemas.microsoft.com/office/drawing/2014/main" id="{3309127B-DA56-4DD9-B7D6-FC5760054729}"/>
                </a:ext>
              </a:extLst>
            </p:cNvPr>
            <p:cNvGrpSpPr/>
            <p:nvPr/>
          </p:nvGrpSpPr>
          <p:grpSpPr>
            <a:xfrm>
              <a:off x="384809" y="943387"/>
              <a:ext cx="360363" cy="361950"/>
              <a:chOff x="8445501" y="1787525"/>
              <a:chExt cx="360363" cy="361950"/>
            </a:xfrm>
            <a:solidFill>
              <a:schemeClr val="bg1"/>
            </a:solidFill>
          </p:grpSpPr>
          <p:sp>
            <p:nvSpPr>
              <p:cNvPr id="53" name="Freeform 311">
                <a:extLst>
                  <a:ext uri="{FF2B5EF4-FFF2-40B4-BE49-F238E27FC236}">
                    <a16:creationId xmlns:a16="http://schemas.microsoft.com/office/drawing/2014/main" id="{4854A9F4-93C5-410D-AEC9-43B1EF9CA529}"/>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312">
                <a:extLst>
                  <a:ext uri="{FF2B5EF4-FFF2-40B4-BE49-F238E27FC236}">
                    <a16:creationId xmlns:a16="http://schemas.microsoft.com/office/drawing/2014/main" id="{9AA75E10-BF7C-40C3-ADD8-E916D10F3903}"/>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313">
                <a:extLst>
                  <a:ext uri="{FF2B5EF4-FFF2-40B4-BE49-F238E27FC236}">
                    <a16:creationId xmlns:a16="http://schemas.microsoft.com/office/drawing/2014/main" id="{51C33D53-C67B-4A54-A7AA-3FF792C18572}"/>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314">
                <a:extLst>
                  <a:ext uri="{FF2B5EF4-FFF2-40B4-BE49-F238E27FC236}">
                    <a16:creationId xmlns:a16="http://schemas.microsoft.com/office/drawing/2014/main" id="{2776B5B9-42F2-42DE-85CF-CCDBC8CD9DA0}"/>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315">
                <a:extLst>
                  <a:ext uri="{FF2B5EF4-FFF2-40B4-BE49-F238E27FC236}">
                    <a16:creationId xmlns:a16="http://schemas.microsoft.com/office/drawing/2014/main" id="{74B7C65E-B574-4A11-8FBA-E79024E75291}"/>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316">
                <a:extLst>
                  <a:ext uri="{FF2B5EF4-FFF2-40B4-BE49-F238E27FC236}">
                    <a16:creationId xmlns:a16="http://schemas.microsoft.com/office/drawing/2014/main" id="{D696A793-C8AD-4BA5-8549-C606D3C6AF55}"/>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317">
                <a:extLst>
                  <a:ext uri="{FF2B5EF4-FFF2-40B4-BE49-F238E27FC236}">
                    <a16:creationId xmlns:a16="http://schemas.microsoft.com/office/drawing/2014/main" id="{4A2BFF2B-5DE9-4C89-92F7-6301F8911CA5}"/>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318">
                <a:extLst>
                  <a:ext uri="{FF2B5EF4-FFF2-40B4-BE49-F238E27FC236}">
                    <a16:creationId xmlns:a16="http://schemas.microsoft.com/office/drawing/2014/main" id="{792E50A4-419D-4206-B16B-CF0B1E4AE9C1}"/>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319">
                <a:extLst>
                  <a:ext uri="{FF2B5EF4-FFF2-40B4-BE49-F238E27FC236}">
                    <a16:creationId xmlns:a16="http://schemas.microsoft.com/office/drawing/2014/main" id="{1B197DF9-FF17-4832-9633-0A6BDB8F3162}"/>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320">
                <a:extLst>
                  <a:ext uri="{FF2B5EF4-FFF2-40B4-BE49-F238E27FC236}">
                    <a16:creationId xmlns:a16="http://schemas.microsoft.com/office/drawing/2014/main" id="{A02A9C02-275D-4152-9540-E9075F469786}"/>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52" name="Straight Connector 51">
              <a:extLst>
                <a:ext uri="{FF2B5EF4-FFF2-40B4-BE49-F238E27FC236}">
                  <a16:creationId xmlns:a16="http://schemas.microsoft.com/office/drawing/2014/main" id="{D0AB765C-91D1-42BD-A487-490AE976710D}"/>
                </a:ext>
              </a:extLst>
            </p:cNvPr>
            <p:cNvCxnSpPr>
              <a:cxnSpLocks/>
            </p:cNvCxnSpPr>
            <p:nvPr/>
          </p:nvCxnSpPr>
          <p:spPr>
            <a:xfrm>
              <a:off x="914399" y="1200974"/>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AFD97FF-B944-4C61-AFDE-1D33556FF0C9}"/>
              </a:ext>
            </a:extLst>
          </p:cNvPr>
          <p:cNvGrpSpPr/>
          <p:nvPr/>
        </p:nvGrpSpPr>
        <p:grpSpPr>
          <a:xfrm>
            <a:off x="1191919" y="5312365"/>
            <a:ext cx="1134681" cy="382915"/>
            <a:chOff x="2248769" y="5407583"/>
            <a:chExt cx="1134681" cy="382915"/>
          </a:xfrm>
        </p:grpSpPr>
        <p:sp>
          <p:nvSpPr>
            <p:cNvPr id="68" name="Isosceles Triangle 67">
              <a:extLst>
                <a:ext uri="{FF2B5EF4-FFF2-40B4-BE49-F238E27FC236}">
                  <a16:creationId xmlns:a16="http://schemas.microsoft.com/office/drawing/2014/main" id="{4355AFAE-81A2-4875-B3FA-3DF1683FD7A8}"/>
                </a:ext>
              </a:extLst>
            </p:cNvPr>
            <p:cNvSpPr/>
            <p:nvPr/>
          </p:nvSpPr>
          <p:spPr>
            <a:xfrm rot="16200000">
              <a:off x="2178816" y="5522840"/>
              <a:ext cx="292306" cy="15239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accent1"/>
                </a:solidFill>
              </a:endParaRPr>
            </a:p>
          </p:txBody>
        </p:sp>
        <p:sp>
          <p:nvSpPr>
            <p:cNvPr id="46" name="Rectangle 45">
              <a:extLst>
                <a:ext uri="{FF2B5EF4-FFF2-40B4-BE49-F238E27FC236}">
                  <a16:creationId xmlns:a16="http://schemas.microsoft.com/office/drawing/2014/main" id="{702BD817-66F2-40CC-9863-8926F93E3ED3}"/>
                </a:ext>
              </a:extLst>
            </p:cNvPr>
            <p:cNvSpPr/>
            <p:nvPr/>
          </p:nvSpPr>
          <p:spPr>
            <a:xfrm>
              <a:off x="2400470" y="5407583"/>
              <a:ext cx="982980" cy="382915"/>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Sales Sourced</a:t>
              </a:r>
            </a:p>
          </p:txBody>
        </p:sp>
      </p:grpSp>
      <p:grpSp>
        <p:nvGrpSpPr>
          <p:cNvPr id="12" name="Group 11">
            <a:extLst>
              <a:ext uri="{FF2B5EF4-FFF2-40B4-BE49-F238E27FC236}">
                <a16:creationId xmlns:a16="http://schemas.microsoft.com/office/drawing/2014/main" id="{023B2F28-9D00-4D72-A70C-29E2E0FAA051}"/>
              </a:ext>
            </a:extLst>
          </p:cNvPr>
          <p:cNvGrpSpPr/>
          <p:nvPr/>
        </p:nvGrpSpPr>
        <p:grpSpPr>
          <a:xfrm>
            <a:off x="1189914" y="5719418"/>
            <a:ext cx="1135941" cy="382915"/>
            <a:chOff x="2253114" y="5869228"/>
            <a:chExt cx="1135241" cy="382915"/>
          </a:xfrm>
        </p:grpSpPr>
        <p:sp>
          <p:nvSpPr>
            <p:cNvPr id="69" name="Isosceles Triangle 68">
              <a:extLst>
                <a:ext uri="{FF2B5EF4-FFF2-40B4-BE49-F238E27FC236}">
                  <a16:creationId xmlns:a16="http://schemas.microsoft.com/office/drawing/2014/main" id="{80CFCFAE-4EC8-492C-8ED4-53D5BAABAA68}"/>
                </a:ext>
              </a:extLst>
            </p:cNvPr>
            <p:cNvSpPr/>
            <p:nvPr/>
          </p:nvSpPr>
          <p:spPr>
            <a:xfrm rot="16200000">
              <a:off x="2183161" y="5974592"/>
              <a:ext cx="292306"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accent1"/>
                </a:solidFill>
              </a:endParaRPr>
            </a:p>
          </p:txBody>
        </p:sp>
        <p:sp>
          <p:nvSpPr>
            <p:cNvPr id="47" name="Rectangle 46">
              <a:extLst>
                <a:ext uri="{FF2B5EF4-FFF2-40B4-BE49-F238E27FC236}">
                  <a16:creationId xmlns:a16="http://schemas.microsoft.com/office/drawing/2014/main" id="{0E50B70F-4B4C-4282-A0A7-4290364EEE8A}"/>
                </a:ext>
              </a:extLst>
            </p:cNvPr>
            <p:cNvSpPr/>
            <p:nvPr/>
          </p:nvSpPr>
          <p:spPr>
            <a:xfrm>
              <a:off x="2405375" y="5869228"/>
              <a:ext cx="982980" cy="3829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Referral</a:t>
              </a:r>
            </a:p>
          </p:txBody>
        </p:sp>
      </p:grpSp>
      <p:grpSp>
        <p:nvGrpSpPr>
          <p:cNvPr id="6" name="Group 5">
            <a:extLst>
              <a:ext uri="{FF2B5EF4-FFF2-40B4-BE49-F238E27FC236}">
                <a16:creationId xmlns:a16="http://schemas.microsoft.com/office/drawing/2014/main" id="{C4443A20-289F-4EE8-AB23-F702D5AE1272}"/>
              </a:ext>
            </a:extLst>
          </p:cNvPr>
          <p:cNvGrpSpPr/>
          <p:nvPr/>
        </p:nvGrpSpPr>
        <p:grpSpPr>
          <a:xfrm>
            <a:off x="1188458" y="2757832"/>
            <a:ext cx="1131048" cy="382915"/>
            <a:chOff x="2360510" y="2892196"/>
            <a:chExt cx="1131048" cy="382915"/>
          </a:xfrm>
        </p:grpSpPr>
        <p:sp>
          <p:nvSpPr>
            <p:cNvPr id="42" name="Rectangle 41">
              <a:extLst>
                <a:ext uri="{FF2B5EF4-FFF2-40B4-BE49-F238E27FC236}">
                  <a16:creationId xmlns:a16="http://schemas.microsoft.com/office/drawing/2014/main" id="{3E9391C4-247A-422C-9488-7CB2AAAA05C0}"/>
                </a:ext>
              </a:extLst>
            </p:cNvPr>
            <p:cNvSpPr/>
            <p:nvPr/>
          </p:nvSpPr>
          <p:spPr>
            <a:xfrm>
              <a:off x="2508578" y="2892196"/>
              <a:ext cx="982980" cy="382915"/>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Organic Leads</a:t>
              </a:r>
            </a:p>
          </p:txBody>
        </p:sp>
        <p:sp>
          <p:nvSpPr>
            <p:cNvPr id="64" name="Isosceles Triangle 63">
              <a:extLst>
                <a:ext uri="{FF2B5EF4-FFF2-40B4-BE49-F238E27FC236}">
                  <a16:creationId xmlns:a16="http://schemas.microsoft.com/office/drawing/2014/main" id="{FA90F7E3-0BBF-43A6-89D9-50A0872D3DFC}"/>
                </a:ext>
              </a:extLst>
            </p:cNvPr>
            <p:cNvSpPr/>
            <p:nvPr/>
          </p:nvSpPr>
          <p:spPr>
            <a:xfrm rot="16200000">
              <a:off x="2290557" y="3003800"/>
              <a:ext cx="292306" cy="15239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accent1"/>
                </a:solidFill>
              </a:endParaRPr>
            </a:p>
          </p:txBody>
        </p:sp>
      </p:grpSp>
      <p:grpSp>
        <p:nvGrpSpPr>
          <p:cNvPr id="9" name="Group 8">
            <a:extLst>
              <a:ext uri="{FF2B5EF4-FFF2-40B4-BE49-F238E27FC236}">
                <a16:creationId xmlns:a16="http://schemas.microsoft.com/office/drawing/2014/main" id="{23C1D210-DEFD-4973-96DC-5230CC8896BE}"/>
              </a:ext>
            </a:extLst>
          </p:cNvPr>
          <p:cNvGrpSpPr/>
          <p:nvPr/>
        </p:nvGrpSpPr>
        <p:grpSpPr>
          <a:xfrm>
            <a:off x="1188458" y="3170082"/>
            <a:ext cx="1131048" cy="382915"/>
            <a:chOff x="2360510" y="3351740"/>
            <a:chExt cx="1131048" cy="382915"/>
          </a:xfrm>
        </p:grpSpPr>
        <p:sp>
          <p:nvSpPr>
            <p:cNvPr id="66" name="Isosceles Triangle 65">
              <a:extLst>
                <a:ext uri="{FF2B5EF4-FFF2-40B4-BE49-F238E27FC236}">
                  <a16:creationId xmlns:a16="http://schemas.microsoft.com/office/drawing/2014/main" id="{7E8713C8-F5FF-49B3-9D2E-865C6F956BCC}"/>
                </a:ext>
              </a:extLst>
            </p:cNvPr>
            <p:cNvSpPr/>
            <p:nvPr/>
          </p:nvSpPr>
          <p:spPr>
            <a:xfrm rot="16200000">
              <a:off x="2290557" y="3479528"/>
              <a:ext cx="292306"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accent1"/>
                </a:solidFill>
              </a:endParaRPr>
            </a:p>
          </p:txBody>
        </p:sp>
        <p:sp>
          <p:nvSpPr>
            <p:cNvPr id="43" name="Rectangle 42">
              <a:extLst>
                <a:ext uri="{FF2B5EF4-FFF2-40B4-BE49-F238E27FC236}">
                  <a16:creationId xmlns:a16="http://schemas.microsoft.com/office/drawing/2014/main" id="{BDBF027F-7399-47EC-AA8C-393742AE9D44}"/>
                </a:ext>
              </a:extLst>
            </p:cNvPr>
            <p:cNvSpPr/>
            <p:nvPr/>
          </p:nvSpPr>
          <p:spPr>
            <a:xfrm>
              <a:off x="2508578" y="3351740"/>
              <a:ext cx="982980" cy="3829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Prospect List</a:t>
              </a:r>
            </a:p>
          </p:txBody>
        </p:sp>
      </p:grpSp>
      <p:grpSp>
        <p:nvGrpSpPr>
          <p:cNvPr id="10" name="Group 9">
            <a:extLst>
              <a:ext uri="{FF2B5EF4-FFF2-40B4-BE49-F238E27FC236}">
                <a16:creationId xmlns:a16="http://schemas.microsoft.com/office/drawing/2014/main" id="{CA0453D2-45AF-45E8-A158-85636ACE6B05}"/>
              </a:ext>
            </a:extLst>
          </p:cNvPr>
          <p:cNvGrpSpPr/>
          <p:nvPr/>
        </p:nvGrpSpPr>
        <p:grpSpPr>
          <a:xfrm>
            <a:off x="1190477" y="3584494"/>
            <a:ext cx="1135379" cy="382915"/>
            <a:chOff x="2356179" y="3777237"/>
            <a:chExt cx="1135379" cy="382915"/>
          </a:xfrm>
        </p:grpSpPr>
        <p:sp>
          <p:nvSpPr>
            <p:cNvPr id="67" name="Isosceles Triangle 66">
              <a:extLst>
                <a:ext uri="{FF2B5EF4-FFF2-40B4-BE49-F238E27FC236}">
                  <a16:creationId xmlns:a16="http://schemas.microsoft.com/office/drawing/2014/main" id="{660DF46A-A149-4FEA-A019-46E5BDA0667F}"/>
                </a:ext>
              </a:extLst>
            </p:cNvPr>
            <p:cNvSpPr/>
            <p:nvPr/>
          </p:nvSpPr>
          <p:spPr>
            <a:xfrm rot="16200000">
              <a:off x="2286226" y="3892495"/>
              <a:ext cx="292306" cy="15239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accent1"/>
                </a:solidFill>
              </a:endParaRPr>
            </a:p>
          </p:txBody>
        </p:sp>
        <p:sp>
          <p:nvSpPr>
            <p:cNvPr id="44" name="Rectangle 43">
              <a:extLst>
                <a:ext uri="{FF2B5EF4-FFF2-40B4-BE49-F238E27FC236}">
                  <a16:creationId xmlns:a16="http://schemas.microsoft.com/office/drawing/2014/main" id="{634776B0-D35E-4606-9F37-81FC02F5F0AA}"/>
                </a:ext>
              </a:extLst>
            </p:cNvPr>
            <p:cNvSpPr/>
            <p:nvPr/>
          </p:nvSpPr>
          <p:spPr>
            <a:xfrm>
              <a:off x="2508578" y="3777237"/>
              <a:ext cx="982980" cy="38291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Digital  </a:t>
              </a:r>
              <a:br>
                <a:rPr lang="en-US" sz="1200" b="1" dirty="0">
                  <a:solidFill>
                    <a:schemeClr val="bg1"/>
                  </a:solidFill>
                </a:rPr>
              </a:br>
              <a:r>
                <a:rPr lang="en-US" sz="1200" b="1" dirty="0">
                  <a:solidFill>
                    <a:schemeClr val="bg1"/>
                  </a:solidFill>
                </a:rPr>
                <a:t>Ad Leads</a:t>
              </a:r>
            </a:p>
          </p:txBody>
        </p:sp>
      </p:grpSp>
      <p:sp>
        <p:nvSpPr>
          <p:cNvPr id="63" name="Slide Number Placeholder 2">
            <a:extLst>
              <a:ext uri="{FF2B5EF4-FFF2-40B4-BE49-F238E27FC236}">
                <a16:creationId xmlns:a16="http://schemas.microsoft.com/office/drawing/2014/main" id="{10D2A8EB-FBA0-1A4B-8374-A9BE77D17FDA}"/>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30</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285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825AE510-C045-4856-8006-EB0E57610F67}"/>
              </a:ext>
            </a:extLst>
          </p:cNvPr>
          <p:cNvGraphicFramePr>
            <a:graphicFrameLocks noChangeAspect="1"/>
          </p:cNvGraphicFramePr>
          <p:nvPr>
            <p:custDataLst>
              <p:tags r:id="rId1"/>
            </p:custDataLst>
            <p:extLst>
              <p:ext uri="{D42A27DB-BD31-4B8C-83A1-F6EECF244321}">
                <p14:modId xmlns:p14="http://schemas.microsoft.com/office/powerpoint/2010/main" val="2463367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9" name="Object 28" hidden="1">
                        <a:extLst>
                          <a:ext uri="{FF2B5EF4-FFF2-40B4-BE49-F238E27FC236}">
                            <a16:creationId xmlns:a16="http://schemas.microsoft.com/office/drawing/2014/main" id="{825AE510-C045-4856-8006-EB0E57610F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A1EA5FEA-9A1B-496B-A1BB-9716FAE768F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3" name="Table 4">
            <a:extLst>
              <a:ext uri="{FF2B5EF4-FFF2-40B4-BE49-F238E27FC236}">
                <a16:creationId xmlns:a16="http://schemas.microsoft.com/office/drawing/2014/main" id="{AF89D2C3-BFEB-4301-9900-EEA893243625}"/>
              </a:ext>
            </a:extLst>
          </p:cNvPr>
          <p:cNvGraphicFramePr>
            <a:graphicFrameLocks noGrp="1"/>
          </p:cNvGraphicFramePr>
          <p:nvPr>
            <p:extLst>
              <p:ext uri="{D42A27DB-BD31-4B8C-83A1-F6EECF244321}">
                <p14:modId xmlns:p14="http://schemas.microsoft.com/office/powerpoint/2010/main" val="3000452840"/>
              </p:ext>
            </p:extLst>
          </p:nvPr>
        </p:nvGraphicFramePr>
        <p:xfrm>
          <a:off x="274320" y="2286000"/>
          <a:ext cx="7249345" cy="6953945"/>
        </p:xfrm>
        <a:graphic>
          <a:graphicData uri="http://schemas.openxmlformats.org/drawingml/2006/table">
            <a:tbl>
              <a:tblPr firstRow="1">
                <a:tableStyleId>{EB344D84-9AFB-497E-A393-DC336BA19D2E}</a:tableStyleId>
              </a:tblPr>
              <a:tblGrid>
                <a:gridCol w="1084768">
                  <a:extLst>
                    <a:ext uri="{9D8B030D-6E8A-4147-A177-3AD203B41FA5}">
                      <a16:colId xmlns:a16="http://schemas.microsoft.com/office/drawing/2014/main" val="4113282965"/>
                    </a:ext>
                  </a:extLst>
                </a:gridCol>
                <a:gridCol w="2057400">
                  <a:extLst>
                    <a:ext uri="{9D8B030D-6E8A-4147-A177-3AD203B41FA5}">
                      <a16:colId xmlns:a16="http://schemas.microsoft.com/office/drawing/2014/main" val="2079183041"/>
                    </a:ext>
                  </a:extLst>
                </a:gridCol>
                <a:gridCol w="1524000">
                  <a:extLst>
                    <a:ext uri="{9D8B030D-6E8A-4147-A177-3AD203B41FA5}">
                      <a16:colId xmlns:a16="http://schemas.microsoft.com/office/drawing/2014/main" val="2988047670"/>
                    </a:ext>
                  </a:extLst>
                </a:gridCol>
                <a:gridCol w="1219200">
                  <a:extLst>
                    <a:ext uri="{9D8B030D-6E8A-4147-A177-3AD203B41FA5}">
                      <a16:colId xmlns:a16="http://schemas.microsoft.com/office/drawing/2014/main" val="1809326573"/>
                    </a:ext>
                  </a:extLst>
                </a:gridCol>
                <a:gridCol w="1363977">
                  <a:extLst>
                    <a:ext uri="{9D8B030D-6E8A-4147-A177-3AD203B41FA5}">
                      <a16:colId xmlns:a16="http://schemas.microsoft.com/office/drawing/2014/main" val="1152112686"/>
                    </a:ext>
                  </a:extLst>
                </a:gridCol>
              </a:tblGrid>
              <a:tr h="508558">
                <a:tc>
                  <a:txBody>
                    <a:bodyPr/>
                    <a:lstStyle/>
                    <a:p>
                      <a:pPr algn="ctr"/>
                      <a:r>
                        <a:rPr lang="en-US" sz="1200" dirty="0"/>
                        <a:t>Funnel Stage</a:t>
                      </a:r>
                    </a:p>
                  </a:txBody>
                  <a:tcPr anchor="ctr"/>
                </a:tc>
                <a:tc>
                  <a:txBody>
                    <a:bodyPr/>
                    <a:lstStyle/>
                    <a:p>
                      <a:pPr algn="ctr"/>
                      <a:r>
                        <a:rPr lang="en-US" sz="1200" dirty="0"/>
                        <a:t>Exit Criteria</a:t>
                      </a:r>
                    </a:p>
                  </a:txBody>
                  <a:tcPr anchor="ctr"/>
                </a:tc>
                <a:tc>
                  <a:txBody>
                    <a:bodyPr/>
                    <a:lstStyle/>
                    <a:p>
                      <a:pPr algn="ctr"/>
                      <a:r>
                        <a:rPr lang="en-US" sz="1200" dirty="0"/>
                        <a:t>Trigger Events</a:t>
                      </a:r>
                    </a:p>
                  </a:txBody>
                  <a:tcPr anchor="ctr"/>
                </a:tc>
                <a:tc>
                  <a:txBody>
                    <a:bodyPr/>
                    <a:lstStyle/>
                    <a:p>
                      <a:pPr algn="ctr"/>
                      <a:r>
                        <a:rPr lang="en-US" sz="1200" dirty="0"/>
                        <a:t>Lead Status</a:t>
                      </a:r>
                      <a:r>
                        <a:rPr lang="en-US" sz="1200" baseline="30000" dirty="0"/>
                        <a:t>1</a:t>
                      </a:r>
                    </a:p>
                  </a:txBody>
                  <a:tcPr anchor="ctr"/>
                </a:tc>
                <a:tc>
                  <a:txBody>
                    <a:bodyPr/>
                    <a:lstStyle/>
                    <a:p>
                      <a:pPr algn="ctr"/>
                      <a:r>
                        <a:rPr lang="en-US" sz="1200" dirty="0"/>
                        <a:t>SLA</a:t>
                      </a:r>
                      <a:r>
                        <a:rPr lang="en-US" sz="1200" baseline="30000" dirty="0"/>
                        <a:t>1</a:t>
                      </a:r>
                    </a:p>
                  </a:txBody>
                  <a:tcPr anchor="ctr"/>
                </a:tc>
                <a:extLst>
                  <a:ext uri="{0D108BD9-81ED-4DB2-BD59-A6C34878D82A}">
                    <a16:rowId xmlns:a16="http://schemas.microsoft.com/office/drawing/2014/main" val="3800304355"/>
                  </a:ext>
                </a:extLst>
              </a:tr>
              <a:tr h="1249304">
                <a:tc>
                  <a:txBody>
                    <a:bodyPr/>
                    <a:lstStyle/>
                    <a:p>
                      <a:endParaRPr lang="en-US" sz="1200" dirty="0"/>
                    </a:p>
                  </a:txBody>
                  <a:tcPr anchor="ctr">
                    <a:lnB w="28575" cap="flat" cmpd="sng" algn="ctr">
                      <a:solidFill>
                        <a:schemeClr val="bg2">
                          <a:lumMod val="90000"/>
                        </a:schemeClr>
                      </a:solidFill>
                      <a:prstDash val="solid"/>
                      <a:round/>
                      <a:headEnd type="none" w="med" len="med"/>
                      <a:tailEnd type="none" w="med" len="med"/>
                    </a:lnB>
                  </a:tcPr>
                </a:tc>
                <a:tc>
                  <a:txBody>
                    <a:bodyPr/>
                    <a:lstStyle/>
                    <a:p>
                      <a:pPr marL="171450" marR="0" lvl="0" indent="-171450" algn="l" defTabSz="706557" rtl="0" eaLnBrk="1" fontAlgn="auto" latinLnBrk="0" hangingPunct="1">
                        <a:lnSpc>
                          <a:spcPct val="100000"/>
                        </a:lnSpc>
                        <a:spcBef>
                          <a:spcPts val="200"/>
                        </a:spcBef>
                        <a:spcAft>
                          <a:spcPts val="0"/>
                        </a:spcAft>
                        <a:buClrTx/>
                        <a:buSzTx/>
                        <a:buFont typeface="Wingdings" panose="05000000000000000000" pitchFamily="2" charset="2"/>
                        <a:buChar char="q"/>
                        <a:tabLst/>
                        <a:defRPr/>
                      </a:pPr>
                      <a:r>
                        <a:rPr lang="en-US" sz="1200" dirty="0">
                          <a:solidFill>
                            <a:schemeClr val="tx1"/>
                          </a:solidFill>
                        </a:rPr>
                        <a:t>Contact details captured</a:t>
                      </a:r>
                    </a:p>
                    <a:p>
                      <a:pPr marL="171450" indent="-171450">
                        <a:spcBef>
                          <a:spcPts val="200"/>
                        </a:spcBef>
                        <a:buFont typeface="Wingdings" panose="05000000000000000000" pitchFamily="2" charset="2"/>
                        <a:buChar char="q"/>
                      </a:pPr>
                      <a:r>
                        <a:rPr lang="en-US" sz="1200" dirty="0">
                          <a:solidFill>
                            <a:schemeClr val="tx1"/>
                          </a:solidFill>
                        </a:rPr>
                        <a:t>Responded or filled out form</a:t>
                      </a:r>
                    </a:p>
                    <a:p>
                      <a:pPr marL="171450" indent="-171450">
                        <a:spcBef>
                          <a:spcPts val="200"/>
                        </a:spcBef>
                        <a:buFont typeface="Wingdings" panose="05000000000000000000" pitchFamily="2" charset="2"/>
                        <a:buChar char="q"/>
                      </a:pPr>
                      <a:r>
                        <a:rPr lang="en-US" sz="1200" dirty="0">
                          <a:solidFill>
                            <a:schemeClr val="tx1"/>
                          </a:solidFill>
                        </a:rPr>
                        <a:t>Future State: Meets MQL scoring threshold</a:t>
                      </a:r>
                    </a:p>
                  </a:txBody>
                  <a:tcPr marL="0" marR="0" anchor="ctr">
                    <a:lnB w="28575" cap="flat" cmpd="sng" algn="ctr">
                      <a:solidFill>
                        <a:schemeClr val="bg2">
                          <a:lumMod val="90000"/>
                        </a:schemeClr>
                      </a:solidFill>
                      <a:prstDash val="solid"/>
                      <a:round/>
                      <a:headEnd type="none" w="med" len="med"/>
                      <a:tailEnd type="none" w="med" len="med"/>
                    </a:lnB>
                  </a:tcPr>
                </a:tc>
                <a:tc>
                  <a:txBody>
                    <a:bodyPr/>
                    <a:lstStyle/>
                    <a:p>
                      <a:pPr algn="ctr"/>
                      <a:r>
                        <a:rPr lang="en-US" sz="1200" dirty="0">
                          <a:solidFill>
                            <a:schemeClr val="tx1"/>
                          </a:solidFill>
                        </a:rPr>
                        <a:t>Lead Created</a:t>
                      </a:r>
                    </a:p>
                    <a:p>
                      <a:pPr algn="ctr"/>
                      <a:endParaRPr lang="en-US" sz="1200" dirty="0">
                        <a:solidFill>
                          <a:schemeClr val="tx1"/>
                        </a:solidFill>
                      </a:endParaRPr>
                    </a:p>
                    <a:p>
                      <a:pPr algn="ctr"/>
                      <a:endParaRPr lang="en-US" sz="1200" dirty="0">
                        <a:solidFill>
                          <a:schemeClr val="tx1"/>
                        </a:solidFill>
                      </a:endParaRPr>
                    </a:p>
                  </a:txBody>
                  <a:tcPr marL="0" marR="0" anchor="ctr">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New or Open</a:t>
                      </a:r>
                    </a:p>
                    <a:p>
                      <a:pPr marL="171450" indent="-171450">
                        <a:buFont typeface="Arial" panose="020B0604020202020204" pitchFamily="34" charset="0"/>
                        <a:buChar char="•"/>
                      </a:pPr>
                      <a:r>
                        <a:rPr lang="en-US" sz="1200" dirty="0">
                          <a:solidFill>
                            <a:schemeClr val="tx1"/>
                          </a:solidFill>
                        </a:rPr>
                        <a:t>Attempting Contact</a:t>
                      </a:r>
                    </a:p>
                    <a:p>
                      <a:pPr marL="171450" indent="-171450">
                        <a:buFont typeface="Arial" panose="020B0604020202020204" pitchFamily="34" charset="0"/>
                        <a:buChar char="•"/>
                      </a:pPr>
                      <a:r>
                        <a:rPr lang="en-US" sz="1200" dirty="0">
                          <a:solidFill>
                            <a:schemeClr val="tx1"/>
                          </a:solidFill>
                        </a:rPr>
                        <a:t>Unqualified</a:t>
                      </a:r>
                    </a:p>
                  </a:txBody>
                  <a:tcPr marL="0" marR="0" anchor="ctr">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N/A</a:t>
                      </a:r>
                    </a:p>
                  </a:txBody>
                  <a:tcPr marL="0" marR="0" anchor="ctr">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170267728"/>
                  </a:ext>
                </a:extLst>
              </a:tr>
              <a:tr h="1306656">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spcBef>
                          <a:spcPts val="200"/>
                        </a:spcBef>
                        <a:buFont typeface="Wingdings" panose="05000000000000000000" pitchFamily="2" charset="2"/>
                        <a:buChar char="q"/>
                      </a:pPr>
                      <a:r>
                        <a:rPr lang="en-US" sz="1200" dirty="0">
                          <a:solidFill>
                            <a:schemeClr val="tx1"/>
                          </a:solidFill>
                        </a:rPr>
                        <a:t>Future State: Meets SAL scoring threshold</a:t>
                      </a:r>
                    </a:p>
                    <a:p>
                      <a:pPr marL="171450" indent="-171450">
                        <a:spcBef>
                          <a:spcPts val="200"/>
                        </a:spcBef>
                        <a:buFont typeface="Wingdings" panose="05000000000000000000" pitchFamily="2" charset="2"/>
                        <a:buChar char="q"/>
                      </a:pPr>
                      <a:r>
                        <a:rPr lang="en-US" sz="1200" dirty="0">
                          <a:solidFill>
                            <a:schemeClr val="tx1"/>
                          </a:solidFill>
                        </a:rPr>
                        <a:t>Seller agrees to work the Lead</a:t>
                      </a:r>
                    </a:p>
                    <a:p>
                      <a:pPr marL="171450" indent="-171450">
                        <a:spcBef>
                          <a:spcPts val="200"/>
                        </a:spcBef>
                        <a:buFont typeface="Wingdings" panose="05000000000000000000" pitchFamily="2" charset="2"/>
                        <a:buChar char="q"/>
                      </a:pPr>
                      <a:r>
                        <a:rPr lang="en-US" sz="1200" dirty="0">
                          <a:solidFill>
                            <a:schemeClr val="tx1"/>
                          </a:solidFill>
                        </a:rPr>
                        <a:t>Sales rep changes Lead Status from MQL to SAL</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algn="ctr"/>
                      <a:r>
                        <a:rPr lang="en-US" sz="1200" dirty="0">
                          <a:solidFill>
                            <a:schemeClr val="tx1"/>
                          </a:solidFill>
                        </a:rPr>
                        <a:t>Meets MQL Scoring Threshold</a:t>
                      </a:r>
                    </a:p>
                    <a:p>
                      <a:pPr algn="ctr"/>
                      <a:endParaRPr lang="en-US" sz="1200" dirty="0">
                        <a:solidFill>
                          <a:schemeClr val="tx1"/>
                        </a:solidFill>
                      </a:endParaRPr>
                    </a:p>
                    <a:p>
                      <a:pPr algn="ctr"/>
                      <a:endParaRPr lang="en-US" sz="1200" dirty="0">
                        <a:solidFill>
                          <a:schemeClr val="tx1"/>
                        </a:solidFill>
                      </a:endParaRP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Nurture</a:t>
                      </a:r>
                    </a:p>
                    <a:p>
                      <a:pPr marL="171450" indent="-171450">
                        <a:buFont typeface="Arial" panose="020B0604020202020204" pitchFamily="34" charset="0"/>
                        <a:buChar char="•"/>
                      </a:pPr>
                      <a:endParaRPr lang="en-US" sz="1200" dirty="0">
                        <a:solidFill>
                          <a:schemeClr val="tx1"/>
                        </a:solidFill>
                      </a:endParaRP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Routes inquiry to Sales within 24 hours.</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835845095"/>
                  </a:ext>
                </a:extLst>
              </a:tr>
              <a:tr h="1286159">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spcBef>
                          <a:spcPts val="200"/>
                        </a:spcBef>
                        <a:buFont typeface="Wingdings" panose="05000000000000000000" pitchFamily="2" charset="2"/>
                        <a:buChar char="q"/>
                      </a:pPr>
                      <a:r>
                        <a:rPr lang="en-US" sz="1200" dirty="0">
                          <a:solidFill>
                            <a:schemeClr val="tx1"/>
                          </a:solidFill>
                        </a:rPr>
                        <a:t>Contacted by Sales</a:t>
                      </a:r>
                    </a:p>
                    <a:p>
                      <a:pPr marL="171450" indent="-171450">
                        <a:spcBef>
                          <a:spcPts val="200"/>
                        </a:spcBef>
                        <a:buFont typeface="Wingdings" panose="05000000000000000000" pitchFamily="2" charset="2"/>
                        <a:buChar char="q"/>
                      </a:pPr>
                      <a:r>
                        <a:rPr lang="en-US" sz="1200" dirty="0">
                          <a:solidFill>
                            <a:schemeClr val="tx1"/>
                          </a:solidFill>
                        </a:rPr>
                        <a:t>Follow-up meeting or call scheduled</a:t>
                      </a:r>
                    </a:p>
                    <a:p>
                      <a:pPr marL="171450" indent="-171450">
                        <a:spcBef>
                          <a:spcPts val="200"/>
                        </a:spcBef>
                        <a:buFont typeface="Wingdings" panose="05000000000000000000" pitchFamily="2" charset="2"/>
                        <a:buChar char="q"/>
                      </a:pPr>
                      <a:r>
                        <a:rPr lang="en-US" sz="1200" dirty="0">
                          <a:solidFill>
                            <a:schemeClr val="tx1"/>
                          </a:solidFill>
                        </a:rPr>
                        <a:t>Sales rep creates Opportunity from converted Contact Record</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algn="ctr"/>
                      <a:r>
                        <a:rPr lang="en-US" sz="1200" dirty="0">
                          <a:solidFill>
                            <a:schemeClr val="tx1"/>
                          </a:solidFill>
                        </a:rPr>
                        <a:t>Sales Accepts Lead</a:t>
                      </a:r>
                    </a:p>
                    <a:p>
                      <a:pPr algn="ctr"/>
                      <a:endParaRPr lang="en-US" sz="1200" dirty="0">
                        <a:solidFill>
                          <a:schemeClr val="tx1"/>
                        </a:solidFill>
                      </a:endParaRPr>
                    </a:p>
                    <a:p>
                      <a:pPr algn="ctr"/>
                      <a:endParaRPr lang="en-US" sz="1200" dirty="0">
                        <a:solidFill>
                          <a:schemeClr val="tx1"/>
                        </a:solidFill>
                      </a:endParaRP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Qualifying</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Sales to accept within 24-48 hours</a:t>
                      </a:r>
                    </a:p>
                    <a:p>
                      <a:pPr marL="171450" indent="-171450">
                        <a:buFont typeface="Arial" panose="020B0604020202020204" pitchFamily="34" charset="0"/>
                        <a:buChar char="•"/>
                      </a:pPr>
                      <a:r>
                        <a:rPr lang="en-US" sz="1200" dirty="0">
                          <a:solidFill>
                            <a:schemeClr val="tx1"/>
                          </a:solidFill>
                        </a:rPr>
                        <a:t>Sales to qualify within 14-21 days</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617465"/>
                  </a:ext>
                </a:extLst>
              </a:tr>
              <a:tr h="1278243">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spcBef>
                          <a:spcPts val="200"/>
                        </a:spcBef>
                        <a:buFont typeface="Wingdings" panose="05000000000000000000" pitchFamily="2" charset="2"/>
                        <a:buChar char="q"/>
                      </a:pPr>
                      <a:r>
                        <a:rPr lang="en-US" sz="1200" dirty="0">
                          <a:solidFill>
                            <a:schemeClr val="tx1"/>
                          </a:solidFill>
                        </a:rPr>
                        <a:t>Progressed through every Opportunity stage</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algn="ctr"/>
                      <a:r>
                        <a:rPr lang="en-US" sz="1200" dirty="0">
                          <a:solidFill>
                            <a:schemeClr val="tx1"/>
                          </a:solidFill>
                        </a:rPr>
                        <a:t>Sales Converts to Contact &amp; Creates Opportunity</a:t>
                      </a:r>
                    </a:p>
                    <a:p>
                      <a:pPr algn="ctr"/>
                      <a:endParaRPr lang="en-US" sz="1200" dirty="0">
                        <a:solidFill>
                          <a:schemeClr val="tx1"/>
                        </a:solidFill>
                      </a:endParaRPr>
                    </a:p>
                    <a:p>
                      <a:pPr algn="ctr"/>
                      <a:endParaRPr lang="en-US" sz="1200" dirty="0">
                        <a:solidFill>
                          <a:schemeClr val="tx1"/>
                        </a:solidFill>
                      </a:endParaRP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Qualified</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solidFill>
                            <a:schemeClr val="tx1"/>
                          </a:solidFill>
                        </a:rPr>
                        <a:t>Tracking avg stage length and stage specific SLAs</a:t>
                      </a:r>
                    </a:p>
                  </a:txBody>
                  <a:tcPr marL="0" marR="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40375713"/>
                  </a:ext>
                </a:extLst>
              </a:tr>
              <a:tr h="1325025">
                <a:tc>
                  <a:txBody>
                    <a:bodyPr/>
                    <a:lstStyle/>
                    <a:p>
                      <a:endParaRPr lang="en-US" sz="1200" dirty="0"/>
                    </a:p>
                  </a:txBody>
                  <a:tcPr anchor="ctr">
                    <a:lnT w="28575" cap="flat" cmpd="sng" algn="ctr">
                      <a:solidFill>
                        <a:schemeClr val="bg2">
                          <a:lumMod val="90000"/>
                        </a:schemeClr>
                      </a:solidFill>
                      <a:prstDash val="solid"/>
                      <a:round/>
                      <a:headEnd type="none" w="med" len="med"/>
                      <a:tailEnd type="none" w="med" len="med"/>
                    </a:lnT>
                  </a:tcPr>
                </a:tc>
                <a:tc>
                  <a:txBody>
                    <a:bodyPr/>
                    <a:lstStyle/>
                    <a:p>
                      <a:pPr marL="171450" indent="-171450">
                        <a:spcBef>
                          <a:spcPts val="200"/>
                        </a:spcBef>
                        <a:buFont typeface="Wingdings" panose="05000000000000000000" pitchFamily="2" charset="2"/>
                        <a:buChar char="q"/>
                      </a:pPr>
                      <a:endParaRPr lang="en-US" sz="1200" dirty="0">
                        <a:solidFill>
                          <a:schemeClr val="tx1"/>
                        </a:solidFill>
                      </a:endParaRPr>
                    </a:p>
                  </a:txBody>
                  <a:tcPr marL="0" marR="0" anchor="ctr">
                    <a:lnT w="28575" cap="flat" cmpd="sng" algn="ctr">
                      <a:solidFill>
                        <a:schemeClr val="bg2">
                          <a:lumMod val="90000"/>
                        </a:schemeClr>
                      </a:solidFill>
                      <a:prstDash val="solid"/>
                      <a:round/>
                      <a:headEnd type="none" w="med" len="med"/>
                      <a:tailEnd type="none" w="med" len="med"/>
                    </a:lnT>
                  </a:tcPr>
                </a:tc>
                <a:tc>
                  <a:txBody>
                    <a:bodyPr/>
                    <a:lstStyle/>
                    <a:p>
                      <a:pPr algn="ctr"/>
                      <a:endParaRPr lang="en-US" sz="1200" dirty="0">
                        <a:solidFill>
                          <a:schemeClr val="tx1"/>
                        </a:solidFill>
                      </a:endParaRPr>
                    </a:p>
                  </a:txBody>
                  <a:tcPr marL="0" marR="0" anchor="ctr">
                    <a:lnT w="28575" cap="flat" cmpd="sng" algn="ctr">
                      <a:solidFill>
                        <a:schemeClr val="bg2">
                          <a:lumMod val="90000"/>
                        </a:schemeClr>
                      </a:solidFill>
                      <a:prstDash val="solid"/>
                      <a:round/>
                      <a:headEnd type="none" w="med" len="med"/>
                      <a:tailEnd type="none" w="med" len="med"/>
                    </a:lnT>
                  </a:tcPr>
                </a:tc>
                <a:tc>
                  <a:txBody>
                    <a:bodyPr/>
                    <a:lstStyle/>
                    <a:p>
                      <a:pPr marL="171450" indent="-171450">
                        <a:buFont typeface="Arial" panose="020B0604020202020204" pitchFamily="34" charset="0"/>
                        <a:buChar char="•"/>
                      </a:pPr>
                      <a:r>
                        <a:rPr lang="en-US" sz="1200" dirty="0">
                          <a:solidFill>
                            <a:schemeClr val="tx1"/>
                          </a:solidFill>
                        </a:rPr>
                        <a:t>Customer</a:t>
                      </a:r>
                    </a:p>
                  </a:txBody>
                  <a:tcPr marL="0" marR="0" anchor="ctr">
                    <a:lnT w="28575" cap="flat" cmpd="sng" algn="ctr">
                      <a:solidFill>
                        <a:schemeClr val="bg2">
                          <a:lumMod val="90000"/>
                        </a:schemeClr>
                      </a:solidFill>
                      <a:prstDash val="solid"/>
                      <a:round/>
                      <a:headEnd type="none" w="med" len="med"/>
                      <a:tailEnd type="none" w="med" len="med"/>
                    </a:lnT>
                  </a:tcPr>
                </a:tc>
                <a:tc>
                  <a:txBody>
                    <a:bodyPr/>
                    <a:lstStyle/>
                    <a:p>
                      <a:pPr marL="171450" indent="-171450">
                        <a:buFont typeface="Arial" panose="020B0604020202020204" pitchFamily="34" charset="0"/>
                        <a:buChar char="•"/>
                      </a:pPr>
                      <a:r>
                        <a:rPr lang="en-US" sz="1200" dirty="0">
                          <a:solidFill>
                            <a:schemeClr val="tx1"/>
                          </a:solidFill>
                        </a:rPr>
                        <a:t>Nurture the account for cross/up-sell</a:t>
                      </a:r>
                    </a:p>
                  </a:txBody>
                  <a:tcPr marL="0" marR="0" anchor="ctr">
                    <a:lnT w="28575"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1571900213"/>
                  </a:ext>
                </a:extLst>
              </a:tr>
            </a:tbl>
          </a:graphicData>
        </a:graphic>
      </p:graphicFrame>
      <p:grpSp>
        <p:nvGrpSpPr>
          <p:cNvPr id="8" name="Group 7">
            <a:extLst>
              <a:ext uri="{FF2B5EF4-FFF2-40B4-BE49-F238E27FC236}">
                <a16:creationId xmlns:a16="http://schemas.microsoft.com/office/drawing/2014/main" id="{14AF19B4-5194-4EC3-8467-6B688F8B56BD}"/>
              </a:ext>
            </a:extLst>
          </p:cNvPr>
          <p:cNvGrpSpPr/>
          <p:nvPr/>
        </p:nvGrpSpPr>
        <p:grpSpPr>
          <a:xfrm>
            <a:off x="268761" y="2829232"/>
            <a:ext cx="1065600" cy="6356937"/>
            <a:chOff x="1138585" y="1582351"/>
            <a:chExt cx="1065600" cy="6276323"/>
          </a:xfrm>
        </p:grpSpPr>
        <p:sp>
          <p:nvSpPr>
            <p:cNvPr id="5" name="Rectangle 4">
              <a:extLst>
                <a:ext uri="{FF2B5EF4-FFF2-40B4-BE49-F238E27FC236}">
                  <a16:creationId xmlns:a16="http://schemas.microsoft.com/office/drawing/2014/main" id="{E172BE00-099A-415C-A650-C269ACE57DF2}"/>
                </a:ext>
              </a:extLst>
            </p:cNvPr>
            <p:cNvSpPr/>
            <p:nvPr/>
          </p:nvSpPr>
          <p:spPr>
            <a:xfrm>
              <a:off x="1138585" y="1582351"/>
              <a:ext cx="1065600" cy="1209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Prospect/ Contact</a:t>
              </a:r>
            </a:p>
          </p:txBody>
        </p:sp>
        <p:sp>
          <p:nvSpPr>
            <p:cNvPr id="32" name="Rectangle 31">
              <a:extLst>
                <a:ext uri="{FF2B5EF4-FFF2-40B4-BE49-F238E27FC236}">
                  <a16:creationId xmlns:a16="http://schemas.microsoft.com/office/drawing/2014/main" id="{E6F8CCFC-5CEF-4E3A-AAAC-07B451B8023D}"/>
                </a:ext>
              </a:extLst>
            </p:cNvPr>
            <p:cNvSpPr/>
            <p:nvPr/>
          </p:nvSpPr>
          <p:spPr>
            <a:xfrm>
              <a:off x="1138585" y="2849010"/>
              <a:ext cx="1065600" cy="1209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MQL</a:t>
              </a:r>
            </a:p>
          </p:txBody>
        </p:sp>
        <p:sp>
          <p:nvSpPr>
            <p:cNvPr id="33" name="Rectangle 32">
              <a:extLst>
                <a:ext uri="{FF2B5EF4-FFF2-40B4-BE49-F238E27FC236}">
                  <a16:creationId xmlns:a16="http://schemas.microsoft.com/office/drawing/2014/main" id="{DF891132-313B-4774-830D-51D85EB911EF}"/>
                </a:ext>
              </a:extLst>
            </p:cNvPr>
            <p:cNvSpPr/>
            <p:nvPr/>
          </p:nvSpPr>
          <p:spPr>
            <a:xfrm>
              <a:off x="1138585" y="4115669"/>
              <a:ext cx="1065600" cy="1209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SAL</a:t>
              </a:r>
            </a:p>
          </p:txBody>
        </p:sp>
        <p:sp>
          <p:nvSpPr>
            <p:cNvPr id="34" name="Rectangle 33">
              <a:extLst>
                <a:ext uri="{FF2B5EF4-FFF2-40B4-BE49-F238E27FC236}">
                  <a16:creationId xmlns:a16="http://schemas.microsoft.com/office/drawing/2014/main" id="{3AD30BA7-902F-4BE6-A0DA-B423BCB85ED6}"/>
                </a:ext>
              </a:extLst>
            </p:cNvPr>
            <p:cNvSpPr/>
            <p:nvPr/>
          </p:nvSpPr>
          <p:spPr>
            <a:xfrm>
              <a:off x="1138585" y="5382328"/>
              <a:ext cx="1065600" cy="1209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Oppty</a:t>
              </a:r>
            </a:p>
          </p:txBody>
        </p:sp>
        <p:sp>
          <p:nvSpPr>
            <p:cNvPr id="35" name="Rectangle 34">
              <a:extLst>
                <a:ext uri="{FF2B5EF4-FFF2-40B4-BE49-F238E27FC236}">
                  <a16:creationId xmlns:a16="http://schemas.microsoft.com/office/drawing/2014/main" id="{5BDB6BD4-7495-47A6-B7C4-46358DDA9AC7}"/>
                </a:ext>
              </a:extLst>
            </p:cNvPr>
            <p:cNvSpPr/>
            <p:nvPr/>
          </p:nvSpPr>
          <p:spPr>
            <a:xfrm>
              <a:off x="1138585" y="6648987"/>
              <a:ext cx="1065600" cy="12096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US" sz="1400" b="1" dirty="0">
                  <a:solidFill>
                    <a:schemeClr val="bg1"/>
                  </a:solidFill>
                </a:rPr>
                <a:t>Customer</a:t>
              </a:r>
            </a:p>
          </p:txBody>
        </p:sp>
        <p:sp>
          <p:nvSpPr>
            <p:cNvPr id="7" name="Isosceles Triangle 6">
              <a:extLst>
                <a:ext uri="{FF2B5EF4-FFF2-40B4-BE49-F238E27FC236}">
                  <a16:creationId xmlns:a16="http://schemas.microsoft.com/office/drawing/2014/main" id="{4D8C681C-E7DD-41EA-9BE6-9C6F75E43C59}"/>
                </a:ext>
              </a:extLst>
            </p:cNvPr>
            <p:cNvSpPr/>
            <p:nvPr/>
          </p:nvSpPr>
          <p:spPr>
            <a:xfrm rot="10800000">
              <a:off x="1499935" y="2849010"/>
              <a:ext cx="342900" cy="149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37" name="Isosceles Triangle 36">
              <a:extLst>
                <a:ext uri="{FF2B5EF4-FFF2-40B4-BE49-F238E27FC236}">
                  <a16:creationId xmlns:a16="http://schemas.microsoft.com/office/drawing/2014/main" id="{EB5D16EE-CAF5-4ED7-9CAA-1BB6E665DEF9}"/>
                </a:ext>
              </a:extLst>
            </p:cNvPr>
            <p:cNvSpPr/>
            <p:nvPr/>
          </p:nvSpPr>
          <p:spPr>
            <a:xfrm rot="10800000">
              <a:off x="1499935" y="4115669"/>
              <a:ext cx="342900" cy="149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38" name="Isosceles Triangle 37">
              <a:extLst>
                <a:ext uri="{FF2B5EF4-FFF2-40B4-BE49-F238E27FC236}">
                  <a16:creationId xmlns:a16="http://schemas.microsoft.com/office/drawing/2014/main" id="{A02529C0-55A7-4314-B4A0-5E27B0318BC7}"/>
                </a:ext>
              </a:extLst>
            </p:cNvPr>
            <p:cNvSpPr/>
            <p:nvPr/>
          </p:nvSpPr>
          <p:spPr>
            <a:xfrm rot="10800000">
              <a:off x="1499935" y="5382328"/>
              <a:ext cx="342900" cy="149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sp>
          <p:nvSpPr>
            <p:cNvPr id="39" name="Isosceles Triangle 38">
              <a:extLst>
                <a:ext uri="{FF2B5EF4-FFF2-40B4-BE49-F238E27FC236}">
                  <a16:creationId xmlns:a16="http://schemas.microsoft.com/office/drawing/2014/main" id="{8F1B9E6E-1488-46ED-A38F-3071BA4CA5AA}"/>
                </a:ext>
              </a:extLst>
            </p:cNvPr>
            <p:cNvSpPr/>
            <p:nvPr/>
          </p:nvSpPr>
          <p:spPr>
            <a:xfrm rot="10800000">
              <a:off x="1499935" y="6648987"/>
              <a:ext cx="342900" cy="149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accent1"/>
                </a:solidFill>
              </a:endParaRPr>
            </a:p>
          </p:txBody>
        </p:sp>
      </p:grpSp>
      <p:sp>
        <p:nvSpPr>
          <p:cNvPr id="2" name="Title 1">
            <a:extLst>
              <a:ext uri="{FF2B5EF4-FFF2-40B4-BE49-F238E27FC236}">
                <a16:creationId xmlns:a16="http://schemas.microsoft.com/office/drawing/2014/main" id="{B2C50A72-E63D-4687-BE56-EAFE8E258A30}"/>
              </a:ext>
            </a:extLst>
          </p:cNvPr>
          <p:cNvSpPr>
            <a:spLocks noGrp="1"/>
          </p:cNvSpPr>
          <p:nvPr>
            <p:ph type="title"/>
          </p:nvPr>
        </p:nvSpPr>
        <p:spPr/>
        <p:txBody>
          <a:bodyPr/>
          <a:lstStyle/>
          <a:p>
            <a:r>
              <a:rPr lang="en-US" dirty="0"/>
              <a:t>Lead Management Best Practices</a:t>
            </a:r>
          </a:p>
        </p:txBody>
      </p:sp>
      <p:sp>
        <p:nvSpPr>
          <p:cNvPr id="22" name="Freeform 10">
            <a:extLst>
              <a:ext uri="{FF2B5EF4-FFF2-40B4-BE49-F238E27FC236}">
                <a16:creationId xmlns:a16="http://schemas.microsoft.com/office/drawing/2014/main" id="{65D29F0F-9A21-495F-954B-A30C2FD10733}"/>
              </a:ext>
            </a:extLst>
          </p:cNvPr>
          <p:cNvSpPr>
            <a:spLocks noEditPoints="1"/>
          </p:cNvSpPr>
          <p:nvPr/>
        </p:nvSpPr>
        <p:spPr bwMode="auto">
          <a:xfrm>
            <a:off x="653753" y="3000652"/>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tx2"/>
            </a:solidFill>
          </a:ln>
        </p:spPr>
        <p:txBody>
          <a:bodyPr vert="horz" wrap="square" lIns="91440" tIns="45720" rIns="91440" bIns="45720" numCol="1" anchor="t" anchorCtr="0" compatLnSpc="1">
            <a:prstTxWarp prst="textNoShape">
              <a:avLst/>
            </a:prstTxWarp>
          </a:bodyPr>
          <a:lstStyle/>
          <a:p>
            <a:endParaRPr lang="id-ID"/>
          </a:p>
        </p:txBody>
      </p:sp>
      <p:sp>
        <p:nvSpPr>
          <p:cNvPr id="58" name="Freeform 10">
            <a:extLst>
              <a:ext uri="{FF2B5EF4-FFF2-40B4-BE49-F238E27FC236}">
                <a16:creationId xmlns:a16="http://schemas.microsoft.com/office/drawing/2014/main" id="{F9C2A27A-67FC-4028-A9DF-372CC302308A}"/>
              </a:ext>
            </a:extLst>
          </p:cNvPr>
          <p:cNvSpPr>
            <a:spLocks noEditPoints="1"/>
          </p:cNvSpPr>
          <p:nvPr/>
        </p:nvSpPr>
        <p:spPr bwMode="auto">
          <a:xfrm>
            <a:off x="653753" y="4357759"/>
            <a:ext cx="297821" cy="2615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accent2"/>
            </a:solidFill>
          </a:ln>
        </p:spPr>
        <p:txBody>
          <a:bodyPr vert="horz" wrap="square" lIns="91440" tIns="45720" rIns="91440" bIns="45720" numCol="1" anchor="t" anchorCtr="0" compatLnSpc="1">
            <a:prstTxWarp prst="textNoShape">
              <a:avLst/>
            </a:prstTxWarp>
          </a:bodyPr>
          <a:lstStyle/>
          <a:p>
            <a:endParaRPr lang="id-ID"/>
          </a:p>
        </p:txBody>
      </p:sp>
      <p:sp>
        <p:nvSpPr>
          <p:cNvPr id="59" name="Freeform 10">
            <a:extLst>
              <a:ext uri="{FF2B5EF4-FFF2-40B4-BE49-F238E27FC236}">
                <a16:creationId xmlns:a16="http://schemas.microsoft.com/office/drawing/2014/main" id="{25A3DA6D-5311-4705-BE4B-8605E3B5EB04}"/>
              </a:ext>
            </a:extLst>
          </p:cNvPr>
          <p:cNvSpPr>
            <a:spLocks noEditPoints="1"/>
          </p:cNvSpPr>
          <p:nvPr/>
        </p:nvSpPr>
        <p:spPr bwMode="auto">
          <a:xfrm>
            <a:off x="653753" y="5585421"/>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accent3"/>
            </a:solidFill>
          </a:ln>
        </p:spPr>
        <p:txBody>
          <a:bodyPr vert="horz" wrap="square" lIns="91440" tIns="45720" rIns="91440" bIns="45720" numCol="1" anchor="t" anchorCtr="0" compatLnSpc="1">
            <a:prstTxWarp prst="textNoShape">
              <a:avLst/>
            </a:prstTxWarp>
          </a:bodyPr>
          <a:lstStyle/>
          <a:p>
            <a:endParaRPr lang="id-ID"/>
          </a:p>
        </p:txBody>
      </p:sp>
      <p:sp>
        <p:nvSpPr>
          <p:cNvPr id="60" name="Freeform 10">
            <a:extLst>
              <a:ext uri="{FF2B5EF4-FFF2-40B4-BE49-F238E27FC236}">
                <a16:creationId xmlns:a16="http://schemas.microsoft.com/office/drawing/2014/main" id="{0B1A5CE2-C576-488B-8AE8-693AEEE281D0}"/>
              </a:ext>
            </a:extLst>
          </p:cNvPr>
          <p:cNvSpPr>
            <a:spLocks noEditPoints="1"/>
          </p:cNvSpPr>
          <p:nvPr/>
        </p:nvSpPr>
        <p:spPr bwMode="auto">
          <a:xfrm>
            <a:off x="653753" y="6859226"/>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chemeClr val="accent4"/>
            </a:solidFill>
          </a:ln>
        </p:spPr>
        <p:txBody>
          <a:bodyPr vert="horz" wrap="square" lIns="91440" tIns="45720" rIns="91440" bIns="45720" numCol="1" anchor="t" anchorCtr="0" compatLnSpc="1">
            <a:prstTxWarp prst="textNoShape">
              <a:avLst/>
            </a:prstTxWarp>
          </a:bodyPr>
          <a:lstStyle/>
          <a:p>
            <a:endParaRPr lang="id-ID"/>
          </a:p>
        </p:txBody>
      </p:sp>
      <p:sp>
        <p:nvSpPr>
          <p:cNvPr id="61" name="Freeform 10">
            <a:extLst>
              <a:ext uri="{FF2B5EF4-FFF2-40B4-BE49-F238E27FC236}">
                <a16:creationId xmlns:a16="http://schemas.microsoft.com/office/drawing/2014/main" id="{F5E5AF82-1E39-423E-BDD7-EBE4AEDB83A9}"/>
              </a:ext>
            </a:extLst>
          </p:cNvPr>
          <p:cNvSpPr>
            <a:spLocks noEditPoints="1"/>
          </p:cNvSpPr>
          <p:nvPr/>
        </p:nvSpPr>
        <p:spPr bwMode="auto">
          <a:xfrm>
            <a:off x="653753" y="8143833"/>
            <a:ext cx="297821" cy="300445"/>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solidFill>
              <a:srgbClr val="7030A0"/>
            </a:solidFill>
          </a:ln>
        </p:spPr>
        <p:txBody>
          <a:bodyPr vert="horz" wrap="square" lIns="91440" tIns="45720" rIns="91440" bIns="45720" numCol="1" anchor="t" anchorCtr="0" compatLnSpc="1">
            <a:prstTxWarp prst="textNoShape">
              <a:avLst/>
            </a:prstTxWarp>
          </a:bodyPr>
          <a:lstStyle/>
          <a:p>
            <a:endParaRPr lang="id-ID"/>
          </a:p>
        </p:txBody>
      </p:sp>
      <p:sp>
        <p:nvSpPr>
          <p:cNvPr id="73" name="Graphic 88" descr="Comment Important">
            <a:extLst>
              <a:ext uri="{FF2B5EF4-FFF2-40B4-BE49-F238E27FC236}">
                <a16:creationId xmlns:a16="http://schemas.microsoft.com/office/drawing/2014/main" id="{E1CBAB2D-8675-4B8A-8624-1AA7CC336323}"/>
              </a:ext>
            </a:extLst>
          </p:cNvPr>
          <p:cNvSpPr/>
          <p:nvPr/>
        </p:nvSpPr>
        <p:spPr>
          <a:xfrm>
            <a:off x="3825181" y="3380341"/>
            <a:ext cx="595812" cy="413814"/>
          </a:xfrm>
          <a:custGeom>
            <a:avLst/>
            <a:gdLst>
              <a:gd name="connsiteX0" fmla="*/ 347126 w 365407"/>
              <a:gd name="connsiteY0" fmla="*/ 0 h 263725"/>
              <a:gd name="connsiteX1" fmla="*/ 18280 w 365407"/>
              <a:gd name="connsiteY1" fmla="*/ 0 h 263725"/>
              <a:gd name="connsiteX2" fmla="*/ 1 w 365407"/>
              <a:gd name="connsiteY2" fmla="*/ 14470 h 263725"/>
              <a:gd name="connsiteX3" fmla="*/ 1 w 365407"/>
              <a:gd name="connsiteY3" fmla="*/ 190135 h 263725"/>
              <a:gd name="connsiteX4" fmla="*/ 17956 w 365407"/>
              <a:gd name="connsiteY4" fmla="*/ 204606 h 263725"/>
              <a:gd name="connsiteX5" fmla="*/ 18280 w 365407"/>
              <a:gd name="connsiteY5" fmla="*/ 204606 h 263725"/>
              <a:gd name="connsiteX6" fmla="*/ 219249 w 365407"/>
              <a:gd name="connsiteY6" fmla="*/ 204606 h 263725"/>
              <a:gd name="connsiteX7" fmla="*/ 292314 w 365407"/>
              <a:gd name="connsiteY7" fmla="*/ 263725 h 263725"/>
              <a:gd name="connsiteX8" fmla="*/ 292314 w 365407"/>
              <a:gd name="connsiteY8" fmla="*/ 205023 h 263725"/>
              <a:gd name="connsiteX9" fmla="*/ 347126 w 365407"/>
              <a:gd name="connsiteY9" fmla="*/ 205023 h 263725"/>
              <a:gd name="connsiteX10" fmla="*/ 365406 w 365407"/>
              <a:gd name="connsiteY10" fmla="*/ 190552 h 263725"/>
              <a:gd name="connsiteX11" fmla="*/ 365406 w 365407"/>
              <a:gd name="connsiteY11" fmla="*/ 14887 h 263725"/>
              <a:gd name="connsiteX12" fmla="*/ 347126 w 365407"/>
              <a:gd name="connsiteY12" fmla="*/ 0 h 263725"/>
              <a:gd name="connsiteX13" fmla="*/ 170969 w 365407"/>
              <a:gd name="connsiteY13" fmla="*/ 34086 h 263725"/>
              <a:gd name="connsiteX14" fmla="*/ 194669 w 365407"/>
              <a:gd name="connsiteY14" fmla="*/ 34086 h 263725"/>
              <a:gd name="connsiteX15" fmla="*/ 194669 w 365407"/>
              <a:gd name="connsiteY15" fmla="*/ 122236 h 263725"/>
              <a:gd name="connsiteX16" fmla="*/ 170969 w 365407"/>
              <a:gd name="connsiteY16" fmla="*/ 122236 h 263725"/>
              <a:gd name="connsiteX17" fmla="*/ 182797 w 365407"/>
              <a:gd name="connsiteY17" fmla="*/ 166021 h 263725"/>
              <a:gd name="connsiteX18" fmla="*/ 163039 w 365407"/>
              <a:gd name="connsiteY18" fmla="*/ 150389 h 263725"/>
              <a:gd name="connsiteX19" fmla="*/ 182787 w 365407"/>
              <a:gd name="connsiteY19" fmla="*/ 134748 h 263725"/>
              <a:gd name="connsiteX20" fmla="*/ 202545 w 365407"/>
              <a:gd name="connsiteY20" fmla="*/ 150380 h 263725"/>
              <a:gd name="connsiteX21" fmla="*/ 202545 w 365407"/>
              <a:gd name="connsiteY21" fmla="*/ 150385 h 263725"/>
              <a:gd name="connsiteX22" fmla="*/ 183170 w 365407"/>
              <a:gd name="connsiteY22" fmla="*/ 166021 h 263725"/>
              <a:gd name="connsiteX23" fmla="*/ 182841 w 365407"/>
              <a:gd name="connsiteY23" fmla="*/ 166021 h 26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5407" h="263725">
                <a:moveTo>
                  <a:pt x="347126" y="0"/>
                </a:moveTo>
                <a:lnTo>
                  <a:pt x="18280" y="0"/>
                </a:lnTo>
                <a:cubicBezTo>
                  <a:pt x="8226" y="78"/>
                  <a:pt x="100" y="6511"/>
                  <a:pt x="1" y="14470"/>
                </a:cubicBezTo>
                <a:lnTo>
                  <a:pt x="1" y="190135"/>
                </a:lnTo>
                <a:cubicBezTo>
                  <a:pt x="-89" y="198056"/>
                  <a:pt x="7950" y="204535"/>
                  <a:pt x="17956" y="204606"/>
                </a:cubicBezTo>
                <a:cubicBezTo>
                  <a:pt x="18064" y="204607"/>
                  <a:pt x="18172" y="204607"/>
                  <a:pt x="18280" y="204606"/>
                </a:cubicBezTo>
                <a:lnTo>
                  <a:pt x="219249" y="204606"/>
                </a:lnTo>
                <a:lnTo>
                  <a:pt x="292314" y="263725"/>
                </a:lnTo>
                <a:lnTo>
                  <a:pt x="292314" y="205023"/>
                </a:lnTo>
                <a:lnTo>
                  <a:pt x="347126" y="205023"/>
                </a:lnTo>
                <a:cubicBezTo>
                  <a:pt x="357181" y="204944"/>
                  <a:pt x="365307" y="198512"/>
                  <a:pt x="365406" y="190552"/>
                </a:cubicBezTo>
                <a:lnTo>
                  <a:pt x="365406" y="14887"/>
                </a:lnTo>
                <a:cubicBezTo>
                  <a:pt x="365532" y="6787"/>
                  <a:pt x="357359" y="131"/>
                  <a:pt x="347126" y="0"/>
                </a:cubicBezTo>
                <a:close/>
                <a:moveTo>
                  <a:pt x="170969" y="34086"/>
                </a:moveTo>
                <a:lnTo>
                  <a:pt x="194669" y="34086"/>
                </a:lnTo>
                <a:lnTo>
                  <a:pt x="194669" y="122236"/>
                </a:lnTo>
                <a:lnTo>
                  <a:pt x="170969" y="122236"/>
                </a:lnTo>
                <a:close/>
                <a:moveTo>
                  <a:pt x="182797" y="166021"/>
                </a:moveTo>
                <a:cubicBezTo>
                  <a:pt x="171888" y="166024"/>
                  <a:pt x="163043" y="159025"/>
                  <a:pt x="163039" y="150389"/>
                </a:cubicBezTo>
                <a:cubicBezTo>
                  <a:pt x="163036" y="141753"/>
                  <a:pt x="171878" y="134751"/>
                  <a:pt x="182787" y="134748"/>
                </a:cubicBezTo>
                <a:cubicBezTo>
                  <a:pt x="193696" y="134746"/>
                  <a:pt x="202542" y="141745"/>
                  <a:pt x="202545" y="150380"/>
                </a:cubicBezTo>
                <a:cubicBezTo>
                  <a:pt x="202545" y="150382"/>
                  <a:pt x="202545" y="150383"/>
                  <a:pt x="202545" y="150385"/>
                </a:cubicBezTo>
                <a:cubicBezTo>
                  <a:pt x="202649" y="158938"/>
                  <a:pt x="193974" y="165938"/>
                  <a:pt x="183170" y="166021"/>
                </a:cubicBezTo>
                <a:cubicBezTo>
                  <a:pt x="183060" y="166022"/>
                  <a:pt x="182950" y="166022"/>
                  <a:pt x="182841" y="166021"/>
                </a:cubicBezTo>
                <a:close/>
              </a:path>
            </a:pathLst>
          </a:custGeom>
          <a:solidFill>
            <a:srgbClr val="1481C4"/>
          </a:solidFill>
          <a:ln w="5358" cap="flat">
            <a:noFill/>
            <a:prstDash val="solid"/>
            <a:miter/>
          </a:ln>
        </p:spPr>
        <p:txBody>
          <a:bodyPr rtlCol="0" anchor="ctr"/>
          <a:lstStyle/>
          <a:p>
            <a:endParaRPr lang="en-US" dirty="0"/>
          </a:p>
        </p:txBody>
      </p:sp>
      <p:sp>
        <p:nvSpPr>
          <p:cNvPr id="74" name="Graphic 88" descr="Comment Important">
            <a:extLst>
              <a:ext uri="{FF2B5EF4-FFF2-40B4-BE49-F238E27FC236}">
                <a16:creationId xmlns:a16="http://schemas.microsoft.com/office/drawing/2014/main" id="{CB95C190-4B69-474F-8005-C9B112048237}"/>
              </a:ext>
            </a:extLst>
          </p:cNvPr>
          <p:cNvSpPr/>
          <p:nvPr/>
        </p:nvSpPr>
        <p:spPr>
          <a:xfrm>
            <a:off x="3825181" y="4716467"/>
            <a:ext cx="595812" cy="413814"/>
          </a:xfrm>
          <a:custGeom>
            <a:avLst/>
            <a:gdLst>
              <a:gd name="connsiteX0" fmla="*/ 347126 w 365407"/>
              <a:gd name="connsiteY0" fmla="*/ 0 h 263725"/>
              <a:gd name="connsiteX1" fmla="*/ 18280 w 365407"/>
              <a:gd name="connsiteY1" fmla="*/ 0 h 263725"/>
              <a:gd name="connsiteX2" fmla="*/ 1 w 365407"/>
              <a:gd name="connsiteY2" fmla="*/ 14470 h 263725"/>
              <a:gd name="connsiteX3" fmla="*/ 1 w 365407"/>
              <a:gd name="connsiteY3" fmla="*/ 190135 h 263725"/>
              <a:gd name="connsiteX4" fmla="*/ 17956 w 365407"/>
              <a:gd name="connsiteY4" fmla="*/ 204606 h 263725"/>
              <a:gd name="connsiteX5" fmla="*/ 18280 w 365407"/>
              <a:gd name="connsiteY5" fmla="*/ 204606 h 263725"/>
              <a:gd name="connsiteX6" fmla="*/ 219249 w 365407"/>
              <a:gd name="connsiteY6" fmla="*/ 204606 h 263725"/>
              <a:gd name="connsiteX7" fmla="*/ 292314 w 365407"/>
              <a:gd name="connsiteY7" fmla="*/ 263725 h 263725"/>
              <a:gd name="connsiteX8" fmla="*/ 292314 w 365407"/>
              <a:gd name="connsiteY8" fmla="*/ 205023 h 263725"/>
              <a:gd name="connsiteX9" fmla="*/ 347126 w 365407"/>
              <a:gd name="connsiteY9" fmla="*/ 205023 h 263725"/>
              <a:gd name="connsiteX10" fmla="*/ 365406 w 365407"/>
              <a:gd name="connsiteY10" fmla="*/ 190552 h 263725"/>
              <a:gd name="connsiteX11" fmla="*/ 365406 w 365407"/>
              <a:gd name="connsiteY11" fmla="*/ 14887 h 263725"/>
              <a:gd name="connsiteX12" fmla="*/ 347126 w 365407"/>
              <a:gd name="connsiteY12" fmla="*/ 0 h 263725"/>
              <a:gd name="connsiteX13" fmla="*/ 170969 w 365407"/>
              <a:gd name="connsiteY13" fmla="*/ 34086 h 263725"/>
              <a:gd name="connsiteX14" fmla="*/ 194669 w 365407"/>
              <a:gd name="connsiteY14" fmla="*/ 34086 h 263725"/>
              <a:gd name="connsiteX15" fmla="*/ 194669 w 365407"/>
              <a:gd name="connsiteY15" fmla="*/ 122236 h 263725"/>
              <a:gd name="connsiteX16" fmla="*/ 170969 w 365407"/>
              <a:gd name="connsiteY16" fmla="*/ 122236 h 263725"/>
              <a:gd name="connsiteX17" fmla="*/ 182797 w 365407"/>
              <a:gd name="connsiteY17" fmla="*/ 166021 h 263725"/>
              <a:gd name="connsiteX18" fmla="*/ 163039 w 365407"/>
              <a:gd name="connsiteY18" fmla="*/ 150389 h 263725"/>
              <a:gd name="connsiteX19" fmla="*/ 182787 w 365407"/>
              <a:gd name="connsiteY19" fmla="*/ 134748 h 263725"/>
              <a:gd name="connsiteX20" fmla="*/ 202545 w 365407"/>
              <a:gd name="connsiteY20" fmla="*/ 150380 h 263725"/>
              <a:gd name="connsiteX21" fmla="*/ 202545 w 365407"/>
              <a:gd name="connsiteY21" fmla="*/ 150385 h 263725"/>
              <a:gd name="connsiteX22" fmla="*/ 183170 w 365407"/>
              <a:gd name="connsiteY22" fmla="*/ 166021 h 263725"/>
              <a:gd name="connsiteX23" fmla="*/ 182841 w 365407"/>
              <a:gd name="connsiteY23" fmla="*/ 166021 h 26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5407" h="263725">
                <a:moveTo>
                  <a:pt x="347126" y="0"/>
                </a:moveTo>
                <a:lnTo>
                  <a:pt x="18280" y="0"/>
                </a:lnTo>
                <a:cubicBezTo>
                  <a:pt x="8226" y="78"/>
                  <a:pt x="100" y="6511"/>
                  <a:pt x="1" y="14470"/>
                </a:cubicBezTo>
                <a:lnTo>
                  <a:pt x="1" y="190135"/>
                </a:lnTo>
                <a:cubicBezTo>
                  <a:pt x="-89" y="198056"/>
                  <a:pt x="7950" y="204535"/>
                  <a:pt x="17956" y="204606"/>
                </a:cubicBezTo>
                <a:cubicBezTo>
                  <a:pt x="18064" y="204607"/>
                  <a:pt x="18172" y="204607"/>
                  <a:pt x="18280" y="204606"/>
                </a:cubicBezTo>
                <a:lnTo>
                  <a:pt x="219249" y="204606"/>
                </a:lnTo>
                <a:lnTo>
                  <a:pt x="292314" y="263725"/>
                </a:lnTo>
                <a:lnTo>
                  <a:pt x="292314" y="205023"/>
                </a:lnTo>
                <a:lnTo>
                  <a:pt x="347126" y="205023"/>
                </a:lnTo>
                <a:cubicBezTo>
                  <a:pt x="357181" y="204944"/>
                  <a:pt x="365307" y="198512"/>
                  <a:pt x="365406" y="190552"/>
                </a:cubicBezTo>
                <a:lnTo>
                  <a:pt x="365406" y="14887"/>
                </a:lnTo>
                <a:cubicBezTo>
                  <a:pt x="365532" y="6787"/>
                  <a:pt x="357359" y="131"/>
                  <a:pt x="347126" y="0"/>
                </a:cubicBezTo>
                <a:close/>
                <a:moveTo>
                  <a:pt x="170969" y="34086"/>
                </a:moveTo>
                <a:lnTo>
                  <a:pt x="194669" y="34086"/>
                </a:lnTo>
                <a:lnTo>
                  <a:pt x="194669" y="122236"/>
                </a:lnTo>
                <a:lnTo>
                  <a:pt x="170969" y="122236"/>
                </a:lnTo>
                <a:close/>
                <a:moveTo>
                  <a:pt x="182797" y="166021"/>
                </a:moveTo>
                <a:cubicBezTo>
                  <a:pt x="171888" y="166024"/>
                  <a:pt x="163043" y="159025"/>
                  <a:pt x="163039" y="150389"/>
                </a:cubicBezTo>
                <a:cubicBezTo>
                  <a:pt x="163036" y="141753"/>
                  <a:pt x="171878" y="134751"/>
                  <a:pt x="182787" y="134748"/>
                </a:cubicBezTo>
                <a:cubicBezTo>
                  <a:pt x="193696" y="134746"/>
                  <a:pt x="202542" y="141745"/>
                  <a:pt x="202545" y="150380"/>
                </a:cubicBezTo>
                <a:cubicBezTo>
                  <a:pt x="202545" y="150382"/>
                  <a:pt x="202545" y="150383"/>
                  <a:pt x="202545" y="150385"/>
                </a:cubicBezTo>
                <a:cubicBezTo>
                  <a:pt x="202649" y="158938"/>
                  <a:pt x="193974" y="165938"/>
                  <a:pt x="183170" y="166021"/>
                </a:cubicBezTo>
                <a:cubicBezTo>
                  <a:pt x="183060" y="166022"/>
                  <a:pt x="182950" y="166022"/>
                  <a:pt x="182841" y="166021"/>
                </a:cubicBezTo>
                <a:close/>
              </a:path>
            </a:pathLst>
          </a:custGeom>
          <a:solidFill>
            <a:srgbClr val="00A79D"/>
          </a:solidFill>
          <a:ln w="5358" cap="flat">
            <a:noFill/>
            <a:prstDash val="solid"/>
            <a:miter/>
          </a:ln>
        </p:spPr>
        <p:txBody>
          <a:bodyPr rtlCol="0" anchor="ctr"/>
          <a:lstStyle/>
          <a:p>
            <a:endParaRPr lang="en-US" dirty="0"/>
          </a:p>
        </p:txBody>
      </p:sp>
      <p:sp>
        <p:nvSpPr>
          <p:cNvPr id="75" name="Graphic 88" descr="Comment Important">
            <a:extLst>
              <a:ext uri="{FF2B5EF4-FFF2-40B4-BE49-F238E27FC236}">
                <a16:creationId xmlns:a16="http://schemas.microsoft.com/office/drawing/2014/main" id="{4E161DCD-CE2C-431A-B883-9308518DC385}"/>
              </a:ext>
            </a:extLst>
          </p:cNvPr>
          <p:cNvSpPr/>
          <p:nvPr/>
        </p:nvSpPr>
        <p:spPr>
          <a:xfrm>
            <a:off x="3825181" y="6022328"/>
            <a:ext cx="595812" cy="413814"/>
          </a:xfrm>
          <a:custGeom>
            <a:avLst/>
            <a:gdLst>
              <a:gd name="connsiteX0" fmla="*/ 347126 w 365407"/>
              <a:gd name="connsiteY0" fmla="*/ 0 h 263725"/>
              <a:gd name="connsiteX1" fmla="*/ 18280 w 365407"/>
              <a:gd name="connsiteY1" fmla="*/ 0 h 263725"/>
              <a:gd name="connsiteX2" fmla="*/ 1 w 365407"/>
              <a:gd name="connsiteY2" fmla="*/ 14470 h 263725"/>
              <a:gd name="connsiteX3" fmla="*/ 1 w 365407"/>
              <a:gd name="connsiteY3" fmla="*/ 190135 h 263725"/>
              <a:gd name="connsiteX4" fmla="*/ 17956 w 365407"/>
              <a:gd name="connsiteY4" fmla="*/ 204606 h 263725"/>
              <a:gd name="connsiteX5" fmla="*/ 18280 w 365407"/>
              <a:gd name="connsiteY5" fmla="*/ 204606 h 263725"/>
              <a:gd name="connsiteX6" fmla="*/ 219249 w 365407"/>
              <a:gd name="connsiteY6" fmla="*/ 204606 h 263725"/>
              <a:gd name="connsiteX7" fmla="*/ 292314 w 365407"/>
              <a:gd name="connsiteY7" fmla="*/ 263725 h 263725"/>
              <a:gd name="connsiteX8" fmla="*/ 292314 w 365407"/>
              <a:gd name="connsiteY8" fmla="*/ 205023 h 263725"/>
              <a:gd name="connsiteX9" fmla="*/ 347126 w 365407"/>
              <a:gd name="connsiteY9" fmla="*/ 205023 h 263725"/>
              <a:gd name="connsiteX10" fmla="*/ 365406 w 365407"/>
              <a:gd name="connsiteY10" fmla="*/ 190552 h 263725"/>
              <a:gd name="connsiteX11" fmla="*/ 365406 w 365407"/>
              <a:gd name="connsiteY11" fmla="*/ 14887 h 263725"/>
              <a:gd name="connsiteX12" fmla="*/ 347126 w 365407"/>
              <a:gd name="connsiteY12" fmla="*/ 0 h 263725"/>
              <a:gd name="connsiteX13" fmla="*/ 170969 w 365407"/>
              <a:gd name="connsiteY13" fmla="*/ 34086 h 263725"/>
              <a:gd name="connsiteX14" fmla="*/ 194669 w 365407"/>
              <a:gd name="connsiteY14" fmla="*/ 34086 h 263725"/>
              <a:gd name="connsiteX15" fmla="*/ 194669 w 365407"/>
              <a:gd name="connsiteY15" fmla="*/ 122236 h 263725"/>
              <a:gd name="connsiteX16" fmla="*/ 170969 w 365407"/>
              <a:gd name="connsiteY16" fmla="*/ 122236 h 263725"/>
              <a:gd name="connsiteX17" fmla="*/ 182797 w 365407"/>
              <a:gd name="connsiteY17" fmla="*/ 166021 h 263725"/>
              <a:gd name="connsiteX18" fmla="*/ 163039 w 365407"/>
              <a:gd name="connsiteY18" fmla="*/ 150389 h 263725"/>
              <a:gd name="connsiteX19" fmla="*/ 182787 w 365407"/>
              <a:gd name="connsiteY19" fmla="*/ 134748 h 263725"/>
              <a:gd name="connsiteX20" fmla="*/ 202545 w 365407"/>
              <a:gd name="connsiteY20" fmla="*/ 150380 h 263725"/>
              <a:gd name="connsiteX21" fmla="*/ 202545 w 365407"/>
              <a:gd name="connsiteY21" fmla="*/ 150385 h 263725"/>
              <a:gd name="connsiteX22" fmla="*/ 183170 w 365407"/>
              <a:gd name="connsiteY22" fmla="*/ 166021 h 263725"/>
              <a:gd name="connsiteX23" fmla="*/ 182841 w 365407"/>
              <a:gd name="connsiteY23" fmla="*/ 166021 h 26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5407" h="263725">
                <a:moveTo>
                  <a:pt x="347126" y="0"/>
                </a:moveTo>
                <a:lnTo>
                  <a:pt x="18280" y="0"/>
                </a:lnTo>
                <a:cubicBezTo>
                  <a:pt x="8226" y="78"/>
                  <a:pt x="100" y="6511"/>
                  <a:pt x="1" y="14470"/>
                </a:cubicBezTo>
                <a:lnTo>
                  <a:pt x="1" y="190135"/>
                </a:lnTo>
                <a:cubicBezTo>
                  <a:pt x="-89" y="198056"/>
                  <a:pt x="7950" y="204535"/>
                  <a:pt x="17956" y="204606"/>
                </a:cubicBezTo>
                <a:cubicBezTo>
                  <a:pt x="18064" y="204607"/>
                  <a:pt x="18172" y="204607"/>
                  <a:pt x="18280" y="204606"/>
                </a:cubicBezTo>
                <a:lnTo>
                  <a:pt x="219249" y="204606"/>
                </a:lnTo>
                <a:lnTo>
                  <a:pt x="292314" y="263725"/>
                </a:lnTo>
                <a:lnTo>
                  <a:pt x="292314" y="205023"/>
                </a:lnTo>
                <a:lnTo>
                  <a:pt x="347126" y="205023"/>
                </a:lnTo>
                <a:cubicBezTo>
                  <a:pt x="357181" y="204944"/>
                  <a:pt x="365307" y="198512"/>
                  <a:pt x="365406" y="190552"/>
                </a:cubicBezTo>
                <a:lnTo>
                  <a:pt x="365406" y="14887"/>
                </a:lnTo>
                <a:cubicBezTo>
                  <a:pt x="365532" y="6787"/>
                  <a:pt x="357359" y="131"/>
                  <a:pt x="347126" y="0"/>
                </a:cubicBezTo>
                <a:close/>
                <a:moveTo>
                  <a:pt x="170969" y="34086"/>
                </a:moveTo>
                <a:lnTo>
                  <a:pt x="194669" y="34086"/>
                </a:lnTo>
                <a:lnTo>
                  <a:pt x="194669" y="122236"/>
                </a:lnTo>
                <a:lnTo>
                  <a:pt x="170969" y="122236"/>
                </a:lnTo>
                <a:close/>
                <a:moveTo>
                  <a:pt x="182797" y="166021"/>
                </a:moveTo>
                <a:cubicBezTo>
                  <a:pt x="171888" y="166024"/>
                  <a:pt x="163043" y="159025"/>
                  <a:pt x="163039" y="150389"/>
                </a:cubicBezTo>
                <a:cubicBezTo>
                  <a:pt x="163036" y="141753"/>
                  <a:pt x="171878" y="134751"/>
                  <a:pt x="182787" y="134748"/>
                </a:cubicBezTo>
                <a:cubicBezTo>
                  <a:pt x="193696" y="134746"/>
                  <a:pt x="202542" y="141745"/>
                  <a:pt x="202545" y="150380"/>
                </a:cubicBezTo>
                <a:cubicBezTo>
                  <a:pt x="202545" y="150382"/>
                  <a:pt x="202545" y="150383"/>
                  <a:pt x="202545" y="150385"/>
                </a:cubicBezTo>
                <a:cubicBezTo>
                  <a:pt x="202649" y="158938"/>
                  <a:pt x="193974" y="165938"/>
                  <a:pt x="183170" y="166021"/>
                </a:cubicBezTo>
                <a:cubicBezTo>
                  <a:pt x="183060" y="166022"/>
                  <a:pt x="182950" y="166022"/>
                  <a:pt x="182841" y="166021"/>
                </a:cubicBezTo>
                <a:close/>
              </a:path>
            </a:pathLst>
          </a:custGeom>
          <a:solidFill>
            <a:srgbClr val="0054A4"/>
          </a:solidFill>
          <a:ln w="5358" cap="flat">
            <a:noFill/>
            <a:prstDash val="solid"/>
            <a:miter/>
          </a:ln>
        </p:spPr>
        <p:txBody>
          <a:bodyPr rtlCol="0" anchor="ctr"/>
          <a:lstStyle/>
          <a:p>
            <a:endParaRPr lang="en-US" dirty="0"/>
          </a:p>
        </p:txBody>
      </p:sp>
      <p:sp>
        <p:nvSpPr>
          <p:cNvPr id="76" name="Graphic 88" descr="Comment Important">
            <a:extLst>
              <a:ext uri="{FF2B5EF4-FFF2-40B4-BE49-F238E27FC236}">
                <a16:creationId xmlns:a16="http://schemas.microsoft.com/office/drawing/2014/main" id="{FAAE37FB-A45C-4014-ADC8-5266468B9C13}"/>
              </a:ext>
            </a:extLst>
          </p:cNvPr>
          <p:cNvSpPr/>
          <p:nvPr/>
        </p:nvSpPr>
        <p:spPr>
          <a:xfrm>
            <a:off x="3825181" y="7438625"/>
            <a:ext cx="595812" cy="413814"/>
          </a:xfrm>
          <a:custGeom>
            <a:avLst/>
            <a:gdLst>
              <a:gd name="connsiteX0" fmla="*/ 347126 w 365407"/>
              <a:gd name="connsiteY0" fmla="*/ 0 h 263725"/>
              <a:gd name="connsiteX1" fmla="*/ 18280 w 365407"/>
              <a:gd name="connsiteY1" fmla="*/ 0 h 263725"/>
              <a:gd name="connsiteX2" fmla="*/ 1 w 365407"/>
              <a:gd name="connsiteY2" fmla="*/ 14470 h 263725"/>
              <a:gd name="connsiteX3" fmla="*/ 1 w 365407"/>
              <a:gd name="connsiteY3" fmla="*/ 190135 h 263725"/>
              <a:gd name="connsiteX4" fmla="*/ 17956 w 365407"/>
              <a:gd name="connsiteY4" fmla="*/ 204606 h 263725"/>
              <a:gd name="connsiteX5" fmla="*/ 18280 w 365407"/>
              <a:gd name="connsiteY5" fmla="*/ 204606 h 263725"/>
              <a:gd name="connsiteX6" fmla="*/ 219249 w 365407"/>
              <a:gd name="connsiteY6" fmla="*/ 204606 h 263725"/>
              <a:gd name="connsiteX7" fmla="*/ 292314 w 365407"/>
              <a:gd name="connsiteY7" fmla="*/ 263725 h 263725"/>
              <a:gd name="connsiteX8" fmla="*/ 292314 w 365407"/>
              <a:gd name="connsiteY8" fmla="*/ 205023 h 263725"/>
              <a:gd name="connsiteX9" fmla="*/ 347126 w 365407"/>
              <a:gd name="connsiteY9" fmla="*/ 205023 h 263725"/>
              <a:gd name="connsiteX10" fmla="*/ 365406 w 365407"/>
              <a:gd name="connsiteY10" fmla="*/ 190552 h 263725"/>
              <a:gd name="connsiteX11" fmla="*/ 365406 w 365407"/>
              <a:gd name="connsiteY11" fmla="*/ 14887 h 263725"/>
              <a:gd name="connsiteX12" fmla="*/ 347126 w 365407"/>
              <a:gd name="connsiteY12" fmla="*/ 0 h 263725"/>
              <a:gd name="connsiteX13" fmla="*/ 170969 w 365407"/>
              <a:gd name="connsiteY13" fmla="*/ 34086 h 263725"/>
              <a:gd name="connsiteX14" fmla="*/ 194669 w 365407"/>
              <a:gd name="connsiteY14" fmla="*/ 34086 h 263725"/>
              <a:gd name="connsiteX15" fmla="*/ 194669 w 365407"/>
              <a:gd name="connsiteY15" fmla="*/ 122236 h 263725"/>
              <a:gd name="connsiteX16" fmla="*/ 170969 w 365407"/>
              <a:gd name="connsiteY16" fmla="*/ 122236 h 263725"/>
              <a:gd name="connsiteX17" fmla="*/ 182797 w 365407"/>
              <a:gd name="connsiteY17" fmla="*/ 166021 h 263725"/>
              <a:gd name="connsiteX18" fmla="*/ 163039 w 365407"/>
              <a:gd name="connsiteY18" fmla="*/ 150389 h 263725"/>
              <a:gd name="connsiteX19" fmla="*/ 182787 w 365407"/>
              <a:gd name="connsiteY19" fmla="*/ 134748 h 263725"/>
              <a:gd name="connsiteX20" fmla="*/ 202545 w 365407"/>
              <a:gd name="connsiteY20" fmla="*/ 150380 h 263725"/>
              <a:gd name="connsiteX21" fmla="*/ 202545 w 365407"/>
              <a:gd name="connsiteY21" fmla="*/ 150385 h 263725"/>
              <a:gd name="connsiteX22" fmla="*/ 183170 w 365407"/>
              <a:gd name="connsiteY22" fmla="*/ 166021 h 263725"/>
              <a:gd name="connsiteX23" fmla="*/ 182841 w 365407"/>
              <a:gd name="connsiteY23" fmla="*/ 166021 h 26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5407" h="263725">
                <a:moveTo>
                  <a:pt x="347126" y="0"/>
                </a:moveTo>
                <a:lnTo>
                  <a:pt x="18280" y="0"/>
                </a:lnTo>
                <a:cubicBezTo>
                  <a:pt x="8226" y="78"/>
                  <a:pt x="100" y="6511"/>
                  <a:pt x="1" y="14470"/>
                </a:cubicBezTo>
                <a:lnTo>
                  <a:pt x="1" y="190135"/>
                </a:lnTo>
                <a:cubicBezTo>
                  <a:pt x="-89" y="198056"/>
                  <a:pt x="7950" y="204535"/>
                  <a:pt x="17956" y="204606"/>
                </a:cubicBezTo>
                <a:cubicBezTo>
                  <a:pt x="18064" y="204607"/>
                  <a:pt x="18172" y="204607"/>
                  <a:pt x="18280" y="204606"/>
                </a:cubicBezTo>
                <a:lnTo>
                  <a:pt x="219249" y="204606"/>
                </a:lnTo>
                <a:lnTo>
                  <a:pt x="292314" y="263725"/>
                </a:lnTo>
                <a:lnTo>
                  <a:pt x="292314" y="205023"/>
                </a:lnTo>
                <a:lnTo>
                  <a:pt x="347126" y="205023"/>
                </a:lnTo>
                <a:cubicBezTo>
                  <a:pt x="357181" y="204944"/>
                  <a:pt x="365307" y="198512"/>
                  <a:pt x="365406" y="190552"/>
                </a:cubicBezTo>
                <a:lnTo>
                  <a:pt x="365406" y="14887"/>
                </a:lnTo>
                <a:cubicBezTo>
                  <a:pt x="365532" y="6787"/>
                  <a:pt x="357359" y="131"/>
                  <a:pt x="347126" y="0"/>
                </a:cubicBezTo>
                <a:close/>
                <a:moveTo>
                  <a:pt x="170969" y="34086"/>
                </a:moveTo>
                <a:lnTo>
                  <a:pt x="194669" y="34086"/>
                </a:lnTo>
                <a:lnTo>
                  <a:pt x="194669" y="122236"/>
                </a:lnTo>
                <a:lnTo>
                  <a:pt x="170969" y="122236"/>
                </a:lnTo>
                <a:close/>
                <a:moveTo>
                  <a:pt x="182797" y="166021"/>
                </a:moveTo>
                <a:cubicBezTo>
                  <a:pt x="171888" y="166024"/>
                  <a:pt x="163043" y="159025"/>
                  <a:pt x="163039" y="150389"/>
                </a:cubicBezTo>
                <a:cubicBezTo>
                  <a:pt x="163036" y="141753"/>
                  <a:pt x="171878" y="134751"/>
                  <a:pt x="182787" y="134748"/>
                </a:cubicBezTo>
                <a:cubicBezTo>
                  <a:pt x="193696" y="134746"/>
                  <a:pt x="202542" y="141745"/>
                  <a:pt x="202545" y="150380"/>
                </a:cubicBezTo>
                <a:cubicBezTo>
                  <a:pt x="202545" y="150382"/>
                  <a:pt x="202545" y="150383"/>
                  <a:pt x="202545" y="150385"/>
                </a:cubicBezTo>
                <a:cubicBezTo>
                  <a:pt x="202649" y="158938"/>
                  <a:pt x="193974" y="165938"/>
                  <a:pt x="183170" y="166021"/>
                </a:cubicBezTo>
                <a:cubicBezTo>
                  <a:pt x="183060" y="166022"/>
                  <a:pt x="182950" y="166022"/>
                  <a:pt x="182841" y="166021"/>
                </a:cubicBezTo>
                <a:close/>
              </a:path>
            </a:pathLst>
          </a:custGeom>
          <a:solidFill>
            <a:srgbClr val="009DDC"/>
          </a:solidFill>
          <a:ln w="5358" cap="flat">
            <a:noFill/>
            <a:prstDash val="solid"/>
            <a:miter/>
          </a:ln>
        </p:spPr>
        <p:txBody>
          <a:bodyPr rtlCol="0" anchor="ctr"/>
          <a:lstStyle/>
          <a:p>
            <a:endParaRPr lang="en-US" dirty="0"/>
          </a:p>
        </p:txBody>
      </p:sp>
      <p:sp>
        <p:nvSpPr>
          <p:cNvPr id="30" name="Slide Number Placeholder 2">
            <a:extLst>
              <a:ext uri="{FF2B5EF4-FFF2-40B4-BE49-F238E27FC236}">
                <a16:creationId xmlns:a16="http://schemas.microsoft.com/office/drawing/2014/main" id="{9D11F22E-AED6-5947-9C7C-1F17D74415A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31</a:t>
            </a:fld>
            <a:endParaRPr lang="en-US" sz="1050" b="1" dirty="0">
              <a:solidFill>
                <a:schemeClr val="accent3"/>
              </a:solidFill>
              <a:latin typeface="Arial" panose="020B0604020202020204" pitchFamily="34" charset="0"/>
              <a:cs typeface="Arial" panose="020B0604020202020204" pitchFamily="34" charset="0"/>
            </a:endParaRPr>
          </a:p>
        </p:txBody>
      </p:sp>
      <p:pic>
        <p:nvPicPr>
          <p:cNvPr id="57" name="Picture 56" descr="A circuit board&#10;&#10;Description automatically generated">
            <a:extLst>
              <a:ext uri="{FF2B5EF4-FFF2-40B4-BE49-F238E27FC236}">
                <a16:creationId xmlns:a16="http://schemas.microsoft.com/office/drawing/2014/main" id="{06C44FB5-38A4-43CA-87C4-1FBE2BCD99D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894467"/>
            <a:ext cx="7772400" cy="1227006"/>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62" name="Rectangle 61">
            <a:extLst>
              <a:ext uri="{FF2B5EF4-FFF2-40B4-BE49-F238E27FC236}">
                <a16:creationId xmlns:a16="http://schemas.microsoft.com/office/drawing/2014/main" id="{0B039B1C-B87B-41A6-88F9-7A3E1CF9D56B}"/>
              </a:ext>
            </a:extLst>
          </p:cNvPr>
          <p:cNvSpPr/>
          <p:nvPr/>
        </p:nvSpPr>
        <p:spPr>
          <a:xfrm>
            <a:off x="0" y="945742"/>
            <a:ext cx="7772400" cy="1112513"/>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63" name="TextBox 62">
            <a:extLst>
              <a:ext uri="{FF2B5EF4-FFF2-40B4-BE49-F238E27FC236}">
                <a16:creationId xmlns:a16="http://schemas.microsoft.com/office/drawing/2014/main" id="{1300ABE8-AE50-4EE8-99BE-8D97E49F9F15}"/>
              </a:ext>
            </a:extLst>
          </p:cNvPr>
          <p:cNvSpPr txBox="1"/>
          <p:nvPr/>
        </p:nvSpPr>
        <p:spPr>
          <a:xfrm>
            <a:off x="384809" y="1469481"/>
            <a:ext cx="6998971" cy="400238"/>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A detailed view of the Lead Management Funnel provides insight into the Exit Criteria, Trigger Events, and suggested Lead Statuses, and Service Level Agreements (SLAs)</a:t>
            </a:r>
          </a:p>
        </p:txBody>
      </p:sp>
      <p:grpSp>
        <p:nvGrpSpPr>
          <p:cNvPr id="64" name="Group 63">
            <a:extLst>
              <a:ext uri="{FF2B5EF4-FFF2-40B4-BE49-F238E27FC236}">
                <a16:creationId xmlns:a16="http://schemas.microsoft.com/office/drawing/2014/main" id="{AF361F78-2227-414C-B194-DA6F49EF4796}"/>
              </a:ext>
            </a:extLst>
          </p:cNvPr>
          <p:cNvGrpSpPr/>
          <p:nvPr/>
        </p:nvGrpSpPr>
        <p:grpSpPr>
          <a:xfrm>
            <a:off x="384809" y="1057760"/>
            <a:ext cx="6998969" cy="361950"/>
            <a:chOff x="384809" y="943387"/>
            <a:chExt cx="6998969" cy="361950"/>
          </a:xfrm>
        </p:grpSpPr>
        <p:grpSp>
          <p:nvGrpSpPr>
            <p:cNvPr id="65" name="Group 64">
              <a:extLst>
                <a:ext uri="{FF2B5EF4-FFF2-40B4-BE49-F238E27FC236}">
                  <a16:creationId xmlns:a16="http://schemas.microsoft.com/office/drawing/2014/main" id="{B8F89C56-9B37-499A-80BB-8839480BB77B}"/>
                </a:ext>
              </a:extLst>
            </p:cNvPr>
            <p:cNvGrpSpPr/>
            <p:nvPr/>
          </p:nvGrpSpPr>
          <p:grpSpPr>
            <a:xfrm>
              <a:off x="384809" y="943387"/>
              <a:ext cx="360363" cy="361950"/>
              <a:chOff x="8445501" y="1787525"/>
              <a:chExt cx="360363" cy="361950"/>
            </a:xfrm>
            <a:solidFill>
              <a:schemeClr val="bg1"/>
            </a:solidFill>
          </p:grpSpPr>
          <p:sp>
            <p:nvSpPr>
              <p:cNvPr id="67" name="Freeform 311">
                <a:extLst>
                  <a:ext uri="{FF2B5EF4-FFF2-40B4-BE49-F238E27FC236}">
                    <a16:creationId xmlns:a16="http://schemas.microsoft.com/office/drawing/2014/main" id="{A843140F-A15F-478F-A162-9FBA222CCE7A}"/>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312">
                <a:extLst>
                  <a:ext uri="{FF2B5EF4-FFF2-40B4-BE49-F238E27FC236}">
                    <a16:creationId xmlns:a16="http://schemas.microsoft.com/office/drawing/2014/main" id="{640E2B3F-51E5-4FC3-853E-50E9723C3460}"/>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313">
                <a:extLst>
                  <a:ext uri="{FF2B5EF4-FFF2-40B4-BE49-F238E27FC236}">
                    <a16:creationId xmlns:a16="http://schemas.microsoft.com/office/drawing/2014/main" id="{CCA9D86F-DFA5-4EF1-859D-E2EEB48DB8C4}"/>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314">
                <a:extLst>
                  <a:ext uri="{FF2B5EF4-FFF2-40B4-BE49-F238E27FC236}">
                    <a16:creationId xmlns:a16="http://schemas.microsoft.com/office/drawing/2014/main" id="{0122DA4D-B041-4772-A13F-D42B12E1D178}"/>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315">
                <a:extLst>
                  <a:ext uri="{FF2B5EF4-FFF2-40B4-BE49-F238E27FC236}">
                    <a16:creationId xmlns:a16="http://schemas.microsoft.com/office/drawing/2014/main" id="{635B3598-F641-44B8-BCAA-F91CE672CA73}"/>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316">
                <a:extLst>
                  <a:ext uri="{FF2B5EF4-FFF2-40B4-BE49-F238E27FC236}">
                    <a16:creationId xmlns:a16="http://schemas.microsoft.com/office/drawing/2014/main" id="{ED143B7F-C4B7-4824-BF54-3F35BFC843B1}"/>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317">
                <a:extLst>
                  <a:ext uri="{FF2B5EF4-FFF2-40B4-BE49-F238E27FC236}">
                    <a16:creationId xmlns:a16="http://schemas.microsoft.com/office/drawing/2014/main" id="{393AA05D-D36C-4AD2-A6F7-060DA2A25EAA}"/>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318">
                <a:extLst>
                  <a:ext uri="{FF2B5EF4-FFF2-40B4-BE49-F238E27FC236}">
                    <a16:creationId xmlns:a16="http://schemas.microsoft.com/office/drawing/2014/main" id="{A5CD6A9A-9294-4580-AEC2-8DB5D083E52D}"/>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319">
                <a:extLst>
                  <a:ext uri="{FF2B5EF4-FFF2-40B4-BE49-F238E27FC236}">
                    <a16:creationId xmlns:a16="http://schemas.microsoft.com/office/drawing/2014/main" id="{9E5FFC6A-42E3-4EE2-A904-C6B887862E8C}"/>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320">
                <a:extLst>
                  <a:ext uri="{FF2B5EF4-FFF2-40B4-BE49-F238E27FC236}">
                    <a16:creationId xmlns:a16="http://schemas.microsoft.com/office/drawing/2014/main" id="{AEDC1509-6748-4A96-9120-8C26FDE4EF31}"/>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66" name="Straight Connector 65">
              <a:extLst>
                <a:ext uri="{FF2B5EF4-FFF2-40B4-BE49-F238E27FC236}">
                  <a16:creationId xmlns:a16="http://schemas.microsoft.com/office/drawing/2014/main" id="{7E9D852D-612D-4DEB-98A2-8976A44761A8}"/>
                </a:ext>
              </a:extLst>
            </p:cNvPr>
            <p:cNvCxnSpPr>
              <a:cxnSpLocks/>
            </p:cNvCxnSpPr>
            <p:nvPr/>
          </p:nvCxnSpPr>
          <p:spPr>
            <a:xfrm>
              <a:off x="914399" y="1200974"/>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AF2AA180-9566-4C2B-BE0C-22CBEA1E6845}"/>
              </a:ext>
            </a:extLst>
          </p:cNvPr>
          <p:cNvSpPr txBox="1"/>
          <p:nvPr/>
        </p:nvSpPr>
        <p:spPr>
          <a:xfrm>
            <a:off x="1752600" y="9372600"/>
            <a:ext cx="3124200" cy="246221"/>
          </a:xfrm>
          <a:prstGeom prst="rect">
            <a:avLst/>
          </a:prstGeom>
          <a:noFill/>
        </p:spPr>
        <p:txBody>
          <a:bodyPr wrap="square" rtlCol="0">
            <a:spAutoFit/>
          </a:bodyPr>
          <a:lstStyle/>
          <a:p>
            <a:r>
              <a:rPr lang="en-US" sz="1000" dirty="0"/>
              <a:t>1) Preliminary recommendations</a:t>
            </a:r>
          </a:p>
        </p:txBody>
      </p:sp>
    </p:spTree>
    <p:extLst>
      <p:ext uri="{BB962C8B-B14F-4D97-AF65-F5344CB8AC3E}">
        <p14:creationId xmlns:p14="http://schemas.microsoft.com/office/powerpoint/2010/main" val="327966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1091506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a:xfrm>
            <a:off x="357116" y="4582159"/>
            <a:ext cx="7391400" cy="894081"/>
          </a:xfrm>
        </p:spPr>
        <p:txBody>
          <a:bodyPr>
            <a:noAutofit/>
          </a:bodyPr>
          <a:lstStyle/>
          <a:p>
            <a:r>
              <a:rPr lang="en-US" spc="300" dirty="0"/>
              <a:t>Opportunity Management</a:t>
            </a:r>
          </a:p>
        </p:txBody>
      </p:sp>
    </p:spTree>
    <p:extLst>
      <p:ext uri="{BB962C8B-B14F-4D97-AF65-F5344CB8AC3E}">
        <p14:creationId xmlns:p14="http://schemas.microsoft.com/office/powerpoint/2010/main" val="995072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dirty="0"/>
              <a:t>Opportunity Management Overview</a:t>
            </a:r>
            <a:endParaRPr lang="en-US" b="1" dirty="0"/>
          </a:p>
        </p:txBody>
      </p:sp>
      <p:sp>
        <p:nvSpPr>
          <p:cNvPr id="6" name="Rectangle 5">
            <a:extLst>
              <a:ext uri="{FF2B5EF4-FFF2-40B4-BE49-F238E27FC236}">
                <a16:creationId xmlns:a16="http://schemas.microsoft.com/office/drawing/2014/main" id="{EF197ED2-B880-4B07-BCEA-E4D736B014B3}"/>
              </a:ext>
            </a:extLst>
          </p:cNvPr>
          <p:cNvSpPr/>
          <p:nvPr/>
        </p:nvSpPr>
        <p:spPr>
          <a:xfrm>
            <a:off x="228600" y="990602"/>
            <a:ext cx="3609348" cy="1863066"/>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chor="ctr">
            <a:no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This section contains an overview of the opportunity management process, highlighting the steps you need to take to progress opportunities from one stage to the next.</a:t>
            </a:r>
          </a:p>
        </p:txBody>
      </p:sp>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00309" y="990600"/>
            <a:ext cx="3921817" cy="1863067"/>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F211FB45-1885-44AA-9C8C-830FB0876512}"/>
              </a:ext>
            </a:extLst>
          </p:cNvPr>
          <p:cNvSpPr/>
          <p:nvPr/>
        </p:nvSpPr>
        <p:spPr>
          <a:xfrm>
            <a:off x="250273" y="3234667"/>
            <a:ext cx="7293526" cy="107721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This section contains the steps you should follow to progress sales opportunities from initial prospecting and qualification all the way through to closing the deal. </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Specifically, this section contains:</a:t>
            </a:r>
          </a:p>
        </p:txBody>
      </p:sp>
      <p:grpSp>
        <p:nvGrpSpPr>
          <p:cNvPr id="3" name="Group 2">
            <a:extLst>
              <a:ext uri="{FF2B5EF4-FFF2-40B4-BE49-F238E27FC236}">
                <a16:creationId xmlns:a16="http://schemas.microsoft.com/office/drawing/2014/main" id="{3B228CC2-5EFA-4114-BB88-53993C032495}"/>
              </a:ext>
            </a:extLst>
          </p:cNvPr>
          <p:cNvGrpSpPr/>
          <p:nvPr/>
        </p:nvGrpSpPr>
        <p:grpSpPr>
          <a:xfrm>
            <a:off x="201111" y="4461827"/>
            <a:ext cx="7342687" cy="1538550"/>
            <a:chOff x="380848" y="4967967"/>
            <a:chExt cx="7035316" cy="1538550"/>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72D46B1F-A55C-4709-928D-CD1A1CF248B0}"/>
                </a:ext>
              </a:extLst>
            </p:cNvPr>
            <p:cNvSpPr/>
            <p:nvPr/>
          </p:nvSpPr>
          <p:spPr>
            <a:xfrm>
              <a:off x="380848" y="4967967"/>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The 7 stages of the Fintech Payments opportunity management process</a:t>
              </a:r>
            </a:p>
          </p:txBody>
        </p:sp>
        <p:sp>
          <p:nvSpPr>
            <p:cNvPr id="18" name="Rectangle 17">
              <a:extLst>
                <a:ext uri="{FF2B5EF4-FFF2-40B4-BE49-F238E27FC236}">
                  <a16:creationId xmlns:a16="http://schemas.microsoft.com/office/drawing/2014/main" id="{7F59010B-03C0-4BD5-AFF2-179625464B20}"/>
                </a:ext>
              </a:extLst>
            </p:cNvPr>
            <p:cNvSpPr/>
            <p:nvPr/>
          </p:nvSpPr>
          <p:spPr>
            <a:xfrm>
              <a:off x="380848" y="5520466"/>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Critical activities sales rep should be completing in each opportunity stage</a:t>
              </a:r>
            </a:p>
          </p:txBody>
        </p:sp>
        <p:sp>
          <p:nvSpPr>
            <p:cNvPr id="19" name="Rectangle 18">
              <a:extLst>
                <a:ext uri="{FF2B5EF4-FFF2-40B4-BE49-F238E27FC236}">
                  <a16:creationId xmlns:a16="http://schemas.microsoft.com/office/drawing/2014/main" id="{460E8A42-7EDD-4422-A7D6-6EA63F916A80}"/>
                </a:ext>
              </a:extLst>
            </p:cNvPr>
            <p:cNvSpPr/>
            <p:nvPr/>
          </p:nvSpPr>
          <p:spPr>
            <a:xfrm>
              <a:off x="380848" y="6072964"/>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Activities of supporting functions and tools &amp; resources at your disposal</a:t>
              </a:r>
            </a:p>
          </p:txBody>
        </p:sp>
      </p:grpSp>
      <p:graphicFrame>
        <p:nvGraphicFramePr>
          <p:cNvPr id="22" name="Table 21">
            <a:extLst>
              <a:ext uri="{FF2B5EF4-FFF2-40B4-BE49-F238E27FC236}">
                <a16:creationId xmlns:a16="http://schemas.microsoft.com/office/drawing/2014/main" id="{40B2E323-BCCF-40A6-80CD-AAE016785299}"/>
              </a:ext>
            </a:extLst>
          </p:cNvPr>
          <p:cNvGraphicFramePr>
            <a:graphicFrameLocks noGrp="1"/>
          </p:cNvGraphicFramePr>
          <p:nvPr>
            <p:extLst>
              <p:ext uri="{D42A27DB-BD31-4B8C-83A1-F6EECF244321}">
                <p14:modId xmlns:p14="http://schemas.microsoft.com/office/powerpoint/2010/main" val="691080246"/>
              </p:ext>
            </p:extLst>
          </p:nvPr>
        </p:nvGraphicFramePr>
        <p:xfrm>
          <a:off x="258842" y="6621155"/>
          <a:ext cx="7284955" cy="2636520"/>
        </p:xfrm>
        <a:graphic>
          <a:graphicData uri="http://schemas.openxmlformats.org/drawingml/2006/table">
            <a:tbl>
              <a:tblPr firstRow="1">
                <a:tableStyleId>{EB344D84-9AFB-497E-A393-DC336BA19D2E}</a:tableStyleId>
              </a:tblPr>
              <a:tblGrid>
                <a:gridCol w="1693538">
                  <a:extLst>
                    <a:ext uri="{9D8B030D-6E8A-4147-A177-3AD203B41FA5}">
                      <a16:colId xmlns:a16="http://schemas.microsoft.com/office/drawing/2014/main" val="877092802"/>
                    </a:ext>
                  </a:extLst>
                </a:gridCol>
                <a:gridCol w="5591417">
                  <a:extLst>
                    <a:ext uri="{9D8B030D-6E8A-4147-A177-3AD203B41FA5}">
                      <a16:colId xmlns:a16="http://schemas.microsoft.com/office/drawing/2014/main" val="1220666071"/>
                    </a:ext>
                  </a:extLst>
                </a:gridCol>
              </a:tblGrid>
              <a:tr h="548640">
                <a:tc>
                  <a:txBody>
                    <a:bodyPr/>
                    <a:lstStyle/>
                    <a:p>
                      <a:pPr lvl="1" algn="ctr"/>
                      <a:r>
                        <a:rPr lang="en-US" sz="1200" b="1" dirty="0">
                          <a:solidFill>
                            <a:schemeClr val="accent2"/>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rowSpan="3">
                  <a:txBody>
                    <a:bodyPr/>
                    <a:lstStyle/>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your role and responsibilities throughout each opportunity stage</a:t>
                      </a:r>
                    </a:p>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which sales activities can proactively answer buyers’ thoughts and questions for respective roles</a:t>
                      </a:r>
                    </a:p>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Exit Criteria and the critical stage gates which must be completed in order to  progresses from one opportunity stage to the next</a:t>
                      </a:r>
                    </a:p>
                  </a:txBody>
                  <a:tcPr marT="91440" marB="9144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77467111"/>
                  </a:ext>
                </a:extLst>
              </a:tr>
              <a:tr h="548640">
                <a:tc>
                  <a:txBody>
                    <a:bodyPr/>
                    <a:lstStyle/>
                    <a:p>
                      <a:pPr lvl="1" algn="ctr"/>
                      <a:r>
                        <a:rPr lang="en-US" sz="1200" b="1" dirty="0">
                          <a:solidFill>
                            <a:schemeClr val="accent3"/>
                          </a:solidFill>
                        </a:rPr>
                        <a:t>Farmer</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548640">
                <a:tc>
                  <a:txBody>
                    <a:bodyPr/>
                    <a:lstStyle/>
                    <a:p>
                      <a:pPr lvl="1" algn="ctr"/>
                      <a:r>
                        <a:rPr lang="en-US" sz="1200" b="1" dirty="0">
                          <a:solidFill>
                            <a:schemeClr val="accent1"/>
                          </a:solidFill>
                        </a:rPr>
                        <a:t>Hybrid</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548640">
                <a:tc>
                  <a:txBody>
                    <a:bodyPr/>
                    <a:lstStyle/>
                    <a:p>
                      <a:pPr lvl="1" algn="ctr"/>
                      <a:r>
                        <a:rPr lang="en-US" sz="1200" b="1" dirty="0">
                          <a:solidFill>
                            <a:srgbClr val="7030A0"/>
                          </a:solidFill>
                        </a:rPr>
                        <a:t>SE/PS</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Understand your role and responsibilities in the opportunity management process</a:t>
                      </a:r>
                    </a:p>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Understand when to start preparing a business case and how to stay actively involved throughout the opportunity stages</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6" name="TextBox 25">
            <a:extLst>
              <a:ext uri="{FF2B5EF4-FFF2-40B4-BE49-F238E27FC236}">
                <a16:creationId xmlns:a16="http://schemas.microsoft.com/office/drawing/2014/main" id="{9CFF7D10-9AEA-4FDB-95E5-609C8507EB8B}"/>
              </a:ext>
            </a:extLst>
          </p:cNvPr>
          <p:cNvSpPr txBox="1"/>
          <p:nvPr/>
        </p:nvSpPr>
        <p:spPr>
          <a:xfrm>
            <a:off x="212249" y="6216246"/>
            <a:ext cx="4457776"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20" name="Slide Number Placeholder 2">
            <a:extLst>
              <a:ext uri="{FF2B5EF4-FFF2-40B4-BE49-F238E27FC236}">
                <a16:creationId xmlns:a16="http://schemas.microsoft.com/office/drawing/2014/main" id="{EB827655-56B6-8141-A81C-A08965F6F339}"/>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33</a:t>
            </a:fld>
            <a:endParaRPr lang="en-US" sz="1050" b="1" dirty="0">
              <a:solidFill>
                <a:schemeClr val="accent3"/>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73B7E50-DA57-4E4D-B10C-D32AFA11CD5A}"/>
              </a:ext>
            </a:extLst>
          </p:cNvPr>
          <p:cNvSpPr/>
          <p:nvPr/>
        </p:nvSpPr>
        <p:spPr>
          <a:xfrm>
            <a:off x="457200" y="8525437"/>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CE98006-A5A6-40CB-A31B-62CBEBDF5B04}"/>
              </a:ext>
            </a:extLst>
          </p:cNvPr>
          <p:cNvSpPr/>
          <p:nvPr/>
        </p:nvSpPr>
        <p:spPr>
          <a:xfrm>
            <a:off x="446292" y="7772400"/>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1440046-717D-4B49-BA52-203B432640AA}"/>
              </a:ext>
            </a:extLst>
          </p:cNvPr>
          <p:cNvSpPr/>
          <p:nvPr/>
        </p:nvSpPr>
        <p:spPr>
          <a:xfrm>
            <a:off x="446291" y="7232562"/>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59BB60C-D199-4817-AEDB-455D734F5BF3}"/>
              </a:ext>
            </a:extLst>
          </p:cNvPr>
          <p:cNvSpPr/>
          <p:nvPr/>
        </p:nvSpPr>
        <p:spPr>
          <a:xfrm>
            <a:off x="457200" y="6691312"/>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F8F52DBD-C994-4E12-BCE8-33475B83DC6A}"/>
              </a:ext>
            </a:extLst>
          </p:cNvPr>
          <p:cNvGrpSpPr/>
          <p:nvPr/>
        </p:nvGrpSpPr>
        <p:grpSpPr>
          <a:xfrm>
            <a:off x="539610" y="6782908"/>
            <a:ext cx="260630" cy="242260"/>
            <a:chOff x="6276975" y="3981450"/>
            <a:chExt cx="360363" cy="334963"/>
          </a:xfrm>
          <a:solidFill>
            <a:schemeClr val="bg1"/>
          </a:solidFill>
        </p:grpSpPr>
        <p:sp>
          <p:nvSpPr>
            <p:cNvPr id="32" name="Freeform 98">
              <a:extLst>
                <a:ext uri="{FF2B5EF4-FFF2-40B4-BE49-F238E27FC236}">
                  <a16:creationId xmlns:a16="http://schemas.microsoft.com/office/drawing/2014/main" id="{9CB470F7-C1AC-4969-B6D5-9412B9877775}"/>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99">
              <a:extLst>
                <a:ext uri="{FF2B5EF4-FFF2-40B4-BE49-F238E27FC236}">
                  <a16:creationId xmlns:a16="http://schemas.microsoft.com/office/drawing/2014/main" id="{CA6FD32C-7A61-4C88-BB87-4F76E67AB70B}"/>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00">
              <a:extLst>
                <a:ext uri="{FF2B5EF4-FFF2-40B4-BE49-F238E27FC236}">
                  <a16:creationId xmlns:a16="http://schemas.microsoft.com/office/drawing/2014/main" id="{96544302-5212-4451-A177-8C0F6773B711}"/>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01">
              <a:extLst>
                <a:ext uri="{FF2B5EF4-FFF2-40B4-BE49-F238E27FC236}">
                  <a16:creationId xmlns:a16="http://schemas.microsoft.com/office/drawing/2014/main" id="{4789F9FC-9164-40C2-8221-7047881B2B1C}"/>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6" name="Graphic 35" descr="Farm scene">
            <a:extLst>
              <a:ext uri="{FF2B5EF4-FFF2-40B4-BE49-F238E27FC236}">
                <a16:creationId xmlns:a16="http://schemas.microsoft.com/office/drawing/2014/main" id="{A464E46D-F582-4993-9D9D-5E71AAE9D9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456" y="7284727"/>
            <a:ext cx="321121" cy="321121"/>
          </a:xfrm>
          <a:prstGeom prst="rect">
            <a:avLst/>
          </a:prstGeom>
        </p:spPr>
      </p:pic>
      <p:grpSp>
        <p:nvGrpSpPr>
          <p:cNvPr id="37" name="Group 36">
            <a:extLst>
              <a:ext uri="{FF2B5EF4-FFF2-40B4-BE49-F238E27FC236}">
                <a16:creationId xmlns:a16="http://schemas.microsoft.com/office/drawing/2014/main" id="{F3362EA7-2A22-4A62-8228-C2AC70EABF36}"/>
              </a:ext>
            </a:extLst>
          </p:cNvPr>
          <p:cNvGrpSpPr/>
          <p:nvPr/>
        </p:nvGrpSpPr>
        <p:grpSpPr>
          <a:xfrm>
            <a:off x="546480" y="8634294"/>
            <a:ext cx="246891" cy="207736"/>
            <a:chOff x="2670175" y="2913063"/>
            <a:chExt cx="360363" cy="303212"/>
          </a:xfrm>
          <a:solidFill>
            <a:schemeClr val="bg1"/>
          </a:solidFill>
        </p:grpSpPr>
        <p:sp>
          <p:nvSpPr>
            <p:cNvPr id="38" name="Freeform 5">
              <a:extLst>
                <a:ext uri="{FF2B5EF4-FFF2-40B4-BE49-F238E27FC236}">
                  <a16:creationId xmlns:a16="http://schemas.microsoft.com/office/drawing/2014/main" id="{EA959962-8CF6-4C4A-97AA-965F3DD74648}"/>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6">
              <a:extLst>
                <a:ext uri="{FF2B5EF4-FFF2-40B4-BE49-F238E27FC236}">
                  <a16:creationId xmlns:a16="http://schemas.microsoft.com/office/drawing/2014/main" id="{D007D55D-6094-46B9-85F3-4D6E16457C66}"/>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7">
              <a:extLst>
                <a:ext uri="{FF2B5EF4-FFF2-40B4-BE49-F238E27FC236}">
                  <a16:creationId xmlns:a16="http://schemas.microsoft.com/office/drawing/2014/main" id="{66991918-19C9-406F-803D-8806750699C2}"/>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1" name="Group 40">
            <a:extLst>
              <a:ext uri="{FF2B5EF4-FFF2-40B4-BE49-F238E27FC236}">
                <a16:creationId xmlns:a16="http://schemas.microsoft.com/office/drawing/2014/main" id="{37CC08B0-3DF0-4F96-8B19-74EB8BCBBD02}"/>
              </a:ext>
            </a:extLst>
          </p:cNvPr>
          <p:cNvGrpSpPr/>
          <p:nvPr/>
        </p:nvGrpSpPr>
        <p:grpSpPr>
          <a:xfrm>
            <a:off x="525543" y="7851066"/>
            <a:ext cx="266949" cy="268119"/>
            <a:chOff x="5554663" y="3611563"/>
            <a:chExt cx="361950" cy="363537"/>
          </a:xfrm>
          <a:solidFill>
            <a:schemeClr val="bg1"/>
          </a:solidFill>
        </p:grpSpPr>
        <p:sp>
          <p:nvSpPr>
            <p:cNvPr id="42" name="Freeform 48">
              <a:extLst>
                <a:ext uri="{FF2B5EF4-FFF2-40B4-BE49-F238E27FC236}">
                  <a16:creationId xmlns:a16="http://schemas.microsoft.com/office/drawing/2014/main" id="{F3F09920-AE61-4DA5-93A5-A61ACB144657}"/>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9">
              <a:extLst>
                <a:ext uri="{FF2B5EF4-FFF2-40B4-BE49-F238E27FC236}">
                  <a16:creationId xmlns:a16="http://schemas.microsoft.com/office/drawing/2014/main" id="{687662EC-49A6-4D4C-B2C7-2921373E808E}"/>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50">
              <a:extLst>
                <a:ext uri="{FF2B5EF4-FFF2-40B4-BE49-F238E27FC236}">
                  <a16:creationId xmlns:a16="http://schemas.microsoft.com/office/drawing/2014/main" id="{A41B521E-EC0A-4ED4-B960-79B977EA0D3F}"/>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0088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764C01B-AE54-4E3D-B5E7-AD68CECB0337}"/>
              </a:ext>
            </a:extLst>
          </p:cNvPr>
          <p:cNvGraphicFramePr>
            <a:graphicFrameLocks noChangeAspect="1"/>
          </p:cNvGraphicFramePr>
          <p:nvPr>
            <p:custDataLst>
              <p:tags r:id="rId1"/>
            </p:custDataLst>
            <p:extLst>
              <p:ext uri="{D42A27DB-BD31-4B8C-83A1-F6EECF244321}">
                <p14:modId xmlns:p14="http://schemas.microsoft.com/office/powerpoint/2010/main" val="3788584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0764C01B-AE54-4E3D-B5E7-AD68CECB03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01C7601-813C-473F-899B-BFF8525DE14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D791ABA4-A0EB-47B2-863C-404796F22A1F}"/>
              </a:ext>
            </a:extLst>
          </p:cNvPr>
          <p:cNvSpPr>
            <a:spLocks noGrp="1"/>
          </p:cNvSpPr>
          <p:nvPr>
            <p:ph type="title"/>
          </p:nvPr>
        </p:nvSpPr>
        <p:spPr/>
        <p:txBody>
          <a:bodyPr>
            <a:noAutofit/>
          </a:bodyPr>
          <a:lstStyle/>
          <a:p>
            <a:r>
              <a:rPr lang="en-US" dirty="0"/>
              <a:t>Opportunity Stages, Deliverables, &amp; RACI</a:t>
            </a:r>
          </a:p>
        </p:txBody>
      </p:sp>
      <p:pic>
        <p:nvPicPr>
          <p:cNvPr id="63" name="Picture 62">
            <a:extLst>
              <a:ext uri="{FF2B5EF4-FFF2-40B4-BE49-F238E27FC236}">
                <a16:creationId xmlns:a16="http://schemas.microsoft.com/office/drawing/2014/main" id="{F2E99507-B23B-4D60-B731-1A29F47113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209856" y="991214"/>
            <a:ext cx="2198704" cy="1245037"/>
          </a:xfrm>
          <a:custGeom>
            <a:avLst/>
            <a:gdLst>
              <a:gd name="connsiteX0" fmla="*/ 0 w 2514752"/>
              <a:gd name="connsiteY0" fmla="*/ 0 h 1323895"/>
              <a:gd name="connsiteX1" fmla="*/ 2514752 w 2514752"/>
              <a:gd name="connsiteY1" fmla="*/ 0 h 1323895"/>
              <a:gd name="connsiteX2" fmla="*/ 2514752 w 2514752"/>
              <a:gd name="connsiteY2" fmla="*/ 1323895 h 1323895"/>
              <a:gd name="connsiteX3" fmla="*/ 0 w 2514752"/>
              <a:gd name="connsiteY3" fmla="*/ 1323895 h 1323895"/>
            </a:gdLst>
            <a:ahLst/>
            <a:cxnLst>
              <a:cxn ang="0">
                <a:pos x="connsiteX0" y="connsiteY0"/>
              </a:cxn>
              <a:cxn ang="0">
                <a:pos x="connsiteX1" y="connsiteY1"/>
              </a:cxn>
              <a:cxn ang="0">
                <a:pos x="connsiteX2" y="connsiteY2"/>
              </a:cxn>
              <a:cxn ang="0">
                <a:pos x="connsiteX3" y="connsiteY3"/>
              </a:cxn>
            </a:cxnLst>
            <a:rect l="l" t="t" r="r" b="b"/>
            <a:pathLst>
              <a:path w="2514752" h="1323895">
                <a:moveTo>
                  <a:pt x="0" y="0"/>
                </a:moveTo>
                <a:lnTo>
                  <a:pt x="2514752" y="0"/>
                </a:lnTo>
                <a:lnTo>
                  <a:pt x="2514752" y="1323895"/>
                </a:lnTo>
                <a:lnTo>
                  <a:pt x="0" y="1323895"/>
                </a:lnTo>
                <a:close/>
              </a:path>
            </a:pathLst>
          </a:cu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30AFECE-A1E9-4302-A542-8D54371D9995}"/>
              </a:ext>
            </a:extLst>
          </p:cNvPr>
          <p:cNvGrpSpPr/>
          <p:nvPr/>
        </p:nvGrpSpPr>
        <p:grpSpPr>
          <a:xfrm>
            <a:off x="2408561" y="989124"/>
            <a:ext cx="5153984" cy="1245037"/>
            <a:chOff x="2408560" y="989124"/>
            <a:chExt cx="5181631" cy="1245037"/>
          </a:xfrm>
        </p:grpSpPr>
        <p:pic>
          <p:nvPicPr>
            <p:cNvPr id="60" name="Picture 59" descr="A circuit board&#10;&#10;Description automatically generated">
              <a:extLst>
                <a:ext uri="{FF2B5EF4-FFF2-40B4-BE49-F238E27FC236}">
                  <a16:creationId xmlns:a16="http://schemas.microsoft.com/office/drawing/2014/main" id="{0C83C1F2-9098-4FB1-97F9-89BC2A4B90E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08560" y="991214"/>
              <a:ext cx="5181631" cy="1242947"/>
            </a:xfrm>
            <a:prstGeom prst="rect">
              <a:avLst/>
            </a:prstGeom>
          </p:spPr>
        </p:pic>
        <p:sp>
          <p:nvSpPr>
            <p:cNvPr id="69" name="Rectangle 68">
              <a:extLst>
                <a:ext uri="{FF2B5EF4-FFF2-40B4-BE49-F238E27FC236}">
                  <a16:creationId xmlns:a16="http://schemas.microsoft.com/office/drawing/2014/main" id="{13738F0E-36BD-4119-AA76-A04C5C0C7C86}"/>
                </a:ext>
              </a:extLst>
            </p:cNvPr>
            <p:cNvSpPr/>
            <p:nvPr/>
          </p:nvSpPr>
          <p:spPr>
            <a:xfrm>
              <a:off x="2408561" y="989124"/>
              <a:ext cx="5153984" cy="1245037"/>
            </a:xfrm>
            <a:prstGeom prst="rect">
              <a:avLst/>
            </a:prstGeom>
            <a:solidFill>
              <a:schemeClr val="accent3">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62" name="TextBox 61">
              <a:extLst>
                <a:ext uri="{FF2B5EF4-FFF2-40B4-BE49-F238E27FC236}">
                  <a16:creationId xmlns:a16="http://schemas.microsoft.com/office/drawing/2014/main" id="{FCA1C40F-F3BB-44BC-922B-562C1C1813A4}"/>
                </a:ext>
              </a:extLst>
            </p:cNvPr>
            <p:cNvSpPr txBox="1"/>
            <p:nvPr/>
          </p:nvSpPr>
          <p:spPr>
            <a:xfrm>
              <a:off x="2716733" y="1098553"/>
              <a:ext cx="4488077" cy="1026178"/>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The Opportunity Management Stages should be used as a guideline to ensure global standardization and encourage cross-functional collaboration.  Each stage reflects the probability of closing the deal and requires completing specific deliverables detailed below.</a:t>
              </a:r>
            </a:p>
          </p:txBody>
        </p:sp>
      </p:grpSp>
      <p:grpSp>
        <p:nvGrpSpPr>
          <p:cNvPr id="7" name="Group 6">
            <a:extLst>
              <a:ext uri="{FF2B5EF4-FFF2-40B4-BE49-F238E27FC236}">
                <a16:creationId xmlns:a16="http://schemas.microsoft.com/office/drawing/2014/main" id="{857F2D0A-7A30-4063-AF30-FAF6794BA3E2}"/>
              </a:ext>
            </a:extLst>
          </p:cNvPr>
          <p:cNvGrpSpPr/>
          <p:nvPr/>
        </p:nvGrpSpPr>
        <p:grpSpPr>
          <a:xfrm>
            <a:off x="209856" y="2400298"/>
            <a:ext cx="7186622" cy="6891778"/>
            <a:chOff x="15274" y="2400298"/>
            <a:chExt cx="7186622" cy="6891778"/>
          </a:xfrm>
        </p:grpSpPr>
        <p:sp>
          <p:nvSpPr>
            <p:cNvPr id="73" name="Rectangle 72">
              <a:extLst>
                <a:ext uri="{FF2B5EF4-FFF2-40B4-BE49-F238E27FC236}">
                  <a16:creationId xmlns:a16="http://schemas.microsoft.com/office/drawing/2014/main" id="{FCA42A03-E7E8-419E-9825-17F8289E579F}"/>
                </a:ext>
              </a:extLst>
            </p:cNvPr>
            <p:cNvSpPr/>
            <p:nvPr/>
          </p:nvSpPr>
          <p:spPr>
            <a:xfrm>
              <a:off x="209856" y="2779726"/>
              <a:ext cx="1046001" cy="5711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Probability</a:t>
              </a:r>
            </a:p>
          </p:txBody>
        </p:sp>
        <p:sp>
          <p:nvSpPr>
            <p:cNvPr id="91" name="TextBox 90">
              <a:extLst>
                <a:ext uri="{FF2B5EF4-FFF2-40B4-BE49-F238E27FC236}">
                  <a16:creationId xmlns:a16="http://schemas.microsoft.com/office/drawing/2014/main" id="{7950BCD5-C3AB-48AA-BF05-926FA3D1AC69}"/>
                </a:ext>
              </a:extLst>
            </p:cNvPr>
            <p:cNvSpPr txBox="1"/>
            <p:nvPr/>
          </p:nvSpPr>
          <p:spPr>
            <a:xfrm>
              <a:off x="2137963" y="2400298"/>
              <a:ext cx="719020" cy="266868"/>
            </a:xfrm>
            <a:prstGeom prst="rect">
              <a:avLst/>
            </a:prstGeom>
            <a:noFill/>
          </p:spPr>
          <p:txBody>
            <a:bodyPr wrap="square" lIns="0" tIns="0" rIns="0" bIns="0">
              <a:spAutoFit/>
            </a:bodyPr>
            <a:lstStyle/>
            <a:p>
              <a:pPr marL="0" indent="0" algn="ctr">
                <a:lnSpc>
                  <a:spcPct val="113000"/>
                </a:lnSpc>
                <a:spcBef>
                  <a:spcPts val="300"/>
                </a:spcBef>
                <a:spcAft>
                  <a:spcPts val="300"/>
                </a:spcAft>
                <a:buNone/>
              </a:pPr>
              <a:r>
                <a:rPr lang="en-US" sz="800" b="1" dirty="0">
                  <a:latin typeface="+mn-lt"/>
                  <a:cs typeface="FiraSans-Light"/>
                </a:rPr>
                <a:t>Trigger to engage SE</a:t>
              </a:r>
            </a:p>
          </p:txBody>
        </p:sp>
        <p:sp>
          <p:nvSpPr>
            <p:cNvPr id="125" name="Rectangle 124">
              <a:extLst>
                <a:ext uri="{FF2B5EF4-FFF2-40B4-BE49-F238E27FC236}">
                  <a16:creationId xmlns:a16="http://schemas.microsoft.com/office/drawing/2014/main" id="{A9D20AE8-EFAB-4C00-ACAB-2E2577397283}"/>
                </a:ext>
              </a:extLst>
            </p:cNvPr>
            <p:cNvSpPr/>
            <p:nvPr/>
          </p:nvSpPr>
          <p:spPr>
            <a:xfrm>
              <a:off x="15274" y="3559160"/>
              <a:ext cx="1240583" cy="5711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accent3"/>
                  </a:solidFill>
                </a:rPr>
                <a:t>Opportunity</a:t>
              </a:r>
            </a:p>
            <a:p>
              <a:pPr algn="r"/>
              <a:r>
                <a:rPr lang="en-US" sz="1200" b="1" dirty="0">
                  <a:solidFill>
                    <a:schemeClr val="accent3"/>
                  </a:solidFill>
                </a:rPr>
                <a:t>Stage</a:t>
              </a:r>
            </a:p>
          </p:txBody>
        </p:sp>
        <p:sp>
          <p:nvSpPr>
            <p:cNvPr id="127" name="Arrow: Pentagon 126">
              <a:extLst>
                <a:ext uri="{FF2B5EF4-FFF2-40B4-BE49-F238E27FC236}">
                  <a16:creationId xmlns:a16="http://schemas.microsoft.com/office/drawing/2014/main" id="{EC185375-A715-42D3-81F0-4787978B4421}"/>
                </a:ext>
              </a:extLst>
            </p:cNvPr>
            <p:cNvSpPr/>
            <p:nvPr/>
          </p:nvSpPr>
          <p:spPr>
            <a:xfrm>
              <a:off x="1319938" y="3559161"/>
              <a:ext cx="1047735" cy="57113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Prospecting</a:t>
              </a:r>
            </a:p>
          </p:txBody>
        </p:sp>
        <p:sp>
          <p:nvSpPr>
            <p:cNvPr id="128" name="Arrow: Chevron 127">
              <a:extLst>
                <a:ext uri="{FF2B5EF4-FFF2-40B4-BE49-F238E27FC236}">
                  <a16:creationId xmlns:a16="http://schemas.microsoft.com/office/drawing/2014/main" id="{3EF3FEA2-55D0-4599-99E0-7835FEFA6495}"/>
                </a:ext>
              </a:extLst>
            </p:cNvPr>
            <p:cNvSpPr/>
            <p:nvPr/>
          </p:nvSpPr>
          <p:spPr>
            <a:xfrm>
              <a:off x="2125642" y="3559161"/>
              <a:ext cx="1047735" cy="57113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b="1" dirty="0"/>
            </a:p>
          </p:txBody>
        </p:sp>
        <p:sp>
          <p:nvSpPr>
            <p:cNvPr id="129" name="Arrow: Chevron 128">
              <a:extLst>
                <a:ext uri="{FF2B5EF4-FFF2-40B4-BE49-F238E27FC236}">
                  <a16:creationId xmlns:a16="http://schemas.microsoft.com/office/drawing/2014/main" id="{7431C9E9-2EE7-4E26-AF07-9A4FAA557603}"/>
                </a:ext>
              </a:extLst>
            </p:cNvPr>
            <p:cNvSpPr/>
            <p:nvPr/>
          </p:nvSpPr>
          <p:spPr>
            <a:xfrm>
              <a:off x="2931346" y="3559161"/>
              <a:ext cx="1047735" cy="57113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b="1" dirty="0"/>
            </a:p>
          </p:txBody>
        </p:sp>
        <p:sp>
          <p:nvSpPr>
            <p:cNvPr id="130" name="Arrow: Chevron 129">
              <a:extLst>
                <a:ext uri="{FF2B5EF4-FFF2-40B4-BE49-F238E27FC236}">
                  <a16:creationId xmlns:a16="http://schemas.microsoft.com/office/drawing/2014/main" id="{9E76E7E7-00EF-42A2-BDB3-6A5B2B980B47}"/>
                </a:ext>
              </a:extLst>
            </p:cNvPr>
            <p:cNvSpPr/>
            <p:nvPr/>
          </p:nvSpPr>
          <p:spPr>
            <a:xfrm>
              <a:off x="3737050" y="3559161"/>
              <a:ext cx="1047735" cy="57113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b="1" dirty="0"/>
            </a:p>
          </p:txBody>
        </p:sp>
        <p:sp>
          <p:nvSpPr>
            <p:cNvPr id="131" name="Arrow: Chevron 130">
              <a:extLst>
                <a:ext uri="{FF2B5EF4-FFF2-40B4-BE49-F238E27FC236}">
                  <a16:creationId xmlns:a16="http://schemas.microsoft.com/office/drawing/2014/main" id="{26CB8B27-E00B-4AA1-A767-546321429830}"/>
                </a:ext>
              </a:extLst>
            </p:cNvPr>
            <p:cNvSpPr/>
            <p:nvPr/>
          </p:nvSpPr>
          <p:spPr>
            <a:xfrm>
              <a:off x="4542754" y="3559161"/>
              <a:ext cx="1047735" cy="57113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b="1" dirty="0"/>
            </a:p>
          </p:txBody>
        </p:sp>
        <p:sp>
          <p:nvSpPr>
            <p:cNvPr id="132" name="Arrow: Chevron 131">
              <a:extLst>
                <a:ext uri="{FF2B5EF4-FFF2-40B4-BE49-F238E27FC236}">
                  <a16:creationId xmlns:a16="http://schemas.microsoft.com/office/drawing/2014/main" id="{2048A436-4239-44A5-9DFF-DD9DA06EAD05}"/>
                </a:ext>
              </a:extLst>
            </p:cNvPr>
            <p:cNvSpPr/>
            <p:nvPr/>
          </p:nvSpPr>
          <p:spPr>
            <a:xfrm>
              <a:off x="5348458" y="3559161"/>
              <a:ext cx="1047735" cy="57113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b="1" dirty="0"/>
            </a:p>
          </p:txBody>
        </p:sp>
        <p:sp>
          <p:nvSpPr>
            <p:cNvPr id="133" name="Arrow: Chevron 132">
              <a:extLst>
                <a:ext uri="{FF2B5EF4-FFF2-40B4-BE49-F238E27FC236}">
                  <a16:creationId xmlns:a16="http://schemas.microsoft.com/office/drawing/2014/main" id="{625631AE-1546-4066-807A-94F3FB522D11}"/>
                </a:ext>
              </a:extLst>
            </p:cNvPr>
            <p:cNvSpPr/>
            <p:nvPr/>
          </p:nvSpPr>
          <p:spPr>
            <a:xfrm>
              <a:off x="6154161" y="3559161"/>
              <a:ext cx="1047735" cy="571137"/>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b="1" dirty="0"/>
            </a:p>
          </p:txBody>
        </p:sp>
        <p:sp>
          <p:nvSpPr>
            <p:cNvPr id="136" name="TextBox 135">
              <a:extLst>
                <a:ext uri="{FF2B5EF4-FFF2-40B4-BE49-F238E27FC236}">
                  <a16:creationId xmlns:a16="http://schemas.microsoft.com/office/drawing/2014/main" id="{BA263F64-2777-4C68-BFA8-FD1F8550B81B}"/>
                </a:ext>
              </a:extLst>
            </p:cNvPr>
            <p:cNvSpPr txBox="1"/>
            <p:nvPr/>
          </p:nvSpPr>
          <p:spPr>
            <a:xfrm>
              <a:off x="2372751" y="3780866"/>
              <a:ext cx="719020" cy="159595"/>
            </a:xfrm>
            <a:prstGeom prst="rect">
              <a:avLst/>
            </a:prstGeom>
            <a:noFill/>
          </p:spPr>
          <p:txBody>
            <a:bodyPr wrap="square" lIns="0" tIns="0" rIns="0" bIns="0">
              <a:spAutoFit/>
            </a:bodyPr>
            <a:lstStyle/>
            <a:p>
              <a:pPr marL="0" indent="0" algn="ctr">
                <a:lnSpc>
                  <a:spcPct val="113000"/>
                </a:lnSpc>
                <a:spcBef>
                  <a:spcPts val="300"/>
                </a:spcBef>
                <a:spcAft>
                  <a:spcPts val="300"/>
                </a:spcAft>
                <a:buNone/>
              </a:pPr>
              <a:r>
                <a:rPr lang="en-US" sz="1000" b="1" dirty="0">
                  <a:solidFill>
                    <a:schemeClr val="bg1"/>
                  </a:solidFill>
                  <a:latin typeface="+mn-lt"/>
                  <a:cs typeface="FiraSans-Light"/>
                </a:rPr>
                <a:t>Qualifying</a:t>
              </a:r>
            </a:p>
          </p:txBody>
        </p:sp>
        <p:sp>
          <p:nvSpPr>
            <p:cNvPr id="137" name="TextBox 136">
              <a:extLst>
                <a:ext uri="{FF2B5EF4-FFF2-40B4-BE49-F238E27FC236}">
                  <a16:creationId xmlns:a16="http://schemas.microsoft.com/office/drawing/2014/main" id="{9898C5F0-9951-423C-9461-F62A78DF4E0C}"/>
                </a:ext>
              </a:extLst>
            </p:cNvPr>
            <p:cNvSpPr txBox="1"/>
            <p:nvPr/>
          </p:nvSpPr>
          <p:spPr>
            <a:xfrm>
              <a:off x="3175739" y="3677985"/>
              <a:ext cx="719020" cy="33348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00" b="1" dirty="0">
                  <a:solidFill>
                    <a:schemeClr val="bg1"/>
                  </a:solidFill>
                  <a:latin typeface="+mn-lt"/>
                  <a:cs typeface="FiraSans-Light"/>
                </a:rPr>
                <a:t>Proposal Preparation</a:t>
              </a:r>
            </a:p>
          </p:txBody>
        </p:sp>
        <p:sp>
          <p:nvSpPr>
            <p:cNvPr id="138" name="TextBox 137">
              <a:extLst>
                <a:ext uri="{FF2B5EF4-FFF2-40B4-BE49-F238E27FC236}">
                  <a16:creationId xmlns:a16="http://schemas.microsoft.com/office/drawing/2014/main" id="{CE020C0F-2B72-4841-B22F-5A9AD3A76143}"/>
                </a:ext>
              </a:extLst>
            </p:cNvPr>
            <p:cNvSpPr txBox="1"/>
            <p:nvPr/>
          </p:nvSpPr>
          <p:spPr>
            <a:xfrm>
              <a:off x="3987264" y="3677985"/>
              <a:ext cx="719020" cy="33348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00" b="1" dirty="0">
                  <a:solidFill>
                    <a:schemeClr val="bg1"/>
                  </a:solidFill>
                  <a:latin typeface="+mn-lt"/>
                  <a:cs typeface="FiraSans-Light"/>
                </a:rPr>
                <a:t>Proposal Presented</a:t>
              </a:r>
            </a:p>
          </p:txBody>
        </p:sp>
        <p:sp>
          <p:nvSpPr>
            <p:cNvPr id="139" name="TextBox 138">
              <a:extLst>
                <a:ext uri="{FF2B5EF4-FFF2-40B4-BE49-F238E27FC236}">
                  <a16:creationId xmlns:a16="http://schemas.microsoft.com/office/drawing/2014/main" id="{15BE850D-5B0E-492E-A119-5DC934071A9A}"/>
                </a:ext>
              </a:extLst>
            </p:cNvPr>
            <p:cNvSpPr txBox="1"/>
            <p:nvPr/>
          </p:nvSpPr>
          <p:spPr>
            <a:xfrm>
              <a:off x="4788943" y="3677985"/>
              <a:ext cx="719020" cy="33348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00" b="1" dirty="0">
                  <a:solidFill>
                    <a:schemeClr val="bg1"/>
                  </a:solidFill>
                  <a:latin typeface="+mn-lt"/>
                  <a:cs typeface="FiraSans-Light"/>
                </a:rPr>
                <a:t>Agreement Preparation</a:t>
              </a:r>
            </a:p>
          </p:txBody>
        </p:sp>
        <p:sp>
          <p:nvSpPr>
            <p:cNvPr id="140" name="TextBox 139">
              <a:extLst>
                <a:ext uri="{FF2B5EF4-FFF2-40B4-BE49-F238E27FC236}">
                  <a16:creationId xmlns:a16="http://schemas.microsoft.com/office/drawing/2014/main" id="{FD9B1B87-635E-4183-9056-F2401CD67C81}"/>
                </a:ext>
              </a:extLst>
            </p:cNvPr>
            <p:cNvSpPr txBox="1"/>
            <p:nvPr/>
          </p:nvSpPr>
          <p:spPr>
            <a:xfrm>
              <a:off x="5581443" y="3677985"/>
              <a:ext cx="719020" cy="33348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00" b="1" dirty="0">
                  <a:solidFill>
                    <a:schemeClr val="bg1"/>
                  </a:solidFill>
                  <a:latin typeface="+mn-lt"/>
                  <a:cs typeface="FiraSans-Light"/>
                </a:rPr>
                <a:t> Agreement    Presented</a:t>
              </a:r>
            </a:p>
          </p:txBody>
        </p:sp>
        <p:sp>
          <p:nvSpPr>
            <p:cNvPr id="141" name="TextBox 140">
              <a:extLst>
                <a:ext uri="{FF2B5EF4-FFF2-40B4-BE49-F238E27FC236}">
                  <a16:creationId xmlns:a16="http://schemas.microsoft.com/office/drawing/2014/main" id="{59323FE7-44EE-43B6-BC0F-497DE26B6612}"/>
                </a:ext>
              </a:extLst>
            </p:cNvPr>
            <p:cNvSpPr txBox="1"/>
            <p:nvPr/>
          </p:nvSpPr>
          <p:spPr>
            <a:xfrm>
              <a:off x="6379826" y="3764932"/>
              <a:ext cx="719020" cy="159595"/>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00" b="1" dirty="0">
                  <a:solidFill>
                    <a:schemeClr val="bg1"/>
                  </a:solidFill>
                  <a:latin typeface="+mn-lt"/>
                  <a:cs typeface="FiraSans-Light"/>
                </a:rPr>
                <a:t>Closed</a:t>
              </a:r>
            </a:p>
          </p:txBody>
        </p:sp>
        <p:sp>
          <p:nvSpPr>
            <p:cNvPr id="144" name="Rectangle 143">
              <a:extLst>
                <a:ext uri="{FF2B5EF4-FFF2-40B4-BE49-F238E27FC236}">
                  <a16:creationId xmlns:a16="http://schemas.microsoft.com/office/drawing/2014/main" id="{46EAD6AF-3F57-4721-B442-72E9A6D3C6F2}"/>
                </a:ext>
              </a:extLst>
            </p:cNvPr>
            <p:cNvSpPr/>
            <p:nvPr/>
          </p:nvSpPr>
          <p:spPr>
            <a:xfrm>
              <a:off x="156758" y="4213219"/>
              <a:ext cx="1099099" cy="5711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accent2"/>
                  </a:solidFill>
                </a:rPr>
                <a:t>Key Deliverables</a:t>
              </a:r>
            </a:p>
          </p:txBody>
        </p:sp>
        <p:sp>
          <p:nvSpPr>
            <p:cNvPr id="146" name="Rectangle 145">
              <a:extLst>
                <a:ext uri="{FF2B5EF4-FFF2-40B4-BE49-F238E27FC236}">
                  <a16:creationId xmlns:a16="http://schemas.microsoft.com/office/drawing/2014/main" id="{DB74699F-3093-49AF-B880-67A1EB69D890}"/>
                </a:ext>
              </a:extLst>
            </p:cNvPr>
            <p:cNvSpPr/>
            <p:nvPr/>
          </p:nvSpPr>
          <p:spPr>
            <a:xfrm>
              <a:off x="2929175" y="4213219"/>
              <a:ext cx="779484" cy="705817"/>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Client </a:t>
              </a:r>
            </a:p>
            <a:p>
              <a:pPr algn="ctr"/>
              <a:r>
                <a:rPr lang="en-US" sz="900" b="1" dirty="0">
                  <a:solidFill>
                    <a:schemeClr val="bg1"/>
                  </a:solidFill>
                </a:rPr>
                <a:t>Proposal</a:t>
              </a:r>
            </a:p>
          </p:txBody>
        </p:sp>
        <p:sp>
          <p:nvSpPr>
            <p:cNvPr id="148" name="Rectangle 147">
              <a:extLst>
                <a:ext uri="{FF2B5EF4-FFF2-40B4-BE49-F238E27FC236}">
                  <a16:creationId xmlns:a16="http://schemas.microsoft.com/office/drawing/2014/main" id="{A103B539-D3B9-478C-B784-DFA0083561E6}"/>
                </a:ext>
              </a:extLst>
            </p:cNvPr>
            <p:cNvSpPr/>
            <p:nvPr/>
          </p:nvSpPr>
          <p:spPr>
            <a:xfrm>
              <a:off x="4542472" y="4213219"/>
              <a:ext cx="779484" cy="705817"/>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solidFill>
                    <a:schemeClr val="bg1"/>
                  </a:solidFill>
                </a:rPr>
                <a:t>Client Agreement</a:t>
              </a:r>
            </a:p>
          </p:txBody>
        </p:sp>
        <p:sp>
          <p:nvSpPr>
            <p:cNvPr id="149" name="Rectangle 148">
              <a:extLst>
                <a:ext uri="{FF2B5EF4-FFF2-40B4-BE49-F238E27FC236}">
                  <a16:creationId xmlns:a16="http://schemas.microsoft.com/office/drawing/2014/main" id="{B61DF83A-56B1-401E-B84E-D7CC025FC038}"/>
                </a:ext>
              </a:extLst>
            </p:cNvPr>
            <p:cNvSpPr/>
            <p:nvPr/>
          </p:nvSpPr>
          <p:spPr>
            <a:xfrm>
              <a:off x="5348034" y="4213219"/>
              <a:ext cx="779484" cy="705817"/>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Client Order Form/ BOM</a:t>
              </a:r>
            </a:p>
          </p:txBody>
        </p:sp>
        <p:sp>
          <p:nvSpPr>
            <p:cNvPr id="158" name="Freeform: Shape 157">
              <a:extLst>
                <a:ext uri="{FF2B5EF4-FFF2-40B4-BE49-F238E27FC236}">
                  <a16:creationId xmlns:a16="http://schemas.microsoft.com/office/drawing/2014/main" id="{A1019431-8781-4075-BDC8-82A78AF27572}"/>
                </a:ext>
              </a:extLst>
            </p:cNvPr>
            <p:cNvSpPr/>
            <p:nvPr/>
          </p:nvSpPr>
          <p:spPr>
            <a:xfrm>
              <a:off x="4542472" y="5062730"/>
              <a:ext cx="779484" cy="771595"/>
            </a:xfrm>
            <a:custGeom>
              <a:avLst/>
              <a:gdLst>
                <a:gd name="connsiteX0" fmla="*/ 389742 w 779484"/>
                <a:gd name="connsiteY0" fmla="*/ 0 h 771595"/>
                <a:gd name="connsiteX1" fmla="*/ 500948 w 779484"/>
                <a:gd name="connsiteY1" fmla="*/ 65778 h 771595"/>
                <a:gd name="connsiteX2" fmla="*/ 779484 w 779484"/>
                <a:gd name="connsiteY2" fmla="*/ 65778 h 771595"/>
                <a:gd name="connsiteX3" fmla="*/ 779484 w 779484"/>
                <a:gd name="connsiteY3" fmla="*/ 771595 h 771595"/>
                <a:gd name="connsiteX4" fmla="*/ 0 w 779484"/>
                <a:gd name="connsiteY4" fmla="*/ 771595 h 771595"/>
                <a:gd name="connsiteX5" fmla="*/ 0 w 779484"/>
                <a:gd name="connsiteY5" fmla="*/ 65778 h 771595"/>
                <a:gd name="connsiteX6" fmla="*/ 278536 w 779484"/>
                <a:gd name="connsiteY6" fmla="*/ 65778 h 7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484" h="771595">
                  <a:moveTo>
                    <a:pt x="389742" y="0"/>
                  </a:moveTo>
                  <a:lnTo>
                    <a:pt x="500948" y="65778"/>
                  </a:lnTo>
                  <a:lnTo>
                    <a:pt x="779484" y="65778"/>
                  </a:lnTo>
                  <a:lnTo>
                    <a:pt x="779484" y="771595"/>
                  </a:lnTo>
                  <a:lnTo>
                    <a:pt x="0" y="771595"/>
                  </a:lnTo>
                  <a:lnTo>
                    <a:pt x="0" y="65778"/>
                  </a:lnTo>
                  <a:lnTo>
                    <a:pt x="278536" y="65778"/>
                  </a:lnTo>
                  <a:close/>
                </a:path>
              </a:pathLst>
            </a:cu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dirty="0">
                  <a:solidFill>
                    <a:schemeClr val="tx1"/>
                  </a:solidFill>
                </a:rPr>
                <a:t>By Sales, with key input from Legal</a:t>
              </a:r>
            </a:p>
          </p:txBody>
        </p:sp>
        <p:sp>
          <p:nvSpPr>
            <p:cNvPr id="153" name="Freeform: Shape 152">
              <a:extLst>
                <a:ext uri="{FF2B5EF4-FFF2-40B4-BE49-F238E27FC236}">
                  <a16:creationId xmlns:a16="http://schemas.microsoft.com/office/drawing/2014/main" id="{1CB376C8-D3ED-4FAB-9BB9-C47C4F5EF221}"/>
                </a:ext>
              </a:extLst>
            </p:cNvPr>
            <p:cNvSpPr/>
            <p:nvPr/>
          </p:nvSpPr>
          <p:spPr>
            <a:xfrm>
              <a:off x="5348034" y="5062730"/>
              <a:ext cx="779484" cy="771595"/>
            </a:xfrm>
            <a:custGeom>
              <a:avLst/>
              <a:gdLst>
                <a:gd name="connsiteX0" fmla="*/ 389742 w 779484"/>
                <a:gd name="connsiteY0" fmla="*/ 0 h 771595"/>
                <a:gd name="connsiteX1" fmla="*/ 500948 w 779484"/>
                <a:gd name="connsiteY1" fmla="*/ 65778 h 771595"/>
                <a:gd name="connsiteX2" fmla="*/ 779484 w 779484"/>
                <a:gd name="connsiteY2" fmla="*/ 65778 h 771595"/>
                <a:gd name="connsiteX3" fmla="*/ 779484 w 779484"/>
                <a:gd name="connsiteY3" fmla="*/ 771595 h 771595"/>
                <a:gd name="connsiteX4" fmla="*/ 0 w 779484"/>
                <a:gd name="connsiteY4" fmla="*/ 771595 h 771595"/>
                <a:gd name="connsiteX5" fmla="*/ 0 w 779484"/>
                <a:gd name="connsiteY5" fmla="*/ 65778 h 771595"/>
                <a:gd name="connsiteX6" fmla="*/ 278536 w 779484"/>
                <a:gd name="connsiteY6" fmla="*/ 65778 h 7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484" h="771595">
                  <a:moveTo>
                    <a:pt x="389742" y="0"/>
                  </a:moveTo>
                  <a:lnTo>
                    <a:pt x="500948" y="65778"/>
                  </a:lnTo>
                  <a:lnTo>
                    <a:pt x="779484" y="65778"/>
                  </a:lnTo>
                  <a:lnTo>
                    <a:pt x="779484" y="771595"/>
                  </a:lnTo>
                  <a:lnTo>
                    <a:pt x="0" y="771595"/>
                  </a:lnTo>
                  <a:lnTo>
                    <a:pt x="0" y="65778"/>
                  </a:lnTo>
                  <a:lnTo>
                    <a:pt x="278536" y="65778"/>
                  </a:lnTo>
                  <a:close/>
                </a:path>
              </a:pathLst>
            </a:cu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dirty="0">
                  <a:solidFill>
                    <a:schemeClr val="tx1"/>
                  </a:solidFill>
                </a:rPr>
                <a:t>By SE, with key input Client</a:t>
              </a:r>
            </a:p>
          </p:txBody>
        </p:sp>
        <p:sp>
          <p:nvSpPr>
            <p:cNvPr id="166" name="Rectangle 165">
              <a:extLst>
                <a:ext uri="{FF2B5EF4-FFF2-40B4-BE49-F238E27FC236}">
                  <a16:creationId xmlns:a16="http://schemas.microsoft.com/office/drawing/2014/main" id="{DB616570-8F84-4C72-A359-AEB70F7F4966}"/>
                </a:ext>
              </a:extLst>
            </p:cNvPr>
            <p:cNvSpPr/>
            <p:nvPr/>
          </p:nvSpPr>
          <p:spPr>
            <a:xfrm>
              <a:off x="2929175" y="5128508"/>
              <a:ext cx="779484" cy="705817"/>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Pricing Proposal Summary</a:t>
              </a:r>
            </a:p>
          </p:txBody>
        </p:sp>
        <p:sp>
          <p:nvSpPr>
            <p:cNvPr id="171" name="Freeform: Shape 170">
              <a:extLst>
                <a:ext uri="{FF2B5EF4-FFF2-40B4-BE49-F238E27FC236}">
                  <a16:creationId xmlns:a16="http://schemas.microsoft.com/office/drawing/2014/main" id="{BF903B69-8A6B-4BDD-A940-A2606869819A}"/>
                </a:ext>
              </a:extLst>
            </p:cNvPr>
            <p:cNvSpPr/>
            <p:nvPr/>
          </p:nvSpPr>
          <p:spPr>
            <a:xfrm>
              <a:off x="3625043" y="5126408"/>
              <a:ext cx="890550" cy="707917"/>
            </a:xfrm>
            <a:custGeom>
              <a:avLst/>
              <a:gdLst>
                <a:gd name="connsiteX0" fmla="*/ 71318 w 890550"/>
                <a:gd name="connsiteY0" fmla="*/ 0 h 707917"/>
                <a:gd name="connsiteX1" fmla="*/ 281176 w 890550"/>
                <a:gd name="connsiteY1" fmla="*/ 0 h 707917"/>
                <a:gd name="connsiteX2" fmla="*/ 281176 w 890550"/>
                <a:gd name="connsiteY2" fmla="*/ 2100 h 707917"/>
                <a:gd name="connsiteX3" fmla="*/ 890550 w 890550"/>
                <a:gd name="connsiteY3" fmla="*/ 2100 h 707917"/>
                <a:gd name="connsiteX4" fmla="*/ 890550 w 890550"/>
                <a:gd name="connsiteY4" fmla="*/ 707917 h 707917"/>
                <a:gd name="connsiteX5" fmla="*/ 111066 w 890550"/>
                <a:gd name="connsiteY5" fmla="*/ 707917 h 707917"/>
                <a:gd name="connsiteX6" fmla="*/ 111066 w 890550"/>
                <a:gd name="connsiteY6" fmla="*/ 705817 h 707917"/>
                <a:gd name="connsiteX7" fmla="*/ 71318 w 890550"/>
                <a:gd name="connsiteY7" fmla="*/ 705817 h 707917"/>
                <a:gd name="connsiteX8" fmla="*/ 71318 w 890550"/>
                <a:gd name="connsiteY8" fmla="*/ 433834 h 707917"/>
                <a:gd name="connsiteX9" fmla="*/ 0 w 890550"/>
                <a:gd name="connsiteY9" fmla="*/ 355009 h 707917"/>
                <a:gd name="connsiteX10" fmla="*/ 71318 w 890550"/>
                <a:gd name="connsiteY10" fmla="*/ 276185 h 70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550" h="707917">
                  <a:moveTo>
                    <a:pt x="71318" y="0"/>
                  </a:moveTo>
                  <a:lnTo>
                    <a:pt x="281176" y="0"/>
                  </a:lnTo>
                  <a:lnTo>
                    <a:pt x="281176" y="2100"/>
                  </a:lnTo>
                  <a:lnTo>
                    <a:pt x="890550" y="2100"/>
                  </a:lnTo>
                  <a:lnTo>
                    <a:pt x="890550" y="707917"/>
                  </a:lnTo>
                  <a:lnTo>
                    <a:pt x="111066" y="707917"/>
                  </a:lnTo>
                  <a:lnTo>
                    <a:pt x="111066" y="705817"/>
                  </a:lnTo>
                  <a:lnTo>
                    <a:pt x="71318" y="705817"/>
                  </a:lnTo>
                  <a:lnTo>
                    <a:pt x="71318" y="433834"/>
                  </a:lnTo>
                  <a:lnTo>
                    <a:pt x="0" y="355009"/>
                  </a:lnTo>
                  <a:lnTo>
                    <a:pt x="71318" y="276185"/>
                  </a:lnTo>
                  <a:close/>
                </a:path>
              </a:pathLst>
            </a:cu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dirty="0">
                  <a:solidFill>
                    <a:schemeClr val="tx1"/>
                  </a:solidFill>
                </a:rPr>
                <a:t>By Sales, with key input from Finance, Legal &amp; SE</a:t>
              </a:r>
            </a:p>
          </p:txBody>
        </p:sp>
        <p:sp>
          <p:nvSpPr>
            <p:cNvPr id="181" name="Rectangle 180">
              <a:extLst>
                <a:ext uri="{FF2B5EF4-FFF2-40B4-BE49-F238E27FC236}">
                  <a16:creationId xmlns:a16="http://schemas.microsoft.com/office/drawing/2014/main" id="{DD162400-9D92-4B6F-BCD0-1563FC23F103}"/>
                </a:ext>
              </a:extLst>
            </p:cNvPr>
            <p:cNvSpPr/>
            <p:nvPr/>
          </p:nvSpPr>
          <p:spPr>
            <a:xfrm>
              <a:off x="2929175" y="6043797"/>
              <a:ext cx="779484" cy="705817"/>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High Level Solution Design &amp; Delivery</a:t>
              </a:r>
            </a:p>
          </p:txBody>
        </p:sp>
        <p:sp>
          <p:nvSpPr>
            <p:cNvPr id="224" name="Freeform: Shape 223">
              <a:extLst>
                <a:ext uri="{FF2B5EF4-FFF2-40B4-BE49-F238E27FC236}">
                  <a16:creationId xmlns:a16="http://schemas.microsoft.com/office/drawing/2014/main" id="{F0AAEF7A-BBE1-4AB8-AC8A-680E0551221C}"/>
                </a:ext>
              </a:extLst>
            </p:cNvPr>
            <p:cNvSpPr/>
            <p:nvPr/>
          </p:nvSpPr>
          <p:spPr>
            <a:xfrm>
              <a:off x="3625043" y="6043796"/>
              <a:ext cx="1662910" cy="705817"/>
            </a:xfrm>
            <a:custGeom>
              <a:avLst/>
              <a:gdLst>
                <a:gd name="connsiteX0" fmla="*/ 79686 w 1662910"/>
                <a:gd name="connsiteY0" fmla="*/ 0 h 705817"/>
                <a:gd name="connsiteX1" fmla="*/ 1662910 w 1662910"/>
                <a:gd name="connsiteY1" fmla="*/ 0 h 705817"/>
                <a:gd name="connsiteX2" fmla="*/ 1662910 w 1662910"/>
                <a:gd name="connsiteY2" fmla="*/ 705817 h 705817"/>
                <a:gd name="connsiteX3" fmla="*/ 79686 w 1662910"/>
                <a:gd name="connsiteY3" fmla="*/ 705817 h 705817"/>
                <a:gd name="connsiteX4" fmla="*/ 79686 w 1662910"/>
                <a:gd name="connsiteY4" fmla="*/ 440985 h 705817"/>
                <a:gd name="connsiteX5" fmla="*/ 0 w 1662910"/>
                <a:gd name="connsiteY5" fmla="*/ 352911 h 705817"/>
                <a:gd name="connsiteX6" fmla="*/ 79686 w 1662910"/>
                <a:gd name="connsiteY6" fmla="*/ 264838 h 7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910" h="705817">
                  <a:moveTo>
                    <a:pt x="79686" y="0"/>
                  </a:moveTo>
                  <a:lnTo>
                    <a:pt x="1662910" y="0"/>
                  </a:lnTo>
                  <a:lnTo>
                    <a:pt x="1662910" y="705817"/>
                  </a:lnTo>
                  <a:lnTo>
                    <a:pt x="79686" y="705817"/>
                  </a:lnTo>
                  <a:lnTo>
                    <a:pt x="79686" y="440985"/>
                  </a:lnTo>
                  <a:lnTo>
                    <a:pt x="0" y="352911"/>
                  </a:lnTo>
                  <a:lnTo>
                    <a:pt x="79686" y="264838"/>
                  </a:lnTo>
                  <a:close/>
                </a:path>
              </a:pathLst>
            </a:cu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dirty="0">
                  <a:solidFill>
                    <a:schemeClr val="tx1"/>
                  </a:solidFill>
                </a:rPr>
                <a:t>By SE, with key input from Service Delivery, Security &amp; Operations</a:t>
              </a:r>
            </a:p>
          </p:txBody>
        </p:sp>
        <p:sp>
          <p:nvSpPr>
            <p:cNvPr id="186" name="Arrow: Chevron 185">
              <a:extLst>
                <a:ext uri="{FF2B5EF4-FFF2-40B4-BE49-F238E27FC236}">
                  <a16:creationId xmlns:a16="http://schemas.microsoft.com/office/drawing/2014/main" id="{56BD8E09-9138-4B10-9CDE-0616D6F3B0A6}"/>
                </a:ext>
              </a:extLst>
            </p:cNvPr>
            <p:cNvSpPr/>
            <p:nvPr/>
          </p:nvSpPr>
          <p:spPr>
            <a:xfrm rot="16200000">
              <a:off x="3249442" y="4940156"/>
              <a:ext cx="138951" cy="167232"/>
            </a:xfrm>
            <a:prstGeom prst="chevron">
              <a:avLst>
                <a:gd name="adj" fmla="val 41762"/>
              </a:avLst>
            </a:prstGeom>
            <a:solidFill>
              <a:schemeClr val="bg1">
                <a:lumMod val="8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89" name="Arrow: Chevron 188">
              <a:extLst>
                <a:ext uri="{FF2B5EF4-FFF2-40B4-BE49-F238E27FC236}">
                  <a16:creationId xmlns:a16="http://schemas.microsoft.com/office/drawing/2014/main" id="{98C047C8-7C78-4C21-9DA5-1B946BBAD131}"/>
                </a:ext>
              </a:extLst>
            </p:cNvPr>
            <p:cNvSpPr/>
            <p:nvPr/>
          </p:nvSpPr>
          <p:spPr>
            <a:xfrm rot="16200000">
              <a:off x="3249442" y="5855444"/>
              <a:ext cx="138951" cy="167232"/>
            </a:xfrm>
            <a:prstGeom prst="chevron">
              <a:avLst>
                <a:gd name="adj" fmla="val 41762"/>
              </a:avLst>
            </a:prstGeom>
            <a:solidFill>
              <a:schemeClr val="bg1">
                <a:lumMod val="8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12" name="TextBox 211">
              <a:extLst>
                <a:ext uri="{FF2B5EF4-FFF2-40B4-BE49-F238E27FC236}">
                  <a16:creationId xmlns:a16="http://schemas.microsoft.com/office/drawing/2014/main" id="{45D042E7-031A-496D-8661-ACAF6FCF10A6}"/>
                </a:ext>
              </a:extLst>
            </p:cNvPr>
            <p:cNvSpPr txBox="1"/>
            <p:nvPr/>
          </p:nvSpPr>
          <p:spPr>
            <a:xfrm>
              <a:off x="206735" y="8953596"/>
              <a:ext cx="1900397" cy="143629"/>
            </a:xfrm>
            <a:prstGeom prst="rect">
              <a:avLst/>
            </a:prstGeom>
            <a:noFill/>
          </p:spPr>
          <p:txBody>
            <a:bodyPr wrap="square" lIns="0" tIns="0" rIns="0" bIns="0" anchor="ctr">
              <a:spAutoFit/>
            </a:bodyPr>
            <a:lstStyle/>
            <a:p>
              <a:pPr marL="0" indent="0">
                <a:lnSpc>
                  <a:spcPct val="113000"/>
                </a:lnSpc>
                <a:spcBef>
                  <a:spcPts val="300"/>
                </a:spcBef>
                <a:spcAft>
                  <a:spcPts val="300"/>
                </a:spcAft>
                <a:buNone/>
              </a:pPr>
              <a:r>
                <a:rPr lang="en-US" sz="900" b="1" dirty="0">
                  <a:latin typeface="+mn-lt"/>
                  <a:cs typeface="FiraSans-Light"/>
                </a:rPr>
                <a:t>R = </a:t>
              </a:r>
              <a:r>
                <a:rPr lang="en-US" sz="900" dirty="0">
                  <a:latin typeface="+mn-lt"/>
                  <a:cs typeface="FiraSans-Light"/>
                </a:rPr>
                <a:t>Responsible (Do-er) </a:t>
              </a:r>
            </a:p>
          </p:txBody>
        </p:sp>
        <p:sp>
          <p:nvSpPr>
            <p:cNvPr id="214" name="TextBox 213">
              <a:extLst>
                <a:ext uri="{FF2B5EF4-FFF2-40B4-BE49-F238E27FC236}">
                  <a16:creationId xmlns:a16="http://schemas.microsoft.com/office/drawing/2014/main" id="{0033C9D1-DB79-46DD-A0D7-353549810905}"/>
                </a:ext>
              </a:extLst>
            </p:cNvPr>
            <p:cNvSpPr txBox="1"/>
            <p:nvPr/>
          </p:nvSpPr>
          <p:spPr>
            <a:xfrm>
              <a:off x="206736" y="9148447"/>
              <a:ext cx="1900397" cy="143629"/>
            </a:xfrm>
            <a:prstGeom prst="rect">
              <a:avLst/>
            </a:prstGeom>
            <a:noFill/>
          </p:spPr>
          <p:txBody>
            <a:bodyPr wrap="square" lIns="0" tIns="0" rIns="0" bIns="0" anchor="ctr">
              <a:spAutoFit/>
            </a:bodyPr>
            <a:lstStyle/>
            <a:p>
              <a:pPr marL="0" indent="0">
                <a:lnSpc>
                  <a:spcPct val="113000"/>
                </a:lnSpc>
                <a:spcBef>
                  <a:spcPts val="300"/>
                </a:spcBef>
                <a:spcAft>
                  <a:spcPts val="300"/>
                </a:spcAft>
                <a:buNone/>
              </a:pPr>
              <a:r>
                <a:rPr lang="en-US" sz="900" b="1" dirty="0">
                  <a:latin typeface="+mn-lt"/>
                  <a:cs typeface="FiraSans-Light"/>
                </a:rPr>
                <a:t>A = </a:t>
              </a:r>
              <a:r>
                <a:rPr lang="en-US" sz="900" dirty="0">
                  <a:latin typeface="+mn-lt"/>
                  <a:cs typeface="FiraSans-Light"/>
                </a:rPr>
                <a:t>Accountable (Issue Stops Here)</a:t>
              </a:r>
            </a:p>
          </p:txBody>
        </p:sp>
        <p:sp>
          <p:nvSpPr>
            <p:cNvPr id="215" name="TextBox 214">
              <a:extLst>
                <a:ext uri="{FF2B5EF4-FFF2-40B4-BE49-F238E27FC236}">
                  <a16:creationId xmlns:a16="http://schemas.microsoft.com/office/drawing/2014/main" id="{A5447CEA-0E19-4274-910E-4966A3D98AF0}"/>
                </a:ext>
              </a:extLst>
            </p:cNvPr>
            <p:cNvSpPr txBox="1"/>
            <p:nvPr/>
          </p:nvSpPr>
          <p:spPr>
            <a:xfrm>
              <a:off x="2245343" y="8953596"/>
              <a:ext cx="743960" cy="143629"/>
            </a:xfrm>
            <a:prstGeom prst="rect">
              <a:avLst/>
            </a:prstGeom>
            <a:noFill/>
          </p:spPr>
          <p:txBody>
            <a:bodyPr wrap="square" lIns="0" tIns="0" rIns="0" bIns="0" anchor="ctr">
              <a:spAutoFit/>
            </a:bodyPr>
            <a:lstStyle/>
            <a:p>
              <a:pPr marL="0" indent="0">
                <a:lnSpc>
                  <a:spcPct val="113000"/>
                </a:lnSpc>
                <a:spcBef>
                  <a:spcPts val="300"/>
                </a:spcBef>
                <a:spcAft>
                  <a:spcPts val="300"/>
                </a:spcAft>
                <a:buNone/>
              </a:pPr>
              <a:r>
                <a:rPr lang="en-US" sz="900" b="1" dirty="0">
                  <a:latin typeface="+mn-lt"/>
                  <a:cs typeface="FiraSans-Light"/>
                </a:rPr>
                <a:t>C = </a:t>
              </a:r>
              <a:r>
                <a:rPr lang="en-US" sz="900" dirty="0">
                  <a:latin typeface="+mn-lt"/>
                  <a:cs typeface="FiraSans-Light"/>
                </a:rPr>
                <a:t>Consult</a:t>
              </a:r>
            </a:p>
          </p:txBody>
        </p:sp>
        <p:sp>
          <p:nvSpPr>
            <p:cNvPr id="216" name="TextBox 215">
              <a:extLst>
                <a:ext uri="{FF2B5EF4-FFF2-40B4-BE49-F238E27FC236}">
                  <a16:creationId xmlns:a16="http://schemas.microsoft.com/office/drawing/2014/main" id="{AA3C89BD-5954-4223-9ED9-60D00ADC21D6}"/>
                </a:ext>
              </a:extLst>
            </p:cNvPr>
            <p:cNvSpPr txBox="1"/>
            <p:nvPr/>
          </p:nvSpPr>
          <p:spPr>
            <a:xfrm>
              <a:off x="2245343" y="9148447"/>
              <a:ext cx="743960" cy="143629"/>
            </a:xfrm>
            <a:prstGeom prst="rect">
              <a:avLst/>
            </a:prstGeom>
            <a:noFill/>
          </p:spPr>
          <p:txBody>
            <a:bodyPr wrap="square" lIns="0" tIns="0" rIns="0" bIns="0" anchor="ctr">
              <a:spAutoFit/>
            </a:bodyPr>
            <a:lstStyle/>
            <a:p>
              <a:pPr marL="0" indent="0">
                <a:lnSpc>
                  <a:spcPct val="113000"/>
                </a:lnSpc>
                <a:spcBef>
                  <a:spcPts val="300"/>
                </a:spcBef>
                <a:spcAft>
                  <a:spcPts val="300"/>
                </a:spcAft>
                <a:buNone/>
              </a:pPr>
              <a:r>
                <a:rPr lang="en-US" sz="900" b="1" dirty="0">
                  <a:latin typeface="+mn-lt"/>
                  <a:cs typeface="FiraSans-Light"/>
                </a:rPr>
                <a:t>I = </a:t>
              </a:r>
              <a:r>
                <a:rPr lang="en-US" sz="900" dirty="0">
                  <a:latin typeface="+mn-lt"/>
                  <a:cs typeface="FiraSans-Light"/>
                </a:rPr>
                <a:t>Inform</a:t>
              </a:r>
            </a:p>
          </p:txBody>
        </p:sp>
        <p:sp>
          <p:nvSpPr>
            <p:cNvPr id="220" name="Rectangle 219">
              <a:extLst>
                <a:ext uri="{FF2B5EF4-FFF2-40B4-BE49-F238E27FC236}">
                  <a16:creationId xmlns:a16="http://schemas.microsoft.com/office/drawing/2014/main" id="{46D57C0F-D4F4-4F30-928F-B01A9B7F0381}"/>
                </a:ext>
              </a:extLst>
            </p:cNvPr>
            <p:cNvSpPr/>
            <p:nvPr/>
          </p:nvSpPr>
          <p:spPr>
            <a:xfrm>
              <a:off x="156758" y="7191990"/>
              <a:ext cx="1099099" cy="51520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7030A0"/>
                  </a:solidFill>
                </a:rPr>
                <a:t>Sales Engineer/ </a:t>
              </a:r>
              <a:br>
                <a:rPr lang="en-US" sz="1200" b="1" dirty="0">
                  <a:solidFill>
                    <a:srgbClr val="7030A0"/>
                  </a:solidFill>
                </a:rPr>
              </a:br>
              <a:r>
                <a:rPr lang="en-US" sz="1200" b="1" dirty="0">
                  <a:solidFill>
                    <a:srgbClr val="7030A0"/>
                  </a:solidFill>
                </a:rPr>
                <a:t>Pre-Sales</a:t>
              </a:r>
            </a:p>
          </p:txBody>
        </p:sp>
        <p:sp>
          <p:nvSpPr>
            <p:cNvPr id="252" name="Rectangle 251">
              <a:extLst>
                <a:ext uri="{FF2B5EF4-FFF2-40B4-BE49-F238E27FC236}">
                  <a16:creationId xmlns:a16="http://schemas.microsoft.com/office/drawing/2014/main" id="{F6F6FAE1-9047-48A4-8ECE-7BABDEC21421}"/>
                </a:ext>
              </a:extLst>
            </p:cNvPr>
            <p:cNvSpPr/>
            <p:nvPr/>
          </p:nvSpPr>
          <p:spPr>
            <a:xfrm>
              <a:off x="156758" y="6832536"/>
              <a:ext cx="1099099" cy="3448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7030A0"/>
                  </a:solidFill>
                </a:rPr>
                <a:t>Sales</a:t>
              </a:r>
            </a:p>
          </p:txBody>
        </p:sp>
        <p:sp>
          <p:nvSpPr>
            <p:cNvPr id="253" name="Rectangle 252">
              <a:extLst>
                <a:ext uri="{FF2B5EF4-FFF2-40B4-BE49-F238E27FC236}">
                  <a16:creationId xmlns:a16="http://schemas.microsoft.com/office/drawing/2014/main" id="{170D49D9-A72D-452B-9282-7C45419CB935}"/>
                </a:ext>
              </a:extLst>
            </p:cNvPr>
            <p:cNvSpPr/>
            <p:nvPr/>
          </p:nvSpPr>
          <p:spPr>
            <a:xfrm>
              <a:off x="206736" y="7764316"/>
              <a:ext cx="1049122" cy="3448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7030A0"/>
                  </a:solidFill>
                </a:rPr>
                <a:t>Project Manager</a:t>
              </a:r>
            </a:p>
          </p:txBody>
        </p:sp>
        <p:sp>
          <p:nvSpPr>
            <p:cNvPr id="254" name="Rectangle 253">
              <a:extLst>
                <a:ext uri="{FF2B5EF4-FFF2-40B4-BE49-F238E27FC236}">
                  <a16:creationId xmlns:a16="http://schemas.microsoft.com/office/drawing/2014/main" id="{B37FE00C-5937-44D5-B1AF-82335EC9F5F3}"/>
                </a:ext>
              </a:extLst>
            </p:cNvPr>
            <p:cNvSpPr/>
            <p:nvPr/>
          </p:nvSpPr>
          <p:spPr>
            <a:xfrm>
              <a:off x="377128" y="8145036"/>
              <a:ext cx="878729" cy="3448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7030A0"/>
                  </a:solidFill>
                </a:rPr>
                <a:t>Legal</a:t>
              </a:r>
            </a:p>
          </p:txBody>
        </p:sp>
        <p:sp>
          <p:nvSpPr>
            <p:cNvPr id="255" name="Rectangle 254">
              <a:extLst>
                <a:ext uri="{FF2B5EF4-FFF2-40B4-BE49-F238E27FC236}">
                  <a16:creationId xmlns:a16="http://schemas.microsoft.com/office/drawing/2014/main" id="{4DD5E72B-A23D-404B-B031-56A83555DDD2}"/>
                </a:ext>
              </a:extLst>
            </p:cNvPr>
            <p:cNvSpPr/>
            <p:nvPr/>
          </p:nvSpPr>
          <p:spPr>
            <a:xfrm>
              <a:off x="206736" y="8525755"/>
              <a:ext cx="1049122" cy="3448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7030A0"/>
                  </a:solidFill>
                </a:rPr>
                <a:t>Operating</a:t>
              </a:r>
            </a:p>
            <a:p>
              <a:pPr algn="r"/>
              <a:r>
                <a:rPr lang="en-US" sz="1200" b="1" dirty="0">
                  <a:solidFill>
                    <a:srgbClr val="7030A0"/>
                  </a:solidFill>
                </a:rPr>
                <a:t>Board</a:t>
              </a:r>
            </a:p>
          </p:txBody>
        </p:sp>
        <p:sp>
          <p:nvSpPr>
            <p:cNvPr id="257" name="Rectangle: Rounded Corners 256">
              <a:extLst>
                <a:ext uri="{FF2B5EF4-FFF2-40B4-BE49-F238E27FC236}">
                  <a16:creationId xmlns:a16="http://schemas.microsoft.com/office/drawing/2014/main" id="{BA7CC53F-C349-4571-A16A-39BCFB6227F3}"/>
                </a:ext>
              </a:extLst>
            </p:cNvPr>
            <p:cNvSpPr/>
            <p:nvPr/>
          </p:nvSpPr>
          <p:spPr>
            <a:xfrm rot="16200000">
              <a:off x="-872519" y="7777236"/>
              <a:ext cx="2038084" cy="220876"/>
            </a:xfrm>
            <a:prstGeom prst="roundRect">
              <a:avLst>
                <a:gd name="adj" fmla="val 50000"/>
              </a:avLst>
            </a:prstGeom>
            <a:solidFill>
              <a:srgbClr val="7030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RACI Matrix</a:t>
              </a:r>
            </a:p>
          </p:txBody>
        </p:sp>
        <p:grpSp>
          <p:nvGrpSpPr>
            <p:cNvPr id="268" name="Group 267">
              <a:extLst>
                <a:ext uri="{FF2B5EF4-FFF2-40B4-BE49-F238E27FC236}">
                  <a16:creationId xmlns:a16="http://schemas.microsoft.com/office/drawing/2014/main" id="{B74E25A4-0F71-43D2-B491-062814D63B40}"/>
                </a:ext>
              </a:extLst>
            </p:cNvPr>
            <p:cNvGrpSpPr/>
            <p:nvPr/>
          </p:nvGrpSpPr>
          <p:grpSpPr>
            <a:xfrm>
              <a:off x="1484295" y="6921164"/>
              <a:ext cx="5553243" cy="167610"/>
              <a:chOff x="1663162" y="6996750"/>
              <a:chExt cx="5553243" cy="167610"/>
            </a:xfrm>
          </p:grpSpPr>
          <p:sp>
            <p:nvSpPr>
              <p:cNvPr id="261" name="TextBox 260">
                <a:extLst>
                  <a:ext uri="{FF2B5EF4-FFF2-40B4-BE49-F238E27FC236}">
                    <a16:creationId xmlns:a16="http://schemas.microsoft.com/office/drawing/2014/main" id="{8916745B-509B-4C18-B2B8-C8B55DE70E6F}"/>
                  </a:ext>
                </a:extLst>
              </p:cNvPr>
              <p:cNvSpPr txBox="1"/>
              <p:nvPr/>
            </p:nvSpPr>
            <p:spPr>
              <a:xfrm>
                <a:off x="166316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sp>
            <p:nvSpPr>
              <p:cNvPr id="262" name="TextBox 261">
                <a:extLst>
                  <a:ext uri="{FF2B5EF4-FFF2-40B4-BE49-F238E27FC236}">
                    <a16:creationId xmlns:a16="http://schemas.microsoft.com/office/drawing/2014/main" id="{5404C8E8-FC9D-403E-8D24-04748BF5281E}"/>
                  </a:ext>
                </a:extLst>
              </p:cNvPr>
              <p:cNvSpPr txBox="1"/>
              <p:nvPr/>
            </p:nvSpPr>
            <p:spPr>
              <a:xfrm>
                <a:off x="2468866"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sp>
            <p:nvSpPr>
              <p:cNvPr id="263" name="TextBox 262">
                <a:extLst>
                  <a:ext uri="{FF2B5EF4-FFF2-40B4-BE49-F238E27FC236}">
                    <a16:creationId xmlns:a16="http://schemas.microsoft.com/office/drawing/2014/main" id="{5CE00F47-E1B0-409C-910C-28CF50552517}"/>
                  </a:ext>
                </a:extLst>
              </p:cNvPr>
              <p:cNvSpPr txBox="1"/>
              <p:nvPr/>
            </p:nvSpPr>
            <p:spPr>
              <a:xfrm>
                <a:off x="3274570"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sp>
            <p:nvSpPr>
              <p:cNvPr id="264" name="TextBox 263">
                <a:extLst>
                  <a:ext uri="{FF2B5EF4-FFF2-40B4-BE49-F238E27FC236}">
                    <a16:creationId xmlns:a16="http://schemas.microsoft.com/office/drawing/2014/main" id="{A665A995-D2B6-403B-9BA5-3B15E4DB80CF}"/>
                  </a:ext>
                </a:extLst>
              </p:cNvPr>
              <p:cNvSpPr txBox="1"/>
              <p:nvPr/>
            </p:nvSpPr>
            <p:spPr>
              <a:xfrm>
                <a:off x="4080274"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sp>
            <p:nvSpPr>
              <p:cNvPr id="265" name="TextBox 264">
                <a:extLst>
                  <a:ext uri="{FF2B5EF4-FFF2-40B4-BE49-F238E27FC236}">
                    <a16:creationId xmlns:a16="http://schemas.microsoft.com/office/drawing/2014/main" id="{6FB56C4B-A303-4FA8-B4B6-9E9FB46B6475}"/>
                  </a:ext>
                </a:extLst>
              </p:cNvPr>
              <p:cNvSpPr txBox="1"/>
              <p:nvPr/>
            </p:nvSpPr>
            <p:spPr>
              <a:xfrm>
                <a:off x="4885978"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sp>
            <p:nvSpPr>
              <p:cNvPr id="266" name="TextBox 265">
                <a:extLst>
                  <a:ext uri="{FF2B5EF4-FFF2-40B4-BE49-F238E27FC236}">
                    <a16:creationId xmlns:a16="http://schemas.microsoft.com/office/drawing/2014/main" id="{B9C07B60-4647-41FC-8836-AF6C100FAA7D}"/>
                  </a:ext>
                </a:extLst>
              </p:cNvPr>
              <p:cNvSpPr txBox="1"/>
              <p:nvPr/>
            </p:nvSpPr>
            <p:spPr>
              <a:xfrm>
                <a:off x="569168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sp>
            <p:nvSpPr>
              <p:cNvPr id="267" name="TextBox 266">
                <a:extLst>
                  <a:ext uri="{FF2B5EF4-FFF2-40B4-BE49-F238E27FC236}">
                    <a16:creationId xmlns:a16="http://schemas.microsoft.com/office/drawing/2014/main" id="{A874AB80-660E-4675-A039-06657B498038}"/>
                  </a:ext>
                </a:extLst>
              </p:cNvPr>
              <p:cNvSpPr txBox="1"/>
              <p:nvPr/>
            </p:nvSpPr>
            <p:spPr>
              <a:xfrm>
                <a:off x="6497385"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A/R</a:t>
                </a:r>
              </a:p>
            </p:txBody>
          </p:sp>
        </p:grpSp>
        <p:grpSp>
          <p:nvGrpSpPr>
            <p:cNvPr id="269" name="Group 268">
              <a:extLst>
                <a:ext uri="{FF2B5EF4-FFF2-40B4-BE49-F238E27FC236}">
                  <a16:creationId xmlns:a16="http://schemas.microsoft.com/office/drawing/2014/main" id="{CF12D12C-1789-40DB-9DF8-74B7E43AB2ED}"/>
                </a:ext>
              </a:extLst>
            </p:cNvPr>
            <p:cNvGrpSpPr/>
            <p:nvPr/>
          </p:nvGrpSpPr>
          <p:grpSpPr>
            <a:xfrm>
              <a:off x="1484295" y="7387054"/>
              <a:ext cx="5553243" cy="167610"/>
              <a:chOff x="1663162" y="6996750"/>
              <a:chExt cx="5553243" cy="167610"/>
            </a:xfrm>
          </p:grpSpPr>
          <p:sp>
            <p:nvSpPr>
              <p:cNvPr id="270" name="TextBox 269">
                <a:extLst>
                  <a:ext uri="{FF2B5EF4-FFF2-40B4-BE49-F238E27FC236}">
                    <a16:creationId xmlns:a16="http://schemas.microsoft.com/office/drawing/2014/main" id="{318F0992-0C77-4F50-BF89-450F688E61BF}"/>
                  </a:ext>
                </a:extLst>
              </p:cNvPr>
              <p:cNvSpPr txBox="1"/>
              <p:nvPr/>
            </p:nvSpPr>
            <p:spPr>
              <a:xfrm>
                <a:off x="166316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71" name="TextBox 270">
                <a:extLst>
                  <a:ext uri="{FF2B5EF4-FFF2-40B4-BE49-F238E27FC236}">
                    <a16:creationId xmlns:a16="http://schemas.microsoft.com/office/drawing/2014/main" id="{5E8AD66E-63B8-46BF-A5AF-27AFAC0AF081}"/>
                  </a:ext>
                </a:extLst>
              </p:cNvPr>
              <p:cNvSpPr txBox="1"/>
              <p:nvPr/>
            </p:nvSpPr>
            <p:spPr>
              <a:xfrm>
                <a:off x="2468866"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72" name="TextBox 271">
                <a:extLst>
                  <a:ext uri="{FF2B5EF4-FFF2-40B4-BE49-F238E27FC236}">
                    <a16:creationId xmlns:a16="http://schemas.microsoft.com/office/drawing/2014/main" id="{3CAA01FD-5FDB-4803-9BDC-6CDEEA027254}"/>
                  </a:ext>
                </a:extLst>
              </p:cNvPr>
              <p:cNvSpPr txBox="1"/>
              <p:nvPr/>
            </p:nvSpPr>
            <p:spPr>
              <a:xfrm>
                <a:off x="3274570"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73" name="TextBox 272">
                <a:extLst>
                  <a:ext uri="{FF2B5EF4-FFF2-40B4-BE49-F238E27FC236}">
                    <a16:creationId xmlns:a16="http://schemas.microsoft.com/office/drawing/2014/main" id="{FED1F58C-8E88-43BC-AEE5-68A43580BBB9}"/>
                  </a:ext>
                </a:extLst>
              </p:cNvPr>
              <p:cNvSpPr txBox="1"/>
              <p:nvPr/>
            </p:nvSpPr>
            <p:spPr>
              <a:xfrm>
                <a:off x="4080274"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74" name="TextBox 273">
                <a:extLst>
                  <a:ext uri="{FF2B5EF4-FFF2-40B4-BE49-F238E27FC236}">
                    <a16:creationId xmlns:a16="http://schemas.microsoft.com/office/drawing/2014/main" id="{365F01E6-C7A6-48A3-A5F3-F872529CA222}"/>
                  </a:ext>
                </a:extLst>
              </p:cNvPr>
              <p:cNvSpPr txBox="1"/>
              <p:nvPr/>
            </p:nvSpPr>
            <p:spPr>
              <a:xfrm>
                <a:off x="4885978"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75" name="TextBox 274">
                <a:extLst>
                  <a:ext uri="{FF2B5EF4-FFF2-40B4-BE49-F238E27FC236}">
                    <a16:creationId xmlns:a16="http://schemas.microsoft.com/office/drawing/2014/main" id="{42F0054A-4886-43B0-8842-9B37A72C19C8}"/>
                  </a:ext>
                </a:extLst>
              </p:cNvPr>
              <p:cNvSpPr txBox="1"/>
              <p:nvPr/>
            </p:nvSpPr>
            <p:spPr>
              <a:xfrm>
                <a:off x="569168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76" name="TextBox 275">
                <a:extLst>
                  <a:ext uri="{FF2B5EF4-FFF2-40B4-BE49-F238E27FC236}">
                    <a16:creationId xmlns:a16="http://schemas.microsoft.com/office/drawing/2014/main" id="{80F09D05-DA7F-4299-AAF0-EB1E8DC30548}"/>
                  </a:ext>
                </a:extLst>
              </p:cNvPr>
              <p:cNvSpPr txBox="1"/>
              <p:nvPr/>
            </p:nvSpPr>
            <p:spPr>
              <a:xfrm>
                <a:off x="6497385"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grpSp>
        <p:grpSp>
          <p:nvGrpSpPr>
            <p:cNvPr id="277" name="Group 276">
              <a:extLst>
                <a:ext uri="{FF2B5EF4-FFF2-40B4-BE49-F238E27FC236}">
                  <a16:creationId xmlns:a16="http://schemas.microsoft.com/office/drawing/2014/main" id="{B4AC3C58-FA7B-4AB4-92B2-EB4875902A5C}"/>
                </a:ext>
              </a:extLst>
            </p:cNvPr>
            <p:cNvGrpSpPr/>
            <p:nvPr/>
          </p:nvGrpSpPr>
          <p:grpSpPr>
            <a:xfrm>
              <a:off x="1484295" y="7852944"/>
              <a:ext cx="5553243" cy="167610"/>
              <a:chOff x="1663162" y="6996750"/>
              <a:chExt cx="5553243" cy="167610"/>
            </a:xfrm>
          </p:grpSpPr>
          <p:sp>
            <p:nvSpPr>
              <p:cNvPr id="278" name="TextBox 277">
                <a:extLst>
                  <a:ext uri="{FF2B5EF4-FFF2-40B4-BE49-F238E27FC236}">
                    <a16:creationId xmlns:a16="http://schemas.microsoft.com/office/drawing/2014/main" id="{4B0FBB61-C5EE-4805-8200-ADB9F7976E14}"/>
                  </a:ext>
                </a:extLst>
              </p:cNvPr>
              <p:cNvSpPr txBox="1"/>
              <p:nvPr/>
            </p:nvSpPr>
            <p:spPr>
              <a:xfrm>
                <a:off x="166316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79" name="TextBox 278">
                <a:extLst>
                  <a:ext uri="{FF2B5EF4-FFF2-40B4-BE49-F238E27FC236}">
                    <a16:creationId xmlns:a16="http://schemas.microsoft.com/office/drawing/2014/main" id="{2F91458B-8A27-42F2-955B-90D90D497541}"/>
                  </a:ext>
                </a:extLst>
              </p:cNvPr>
              <p:cNvSpPr txBox="1"/>
              <p:nvPr/>
            </p:nvSpPr>
            <p:spPr>
              <a:xfrm>
                <a:off x="2468866"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80" name="TextBox 279">
                <a:extLst>
                  <a:ext uri="{FF2B5EF4-FFF2-40B4-BE49-F238E27FC236}">
                    <a16:creationId xmlns:a16="http://schemas.microsoft.com/office/drawing/2014/main" id="{CC115CF2-6241-4EA1-B84F-1153F31E6FF0}"/>
                  </a:ext>
                </a:extLst>
              </p:cNvPr>
              <p:cNvSpPr txBox="1"/>
              <p:nvPr/>
            </p:nvSpPr>
            <p:spPr>
              <a:xfrm>
                <a:off x="3274570"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81" name="TextBox 280">
                <a:extLst>
                  <a:ext uri="{FF2B5EF4-FFF2-40B4-BE49-F238E27FC236}">
                    <a16:creationId xmlns:a16="http://schemas.microsoft.com/office/drawing/2014/main" id="{0286579C-C7EC-49E7-8BC6-3BB0B7403C4D}"/>
                  </a:ext>
                </a:extLst>
              </p:cNvPr>
              <p:cNvSpPr txBox="1"/>
              <p:nvPr/>
            </p:nvSpPr>
            <p:spPr>
              <a:xfrm>
                <a:off x="4080274"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I</a:t>
                </a:r>
              </a:p>
            </p:txBody>
          </p:sp>
          <p:sp>
            <p:nvSpPr>
              <p:cNvPr id="282" name="TextBox 281">
                <a:extLst>
                  <a:ext uri="{FF2B5EF4-FFF2-40B4-BE49-F238E27FC236}">
                    <a16:creationId xmlns:a16="http://schemas.microsoft.com/office/drawing/2014/main" id="{C2A76F40-90C8-4DEF-9D4A-89C5A2D4C0FE}"/>
                  </a:ext>
                </a:extLst>
              </p:cNvPr>
              <p:cNvSpPr txBox="1"/>
              <p:nvPr/>
            </p:nvSpPr>
            <p:spPr>
              <a:xfrm>
                <a:off x="4885978"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I</a:t>
                </a:r>
              </a:p>
            </p:txBody>
          </p:sp>
          <p:sp>
            <p:nvSpPr>
              <p:cNvPr id="283" name="TextBox 282">
                <a:extLst>
                  <a:ext uri="{FF2B5EF4-FFF2-40B4-BE49-F238E27FC236}">
                    <a16:creationId xmlns:a16="http://schemas.microsoft.com/office/drawing/2014/main" id="{4773A57A-79E0-44FA-BBE6-21556D8CB0E3}"/>
                  </a:ext>
                </a:extLst>
              </p:cNvPr>
              <p:cNvSpPr txBox="1"/>
              <p:nvPr/>
            </p:nvSpPr>
            <p:spPr>
              <a:xfrm>
                <a:off x="569168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I</a:t>
                </a:r>
              </a:p>
            </p:txBody>
          </p:sp>
          <p:sp>
            <p:nvSpPr>
              <p:cNvPr id="284" name="TextBox 283">
                <a:extLst>
                  <a:ext uri="{FF2B5EF4-FFF2-40B4-BE49-F238E27FC236}">
                    <a16:creationId xmlns:a16="http://schemas.microsoft.com/office/drawing/2014/main" id="{ECA5484A-00D0-4C35-89F1-17AF1BFDFD7F}"/>
                  </a:ext>
                </a:extLst>
              </p:cNvPr>
              <p:cNvSpPr txBox="1"/>
              <p:nvPr/>
            </p:nvSpPr>
            <p:spPr>
              <a:xfrm>
                <a:off x="6497385"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grpSp>
        <p:grpSp>
          <p:nvGrpSpPr>
            <p:cNvPr id="285" name="Group 284">
              <a:extLst>
                <a:ext uri="{FF2B5EF4-FFF2-40B4-BE49-F238E27FC236}">
                  <a16:creationId xmlns:a16="http://schemas.microsoft.com/office/drawing/2014/main" id="{DB0FF8C2-9412-4552-9F21-AD858CE6238D}"/>
                </a:ext>
              </a:extLst>
            </p:cNvPr>
            <p:cNvGrpSpPr/>
            <p:nvPr/>
          </p:nvGrpSpPr>
          <p:grpSpPr>
            <a:xfrm>
              <a:off x="1484295" y="8233664"/>
              <a:ext cx="5553243" cy="167610"/>
              <a:chOff x="1663162" y="6996750"/>
              <a:chExt cx="5553243" cy="167610"/>
            </a:xfrm>
          </p:grpSpPr>
          <p:sp>
            <p:nvSpPr>
              <p:cNvPr id="286" name="TextBox 285">
                <a:extLst>
                  <a:ext uri="{FF2B5EF4-FFF2-40B4-BE49-F238E27FC236}">
                    <a16:creationId xmlns:a16="http://schemas.microsoft.com/office/drawing/2014/main" id="{A6E341F0-B37F-405B-9EB1-C33285596F89}"/>
                  </a:ext>
                </a:extLst>
              </p:cNvPr>
              <p:cNvSpPr txBox="1"/>
              <p:nvPr/>
            </p:nvSpPr>
            <p:spPr>
              <a:xfrm>
                <a:off x="166316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87" name="TextBox 286">
                <a:extLst>
                  <a:ext uri="{FF2B5EF4-FFF2-40B4-BE49-F238E27FC236}">
                    <a16:creationId xmlns:a16="http://schemas.microsoft.com/office/drawing/2014/main" id="{A3EA8797-5201-48B0-9843-10C9DCFB29A3}"/>
                  </a:ext>
                </a:extLst>
              </p:cNvPr>
              <p:cNvSpPr txBox="1"/>
              <p:nvPr/>
            </p:nvSpPr>
            <p:spPr>
              <a:xfrm>
                <a:off x="2468866"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88" name="TextBox 287">
                <a:extLst>
                  <a:ext uri="{FF2B5EF4-FFF2-40B4-BE49-F238E27FC236}">
                    <a16:creationId xmlns:a16="http://schemas.microsoft.com/office/drawing/2014/main" id="{25723BD6-3741-4012-8EBB-FB838825DFFC}"/>
                  </a:ext>
                </a:extLst>
              </p:cNvPr>
              <p:cNvSpPr txBox="1"/>
              <p:nvPr/>
            </p:nvSpPr>
            <p:spPr>
              <a:xfrm>
                <a:off x="3274570"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89" name="TextBox 288">
                <a:extLst>
                  <a:ext uri="{FF2B5EF4-FFF2-40B4-BE49-F238E27FC236}">
                    <a16:creationId xmlns:a16="http://schemas.microsoft.com/office/drawing/2014/main" id="{4F6AC537-AEF2-4558-A076-80D43510DB92}"/>
                  </a:ext>
                </a:extLst>
              </p:cNvPr>
              <p:cNvSpPr txBox="1"/>
              <p:nvPr/>
            </p:nvSpPr>
            <p:spPr>
              <a:xfrm>
                <a:off x="4080274"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90" name="TextBox 289">
                <a:extLst>
                  <a:ext uri="{FF2B5EF4-FFF2-40B4-BE49-F238E27FC236}">
                    <a16:creationId xmlns:a16="http://schemas.microsoft.com/office/drawing/2014/main" id="{97C02061-A12E-49F6-945C-78FDEFDE2045}"/>
                  </a:ext>
                </a:extLst>
              </p:cNvPr>
              <p:cNvSpPr txBox="1"/>
              <p:nvPr/>
            </p:nvSpPr>
            <p:spPr>
              <a:xfrm>
                <a:off x="4885978"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R</a:t>
                </a:r>
              </a:p>
            </p:txBody>
          </p:sp>
          <p:sp>
            <p:nvSpPr>
              <p:cNvPr id="291" name="TextBox 290">
                <a:extLst>
                  <a:ext uri="{FF2B5EF4-FFF2-40B4-BE49-F238E27FC236}">
                    <a16:creationId xmlns:a16="http://schemas.microsoft.com/office/drawing/2014/main" id="{966BDA89-114D-45ED-BF51-0406DB8DF0B6}"/>
                  </a:ext>
                </a:extLst>
              </p:cNvPr>
              <p:cNvSpPr txBox="1"/>
              <p:nvPr/>
            </p:nvSpPr>
            <p:spPr>
              <a:xfrm>
                <a:off x="569168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92" name="TextBox 291">
                <a:extLst>
                  <a:ext uri="{FF2B5EF4-FFF2-40B4-BE49-F238E27FC236}">
                    <a16:creationId xmlns:a16="http://schemas.microsoft.com/office/drawing/2014/main" id="{F73A0E55-D374-47B6-8EBF-6EB15B8CFE97}"/>
                  </a:ext>
                </a:extLst>
              </p:cNvPr>
              <p:cNvSpPr txBox="1"/>
              <p:nvPr/>
            </p:nvSpPr>
            <p:spPr>
              <a:xfrm>
                <a:off x="6497385"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grpSp>
        <p:grpSp>
          <p:nvGrpSpPr>
            <p:cNvPr id="293" name="Group 292">
              <a:extLst>
                <a:ext uri="{FF2B5EF4-FFF2-40B4-BE49-F238E27FC236}">
                  <a16:creationId xmlns:a16="http://schemas.microsoft.com/office/drawing/2014/main" id="{5BDC3FC1-C047-4F34-9530-1D7C026B6878}"/>
                </a:ext>
              </a:extLst>
            </p:cNvPr>
            <p:cNvGrpSpPr/>
            <p:nvPr/>
          </p:nvGrpSpPr>
          <p:grpSpPr>
            <a:xfrm>
              <a:off x="1484295" y="8614383"/>
              <a:ext cx="5553243" cy="167610"/>
              <a:chOff x="1663162" y="6996750"/>
              <a:chExt cx="5553243" cy="167610"/>
            </a:xfrm>
          </p:grpSpPr>
          <p:sp>
            <p:nvSpPr>
              <p:cNvPr id="294" name="TextBox 293">
                <a:extLst>
                  <a:ext uri="{FF2B5EF4-FFF2-40B4-BE49-F238E27FC236}">
                    <a16:creationId xmlns:a16="http://schemas.microsoft.com/office/drawing/2014/main" id="{9C156900-CA09-4D9D-ADF8-667060E2A0DF}"/>
                  </a:ext>
                </a:extLst>
              </p:cNvPr>
              <p:cNvSpPr txBox="1"/>
              <p:nvPr/>
            </p:nvSpPr>
            <p:spPr>
              <a:xfrm>
                <a:off x="166316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95" name="TextBox 294">
                <a:extLst>
                  <a:ext uri="{FF2B5EF4-FFF2-40B4-BE49-F238E27FC236}">
                    <a16:creationId xmlns:a16="http://schemas.microsoft.com/office/drawing/2014/main" id="{28FBD224-DFE9-4999-9DA4-99944734376C}"/>
                  </a:ext>
                </a:extLst>
              </p:cNvPr>
              <p:cNvSpPr txBox="1"/>
              <p:nvPr/>
            </p:nvSpPr>
            <p:spPr>
              <a:xfrm>
                <a:off x="2468866"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C</a:t>
                </a:r>
              </a:p>
            </p:txBody>
          </p:sp>
          <p:sp>
            <p:nvSpPr>
              <p:cNvPr id="296" name="TextBox 295">
                <a:extLst>
                  <a:ext uri="{FF2B5EF4-FFF2-40B4-BE49-F238E27FC236}">
                    <a16:creationId xmlns:a16="http://schemas.microsoft.com/office/drawing/2014/main" id="{5A442BB6-458B-411C-9160-348465024469}"/>
                  </a:ext>
                </a:extLst>
              </p:cNvPr>
              <p:cNvSpPr txBox="1"/>
              <p:nvPr/>
            </p:nvSpPr>
            <p:spPr>
              <a:xfrm>
                <a:off x="3274570"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a:t>
                </a:r>
              </a:p>
            </p:txBody>
          </p:sp>
          <p:sp>
            <p:nvSpPr>
              <p:cNvPr id="297" name="TextBox 296">
                <a:extLst>
                  <a:ext uri="{FF2B5EF4-FFF2-40B4-BE49-F238E27FC236}">
                    <a16:creationId xmlns:a16="http://schemas.microsoft.com/office/drawing/2014/main" id="{37B17F6A-78D9-4FD5-9C7B-5433A470382A}"/>
                  </a:ext>
                </a:extLst>
              </p:cNvPr>
              <p:cNvSpPr txBox="1"/>
              <p:nvPr/>
            </p:nvSpPr>
            <p:spPr>
              <a:xfrm>
                <a:off x="4080274"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C</a:t>
                </a:r>
              </a:p>
            </p:txBody>
          </p:sp>
          <p:sp>
            <p:nvSpPr>
              <p:cNvPr id="298" name="TextBox 297">
                <a:extLst>
                  <a:ext uri="{FF2B5EF4-FFF2-40B4-BE49-F238E27FC236}">
                    <a16:creationId xmlns:a16="http://schemas.microsoft.com/office/drawing/2014/main" id="{89FB7F8E-C094-466F-A433-0DB694C216DF}"/>
                  </a:ext>
                </a:extLst>
              </p:cNvPr>
              <p:cNvSpPr txBox="1"/>
              <p:nvPr/>
            </p:nvSpPr>
            <p:spPr>
              <a:xfrm>
                <a:off x="4885978"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I</a:t>
                </a:r>
              </a:p>
            </p:txBody>
          </p:sp>
          <p:sp>
            <p:nvSpPr>
              <p:cNvPr id="299" name="TextBox 298">
                <a:extLst>
                  <a:ext uri="{FF2B5EF4-FFF2-40B4-BE49-F238E27FC236}">
                    <a16:creationId xmlns:a16="http://schemas.microsoft.com/office/drawing/2014/main" id="{73AE2BAB-CB78-48FC-B926-200D203A5C59}"/>
                  </a:ext>
                </a:extLst>
              </p:cNvPr>
              <p:cNvSpPr txBox="1"/>
              <p:nvPr/>
            </p:nvSpPr>
            <p:spPr>
              <a:xfrm>
                <a:off x="5691682"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I</a:t>
                </a:r>
              </a:p>
            </p:txBody>
          </p:sp>
          <p:sp>
            <p:nvSpPr>
              <p:cNvPr id="300" name="TextBox 299">
                <a:extLst>
                  <a:ext uri="{FF2B5EF4-FFF2-40B4-BE49-F238E27FC236}">
                    <a16:creationId xmlns:a16="http://schemas.microsoft.com/office/drawing/2014/main" id="{3B7B19EA-255E-4C3B-AECC-E982B144071C}"/>
                  </a:ext>
                </a:extLst>
              </p:cNvPr>
              <p:cNvSpPr txBox="1"/>
              <p:nvPr/>
            </p:nvSpPr>
            <p:spPr>
              <a:xfrm>
                <a:off x="6497385" y="6996750"/>
                <a:ext cx="719020" cy="167610"/>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1050" b="1" dirty="0">
                    <a:latin typeface="+mn-lt"/>
                    <a:cs typeface="FiraSans-Light"/>
                  </a:rPr>
                  <a:t>I</a:t>
                </a:r>
              </a:p>
            </p:txBody>
          </p:sp>
        </p:grpSp>
        <p:cxnSp>
          <p:nvCxnSpPr>
            <p:cNvPr id="311" name="Straight Connector 310">
              <a:extLst>
                <a:ext uri="{FF2B5EF4-FFF2-40B4-BE49-F238E27FC236}">
                  <a16:creationId xmlns:a16="http://schemas.microsoft.com/office/drawing/2014/main" id="{2431ED16-095D-4666-9902-A29552E38805}"/>
                </a:ext>
              </a:extLst>
            </p:cNvPr>
            <p:cNvCxnSpPr>
              <a:cxnSpLocks/>
            </p:cNvCxnSpPr>
            <p:nvPr/>
          </p:nvCxnSpPr>
          <p:spPr>
            <a:xfrm rot="5400000">
              <a:off x="4190042" y="4347829"/>
              <a:ext cx="0" cy="5694998"/>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D8ADBE1C-0E07-4DB6-808C-110E6DA8D0AB}"/>
                </a:ext>
              </a:extLst>
            </p:cNvPr>
            <p:cNvCxnSpPr>
              <a:cxnSpLocks/>
            </p:cNvCxnSpPr>
            <p:nvPr/>
          </p:nvCxnSpPr>
          <p:spPr>
            <a:xfrm rot="5400000">
              <a:off x="4190042" y="4898889"/>
              <a:ext cx="0" cy="5694998"/>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04B17648-E037-4814-8C1E-C0ED11FD3783}"/>
                </a:ext>
              </a:extLst>
            </p:cNvPr>
            <p:cNvCxnSpPr>
              <a:cxnSpLocks/>
            </p:cNvCxnSpPr>
            <p:nvPr/>
          </p:nvCxnSpPr>
          <p:spPr>
            <a:xfrm rot="5400000">
              <a:off x="4190042" y="5279609"/>
              <a:ext cx="0" cy="5694998"/>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514C27C2-4DBD-4ACF-B67A-02CE8B4541FE}"/>
                </a:ext>
              </a:extLst>
            </p:cNvPr>
            <p:cNvCxnSpPr>
              <a:cxnSpLocks/>
            </p:cNvCxnSpPr>
            <p:nvPr/>
          </p:nvCxnSpPr>
          <p:spPr>
            <a:xfrm rot="5400000">
              <a:off x="4190042" y="5660329"/>
              <a:ext cx="0" cy="5694998"/>
            </a:xfrm>
            <a:prstGeom prst="line">
              <a:avLst/>
            </a:prstGeom>
            <a:ln w="63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2B8822D-A581-4193-80A2-D094960B2086}"/>
                </a:ext>
              </a:extLst>
            </p:cNvPr>
            <p:cNvCxnSpPr>
              <a:cxnSpLocks/>
            </p:cNvCxnSpPr>
            <p:nvPr/>
          </p:nvCxnSpPr>
          <p:spPr>
            <a:xfrm>
              <a:off x="732856" y="4835580"/>
              <a:ext cx="0" cy="19139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Rectangle: Rounded Corners 155">
              <a:extLst>
                <a:ext uri="{FF2B5EF4-FFF2-40B4-BE49-F238E27FC236}">
                  <a16:creationId xmlns:a16="http://schemas.microsoft.com/office/drawing/2014/main" id="{EC27E105-5514-4748-933D-F9ED8363CE9C}"/>
                </a:ext>
              </a:extLst>
            </p:cNvPr>
            <p:cNvSpPr/>
            <p:nvPr/>
          </p:nvSpPr>
          <p:spPr>
            <a:xfrm>
              <a:off x="516853" y="7173173"/>
              <a:ext cx="640080" cy="18288"/>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157" name="Rectangle: Rounded Corners 156">
              <a:extLst>
                <a:ext uri="{FF2B5EF4-FFF2-40B4-BE49-F238E27FC236}">
                  <a16:creationId xmlns:a16="http://schemas.microsoft.com/office/drawing/2014/main" id="{330C33D6-066E-4823-90B7-6DB6DCE36D7C}"/>
                </a:ext>
              </a:extLst>
            </p:cNvPr>
            <p:cNvSpPr/>
            <p:nvPr/>
          </p:nvSpPr>
          <p:spPr>
            <a:xfrm>
              <a:off x="516853" y="7710849"/>
              <a:ext cx="640080" cy="18288"/>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160" name="Rectangle: Rounded Corners 159">
              <a:extLst>
                <a:ext uri="{FF2B5EF4-FFF2-40B4-BE49-F238E27FC236}">
                  <a16:creationId xmlns:a16="http://schemas.microsoft.com/office/drawing/2014/main" id="{EBBA155B-B62E-40B8-AF66-DDDAA8C60AA7}"/>
                </a:ext>
              </a:extLst>
            </p:cNvPr>
            <p:cNvSpPr/>
            <p:nvPr/>
          </p:nvSpPr>
          <p:spPr>
            <a:xfrm>
              <a:off x="516853" y="8868798"/>
              <a:ext cx="640080" cy="18288"/>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161" name="Rectangle: Rounded Corners 160">
              <a:extLst>
                <a:ext uri="{FF2B5EF4-FFF2-40B4-BE49-F238E27FC236}">
                  <a16:creationId xmlns:a16="http://schemas.microsoft.com/office/drawing/2014/main" id="{F925F61C-A488-47AD-9A5A-5462B4B65D05}"/>
                </a:ext>
              </a:extLst>
            </p:cNvPr>
            <p:cNvSpPr/>
            <p:nvPr/>
          </p:nvSpPr>
          <p:spPr>
            <a:xfrm>
              <a:off x="516853" y="8132380"/>
              <a:ext cx="640080" cy="18288"/>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162" name="Rectangle: Rounded Corners 161">
              <a:extLst>
                <a:ext uri="{FF2B5EF4-FFF2-40B4-BE49-F238E27FC236}">
                  <a16:creationId xmlns:a16="http://schemas.microsoft.com/office/drawing/2014/main" id="{80F497FC-0289-4CBC-845D-5B6A2DA22B4C}"/>
                </a:ext>
              </a:extLst>
            </p:cNvPr>
            <p:cNvSpPr/>
            <p:nvPr/>
          </p:nvSpPr>
          <p:spPr>
            <a:xfrm>
              <a:off x="516853" y="8492773"/>
              <a:ext cx="640080" cy="18288"/>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7030A0"/>
                </a:solidFill>
              </a:endParaRPr>
            </a:p>
          </p:txBody>
        </p:sp>
        <p:sp>
          <p:nvSpPr>
            <p:cNvPr id="169" name="Rectangle: Rounded Corners 168">
              <a:extLst>
                <a:ext uri="{FF2B5EF4-FFF2-40B4-BE49-F238E27FC236}">
                  <a16:creationId xmlns:a16="http://schemas.microsoft.com/office/drawing/2014/main" id="{D7EEB862-7FD2-4EF3-9F6E-CED2EF3BF9F6}"/>
                </a:ext>
              </a:extLst>
            </p:cNvPr>
            <p:cNvSpPr/>
            <p:nvPr/>
          </p:nvSpPr>
          <p:spPr>
            <a:xfrm>
              <a:off x="516853" y="4715609"/>
              <a:ext cx="640080" cy="18288"/>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3" name="Rectangle: Rounded Corners 172">
              <a:extLst>
                <a:ext uri="{FF2B5EF4-FFF2-40B4-BE49-F238E27FC236}">
                  <a16:creationId xmlns:a16="http://schemas.microsoft.com/office/drawing/2014/main" id="{F6F34FEE-72CE-4D7B-A34B-0205E803E8EB}"/>
                </a:ext>
              </a:extLst>
            </p:cNvPr>
            <p:cNvSpPr/>
            <p:nvPr/>
          </p:nvSpPr>
          <p:spPr>
            <a:xfrm>
              <a:off x="516853" y="4039214"/>
              <a:ext cx="640080" cy="18288"/>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4" name="Rectangle: Rounded Corners 173">
              <a:extLst>
                <a:ext uri="{FF2B5EF4-FFF2-40B4-BE49-F238E27FC236}">
                  <a16:creationId xmlns:a16="http://schemas.microsoft.com/office/drawing/2014/main" id="{EFE88A98-0145-4D83-BBDD-D031CC11B2BC}"/>
                </a:ext>
              </a:extLst>
            </p:cNvPr>
            <p:cNvSpPr/>
            <p:nvPr/>
          </p:nvSpPr>
          <p:spPr>
            <a:xfrm>
              <a:off x="516853" y="3197303"/>
              <a:ext cx="640080" cy="18288"/>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aphicFrame>
          <p:nvGraphicFramePr>
            <p:cNvPr id="177" name="Chart 176">
              <a:extLst>
                <a:ext uri="{FF2B5EF4-FFF2-40B4-BE49-F238E27FC236}">
                  <a16:creationId xmlns:a16="http://schemas.microsoft.com/office/drawing/2014/main" id="{D70A4354-F377-4AAB-818C-35B1B299EA43}"/>
                </a:ext>
              </a:extLst>
            </p:cNvPr>
            <p:cNvGraphicFramePr/>
            <p:nvPr>
              <p:extLst>
                <p:ext uri="{D42A27DB-BD31-4B8C-83A1-F6EECF244321}">
                  <p14:modId xmlns:p14="http://schemas.microsoft.com/office/powerpoint/2010/main" val="2834759794"/>
                </p:ext>
              </p:extLst>
            </p:nvPr>
          </p:nvGraphicFramePr>
          <p:xfrm>
            <a:off x="1184802" y="2663437"/>
            <a:ext cx="829344" cy="8218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8" name="Chart 177">
              <a:extLst>
                <a:ext uri="{FF2B5EF4-FFF2-40B4-BE49-F238E27FC236}">
                  <a16:creationId xmlns:a16="http://schemas.microsoft.com/office/drawing/2014/main" id="{E377FF16-20E7-413B-BC88-E32595775060}"/>
                </a:ext>
              </a:extLst>
            </p:cNvPr>
            <p:cNvGraphicFramePr/>
            <p:nvPr>
              <p:extLst>
                <p:ext uri="{D42A27DB-BD31-4B8C-83A1-F6EECF244321}">
                  <p14:modId xmlns:p14="http://schemas.microsoft.com/office/powerpoint/2010/main" val="3671316395"/>
                </p:ext>
              </p:extLst>
            </p:nvPr>
          </p:nvGraphicFramePr>
          <p:xfrm>
            <a:off x="2026904" y="2663437"/>
            <a:ext cx="829344" cy="8218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9" name="Chart 178">
              <a:extLst>
                <a:ext uri="{FF2B5EF4-FFF2-40B4-BE49-F238E27FC236}">
                  <a16:creationId xmlns:a16="http://schemas.microsoft.com/office/drawing/2014/main" id="{6BAAE6E0-935D-4ED5-8FFD-5C97564DAEFC}"/>
                </a:ext>
              </a:extLst>
            </p:cNvPr>
            <p:cNvGraphicFramePr/>
            <p:nvPr>
              <p:extLst>
                <p:ext uri="{D42A27DB-BD31-4B8C-83A1-F6EECF244321}">
                  <p14:modId xmlns:p14="http://schemas.microsoft.com/office/powerpoint/2010/main" val="2938148399"/>
                </p:ext>
              </p:extLst>
            </p:nvPr>
          </p:nvGraphicFramePr>
          <p:xfrm>
            <a:off x="2869006" y="2663437"/>
            <a:ext cx="829344" cy="8218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84" name="Chart 183">
              <a:extLst>
                <a:ext uri="{FF2B5EF4-FFF2-40B4-BE49-F238E27FC236}">
                  <a16:creationId xmlns:a16="http://schemas.microsoft.com/office/drawing/2014/main" id="{00AB366C-B3F5-4979-A70F-598B00683826}"/>
                </a:ext>
              </a:extLst>
            </p:cNvPr>
            <p:cNvGraphicFramePr/>
            <p:nvPr>
              <p:extLst>
                <p:ext uri="{D42A27DB-BD31-4B8C-83A1-F6EECF244321}">
                  <p14:modId xmlns:p14="http://schemas.microsoft.com/office/powerpoint/2010/main" val="2383940288"/>
                </p:ext>
              </p:extLst>
            </p:nvPr>
          </p:nvGraphicFramePr>
          <p:xfrm>
            <a:off x="3711108" y="2663437"/>
            <a:ext cx="829344" cy="8218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5" name="Chart 184">
              <a:extLst>
                <a:ext uri="{FF2B5EF4-FFF2-40B4-BE49-F238E27FC236}">
                  <a16:creationId xmlns:a16="http://schemas.microsoft.com/office/drawing/2014/main" id="{C4499134-63E1-48A9-99C3-3C83D1E3ED72}"/>
                </a:ext>
              </a:extLst>
            </p:cNvPr>
            <p:cNvGraphicFramePr/>
            <p:nvPr>
              <p:extLst>
                <p:ext uri="{D42A27DB-BD31-4B8C-83A1-F6EECF244321}">
                  <p14:modId xmlns:p14="http://schemas.microsoft.com/office/powerpoint/2010/main" val="1285404371"/>
                </p:ext>
              </p:extLst>
            </p:nvPr>
          </p:nvGraphicFramePr>
          <p:xfrm>
            <a:off x="4517114" y="2663437"/>
            <a:ext cx="829344" cy="82188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7" name="Chart 186">
              <a:extLst>
                <a:ext uri="{FF2B5EF4-FFF2-40B4-BE49-F238E27FC236}">
                  <a16:creationId xmlns:a16="http://schemas.microsoft.com/office/drawing/2014/main" id="{B87510C1-0E66-4911-8ACA-E8948F1E2F9D}"/>
                </a:ext>
              </a:extLst>
            </p:cNvPr>
            <p:cNvGraphicFramePr/>
            <p:nvPr>
              <p:extLst>
                <p:ext uri="{D42A27DB-BD31-4B8C-83A1-F6EECF244321}">
                  <p14:modId xmlns:p14="http://schemas.microsoft.com/office/powerpoint/2010/main" val="2560347094"/>
                </p:ext>
              </p:extLst>
            </p:nvPr>
          </p:nvGraphicFramePr>
          <p:xfrm>
            <a:off x="5311088" y="2663437"/>
            <a:ext cx="829344" cy="82188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88" name="Chart 187">
              <a:extLst>
                <a:ext uri="{FF2B5EF4-FFF2-40B4-BE49-F238E27FC236}">
                  <a16:creationId xmlns:a16="http://schemas.microsoft.com/office/drawing/2014/main" id="{31B8802F-FB85-463F-9422-906F14FD2F88}"/>
                </a:ext>
              </a:extLst>
            </p:cNvPr>
            <p:cNvGraphicFramePr/>
            <p:nvPr>
              <p:extLst>
                <p:ext uri="{D42A27DB-BD31-4B8C-83A1-F6EECF244321}">
                  <p14:modId xmlns:p14="http://schemas.microsoft.com/office/powerpoint/2010/main" val="984609216"/>
                </p:ext>
              </p:extLst>
            </p:nvPr>
          </p:nvGraphicFramePr>
          <p:xfrm>
            <a:off x="6189288" y="2663437"/>
            <a:ext cx="829344" cy="821888"/>
          </p:xfrm>
          <a:graphic>
            <a:graphicData uri="http://schemas.openxmlformats.org/drawingml/2006/chart">
              <c:chart xmlns:c="http://schemas.openxmlformats.org/drawingml/2006/chart" xmlns:r="http://schemas.openxmlformats.org/officeDocument/2006/relationships" r:id="rId14"/>
            </a:graphicData>
          </a:graphic>
        </p:graphicFrame>
        <p:grpSp>
          <p:nvGrpSpPr>
            <p:cNvPr id="190" name="Group 189">
              <a:extLst>
                <a:ext uri="{FF2B5EF4-FFF2-40B4-BE49-F238E27FC236}">
                  <a16:creationId xmlns:a16="http://schemas.microsoft.com/office/drawing/2014/main" id="{42C36887-E8CB-4523-AA71-FC52DCE7E28C}"/>
                </a:ext>
              </a:extLst>
            </p:cNvPr>
            <p:cNvGrpSpPr/>
            <p:nvPr/>
          </p:nvGrpSpPr>
          <p:grpSpPr>
            <a:xfrm>
              <a:off x="1409451" y="2884359"/>
              <a:ext cx="380044" cy="380044"/>
              <a:chOff x="1723454" y="3003746"/>
              <a:chExt cx="380044" cy="380044"/>
            </a:xfrm>
          </p:grpSpPr>
          <p:sp>
            <p:nvSpPr>
              <p:cNvPr id="191" name="Flowchart: Connector 190">
                <a:extLst>
                  <a:ext uri="{FF2B5EF4-FFF2-40B4-BE49-F238E27FC236}">
                    <a16:creationId xmlns:a16="http://schemas.microsoft.com/office/drawing/2014/main" id="{4732B7AC-A634-48B6-A866-8CA023329A18}"/>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192" name="TextBox 191">
                <a:extLst>
                  <a:ext uri="{FF2B5EF4-FFF2-40B4-BE49-F238E27FC236}">
                    <a16:creationId xmlns:a16="http://schemas.microsoft.com/office/drawing/2014/main" id="{AE7C78D7-08C2-4EA7-8275-B42CE16C4C70}"/>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0%</a:t>
                </a:r>
              </a:p>
            </p:txBody>
          </p:sp>
        </p:grpSp>
        <p:grpSp>
          <p:nvGrpSpPr>
            <p:cNvPr id="193" name="Group 192">
              <a:extLst>
                <a:ext uri="{FF2B5EF4-FFF2-40B4-BE49-F238E27FC236}">
                  <a16:creationId xmlns:a16="http://schemas.microsoft.com/office/drawing/2014/main" id="{DDEB2A0A-A1F0-4661-9187-9071AA8A559F}"/>
                </a:ext>
              </a:extLst>
            </p:cNvPr>
            <p:cNvGrpSpPr/>
            <p:nvPr/>
          </p:nvGrpSpPr>
          <p:grpSpPr>
            <a:xfrm>
              <a:off x="2251554" y="2884359"/>
              <a:ext cx="380044" cy="380044"/>
              <a:chOff x="1723454" y="3003746"/>
              <a:chExt cx="380044" cy="380044"/>
            </a:xfrm>
          </p:grpSpPr>
          <p:sp>
            <p:nvSpPr>
              <p:cNvPr id="194" name="Flowchart: Connector 193">
                <a:extLst>
                  <a:ext uri="{FF2B5EF4-FFF2-40B4-BE49-F238E27FC236}">
                    <a16:creationId xmlns:a16="http://schemas.microsoft.com/office/drawing/2014/main" id="{597DDF81-792C-4679-870D-FBDF46480994}"/>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195" name="TextBox 194">
                <a:extLst>
                  <a:ext uri="{FF2B5EF4-FFF2-40B4-BE49-F238E27FC236}">
                    <a16:creationId xmlns:a16="http://schemas.microsoft.com/office/drawing/2014/main" id="{781E4268-1167-4439-B649-BA51009677F6}"/>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10%</a:t>
                </a:r>
              </a:p>
            </p:txBody>
          </p:sp>
        </p:grpSp>
        <p:grpSp>
          <p:nvGrpSpPr>
            <p:cNvPr id="196" name="Group 195">
              <a:extLst>
                <a:ext uri="{FF2B5EF4-FFF2-40B4-BE49-F238E27FC236}">
                  <a16:creationId xmlns:a16="http://schemas.microsoft.com/office/drawing/2014/main" id="{0362444B-2BD6-42E5-8CD3-41671D30720E}"/>
                </a:ext>
              </a:extLst>
            </p:cNvPr>
            <p:cNvGrpSpPr/>
            <p:nvPr/>
          </p:nvGrpSpPr>
          <p:grpSpPr>
            <a:xfrm>
              <a:off x="3082687" y="2884359"/>
              <a:ext cx="380044" cy="380044"/>
              <a:chOff x="1723454" y="3003746"/>
              <a:chExt cx="380044" cy="380044"/>
            </a:xfrm>
          </p:grpSpPr>
          <p:sp>
            <p:nvSpPr>
              <p:cNvPr id="197" name="Flowchart: Connector 196">
                <a:extLst>
                  <a:ext uri="{FF2B5EF4-FFF2-40B4-BE49-F238E27FC236}">
                    <a16:creationId xmlns:a16="http://schemas.microsoft.com/office/drawing/2014/main" id="{67CCCC11-A33E-4094-BD6C-2B272D1D5223}"/>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198" name="TextBox 197">
                <a:extLst>
                  <a:ext uri="{FF2B5EF4-FFF2-40B4-BE49-F238E27FC236}">
                    <a16:creationId xmlns:a16="http://schemas.microsoft.com/office/drawing/2014/main" id="{62631A32-75FE-4953-9189-101210CC65B8}"/>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40%</a:t>
                </a:r>
              </a:p>
            </p:txBody>
          </p:sp>
        </p:grpSp>
        <p:grpSp>
          <p:nvGrpSpPr>
            <p:cNvPr id="199" name="Group 198">
              <a:extLst>
                <a:ext uri="{FF2B5EF4-FFF2-40B4-BE49-F238E27FC236}">
                  <a16:creationId xmlns:a16="http://schemas.microsoft.com/office/drawing/2014/main" id="{C7AC9C6F-B50E-40A8-B277-3E4DBC07F860}"/>
                </a:ext>
              </a:extLst>
            </p:cNvPr>
            <p:cNvGrpSpPr/>
            <p:nvPr/>
          </p:nvGrpSpPr>
          <p:grpSpPr>
            <a:xfrm>
              <a:off x="3924790" y="2884359"/>
              <a:ext cx="380044" cy="380044"/>
              <a:chOff x="1723454" y="3003746"/>
              <a:chExt cx="380044" cy="380044"/>
            </a:xfrm>
          </p:grpSpPr>
          <p:sp>
            <p:nvSpPr>
              <p:cNvPr id="200" name="Flowchart: Connector 199">
                <a:extLst>
                  <a:ext uri="{FF2B5EF4-FFF2-40B4-BE49-F238E27FC236}">
                    <a16:creationId xmlns:a16="http://schemas.microsoft.com/office/drawing/2014/main" id="{96B5EADD-B814-40E2-A3B1-4A41D06E11B5}"/>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201" name="TextBox 200">
                <a:extLst>
                  <a:ext uri="{FF2B5EF4-FFF2-40B4-BE49-F238E27FC236}">
                    <a16:creationId xmlns:a16="http://schemas.microsoft.com/office/drawing/2014/main" id="{B9179C32-D74B-4C44-842B-F5A37DC671E0}"/>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50%</a:t>
                </a:r>
              </a:p>
            </p:txBody>
          </p:sp>
        </p:grpSp>
        <p:grpSp>
          <p:nvGrpSpPr>
            <p:cNvPr id="202" name="Group 201">
              <a:extLst>
                <a:ext uri="{FF2B5EF4-FFF2-40B4-BE49-F238E27FC236}">
                  <a16:creationId xmlns:a16="http://schemas.microsoft.com/office/drawing/2014/main" id="{98B0BB44-6914-41DD-A18C-118F5F86A612}"/>
                </a:ext>
              </a:extLst>
            </p:cNvPr>
            <p:cNvGrpSpPr/>
            <p:nvPr/>
          </p:nvGrpSpPr>
          <p:grpSpPr>
            <a:xfrm>
              <a:off x="4739600" y="2884359"/>
              <a:ext cx="380044" cy="380044"/>
              <a:chOff x="1723454" y="3003746"/>
              <a:chExt cx="380044" cy="380044"/>
            </a:xfrm>
          </p:grpSpPr>
          <p:sp>
            <p:nvSpPr>
              <p:cNvPr id="203" name="Flowchart: Connector 202">
                <a:extLst>
                  <a:ext uri="{FF2B5EF4-FFF2-40B4-BE49-F238E27FC236}">
                    <a16:creationId xmlns:a16="http://schemas.microsoft.com/office/drawing/2014/main" id="{3AA0F46A-D4D1-44B6-AD64-3F9CDD686677}"/>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204" name="TextBox 203">
                <a:extLst>
                  <a:ext uri="{FF2B5EF4-FFF2-40B4-BE49-F238E27FC236}">
                    <a16:creationId xmlns:a16="http://schemas.microsoft.com/office/drawing/2014/main" id="{A8913BDA-E109-4C77-B2C1-BE90CDFDC412}"/>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60%</a:t>
                </a:r>
              </a:p>
            </p:txBody>
          </p:sp>
        </p:grpSp>
        <p:grpSp>
          <p:nvGrpSpPr>
            <p:cNvPr id="205" name="Group 204">
              <a:extLst>
                <a:ext uri="{FF2B5EF4-FFF2-40B4-BE49-F238E27FC236}">
                  <a16:creationId xmlns:a16="http://schemas.microsoft.com/office/drawing/2014/main" id="{EC8EB29D-A526-41F4-A0F9-36516DA6161D}"/>
                </a:ext>
              </a:extLst>
            </p:cNvPr>
            <p:cNvGrpSpPr/>
            <p:nvPr/>
          </p:nvGrpSpPr>
          <p:grpSpPr>
            <a:xfrm>
              <a:off x="5533575" y="2884359"/>
              <a:ext cx="380044" cy="380044"/>
              <a:chOff x="1723454" y="3003746"/>
              <a:chExt cx="380044" cy="380044"/>
            </a:xfrm>
          </p:grpSpPr>
          <p:sp>
            <p:nvSpPr>
              <p:cNvPr id="206" name="Flowchart: Connector 205">
                <a:extLst>
                  <a:ext uri="{FF2B5EF4-FFF2-40B4-BE49-F238E27FC236}">
                    <a16:creationId xmlns:a16="http://schemas.microsoft.com/office/drawing/2014/main" id="{E88781DA-458A-4CB2-BDBC-A8DA17C9B3DA}"/>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207" name="TextBox 206">
                <a:extLst>
                  <a:ext uri="{FF2B5EF4-FFF2-40B4-BE49-F238E27FC236}">
                    <a16:creationId xmlns:a16="http://schemas.microsoft.com/office/drawing/2014/main" id="{3C199198-BD08-4D1A-801B-A5EAF7FD5705}"/>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80%</a:t>
                </a:r>
              </a:p>
            </p:txBody>
          </p:sp>
        </p:grpSp>
        <p:grpSp>
          <p:nvGrpSpPr>
            <p:cNvPr id="208" name="Group 207">
              <a:extLst>
                <a:ext uri="{FF2B5EF4-FFF2-40B4-BE49-F238E27FC236}">
                  <a16:creationId xmlns:a16="http://schemas.microsoft.com/office/drawing/2014/main" id="{FE78913B-2671-407D-995A-1564802617E9}"/>
                </a:ext>
              </a:extLst>
            </p:cNvPr>
            <p:cNvGrpSpPr/>
            <p:nvPr/>
          </p:nvGrpSpPr>
          <p:grpSpPr>
            <a:xfrm>
              <a:off x="6413938" y="2884359"/>
              <a:ext cx="380044" cy="380044"/>
              <a:chOff x="1723454" y="3003746"/>
              <a:chExt cx="380044" cy="380044"/>
            </a:xfrm>
          </p:grpSpPr>
          <p:sp>
            <p:nvSpPr>
              <p:cNvPr id="209" name="Flowchart: Connector 208">
                <a:extLst>
                  <a:ext uri="{FF2B5EF4-FFF2-40B4-BE49-F238E27FC236}">
                    <a16:creationId xmlns:a16="http://schemas.microsoft.com/office/drawing/2014/main" id="{EE543228-186F-41F3-A21B-C54365E48666}"/>
                  </a:ext>
                </a:extLst>
              </p:cNvPr>
              <p:cNvSpPr/>
              <p:nvPr/>
            </p:nvSpPr>
            <p:spPr>
              <a:xfrm>
                <a:off x="1723454" y="3003746"/>
                <a:ext cx="380044" cy="380044"/>
              </a:xfrm>
              <a:prstGeom prst="flowChartConnector">
                <a:avLst/>
              </a:prstGeom>
              <a:solidFill>
                <a:schemeClr val="bg1"/>
              </a:solidFill>
              <a:ln>
                <a:noFill/>
              </a:ln>
              <a:effectLst>
                <a:outerShdw blurRad="635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b="1" dirty="0">
                  <a:solidFill>
                    <a:schemeClr val="tx1"/>
                  </a:solidFill>
                </a:endParaRPr>
              </a:p>
            </p:txBody>
          </p:sp>
          <p:sp>
            <p:nvSpPr>
              <p:cNvPr id="210" name="TextBox 209">
                <a:extLst>
                  <a:ext uri="{FF2B5EF4-FFF2-40B4-BE49-F238E27FC236}">
                    <a16:creationId xmlns:a16="http://schemas.microsoft.com/office/drawing/2014/main" id="{4A311C49-DE31-4CC9-8A04-4876709B7D82}"/>
                  </a:ext>
                </a:extLst>
              </p:cNvPr>
              <p:cNvSpPr txBox="1"/>
              <p:nvPr/>
            </p:nvSpPr>
            <p:spPr>
              <a:xfrm>
                <a:off x="1723454" y="3121954"/>
                <a:ext cx="380044" cy="143629"/>
              </a:xfrm>
              <a:prstGeom prst="rect">
                <a:avLst/>
              </a:prstGeom>
              <a:noFill/>
            </p:spPr>
            <p:txBody>
              <a:bodyPr wrap="square" lIns="0" tIns="0" rIns="0" bIns="0" anchor="ctr">
                <a:spAutoFit/>
              </a:bodyPr>
              <a:lstStyle/>
              <a:p>
                <a:pPr marL="0" indent="0" algn="ctr">
                  <a:lnSpc>
                    <a:spcPct val="113000"/>
                  </a:lnSpc>
                  <a:spcBef>
                    <a:spcPts val="300"/>
                  </a:spcBef>
                  <a:spcAft>
                    <a:spcPts val="300"/>
                  </a:spcAft>
                  <a:buNone/>
                </a:pPr>
                <a:r>
                  <a:rPr lang="en-US" sz="900" b="1" dirty="0">
                    <a:latin typeface="+mn-lt"/>
                    <a:cs typeface="FiraSans-Light"/>
                  </a:rPr>
                  <a:t>100%</a:t>
                </a:r>
              </a:p>
            </p:txBody>
          </p:sp>
        </p:grpSp>
        <p:cxnSp>
          <p:nvCxnSpPr>
            <p:cNvPr id="211" name="Straight Connector 210">
              <a:extLst>
                <a:ext uri="{FF2B5EF4-FFF2-40B4-BE49-F238E27FC236}">
                  <a16:creationId xmlns:a16="http://schemas.microsoft.com/office/drawing/2014/main" id="{5E4EDABE-066D-4D7E-80F0-DDA480CC4090}"/>
                </a:ext>
              </a:extLst>
            </p:cNvPr>
            <p:cNvCxnSpPr>
              <a:cxnSpLocks/>
            </p:cNvCxnSpPr>
            <p:nvPr/>
          </p:nvCxnSpPr>
          <p:spPr>
            <a:xfrm>
              <a:off x="2044589" y="2409384"/>
              <a:ext cx="0" cy="1075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0A4339F-4556-492A-9C8F-29F5D8C017BE}"/>
                </a:ext>
              </a:extLst>
            </p:cNvPr>
            <p:cNvCxnSpPr>
              <a:cxnSpLocks/>
            </p:cNvCxnSpPr>
            <p:nvPr/>
          </p:nvCxnSpPr>
          <p:spPr>
            <a:xfrm>
              <a:off x="2862627" y="2409384"/>
              <a:ext cx="0" cy="1075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B5670E9-C93B-477C-8CB6-1CDDA3B52895}"/>
                </a:ext>
              </a:extLst>
            </p:cNvPr>
            <p:cNvCxnSpPr/>
            <p:nvPr/>
          </p:nvCxnSpPr>
          <p:spPr>
            <a:xfrm>
              <a:off x="5328773" y="2409384"/>
              <a:ext cx="0" cy="1075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9B439AD-77FA-4BF7-B467-784889CA46DD}"/>
                </a:ext>
              </a:extLst>
            </p:cNvPr>
            <p:cNvCxnSpPr/>
            <p:nvPr/>
          </p:nvCxnSpPr>
          <p:spPr>
            <a:xfrm>
              <a:off x="3704729" y="2409384"/>
              <a:ext cx="0" cy="1075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8E61729-068D-4861-B343-057D5D476EEC}"/>
                </a:ext>
              </a:extLst>
            </p:cNvPr>
            <p:cNvCxnSpPr>
              <a:cxnSpLocks/>
            </p:cNvCxnSpPr>
            <p:nvPr/>
          </p:nvCxnSpPr>
          <p:spPr>
            <a:xfrm>
              <a:off x="4534799" y="2409384"/>
              <a:ext cx="0" cy="1075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B367FD8-538D-4B83-A491-80E56567F851}"/>
                </a:ext>
              </a:extLst>
            </p:cNvPr>
            <p:cNvCxnSpPr>
              <a:cxnSpLocks/>
            </p:cNvCxnSpPr>
            <p:nvPr/>
          </p:nvCxnSpPr>
          <p:spPr>
            <a:xfrm>
              <a:off x="6122747" y="2409384"/>
              <a:ext cx="0" cy="1075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2" name="Freeform: Shape 221">
              <a:extLst>
                <a:ext uri="{FF2B5EF4-FFF2-40B4-BE49-F238E27FC236}">
                  <a16:creationId xmlns:a16="http://schemas.microsoft.com/office/drawing/2014/main" id="{EAA41813-3B12-43C9-8EA2-3F4D215C199A}"/>
                </a:ext>
              </a:extLst>
            </p:cNvPr>
            <p:cNvSpPr/>
            <p:nvPr/>
          </p:nvSpPr>
          <p:spPr>
            <a:xfrm>
              <a:off x="3649621" y="4205198"/>
              <a:ext cx="890550" cy="707917"/>
            </a:xfrm>
            <a:custGeom>
              <a:avLst/>
              <a:gdLst>
                <a:gd name="connsiteX0" fmla="*/ 71318 w 890550"/>
                <a:gd name="connsiteY0" fmla="*/ 0 h 707917"/>
                <a:gd name="connsiteX1" fmla="*/ 281176 w 890550"/>
                <a:gd name="connsiteY1" fmla="*/ 0 h 707917"/>
                <a:gd name="connsiteX2" fmla="*/ 281176 w 890550"/>
                <a:gd name="connsiteY2" fmla="*/ 2100 h 707917"/>
                <a:gd name="connsiteX3" fmla="*/ 890550 w 890550"/>
                <a:gd name="connsiteY3" fmla="*/ 2100 h 707917"/>
                <a:gd name="connsiteX4" fmla="*/ 890550 w 890550"/>
                <a:gd name="connsiteY4" fmla="*/ 707917 h 707917"/>
                <a:gd name="connsiteX5" fmla="*/ 111066 w 890550"/>
                <a:gd name="connsiteY5" fmla="*/ 707917 h 707917"/>
                <a:gd name="connsiteX6" fmla="*/ 111066 w 890550"/>
                <a:gd name="connsiteY6" fmla="*/ 705817 h 707917"/>
                <a:gd name="connsiteX7" fmla="*/ 71318 w 890550"/>
                <a:gd name="connsiteY7" fmla="*/ 705817 h 707917"/>
                <a:gd name="connsiteX8" fmla="*/ 71318 w 890550"/>
                <a:gd name="connsiteY8" fmla="*/ 433834 h 707917"/>
                <a:gd name="connsiteX9" fmla="*/ 0 w 890550"/>
                <a:gd name="connsiteY9" fmla="*/ 355009 h 707917"/>
                <a:gd name="connsiteX10" fmla="*/ 71318 w 890550"/>
                <a:gd name="connsiteY10" fmla="*/ 276185 h 70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550" h="707917">
                  <a:moveTo>
                    <a:pt x="71318" y="0"/>
                  </a:moveTo>
                  <a:lnTo>
                    <a:pt x="281176" y="0"/>
                  </a:lnTo>
                  <a:lnTo>
                    <a:pt x="281176" y="2100"/>
                  </a:lnTo>
                  <a:lnTo>
                    <a:pt x="890550" y="2100"/>
                  </a:lnTo>
                  <a:lnTo>
                    <a:pt x="890550" y="707917"/>
                  </a:lnTo>
                  <a:lnTo>
                    <a:pt x="111066" y="707917"/>
                  </a:lnTo>
                  <a:lnTo>
                    <a:pt x="111066" y="705817"/>
                  </a:lnTo>
                  <a:lnTo>
                    <a:pt x="71318" y="705817"/>
                  </a:lnTo>
                  <a:lnTo>
                    <a:pt x="71318" y="433834"/>
                  </a:lnTo>
                  <a:lnTo>
                    <a:pt x="0" y="355009"/>
                  </a:lnTo>
                  <a:lnTo>
                    <a:pt x="71318" y="276185"/>
                  </a:lnTo>
                  <a:close/>
                </a:path>
              </a:pathLst>
            </a:cu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dirty="0">
                  <a:solidFill>
                    <a:schemeClr val="tx1"/>
                  </a:solidFill>
                </a:rPr>
                <a:t>By Sales, with key input from Legal</a:t>
              </a:r>
            </a:p>
          </p:txBody>
        </p:sp>
      </p:grpSp>
      <p:sp>
        <p:nvSpPr>
          <p:cNvPr id="142" name="Slide Number Placeholder 2">
            <a:extLst>
              <a:ext uri="{FF2B5EF4-FFF2-40B4-BE49-F238E27FC236}">
                <a16:creationId xmlns:a16="http://schemas.microsoft.com/office/drawing/2014/main" id="{D3C153AB-A94F-BE42-871F-13C461CFB679}"/>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34</a:t>
            </a:fld>
            <a:endParaRPr lang="en-US" sz="1050" b="1" dirty="0">
              <a:solidFill>
                <a:schemeClr val="accent3"/>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531C88E5-ECD0-43D9-924B-E58CCC5BC88E}"/>
              </a:ext>
            </a:extLst>
          </p:cNvPr>
          <p:cNvSpPr txBox="1"/>
          <p:nvPr/>
        </p:nvSpPr>
        <p:spPr>
          <a:xfrm>
            <a:off x="1979063" y="9568190"/>
            <a:ext cx="3990308" cy="261610"/>
          </a:xfrm>
          <a:prstGeom prst="rect">
            <a:avLst/>
          </a:prstGeom>
          <a:noFill/>
        </p:spPr>
        <p:txBody>
          <a:bodyPr wrap="square" rtlCol="0">
            <a:spAutoFit/>
          </a:bodyPr>
          <a:lstStyle/>
          <a:p>
            <a:r>
              <a:rPr lang="en-US" sz="1100" dirty="0"/>
              <a:t>: Fast Track process begins here</a:t>
            </a:r>
          </a:p>
        </p:txBody>
      </p:sp>
      <p:grpSp>
        <p:nvGrpSpPr>
          <p:cNvPr id="145" name="Group 144">
            <a:extLst>
              <a:ext uri="{FF2B5EF4-FFF2-40B4-BE49-F238E27FC236}">
                <a16:creationId xmlns:a16="http://schemas.microsoft.com/office/drawing/2014/main" id="{AF954B79-E41A-4EF6-A7BA-ACDC5852BF04}"/>
              </a:ext>
            </a:extLst>
          </p:cNvPr>
          <p:cNvGrpSpPr>
            <a:grpSpLocks noChangeAspect="1"/>
          </p:cNvGrpSpPr>
          <p:nvPr/>
        </p:nvGrpSpPr>
        <p:grpSpPr>
          <a:xfrm>
            <a:off x="1676400" y="9494772"/>
            <a:ext cx="319107" cy="274320"/>
            <a:chOff x="5554663" y="2179638"/>
            <a:chExt cx="361950" cy="311151"/>
          </a:xfrm>
          <a:solidFill>
            <a:srgbClr val="093957"/>
          </a:solidFill>
        </p:grpSpPr>
        <p:sp>
          <p:nvSpPr>
            <p:cNvPr id="147" name="Freeform 43">
              <a:extLst>
                <a:ext uri="{FF2B5EF4-FFF2-40B4-BE49-F238E27FC236}">
                  <a16:creationId xmlns:a16="http://schemas.microsoft.com/office/drawing/2014/main" id="{8990D754-9A5F-45B9-9364-A4E87B95527D}"/>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Oval 149">
              <a:extLst>
                <a:ext uri="{FF2B5EF4-FFF2-40B4-BE49-F238E27FC236}">
                  <a16:creationId xmlns:a16="http://schemas.microsoft.com/office/drawing/2014/main" id="{64319287-FDF5-4E53-9855-26EA195136B3}"/>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Oval 150">
              <a:extLst>
                <a:ext uri="{FF2B5EF4-FFF2-40B4-BE49-F238E27FC236}">
                  <a16:creationId xmlns:a16="http://schemas.microsoft.com/office/drawing/2014/main" id="{BCE60742-882E-41D2-8B5C-7AAD2160698C}"/>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46">
              <a:extLst>
                <a:ext uri="{FF2B5EF4-FFF2-40B4-BE49-F238E27FC236}">
                  <a16:creationId xmlns:a16="http://schemas.microsoft.com/office/drawing/2014/main" id="{C5D98D6F-477A-4391-AE50-D21FCEA52D54}"/>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47">
              <a:extLst>
                <a:ext uri="{FF2B5EF4-FFF2-40B4-BE49-F238E27FC236}">
                  <a16:creationId xmlns:a16="http://schemas.microsoft.com/office/drawing/2014/main" id="{5E065D18-A20B-4F9F-B66E-CA6E0265301A}"/>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Freeform 48">
              <a:extLst>
                <a:ext uri="{FF2B5EF4-FFF2-40B4-BE49-F238E27FC236}">
                  <a16:creationId xmlns:a16="http://schemas.microsoft.com/office/drawing/2014/main" id="{E2828DA8-1CB7-4753-9DEA-858307073C46}"/>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Freeform 49">
              <a:extLst>
                <a:ext uri="{FF2B5EF4-FFF2-40B4-BE49-F238E27FC236}">
                  <a16:creationId xmlns:a16="http://schemas.microsoft.com/office/drawing/2014/main" id="{52A4C66B-5C8C-421C-9636-A0950E3D9B07}"/>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50">
              <a:extLst>
                <a:ext uri="{FF2B5EF4-FFF2-40B4-BE49-F238E27FC236}">
                  <a16:creationId xmlns:a16="http://schemas.microsoft.com/office/drawing/2014/main" id="{47961D5A-CC32-4C21-A177-CE30BB77730A}"/>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64" name="Group 163">
            <a:extLst>
              <a:ext uri="{FF2B5EF4-FFF2-40B4-BE49-F238E27FC236}">
                <a16:creationId xmlns:a16="http://schemas.microsoft.com/office/drawing/2014/main" id="{73DAD782-B8A6-4C7B-977E-96C84999B241}"/>
              </a:ext>
            </a:extLst>
          </p:cNvPr>
          <p:cNvGrpSpPr>
            <a:grpSpLocks noChangeAspect="1"/>
          </p:cNvGrpSpPr>
          <p:nvPr/>
        </p:nvGrpSpPr>
        <p:grpSpPr>
          <a:xfrm>
            <a:off x="4154793" y="2392680"/>
            <a:ext cx="319107" cy="274320"/>
            <a:chOff x="5554663" y="2179638"/>
            <a:chExt cx="361950" cy="311151"/>
          </a:xfrm>
          <a:solidFill>
            <a:srgbClr val="093957"/>
          </a:solidFill>
        </p:grpSpPr>
        <p:sp>
          <p:nvSpPr>
            <p:cNvPr id="165" name="Freeform 43">
              <a:extLst>
                <a:ext uri="{FF2B5EF4-FFF2-40B4-BE49-F238E27FC236}">
                  <a16:creationId xmlns:a16="http://schemas.microsoft.com/office/drawing/2014/main" id="{B56962A1-5FD2-4721-B9FB-587A3762A6BB}"/>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Oval 166">
              <a:extLst>
                <a:ext uri="{FF2B5EF4-FFF2-40B4-BE49-F238E27FC236}">
                  <a16:creationId xmlns:a16="http://schemas.microsoft.com/office/drawing/2014/main" id="{F5AB9C70-CBFE-4645-8985-BA7A3ED86201}"/>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Oval 167">
              <a:extLst>
                <a:ext uri="{FF2B5EF4-FFF2-40B4-BE49-F238E27FC236}">
                  <a16:creationId xmlns:a16="http://schemas.microsoft.com/office/drawing/2014/main" id="{9E4D2CF0-B501-4AA6-BDCD-59CB5E0CF646}"/>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Freeform 46">
              <a:extLst>
                <a:ext uri="{FF2B5EF4-FFF2-40B4-BE49-F238E27FC236}">
                  <a16:creationId xmlns:a16="http://schemas.microsoft.com/office/drawing/2014/main" id="{096611B4-5445-4468-B716-97B9E7A9E613}"/>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Freeform 47">
              <a:extLst>
                <a:ext uri="{FF2B5EF4-FFF2-40B4-BE49-F238E27FC236}">
                  <a16:creationId xmlns:a16="http://schemas.microsoft.com/office/drawing/2014/main" id="{96AF15C6-BAF6-417B-89FC-C9A6983691AA}"/>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48">
              <a:extLst>
                <a:ext uri="{FF2B5EF4-FFF2-40B4-BE49-F238E27FC236}">
                  <a16:creationId xmlns:a16="http://schemas.microsoft.com/office/drawing/2014/main" id="{2F54B263-B0DA-4D27-BFEB-1FB113961D9B}"/>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49">
              <a:extLst>
                <a:ext uri="{FF2B5EF4-FFF2-40B4-BE49-F238E27FC236}">
                  <a16:creationId xmlns:a16="http://schemas.microsoft.com/office/drawing/2014/main" id="{910B54BF-01C8-4B68-AD8A-1D92362800FC}"/>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50">
              <a:extLst>
                <a:ext uri="{FF2B5EF4-FFF2-40B4-BE49-F238E27FC236}">
                  <a16:creationId xmlns:a16="http://schemas.microsoft.com/office/drawing/2014/main" id="{66722C96-9273-4F56-89CB-A8B6CFD68D28}"/>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61406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23117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b="1" dirty="0"/>
              <a:t>Opportunity Management Activities and Exit Criteria</a:t>
            </a:r>
          </a:p>
        </p:txBody>
      </p:sp>
      <p:graphicFrame>
        <p:nvGraphicFramePr>
          <p:cNvPr id="4" name="Table 3">
            <a:extLst>
              <a:ext uri="{FF2B5EF4-FFF2-40B4-BE49-F238E27FC236}">
                <a16:creationId xmlns:a16="http://schemas.microsoft.com/office/drawing/2014/main" id="{FEF27335-05B9-43F8-BF59-0A8B723949BB}"/>
              </a:ext>
            </a:extLst>
          </p:cNvPr>
          <p:cNvGraphicFramePr>
            <a:graphicFrameLocks noGrp="1"/>
          </p:cNvGraphicFramePr>
          <p:nvPr>
            <p:extLst>
              <p:ext uri="{D42A27DB-BD31-4B8C-83A1-F6EECF244321}">
                <p14:modId xmlns:p14="http://schemas.microsoft.com/office/powerpoint/2010/main" val="280751653"/>
              </p:ext>
            </p:extLst>
          </p:nvPr>
        </p:nvGraphicFramePr>
        <p:xfrm>
          <a:off x="209855" y="3060626"/>
          <a:ext cx="7333948" cy="5974287"/>
        </p:xfrm>
        <a:graphic>
          <a:graphicData uri="http://schemas.openxmlformats.org/drawingml/2006/table">
            <a:tbl>
              <a:tblPr firstRow="1" bandRow="1">
                <a:tableStyleId>{2D5ABB26-0587-4C30-8999-92F81FD0307C}</a:tableStyleId>
              </a:tblPr>
              <a:tblGrid>
                <a:gridCol w="848133">
                  <a:extLst>
                    <a:ext uri="{9D8B030D-6E8A-4147-A177-3AD203B41FA5}">
                      <a16:colId xmlns:a16="http://schemas.microsoft.com/office/drawing/2014/main" val="2180136331"/>
                    </a:ext>
                  </a:extLst>
                </a:gridCol>
                <a:gridCol w="926545">
                  <a:extLst>
                    <a:ext uri="{9D8B030D-6E8A-4147-A177-3AD203B41FA5}">
                      <a16:colId xmlns:a16="http://schemas.microsoft.com/office/drawing/2014/main" val="3920755702"/>
                    </a:ext>
                  </a:extLst>
                </a:gridCol>
                <a:gridCol w="926545">
                  <a:extLst>
                    <a:ext uri="{9D8B030D-6E8A-4147-A177-3AD203B41FA5}">
                      <a16:colId xmlns:a16="http://schemas.microsoft.com/office/drawing/2014/main" val="2023009555"/>
                    </a:ext>
                  </a:extLst>
                </a:gridCol>
                <a:gridCol w="926545">
                  <a:extLst>
                    <a:ext uri="{9D8B030D-6E8A-4147-A177-3AD203B41FA5}">
                      <a16:colId xmlns:a16="http://schemas.microsoft.com/office/drawing/2014/main" val="472575501"/>
                    </a:ext>
                  </a:extLst>
                </a:gridCol>
                <a:gridCol w="926545">
                  <a:extLst>
                    <a:ext uri="{9D8B030D-6E8A-4147-A177-3AD203B41FA5}">
                      <a16:colId xmlns:a16="http://schemas.microsoft.com/office/drawing/2014/main" val="697256855"/>
                    </a:ext>
                  </a:extLst>
                </a:gridCol>
                <a:gridCol w="926545">
                  <a:extLst>
                    <a:ext uri="{9D8B030D-6E8A-4147-A177-3AD203B41FA5}">
                      <a16:colId xmlns:a16="http://schemas.microsoft.com/office/drawing/2014/main" val="3766312834"/>
                    </a:ext>
                  </a:extLst>
                </a:gridCol>
                <a:gridCol w="926545">
                  <a:extLst>
                    <a:ext uri="{9D8B030D-6E8A-4147-A177-3AD203B41FA5}">
                      <a16:colId xmlns:a16="http://schemas.microsoft.com/office/drawing/2014/main" val="2432188471"/>
                    </a:ext>
                  </a:extLst>
                </a:gridCol>
                <a:gridCol w="926545">
                  <a:extLst>
                    <a:ext uri="{9D8B030D-6E8A-4147-A177-3AD203B41FA5}">
                      <a16:colId xmlns:a16="http://schemas.microsoft.com/office/drawing/2014/main" val="1385369253"/>
                    </a:ext>
                  </a:extLst>
                </a:gridCol>
              </a:tblGrid>
              <a:tr h="364294">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Buyer’s Journey</a:t>
                      </a:r>
                      <a:endParaRPr lang="en-US" sz="1050" b="1" dirty="0">
                        <a:solidFill>
                          <a:schemeClr val="accent3"/>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75000"/>
                      </a:schemeClr>
                    </a:solidFill>
                  </a:tcPr>
                </a:tc>
                <a:tc gridSpan="2">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Not in Market &amp; Stimulated</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1" kern="1200" dirty="0">
                        <a:solidFill>
                          <a:schemeClr val="accent2"/>
                        </a:solidFill>
                        <a:latin typeface="+mn-lt"/>
                        <a:ea typeface="+mn-ea"/>
                        <a:cs typeface="+mn-cs"/>
                      </a:endParaRPr>
                    </a:p>
                  </a:txBody>
                  <a:tcPr marL="77724" marR="77724" marT="38862" marB="3886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gridSpan="2">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Options &amp; Evaluation</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hMerge="1">
                  <a:txBody>
                    <a:bodyPr/>
                    <a:lstStyle/>
                    <a:p>
                      <a:pPr marL="0" indent="0" algn="ctr">
                        <a:buFont typeface="Arial" panose="020B0604020202020204" pitchFamily="34" charset="0"/>
                        <a:buNone/>
                      </a:pPr>
                      <a:endParaRPr lang="en-US" sz="1050" b="1" dirty="0">
                        <a:solidFill>
                          <a:schemeClr val="accent2"/>
                        </a:solidFill>
                        <a:latin typeface="+mn-lt"/>
                      </a:endParaRPr>
                    </a:p>
                  </a:txBody>
                  <a:tcPr marL="77724" marR="77724" marT="38862" marB="3886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gridSpan="2">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Selection &amp; Approval</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hMerge="1">
                  <a:txBody>
                    <a:bodyPr/>
                    <a:lstStyle/>
                    <a:p>
                      <a:pPr marL="0" indent="0" algn="ctr">
                        <a:buFont typeface="Arial" panose="020B0604020202020204" pitchFamily="34" charset="0"/>
                        <a:buNone/>
                      </a:pPr>
                      <a:endParaRPr lang="en-US" sz="1050" b="1" dirty="0">
                        <a:solidFill>
                          <a:schemeClr val="accent2"/>
                        </a:solidFill>
                        <a:latin typeface="+mn-lt"/>
                      </a:endParaRPr>
                    </a:p>
                  </a:txBody>
                  <a:tcPr marL="77724" marR="77724" marT="38862" marB="38862"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Implement</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02365339"/>
                  </a:ext>
                </a:extLst>
              </a:tr>
              <a:tr h="364294">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Opportunity Stages</a:t>
                      </a:r>
                      <a:endParaRPr lang="en-US" sz="1050" b="1" dirty="0">
                        <a:solidFill>
                          <a:schemeClr val="accent3"/>
                        </a:solidFill>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Prospecting</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Qualifying</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Proposal Preparation</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Proposal Presented</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Agreement Preparation</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Agreement Presented</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050" b="1" kern="1200" dirty="0">
                          <a:solidFill>
                            <a:schemeClr val="bg1"/>
                          </a:solidFill>
                          <a:latin typeface="+mn-lt"/>
                          <a:ea typeface="+mn-ea"/>
                          <a:cs typeface="+mn-cs"/>
                        </a:rPr>
                        <a:t>Closed</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915602031"/>
                  </a:ext>
                </a:extLst>
              </a:tr>
              <a:tr h="165699">
                <a:tc>
                  <a:txBody>
                    <a:bodyPr/>
                    <a:lstStyle/>
                    <a:p>
                      <a:pPr algn="ctr"/>
                      <a:endParaRPr lang="en-US" sz="700" b="1" dirty="0">
                        <a:solidFill>
                          <a:schemeClr val="accent3"/>
                        </a:solidFill>
                      </a:endParaRPr>
                    </a:p>
                  </a:txBody>
                  <a:tcPr marL="1828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spcBef>
                          <a:spcPts val="200"/>
                        </a:spcBef>
                        <a:spcAft>
                          <a:spcPts val="200"/>
                        </a:spcAft>
                        <a:buFont typeface="Arial" panose="020B0604020202020204" pitchFamily="34" charset="0"/>
                        <a:buNone/>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spcBef>
                          <a:spcPts val="200"/>
                        </a:spcBef>
                        <a:spcAft>
                          <a:spcPts val="200"/>
                        </a:spcAft>
                        <a:buFont typeface="Arial" panose="020B0604020202020204" pitchFamily="34" charset="0"/>
                        <a:buNone/>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91440" indent="-91440">
                        <a:spcBef>
                          <a:spcPts val="200"/>
                        </a:spcBef>
                        <a:spcAft>
                          <a:spcPts val="200"/>
                        </a:spcAft>
                        <a:buFont typeface="Arial" panose="020B0604020202020204" pitchFamily="34" charset="0"/>
                        <a:buChar char="•"/>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91440" indent="-91440">
                        <a:spcBef>
                          <a:spcPts val="200"/>
                        </a:spcBef>
                        <a:spcAft>
                          <a:spcPts val="200"/>
                        </a:spcAft>
                        <a:buFont typeface="Arial" panose="020B0604020202020204" pitchFamily="34" charset="0"/>
                        <a:buChar char="•"/>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91440" indent="-91440" algn="l" defTabSz="914400" rtl="0" eaLnBrk="1" latinLnBrk="0" hangingPunct="1">
                        <a:spcBef>
                          <a:spcPts val="200"/>
                        </a:spcBef>
                        <a:spcAft>
                          <a:spcPts val="200"/>
                        </a:spcAft>
                        <a:buFont typeface="Arial" panose="020B0604020202020204" pitchFamily="34" charset="0"/>
                        <a:buChar char="•"/>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91440" indent="-91440">
                        <a:spcBef>
                          <a:spcPts val="200"/>
                        </a:spcBef>
                        <a:spcAft>
                          <a:spcPts val="200"/>
                        </a:spcAft>
                        <a:buFont typeface="Arial" panose="020B0604020202020204" pitchFamily="34" charset="0"/>
                        <a:buChar char="•"/>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91440" marR="0" lvl="0" indent="-9144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sz="700" b="0" kern="1200" dirty="0">
                        <a:solidFill>
                          <a:schemeClr val="accent3"/>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6516189"/>
                  </a:ext>
                </a:extLst>
              </a:tr>
              <a:tr h="2647813">
                <a:tc>
                  <a:txBody>
                    <a:bodyPr/>
                    <a:lstStyle/>
                    <a:p>
                      <a:pPr algn="l"/>
                      <a:r>
                        <a:rPr lang="en-US" sz="1100" b="1" dirty="0">
                          <a:solidFill>
                            <a:schemeClr val="accent3"/>
                          </a:solidFill>
                        </a:rPr>
                        <a:t>Key Activities</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Develop the </a:t>
                      </a:r>
                      <a:r>
                        <a:rPr lang="en-US" sz="1100" b="0" i="1" kern="1200" dirty="0">
                          <a:solidFill>
                            <a:schemeClr val="accent3"/>
                          </a:solidFill>
                          <a:latin typeface="+mn-lt"/>
                          <a:ea typeface="+mn-ea"/>
                          <a:cs typeface="+mn-cs"/>
                        </a:rPr>
                        <a:t>Situation</a:t>
                      </a:r>
                      <a:r>
                        <a:rPr lang="en-US" sz="1100" b="0" kern="1200" dirty="0">
                          <a:solidFill>
                            <a:schemeClr val="accent3"/>
                          </a:solidFill>
                          <a:latin typeface="+mn-lt"/>
                          <a:ea typeface="+mn-ea"/>
                          <a:cs typeface="+mn-cs"/>
                        </a:rPr>
                        <a:t> and </a:t>
                      </a:r>
                      <a:r>
                        <a:rPr lang="en-US" sz="1100" b="0" i="1" kern="1200" dirty="0">
                          <a:solidFill>
                            <a:schemeClr val="accent3"/>
                          </a:solidFill>
                          <a:latin typeface="+mn-lt"/>
                          <a:ea typeface="+mn-ea"/>
                          <a:cs typeface="+mn-cs"/>
                        </a:rPr>
                        <a:t>Complication</a:t>
                      </a:r>
                      <a:r>
                        <a:rPr lang="en-US" sz="1100" b="0" kern="1200" dirty="0">
                          <a:solidFill>
                            <a:schemeClr val="accent3"/>
                          </a:solidFill>
                          <a:latin typeface="+mn-lt"/>
                          <a:ea typeface="+mn-ea"/>
                          <a:cs typeface="+mn-cs"/>
                        </a:rPr>
                        <a:t> of the SCQA Framework</a:t>
                      </a:r>
                    </a:p>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Situation: </a:t>
                      </a:r>
                      <a:br>
                        <a:rPr lang="en-US" sz="1100" b="0" kern="1200" dirty="0">
                          <a:solidFill>
                            <a:schemeClr val="accent3"/>
                          </a:solidFill>
                          <a:latin typeface="+mn-lt"/>
                          <a:ea typeface="+mn-ea"/>
                          <a:cs typeface="+mn-cs"/>
                        </a:rPr>
                      </a:br>
                      <a:r>
                        <a:rPr lang="en-US" sz="1100" b="0" kern="1200" dirty="0">
                          <a:solidFill>
                            <a:schemeClr val="accent3"/>
                          </a:solidFill>
                          <a:latin typeface="+mn-lt"/>
                          <a:ea typeface="+mn-ea"/>
                          <a:cs typeface="+mn-cs"/>
                        </a:rPr>
                        <a:t>state the known relevant facts</a:t>
                      </a:r>
                    </a:p>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Complication: answer the “so what?” of the Situation</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Develop the </a:t>
                      </a:r>
                      <a:r>
                        <a:rPr lang="en-US" sz="1100" b="0" i="1" kern="1200" dirty="0">
                          <a:solidFill>
                            <a:schemeClr val="accent3"/>
                          </a:solidFill>
                          <a:latin typeface="+mn-lt"/>
                          <a:ea typeface="+mn-ea"/>
                          <a:cs typeface="+mn-cs"/>
                        </a:rPr>
                        <a:t>Question</a:t>
                      </a:r>
                      <a:r>
                        <a:rPr lang="en-US" sz="1100" b="0" kern="1200" dirty="0">
                          <a:solidFill>
                            <a:schemeClr val="accent3"/>
                          </a:solidFill>
                          <a:latin typeface="+mn-lt"/>
                          <a:ea typeface="+mn-ea"/>
                          <a:cs typeface="+mn-cs"/>
                        </a:rPr>
                        <a:t> and </a:t>
                      </a:r>
                      <a:r>
                        <a:rPr lang="en-US" sz="1100" b="0" i="1" kern="1200" dirty="0">
                          <a:solidFill>
                            <a:schemeClr val="accent3"/>
                          </a:solidFill>
                          <a:latin typeface="+mn-lt"/>
                          <a:ea typeface="+mn-ea"/>
                          <a:cs typeface="+mn-cs"/>
                        </a:rPr>
                        <a:t>Answer</a:t>
                      </a:r>
                      <a:r>
                        <a:rPr lang="en-US" sz="1100" b="0" kern="1200" dirty="0">
                          <a:solidFill>
                            <a:schemeClr val="accent3"/>
                          </a:solidFill>
                          <a:latin typeface="+mn-lt"/>
                          <a:ea typeface="+mn-ea"/>
                          <a:cs typeface="+mn-cs"/>
                        </a:rPr>
                        <a:t> of the SCQA Framework:</a:t>
                      </a:r>
                    </a:p>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Question: </a:t>
                      </a:r>
                      <a:br>
                        <a:rPr lang="en-US" sz="1100" b="0" kern="1200" dirty="0">
                          <a:solidFill>
                            <a:schemeClr val="accent3"/>
                          </a:solidFill>
                          <a:latin typeface="+mn-lt"/>
                          <a:ea typeface="+mn-ea"/>
                          <a:cs typeface="+mn-cs"/>
                        </a:rPr>
                      </a:br>
                      <a:r>
                        <a:rPr lang="en-US" sz="1100" b="0" kern="1200" dirty="0">
                          <a:solidFill>
                            <a:schemeClr val="accent3"/>
                          </a:solidFill>
                          <a:latin typeface="+mn-lt"/>
                          <a:ea typeface="+mn-ea"/>
                          <a:cs typeface="+mn-cs"/>
                        </a:rPr>
                        <a:t>what is keeping the client up </a:t>
                      </a:r>
                      <a:br>
                        <a:rPr lang="en-US" sz="1100" b="0" kern="1200" dirty="0">
                          <a:solidFill>
                            <a:schemeClr val="accent3"/>
                          </a:solidFill>
                          <a:latin typeface="+mn-lt"/>
                          <a:ea typeface="+mn-ea"/>
                          <a:cs typeface="+mn-cs"/>
                        </a:rPr>
                      </a:br>
                      <a:r>
                        <a:rPr lang="en-US" sz="1100" b="0" kern="1200" dirty="0">
                          <a:solidFill>
                            <a:schemeClr val="accent3"/>
                          </a:solidFill>
                          <a:latin typeface="+mn-lt"/>
                          <a:ea typeface="+mn-ea"/>
                          <a:cs typeface="+mn-cs"/>
                        </a:rPr>
                        <a:t>at night?</a:t>
                      </a:r>
                    </a:p>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Answer: the single most important point to get across in the proposal</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Develop Client Proposal</a:t>
                      </a:r>
                    </a:p>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Discuss initial pricing with BDT</a:t>
                      </a:r>
                    </a:p>
                    <a:p>
                      <a:pPr marL="82296" marR="0" lvl="0" indent="-82296"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100" b="0" kern="1200" dirty="0">
                          <a:solidFill>
                            <a:schemeClr val="accent3"/>
                          </a:solidFill>
                          <a:latin typeface="+mn-lt"/>
                          <a:ea typeface="+mn-ea"/>
                          <a:cs typeface="+mn-cs"/>
                        </a:rPr>
                        <a:t>Solicit Client Proposal  feedback from client </a:t>
                      </a:r>
                    </a:p>
                    <a:p>
                      <a:pPr marL="82296" marR="0" lvl="0" indent="-82296"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100" b="0" kern="1200" dirty="0">
                          <a:solidFill>
                            <a:schemeClr val="accent3"/>
                          </a:solidFill>
                          <a:latin typeface="+mn-lt"/>
                          <a:ea typeface="+mn-ea"/>
                          <a:cs typeface="+mn-cs"/>
                        </a:rPr>
                        <a:t>Ensure terms are approved by Legal &amp; Finance</a:t>
                      </a:r>
                    </a:p>
                    <a:p>
                      <a:pPr marL="82296" indent="-82296" algn="l">
                        <a:spcBef>
                          <a:spcPts val="200"/>
                        </a:spcBef>
                        <a:spcAft>
                          <a:spcPts val="200"/>
                        </a:spcAft>
                        <a:buFont typeface="Arial" panose="020B0604020202020204" pitchFamily="34" charset="0"/>
                        <a:buChar char="•"/>
                      </a:pPr>
                      <a:endParaRPr lang="en-US" sz="1100" b="0" kern="1200" dirty="0">
                        <a:solidFill>
                          <a:schemeClr val="accent3"/>
                        </a:solidFill>
                        <a:latin typeface="+mn-lt"/>
                        <a:ea typeface="+mn-ea"/>
                        <a:cs typeface="+mn-cs"/>
                      </a:endParaRP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Develop Client Agreement</a:t>
                      </a:r>
                    </a:p>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Discuss delivery timeline with client</a:t>
                      </a:r>
                    </a:p>
                    <a:p>
                      <a:pPr marL="82296" indent="-82296" algn="l">
                        <a:spcBef>
                          <a:spcPts val="200"/>
                        </a:spcBef>
                        <a:spcAft>
                          <a:spcPts val="200"/>
                        </a:spcAft>
                        <a:buFont typeface="Arial" panose="020B0604020202020204" pitchFamily="34" charset="0"/>
                        <a:buChar char="•"/>
                      </a:pPr>
                      <a:endParaRPr lang="en-US" sz="1100" b="0" kern="1200" dirty="0">
                        <a:solidFill>
                          <a:schemeClr val="accent3"/>
                        </a:solidFill>
                        <a:latin typeface="+mn-lt"/>
                        <a:ea typeface="+mn-ea"/>
                        <a:cs typeface="+mn-cs"/>
                      </a:endParaRP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82296" indent="-82296" algn="l" defTabSz="914400" rtl="0" eaLnBrk="1" latinLnBrk="0" hangingPunct="1">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Delivery roadblocks and objections addressed</a:t>
                      </a:r>
                    </a:p>
                    <a:p>
                      <a:pPr marL="82296" indent="-82296" algn="l" defTabSz="914400" rtl="0" eaLnBrk="1" latinLnBrk="0" hangingPunct="1">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Working session to familiarize client w/ questionnaire form</a:t>
                      </a:r>
                    </a:p>
                    <a:p>
                      <a:pPr marL="82296" indent="-82296" algn="l" defTabSz="914400" rtl="0" eaLnBrk="1" latinLnBrk="0" hangingPunct="1">
                        <a:spcBef>
                          <a:spcPts val="200"/>
                        </a:spcBef>
                        <a:spcAft>
                          <a:spcPts val="200"/>
                        </a:spcAft>
                        <a:buFont typeface="Arial" panose="020B0604020202020204" pitchFamily="34" charset="0"/>
                        <a:buChar char="•"/>
                      </a:pPr>
                      <a:endParaRPr lang="en-US" sz="1100" b="0" kern="1200" dirty="0">
                        <a:solidFill>
                          <a:schemeClr val="accent3"/>
                        </a:solidFill>
                        <a:latin typeface="+mn-lt"/>
                        <a:ea typeface="+mn-ea"/>
                        <a:cs typeface="+mn-cs"/>
                      </a:endParaRP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82296" indent="-82296" algn="l">
                        <a:spcBef>
                          <a:spcPts val="200"/>
                        </a:spcBef>
                        <a:spcAft>
                          <a:spcPts val="200"/>
                        </a:spcAft>
                        <a:buFont typeface="Arial" panose="020B0604020202020204" pitchFamily="34" charset="0"/>
                        <a:buChar char="•"/>
                      </a:pPr>
                      <a:r>
                        <a:rPr lang="en-US" sz="1100" b="0" kern="1200" dirty="0">
                          <a:solidFill>
                            <a:schemeClr val="accent3"/>
                          </a:solidFill>
                          <a:latin typeface="+mn-lt"/>
                          <a:ea typeface="+mn-ea"/>
                          <a:cs typeface="+mn-cs"/>
                        </a:rPr>
                        <a:t>Discuss contract details &amp; delivery schedule details with relevant Buying Decision Team (BDT)</a:t>
                      </a:r>
                    </a:p>
                    <a:p>
                      <a:pPr marL="82296" indent="-82296" algn="l">
                        <a:spcBef>
                          <a:spcPts val="200"/>
                        </a:spcBef>
                        <a:spcAft>
                          <a:spcPts val="200"/>
                        </a:spcAft>
                        <a:buFont typeface="Arial" panose="020B0604020202020204" pitchFamily="34" charset="0"/>
                        <a:buChar char="•"/>
                      </a:pPr>
                      <a:endParaRPr lang="en-US" sz="1100" b="0" kern="1200" dirty="0">
                        <a:solidFill>
                          <a:schemeClr val="accent3"/>
                        </a:solidFill>
                        <a:latin typeface="+mn-lt"/>
                        <a:ea typeface="+mn-ea"/>
                        <a:cs typeface="+mn-cs"/>
                      </a:endParaRP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82296" marR="0" lvl="0" indent="-82296"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100" b="0" kern="1200" dirty="0">
                          <a:solidFill>
                            <a:schemeClr val="accent3"/>
                          </a:solidFill>
                          <a:latin typeface="+mn-lt"/>
                          <a:ea typeface="+mn-ea"/>
                          <a:cs typeface="+mn-cs"/>
                        </a:rPr>
                        <a:t>Ensure a transition plan is in place</a:t>
                      </a:r>
                    </a:p>
                    <a:p>
                      <a:pPr marL="82296" marR="0" lvl="0" indent="-82296"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100" b="0" kern="1200" dirty="0">
                          <a:solidFill>
                            <a:schemeClr val="accent3"/>
                          </a:solidFill>
                          <a:latin typeface="+mn-lt"/>
                          <a:ea typeface="+mn-ea"/>
                          <a:cs typeface="+mn-cs"/>
                        </a:rPr>
                        <a:t>Introduce the operations/ service delivery team members to the key client stakeholders</a:t>
                      </a:r>
                    </a:p>
                    <a:p>
                      <a:pPr marL="82296" marR="0" lvl="0" indent="-82296"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sz="1100" b="0" kern="1200" dirty="0">
                        <a:solidFill>
                          <a:schemeClr val="accent3"/>
                        </a:solidFill>
                        <a:latin typeface="+mn-lt"/>
                        <a:ea typeface="+mn-ea"/>
                        <a:cs typeface="+mn-cs"/>
                      </a:endParaRP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97351346"/>
                  </a:ext>
                </a:extLst>
              </a:tr>
              <a:tr h="2186521">
                <a:tc>
                  <a:txBody>
                    <a:bodyPr/>
                    <a:lstStyle/>
                    <a:p>
                      <a:pPr algn="l"/>
                      <a:r>
                        <a:rPr lang="en-US" sz="1100" b="1" dirty="0">
                          <a:solidFill>
                            <a:schemeClr val="accent3"/>
                          </a:solidFill>
                        </a:rPr>
                        <a:t>Exit Criteria</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BANT Criteria Developed</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SCQA Drafted</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Product Identified</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SCQA Framework Complete</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Budget Discussed w/ Client</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Business Priority of BDT</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BDT Confirmed and Contacts Created</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Buying Criteria Discussed w/ BDT</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Proposal Sent to Client</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BDT Confirmed Delivery Timeline</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BDT Confirmed Solution Proposal</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BDT Confirmed Pricing</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Agreement Sent to Client</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Revisions Approved by Client</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All Forms Signed/Approved Internally</a:t>
                      </a:r>
                    </a:p>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Agreement Signed by Client</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tc>
                  <a:txBody>
                    <a:bodyPr/>
                    <a:lstStyle/>
                    <a:p>
                      <a:pPr marL="171450" indent="-171450" algn="l">
                        <a:spcBef>
                          <a:spcPts val="200"/>
                        </a:spcBef>
                        <a:spcAft>
                          <a:spcPts val="200"/>
                        </a:spcAft>
                        <a:buFont typeface="Wingdings" panose="05000000000000000000" pitchFamily="2" charset="2"/>
                        <a:buChar char="q"/>
                      </a:pPr>
                      <a:r>
                        <a:rPr lang="en-US" sz="1100" b="0" dirty="0">
                          <a:solidFill>
                            <a:schemeClr val="accent3"/>
                          </a:solidFill>
                        </a:rPr>
                        <a:t>Celebrate, You Just Won The Deal!</a:t>
                      </a:r>
                    </a:p>
                  </a:txBody>
                  <a:tcPr marL="0" marR="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691903125"/>
                  </a:ext>
                </a:extLst>
              </a:tr>
            </a:tbl>
          </a:graphicData>
        </a:graphic>
      </p:graphicFrame>
      <p:grpSp>
        <p:nvGrpSpPr>
          <p:cNvPr id="3" name="Group 2">
            <a:extLst>
              <a:ext uri="{FF2B5EF4-FFF2-40B4-BE49-F238E27FC236}">
                <a16:creationId xmlns:a16="http://schemas.microsoft.com/office/drawing/2014/main" id="{C63536A1-841C-4895-AFE7-4D8BB9C9696E}"/>
              </a:ext>
            </a:extLst>
          </p:cNvPr>
          <p:cNvGrpSpPr/>
          <p:nvPr/>
        </p:nvGrpSpPr>
        <p:grpSpPr>
          <a:xfrm>
            <a:off x="209855" y="990600"/>
            <a:ext cx="7333945" cy="1786866"/>
            <a:chOff x="209855" y="1026826"/>
            <a:chExt cx="7410145" cy="1786866"/>
          </a:xfrm>
        </p:grpSpPr>
        <p:pic>
          <p:nvPicPr>
            <p:cNvPr id="18" name="Picture 17">
              <a:extLst>
                <a:ext uri="{FF2B5EF4-FFF2-40B4-BE49-F238E27FC236}">
                  <a16:creationId xmlns:a16="http://schemas.microsoft.com/office/drawing/2014/main" id="{2F6D30F7-F171-454D-B701-4B321A011FA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618"/>
            <a:stretch/>
          </p:blipFill>
          <p:spPr bwMode="auto">
            <a:xfrm>
              <a:off x="209855" y="1026826"/>
              <a:ext cx="2228545" cy="1786865"/>
            </a:xfrm>
            <a:custGeom>
              <a:avLst/>
              <a:gdLst>
                <a:gd name="connsiteX0" fmla="*/ 0 w 2514752"/>
                <a:gd name="connsiteY0" fmla="*/ 0 h 1786865"/>
                <a:gd name="connsiteX1" fmla="*/ 2514752 w 2514752"/>
                <a:gd name="connsiteY1" fmla="*/ 0 h 1786865"/>
                <a:gd name="connsiteX2" fmla="*/ 2514752 w 2514752"/>
                <a:gd name="connsiteY2" fmla="*/ 1786865 h 1786865"/>
                <a:gd name="connsiteX3" fmla="*/ 0 w 2514752"/>
                <a:gd name="connsiteY3" fmla="*/ 1786865 h 1786865"/>
              </a:gdLst>
              <a:ahLst/>
              <a:cxnLst>
                <a:cxn ang="0">
                  <a:pos x="connsiteX0" y="connsiteY0"/>
                </a:cxn>
                <a:cxn ang="0">
                  <a:pos x="connsiteX1" y="connsiteY1"/>
                </a:cxn>
                <a:cxn ang="0">
                  <a:pos x="connsiteX2" y="connsiteY2"/>
                </a:cxn>
                <a:cxn ang="0">
                  <a:pos x="connsiteX3" y="connsiteY3"/>
                </a:cxn>
              </a:cxnLst>
              <a:rect l="l" t="t" r="r" b="b"/>
              <a:pathLst>
                <a:path w="2514752" h="1786865">
                  <a:moveTo>
                    <a:pt x="0" y="0"/>
                  </a:moveTo>
                  <a:lnTo>
                    <a:pt x="2514752" y="0"/>
                  </a:lnTo>
                  <a:lnTo>
                    <a:pt x="2514752" y="1786865"/>
                  </a:lnTo>
                  <a:lnTo>
                    <a:pt x="0" y="1786865"/>
                  </a:lnTo>
                  <a:close/>
                </a:path>
              </a:pathLst>
            </a:cu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C75F122-F5F1-46B2-9ABD-D98136FA5165}"/>
                </a:ext>
              </a:extLst>
            </p:cNvPr>
            <p:cNvSpPr/>
            <p:nvPr/>
          </p:nvSpPr>
          <p:spPr>
            <a:xfrm>
              <a:off x="2438400" y="1026827"/>
              <a:ext cx="5181600" cy="1786865"/>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20" name="TextBox 19">
              <a:extLst>
                <a:ext uri="{FF2B5EF4-FFF2-40B4-BE49-F238E27FC236}">
                  <a16:creationId xmlns:a16="http://schemas.microsoft.com/office/drawing/2014/main" id="{0BA477FA-AC41-44E0-861E-0056316C81CF}"/>
                </a:ext>
              </a:extLst>
            </p:cNvPr>
            <p:cNvSpPr txBox="1"/>
            <p:nvPr/>
          </p:nvSpPr>
          <p:spPr>
            <a:xfrm>
              <a:off x="2667000" y="1146992"/>
              <a:ext cx="4800600" cy="223459"/>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400" dirty="0">
                  <a:solidFill>
                    <a:schemeClr val="bg1"/>
                  </a:solidFill>
                  <a:latin typeface="+mn-lt"/>
                  <a:cs typeface="FiraSans-Light"/>
                </a:rPr>
                <a:t>A standardized, buyer-aligned, Sales Process is needed to:</a:t>
              </a:r>
            </a:p>
          </p:txBody>
        </p:sp>
        <p:sp>
          <p:nvSpPr>
            <p:cNvPr id="21" name="TextBox 20">
              <a:extLst>
                <a:ext uri="{FF2B5EF4-FFF2-40B4-BE49-F238E27FC236}">
                  <a16:creationId xmlns:a16="http://schemas.microsoft.com/office/drawing/2014/main" id="{794B240D-9FE8-4317-8C41-04FA862A46EF}"/>
                </a:ext>
              </a:extLst>
            </p:cNvPr>
            <p:cNvSpPr txBox="1"/>
            <p:nvPr/>
          </p:nvSpPr>
          <p:spPr>
            <a:xfrm>
              <a:off x="3048000" y="1514531"/>
              <a:ext cx="4572000" cy="191591"/>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dirty="0">
                  <a:solidFill>
                    <a:schemeClr val="bg1"/>
                  </a:solidFill>
                  <a:latin typeface="+mn-lt"/>
                  <a:cs typeface="FiraSans-Light"/>
                </a:rPr>
                <a:t>Increase the speed of opportunities moving through your pipeline</a:t>
              </a:r>
            </a:p>
          </p:txBody>
        </p:sp>
        <p:sp>
          <p:nvSpPr>
            <p:cNvPr id="22" name="TextBox 21">
              <a:extLst>
                <a:ext uri="{FF2B5EF4-FFF2-40B4-BE49-F238E27FC236}">
                  <a16:creationId xmlns:a16="http://schemas.microsoft.com/office/drawing/2014/main" id="{8701C08A-C70E-4E27-A48E-07E338158F4B}"/>
                </a:ext>
              </a:extLst>
            </p:cNvPr>
            <p:cNvSpPr txBox="1"/>
            <p:nvPr/>
          </p:nvSpPr>
          <p:spPr>
            <a:xfrm>
              <a:off x="3030625" y="1934722"/>
              <a:ext cx="3817388" cy="191591"/>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dirty="0">
                  <a:solidFill>
                    <a:schemeClr val="bg1"/>
                  </a:solidFill>
                  <a:latin typeface="+mn-lt"/>
                  <a:cs typeface="FiraSans-Light"/>
                </a:rPr>
                <a:t>Increase forecast accuracy</a:t>
              </a:r>
            </a:p>
          </p:txBody>
        </p:sp>
        <p:sp>
          <p:nvSpPr>
            <p:cNvPr id="23" name="TextBox 22">
              <a:extLst>
                <a:ext uri="{FF2B5EF4-FFF2-40B4-BE49-F238E27FC236}">
                  <a16:creationId xmlns:a16="http://schemas.microsoft.com/office/drawing/2014/main" id="{0921A399-9F36-4105-A692-B5FDDD87C1A9}"/>
                </a:ext>
              </a:extLst>
            </p:cNvPr>
            <p:cNvSpPr txBox="1"/>
            <p:nvPr/>
          </p:nvSpPr>
          <p:spPr>
            <a:xfrm>
              <a:off x="3037998" y="2317301"/>
              <a:ext cx="4181013" cy="191591"/>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dirty="0">
                  <a:solidFill>
                    <a:schemeClr val="bg1"/>
                  </a:solidFill>
                  <a:latin typeface="+mn-lt"/>
                  <a:cs typeface="FiraSans-Light"/>
                </a:rPr>
                <a:t>Increase leaderships’ ability to coach to each opportunity</a:t>
              </a:r>
            </a:p>
          </p:txBody>
        </p:sp>
        <p:cxnSp>
          <p:nvCxnSpPr>
            <p:cNvPr id="25" name="Straight Connector 24">
              <a:extLst>
                <a:ext uri="{FF2B5EF4-FFF2-40B4-BE49-F238E27FC236}">
                  <a16:creationId xmlns:a16="http://schemas.microsoft.com/office/drawing/2014/main" id="{5C82EC9A-E1B3-4C09-89D9-ABF0CC147DE9}"/>
                </a:ext>
              </a:extLst>
            </p:cNvPr>
            <p:cNvCxnSpPr/>
            <p:nvPr/>
          </p:nvCxnSpPr>
          <p:spPr>
            <a:xfrm>
              <a:off x="2667000" y="2197977"/>
              <a:ext cx="4181013" cy="0"/>
            </a:xfrm>
            <a:prstGeom prst="line">
              <a:avLst/>
            </a:prstGeom>
            <a:ln w="6350">
              <a:solidFill>
                <a:srgbClr val="C5E2FF"/>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50394B-51E9-452F-915C-3E13A15B23F5}"/>
                </a:ext>
              </a:extLst>
            </p:cNvPr>
            <p:cNvCxnSpPr/>
            <p:nvPr/>
          </p:nvCxnSpPr>
          <p:spPr>
            <a:xfrm>
              <a:off x="2667000" y="1798052"/>
              <a:ext cx="4181013" cy="0"/>
            </a:xfrm>
            <a:prstGeom prst="line">
              <a:avLst/>
            </a:prstGeom>
            <a:ln w="6350">
              <a:solidFill>
                <a:srgbClr val="C5E2FF"/>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8751BE4-09D7-40E1-97AC-2C76819CBE2B}"/>
                </a:ext>
              </a:extLst>
            </p:cNvPr>
            <p:cNvSpPr txBox="1"/>
            <p:nvPr/>
          </p:nvSpPr>
          <p:spPr>
            <a:xfrm>
              <a:off x="2667000" y="1518292"/>
              <a:ext cx="287425" cy="176574"/>
            </a:xfrm>
            <a:prstGeom prst="roundRect">
              <a:avLst/>
            </a:prstGeom>
            <a:solidFill>
              <a:schemeClr val="accent2"/>
            </a:solidFill>
          </p:spPr>
          <p:txBody>
            <a:bodyPr wrap="square" lIns="0" tIns="0" rIns="0" bIns="0" anchor="ctr">
              <a:noAutofit/>
            </a:bodyPr>
            <a:lstStyle/>
            <a:p>
              <a:pPr marL="0" indent="0" algn="ctr">
                <a:lnSpc>
                  <a:spcPct val="113000"/>
                </a:lnSpc>
                <a:spcBef>
                  <a:spcPts val="300"/>
                </a:spcBef>
                <a:spcAft>
                  <a:spcPts val="300"/>
                </a:spcAft>
                <a:buNone/>
              </a:pPr>
              <a:r>
                <a:rPr lang="en-US" sz="800" dirty="0">
                  <a:solidFill>
                    <a:schemeClr val="bg1"/>
                  </a:solidFill>
                  <a:latin typeface="+mn-lt"/>
                  <a:cs typeface="FiraSans-Light"/>
                </a:rPr>
                <a:t>01</a:t>
              </a:r>
            </a:p>
          </p:txBody>
        </p:sp>
        <p:sp>
          <p:nvSpPr>
            <p:cNvPr id="28" name="TextBox 27">
              <a:extLst>
                <a:ext uri="{FF2B5EF4-FFF2-40B4-BE49-F238E27FC236}">
                  <a16:creationId xmlns:a16="http://schemas.microsoft.com/office/drawing/2014/main" id="{BD185E44-B4E5-4F42-9137-1DBF43AACB4A}"/>
                </a:ext>
              </a:extLst>
            </p:cNvPr>
            <p:cNvSpPr txBox="1"/>
            <p:nvPr/>
          </p:nvSpPr>
          <p:spPr>
            <a:xfrm>
              <a:off x="2667000" y="1918217"/>
              <a:ext cx="287425" cy="176574"/>
            </a:xfrm>
            <a:prstGeom prst="roundRect">
              <a:avLst/>
            </a:prstGeom>
            <a:solidFill>
              <a:schemeClr val="accent2"/>
            </a:solidFill>
          </p:spPr>
          <p:txBody>
            <a:bodyPr wrap="square" lIns="0" tIns="0" rIns="0" bIns="0" anchor="ctr">
              <a:noAutofit/>
            </a:bodyPr>
            <a:lstStyle/>
            <a:p>
              <a:pPr marL="0" indent="0" algn="ctr">
                <a:lnSpc>
                  <a:spcPct val="113000"/>
                </a:lnSpc>
                <a:spcBef>
                  <a:spcPts val="300"/>
                </a:spcBef>
                <a:spcAft>
                  <a:spcPts val="300"/>
                </a:spcAft>
                <a:buNone/>
              </a:pPr>
              <a:r>
                <a:rPr lang="en-US" sz="800" dirty="0">
                  <a:solidFill>
                    <a:schemeClr val="bg1"/>
                  </a:solidFill>
                  <a:latin typeface="+mn-lt"/>
                  <a:cs typeface="FiraSans-Light"/>
                </a:rPr>
                <a:t>02</a:t>
              </a:r>
            </a:p>
          </p:txBody>
        </p:sp>
        <p:sp>
          <p:nvSpPr>
            <p:cNvPr id="29" name="TextBox 28">
              <a:extLst>
                <a:ext uri="{FF2B5EF4-FFF2-40B4-BE49-F238E27FC236}">
                  <a16:creationId xmlns:a16="http://schemas.microsoft.com/office/drawing/2014/main" id="{5C955F25-3341-4D2B-8D21-A1BB68693CF9}"/>
                </a:ext>
              </a:extLst>
            </p:cNvPr>
            <p:cNvSpPr txBox="1"/>
            <p:nvPr/>
          </p:nvSpPr>
          <p:spPr>
            <a:xfrm>
              <a:off x="2667000" y="2318142"/>
              <a:ext cx="287425" cy="176574"/>
            </a:xfrm>
            <a:prstGeom prst="roundRect">
              <a:avLst/>
            </a:prstGeom>
            <a:solidFill>
              <a:schemeClr val="accent2"/>
            </a:solidFill>
          </p:spPr>
          <p:txBody>
            <a:bodyPr wrap="square" lIns="0" tIns="0" rIns="0" bIns="0" anchor="ctr">
              <a:noAutofit/>
            </a:bodyPr>
            <a:lstStyle/>
            <a:p>
              <a:pPr marL="0" indent="0" algn="ctr">
                <a:lnSpc>
                  <a:spcPct val="113000"/>
                </a:lnSpc>
                <a:spcBef>
                  <a:spcPts val="300"/>
                </a:spcBef>
                <a:spcAft>
                  <a:spcPts val="300"/>
                </a:spcAft>
                <a:buNone/>
              </a:pPr>
              <a:r>
                <a:rPr lang="en-US" sz="800" dirty="0">
                  <a:solidFill>
                    <a:schemeClr val="bg1"/>
                  </a:solidFill>
                  <a:latin typeface="+mn-lt"/>
                  <a:cs typeface="FiraSans-Light"/>
                </a:rPr>
                <a:t>03</a:t>
              </a:r>
            </a:p>
          </p:txBody>
        </p:sp>
      </p:grpSp>
      <p:sp>
        <p:nvSpPr>
          <p:cNvPr id="24" name="Slide Number Placeholder 2">
            <a:extLst>
              <a:ext uri="{FF2B5EF4-FFF2-40B4-BE49-F238E27FC236}">
                <a16:creationId xmlns:a16="http://schemas.microsoft.com/office/drawing/2014/main" id="{0A6095C2-5DC3-CB41-B14A-1995C62561C8}"/>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35</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4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B3C55537-A2DE-41CA-9FA5-509925DAE878}"/>
              </a:ext>
            </a:extLst>
          </p:cNvPr>
          <p:cNvGraphicFramePr>
            <a:graphicFrameLocks noChangeAspect="1"/>
          </p:cNvGraphicFramePr>
          <p:nvPr>
            <p:custDataLst>
              <p:tags r:id="rId1"/>
            </p:custDataLst>
            <p:extLst>
              <p:ext uri="{D42A27DB-BD31-4B8C-83A1-F6EECF244321}">
                <p14:modId xmlns:p14="http://schemas.microsoft.com/office/powerpoint/2010/main" val="2096600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5" name="Object 64" hidden="1">
                        <a:extLst>
                          <a:ext uri="{FF2B5EF4-FFF2-40B4-BE49-F238E27FC236}">
                            <a16:creationId xmlns:a16="http://schemas.microsoft.com/office/drawing/2014/main" id="{B3C55537-A2DE-41CA-9FA5-509925DAE8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ctangle 65" hidden="1">
            <a:extLst>
              <a:ext uri="{FF2B5EF4-FFF2-40B4-BE49-F238E27FC236}">
                <a16:creationId xmlns:a16="http://schemas.microsoft.com/office/drawing/2014/main" id="{A0CF805B-BE76-4356-AE0E-67A34073698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34525F10-A420-4117-A5CE-49D3CA8CDAD0}"/>
              </a:ext>
            </a:extLst>
          </p:cNvPr>
          <p:cNvSpPr>
            <a:spLocks noGrp="1"/>
          </p:cNvSpPr>
          <p:nvPr>
            <p:ph type="title"/>
          </p:nvPr>
        </p:nvSpPr>
        <p:spPr/>
        <p:txBody>
          <a:bodyPr/>
          <a:lstStyle/>
          <a:p>
            <a:r>
              <a:rPr lang="en-US" dirty="0"/>
              <a:t>Detailed Overview of PSD Deliverables</a:t>
            </a:r>
          </a:p>
        </p:txBody>
      </p:sp>
      <p:pic>
        <p:nvPicPr>
          <p:cNvPr id="16" name="Picture 15" descr="A circuit board&#10;&#10;Description automatically generated">
            <a:extLst>
              <a:ext uri="{FF2B5EF4-FFF2-40B4-BE49-F238E27FC236}">
                <a16:creationId xmlns:a16="http://schemas.microsoft.com/office/drawing/2014/main" id="{143B4BC9-BB5E-4DE0-99E0-D72E24648E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957266"/>
            <a:ext cx="7772400" cy="1592386"/>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6" name="Rectangle 5">
            <a:extLst>
              <a:ext uri="{FF2B5EF4-FFF2-40B4-BE49-F238E27FC236}">
                <a16:creationId xmlns:a16="http://schemas.microsoft.com/office/drawing/2014/main" id="{F54F8793-3978-4CED-B11D-5076D6573C81}"/>
              </a:ext>
            </a:extLst>
          </p:cNvPr>
          <p:cNvSpPr/>
          <p:nvPr/>
        </p:nvSpPr>
        <p:spPr>
          <a:xfrm>
            <a:off x="0" y="929132"/>
            <a:ext cx="7772400" cy="162052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9" name="TextBox 8">
            <a:extLst>
              <a:ext uri="{FF2B5EF4-FFF2-40B4-BE49-F238E27FC236}">
                <a16:creationId xmlns:a16="http://schemas.microsoft.com/office/drawing/2014/main" id="{94B0EA6C-BD57-4464-A4CB-3E6F88F9BD1E}"/>
              </a:ext>
            </a:extLst>
          </p:cNvPr>
          <p:cNvSpPr txBox="1"/>
          <p:nvPr/>
        </p:nvSpPr>
        <p:spPr>
          <a:xfrm>
            <a:off x="384809" y="1477215"/>
            <a:ext cx="6998971" cy="400238"/>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Below are the essential deliverables being developed at each stage of the opportunity management process:</a:t>
            </a:r>
          </a:p>
        </p:txBody>
      </p:sp>
      <p:grpSp>
        <p:nvGrpSpPr>
          <p:cNvPr id="18" name="Group 17">
            <a:extLst>
              <a:ext uri="{FF2B5EF4-FFF2-40B4-BE49-F238E27FC236}">
                <a16:creationId xmlns:a16="http://schemas.microsoft.com/office/drawing/2014/main" id="{AFE5626E-DF53-480E-95FE-C784A32CA790}"/>
              </a:ext>
            </a:extLst>
          </p:cNvPr>
          <p:cNvGrpSpPr/>
          <p:nvPr/>
        </p:nvGrpSpPr>
        <p:grpSpPr>
          <a:xfrm>
            <a:off x="384809" y="1120559"/>
            <a:ext cx="6998969" cy="361950"/>
            <a:chOff x="384809" y="943387"/>
            <a:chExt cx="6998969" cy="361950"/>
          </a:xfrm>
        </p:grpSpPr>
        <p:grpSp>
          <p:nvGrpSpPr>
            <p:cNvPr id="19" name="Group 18">
              <a:extLst>
                <a:ext uri="{FF2B5EF4-FFF2-40B4-BE49-F238E27FC236}">
                  <a16:creationId xmlns:a16="http://schemas.microsoft.com/office/drawing/2014/main" id="{AE2333FD-55C3-493F-A7CE-0090595BBC75}"/>
                </a:ext>
              </a:extLst>
            </p:cNvPr>
            <p:cNvGrpSpPr/>
            <p:nvPr/>
          </p:nvGrpSpPr>
          <p:grpSpPr>
            <a:xfrm>
              <a:off x="384809" y="943387"/>
              <a:ext cx="360363" cy="361950"/>
              <a:chOff x="8445501" y="1787525"/>
              <a:chExt cx="360363" cy="361950"/>
            </a:xfrm>
            <a:solidFill>
              <a:schemeClr val="bg1"/>
            </a:solidFill>
          </p:grpSpPr>
          <p:sp>
            <p:nvSpPr>
              <p:cNvPr id="20" name="Freeform 311">
                <a:extLst>
                  <a:ext uri="{FF2B5EF4-FFF2-40B4-BE49-F238E27FC236}">
                    <a16:creationId xmlns:a16="http://schemas.microsoft.com/office/drawing/2014/main" id="{4D6229FB-1E7C-4230-80B8-DB1FCBDE3450}"/>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12">
                <a:extLst>
                  <a:ext uri="{FF2B5EF4-FFF2-40B4-BE49-F238E27FC236}">
                    <a16:creationId xmlns:a16="http://schemas.microsoft.com/office/drawing/2014/main" id="{AF248332-D78A-49ED-BD65-C219B1E4022C}"/>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13">
                <a:extLst>
                  <a:ext uri="{FF2B5EF4-FFF2-40B4-BE49-F238E27FC236}">
                    <a16:creationId xmlns:a16="http://schemas.microsoft.com/office/drawing/2014/main" id="{0C38F194-D495-47F0-A186-A418BDF3D5F0}"/>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14">
                <a:extLst>
                  <a:ext uri="{FF2B5EF4-FFF2-40B4-BE49-F238E27FC236}">
                    <a16:creationId xmlns:a16="http://schemas.microsoft.com/office/drawing/2014/main" id="{0EBFA19E-2808-4AAB-84AC-99EA0B4CC8BB}"/>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15">
                <a:extLst>
                  <a:ext uri="{FF2B5EF4-FFF2-40B4-BE49-F238E27FC236}">
                    <a16:creationId xmlns:a16="http://schemas.microsoft.com/office/drawing/2014/main" id="{5DB804DC-1D5C-4016-9EB4-CFE97C7DDB36}"/>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16">
                <a:extLst>
                  <a:ext uri="{FF2B5EF4-FFF2-40B4-BE49-F238E27FC236}">
                    <a16:creationId xmlns:a16="http://schemas.microsoft.com/office/drawing/2014/main" id="{500D29B9-26B1-496A-A869-502A4D23F025}"/>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17">
                <a:extLst>
                  <a:ext uri="{FF2B5EF4-FFF2-40B4-BE49-F238E27FC236}">
                    <a16:creationId xmlns:a16="http://schemas.microsoft.com/office/drawing/2014/main" id="{6C1EF966-9188-4591-8F07-4B08CB0CAF45}"/>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18">
                <a:extLst>
                  <a:ext uri="{FF2B5EF4-FFF2-40B4-BE49-F238E27FC236}">
                    <a16:creationId xmlns:a16="http://schemas.microsoft.com/office/drawing/2014/main" id="{644C38CB-B21F-4A06-8775-C4DDF7D46673}"/>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19">
                <a:extLst>
                  <a:ext uri="{FF2B5EF4-FFF2-40B4-BE49-F238E27FC236}">
                    <a16:creationId xmlns:a16="http://schemas.microsoft.com/office/drawing/2014/main" id="{79A8BBE8-1D4E-4EA1-991E-4BAACB36B323}"/>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0">
                <a:extLst>
                  <a:ext uri="{FF2B5EF4-FFF2-40B4-BE49-F238E27FC236}">
                    <a16:creationId xmlns:a16="http://schemas.microsoft.com/office/drawing/2014/main" id="{74D70513-44BD-4F0C-9140-70DBED6F0B30}"/>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4" name="Straight Connector 13">
              <a:extLst>
                <a:ext uri="{FF2B5EF4-FFF2-40B4-BE49-F238E27FC236}">
                  <a16:creationId xmlns:a16="http://schemas.microsoft.com/office/drawing/2014/main" id="{F4DEAD58-3B45-4F23-BBAB-62BB94035319}"/>
                </a:ext>
              </a:extLst>
            </p:cNvPr>
            <p:cNvCxnSpPr>
              <a:cxnSpLocks/>
            </p:cNvCxnSpPr>
            <p:nvPr/>
          </p:nvCxnSpPr>
          <p:spPr>
            <a:xfrm>
              <a:off x="914399" y="1200974"/>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Rectangle: Top Corners Rounded 31">
            <a:extLst>
              <a:ext uri="{FF2B5EF4-FFF2-40B4-BE49-F238E27FC236}">
                <a16:creationId xmlns:a16="http://schemas.microsoft.com/office/drawing/2014/main" id="{4B207EB9-7207-469F-88BA-6DAA1784C6CB}"/>
              </a:ext>
            </a:extLst>
          </p:cNvPr>
          <p:cNvSpPr/>
          <p:nvPr/>
        </p:nvSpPr>
        <p:spPr>
          <a:xfrm>
            <a:off x="384810" y="2002979"/>
            <a:ext cx="6998968" cy="1040870"/>
          </a:xfrm>
          <a:prstGeom prst="round2SameRect">
            <a:avLst>
              <a:gd name="adj1" fmla="val 7516"/>
              <a:gd name="adj2" fmla="val 0"/>
            </a:avLst>
          </a:prstGeom>
          <a:solidFill>
            <a:schemeClr val="accent2"/>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p:txBody>
      </p:sp>
      <p:graphicFrame>
        <p:nvGraphicFramePr>
          <p:cNvPr id="33" name="Table 32">
            <a:extLst>
              <a:ext uri="{FF2B5EF4-FFF2-40B4-BE49-F238E27FC236}">
                <a16:creationId xmlns:a16="http://schemas.microsoft.com/office/drawing/2014/main" id="{67D01B94-0816-42A5-B75A-207A07C9C0AB}"/>
              </a:ext>
            </a:extLst>
          </p:cNvPr>
          <p:cNvGraphicFramePr>
            <a:graphicFrameLocks noGrp="1"/>
          </p:cNvGraphicFramePr>
          <p:nvPr>
            <p:extLst>
              <p:ext uri="{D42A27DB-BD31-4B8C-83A1-F6EECF244321}">
                <p14:modId xmlns:p14="http://schemas.microsoft.com/office/powerpoint/2010/main" val="3395245493"/>
              </p:ext>
            </p:extLst>
          </p:nvPr>
        </p:nvGraphicFramePr>
        <p:xfrm>
          <a:off x="384810" y="2033911"/>
          <a:ext cx="6998968" cy="7360297"/>
        </p:xfrm>
        <a:graphic>
          <a:graphicData uri="http://schemas.openxmlformats.org/drawingml/2006/table">
            <a:tbl>
              <a:tblPr firstRow="1" bandRow="1">
                <a:tableStyleId>{85BE263C-DBD7-4A20-BB59-AAB30ACAA65A}</a:tableStyleId>
              </a:tblPr>
              <a:tblGrid>
                <a:gridCol w="1062990">
                  <a:extLst>
                    <a:ext uri="{9D8B030D-6E8A-4147-A177-3AD203B41FA5}">
                      <a16:colId xmlns:a16="http://schemas.microsoft.com/office/drawing/2014/main" val="393318590"/>
                    </a:ext>
                  </a:extLst>
                </a:gridCol>
                <a:gridCol w="1447800">
                  <a:extLst>
                    <a:ext uri="{9D8B030D-6E8A-4147-A177-3AD203B41FA5}">
                      <a16:colId xmlns:a16="http://schemas.microsoft.com/office/drawing/2014/main" val="3927092767"/>
                    </a:ext>
                  </a:extLst>
                </a:gridCol>
                <a:gridCol w="1676400">
                  <a:extLst>
                    <a:ext uri="{9D8B030D-6E8A-4147-A177-3AD203B41FA5}">
                      <a16:colId xmlns:a16="http://schemas.microsoft.com/office/drawing/2014/main" val="3540326609"/>
                    </a:ext>
                  </a:extLst>
                </a:gridCol>
                <a:gridCol w="838200">
                  <a:extLst>
                    <a:ext uri="{9D8B030D-6E8A-4147-A177-3AD203B41FA5}">
                      <a16:colId xmlns:a16="http://schemas.microsoft.com/office/drawing/2014/main" val="3132680192"/>
                    </a:ext>
                  </a:extLst>
                </a:gridCol>
                <a:gridCol w="717786">
                  <a:extLst>
                    <a:ext uri="{9D8B030D-6E8A-4147-A177-3AD203B41FA5}">
                      <a16:colId xmlns:a16="http://schemas.microsoft.com/office/drawing/2014/main" val="345217522"/>
                    </a:ext>
                  </a:extLst>
                </a:gridCol>
                <a:gridCol w="1255792">
                  <a:extLst>
                    <a:ext uri="{9D8B030D-6E8A-4147-A177-3AD203B41FA5}">
                      <a16:colId xmlns:a16="http://schemas.microsoft.com/office/drawing/2014/main" val="176583148"/>
                    </a:ext>
                  </a:extLst>
                </a:gridCol>
              </a:tblGrid>
              <a:tr h="517340">
                <a:tc>
                  <a:txBody>
                    <a:bodyPr/>
                    <a:lstStyle/>
                    <a:p>
                      <a:pPr algn="ctr"/>
                      <a:r>
                        <a:rPr lang="en-AU" sz="1200" b="1" dirty="0">
                          <a:solidFill>
                            <a:schemeClr val="bg1"/>
                          </a:solidFill>
                          <a:latin typeface="+mn-lt"/>
                        </a:rPr>
                        <a:t>Stage</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Key Deliverables</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Purpose</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Template Owner</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Used By</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solidFill>
                            <a:schemeClr val="bg1"/>
                          </a:solidFill>
                          <a:latin typeface="+mn-lt"/>
                        </a:rPr>
                        <a:t>Criteria To Use</a:t>
                      </a: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5892128"/>
                  </a:ext>
                </a:extLst>
              </a:tr>
              <a:tr h="751316">
                <a:tc>
                  <a:txBody>
                    <a:bodyPr/>
                    <a:lstStyle/>
                    <a:p>
                      <a:pPr algn="ctr"/>
                      <a:r>
                        <a:rPr lang="en-AU" sz="1200" b="0" dirty="0">
                          <a:solidFill>
                            <a:schemeClr val="tx1"/>
                          </a:solidFill>
                          <a:latin typeface="+mn-lt"/>
                        </a:rPr>
                        <a:t>Proposal Preparation</a:t>
                      </a: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High Level Solution Design &amp; Delivery Document </a:t>
                      </a:r>
                      <a:br>
                        <a:rPr lang="en-AU" sz="1200" b="0" dirty="0">
                          <a:solidFill>
                            <a:schemeClr val="tx1"/>
                          </a:solidFill>
                          <a:latin typeface="+mn-lt"/>
                        </a:rPr>
                      </a:br>
                      <a:r>
                        <a:rPr lang="en-AU" sz="1200" b="0" dirty="0">
                          <a:solidFill>
                            <a:schemeClr val="tx1"/>
                          </a:solidFill>
                          <a:latin typeface="+mn-lt"/>
                        </a:rPr>
                        <a:t>(Client Facing)</a:t>
                      </a:r>
                      <a:endParaRPr lang="en-AU" sz="1200" b="0" i="1" dirty="0">
                        <a:solidFill>
                          <a:schemeClr val="tx1"/>
                        </a:solidFill>
                        <a:latin typeface="+mn-lt"/>
                      </a:endParaRP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qualify work requests from</a:t>
                      </a:r>
                      <a:r>
                        <a:rPr lang="en-AU" sz="1200" b="0" baseline="0" dirty="0">
                          <a:solidFill>
                            <a:schemeClr val="tx1"/>
                          </a:solidFill>
                          <a:latin typeface="+mn-lt"/>
                        </a:rPr>
                        <a:t> a operational &amp; technical perspective.</a:t>
                      </a:r>
                      <a:endParaRPr lang="en-AU" sz="1200" b="0" dirty="0">
                        <a:solidFill>
                          <a:schemeClr val="tx1"/>
                        </a:solidFill>
                        <a:latin typeface="+mn-lt"/>
                      </a:endParaRP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SE</a:t>
                      </a: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SE</a:t>
                      </a: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indent="0" algn="l">
                        <a:buFontTx/>
                        <a:buNone/>
                      </a:pPr>
                      <a:r>
                        <a:rPr lang="en-AU" sz="1200" b="0" dirty="0">
                          <a:solidFill>
                            <a:schemeClr val="tx1"/>
                          </a:solidFill>
                          <a:latin typeface="+mn-lt"/>
                        </a:rPr>
                        <a:t>None</a:t>
                      </a:r>
                      <a:r>
                        <a:rPr lang="en-AU" sz="1200" b="0" baseline="0" dirty="0">
                          <a:solidFill>
                            <a:schemeClr val="tx1"/>
                          </a:solidFill>
                          <a:latin typeface="+mn-lt"/>
                        </a:rPr>
                        <a:t> Standard Product, Delivery or </a:t>
                      </a:r>
                      <a:r>
                        <a:rPr lang="en-AU" sz="1200" b="0" dirty="0">
                          <a:solidFill>
                            <a:schemeClr val="tx1"/>
                          </a:solidFill>
                          <a:latin typeface="+mn-lt"/>
                        </a:rPr>
                        <a:t>New Market</a:t>
                      </a:r>
                    </a:p>
                  </a:txBody>
                  <a:tcPr marL="0" marR="0" marT="0" marB="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4179160"/>
                  </a:ext>
                </a:extLst>
              </a:tr>
              <a:tr h="1126975">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Proposal Preparation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Client Proposal Document</a:t>
                      </a:r>
                      <a:br>
                        <a:rPr lang="en-AU" sz="1200" b="0" dirty="0">
                          <a:solidFill>
                            <a:schemeClr val="tx1"/>
                          </a:solidFill>
                          <a:latin typeface="+mn-lt"/>
                        </a:rPr>
                      </a:br>
                      <a:r>
                        <a:rPr lang="en-AU" sz="1200" b="0" dirty="0">
                          <a:solidFill>
                            <a:schemeClr val="tx1"/>
                          </a:solidFill>
                          <a:latin typeface="+mn-lt"/>
                        </a:rPr>
                        <a:t>(Client Facing)</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obtain formal</a:t>
                      </a:r>
                      <a:r>
                        <a:rPr lang="en-AU" sz="1200" b="0" baseline="0" dirty="0">
                          <a:solidFill>
                            <a:schemeClr val="tx1"/>
                          </a:solidFill>
                          <a:latin typeface="+mn-lt"/>
                        </a:rPr>
                        <a:t> approval from the client to go ahead (including a ~20% variance on PS work).</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Sales</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For all non-standard work requests and repricing</a:t>
                      </a:r>
                      <a:r>
                        <a:rPr lang="en-AU" sz="1200" b="0" baseline="0" dirty="0">
                          <a:solidFill>
                            <a:schemeClr val="tx1"/>
                          </a:solidFill>
                          <a:latin typeface="+mn-lt"/>
                        </a:rPr>
                        <a:t> </a:t>
                      </a:r>
                      <a:r>
                        <a:rPr lang="en-AU" sz="1200" b="0" dirty="0">
                          <a:solidFill>
                            <a:schemeClr val="tx1"/>
                          </a:solidFill>
                          <a:latin typeface="+mn-lt"/>
                        </a:rPr>
                        <a:t>(i.e. excluding</a:t>
                      </a:r>
                      <a:r>
                        <a:rPr lang="en-AU" sz="1200" b="0" baseline="0" dirty="0">
                          <a:solidFill>
                            <a:schemeClr val="tx1"/>
                          </a:solidFill>
                          <a:latin typeface="+mn-lt"/>
                        </a:rPr>
                        <a:t> standard orders)</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1193491"/>
                  </a:ext>
                </a:extLst>
              </a:tr>
              <a:tr h="1020255">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Proposal Preparation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Pricing Proposal Summary Document</a:t>
                      </a:r>
                      <a:br>
                        <a:rPr lang="en-AU" sz="1200" b="0" dirty="0">
                          <a:solidFill>
                            <a:schemeClr val="tx1"/>
                          </a:solidFill>
                          <a:latin typeface="+mn-lt"/>
                        </a:rPr>
                      </a:br>
                      <a:r>
                        <a:rPr lang="en-AU" sz="1200" b="0" dirty="0">
                          <a:solidFill>
                            <a:schemeClr val="tx1"/>
                          </a:solidFill>
                          <a:latin typeface="+mn-lt"/>
                        </a:rPr>
                        <a:t>(Client Facing)</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financially qualify and approve </a:t>
                      </a:r>
                      <a:r>
                        <a:rPr lang="en-AU" sz="1200" b="0" baseline="0" dirty="0">
                          <a:solidFill>
                            <a:schemeClr val="tx1"/>
                          </a:solidFill>
                          <a:latin typeface="+mn-lt"/>
                        </a:rPr>
                        <a:t>work requests on OB level that meet certain criteria.</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Finance</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Sales (or other project initiators)</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53975" indent="-53975" algn="l">
                        <a:buFontTx/>
                        <a:buChar char="-"/>
                      </a:pPr>
                      <a:r>
                        <a:rPr lang="en-AU" sz="1200" b="0" dirty="0">
                          <a:solidFill>
                            <a:schemeClr val="tx1"/>
                          </a:solidFill>
                          <a:latin typeface="+mn-lt"/>
                        </a:rPr>
                        <a:t>Margin &lt;50% or</a:t>
                      </a:r>
                    </a:p>
                    <a:p>
                      <a:pPr marL="53975" indent="-53975" algn="l">
                        <a:buFontTx/>
                        <a:buChar char="-"/>
                      </a:pPr>
                      <a:r>
                        <a:rPr lang="en-AU" sz="1200" b="0" dirty="0">
                          <a:solidFill>
                            <a:schemeClr val="tx1"/>
                          </a:solidFill>
                          <a:latin typeface="+mn-lt"/>
                        </a:rPr>
                        <a:t>TCV &gt;U$500k or</a:t>
                      </a:r>
                    </a:p>
                    <a:p>
                      <a:pPr marL="53975" indent="-53975" algn="l">
                        <a:buFontTx/>
                        <a:buChar char="-"/>
                      </a:pPr>
                      <a:r>
                        <a:rPr lang="en-AU" sz="1200" b="0" dirty="0">
                          <a:solidFill>
                            <a:schemeClr val="tx1"/>
                          </a:solidFill>
                          <a:latin typeface="+mn-lt"/>
                        </a:rPr>
                        <a:t>No</a:t>
                      </a:r>
                      <a:r>
                        <a:rPr lang="en-AU" sz="1200" b="0" baseline="0" dirty="0">
                          <a:solidFill>
                            <a:schemeClr val="tx1"/>
                          </a:solidFill>
                          <a:latin typeface="+mn-lt"/>
                        </a:rPr>
                        <a:t> Standard Product/ Delivery</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0865879"/>
                  </a:ext>
                </a:extLst>
              </a:tr>
              <a:tr h="751316">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Proposal Preparation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Project Estimator (Internal Support)</a:t>
                      </a:r>
                      <a:endParaRPr lang="en-AU" sz="1200" b="0" i="1"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provide a more accurate and work estimate </a:t>
                      </a:r>
                      <a:r>
                        <a:rPr lang="en-AU" sz="1200" b="0" baseline="0" dirty="0">
                          <a:solidFill>
                            <a:schemeClr val="tx1"/>
                          </a:solidFill>
                          <a:latin typeface="+mn-lt"/>
                        </a:rPr>
                        <a:t>following a predefined format.</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SE</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SE/ Project Manager</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This is subject to SE’s and PM’s discretion.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4769537"/>
                  </a:ext>
                </a:extLst>
              </a:tr>
              <a:tr h="1314804">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Proposal Preparation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Standard Project Schedule</a:t>
                      </a:r>
                    </a:p>
                    <a:p>
                      <a:pPr algn="l"/>
                      <a:r>
                        <a:rPr lang="en-AU" sz="1200" b="0" dirty="0">
                          <a:solidFill>
                            <a:schemeClr val="tx1"/>
                          </a:solidFill>
                          <a:latin typeface="+mn-lt"/>
                        </a:rPr>
                        <a:t>(Internal Support)</a:t>
                      </a:r>
                      <a:endParaRPr lang="en-AU" sz="1200" b="0" i="1"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provide a more accurate timeline outlining the delivery milestones, detailed tasks with effort and </a:t>
                      </a:r>
                      <a:r>
                        <a:rPr lang="en-AU" sz="1200" b="0" baseline="0" dirty="0">
                          <a:solidFill>
                            <a:schemeClr val="tx1"/>
                          </a:solidFill>
                          <a:latin typeface="+mn-lt"/>
                        </a:rPr>
                        <a:t>duration following a predefined format.</a:t>
                      </a:r>
                      <a:r>
                        <a:rPr lang="en-AU" sz="1200" b="0" dirty="0">
                          <a:solidFill>
                            <a:schemeClr val="tx1"/>
                          </a:solidFill>
                          <a:latin typeface="+mn-lt"/>
                        </a:rPr>
                        <a:t> </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SE</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SE/ Project Manager</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This is subject to SE’s and PM’s discretion.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3809763"/>
                  </a:ext>
                </a:extLst>
              </a:tr>
              <a:tr h="751316">
                <a:tc>
                  <a:txBody>
                    <a:bodyPr/>
                    <a:lstStyle/>
                    <a:p>
                      <a:pPr algn="ctr"/>
                      <a:r>
                        <a:rPr lang="en-AU" sz="1200" b="0" dirty="0">
                          <a:solidFill>
                            <a:schemeClr val="tx1"/>
                          </a:solidFill>
                          <a:latin typeface="+mn-lt"/>
                        </a:rPr>
                        <a:t>Agreement Preparation</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Client Agreement Document</a:t>
                      </a:r>
                      <a:br>
                        <a:rPr lang="en-AU" sz="1200" b="0" dirty="0">
                          <a:solidFill>
                            <a:schemeClr val="tx1"/>
                          </a:solidFill>
                          <a:latin typeface="+mn-lt"/>
                        </a:rPr>
                      </a:br>
                      <a:r>
                        <a:rPr lang="en-AU" sz="1200" b="0" dirty="0">
                          <a:solidFill>
                            <a:schemeClr val="tx1"/>
                          </a:solidFill>
                          <a:latin typeface="+mn-lt"/>
                        </a:rPr>
                        <a:t>(Client Facing)</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To obtain</a:t>
                      </a:r>
                      <a:r>
                        <a:rPr lang="en-AU" sz="1200" b="0" baseline="0" dirty="0">
                          <a:solidFill>
                            <a:schemeClr val="tx1"/>
                          </a:solidFill>
                          <a:latin typeface="+mn-lt"/>
                        </a:rPr>
                        <a:t> formal approval from the client on all the terms &amp; conditions.</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Sales</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To obtain formal approval from client.</a:t>
                      </a:r>
                    </a:p>
                  </a:txBody>
                  <a:tcPr marL="0" marR="0" marT="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748531"/>
                  </a:ext>
                </a:extLst>
              </a:tr>
              <a:tr h="1126975">
                <a:tc>
                  <a:txBody>
                    <a:bodyPr/>
                    <a:lstStyle/>
                    <a:p>
                      <a:pPr algn="ctr"/>
                      <a:r>
                        <a:rPr lang="en-AU" sz="1200" b="0" dirty="0">
                          <a:solidFill>
                            <a:schemeClr val="tx1"/>
                          </a:solidFill>
                          <a:latin typeface="+mn-lt"/>
                        </a:rPr>
                        <a:t>Agreement Presented</a:t>
                      </a: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Client Order Form</a:t>
                      </a:r>
                      <a:br>
                        <a:rPr lang="en-AU" sz="1200" b="0" dirty="0">
                          <a:solidFill>
                            <a:schemeClr val="tx1"/>
                          </a:solidFill>
                          <a:latin typeface="+mn-lt"/>
                        </a:rPr>
                      </a:br>
                      <a:r>
                        <a:rPr lang="en-AU" sz="1200" b="0" dirty="0">
                          <a:solidFill>
                            <a:schemeClr val="tx1"/>
                          </a:solidFill>
                          <a:latin typeface="+mn-lt"/>
                        </a:rPr>
                        <a:t>(Client Facing)</a:t>
                      </a: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a:t>
                      </a:r>
                      <a:r>
                        <a:rPr lang="en-AU" sz="1200" b="0" baseline="0" dirty="0">
                          <a:solidFill>
                            <a:schemeClr val="tx1"/>
                          </a:solidFill>
                          <a:latin typeface="+mn-lt"/>
                        </a:rPr>
                        <a:t> capture all detailed setup &amp; config requirements from the client to start the service fulfilment/ provisioning process.</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Service</a:t>
                      </a:r>
                      <a:r>
                        <a:rPr lang="en-AU" sz="1200" b="0" baseline="0" dirty="0">
                          <a:solidFill>
                            <a:schemeClr val="tx1"/>
                          </a:solidFill>
                          <a:latin typeface="+mn-lt"/>
                        </a:rPr>
                        <a:t> Fulfilment</a:t>
                      </a:r>
                      <a:endParaRPr lang="en-AU" sz="1200" b="0" dirty="0">
                        <a:solidFill>
                          <a:schemeClr val="tx1"/>
                        </a:solidFill>
                        <a:latin typeface="+mn-lt"/>
                      </a:endParaRP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SE/ Service Delivery</a:t>
                      </a: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To obtain formal approval from client.</a:t>
                      </a:r>
                    </a:p>
                  </a:txBody>
                  <a:tcPr marL="0" marR="0" marT="0" marB="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108834574"/>
                  </a:ext>
                </a:extLst>
              </a:tr>
            </a:tbl>
          </a:graphicData>
        </a:graphic>
      </p:graphicFrame>
      <p:sp>
        <p:nvSpPr>
          <p:cNvPr id="30" name="Slide Number Placeholder 2">
            <a:extLst>
              <a:ext uri="{FF2B5EF4-FFF2-40B4-BE49-F238E27FC236}">
                <a16:creationId xmlns:a16="http://schemas.microsoft.com/office/drawing/2014/main" id="{7E9D50CE-0DE0-2541-B3BB-2E34911A54C0}"/>
              </a:ext>
            </a:extLst>
          </p:cNvPr>
          <p:cNvSpPr txBox="1">
            <a:spLocks/>
          </p:cNvSpPr>
          <p:nvPr/>
        </p:nvSpPr>
        <p:spPr>
          <a:xfrm>
            <a:off x="6913882" y="9438830"/>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36</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537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B3C55537-A2DE-41CA-9FA5-509925DAE878}"/>
              </a:ext>
            </a:extLst>
          </p:cNvPr>
          <p:cNvGraphicFramePr>
            <a:graphicFrameLocks noChangeAspect="1"/>
          </p:cNvGraphicFramePr>
          <p:nvPr>
            <p:custDataLst>
              <p:tags r:id="rId1"/>
            </p:custDataLst>
            <p:extLst>
              <p:ext uri="{D42A27DB-BD31-4B8C-83A1-F6EECF244321}">
                <p14:modId xmlns:p14="http://schemas.microsoft.com/office/powerpoint/2010/main" val="2784056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5" name="Object 64" hidden="1">
                        <a:extLst>
                          <a:ext uri="{FF2B5EF4-FFF2-40B4-BE49-F238E27FC236}">
                            <a16:creationId xmlns:a16="http://schemas.microsoft.com/office/drawing/2014/main" id="{B3C55537-A2DE-41CA-9FA5-509925DAE8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ctangle 65" hidden="1">
            <a:extLst>
              <a:ext uri="{FF2B5EF4-FFF2-40B4-BE49-F238E27FC236}">
                <a16:creationId xmlns:a16="http://schemas.microsoft.com/office/drawing/2014/main" id="{A0CF805B-BE76-4356-AE0E-67A34073698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34525F10-A420-4117-A5CE-49D3CA8CDAD0}"/>
              </a:ext>
            </a:extLst>
          </p:cNvPr>
          <p:cNvSpPr>
            <a:spLocks noGrp="1"/>
          </p:cNvSpPr>
          <p:nvPr>
            <p:ph type="title"/>
          </p:nvPr>
        </p:nvSpPr>
        <p:spPr/>
        <p:txBody>
          <a:bodyPr/>
          <a:lstStyle/>
          <a:p>
            <a:r>
              <a:rPr lang="en-US" dirty="0"/>
              <a:t>Detailed Overview of ADVAM Deliverables</a:t>
            </a:r>
          </a:p>
        </p:txBody>
      </p:sp>
      <p:pic>
        <p:nvPicPr>
          <p:cNvPr id="16" name="Picture 15" descr="A circuit board&#10;&#10;Description automatically generated">
            <a:extLst>
              <a:ext uri="{FF2B5EF4-FFF2-40B4-BE49-F238E27FC236}">
                <a16:creationId xmlns:a16="http://schemas.microsoft.com/office/drawing/2014/main" id="{143B4BC9-BB5E-4DE0-99E0-D72E24648E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021871"/>
            <a:ext cx="7772400" cy="1592386"/>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6" name="Rectangle 5">
            <a:extLst>
              <a:ext uri="{FF2B5EF4-FFF2-40B4-BE49-F238E27FC236}">
                <a16:creationId xmlns:a16="http://schemas.microsoft.com/office/drawing/2014/main" id="{F54F8793-3978-4CED-B11D-5076D6573C81}"/>
              </a:ext>
            </a:extLst>
          </p:cNvPr>
          <p:cNvSpPr/>
          <p:nvPr/>
        </p:nvSpPr>
        <p:spPr>
          <a:xfrm>
            <a:off x="0" y="993737"/>
            <a:ext cx="7772400" cy="162052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9" name="TextBox 8">
            <a:extLst>
              <a:ext uri="{FF2B5EF4-FFF2-40B4-BE49-F238E27FC236}">
                <a16:creationId xmlns:a16="http://schemas.microsoft.com/office/drawing/2014/main" id="{94B0EA6C-BD57-4464-A4CB-3E6F88F9BD1E}"/>
              </a:ext>
            </a:extLst>
          </p:cNvPr>
          <p:cNvSpPr txBox="1"/>
          <p:nvPr/>
        </p:nvSpPr>
        <p:spPr>
          <a:xfrm>
            <a:off x="384809" y="1541820"/>
            <a:ext cx="6998971" cy="400238"/>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Below are the essential deliverables being developed at each stage of the opportunity management process:</a:t>
            </a:r>
          </a:p>
        </p:txBody>
      </p:sp>
      <p:grpSp>
        <p:nvGrpSpPr>
          <p:cNvPr id="18" name="Group 17">
            <a:extLst>
              <a:ext uri="{FF2B5EF4-FFF2-40B4-BE49-F238E27FC236}">
                <a16:creationId xmlns:a16="http://schemas.microsoft.com/office/drawing/2014/main" id="{AFE5626E-DF53-480E-95FE-C784A32CA790}"/>
              </a:ext>
            </a:extLst>
          </p:cNvPr>
          <p:cNvGrpSpPr/>
          <p:nvPr/>
        </p:nvGrpSpPr>
        <p:grpSpPr>
          <a:xfrm>
            <a:off x="384809" y="1185164"/>
            <a:ext cx="6998969" cy="361950"/>
            <a:chOff x="384809" y="943387"/>
            <a:chExt cx="6998969" cy="361950"/>
          </a:xfrm>
        </p:grpSpPr>
        <p:grpSp>
          <p:nvGrpSpPr>
            <p:cNvPr id="19" name="Group 18">
              <a:extLst>
                <a:ext uri="{FF2B5EF4-FFF2-40B4-BE49-F238E27FC236}">
                  <a16:creationId xmlns:a16="http://schemas.microsoft.com/office/drawing/2014/main" id="{AE2333FD-55C3-493F-A7CE-0090595BBC75}"/>
                </a:ext>
              </a:extLst>
            </p:cNvPr>
            <p:cNvGrpSpPr/>
            <p:nvPr/>
          </p:nvGrpSpPr>
          <p:grpSpPr>
            <a:xfrm>
              <a:off x="384809" y="943387"/>
              <a:ext cx="360363" cy="361950"/>
              <a:chOff x="8445501" y="1787525"/>
              <a:chExt cx="360363" cy="361950"/>
            </a:xfrm>
            <a:solidFill>
              <a:schemeClr val="bg1"/>
            </a:solidFill>
          </p:grpSpPr>
          <p:sp>
            <p:nvSpPr>
              <p:cNvPr id="20" name="Freeform 311">
                <a:extLst>
                  <a:ext uri="{FF2B5EF4-FFF2-40B4-BE49-F238E27FC236}">
                    <a16:creationId xmlns:a16="http://schemas.microsoft.com/office/drawing/2014/main" id="{4D6229FB-1E7C-4230-80B8-DB1FCBDE3450}"/>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12">
                <a:extLst>
                  <a:ext uri="{FF2B5EF4-FFF2-40B4-BE49-F238E27FC236}">
                    <a16:creationId xmlns:a16="http://schemas.microsoft.com/office/drawing/2014/main" id="{AF248332-D78A-49ED-BD65-C219B1E4022C}"/>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13">
                <a:extLst>
                  <a:ext uri="{FF2B5EF4-FFF2-40B4-BE49-F238E27FC236}">
                    <a16:creationId xmlns:a16="http://schemas.microsoft.com/office/drawing/2014/main" id="{0C38F194-D495-47F0-A186-A418BDF3D5F0}"/>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14">
                <a:extLst>
                  <a:ext uri="{FF2B5EF4-FFF2-40B4-BE49-F238E27FC236}">
                    <a16:creationId xmlns:a16="http://schemas.microsoft.com/office/drawing/2014/main" id="{0EBFA19E-2808-4AAB-84AC-99EA0B4CC8BB}"/>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15">
                <a:extLst>
                  <a:ext uri="{FF2B5EF4-FFF2-40B4-BE49-F238E27FC236}">
                    <a16:creationId xmlns:a16="http://schemas.microsoft.com/office/drawing/2014/main" id="{5DB804DC-1D5C-4016-9EB4-CFE97C7DDB36}"/>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16">
                <a:extLst>
                  <a:ext uri="{FF2B5EF4-FFF2-40B4-BE49-F238E27FC236}">
                    <a16:creationId xmlns:a16="http://schemas.microsoft.com/office/drawing/2014/main" id="{500D29B9-26B1-496A-A869-502A4D23F025}"/>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17">
                <a:extLst>
                  <a:ext uri="{FF2B5EF4-FFF2-40B4-BE49-F238E27FC236}">
                    <a16:creationId xmlns:a16="http://schemas.microsoft.com/office/drawing/2014/main" id="{6C1EF966-9188-4591-8F07-4B08CB0CAF45}"/>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18">
                <a:extLst>
                  <a:ext uri="{FF2B5EF4-FFF2-40B4-BE49-F238E27FC236}">
                    <a16:creationId xmlns:a16="http://schemas.microsoft.com/office/drawing/2014/main" id="{644C38CB-B21F-4A06-8775-C4DDF7D46673}"/>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19">
                <a:extLst>
                  <a:ext uri="{FF2B5EF4-FFF2-40B4-BE49-F238E27FC236}">
                    <a16:creationId xmlns:a16="http://schemas.microsoft.com/office/drawing/2014/main" id="{79A8BBE8-1D4E-4EA1-991E-4BAACB36B323}"/>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0">
                <a:extLst>
                  <a:ext uri="{FF2B5EF4-FFF2-40B4-BE49-F238E27FC236}">
                    <a16:creationId xmlns:a16="http://schemas.microsoft.com/office/drawing/2014/main" id="{74D70513-44BD-4F0C-9140-70DBED6F0B30}"/>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4" name="Straight Connector 13">
              <a:extLst>
                <a:ext uri="{FF2B5EF4-FFF2-40B4-BE49-F238E27FC236}">
                  <a16:creationId xmlns:a16="http://schemas.microsoft.com/office/drawing/2014/main" id="{F4DEAD58-3B45-4F23-BBAB-62BB94035319}"/>
                </a:ext>
              </a:extLst>
            </p:cNvPr>
            <p:cNvCxnSpPr>
              <a:cxnSpLocks/>
            </p:cNvCxnSpPr>
            <p:nvPr/>
          </p:nvCxnSpPr>
          <p:spPr>
            <a:xfrm>
              <a:off x="914399" y="1200974"/>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Rectangle: Top Corners Rounded 31">
            <a:extLst>
              <a:ext uri="{FF2B5EF4-FFF2-40B4-BE49-F238E27FC236}">
                <a16:creationId xmlns:a16="http://schemas.microsoft.com/office/drawing/2014/main" id="{4B207EB9-7207-469F-88BA-6DAA1784C6CB}"/>
              </a:ext>
            </a:extLst>
          </p:cNvPr>
          <p:cNvSpPr/>
          <p:nvPr/>
        </p:nvSpPr>
        <p:spPr>
          <a:xfrm>
            <a:off x="384810" y="2067584"/>
            <a:ext cx="6998968" cy="1040870"/>
          </a:xfrm>
          <a:prstGeom prst="round2SameRect">
            <a:avLst>
              <a:gd name="adj1" fmla="val 7516"/>
              <a:gd name="adj2" fmla="val 0"/>
            </a:avLst>
          </a:prstGeom>
          <a:solidFill>
            <a:schemeClr val="accent2"/>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p:txBody>
      </p:sp>
      <p:graphicFrame>
        <p:nvGraphicFramePr>
          <p:cNvPr id="33" name="Table 32">
            <a:extLst>
              <a:ext uri="{FF2B5EF4-FFF2-40B4-BE49-F238E27FC236}">
                <a16:creationId xmlns:a16="http://schemas.microsoft.com/office/drawing/2014/main" id="{67D01B94-0816-42A5-B75A-207A07C9C0AB}"/>
              </a:ext>
            </a:extLst>
          </p:cNvPr>
          <p:cNvGraphicFramePr>
            <a:graphicFrameLocks noGrp="1"/>
          </p:cNvGraphicFramePr>
          <p:nvPr>
            <p:extLst>
              <p:ext uri="{D42A27DB-BD31-4B8C-83A1-F6EECF244321}">
                <p14:modId xmlns:p14="http://schemas.microsoft.com/office/powerpoint/2010/main" val="1395040602"/>
              </p:ext>
            </p:extLst>
          </p:nvPr>
        </p:nvGraphicFramePr>
        <p:xfrm>
          <a:off x="384810" y="2082473"/>
          <a:ext cx="6998968" cy="7061527"/>
        </p:xfrm>
        <a:graphic>
          <a:graphicData uri="http://schemas.openxmlformats.org/drawingml/2006/table">
            <a:tbl>
              <a:tblPr firstRow="1" bandRow="1">
                <a:tableStyleId>{85BE263C-DBD7-4A20-BB59-AAB30ACAA65A}</a:tableStyleId>
              </a:tblPr>
              <a:tblGrid>
                <a:gridCol w="1062990">
                  <a:extLst>
                    <a:ext uri="{9D8B030D-6E8A-4147-A177-3AD203B41FA5}">
                      <a16:colId xmlns:a16="http://schemas.microsoft.com/office/drawing/2014/main" val="393318590"/>
                    </a:ext>
                  </a:extLst>
                </a:gridCol>
                <a:gridCol w="1447800">
                  <a:extLst>
                    <a:ext uri="{9D8B030D-6E8A-4147-A177-3AD203B41FA5}">
                      <a16:colId xmlns:a16="http://schemas.microsoft.com/office/drawing/2014/main" val="3927092767"/>
                    </a:ext>
                  </a:extLst>
                </a:gridCol>
                <a:gridCol w="1676400">
                  <a:extLst>
                    <a:ext uri="{9D8B030D-6E8A-4147-A177-3AD203B41FA5}">
                      <a16:colId xmlns:a16="http://schemas.microsoft.com/office/drawing/2014/main" val="3540326609"/>
                    </a:ext>
                  </a:extLst>
                </a:gridCol>
                <a:gridCol w="914400">
                  <a:extLst>
                    <a:ext uri="{9D8B030D-6E8A-4147-A177-3AD203B41FA5}">
                      <a16:colId xmlns:a16="http://schemas.microsoft.com/office/drawing/2014/main" val="3132680192"/>
                    </a:ext>
                  </a:extLst>
                </a:gridCol>
                <a:gridCol w="641586">
                  <a:extLst>
                    <a:ext uri="{9D8B030D-6E8A-4147-A177-3AD203B41FA5}">
                      <a16:colId xmlns:a16="http://schemas.microsoft.com/office/drawing/2014/main" val="345217522"/>
                    </a:ext>
                  </a:extLst>
                </a:gridCol>
                <a:gridCol w="1255792">
                  <a:extLst>
                    <a:ext uri="{9D8B030D-6E8A-4147-A177-3AD203B41FA5}">
                      <a16:colId xmlns:a16="http://schemas.microsoft.com/office/drawing/2014/main" val="176583148"/>
                    </a:ext>
                  </a:extLst>
                </a:gridCol>
              </a:tblGrid>
              <a:tr h="533400">
                <a:tc>
                  <a:txBody>
                    <a:bodyPr/>
                    <a:lstStyle/>
                    <a:p>
                      <a:pPr algn="ctr"/>
                      <a:r>
                        <a:rPr lang="en-AU" sz="1200" b="1" dirty="0">
                          <a:solidFill>
                            <a:schemeClr val="bg1"/>
                          </a:solidFill>
                          <a:latin typeface="+mn-lt"/>
                        </a:rPr>
                        <a:t>Stage</a:t>
                      </a:r>
                    </a:p>
                  </a:txBody>
                  <a:tcPr marL="36000" marR="3600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Key Deliverables</a:t>
                      </a:r>
                    </a:p>
                  </a:txBody>
                  <a:tcPr marL="36000" marR="3600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Purpose</a:t>
                      </a:r>
                    </a:p>
                  </a:txBody>
                  <a:tcPr marL="36000" marR="3600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Template Owner</a:t>
                      </a:r>
                    </a:p>
                  </a:txBody>
                  <a:tcPr marL="36000" marR="3600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latin typeface="+mn-lt"/>
                        </a:rPr>
                        <a:t>Used By</a:t>
                      </a:r>
                    </a:p>
                  </a:txBody>
                  <a:tcPr marL="36000" marR="36000" marT="18000" marB="1800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lvl1pPr marL="0" algn="l" defTabSz="1280160" rtl="0" eaLnBrk="1" latinLnBrk="0" hangingPunct="1">
                        <a:defRPr sz="2520" b="1" kern="1200">
                          <a:solidFill>
                            <a:schemeClr val="lt1"/>
                          </a:solidFill>
                          <a:latin typeface="Calibri"/>
                        </a:defRPr>
                      </a:lvl1pPr>
                      <a:lvl2pPr marL="640080" algn="l" defTabSz="1280160" rtl="0" eaLnBrk="1" latinLnBrk="0" hangingPunct="1">
                        <a:defRPr sz="2520" b="1" kern="1200">
                          <a:solidFill>
                            <a:schemeClr val="lt1"/>
                          </a:solidFill>
                          <a:latin typeface="Calibri"/>
                        </a:defRPr>
                      </a:lvl2pPr>
                      <a:lvl3pPr marL="1280160" algn="l" defTabSz="1280160" rtl="0" eaLnBrk="1" latinLnBrk="0" hangingPunct="1">
                        <a:defRPr sz="2520" b="1" kern="1200">
                          <a:solidFill>
                            <a:schemeClr val="lt1"/>
                          </a:solidFill>
                          <a:latin typeface="Calibri"/>
                        </a:defRPr>
                      </a:lvl3pPr>
                      <a:lvl4pPr marL="1920240" algn="l" defTabSz="1280160" rtl="0" eaLnBrk="1" latinLnBrk="0" hangingPunct="1">
                        <a:defRPr sz="2520" b="1" kern="1200">
                          <a:solidFill>
                            <a:schemeClr val="lt1"/>
                          </a:solidFill>
                          <a:latin typeface="Calibri"/>
                        </a:defRPr>
                      </a:lvl4pPr>
                      <a:lvl5pPr marL="2560320" algn="l" defTabSz="1280160" rtl="0" eaLnBrk="1" latinLnBrk="0" hangingPunct="1">
                        <a:defRPr sz="2520" b="1" kern="1200">
                          <a:solidFill>
                            <a:schemeClr val="lt1"/>
                          </a:solidFill>
                          <a:latin typeface="Calibri"/>
                        </a:defRPr>
                      </a:lvl5pPr>
                      <a:lvl6pPr marL="3200400" algn="l" defTabSz="1280160" rtl="0" eaLnBrk="1" latinLnBrk="0" hangingPunct="1">
                        <a:defRPr sz="2520" b="1" kern="1200">
                          <a:solidFill>
                            <a:schemeClr val="lt1"/>
                          </a:solidFill>
                          <a:latin typeface="Calibri"/>
                        </a:defRPr>
                      </a:lvl6pPr>
                      <a:lvl7pPr marL="3840480" algn="l" defTabSz="1280160" rtl="0" eaLnBrk="1" latinLnBrk="0" hangingPunct="1">
                        <a:defRPr sz="2520" b="1" kern="1200">
                          <a:solidFill>
                            <a:schemeClr val="lt1"/>
                          </a:solidFill>
                          <a:latin typeface="Calibri"/>
                        </a:defRPr>
                      </a:lvl7pPr>
                      <a:lvl8pPr marL="4480560" algn="l" defTabSz="1280160" rtl="0" eaLnBrk="1" latinLnBrk="0" hangingPunct="1">
                        <a:defRPr sz="2520" b="1" kern="1200">
                          <a:solidFill>
                            <a:schemeClr val="lt1"/>
                          </a:solidFill>
                          <a:latin typeface="Calibri"/>
                        </a:defRPr>
                      </a:lvl8pPr>
                      <a:lvl9pPr marL="5120640" algn="l" defTabSz="1280160" rtl="0" eaLnBrk="1" latinLnBrk="0" hangingPunct="1">
                        <a:defRPr sz="2520" b="1" kern="1200">
                          <a:solidFill>
                            <a:schemeClr val="lt1"/>
                          </a:solidFill>
                          <a:latin typeface="Calibri"/>
                        </a:defRPr>
                      </a:lvl9pPr>
                    </a:lstStyle>
                    <a:p>
                      <a:pPr algn="ctr"/>
                      <a:r>
                        <a:rPr lang="en-AU" sz="1200" dirty="0">
                          <a:solidFill>
                            <a:schemeClr val="bg1"/>
                          </a:solidFill>
                          <a:latin typeface="+mn-lt"/>
                        </a:rPr>
                        <a:t>Criteria To Use</a:t>
                      </a:r>
                    </a:p>
                  </a:txBody>
                  <a:tcPr marL="36000" marR="36000" marT="18000" marB="1800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5892128"/>
                  </a:ext>
                </a:extLst>
              </a:tr>
              <a:tr h="1212957">
                <a:tc>
                  <a:txBody>
                    <a:bodyPr/>
                    <a:lstStyle/>
                    <a:p>
                      <a:pPr algn="ctr"/>
                      <a:r>
                        <a:rPr lang="en-AU" sz="1200" b="0" dirty="0">
                          <a:solidFill>
                            <a:schemeClr val="tx1"/>
                          </a:solidFill>
                          <a:latin typeface="+mn-lt"/>
                        </a:rPr>
                        <a:t>Proposal Preparation</a:t>
                      </a: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Client Proposal Document</a:t>
                      </a:r>
                      <a:br>
                        <a:rPr lang="en-AU" sz="1200" b="0" dirty="0">
                          <a:solidFill>
                            <a:schemeClr val="tx1"/>
                          </a:solidFill>
                          <a:latin typeface="+mn-lt"/>
                        </a:rPr>
                      </a:br>
                      <a:r>
                        <a:rPr lang="en-AU" sz="1200" b="0" i="1" dirty="0">
                          <a:solidFill>
                            <a:schemeClr val="tx1"/>
                          </a:solidFill>
                          <a:latin typeface="+mn-lt"/>
                        </a:rPr>
                        <a:t>(Client Facing)</a:t>
                      </a:r>
                    </a:p>
                  </a:txBody>
                  <a:tcPr marL="36000" marR="36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obtain formal</a:t>
                      </a:r>
                      <a:r>
                        <a:rPr lang="en-AU" sz="1200" b="0" baseline="0" dirty="0">
                          <a:solidFill>
                            <a:schemeClr val="tx1"/>
                          </a:solidFill>
                          <a:latin typeface="+mn-lt"/>
                        </a:rPr>
                        <a:t> approval from the client to go ahead (including a ~20% variance on PS work).</a:t>
                      </a:r>
                      <a:endParaRPr lang="en-AU" sz="1200" b="0" dirty="0">
                        <a:solidFill>
                          <a:schemeClr val="tx1"/>
                        </a:solidFill>
                        <a:latin typeface="+mn-lt"/>
                      </a:endParaRPr>
                    </a:p>
                  </a:txBody>
                  <a:tcPr marL="36000" marR="36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Sales</a:t>
                      </a: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For all non-standard work requests and repricing</a:t>
                      </a:r>
                      <a:r>
                        <a:rPr lang="en-AU" sz="1200" b="0" baseline="0" dirty="0">
                          <a:solidFill>
                            <a:schemeClr val="tx1"/>
                          </a:solidFill>
                          <a:latin typeface="+mn-lt"/>
                        </a:rPr>
                        <a:t> </a:t>
                      </a:r>
                      <a:r>
                        <a:rPr lang="en-AU" sz="1200" b="0" dirty="0">
                          <a:solidFill>
                            <a:schemeClr val="tx1"/>
                          </a:solidFill>
                          <a:latin typeface="+mn-lt"/>
                        </a:rPr>
                        <a:t>(i.e. excluding</a:t>
                      </a:r>
                      <a:r>
                        <a:rPr lang="en-AU" sz="1200" b="0" baseline="0" dirty="0">
                          <a:solidFill>
                            <a:schemeClr val="tx1"/>
                          </a:solidFill>
                          <a:latin typeface="+mn-lt"/>
                        </a:rPr>
                        <a:t> standard orders)</a:t>
                      </a:r>
                      <a:endParaRPr lang="en-AU" sz="1200" b="0" dirty="0">
                        <a:solidFill>
                          <a:schemeClr val="tx1"/>
                        </a:solidFill>
                        <a:latin typeface="+mn-lt"/>
                      </a:endParaRPr>
                    </a:p>
                  </a:txBody>
                  <a:tcPr marL="36000" marR="36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4179160"/>
                  </a:ext>
                </a:extLst>
              </a:tr>
              <a:tr h="1398270">
                <a:tc>
                  <a:txBody>
                    <a:bodyPr/>
                    <a:lstStyle/>
                    <a:p>
                      <a:pPr algn="ctr"/>
                      <a:r>
                        <a:rPr lang="en-AU" sz="1200" b="0" dirty="0">
                          <a:solidFill>
                            <a:schemeClr val="tx1"/>
                          </a:solidFill>
                          <a:latin typeface="+mn-lt"/>
                        </a:rPr>
                        <a:t>Proposal Preparation</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Quote &amp; Estimation Tool</a:t>
                      </a:r>
                      <a:br>
                        <a:rPr lang="en-AU" sz="1200" b="0" dirty="0">
                          <a:solidFill>
                            <a:schemeClr val="tx1"/>
                          </a:solidFill>
                          <a:latin typeface="+mn-lt"/>
                        </a:rPr>
                      </a:br>
                      <a:r>
                        <a:rPr lang="en-AU" sz="1200" b="0" i="1" dirty="0">
                          <a:solidFill>
                            <a:schemeClr val="tx1"/>
                          </a:solidFill>
                          <a:latin typeface="+mn-lt"/>
                        </a:rPr>
                        <a:t>(Internal Tool)</a:t>
                      </a: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To quantify and qualify the work and obtain (financial and business) approval </a:t>
                      </a:r>
                      <a:r>
                        <a:rPr lang="en-AU" sz="1200" b="0" baseline="0" dirty="0">
                          <a:solidFill>
                            <a:schemeClr val="tx1"/>
                          </a:solidFill>
                          <a:latin typeface="+mn-lt"/>
                        </a:rPr>
                        <a:t>on OB level to go ahead with delivery and/or share with external parties.</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PMO</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Sales &amp; Pre-Sales Lead</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53975" indent="-53975" algn="l">
                        <a:buFontTx/>
                        <a:buChar char="-"/>
                      </a:pPr>
                      <a:r>
                        <a:rPr lang="en-AU" sz="1200" b="0" dirty="0">
                          <a:solidFill>
                            <a:schemeClr val="tx1"/>
                          </a:solidFill>
                          <a:latin typeface="+mn-lt"/>
                        </a:rPr>
                        <a:t>Gross Margin &lt;50% or</a:t>
                      </a:r>
                    </a:p>
                    <a:p>
                      <a:pPr marL="53975" indent="-53975" algn="l">
                        <a:buFontTx/>
                        <a:buChar char="-"/>
                      </a:pPr>
                      <a:r>
                        <a:rPr lang="en-AU" sz="1200" b="0" dirty="0">
                          <a:solidFill>
                            <a:schemeClr val="tx1"/>
                          </a:solidFill>
                          <a:latin typeface="+mn-lt"/>
                        </a:rPr>
                        <a:t>TCV &gt;U$50k or</a:t>
                      </a:r>
                    </a:p>
                    <a:p>
                      <a:pPr marL="53975" indent="-53975" algn="l">
                        <a:buFontTx/>
                        <a:buChar char="-"/>
                      </a:pPr>
                      <a:r>
                        <a:rPr lang="en-AU" sz="1200" b="0" dirty="0">
                          <a:solidFill>
                            <a:schemeClr val="tx1"/>
                          </a:solidFill>
                          <a:latin typeface="+mn-lt"/>
                        </a:rPr>
                        <a:t>No</a:t>
                      </a:r>
                      <a:r>
                        <a:rPr lang="en-AU" sz="1200" b="0" baseline="0" dirty="0">
                          <a:solidFill>
                            <a:schemeClr val="tx1"/>
                          </a:solidFill>
                          <a:latin typeface="+mn-lt"/>
                        </a:rPr>
                        <a:t> Standard Product/ Delivery</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1193491"/>
                  </a:ext>
                </a:extLst>
              </a:tr>
              <a:tr h="909507">
                <a:tc>
                  <a:txBody>
                    <a:bodyPr/>
                    <a:lstStyle/>
                    <a:p>
                      <a:pPr algn="ctr"/>
                      <a:r>
                        <a:rPr lang="en-AU" sz="1200" b="0" dirty="0">
                          <a:solidFill>
                            <a:schemeClr val="tx1"/>
                          </a:solidFill>
                          <a:latin typeface="+mn-lt"/>
                        </a:rPr>
                        <a:t>Agreement Preparation</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Agreement Document</a:t>
                      </a:r>
                      <a:br>
                        <a:rPr lang="en-AU" sz="1200" b="0" dirty="0">
                          <a:solidFill>
                            <a:schemeClr val="tx1"/>
                          </a:solidFill>
                          <a:latin typeface="+mn-lt"/>
                        </a:rPr>
                      </a:br>
                      <a:r>
                        <a:rPr lang="en-AU" sz="1200" b="0" i="1" dirty="0">
                          <a:solidFill>
                            <a:schemeClr val="tx1"/>
                          </a:solidFill>
                          <a:latin typeface="+mn-lt"/>
                        </a:rPr>
                        <a:t>(Client Facing)</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To obtain</a:t>
                      </a:r>
                      <a:r>
                        <a:rPr lang="en-AU" sz="1200" b="0" baseline="0" dirty="0">
                          <a:solidFill>
                            <a:schemeClr val="tx1"/>
                          </a:solidFill>
                          <a:latin typeface="+mn-lt"/>
                        </a:rPr>
                        <a:t> formal approval from the client on all the terms &amp; conditions.</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For all product &amp; services obtained by customers</a:t>
                      </a: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0865879"/>
                  </a:ext>
                </a:extLst>
              </a:tr>
              <a:tr h="1583583">
                <a:tc>
                  <a:txBody>
                    <a:bodyPr/>
                    <a:lstStyle/>
                    <a:p>
                      <a:pPr algn="ctr"/>
                      <a:r>
                        <a:rPr lang="en-AU" sz="1200" b="0" dirty="0">
                          <a:solidFill>
                            <a:schemeClr val="tx1"/>
                          </a:solidFill>
                          <a:latin typeface="+mn-lt"/>
                        </a:rPr>
                        <a:t>Agreement Presented</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Client Order/ Development Form</a:t>
                      </a:r>
                    </a:p>
                    <a:p>
                      <a:pPr algn="l"/>
                      <a:r>
                        <a:rPr lang="en-AU" sz="1200" b="0" dirty="0">
                          <a:solidFill>
                            <a:schemeClr val="tx1"/>
                          </a:solidFill>
                          <a:latin typeface="+mn-lt"/>
                        </a:rPr>
                        <a:t>(Per Product)</a:t>
                      </a:r>
                    </a:p>
                    <a:p>
                      <a:pPr algn="l"/>
                      <a:r>
                        <a:rPr lang="en-AU" sz="1200" b="0" i="1" dirty="0">
                          <a:solidFill>
                            <a:schemeClr val="tx1"/>
                          </a:solidFill>
                          <a:latin typeface="+mn-lt"/>
                        </a:rPr>
                        <a:t>(Client Facing)</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To obtain</a:t>
                      </a:r>
                      <a:r>
                        <a:rPr lang="en-AU" sz="1200" b="0" baseline="0" dirty="0">
                          <a:solidFill>
                            <a:schemeClr val="tx1"/>
                          </a:solidFill>
                          <a:latin typeface="+mn-lt"/>
                        </a:rPr>
                        <a:t> formal client approval for: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b="0" baseline="0" dirty="0">
                          <a:solidFill>
                            <a:schemeClr val="tx1"/>
                          </a:solidFill>
                          <a:latin typeface="+mn-lt"/>
                        </a:rPr>
                        <a:t>Equipment Orders (Unattended)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b="0" baseline="0" dirty="0">
                          <a:solidFill>
                            <a:schemeClr val="tx1"/>
                          </a:solidFill>
                          <a:latin typeface="+mn-lt"/>
                        </a:rPr>
                        <a:t>Account Orders (PathToPay)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AU" sz="1200" b="0" baseline="0" dirty="0">
                          <a:solidFill>
                            <a:schemeClr val="tx1"/>
                          </a:solidFill>
                          <a:latin typeface="+mn-lt"/>
                        </a:rPr>
                        <a:t>Product Development Requests</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Client</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Applicable to all existing customers.</a:t>
                      </a:r>
                    </a:p>
                  </a:txBody>
                  <a:tcPr marL="36000" marR="36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4769537"/>
                  </a:ext>
                </a:extLst>
              </a:tr>
              <a:tr h="1270033">
                <a:tc>
                  <a:txBody>
                    <a:bodyPr/>
                    <a:lstStyle/>
                    <a:p>
                      <a:pPr algn="ctr"/>
                      <a:r>
                        <a:rPr lang="en-AU" sz="1200" b="0" dirty="0">
                          <a:solidFill>
                            <a:schemeClr val="tx1"/>
                          </a:solidFill>
                          <a:latin typeface="+mn-lt"/>
                        </a:rPr>
                        <a:t>Agreement Presented</a:t>
                      </a:r>
                    </a:p>
                  </a:txBody>
                  <a:tcPr marL="0" marR="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l"/>
                      <a:r>
                        <a:rPr lang="en-AU" sz="1200" b="0" dirty="0">
                          <a:solidFill>
                            <a:schemeClr val="tx1"/>
                          </a:solidFill>
                          <a:latin typeface="+mn-lt"/>
                        </a:rPr>
                        <a:t>Client Project Change Request Form</a:t>
                      </a:r>
                    </a:p>
                    <a:p>
                      <a:pPr algn="l"/>
                      <a:r>
                        <a:rPr lang="en-AU" sz="1200" b="0" i="1" dirty="0">
                          <a:solidFill>
                            <a:schemeClr val="tx1"/>
                          </a:solidFill>
                          <a:latin typeface="+mn-lt"/>
                        </a:rPr>
                        <a:t>(Client Facing)</a:t>
                      </a:r>
                      <a:endParaRPr lang="en-AU" sz="1200" b="0" dirty="0">
                        <a:solidFill>
                          <a:schemeClr val="tx1"/>
                        </a:solidFill>
                        <a:latin typeface="+mn-lt"/>
                      </a:endParaRPr>
                    </a:p>
                  </a:txBody>
                  <a:tcPr marL="36000" marR="36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To obtain formal approval from client for any formal project change requests.</a:t>
                      </a:r>
                    </a:p>
                  </a:txBody>
                  <a:tcPr marL="36000" marR="36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Legal</a:t>
                      </a:r>
                    </a:p>
                  </a:txBody>
                  <a:tcPr marL="0" marR="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dirty="0">
                          <a:solidFill>
                            <a:schemeClr val="tx1"/>
                          </a:solidFill>
                          <a:latin typeface="+mn-lt"/>
                        </a:rPr>
                        <a:t>Client</a:t>
                      </a:r>
                    </a:p>
                  </a:txBody>
                  <a:tcPr marL="0" marR="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solidFill>
                            <a:schemeClr val="tx1"/>
                          </a:solidFill>
                          <a:latin typeface="+mn-lt"/>
                        </a:rPr>
                        <a:t>Applicable to all existing customers.</a:t>
                      </a:r>
                    </a:p>
                  </a:txBody>
                  <a:tcPr marL="36000" marR="36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53809763"/>
                  </a:ext>
                </a:extLst>
              </a:tr>
            </a:tbl>
          </a:graphicData>
        </a:graphic>
      </p:graphicFrame>
      <p:sp>
        <p:nvSpPr>
          <p:cNvPr id="30" name="Slide Number Placeholder 2">
            <a:extLst>
              <a:ext uri="{FF2B5EF4-FFF2-40B4-BE49-F238E27FC236}">
                <a16:creationId xmlns:a16="http://schemas.microsoft.com/office/drawing/2014/main" id="{D2FE948F-A7B8-0B43-A797-F2308BC8C63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37</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974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295020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1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416133" y="4346905"/>
            <a:ext cx="3362476" cy="2109567"/>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Assess current transaction costs and inefficiencies is current technology stack</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Discuss network solutions and PCI security options</a:t>
            </a:r>
          </a:p>
          <a:p>
            <a:pPr defTabSz="403433" fontAlgn="auto">
              <a:spcBef>
                <a:spcPts val="0"/>
              </a:spcBef>
              <a:spcAft>
                <a:spcPts val="265"/>
              </a:spcAft>
              <a:buClr>
                <a:schemeClr val="accent2"/>
              </a:buClr>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Why is it so expensive to process transactions?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Why does my current technology cost so much even though it is inefficient?</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This is too complicated to manage myself</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076023" y="4327271"/>
            <a:ext cx="3362476" cy="2032623"/>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Work with regional leadership to identify territory priorities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Develop a target account list based on propensity-to-buy factors and account scores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Conduct 1:1 account planning sessions with management </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Leverage client QBRs / Annual Account Planning meetings to share best practices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Uncover client pain points and share emerging market trends</a:t>
            </a: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6"/>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Build your pipeline and prioritize which opportunities to focus on</a:t>
            </a:r>
          </a:p>
        </p:txBody>
      </p:sp>
      <p:sp>
        <p:nvSpPr>
          <p:cNvPr id="17" name="TextBox 16">
            <a:extLst>
              <a:ext uri="{FF2B5EF4-FFF2-40B4-BE49-F238E27FC236}">
                <a16:creationId xmlns:a16="http://schemas.microsoft.com/office/drawing/2014/main" id="{86D0D610-1F02-477B-8F13-0A95720144A3}"/>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20" name="Rectangle 19">
            <a:extLst>
              <a:ext uri="{FF2B5EF4-FFF2-40B4-BE49-F238E27FC236}">
                <a16:creationId xmlns:a16="http://schemas.microsoft.com/office/drawing/2014/main" id="{9003427C-FF83-4C99-9203-8035E301916C}"/>
              </a:ext>
            </a:extLst>
          </p:cNvPr>
          <p:cNvSpPr/>
          <p:nvPr/>
        </p:nvSpPr>
        <p:spPr>
          <a:xfrm>
            <a:off x="0" y="8761966"/>
            <a:ext cx="7772399" cy="536364"/>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753152"/>
            <a:ext cx="1914755" cy="553998"/>
          </a:xfrm>
          <a:prstGeom prst="rect">
            <a:avLst/>
          </a:prstGeom>
        </p:spPr>
        <p:txBody>
          <a:bodyPr wrap="non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BANT Criteria Developed </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SCQA Drafted</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Product(s) Identified</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878481"/>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3" name="Arrow: Pentagon 22">
            <a:extLst>
              <a:ext uri="{FF2B5EF4-FFF2-40B4-BE49-F238E27FC236}">
                <a16:creationId xmlns:a16="http://schemas.microsoft.com/office/drawing/2014/main" id="{2906ADB3-1D82-4A57-9065-F8BF2FB34D75}"/>
              </a:ext>
            </a:extLst>
          </p:cNvPr>
          <p:cNvSpPr/>
          <p:nvPr/>
        </p:nvSpPr>
        <p:spPr>
          <a:xfrm>
            <a:off x="0" y="8761966"/>
            <a:ext cx="2451861" cy="536364"/>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4" name="Rectangle 23">
            <a:extLst>
              <a:ext uri="{FF2B5EF4-FFF2-40B4-BE49-F238E27FC236}">
                <a16:creationId xmlns:a16="http://schemas.microsoft.com/office/drawing/2014/main" id="{8336E003-0663-445B-9252-C39B22D72AE9}"/>
              </a:ext>
            </a:extLst>
          </p:cNvPr>
          <p:cNvSpPr/>
          <p:nvPr/>
        </p:nvSpPr>
        <p:spPr>
          <a:xfrm>
            <a:off x="618604" y="8922426"/>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457200" y="6873945"/>
            <a:ext cx="3362476" cy="1886429"/>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Establish territory priorities and target accounts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Develop Account Plans with key actions for engaging with stakeholders at target account</a:t>
            </a:r>
          </a:p>
          <a:p>
            <a:pPr defTabSz="403433" fontAlgn="auto">
              <a:spcBef>
                <a:spcPts val="0"/>
              </a:spcBef>
              <a:spcAft>
                <a:spcPts val="265"/>
              </a:spcAft>
              <a:buClr>
                <a:schemeClr val="accent2"/>
              </a:buClr>
              <a:defRPr/>
            </a:pPr>
            <a:r>
              <a:rPr lang="en-US" sz="1200" b="1" dirty="0">
                <a:solidFill>
                  <a:schemeClr val="accent2"/>
                </a:solidFill>
                <a:latin typeface="Arial"/>
              </a:rPr>
              <a:t>Sales Engineering / Pre-Sales: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Likely not engaged this early in the opportunity management process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For large deals, work with Sales Engineering/Pre-Sales as early as possible</a:t>
            </a: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053687" y="6908009"/>
            <a:ext cx="3362476" cy="1109293"/>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Account Plans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New Business Plan Job Aid</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Log prospecting calls &amp; activity in SFDC</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Call Plan Job Aid</a:t>
            </a:r>
          </a:p>
          <a:p>
            <a:pPr marL="158832" indent="-158832" defTabSz="403433" fontAlgn="auto">
              <a:spcBef>
                <a:spcPts val="0"/>
              </a:spcBef>
              <a:spcAft>
                <a:spcPts val="265"/>
              </a:spcAft>
              <a:buClr>
                <a:schemeClr val="accent3"/>
              </a:buClr>
              <a:buFont typeface="Cairo" panose="00000500000000000000" pitchFamily="2" charset="-78"/>
              <a:buChar char="﴿"/>
              <a:defRPr/>
            </a:pPr>
            <a:endParaRPr lang="en-US" sz="1200" i="1" dirty="0">
              <a:solidFill>
                <a:srgbClr val="696B6B"/>
              </a:solidFill>
              <a:latin typeface="Arial"/>
            </a:endParaRP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801868" y="1519483"/>
            <a:ext cx="1814900" cy="400111"/>
            <a:chOff x="2288701" y="1760955"/>
            <a:chExt cx="1814900" cy="400111"/>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324080"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Prospecting</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47868" y="1519483"/>
            <a:ext cx="1624144" cy="400111"/>
            <a:chOff x="4442372" y="1760955"/>
            <a:chExt cx="1624144"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1133324"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Not in Market</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713191"/>
            <a:ext cx="7035317" cy="430886"/>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1: Prospecting – Use Account Planning Activities To Identify Net New Or Expansion Opportunities (0%)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AB504D1-C24A-4E68-A80C-3A8CB69B36BC}"/>
              </a:ext>
            </a:extLst>
          </p:cNvPr>
          <p:cNvGrpSpPr/>
          <p:nvPr/>
        </p:nvGrpSpPr>
        <p:grpSpPr>
          <a:xfrm>
            <a:off x="324779" y="929916"/>
            <a:ext cx="1710559" cy="1711082"/>
            <a:chOff x="324779" y="929916"/>
            <a:chExt cx="1710559" cy="1711082"/>
          </a:xfrm>
          <a:effectLst>
            <a:outerShdw blurRad="50800" dist="38100" dir="2700000" algn="tl" rotWithShape="0">
              <a:prstClr val="black">
                <a:alpha val="40000"/>
              </a:prstClr>
            </a:outerShdw>
          </a:effectLst>
        </p:grpSpPr>
        <p:sp>
          <p:nvSpPr>
            <p:cNvPr id="52" name="Freeform 12">
              <a:extLst>
                <a:ext uri="{FF2B5EF4-FFF2-40B4-BE49-F238E27FC236}">
                  <a16:creationId xmlns:a16="http://schemas.microsoft.com/office/drawing/2014/main" id="{19BA707C-DA0D-4AD6-BD25-B20DCF5CEE07}"/>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3">
              <a:extLst>
                <a:ext uri="{FF2B5EF4-FFF2-40B4-BE49-F238E27FC236}">
                  <a16:creationId xmlns:a16="http://schemas.microsoft.com/office/drawing/2014/main" id="{1225D3C9-FA51-4B26-87DB-B5CEFACB03BD}"/>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D6CD3AF4-79D2-4768-911E-9B47A7C97D29}"/>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28">
              <a:extLst>
                <a:ext uri="{FF2B5EF4-FFF2-40B4-BE49-F238E27FC236}">
                  <a16:creationId xmlns:a16="http://schemas.microsoft.com/office/drawing/2014/main" id="{F6B71BAE-FEE1-41E5-9D80-7259B60C10D4}"/>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29">
              <a:extLst>
                <a:ext uri="{FF2B5EF4-FFF2-40B4-BE49-F238E27FC236}">
                  <a16:creationId xmlns:a16="http://schemas.microsoft.com/office/drawing/2014/main" id="{23723F10-8515-4788-8575-523D52C3A077}"/>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0">
              <a:extLst>
                <a:ext uri="{FF2B5EF4-FFF2-40B4-BE49-F238E27FC236}">
                  <a16:creationId xmlns:a16="http://schemas.microsoft.com/office/drawing/2014/main" id="{AB490606-AC4E-493B-9A34-6E05B05706A3}"/>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31">
              <a:extLst>
                <a:ext uri="{FF2B5EF4-FFF2-40B4-BE49-F238E27FC236}">
                  <a16:creationId xmlns:a16="http://schemas.microsoft.com/office/drawing/2014/main" id="{8C8EFD82-A300-41AD-BFD8-A95320633D71}"/>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34">
              <a:extLst>
                <a:ext uri="{FF2B5EF4-FFF2-40B4-BE49-F238E27FC236}">
                  <a16:creationId xmlns:a16="http://schemas.microsoft.com/office/drawing/2014/main" id="{84FC1657-545D-4DCC-8208-A93D1BF27A9A}"/>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36">
              <a:extLst>
                <a:ext uri="{FF2B5EF4-FFF2-40B4-BE49-F238E27FC236}">
                  <a16:creationId xmlns:a16="http://schemas.microsoft.com/office/drawing/2014/main" id="{39E4DB53-83E5-4FFB-982F-34E464E8956C}"/>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7">
              <a:extLst>
                <a:ext uri="{FF2B5EF4-FFF2-40B4-BE49-F238E27FC236}">
                  <a16:creationId xmlns:a16="http://schemas.microsoft.com/office/drawing/2014/main" id="{CAB56493-0224-4979-8B09-B3BFCDE8258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8">
              <a:extLst>
                <a:ext uri="{FF2B5EF4-FFF2-40B4-BE49-F238E27FC236}">
                  <a16:creationId xmlns:a16="http://schemas.microsoft.com/office/drawing/2014/main" id="{86162561-07F9-47F9-9FC7-21313E865769}"/>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9">
              <a:extLst>
                <a:ext uri="{FF2B5EF4-FFF2-40B4-BE49-F238E27FC236}">
                  <a16:creationId xmlns:a16="http://schemas.microsoft.com/office/drawing/2014/main" id="{D70C0142-A1AA-437C-B1B3-01FF67723B98}"/>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40">
              <a:extLst>
                <a:ext uri="{FF2B5EF4-FFF2-40B4-BE49-F238E27FC236}">
                  <a16:creationId xmlns:a16="http://schemas.microsoft.com/office/drawing/2014/main" id="{6BBBC85E-34FB-4BD0-B3F6-04D645A1699F}"/>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41">
              <a:extLst>
                <a:ext uri="{FF2B5EF4-FFF2-40B4-BE49-F238E27FC236}">
                  <a16:creationId xmlns:a16="http://schemas.microsoft.com/office/drawing/2014/main" id="{B302DC8E-2F9C-4770-B8BD-6D07E2249373}"/>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85F2A623-DFBA-4A80-B331-2CC6D1C96446}"/>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0">
              <a:extLst>
                <a:ext uri="{FF2B5EF4-FFF2-40B4-BE49-F238E27FC236}">
                  <a16:creationId xmlns:a16="http://schemas.microsoft.com/office/drawing/2014/main" id="{105A1BC0-1E8E-4B53-BC20-722DD5183939}"/>
                </a:ext>
              </a:extLst>
            </p:cNvPr>
            <p:cNvSpPr>
              <a:spLocks/>
            </p:cNvSpPr>
            <p:nvPr/>
          </p:nvSpPr>
          <p:spPr bwMode="auto">
            <a:xfrm>
              <a:off x="1358677" y="1024656"/>
              <a:ext cx="582051" cy="582051"/>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A29A24B3-4562-4887-9509-21172DEBDB9A}"/>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72" name="Freeform 18">
              <a:extLst>
                <a:ext uri="{FF2B5EF4-FFF2-40B4-BE49-F238E27FC236}">
                  <a16:creationId xmlns:a16="http://schemas.microsoft.com/office/drawing/2014/main" id="{C5583FF4-80E7-4C00-9155-14ADF3B13AD4}"/>
                </a:ext>
              </a:extLst>
            </p:cNvPr>
            <p:cNvSpPr>
              <a:spLocks/>
            </p:cNvSpPr>
            <p:nvPr/>
          </p:nvSpPr>
          <p:spPr bwMode="auto">
            <a:xfrm>
              <a:off x="1356024" y="1219931"/>
              <a:ext cx="389429" cy="389429"/>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1">
              <a:extLst>
                <a:ext uri="{FF2B5EF4-FFF2-40B4-BE49-F238E27FC236}">
                  <a16:creationId xmlns:a16="http://schemas.microsoft.com/office/drawing/2014/main" id="{569D2771-E053-4CEB-93D5-E92C66A1E3BF}"/>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TextBox 74">
              <a:extLst>
                <a:ext uri="{FF2B5EF4-FFF2-40B4-BE49-F238E27FC236}">
                  <a16:creationId xmlns:a16="http://schemas.microsoft.com/office/drawing/2014/main" id="{232B916F-7A7A-48BC-BD31-93A174374FD8}"/>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6" name="TextBox 75">
              <a:extLst>
                <a:ext uri="{FF2B5EF4-FFF2-40B4-BE49-F238E27FC236}">
                  <a16:creationId xmlns:a16="http://schemas.microsoft.com/office/drawing/2014/main" id="{A5DC7A2F-673E-447C-8C95-331CA66A03A2}"/>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kern="0" dirty="0">
                  <a:solidFill>
                    <a:schemeClr val="accent1"/>
                  </a:solidFill>
                  <a:latin typeface="+mj-lt"/>
                  <a:cs typeface="Segoe UI" panose="020B0502040204020203" pitchFamily="34" charset="0"/>
                </a:rPr>
                <a:t>SELLER</a:t>
              </a:r>
            </a:p>
          </p:txBody>
        </p:sp>
      </p:grpSp>
      <p:sp>
        <p:nvSpPr>
          <p:cNvPr id="133" name="TextBox 132">
            <a:extLst>
              <a:ext uri="{FF2B5EF4-FFF2-40B4-BE49-F238E27FC236}">
                <a16:creationId xmlns:a16="http://schemas.microsoft.com/office/drawing/2014/main" id="{6BF003B6-73DB-4ED7-8664-3DC5EC7EFFA7}"/>
              </a:ext>
            </a:extLst>
          </p:cNvPr>
          <p:cNvSpPr txBox="1"/>
          <p:nvPr/>
        </p:nvSpPr>
        <p:spPr bwMode="gray">
          <a:xfrm>
            <a:off x="1008429" y="1645458"/>
            <a:ext cx="467486" cy="271613"/>
          </a:xfrm>
          <a:prstGeom prst="rect">
            <a:avLst/>
          </a:prstGeom>
          <a:noFill/>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kumimoji="0" lang="en-US" sz="1765" b="1" i="0" u="none" strike="noStrike" kern="0" cap="none" spc="0" normalizeH="0" baseline="0" noProof="0" dirty="0">
                <a:ln>
                  <a:noFill/>
                </a:ln>
                <a:solidFill>
                  <a:srgbClr val="003865"/>
                </a:solidFill>
                <a:effectLst/>
                <a:uLnTx/>
                <a:uFillTx/>
                <a:latin typeface="Arial"/>
              </a:rPr>
              <a:t>0%</a:t>
            </a:r>
          </a:p>
        </p:txBody>
      </p:sp>
      <p:sp>
        <p:nvSpPr>
          <p:cNvPr id="59" name="Slide Number Placeholder 2">
            <a:extLst>
              <a:ext uri="{FF2B5EF4-FFF2-40B4-BE49-F238E27FC236}">
                <a16:creationId xmlns:a16="http://schemas.microsoft.com/office/drawing/2014/main" id="{C0340F6B-C6E6-B144-AEC2-60DE916023A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38</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58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288913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2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396155" y="4341937"/>
            <a:ext cx="3362476" cy="2077492"/>
          </a:xfrm>
          <a:prstGeom prst="rect">
            <a:avLst/>
          </a:prstGeom>
          <a:noFill/>
        </p:spPr>
        <p:txBody>
          <a:bodyPr wrap="square" lIns="0" tIns="0" rIns="0" bIns="0"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Engage with similar vendors &amp; assess options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Start to gather internal requirements and assess internal capabilities</a:t>
            </a:r>
          </a:p>
          <a:p>
            <a:pPr defTabSz="403433" fontAlgn="auto">
              <a:spcBef>
                <a:spcPts val="0"/>
              </a:spcBef>
              <a:spcAft>
                <a:spcPts val="265"/>
              </a:spcAft>
              <a:buClr>
                <a:schemeClr val="accent2"/>
              </a:buClr>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What have others done to solve this problem?</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What is the scale of my payment processing, merchant enablement needs?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Can I be outsourcing some of these responsibilities?</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053687" y="4355655"/>
            <a:ext cx="3362476" cy="2032623"/>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Identify initial Buying Decision Team (BDT) and add as Contacts in SFDC</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Ensure opportunity is updated every Friday for proper pipeline reporting</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Uncover pain points for current offerings leveraging SCQA qualification framework</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 </a:t>
            </a:r>
            <a:r>
              <a:rPr lang="en-US" sz="1200" b="1" dirty="0">
                <a:solidFill>
                  <a:srgbClr val="696B6B"/>
                </a:solidFill>
                <a:latin typeface="Arial"/>
              </a:rPr>
              <a:t>Situation: </a:t>
            </a:r>
            <a:r>
              <a:rPr lang="en-US" sz="1200" dirty="0">
                <a:solidFill>
                  <a:srgbClr val="696B6B"/>
                </a:solidFill>
                <a:latin typeface="Arial"/>
              </a:rPr>
              <a:t>state the known relevant facts about the account’s current state as a business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b="1" dirty="0">
                <a:solidFill>
                  <a:srgbClr val="696B6B"/>
                </a:solidFill>
                <a:latin typeface="Arial"/>
              </a:rPr>
              <a:t>Complication: </a:t>
            </a:r>
            <a:r>
              <a:rPr lang="en-US" sz="1200" dirty="0">
                <a:solidFill>
                  <a:srgbClr val="696B6B"/>
                </a:solidFill>
                <a:latin typeface="Arial"/>
              </a:rPr>
              <a:t>answer the “so what?” of the Situation above </a:t>
            </a: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6"/>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Educate the client on the benefits of specific solutions and offerings</a:t>
            </a:r>
          </a:p>
        </p:txBody>
      </p:sp>
      <p:sp>
        <p:nvSpPr>
          <p:cNvPr id="17" name="TextBox 16">
            <a:extLst>
              <a:ext uri="{FF2B5EF4-FFF2-40B4-BE49-F238E27FC236}">
                <a16:creationId xmlns:a16="http://schemas.microsoft.com/office/drawing/2014/main" id="{86D0D610-1F02-477B-8F13-0A95720144A3}"/>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20" name="Rectangle 19">
            <a:extLst>
              <a:ext uri="{FF2B5EF4-FFF2-40B4-BE49-F238E27FC236}">
                <a16:creationId xmlns:a16="http://schemas.microsoft.com/office/drawing/2014/main" id="{9003427C-FF83-4C99-9203-8035E301916C}"/>
              </a:ext>
            </a:extLst>
          </p:cNvPr>
          <p:cNvSpPr/>
          <p:nvPr/>
        </p:nvSpPr>
        <p:spPr>
          <a:xfrm>
            <a:off x="0" y="8534400"/>
            <a:ext cx="7772399" cy="536364"/>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525586"/>
            <a:ext cx="2090188" cy="553998"/>
          </a:xfrm>
          <a:prstGeom prst="rect">
            <a:avLst/>
          </a:prstGeom>
        </p:spPr>
        <p:txBody>
          <a:bodyPr wrap="non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SCQA Framework Complete</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Budget Discussed w/ Client</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Business Priority of BDT</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650915"/>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3" name="Arrow: Pentagon 22">
            <a:extLst>
              <a:ext uri="{FF2B5EF4-FFF2-40B4-BE49-F238E27FC236}">
                <a16:creationId xmlns:a16="http://schemas.microsoft.com/office/drawing/2014/main" id="{2906ADB3-1D82-4A57-9065-F8BF2FB34D75}"/>
              </a:ext>
            </a:extLst>
          </p:cNvPr>
          <p:cNvSpPr/>
          <p:nvPr/>
        </p:nvSpPr>
        <p:spPr>
          <a:xfrm>
            <a:off x="0" y="8534400"/>
            <a:ext cx="2451861" cy="536364"/>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4" name="Rectangle 23">
            <a:extLst>
              <a:ext uri="{FF2B5EF4-FFF2-40B4-BE49-F238E27FC236}">
                <a16:creationId xmlns:a16="http://schemas.microsoft.com/office/drawing/2014/main" id="{8336E003-0663-445B-9252-C39B22D72AE9}"/>
              </a:ext>
            </a:extLst>
          </p:cNvPr>
          <p:cNvSpPr/>
          <p:nvPr/>
        </p:nvSpPr>
        <p:spPr>
          <a:xfrm>
            <a:off x="618604" y="8694860"/>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380848" y="6857322"/>
            <a:ext cx="3362476" cy="1701763"/>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Set and refine overall account strategy</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Ensure internal collaboration of Sales Engineering and Pre-Sales</a:t>
            </a:r>
          </a:p>
          <a:p>
            <a:pPr defTabSz="403433" fontAlgn="auto">
              <a:spcBef>
                <a:spcPts val="0"/>
              </a:spcBef>
              <a:spcAft>
                <a:spcPts val="265"/>
              </a:spcAft>
              <a:buClr>
                <a:schemeClr val="accent2"/>
              </a:buClr>
              <a:defRPr/>
            </a:pPr>
            <a:r>
              <a:rPr lang="en-US" sz="1200" b="1" dirty="0">
                <a:solidFill>
                  <a:schemeClr val="accent2"/>
                </a:solidFill>
                <a:latin typeface="Arial"/>
              </a:rPr>
              <a:t>Sales Engineering: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Provide breadth of platform expertise</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Provide guidance on technology use and service level that suits client needs</a:t>
            </a: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053687" y="6908009"/>
            <a:ext cx="3362476" cy="1070821"/>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Account Plans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Use Global PSD/ADVAM Sales Dashboards to view pipeline activity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Log prospecting calls &amp; activity in SFDC</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Call Plan Job Aid</a:t>
            </a: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800600" y="1535282"/>
            <a:ext cx="1814900" cy="400111"/>
            <a:chOff x="2288701" y="1760955"/>
            <a:chExt cx="1814900" cy="400111"/>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324080"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Qualifying</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51861" y="1535282"/>
            <a:ext cx="1422165" cy="400111"/>
            <a:chOff x="4442372" y="1760955"/>
            <a:chExt cx="1422165"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931345"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Stimulated</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713191"/>
            <a:ext cx="7035317" cy="430887"/>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2: Qualifying – Determine If This Is An Opportunity Worth Pursuing By Completing The SCQA Framework (10%)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3AB504D1-C24A-4E68-A80C-3A8CB69B36BC}"/>
              </a:ext>
            </a:extLst>
          </p:cNvPr>
          <p:cNvGrpSpPr/>
          <p:nvPr/>
        </p:nvGrpSpPr>
        <p:grpSpPr>
          <a:xfrm>
            <a:off x="324779" y="929916"/>
            <a:ext cx="1710559" cy="1711082"/>
            <a:chOff x="324779" y="929916"/>
            <a:chExt cx="1710559" cy="1711082"/>
          </a:xfrm>
          <a:effectLst>
            <a:outerShdw blurRad="50800" dist="38100" dir="2700000" algn="tl" rotWithShape="0">
              <a:prstClr val="black">
                <a:alpha val="40000"/>
              </a:prstClr>
            </a:outerShdw>
          </a:effectLst>
        </p:grpSpPr>
        <p:sp>
          <p:nvSpPr>
            <p:cNvPr id="52" name="Freeform 12">
              <a:extLst>
                <a:ext uri="{FF2B5EF4-FFF2-40B4-BE49-F238E27FC236}">
                  <a16:creationId xmlns:a16="http://schemas.microsoft.com/office/drawing/2014/main" id="{19BA707C-DA0D-4AD6-BD25-B20DCF5CEE07}"/>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3">
              <a:extLst>
                <a:ext uri="{FF2B5EF4-FFF2-40B4-BE49-F238E27FC236}">
                  <a16:creationId xmlns:a16="http://schemas.microsoft.com/office/drawing/2014/main" id="{1225D3C9-FA51-4B26-87DB-B5CEFACB03BD}"/>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D6CD3AF4-79D2-4768-911E-9B47A7C97D29}"/>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28">
              <a:extLst>
                <a:ext uri="{FF2B5EF4-FFF2-40B4-BE49-F238E27FC236}">
                  <a16:creationId xmlns:a16="http://schemas.microsoft.com/office/drawing/2014/main" id="{F6B71BAE-FEE1-41E5-9D80-7259B60C10D4}"/>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29">
              <a:extLst>
                <a:ext uri="{FF2B5EF4-FFF2-40B4-BE49-F238E27FC236}">
                  <a16:creationId xmlns:a16="http://schemas.microsoft.com/office/drawing/2014/main" id="{23723F10-8515-4788-8575-523D52C3A077}"/>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0">
              <a:extLst>
                <a:ext uri="{FF2B5EF4-FFF2-40B4-BE49-F238E27FC236}">
                  <a16:creationId xmlns:a16="http://schemas.microsoft.com/office/drawing/2014/main" id="{AB490606-AC4E-493B-9A34-6E05B05706A3}"/>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31">
              <a:extLst>
                <a:ext uri="{FF2B5EF4-FFF2-40B4-BE49-F238E27FC236}">
                  <a16:creationId xmlns:a16="http://schemas.microsoft.com/office/drawing/2014/main" id="{8C8EFD82-A300-41AD-BFD8-A95320633D71}"/>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34">
              <a:extLst>
                <a:ext uri="{FF2B5EF4-FFF2-40B4-BE49-F238E27FC236}">
                  <a16:creationId xmlns:a16="http://schemas.microsoft.com/office/drawing/2014/main" id="{84FC1657-545D-4DCC-8208-A93D1BF27A9A}"/>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36">
              <a:extLst>
                <a:ext uri="{FF2B5EF4-FFF2-40B4-BE49-F238E27FC236}">
                  <a16:creationId xmlns:a16="http://schemas.microsoft.com/office/drawing/2014/main" id="{39E4DB53-83E5-4FFB-982F-34E464E8956C}"/>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7">
              <a:extLst>
                <a:ext uri="{FF2B5EF4-FFF2-40B4-BE49-F238E27FC236}">
                  <a16:creationId xmlns:a16="http://schemas.microsoft.com/office/drawing/2014/main" id="{CAB56493-0224-4979-8B09-B3BFCDE8258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8">
              <a:extLst>
                <a:ext uri="{FF2B5EF4-FFF2-40B4-BE49-F238E27FC236}">
                  <a16:creationId xmlns:a16="http://schemas.microsoft.com/office/drawing/2014/main" id="{86162561-07F9-47F9-9FC7-21313E865769}"/>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9">
              <a:extLst>
                <a:ext uri="{FF2B5EF4-FFF2-40B4-BE49-F238E27FC236}">
                  <a16:creationId xmlns:a16="http://schemas.microsoft.com/office/drawing/2014/main" id="{D70C0142-A1AA-437C-B1B3-01FF67723B98}"/>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40">
              <a:extLst>
                <a:ext uri="{FF2B5EF4-FFF2-40B4-BE49-F238E27FC236}">
                  <a16:creationId xmlns:a16="http://schemas.microsoft.com/office/drawing/2014/main" id="{6BBBC85E-34FB-4BD0-B3F6-04D645A1699F}"/>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41">
              <a:extLst>
                <a:ext uri="{FF2B5EF4-FFF2-40B4-BE49-F238E27FC236}">
                  <a16:creationId xmlns:a16="http://schemas.microsoft.com/office/drawing/2014/main" id="{B302DC8E-2F9C-4770-B8BD-6D07E2249373}"/>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9">
              <a:extLst>
                <a:ext uri="{FF2B5EF4-FFF2-40B4-BE49-F238E27FC236}">
                  <a16:creationId xmlns:a16="http://schemas.microsoft.com/office/drawing/2014/main" id="{85F2A623-DFBA-4A80-B331-2CC6D1C96446}"/>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A29A24B3-4562-4887-9509-21172DEBDB9A}"/>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1">
              <a:extLst>
                <a:ext uri="{FF2B5EF4-FFF2-40B4-BE49-F238E27FC236}">
                  <a16:creationId xmlns:a16="http://schemas.microsoft.com/office/drawing/2014/main" id="{569D2771-E053-4CEB-93D5-E92C66A1E3BF}"/>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TextBox 74">
              <a:extLst>
                <a:ext uri="{FF2B5EF4-FFF2-40B4-BE49-F238E27FC236}">
                  <a16:creationId xmlns:a16="http://schemas.microsoft.com/office/drawing/2014/main" id="{232B916F-7A7A-48BC-BD31-93A174374FD8}"/>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6" name="TextBox 75">
              <a:extLst>
                <a:ext uri="{FF2B5EF4-FFF2-40B4-BE49-F238E27FC236}">
                  <a16:creationId xmlns:a16="http://schemas.microsoft.com/office/drawing/2014/main" id="{A5DC7A2F-673E-447C-8C95-331CA66A03A2}"/>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kern="0" dirty="0">
                  <a:solidFill>
                    <a:schemeClr val="accent1"/>
                  </a:solidFill>
                  <a:latin typeface="+mj-lt"/>
                  <a:cs typeface="Segoe UI" panose="020B0502040204020203" pitchFamily="34" charset="0"/>
                </a:rPr>
                <a:t>SELLER</a:t>
              </a:r>
            </a:p>
          </p:txBody>
        </p:sp>
      </p:grpSp>
      <p:sp>
        <p:nvSpPr>
          <p:cNvPr id="133" name="TextBox 132">
            <a:extLst>
              <a:ext uri="{FF2B5EF4-FFF2-40B4-BE49-F238E27FC236}">
                <a16:creationId xmlns:a16="http://schemas.microsoft.com/office/drawing/2014/main" id="{6F17D767-7F34-4B6A-9DB5-758BAB8B7BF0}"/>
              </a:ext>
            </a:extLst>
          </p:cNvPr>
          <p:cNvSpPr txBox="1"/>
          <p:nvPr/>
        </p:nvSpPr>
        <p:spPr bwMode="gray">
          <a:xfrm>
            <a:off x="961092" y="1645492"/>
            <a:ext cx="467486" cy="271613"/>
          </a:xfrm>
          <a:prstGeom prst="rect">
            <a:avLst/>
          </a:prstGeom>
          <a:noFill/>
          <a:effectLst/>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kumimoji="0" lang="en-US" sz="1765" b="1" i="0" u="none" strike="noStrike" kern="0" cap="none" spc="0" normalizeH="0" baseline="0" noProof="0" dirty="0">
                <a:ln>
                  <a:noFill/>
                </a:ln>
                <a:solidFill>
                  <a:srgbClr val="003865"/>
                </a:solidFill>
                <a:effectLst/>
                <a:uLnTx/>
                <a:uFillTx/>
                <a:latin typeface="Arial"/>
              </a:rPr>
              <a:t>10%</a:t>
            </a:r>
          </a:p>
        </p:txBody>
      </p:sp>
      <p:pic>
        <p:nvPicPr>
          <p:cNvPr id="29" name="Graphic 28" descr="Pyramid with levels">
            <a:extLst>
              <a:ext uri="{FF2B5EF4-FFF2-40B4-BE49-F238E27FC236}">
                <a16:creationId xmlns:a16="http://schemas.microsoft.com/office/drawing/2014/main" id="{806ACE08-525E-4BAA-ABA1-24838E84AE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813815" y="1921400"/>
            <a:ext cx="327850" cy="327850"/>
          </a:xfrm>
          <a:prstGeom prst="rect">
            <a:avLst/>
          </a:prstGeom>
        </p:spPr>
      </p:pic>
      <p:pic>
        <p:nvPicPr>
          <p:cNvPr id="59" name="Graphic 58" descr="Pyramid with levels">
            <a:extLst>
              <a:ext uri="{FF2B5EF4-FFF2-40B4-BE49-F238E27FC236}">
                <a16:creationId xmlns:a16="http://schemas.microsoft.com/office/drawing/2014/main" id="{ABA75874-7DD8-42DF-99AA-95CFC7BF8E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450954" y="9119772"/>
            <a:ext cx="327850" cy="327850"/>
          </a:xfrm>
          <a:prstGeom prst="rect">
            <a:avLst/>
          </a:prstGeom>
        </p:spPr>
      </p:pic>
      <p:sp>
        <p:nvSpPr>
          <p:cNvPr id="67" name="TextBox 66">
            <a:extLst>
              <a:ext uri="{FF2B5EF4-FFF2-40B4-BE49-F238E27FC236}">
                <a16:creationId xmlns:a16="http://schemas.microsoft.com/office/drawing/2014/main" id="{10A6E59E-E3D8-4C01-B3F5-EEB33CC5D92E}"/>
              </a:ext>
            </a:extLst>
          </p:cNvPr>
          <p:cNvSpPr txBox="1"/>
          <p:nvPr/>
        </p:nvSpPr>
        <p:spPr>
          <a:xfrm>
            <a:off x="714841" y="9159632"/>
            <a:ext cx="3990308" cy="261610"/>
          </a:xfrm>
          <a:prstGeom prst="rect">
            <a:avLst/>
          </a:prstGeom>
          <a:noFill/>
        </p:spPr>
        <p:txBody>
          <a:bodyPr wrap="square" rtlCol="0">
            <a:spAutoFit/>
          </a:bodyPr>
          <a:lstStyle/>
          <a:p>
            <a:r>
              <a:rPr lang="en-US" sz="1100" dirty="0">
                <a:solidFill>
                  <a:schemeClr val="accent3"/>
                </a:solidFill>
              </a:rPr>
              <a:t>: Opportunities enter pipeline forecast at this stage</a:t>
            </a:r>
          </a:p>
        </p:txBody>
      </p:sp>
      <p:sp>
        <p:nvSpPr>
          <p:cNvPr id="69" name="Slide Number Placeholder 2">
            <a:extLst>
              <a:ext uri="{FF2B5EF4-FFF2-40B4-BE49-F238E27FC236}">
                <a16:creationId xmlns:a16="http://schemas.microsoft.com/office/drawing/2014/main" id="{517750D4-63C7-7D4B-8CD1-1CB798C6D82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39</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54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358160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normAutofit/>
          </a:bodyPr>
          <a:lstStyle/>
          <a:p>
            <a:r>
              <a:rPr lang="en-US" spc="300" dirty="0"/>
              <a:t>Introduction</a:t>
            </a:r>
          </a:p>
        </p:txBody>
      </p:sp>
    </p:spTree>
    <p:extLst>
      <p:ext uri="{BB962C8B-B14F-4D97-AF65-F5344CB8AC3E}">
        <p14:creationId xmlns:p14="http://schemas.microsoft.com/office/powerpoint/2010/main" val="219683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313569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3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441828" y="4339189"/>
            <a:ext cx="3362476" cy="2148039"/>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Initial research and comparison of vendors </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Development of budget, timing, and  understanding of our business priorities</a:t>
            </a:r>
          </a:p>
          <a:p>
            <a:pPr defTabSz="403433" fontAlgn="auto">
              <a:spcBef>
                <a:spcPts val="0"/>
              </a:spcBef>
              <a:spcAft>
                <a:spcPts val="265"/>
              </a:spcAft>
              <a:buClr>
                <a:schemeClr val="accent2"/>
              </a:buClr>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Can we trust these vendors for security? Are they PCI compliant? </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Would there be a cost of change? </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Am I running against deadline? </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Who needs to be involved in this decision?</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149240" y="4329539"/>
            <a:ext cx="3362476" cy="2032623"/>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Develop the Question and Answer of the SCQA Framework:</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b="1" dirty="0">
                <a:solidFill>
                  <a:srgbClr val="696B6B"/>
                </a:solidFill>
                <a:latin typeface="Arial"/>
              </a:rPr>
              <a:t>Question: </a:t>
            </a:r>
            <a:r>
              <a:rPr lang="en-US" sz="1200" dirty="0">
                <a:solidFill>
                  <a:srgbClr val="696B6B"/>
                </a:solidFill>
                <a:latin typeface="Arial"/>
              </a:rPr>
              <a:t>what is keeping the client up at night?</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b="1" dirty="0">
                <a:solidFill>
                  <a:srgbClr val="696B6B"/>
                </a:solidFill>
                <a:latin typeface="Arial"/>
              </a:rPr>
              <a:t>Answer: </a:t>
            </a:r>
            <a:r>
              <a:rPr lang="en-US" sz="1200" dirty="0">
                <a:solidFill>
                  <a:srgbClr val="696B6B"/>
                </a:solidFill>
                <a:latin typeface="Arial"/>
              </a:rPr>
              <a:t>the single most important point to get across in the proposal</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Conduct knowledge share meetings with Sales Engineering to develop business case</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Refine Win Strategy jointly w/ Sales Engineering</a:t>
            </a: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6"/>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Differentiate yourself based on client’s Context from the SCQA</a:t>
            </a:r>
          </a:p>
        </p:txBody>
      </p:sp>
      <p:sp>
        <p:nvSpPr>
          <p:cNvPr id="20" name="Rectangle 19">
            <a:extLst>
              <a:ext uri="{FF2B5EF4-FFF2-40B4-BE49-F238E27FC236}">
                <a16:creationId xmlns:a16="http://schemas.microsoft.com/office/drawing/2014/main" id="{9003427C-FF83-4C99-9203-8035E301916C}"/>
              </a:ext>
            </a:extLst>
          </p:cNvPr>
          <p:cNvSpPr/>
          <p:nvPr/>
        </p:nvSpPr>
        <p:spPr>
          <a:xfrm>
            <a:off x="0" y="8534400"/>
            <a:ext cx="7772399" cy="625263"/>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552883"/>
            <a:ext cx="2743508" cy="553998"/>
          </a:xfrm>
          <a:prstGeom prst="rect">
            <a:avLst/>
          </a:prstGeom>
        </p:spPr>
        <p:txBody>
          <a:bodyPr wrap="non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BDT Confirmed and Contacts Created</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Buying Criteria Discussed w/ BDT</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Proposal Sent to Client</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650916"/>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441828" y="6795828"/>
            <a:ext cx="3362476" cy="1740235"/>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Review and pressure test SCQA qualification </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Establish relationships with every member of the client’s Buying Decision Team (BDT)</a:t>
            </a:r>
          </a:p>
          <a:p>
            <a:pPr defTabSz="403433" fontAlgn="auto">
              <a:spcBef>
                <a:spcPts val="0"/>
              </a:spcBef>
              <a:spcAft>
                <a:spcPts val="265"/>
              </a:spcAft>
              <a:buClr>
                <a:schemeClr val="accent2"/>
              </a:buClr>
              <a:defRPr/>
            </a:pPr>
            <a:r>
              <a:rPr lang="en-US" sz="1200" b="1" dirty="0">
                <a:solidFill>
                  <a:schemeClr val="accent2"/>
                </a:solidFill>
                <a:latin typeface="Arial"/>
              </a:rPr>
              <a:t>Sales Engineering: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Develop business case documentation</a:t>
            </a:r>
          </a:p>
          <a:p>
            <a:pPr marL="668244" lvl="1"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PSD: High Level Solution Design</a:t>
            </a:r>
          </a:p>
          <a:p>
            <a:pPr marL="668244" lvl="1"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ADVAM: High Level Estimation</a:t>
            </a: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149240" y="6815646"/>
            <a:ext cx="3362476" cy="1740235"/>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Win Strategy Job Aid</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Call Plan Job Aid</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Use Global PSD/ADVAM Sales Dashboards to view pipeline activity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Log Prospecting Calls &amp; Activity in SFDC</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Complete PPS document for opportunity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Engage with SE for High-level Solution Design</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Complete Client Proposal with Commercials</a:t>
            </a: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803531" y="1535281"/>
            <a:ext cx="2302213" cy="400111"/>
            <a:chOff x="2288701" y="1760955"/>
            <a:chExt cx="2302213" cy="400111"/>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811393"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Proposal Preparation</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51861" y="1535281"/>
            <a:ext cx="2299007" cy="400111"/>
            <a:chOff x="4442372" y="1760955"/>
            <a:chExt cx="2299007"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1808187"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Options &amp; Evaluation</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695591"/>
            <a:ext cx="7035317" cy="430887"/>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3: Proposal Preparation – Establish Communication With The Buying Decision Team (BDT) And Build Your Business Case (40%)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A73C328-D1B5-441B-B2BD-156E1FE1CF8A}"/>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52" name="Arrow: Pentagon 51">
            <a:extLst>
              <a:ext uri="{FF2B5EF4-FFF2-40B4-BE49-F238E27FC236}">
                <a16:creationId xmlns:a16="http://schemas.microsoft.com/office/drawing/2014/main" id="{8613BD27-8824-4CFD-9F6E-36D7684133C5}"/>
              </a:ext>
            </a:extLst>
          </p:cNvPr>
          <p:cNvSpPr/>
          <p:nvPr/>
        </p:nvSpPr>
        <p:spPr>
          <a:xfrm>
            <a:off x="0" y="8534400"/>
            <a:ext cx="2451861" cy="624351"/>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dirty="0">
              <a:solidFill>
                <a:srgbClr val="003865"/>
              </a:solidFill>
              <a:latin typeface="Arial"/>
            </a:endParaRPr>
          </a:p>
        </p:txBody>
      </p:sp>
      <p:sp>
        <p:nvSpPr>
          <p:cNvPr id="53" name="Rectangle 52">
            <a:extLst>
              <a:ext uri="{FF2B5EF4-FFF2-40B4-BE49-F238E27FC236}">
                <a16:creationId xmlns:a16="http://schemas.microsoft.com/office/drawing/2014/main" id="{90A0BC79-A611-442E-9742-E0B3F7542EE3}"/>
              </a:ext>
            </a:extLst>
          </p:cNvPr>
          <p:cNvSpPr/>
          <p:nvPr/>
        </p:nvSpPr>
        <p:spPr>
          <a:xfrm>
            <a:off x="618604" y="8694861"/>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grpSp>
        <p:nvGrpSpPr>
          <p:cNvPr id="54" name="Group 53">
            <a:extLst>
              <a:ext uri="{FF2B5EF4-FFF2-40B4-BE49-F238E27FC236}">
                <a16:creationId xmlns:a16="http://schemas.microsoft.com/office/drawing/2014/main" id="{BFAA5AF7-588B-4C0D-B1AA-FBCDF9FC396D}"/>
              </a:ext>
            </a:extLst>
          </p:cNvPr>
          <p:cNvGrpSpPr/>
          <p:nvPr/>
        </p:nvGrpSpPr>
        <p:grpSpPr>
          <a:xfrm>
            <a:off x="347420" y="921211"/>
            <a:ext cx="1710559" cy="1711082"/>
            <a:chOff x="324779" y="929916"/>
            <a:chExt cx="1710559" cy="1711082"/>
          </a:xfrm>
          <a:effectLst>
            <a:outerShdw blurRad="50800" dist="38100" dir="2700000" algn="tl" rotWithShape="0">
              <a:prstClr val="black">
                <a:alpha val="40000"/>
              </a:prstClr>
            </a:outerShdw>
          </a:effectLst>
        </p:grpSpPr>
        <p:sp>
          <p:nvSpPr>
            <p:cNvPr id="55" name="Freeform 12">
              <a:extLst>
                <a:ext uri="{FF2B5EF4-FFF2-40B4-BE49-F238E27FC236}">
                  <a16:creationId xmlns:a16="http://schemas.microsoft.com/office/drawing/2014/main" id="{12CD5523-0EEC-448D-8AE9-9F80D234F713}"/>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3">
              <a:extLst>
                <a:ext uri="{FF2B5EF4-FFF2-40B4-BE49-F238E27FC236}">
                  <a16:creationId xmlns:a16="http://schemas.microsoft.com/office/drawing/2014/main" id="{33746BAC-9E6B-4D57-AD9E-32123D71C8DE}"/>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35">
              <a:extLst>
                <a:ext uri="{FF2B5EF4-FFF2-40B4-BE49-F238E27FC236}">
                  <a16:creationId xmlns:a16="http://schemas.microsoft.com/office/drawing/2014/main" id="{1A1D72E9-1916-489B-9E22-E4B4B2531E9D}"/>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28">
              <a:extLst>
                <a:ext uri="{FF2B5EF4-FFF2-40B4-BE49-F238E27FC236}">
                  <a16:creationId xmlns:a16="http://schemas.microsoft.com/office/drawing/2014/main" id="{A1FD9365-50CA-4A73-A118-1A5298CE1DF7}"/>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29">
              <a:extLst>
                <a:ext uri="{FF2B5EF4-FFF2-40B4-BE49-F238E27FC236}">
                  <a16:creationId xmlns:a16="http://schemas.microsoft.com/office/drawing/2014/main" id="{55904F58-AD28-4BCD-8CE4-4FE11A673ADC}"/>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60" name="Freeform 30">
              <a:extLst>
                <a:ext uri="{FF2B5EF4-FFF2-40B4-BE49-F238E27FC236}">
                  <a16:creationId xmlns:a16="http://schemas.microsoft.com/office/drawing/2014/main" id="{32EE9168-2E25-4E35-B108-3C99642D91F1}"/>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31">
              <a:extLst>
                <a:ext uri="{FF2B5EF4-FFF2-40B4-BE49-F238E27FC236}">
                  <a16:creationId xmlns:a16="http://schemas.microsoft.com/office/drawing/2014/main" id="{20565124-928B-4536-BB4B-E53CEFA7320D}"/>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34">
              <a:extLst>
                <a:ext uri="{FF2B5EF4-FFF2-40B4-BE49-F238E27FC236}">
                  <a16:creationId xmlns:a16="http://schemas.microsoft.com/office/drawing/2014/main" id="{AF6BCBF0-9F2E-4D31-ADA8-7B03096AC2FD}"/>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36">
              <a:extLst>
                <a:ext uri="{FF2B5EF4-FFF2-40B4-BE49-F238E27FC236}">
                  <a16:creationId xmlns:a16="http://schemas.microsoft.com/office/drawing/2014/main" id="{61092518-F432-480B-BE0F-422086DDE458}"/>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7">
              <a:extLst>
                <a:ext uri="{FF2B5EF4-FFF2-40B4-BE49-F238E27FC236}">
                  <a16:creationId xmlns:a16="http://schemas.microsoft.com/office/drawing/2014/main" id="{98B0EA1D-39FF-4442-996C-F7BFCEF78D5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65" name="Freeform 38">
              <a:extLst>
                <a:ext uri="{FF2B5EF4-FFF2-40B4-BE49-F238E27FC236}">
                  <a16:creationId xmlns:a16="http://schemas.microsoft.com/office/drawing/2014/main" id="{298ACC49-89CB-4A21-9B32-9F9B0774F068}"/>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39">
              <a:extLst>
                <a:ext uri="{FF2B5EF4-FFF2-40B4-BE49-F238E27FC236}">
                  <a16:creationId xmlns:a16="http://schemas.microsoft.com/office/drawing/2014/main" id="{2F5DFEF8-AFC7-4A81-BAB3-11DEE15CF689}"/>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40">
              <a:extLst>
                <a:ext uri="{FF2B5EF4-FFF2-40B4-BE49-F238E27FC236}">
                  <a16:creationId xmlns:a16="http://schemas.microsoft.com/office/drawing/2014/main" id="{BAF7F8B8-F1ED-40DC-BC78-12F7D345623A}"/>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1">
              <a:extLst>
                <a:ext uri="{FF2B5EF4-FFF2-40B4-BE49-F238E27FC236}">
                  <a16:creationId xmlns:a16="http://schemas.microsoft.com/office/drawing/2014/main" id="{A309C49B-E697-4A83-BDD4-6904AC641B31}"/>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9">
              <a:extLst>
                <a:ext uri="{FF2B5EF4-FFF2-40B4-BE49-F238E27FC236}">
                  <a16:creationId xmlns:a16="http://schemas.microsoft.com/office/drawing/2014/main" id="{4C576377-F6B5-4806-87BA-81A8BEFE0C49}"/>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7">
              <a:extLst>
                <a:ext uri="{FF2B5EF4-FFF2-40B4-BE49-F238E27FC236}">
                  <a16:creationId xmlns:a16="http://schemas.microsoft.com/office/drawing/2014/main" id="{6871742F-AFBE-4BFD-B8CA-D022FB49D7FB}"/>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1">
              <a:extLst>
                <a:ext uri="{FF2B5EF4-FFF2-40B4-BE49-F238E27FC236}">
                  <a16:creationId xmlns:a16="http://schemas.microsoft.com/office/drawing/2014/main" id="{EF95EF37-6086-4D5B-92F6-1459B8AC74D3}"/>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TextBox 71">
              <a:extLst>
                <a:ext uri="{FF2B5EF4-FFF2-40B4-BE49-F238E27FC236}">
                  <a16:creationId xmlns:a16="http://schemas.microsoft.com/office/drawing/2014/main" id="{784062E4-D6AE-4DDB-9D89-330A703D1467}"/>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3" name="TextBox 72">
              <a:extLst>
                <a:ext uri="{FF2B5EF4-FFF2-40B4-BE49-F238E27FC236}">
                  <a16:creationId xmlns:a16="http://schemas.microsoft.com/office/drawing/2014/main" id="{D7E2132F-5EAF-4CA7-A87A-1C262287C433}"/>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kern="0" dirty="0">
                  <a:solidFill>
                    <a:schemeClr val="accent1"/>
                  </a:solidFill>
                  <a:latin typeface="+mj-lt"/>
                  <a:cs typeface="Segoe UI" panose="020B0502040204020203" pitchFamily="34" charset="0"/>
                </a:rPr>
                <a:t>SELLER</a:t>
              </a:r>
            </a:p>
          </p:txBody>
        </p:sp>
      </p:grpSp>
      <p:sp>
        <p:nvSpPr>
          <p:cNvPr id="74" name="TextBox 73">
            <a:extLst>
              <a:ext uri="{FF2B5EF4-FFF2-40B4-BE49-F238E27FC236}">
                <a16:creationId xmlns:a16="http://schemas.microsoft.com/office/drawing/2014/main" id="{8295CAB5-FB4D-4355-A72B-5D68A839A5DF}"/>
              </a:ext>
            </a:extLst>
          </p:cNvPr>
          <p:cNvSpPr txBox="1"/>
          <p:nvPr/>
        </p:nvSpPr>
        <p:spPr bwMode="gray">
          <a:xfrm>
            <a:off x="961092" y="1645492"/>
            <a:ext cx="467486" cy="271613"/>
          </a:xfrm>
          <a:prstGeom prst="rect">
            <a:avLst/>
          </a:prstGeom>
          <a:noFill/>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lang="en-US" sz="1765" b="1" kern="0" dirty="0">
                <a:solidFill>
                  <a:srgbClr val="003865"/>
                </a:solidFill>
                <a:latin typeface="Arial"/>
              </a:rPr>
              <a:t>4</a:t>
            </a:r>
            <a:r>
              <a:rPr kumimoji="0" lang="en-US" sz="1765" b="1" i="0" u="none" strike="noStrike" kern="0" cap="none" spc="0" normalizeH="0" baseline="0" noProof="0" dirty="0">
                <a:ln>
                  <a:noFill/>
                </a:ln>
                <a:solidFill>
                  <a:srgbClr val="003865"/>
                </a:solidFill>
                <a:effectLst/>
                <a:uLnTx/>
                <a:uFillTx/>
                <a:latin typeface="Arial"/>
              </a:rPr>
              <a:t>0%</a:t>
            </a:r>
          </a:p>
        </p:txBody>
      </p:sp>
      <p:sp>
        <p:nvSpPr>
          <p:cNvPr id="51" name="Slide Number Placeholder 2">
            <a:extLst>
              <a:ext uri="{FF2B5EF4-FFF2-40B4-BE49-F238E27FC236}">
                <a16:creationId xmlns:a16="http://schemas.microsoft.com/office/drawing/2014/main" id="{DFA29E57-98A3-A14C-9F80-C211128AEDA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40</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123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231082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4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393306" y="4313848"/>
            <a:ext cx="3505200" cy="2109567"/>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Talk w/ peers who have made a similar purchase</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Set up purchasing committee, establishing a Buying Decision Team (BDT)</a:t>
            </a:r>
          </a:p>
          <a:p>
            <a:pPr defTabSz="403433" fontAlgn="auto">
              <a:spcBef>
                <a:spcPts val="0"/>
              </a:spcBef>
              <a:spcAft>
                <a:spcPts val="265"/>
              </a:spcAft>
              <a:buClr>
                <a:schemeClr val="accent2"/>
              </a:buClr>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Who are the leaders in this space? Who else has implemented a similar solution?</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What are the best alternatives to this problem?</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What is my selection criteria and how will I prioritize it when making a final decision?</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053687" y="4382391"/>
            <a:ext cx="3362476" cy="1809485"/>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Finalize Buying Decision Team (BDT) and add as Contacts in SFDC</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Review selection criteria and develop a risk assessment and financial / revenue assessment </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Refine Win Strategy jointly w/ Sales Engineering/Pre-Sales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Continue to develop Pricing Proposal Summary and Client Proposal documentation</a:t>
            </a: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6"/>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Communicate the Resolution developed based on the client’s Context</a:t>
            </a:r>
          </a:p>
        </p:txBody>
      </p:sp>
      <p:sp>
        <p:nvSpPr>
          <p:cNvPr id="20" name="Rectangle 19">
            <a:extLst>
              <a:ext uri="{FF2B5EF4-FFF2-40B4-BE49-F238E27FC236}">
                <a16:creationId xmlns:a16="http://schemas.microsoft.com/office/drawing/2014/main" id="{9003427C-FF83-4C99-9203-8035E301916C}"/>
              </a:ext>
            </a:extLst>
          </p:cNvPr>
          <p:cNvSpPr/>
          <p:nvPr/>
        </p:nvSpPr>
        <p:spPr>
          <a:xfrm>
            <a:off x="0" y="8543169"/>
            <a:ext cx="7772399" cy="625263"/>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584735"/>
            <a:ext cx="2540254" cy="507831"/>
          </a:xfrm>
          <a:prstGeom prst="rect">
            <a:avLst/>
          </a:prstGeom>
        </p:spPr>
        <p:txBody>
          <a:bodyPr wrap="squar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100" dirty="0">
                <a:solidFill>
                  <a:srgbClr val="FFFFFF"/>
                </a:solidFill>
                <a:latin typeface="Arial"/>
              </a:rPr>
              <a:t>BDT Confirmed Delivery Timeline</a:t>
            </a:r>
          </a:p>
          <a:p>
            <a:pPr marL="151287" indent="-151287" defTabSz="403433" fontAlgn="auto">
              <a:spcBef>
                <a:spcPts val="0"/>
              </a:spcBef>
              <a:spcAft>
                <a:spcPts val="0"/>
              </a:spcAft>
              <a:buFont typeface="Wingdings" panose="05000000000000000000" pitchFamily="2" charset="2"/>
              <a:buChar char="q"/>
              <a:defRPr/>
            </a:pPr>
            <a:r>
              <a:rPr lang="en-US" sz="1100" dirty="0">
                <a:solidFill>
                  <a:srgbClr val="FFFFFF"/>
                </a:solidFill>
                <a:latin typeface="Arial"/>
              </a:rPr>
              <a:t>BDT Confirmed Solution Proposal</a:t>
            </a:r>
          </a:p>
          <a:p>
            <a:pPr marL="151287" indent="-151287" defTabSz="403433" fontAlgn="auto">
              <a:spcBef>
                <a:spcPts val="0"/>
              </a:spcBef>
              <a:spcAft>
                <a:spcPts val="0"/>
              </a:spcAft>
              <a:buFont typeface="Wingdings" panose="05000000000000000000" pitchFamily="2" charset="2"/>
              <a:buChar char="q"/>
              <a:defRPr/>
            </a:pPr>
            <a:r>
              <a:rPr lang="en-US" sz="1100" dirty="0">
                <a:solidFill>
                  <a:srgbClr val="FFFFFF"/>
                </a:solidFill>
                <a:latin typeface="Arial"/>
              </a:rPr>
              <a:t>BDT Confirmed Pricing</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659685"/>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484298" y="6838220"/>
            <a:ext cx="3362476" cy="1963373"/>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Pressure test opportunity and strength of relationships during weekly 1:1s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Complete the SCQA Win Strategy Scorecard</a:t>
            </a:r>
          </a:p>
          <a:p>
            <a:pPr defTabSz="403433" fontAlgn="auto">
              <a:spcBef>
                <a:spcPts val="0"/>
              </a:spcBef>
              <a:spcAft>
                <a:spcPts val="265"/>
              </a:spcAft>
              <a:buClr>
                <a:schemeClr val="accent2"/>
              </a:buClr>
              <a:defRPr/>
            </a:pPr>
            <a:r>
              <a:rPr lang="en-US" sz="1200" b="1" dirty="0">
                <a:solidFill>
                  <a:schemeClr val="accent2"/>
                </a:solidFill>
                <a:latin typeface="Arial"/>
              </a:rPr>
              <a:t>Sales Engineering: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Refine business case documentation</a:t>
            </a:r>
          </a:p>
          <a:p>
            <a:pPr marL="668244" lvl="1"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PSD: High Level Solution Design</a:t>
            </a:r>
          </a:p>
          <a:p>
            <a:pPr marL="668244" lvl="1"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ADVAM: High Level Estimation</a:t>
            </a:r>
          </a:p>
          <a:p>
            <a:pPr marL="158832" indent="-158832" defTabSz="403433" fontAlgn="b">
              <a:spcBef>
                <a:spcPts val="0"/>
              </a:spcBef>
              <a:spcAft>
                <a:spcPts val="265"/>
              </a:spcAft>
              <a:buClr>
                <a:schemeClr val="accent2"/>
              </a:buClr>
              <a:buFont typeface="Cairo" panose="00000500000000000000" pitchFamily="2" charset="-78"/>
              <a:buChar char="﴿"/>
              <a:defRPr/>
            </a:pPr>
            <a:endParaRPr lang="en-US" sz="1200" i="1" dirty="0">
              <a:solidFill>
                <a:srgbClr val="696B6B"/>
              </a:solidFill>
              <a:latin typeface="Arial"/>
            </a:endParaRP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053687" y="6875925"/>
            <a:ext cx="3362476" cy="1663291"/>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Win Strategy Job Aid</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Prepare Client Agreement</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Use Global PSD/ADVAM Sales Dashboards to view pipeline activity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Consolidate the PPS &amp; High-level Solution Design for the OB Team to review and approve. </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Update in Salesforce when the date the proposal is sent to the customer</a:t>
            </a: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797655" y="1547364"/>
            <a:ext cx="2172371" cy="384722"/>
            <a:chOff x="2288701" y="1760955"/>
            <a:chExt cx="2172371" cy="384722"/>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681551" cy="384721"/>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sz="1100"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Proposal Presented</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51861" y="1534482"/>
            <a:ext cx="2299007" cy="400111"/>
            <a:chOff x="4442372" y="1760955"/>
            <a:chExt cx="2299007"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1808187"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Options &amp; Evaluation</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715904"/>
            <a:ext cx="7035317" cy="430887"/>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4: Proposal Presented – Present A Well Articulated Value Proposition To The Client’s Buying Decision Team (40%)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A73C328-D1B5-441B-B2BD-156E1FE1CF8A}"/>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52" name="Arrow: Pentagon 51">
            <a:extLst>
              <a:ext uri="{FF2B5EF4-FFF2-40B4-BE49-F238E27FC236}">
                <a16:creationId xmlns:a16="http://schemas.microsoft.com/office/drawing/2014/main" id="{8613BD27-8824-4CFD-9F6E-36D7684133C5}"/>
              </a:ext>
            </a:extLst>
          </p:cNvPr>
          <p:cNvSpPr/>
          <p:nvPr/>
        </p:nvSpPr>
        <p:spPr>
          <a:xfrm>
            <a:off x="0" y="8543169"/>
            <a:ext cx="2451861" cy="624351"/>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53" name="Rectangle 52">
            <a:extLst>
              <a:ext uri="{FF2B5EF4-FFF2-40B4-BE49-F238E27FC236}">
                <a16:creationId xmlns:a16="http://schemas.microsoft.com/office/drawing/2014/main" id="{90A0BC79-A611-442E-9742-E0B3F7542EE3}"/>
              </a:ext>
            </a:extLst>
          </p:cNvPr>
          <p:cNvSpPr/>
          <p:nvPr/>
        </p:nvSpPr>
        <p:spPr>
          <a:xfrm>
            <a:off x="618604" y="8703630"/>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grpSp>
        <p:nvGrpSpPr>
          <p:cNvPr id="54" name="Group 53">
            <a:extLst>
              <a:ext uri="{FF2B5EF4-FFF2-40B4-BE49-F238E27FC236}">
                <a16:creationId xmlns:a16="http://schemas.microsoft.com/office/drawing/2014/main" id="{BFAA5AF7-588B-4C0D-B1AA-FBCDF9FC396D}"/>
              </a:ext>
            </a:extLst>
          </p:cNvPr>
          <p:cNvGrpSpPr/>
          <p:nvPr/>
        </p:nvGrpSpPr>
        <p:grpSpPr>
          <a:xfrm>
            <a:off x="347420" y="921211"/>
            <a:ext cx="1710559" cy="1711082"/>
            <a:chOff x="324779" y="929916"/>
            <a:chExt cx="1710559" cy="1711082"/>
          </a:xfrm>
          <a:effectLst>
            <a:outerShdw blurRad="50800" dist="38100" dir="2700000" algn="tl" rotWithShape="0">
              <a:prstClr val="black">
                <a:alpha val="40000"/>
              </a:prstClr>
            </a:outerShdw>
          </a:effectLst>
        </p:grpSpPr>
        <p:sp>
          <p:nvSpPr>
            <p:cNvPr id="55" name="Freeform 12">
              <a:extLst>
                <a:ext uri="{FF2B5EF4-FFF2-40B4-BE49-F238E27FC236}">
                  <a16:creationId xmlns:a16="http://schemas.microsoft.com/office/drawing/2014/main" id="{12CD5523-0EEC-448D-8AE9-9F80D234F713}"/>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6" name="Freeform 13">
              <a:extLst>
                <a:ext uri="{FF2B5EF4-FFF2-40B4-BE49-F238E27FC236}">
                  <a16:creationId xmlns:a16="http://schemas.microsoft.com/office/drawing/2014/main" id="{33746BAC-9E6B-4D57-AD9E-32123D71C8DE}"/>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accent1"/>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7" name="Freeform 35">
              <a:extLst>
                <a:ext uri="{FF2B5EF4-FFF2-40B4-BE49-F238E27FC236}">
                  <a16:creationId xmlns:a16="http://schemas.microsoft.com/office/drawing/2014/main" id="{1A1D72E9-1916-489B-9E22-E4B4B2531E9D}"/>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8" name="Freeform 28">
              <a:extLst>
                <a:ext uri="{FF2B5EF4-FFF2-40B4-BE49-F238E27FC236}">
                  <a16:creationId xmlns:a16="http://schemas.microsoft.com/office/drawing/2014/main" id="{A1FD9365-50CA-4A73-A118-1A5298CE1DF7}"/>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9" name="Freeform 29">
              <a:extLst>
                <a:ext uri="{FF2B5EF4-FFF2-40B4-BE49-F238E27FC236}">
                  <a16:creationId xmlns:a16="http://schemas.microsoft.com/office/drawing/2014/main" id="{55904F58-AD28-4BCD-8CE4-4FE11A673ADC}"/>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0" name="Freeform 30">
              <a:extLst>
                <a:ext uri="{FF2B5EF4-FFF2-40B4-BE49-F238E27FC236}">
                  <a16:creationId xmlns:a16="http://schemas.microsoft.com/office/drawing/2014/main" id="{32EE9168-2E25-4E35-B108-3C99642D91F1}"/>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1" name="Freeform 31">
              <a:extLst>
                <a:ext uri="{FF2B5EF4-FFF2-40B4-BE49-F238E27FC236}">
                  <a16:creationId xmlns:a16="http://schemas.microsoft.com/office/drawing/2014/main" id="{20565124-928B-4536-BB4B-E53CEFA7320D}"/>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2" name="Freeform 34">
              <a:extLst>
                <a:ext uri="{FF2B5EF4-FFF2-40B4-BE49-F238E27FC236}">
                  <a16:creationId xmlns:a16="http://schemas.microsoft.com/office/drawing/2014/main" id="{AF6BCBF0-9F2E-4D31-ADA8-7B03096AC2FD}"/>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3" name="Freeform 36">
              <a:extLst>
                <a:ext uri="{FF2B5EF4-FFF2-40B4-BE49-F238E27FC236}">
                  <a16:creationId xmlns:a16="http://schemas.microsoft.com/office/drawing/2014/main" id="{61092518-F432-480B-BE0F-422086DDE458}"/>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4" name="Freeform 37">
              <a:extLst>
                <a:ext uri="{FF2B5EF4-FFF2-40B4-BE49-F238E27FC236}">
                  <a16:creationId xmlns:a16="http://schemas.microsoft.com/office/drawing/2014/main" id="{98B0EA1D-39FF-4442-996C-F7BFCEF78D5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5" name="Freeform 38">
              <a:extLst>
                <a:ext uri="{FF2B5EF4-FFF2-40B4-BE49-F238E27FC236}">
                  <a16:creationId xmlns:a16="http://schemas.microsoft.com/office/drawing/2014/main" id="{298ACC49-89CB-4A21-9B32-9F9B0774F068}"/>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6" name="Freeform 39">
              <a:extLst>
                <a:ext uri="{FF2B5EF4-FFF2-40B4-BE49-F238E27FC236}">
                  <a16:creationId xmlns:a16="http://schemas.microsoft.com/office/drawing/2014/main" id="{2F5DFEF8-AFC7-4A81-BAB3-11DEE15CF689}"/>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7" name="Freeform 40">
              <a:extLst>
                <a:ext uri="{FF2B5EF4-FFF2-40B4-BE49-F238E27FC236}">
                  <a16:creationId xmlns:a16="http://schemas.microsoft.com/office/drawing/2014/main" id="{BAF7F8B8-F1ED-40DC-BC78-12F7D345623A}"/>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8" name="Freeform 41">
              <a:extLst>
                <a:ext uri="{FF2B5EF4-FFF2-40B4-BE49-F238E27FC236}">
                  <a16:creationId xmlns:a16="http://schemas.microsoft.com/office/drawing/2014/main" id="{A309C49B-E697-4A83-BDD4-6904AC641B31}"/>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9" name="Freeform 9">
              <a:extLst>
                <a:ext uri="{FF2B5EF4-FFF2-40B4-BE49-F238E27FC236}">
                  <a16:creationId xmlns:a16="http://schemas.microsoft.com/office/drawing/2014/main" id="{4C576377-F6B5-4806-87BA-81A8BEFE0C49}"/>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70" name="Freeform 17">
              <a:extLst>
                <a:ext uri="{FF2B5EF4-FFF2-40B4-BE49-F238E27FC236}">
                  <a16:creationId xmlns:a16="http://schemas.microsoft.com/office/drawing/2014/main" id="{6871742F-AFBE-4BFD-B8CA-D022FB49D7FB}"/>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71" name="Freeform 21">
              <a:extLst>
                <a:ext uri="{FF2B5EF4-FFF2-40B4-BE49-F238E27FC236}">
                  <a16:creationId xmlns:a16="http://schemas.microsoft.com/office/drawing/2014/main" id="{EF95EF37-6086-4D5B-92F6-1459B8AC74D3}"/>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72" name="TextBox 71">
              <a:extLst>
                <a:ext uri="{FF2B5EF4-FFF2-40B4-BE49-F238E27FC236}">
                  <a16:creationId xmlns:a16="http://schemas.microsoft.com/office/drawing/2014/main" id="{784062E4-D6AE-4DDB-9D89-330A703D1467}"/>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3" name="TextBox 72">
              <a:extLst>
                <a:ext uri="{FF2B5EF4-FFF2-40B4-BE49-F238E27FC236}">
                  <a16:creationId xmlns:a16="http://schemas.microsoft.com/office/drawing/2014/main" id="{D7E2132F-5EAF-4CA7-A87A-1C262287C433}"/>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i="1" kern="0" dirty="0">
                  <a:solidFill>
                    <a:schemeClr val="accent1"/>
                  </a:solidFill>
                  <a:latin typeface="+mj-lt"/>
                  <a:cs typeface="Segoe UI" panose="020B0502040204020203" pitchFamily="34" charset="0"/>
                </a:rPr>
                <a:t>SELLER</a:t>
              </a:r>
            </a:p>
          </p:txBody>
        </p:sp>
      </p:grpSp>
      <p:sp>
        <p:nvSpPr>
          <p:cNvPr id="74" name="TextBox 73">
            <a:extLst>
              <a:ext uri="{FF2B5EF4-FFF2-40B4-BE49-F238E27FC236}">
                <a16:creationId xmlns:a16="http://schemas.microsoft.com/office/drawing/2014/main" id="{8295CAB5-FB4D-4355-A72B-5D68A839A5DF}"/>
              </a:ext>
            </a:extLst>
          </p:cNvPr>
          <p:cNvSpPr txBox="1"/>
          <p:nvPr/>
        </p:nvSpPr>
        <p:spPr bwMode="gray">
          <a:xfrm>
            <a:off x="961092" y="1645492"/>
            <a:ext cx="467486" cy="271613"/>
          </a:xfrm>
          <a:prstGeom prst="rect">
            <a:avLst/>
          </a:prstGeom>
          <a:noFill/>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kumimoji="0" lang="en-US" sz="1765" b="1" u="none" strike="noStrike" kern="0" cap="none" spc="0" normalizeH="0" baseline="0" noProof="0" dirty="0">
                <a:ln>
                  <a:noFill/>
                </a:ln>
                <a:solidFill>
                  <a:srgbClr val="003865"/>
                </a:solidFill>
                <a:effectLst/>
                <a:uLnTx/>
                <a:uFillTx/>
                <a:latin typeface="Arial"/>
              </a:rPr>
              <a:t>50%</a:t>
            </a:r>
          </a:p>
        </p:txBody>
      </p:sp>
      <p:sp>
        <p:nvSpPr>
          <p:cNvPr id="78" name="Slide Number Placeholder 2">
            <a:extLst>
              <a:ext uri="{FF2B5EF4-FFF2-40B4-BE49-F238E27FC236}">
                <a16:creationId xmlns:a16="http://schemas.microsoft.com/office/drawing/2014/main" id="{344E0989-00B3-DC47-85B8-067014DF96B4}"/>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41</a:t>
            </a:fld>
            <a:endParaRPr lang="en-US" sz="1050" b="1" dirty="0">
              <a:solidFill>
                <a:schemeClr val="accent3"/>
              </a:solidFill>
              <a:latin typeface="Arial" panose="020B060402020202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461099B6-11AA-4795-8ABD-98179E4F87FC}"/>
              </a:ext>
            </a:extLst>
          </p:cNvPr>
          <p:cNvGrpSpPr>
            <a:grpSpLocks noChangeAspect="1"/>
          </p:cNvGrpSpPr>
          <p:nvPr/>
        </p:nvGrpSpPr>
        <p:grpSpPr>
          <a:xfrm>
            <a:off x="4845781" y="1935480"/>
            <a:ext cx="319107" cy="274320"/>
            <a:chOff x="5554663" y="2179638"/>
            <a:chExt cx="361950" cy="311151"/>
          </a:xfrm>
          <a:solidFill>
            <a:srgbClr val="093957"/>
          </a:solidFill>
        </p:grpSpPr>
        <p:sp>
          <p:nvSpPr>
            <p:cNvPr id="80" name="Freeform 43">
              <a:extLst>
                <a:ext uri="{FF2B5EF4-FFF2-40B4-BE49-F238E27FC236}">
                  <a16:creationId xmlns:a16="http://schemas.microsoft.com/office/drawing/2014/main" id="{81693A7C-100E-4375-B40A-75B31DE3B941}"/>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Oval 80">
              <a:extLst>
                <a:ext uri="{FF2B5EF4-FFF2-40B4-BE49-F238E27FC236}">
                  <a16:creationId xmlns:a16="http://schemas.microsoft.com/office/drawing/2014/main" id="{32834F76-905B-4686-A7F5-4D8C27F71D3F}"/>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Oval 81">
              <a:extLst>
                <a:ext uri="{FF2B5EF4-FFF2-40B4-BE49-F238E27FC236}">
                  <a16:creationId xmlns:a16="http://schemas.microsoft.com/office/drawing/2014/main" id="{969C98DF-5D2F-446F-8807-189B0E392621}"/>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46">
              <a:extLst>
                <a:ext uri="{FF2B5EF4-FFF2-40B4-BE49-F238E27FC236}">
                  <a16:creationId xmlns:a16="http://schemas.microsoft.com/office/drawing/2014/main" id="{3A595E4A-0CAE-4B94-BECD-0D61CAE91002}"/>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47">
              <a:extLst>
                <a:ext uri="{FF2B5EF4-FFF2-40B4-BE49-F238E27FC236}">
                  <a16:creationId xmlns:a16="http://schemas.microsoft.com/office/drawing/2014/main" id="{DBBB202B-0110-4384-9730-C0C2475A5F87}"/>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48">
              <a:extLst>
                <a:ext uri="{FF2B5EF4-FFF2-40B4-BE49-F238E27FC236}">
                  <a16:creationId xmlns:a16="http://schemas.microsoft.com/office/drawing/2014/main" id="{A19BB495-6FA8-409F-BB82-9F24A8CFE91E}"/>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49">
              <a:extLst>
                <a:ext uri="{FF2B5EF4-FFF2-40B4-BE49-F238E27FC236}">
                  <a16:creationId xmlns:a16="http://schemas.microsoft.com/office/drawing/2014/main" id="{766A7103-E4F8-4984-84BD-106BE1CF0A1B}"/>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50">
              <a:extLst>
                <a:ext uri="{FF2B5EF4-FFF2-40B4-BE49-F238E27FC236}">
                  <a16:creationId xmlns:a16="http://schemas.microsoft.com/office/drawing/2014/main" id="{1148FF8E-C01E-4909-8EFB-0A833228E1FC}"/>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8" name="TextBox 87">
            <a:extLst>
              <a:ext uri="{FF2B5EF4-FFF2-40B4-BE49-F238E27FC236}">
                <a16:creationId xmlns:a16="http://schemas.microsoft.com/office/drawing/2014/main" id="{B8D2383C-1839-4AFF-8E4A-FEFAD84F7F8D}"/>
              </a:ext>
            </a:extLst>
          </p:cNvPr>
          <p:cNvSpPr txBox="1"/>
          <p:nvPr/>
        </p:nvSpPr>
        <p:spPr>
          <a:xfrm>
            <a:off x="1979063" y="9568190"/>
            <a:ext cx="3990308" cy="261610"/>
          </a:xfrm>
          <a:prstGeom prst="rect">
            <a:avLst/>
          </a:prstGeom>
          <a:noFill/>
        </p:spPr>
        <p:txBody>
          <a:bodyPr wrap="square" rtlCol="0">
            <a:spAutoFit/>
          </a:bodyPr>
          <a:lstStyle/>
          <a:p>
            <a:r>
              <a:rPr lang="en-US" sz="1100" dirty="0"/>
              <a:t>: Fast Track process begins here</a:t>
            </a:r>
          </a:p>
        </p:txBody>
      </p:sp>
      <p:grpSp>
        <p:nvGrpSpPr>
          <p:cNvPr id="89" name="Group 88">
            <a:extLst>
              <a:ext uri="{FF2B5EF4-FFF2-40B4-BE49-F238E27FC236}">
                <a16:creationId xmlns:a16="http://schemas.microsoft.com/office/drawing/2014/main" id="{6E2EF0A0-996C-4EA5-AA97-5009A720A8B6}"/>
              </a:ext>
            </a:extLst>
          </p:cNvPr>
          <p:cNvGrpSpPr>
            <a:grpSpLocks noChangeAspect="1"/>
          </p:cNvGrpSpPr>
          <p:nvPr/>
        </p:nvGrpSpPr>
        <p:grpSpPr>
          <a:xfrm>
            <a:off x="1676400" y="9494772"/>
            <a:ext cx="319107" cy="274320"/>
            <a:chOff x="5554663" y="2179638"/>
            <a:chExt cx="361950" cy="311151"/>
          </a:xfrm>
          <a:solidFill>
            <a:srgbClr val="093957"/>
          </a:solidFill>
        </p:grpSpPr>
        <p:sp>
          <p:nvSpPr>
            <p:cNvPr id="90" name="Freeform 43">
              <a:extLst>
                <a:ext uri="{FF2B5EF4-FFF2-40B4-BE49-F238E27FC236}">
                  <a16:creationId xmlns:a16="http://schemas.microsoft.com/office/drawing/2014/main" id="{1D3273FC-E99F-4921-9B22-B46EFB5D5FAE}"/>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Oval 90">
              <a:extLst>
                <a:ext uri="{FF2B5EF4-FFF2-40B4-BE49-F238E27FC236}">
                  <a16:creationId xmlns:a16="http://schemas.microsoft.com/office/drawing/2014/main" id="{64A7D562-42BC-47AF-A631-26D32542E78C}"/>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Oval 91">
              <a:extLst>
                <a:ext uri="{FF2B5EF4-FFF2-40B4-BE49-F238E27FC236}">
                  <a16:creationId xmlns:a16="http://schemas.microsoft.com/office/drawing/2014/main" id="{C546F41C-DEE6-4831-9089-675FC085E88C}"/>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46">
              <a:extLst>
                <a:ext uri="{FF2B5EF4-FFF2-40B4-BE49-F238E27FC236}">
                  <a16:creationId xmlns:a16="http://schemas.microsoft.com/office/drawing/2014/main" id="{D5A7AE61-B2FA-4B17-947B-1BFAA8399F74}"/>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47">
              <a:extLst>
                <a:ext uri="{FF2B5EF4-FFF2-40B4-BE49-F238E27FC236}">
                  <a16:creationId xmlns:a16="http://schemas.microsoft.com/office/drawing/2014/main" id="{7D5B1475-9B29-4D53-9D03-0F707CC19F26}"/>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48">
              <a:extLst>
                <a:ext uri="{FF2B5EF4-FFF2-40B4-BE49-F238E27FC236}">
                  <a16:creationId xmlns:a16="http://schemas.microsoft.com/office/drawing/2014/main" id="{50ED0A61-12EB-4651-97EF-790C1E7DE112}"/>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49">
              <a:extLst>
                <a:ext uri="{FF2B5EF4-FFF2-40B4-BE49-F238E27FC236}">
                  <a16:creationId xmlns:a16="http://schemas.microsoft.com/office/drawing/2014/main" id="{F8EDF60A-A437-4FE7-B8EB-6A64C24F158C}"/>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50">
              <a:extLst>
                <a:ext uri="{FF2B5EF4-FFF2-40B4-BE49-F238E27FC236}">
                  <a16:creationId xmlns:a16="http://schemas.microsoft.com/office/drawing/2014/main" id="{DE596026-7ED4-4082-B3E1-B241513EC2AC}"/>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082087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697574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5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380848" y="4345020"/>
            <a:ext cx="3362476" cy="2071095"/>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Make sure all information from each potential vendor is readily available</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Conduct formal evaluations of vendors based on selection criteria</a:t>
            </a:r>
          </a:p>
          <a:p>
            <a:pPr defTabSz="403433" fontAlgn="auto">
              <a:spcBef>
                <a:spcPts val="0"/>
              </a:spcBef>
              <a:spcAft>
                <a:spcPts val="265"/>
              </a:spcAft>
              <a:buClr>
                <a:schemeClr val="accent2"/>
              </a:buClr>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How much will this cost compared to other vendors, what is the level of change required?</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Do I have the support I need from executive leadership to make this purchase decision?</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053687" y="4403781"/>
            <a:ext cx="3362476" cy="1809485"/>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Confirm pricing with Finance; contract terms and conditions with Legal</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Bring in Service Delivery to discuss statement of work and any changes to contract or delivery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Develop agreement presentation strategy, content, and scripting</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Pre-wire and socialize agreement with identified client champions and blockers to identify and mitigate showstoppers</a:t>
            </a: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6"/>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Finalize contract terms and collect all internal approvals</a:t>
            </a:r>
          </a:p>
        </p:txBody>
      </p:sp>
      <p:sp>
        <p:nvSpPr>
          <p:cNvPr id="20" name="Rectangle 19">
            <a:extLst>
              <a:ext uri="{FF2B5EF4-FFF2-40B4-BE49-F238E27FC236}">
                <a16:creationId xmlns:a16="http://schemas.microsoft.com/office/drawing/2014/main" id="{9003427C-FF83-4C99-9203-8035E301916C}"/>
              </a:ext>
            </a:extLst>
          </p:cNvPr>
          <p:cNvSpPr/>
          <p:nvPr/>
        </p:nvSpPr>
        <p:spPr>
          <a:xfrm>
            <a:off x="0" y="8525019"/>
            <a:ext cx="7772399" cy="625263"/>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728167"/>
            <a:ext cx="1867819" cy="184666"/>
          </a:xfrm>
          <a:prstGeom prst="rect">
            <a:avLst/>
          </a:prstGeom>
        </p:spPr>
        <p:txBody>
          <a:bodyPr wrap="non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Agreement Sent to Client</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641535"/>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407692" y="6801698"/>
            <a:ext cx="3362476" cy="1924901"/>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Review and approve agreement</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Roleplay as client for improved interactions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Be present for formal presentations, ask questions &amp; provide direction to rep and client</a:t>
            </a:r>
          </a:p>
          <a:p>
            <a:pPr defTabSz="403433" fontAlgn="auto">
              <a:spcBef>
                <a:spcPts val="0"/>
              </a:spcBef>
              <a:spcAft>
                <a:spcPts val="265"/>
              </a:spcAft>
              <a:buClr>
                <a:schemeClr val="accent2"/>
              </a:buClr>
              <a:defRPr/>
            </a:pPr>
            <a:r>
              <a:rPr lang="en-US" sz="1200" b="1" dirty="0">
                <a:solidFill>
                  <a:schemeClr val="accent2"/>
                </a:solidFill>
                <a:latin typeface="Arial"/>
              </a:rPr>
              <a:t>Sales Engineering: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Build credibility with specific feedback on site-visits and anything impacting the agreement</a:t>
            </a:r>
          </a:p>
          <a:p>
            <a:pPr marL="158832" indent="-158832" defTabSz="403433" fontAlgn="b">
              <a:spcBef>
                <a:spcPts val="0"/>
              </a:spcBef>
              <a:spcAft>
                <a:spcPts val="265"/>
              </a:spcAft>
              <a:buClr>
                <a:schemeClr val="accent2"/>
              </a:buClr>
              <a:buFont typeface="Cairo" panose="00000500000000000000" pitchFamily="2" charset="-78"/>
              <a:buChar char="﴿"/>
              <a:defRPr/>
            </a:pPr>
            <a:endParaRPr lang="en-US" sz="1200" i="1" dirty="0">
              <a:solidFill>
                <a:srgbClr val="696B6B"/>
              </a:solidFill>
              <a:latin typeface="Arial"/>
            </a:endParaRP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053687" y="6908009"/>
            <a:ext cx="3362476" cy="1624819"/>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Win Strategy Job Aid</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Use Global PSD/ADVAM Sales Dashboards to view pipeline activity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Provided the agreed PPS, Commercial Proposal and High Level Solution Design to Legal Team</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Legal Team will use the Client Agreement Template to draft the Services Agreement</a:t>
            </a: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807446" y="1535283"/>
            <a:ext cx="2472132" cy="400111"/>
            <a:chOff x="2288701" y="1760955"/>
            <a:chExt cx="2472132" cy="400111"/>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981312"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Agreement Preparation</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76342" y="1535283"/>
            <a:ext cx="2284324" cy="400111"/>
            <a:chOff x="4442372" y="1760955"/>
            <a:chExt cx="2284324"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1793504"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Selection &amp; Approval</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709239"/>
            <a:ext cx="7035317" cy="430887"/>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5: Agreement Preparation – Incorporate Client Feedback From The Proposal And Align Internal Stakeholders (60%)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A73C328-D1B5-441B-B2BD-156E1FE1CF8A}"/>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52" name="Arrow: Pentagon 51">
            <a:extLst>
              <a:ext uri="{FF2B5EF4-FFF2-40B4-BE49-F238E27FC236}">
                <a16:creationId xmlns:a16="http://schemas.microsoft.com/office/drawing/2014/main" id="{8613BD27-8824-4CFD-9F6E-36D7684133C5}"/>
              </a:ext>
            </a:extLst>
          </p:cNvPr>
          <p:cNvSpPr/>
          <p:nvPr/>
        </p:nvSpPr>
        <p:spPr>
          <a:xfrm>
            <a:off x="0" y="8525019"/>
            <a:ext cx="2451861" cy="624351"/>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53" name="Rectangle 52">
            <a:extLst>
              <a:ext uri="{FF2B5EF4-FFF2-40B4-BE49-F238E27FC236}">
                <a16:creationId xmlns:a16="http://schemas.microsoft.com/office/drawing/2014/main" id="{90A0BC79-A611-442E-9742-E0B3F7542EE3}"/>
              </a:ext>
            </a:extLst>
          </p:cNvPr>
          <p:cNvSpPr/>
          <p:nvPr/>
        </p:nvSpPr>
        <p:spPr>
          <a:xfrm>
            <a:off x="618604" y="8685480"/>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grpSp>
        <p:nvGrpSpPr>
          <p:cNvPr id="54" name="Group 53">
            <a:extLst>
              <a:ext uri="{FF2B5EF4-FFF2-40B4-BE49-F238E27FC236}">
                <a16:creationId xmlns:a16="http://schemas.microsoft.com/office/drawing/2014/main" id="{BFAA5AF7-588B-4C0D-B1AA-FBCDF9FC396D}"/>
              </a:ext>
            </a:extLst>
          </p:cNvPr>
          <p:cNvGrpSpPr/>
          <p:nvPr/>
        </p:nvGrpSpPr>
        <p:grpSpPr>
          <a:xfrm>
            <a:off x="347420" y="921211"/>
            <a:ext cx="1710559" cy="1711082"/>
            <a:chOff x="324779" y="929916"/>
            <a:chExt cx="1710559" cy="1711082"/>
          </a:xfrm>
          <a:effectLst>
            <a:outerShdw blurRad="50800" dist="38100" dir="2700000" algn="tl" rotWithShape="0">
              <a:prstClr val="black">
                <a:alpha val="40000"/>
              </a:prstClr>
            </a:outerShdw>
          </a:effectLst>
        </p:grpSpPr>
        <p:sp>
          <p:nvSpPr>
            <p:cNvPr id="55" name="Freeform 12">
              <a:extLst>
                <a:ext uri="{FF2B5EF4-FFF2-40B4-BE49-F238E27FC236}">
                  <a16:creationId xmlns:a16="http://schemas.microsoft.com/office/drawing/2014/main" id="{12CD5523-0EEC-448D-8AE9-9F80D234F713}"/>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6" name="Freeform 13">
              <a:extLst>
                <a:ext uri="{FF2B5EF4-FFF2-40B4-BE49-F238E27FC236}">
                  <a16:creationId xmlns:a16="http://schemas.microsoft.com/office/drawing/2014/main" id="{33746BAC-9E6B-4D57-AD9E-32123D71C8DE}"/>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7" name="Freeform 35">
              <a:extLst>
                <a:ext uri="{FF2B5EF4-FFF2-40B4-BE49-F238E27FC236}">
                  <a16:creationId xmlns:a16="http://schemas.microsoft.com/office/drawing/2014/main" id="{1A1D72E9-1916-489B-9E22-E4B4B2531E9D}"/>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8" name="Freeform 28">
              <a:extLst>
                <a:ext uri="{FF2B5EF4-FFF2-40B4-BE49-F238E27FC236}">
                  <a16:creationId xmlns:a16="http://schemas.microsoft.com/office/drawing/2014/main" id="{A1FD9365-50CA-4A73-A118-1A5298CE1DF7}"/>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9" name="Freeform 29">
              <a:extLst>
                <a:ext uri="{FF2B5EF4-FFF2-40B4-BE49-F238E27FC236}">
                  <a16:creationId xmlns:a16="http://schemas.microsoft.com/office/drawing/2014/main" id="{55904F58-AD28-4BCD-8CE4-4FE11A673ADC}"/>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0" name="Freeform 30">
              <a:extLst>
                <a:ext uri="{FF2B5EF4-FFF2-40B4-BE49-F238E27FC236}">
                  <a16:creationId xmlns:a16="http://schemas.microsoft.com/office/drawing/2014/main" id="{32EE9168-2E25-4E35-B108-3C99642D91F1}"/>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1" name="Freeform 31">
              <a:extLst>
                <a:ext uri="{FF2B5EF4-FFF2-40B4-BE49-F238E27FC236}">
                  <a16:creationId xmlns:a16="http://schemas.microsoft.com/office/drawing/2014/main" id="{20565124-928B-4536-BB4B-E53CEFA7320D}"/>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2" name="Freeform 34">
              <a:extLst>
                <a:ext uri="{FF2B5EF4-FFF2-40B4-BE49-F238E27FC236}">
                  <a16:creationId xmlns:a16="http://schemas.microsoft.com/office/drawing/2014/main" id="{AF6BCBF0-9F2E-4D31-ADA8-7B03096AC2FD}"/>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3" name="Freeform 36">
              <a:extLst>
                <a:ext uri="{FF2B5EF4-FFF2-40B4-BE49-F238E27FC236}">
                  <a16:creationId xmlns:a16="http://schemas.microsoft.com/office/drawing/2014/main" id="{61092518-F432-480B-BE0F-422086DDE458}"/>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4" name="Freeform 37">
              <a:extLst>
                <a:ext uri="{FF2B5EF4-FFF2-40B4-BE49-F238E27FC236}">
                  <a16:creationId xmlns:a16="http://schemas.microsoft.com/office/drawing/2014/main" id="{98B0EA1D-39FF-4442-996C-F7BFCEF78D5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5" name="Freeform 38">
              <a:extLst>
                <a:ext uri="{FF2B5EF4-FFF2-40B4-BE49-F238E27FC236}">
                  <a16:creationId xmlns:a16="http://schemas.microsoft.com/office/drawing/2014/main" id="{298ACC49-89CB-4A21-9B32-9F9B0774F068}"/>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6" name="Freeform 39">
              <a:extLst>
                <a:ext uri="{FF2B5EF4-FFF2-40B4-BE49-F238E27FC236}">
                  <a16:creationId xmlns:a16="http://schemas.microsoft.com/office/drawing/2014/main" id="{2F5DFEF8-AFC7-4A81-BAB3-11DEE15CF689}"/>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7" name="Freeform 40">
              <a:extLst>
                <a:ext uri="{FF2B5EF4-FFF2-40B4-BE49-F238E27FC236}">
                  <a16:creationId xmlns:a16="http://schemas.microsoft.com/office/drawing/2014/main" id="{BAF7F8B8-F1ED-40DC-BC78-12F7D345623A}"/>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8" name="Freeform 41">
              <a:extLst>
                <a:ext uri="{FF2B5EF4-FFF2-40B4-BE49-F238E27FC236}">
                  <a16:creationId xmlns:a16="http://schemas.microsoft.com/office/drawing/2014/main" id="{A309C49B-E697-4A83-BDD4-6904AC641B31}"/>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9" name="Freeform 9">
              <a:extLst>
                <a:ext uri="{FF2B5EF4-FFF2-40B4-BE49-F238E27FC236}">
                  <a16:creationId xmlns:a16="http://schemas.microsoft.com/office/drawing/2014/main" id="{4C576377-F6B5-4806-87BA-81A8BEFE0C49}"/>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70" name="Freeform 17">
              <a:extLst>
                <a:ext uri="{FF2B5EF4-FFF2-40B4-BE49-F238E27FC236}">
                  <a16:creationId xmlns:a16="http://schemas.microsoft.com/office/drawing/2014/main" id="{6871742F-AFBE-4BFD-B8CA-D022FB49D7FB}"/>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71" name="Freeform 21">
              <a:extLst>
                <a:ext uri="{FF2B5EF4-FFF2-40B4-BE49-F238E27FC236}">
                  <a16:creationId xmlns:a16="http://schemas.microsoft.com/office/drawing/2014/main" id="{EF95EF37-6086-4D5B-92F6-1459B8AC74D3}"/>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72" name="TextBox 71">
              <a:extLst>
                <a:ext uri="{FF2B5EF4-FFF2-40B4-BE49-F238E27FC236}">
                  <a16:creationId xmlns:a16="http://schemas.microsoft.com/office/drawing/2014/main" id="{784062E4-D6AE-4DDB-9D89-330A703D1467}"/>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3" name="TextBox 72">
              <a:extLst>
                <a:ext uri="{FF2B5EF4-FFF2-40B4-BE49-F238E27FC236}">
                  <a16:creationId xmlns:a16="http://schemas.microsoft.com/office/drawing/2014/main" id="{D7E2132F-5EAF-4CA7-A87A-1C262287C433}"/>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i="1" kern="0" dirty="0">
                  <a:solidFill>
                    <a:schemeClr val="accent1"/>
                  </a:solidFill>
                  <a:latin typeface="+mj-lt"/>
                  <a:cs typeface="Segoe UI" panose="020B0502040204020203" pitchFamily="34" charset="0"/>
                </a:rPr>
                <a:t>SELLER</a:t>
              </a:r>
            </a:p>
          </p:txBody>
        </p:sp>
      </p:grpSp>
      <p:sp>
        <p:nvSpPr>
          <p:cNvPr id="74" name="TextBox 73">
            <a:extLst>
              <a:ext uri="{FF2B5EF4-FFF2-40B4-BE49-F238E27FC236}">
                <a16:creationId xmlns:a16="http://schemas.microsoft.com/office/drawing/2014/main" id="{8295CAB5-FB4D-4355-A72B-5D68A839A5DF}"/>
              </a:ext>
            </a:extLst>
          </p:cNvPr>
          <p:cNvSpPr txBox="1"/>
          <p:nvPr/>
        </p:nvSpPr>
        <p:spPr bwMode="gray">
          <a:xfrm>
            <a:off x="961092" y="1645492"/>
            <a:ext cx="467486" cy="271613"/>
          </a:xfrm>
          <a:prstGeom prst="rect">
            <a:avLst/>
          </a:prstGeom>
          <a:noFill/>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lang="en-US" sz="1765" b="1" kern="0" dirty="0">
                <a:solidFill>
                  <a:srgbClr val="003865"/>
                </a:solidFill>
                <a:latin typeface="Arial"/>
              </a:rPr>
              <a:t>6</a:t>
            </a:r>
            <a:r>
              <a:rPr kumimoji="0" lang="en-US" sz="1765" b="1" u="none" strike="noStrike" kern="0" cap="none" spc="0" normalizeH="0" baseline="0" noProof="0" dirty="0">
                <a:ln>
                  <a:noFill/>
                </a:ln>
                <a:solidFill>
                  <a:srgbClr val="003865"/>
                </a:solidFill>
                <a:effectLst/>
                <a:uLnTx/>
                <a:uFillTx/>
                <a:latin typeface="Arial"/>
              </a:rPr>
              <a:t>0%</a:t>
            </a:r>
          </a:p>
        </p:txBody>
      </p:sp>
      <p:sp>
        <p:nvSpPr>
          <p:cNvPr id="77" name="Slide Number Placeholder 2">
            <a:extLst>
              <a:ext uri="{FF2B5EF4-FFF2-40B4-BE49-F238E27FC236}">
                <a16:creationId xmlns:a16="http://schemas.microsoft.com/office/drawing/2014/main" id="{7AE0B3E8-CC25-6D4C-8215-212D8D644BD9}"/>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42</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72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112594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6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438652" y="4302060"/>
            <a:ext cx="3362476" cy="2148039"/>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Conduct formal evaluation and final selection</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Scope out statement of work thoroughly and interview executives and team</a:t>
            </a:r>
          </a:p>
          <a:p>
            <a:pPr defTabSz="403433" fontAlgn="auto">
              <a:spcBef>
                <a:spcPts val="0"/>
              </a:spcBef>
              <a:spcAft>
                <a:spcPts val="265"/>
              </a:spcAft>
              <a:buClr>
                <a:schemeClr val="accent2"/>
              </a:buClr>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How can we make the most of this investment?</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How quickly will we be able to get things up and running; will we see quick wins?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Who to mobilize to make the final decision?</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Will these vendors deliver to SLA expectations?</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053687" y="4403781"/>
            <a:ext cx="3362476" cy="1440153"/>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Confirm final pricing with Finance and contract terms and conditions Legal </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Bring in Service Delivery to discuss statement of work and any changes to contract or delivery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Develop and share close plan with client (activities to be conducted with deadlines)</a:t>
            </a:r>
          </a:p>
          <a:p>
            <a:pPr marL="158832" indent="-158832" defTabSz="403433" fontAlgn="auto">
              <a:spcBef>
                <a:spcPts val="0"/>
              </a:spcBef>
              <a:spcAft>
                <a:spcPts val="265"/>
              </a:spcAft>
              <a:buClr>
                <a:schemeClr val="accent3"/>
              </a:buClr>
              <a:buFont typeface="Cairo" panose="00000500000000000000" pitchFamily="2" charset="-78"/>
              <a:buChar char="﴿"/>
              <a:defRPr/>
            </a:pPr>
            <a:endParaRPr lang="en-US" sz="1200" i="1" dirty="0">
              <a:solidFill>
                <a:srgbClr val="696B6B"/>
              </a:solidFill>
              <a:latin typeface="Arial"/>
            </a:endParaRP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6"/>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Final negotiations and ensuring contract details are properly executed  </a:t>
            </a:r>
          </a:p>
        </p:txBody>
      </p:sp>
      <p:sp>
        <p:nvSpPr>
          <p:cNvPr id="20" name="Rectangle 19">
            <a:extLst>
              <a:ext uri="{FF2B5EF4-FFF2-40B4-BE49-F238E27FC236}">
                <a16:creationId xmlns:a16="http://schemas.microsoft.com/office/drawing/2014/main" id="{9003427C-FF83-4C99-9203-8035E301916C}"/>
              </a:ext>
            </a:extLst>
          </p:cNvPr>
          <p:cNvSpPr/>
          <p:nvPr/>
        </p:nvSpPr>
        <p:spPr>
          <a:xfrm>
            <a:off x="0" y="8512319"/>
            <a:ext cx="7772399" cy="625263"/>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543502"/>
            <a:ext cx="2685351" cy="553998"/>
          </a:xfrm>
          <a:prstGeom prst="rect">
            <a:avLst/>
          </a:prstGeom>
        </p:spPr>
        <p:txBody>
          <a:bodyPr wrap="non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Revisions Approved by Client</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All Forms Signed/Approved Internally</a:t>
            </a:r>
          </a:p>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Agreement Signed by Client</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628835"/>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438652" y="6821562"/>
            <a:ext cx="3362476" cy="1701763"/>
          </a:xfrm>
          <a:prstGeom prst="rect">
            <a:avLst/>
          </a:prstGeom>
          <a:noFill/>
        </p:spPr>
        <p:txBody>
          <a:bodyPr wrap="square" lIns="0" tIns="0" rIns="0" bIns="31765" rtlCol="0">
            <a:spAutoFit/>
          </a:bodyPr>
          <a:lstStyle/>
          <a:p>
            <a:pPr defTabSz="403433" fontAlgn="auto">
              <a:spcBef>
                <a:spcPts val="0"/>
              </a:spcBef>
              <a:spcAft>
                <a:spcPts val="265"/>
              </a:spcAft>
              <a:buClr>
                <a:schemeClr val="accent2"/>
              </a:buClr>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Engage with Buying Decision Team (BDT)</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Ensure alignment on feasibility of solution with client services and implementation team</a:t>
            </a:r>
          </a:p>
          <a:p>
            <a:pPr defTabSz="403433" fontAlgn="auto">
              <a:spcBef>
                <a:spcPts val="0"/>
              </a:spcBef>
              <a:spcAft>
                <a:spcPts val="265"/>
              </a:spcAft>
              <a:buClr>
                <a:schemeClr val="accent2"/>
              </a:buClr>
              <a:defRPr/>
            </a:pPr>
            <a:r>
              <a:rPr lang="en-US" sz="1200" b="1" dirty="0">
                <a:solidFill>
                  <a:schemeClr val="accent2"/>
                </a:solidFill>
                <a:latin typeface="Arial"/>
              </a:rPr>
              <a:t>Sales Engineering: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Discuss SOW and contract or delivery changes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Review / drive performance management negotiation / proposal support (SLAs/KPIs) </a:t>
            </a: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053687" y="6869909"/>
            <a:ext cx="3362476" cy="1663291"/>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Win Strategy Job Aid</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Use Global PSD/ADVAM Sales Dashboards to view pipeline activity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Customer review and agreed with the Services Agreement. </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Ensure that the customer sign-off the Service Agreement to counter-sign the agreement.</a:t>
            </a:r>
          </a:p>
          <a:p>
            <a:pPr marL="158832" indent="-158832" defTabSz="403433" fontAlgn="auto">
              <a:spcBef>
                <a:spcPts val="0"/>
              </a:spcBef>
              <a:spcAft>
                <a:spcPts val="265"/>
              </a:spcAft>
              <a:buClr>
                <a:schemeClr val="accent3"/>
              </a:buClr>
              <a:buFont typeface="Cairo" panose="00000500000000000000" pitchFamily="2" charset="-78"/>
              <a:buChar char="﴿"/>
              <a:defRPr/>
            </a:pPr>
            <a:endParaRPr lang="en-US" sz="1200" dirty="0">
              <a:solidFill>
                <a:srgbClr val="696B6B"/>
              </a:solidFill>
              <a:latin typeface="Arial"/>
            </a:endParaRP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804594" y="1535463"/>
            <a:ext cx="2342289" cy="400111"/>
            <a:chOff x="2288701" y="1760955"/>
            <a:chExt cx="2342289" cy="400111"/>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851469"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Agreement Presented</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51861" y="1547774"/>
            <a:ext cx="2284324" cy="400111"/>
            <a:chOff x="4442372" y="1760955"/>
            <a:chExt cx="2284324"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1793504"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Selection &amp; Approval</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709239"/>
            <a:ext cx="7035317" cy="430887"/>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6: Agreement Presented – Build Final Consensus Across All Members Of The Buying Decision Team (80%)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A73C328-D1B5-441B-B2BD-156E1FE1CF8A}"/>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52" name="Arrow: Pentagon 51">
            <a:extLst>
              <a:ext uri="{FF2B5EF4-FFF2-40B4-BE49-F238E27FC236}">
                <a16:creationId xmlns:a16="http://schemas.microsoft.com/office/drawing/2014/main" id="{8613BD27-8824-4CFD-9F6E-36D7684133C5}"/>
              </a:ext>
            </a:extLst>
          </p:cNvPr>
          <p:cNvSpPr/>
          <p:nvPr/>
        </p:nvSpPr>
        <p:spPr>
          <a:xfrm>
            <a:off x="0" y="8512319"/>
            <a:ext cx="2451861" cy="624351"/>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53" name="Rectangle 52">
            <a:extLst>
              <a:ext uri="{FF2B5EF4-FFF2-40B4-BE49-F238E27FC236}">
                <a16:creationId xmlns:a16="http://schemas.microsoft.com/office/drawing/2014/main" id="{90A0BC79-A611-442E-9742-E0B3F7542EE3}"/>
              </a:ext>
            </a:extLst>
          </p:cNvPr>
          <p:cNvSpPr/>
          <p:nvPr/>
        </p:nvSpPr>
        <p:spPr>
          <a:xfrm>
            <a:off x="618604" y="8672780"/>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grpSp>
        <p:nvGrpSpPr>
          <p:cNvPr id="54" name="Group 53">
            <a:extLst>
              <a:ext uri="{FF2B5EF4-FFF2-40B4-BE49-F238E27FC236}">
                <a16:creationId xmlns:a16="http://schemas.microsoft.com/office/drawing/2014/main" id="{BFAA5AF7-588B-4C0D-B1AA-FBCDF9FC396D}"/>
              </a:ext>
            </a:extLst>
          </p:cNvPr>
          <p:cNvGrpSpPr/>
          <p:nvPr/>
        </p:nvGrpSpPr>
        <p:grpSpPr>
          <a:xfrm>
            <a:off x="347420" y="921211"/>
            <a:ext cx="1710559" cy="1711082"/>
            <a:chOff x="324779" y="929916"/>
            <a:chExt cx="1710559" cy="1711082"/>
          </a:xfrm>
          <a:effectLst>
            <a:outerShdw blurRad="50800" dist="38100" dir="2700000" algn="tl" rotWithShape="0">
              <a:prstClr val="black">
                <a:alpha val="40000"/>
              </a:prstClr>
            </a:outerShdw>
          </a:effectLst>
        </p:grpSpPr>
        <p:sp>
          <p:nvSpPr>
            <p:cNvPr id="55" name="Freeform 12">
              <a:extLst>
                <a:ext uri="{FF2B5EF4-FFF2-40B4-BE49-F238E27FC236}">
                  <a16:creationId xmlns:a16="http://schemas.microsoft.com/office/drawing/2014/main" id="{12CD5523-0EEC-448D-8AE9-9F80D234F713}"/>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6" name="Freeform 13">
              <a:extLst>
                <a:ext uri="{FF2B5EF4-FFF2-40B4-BE49-F238E27FC236}">
                  <a16:creationId xmlns:a16="http://schemas.microsoft.com/office/drawing/2014/main" id="{33746BAC-9E6B-4D57-AD9E-32123D71C8DE}"/>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7" name="Freeform 35">
              <a:extLst>
                <a:ext uri="{FF2B5EF4-FFF2-40B4-BE49-F238E27FC236}">
                  <a16:creationId xmlns:a16="http://schemas.microsoft.com/office/drawing/2014/main" id="{1A1D72E9-1916-489B-9E22-E4B4B2531E9D}"/>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8" name="Freeform 28">
              <a:extLst>
                <a:ext uri="{FF2B5EF4-FFF2-40B4-BE49-F238E27FC236}">
                  <a16:creationId xmlns:a16="http://schemas.microsoft.com/office/drawing/2014/main" id="{A1FD9365-50CA-4A73-A118-1A5298CE1DF7}"/>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9" name="Freeform 29">
              <a:extLst>
                <a:ext uri="{FF2B5EF4-FFF2-40B4-BE49-F238E27FC236}">
                  <a16:creationId xmlns:a16="http://schemas.microsoft.com/office/drawing/2014/main" id="{55904F58-AD28-4BCD-8CE4-4FE11A673ADC}"/>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0" name="Freeform 30">
              <a:extLst>
                <a:ext uri="{FF2B5EF4-FFF2-40B4-BE49-F238E27FC236}">
                  <a16:creationId xmlns:a16="http://schemas.microsoft.com/office/drawing/2014/main" id="{32EE9168-2E25-4E35-B108-3C99642D91F1}"/>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1" name="Freeform 31">
              <a:extLst>
                <a:ext uri="{FF2B5EF4-FFF2-40B4-BE49-F238E27FC236}">
                  <a16:creationId xmlns:a16="http://schemas.microsoft.com/office/drawing/2014/main" id="{20565124-928B-4536-BB4B-E53CEFA7320D}"/>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2" name="Freeform 34">
              <a:extLst>
                <a:ext uri="{FF2B5EF4-FFF2-40B4-BE49-F238E27FC236}">
                  <a16:creationId xmlns:a16="http://schemas.microsoft.com/office/drawing/2014/main" id="{AF6BCBF0-9F2E-4D31-ADA8-7B03096AC2FD}"/>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3" name="Freeform 36">
              <a:extLst>
                <a:ext uri="{FF2B5EF4-FFF2-40B4-BE49-F238E27FC236}">
                  <a16:creationId xmlns:a16="http://schemas.microsoft.com/office/drawing/2014/main" id="{61092518-F432-480B-BE0F-422086DDE458}"/>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4" name="Freeform 37">
              <a:extLst>
                <a:ext uri="{FF2B5EF4-FFF2-40B4-BE49-F238E27FC236}">
                  <a16:creationId xmlns:a16="http://schemas.microsoft.com/office/drawing/2014/main" id="{98B0EA1D-39FF-4442-996C-F7BFCEF78D5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5" name="Freeform 38">
              <a:extLst>
                <a:ext uri="{FF2B5EF4-FFF2-40B4-BE49-F238E27FC236}">
                  <a16:creationId xmlns:a16="http://schemas.microsoft.com/office/drawing/2014/main" id="{298ACC49-89CB-4A21-9B32-9F9B0774F068}"/>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6" name="Freeform 39">
              <a:extLst>
                <a:ext uri="{FF2B5EF4-FFF2-40B4-BE49-F238E27FC236}">
                  <a16:creationId xmlns:a16="http://schemas.microsoft.com/office/drawing/2014/main" id="{2F5DFEF8-AFC7-4A81-BAB3-11DEE15CF689}"/>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7" name="Freeform 40">
              <a:extLst>
                <a:ext uri="{FF2B5EF4-FFF2-40B4-BE49-F238E27FC236}">
                  <a16:creationId xmlns:a16="http://schemas.microsoft.com/office/drawing/2014/main" id="{BAF7F8B8-F1ED-40DC-BC78-12F7D345623A}"/>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8" name="Freeform 41">
              <a:extLst>
                <a:ext uri="{FF2B5EF4-FFF2-40B4-BE49-F238E27FC236}">
                  <a16:creationId xmlns:a16="http://schemas.microsoft.com/office/drawing/2014/main" id="{A309C49B-E697-4A83-BDD4-6904AC641B31}"/>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9" name="Freeform 9">
              <a:extLst>
                <a:ext uri="{FF2B5EF4-FFF2-40B4-BE49-F238E27FC236}">
                  <a16:creationId xmlns:a16="http://schemas.microsoft.com/office/drawing/2014/main" id="{4C576377-F6B5-4806-87BA-81A8BEFE0C49}"/>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70" name="Freeform 17">
              <a:extLst>
                <a:ext uri="{FF2B5EF4-FFF2-40B4-BE49-F238E27FC236}">
                  <a16:creationId xmlns:a16="http://schemas.microsoft.com/office/drawing/2014/main" id="{6871742F-AFBE-4BFD-B8CA-D022FB49D7FB}"/>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71" name="Freeform 21">
              <a:extLst>
                <a:ext uri="{FF2B5EF4-FFF2-40B4-BE49-F238E27FC236}">
                  <a16:creationId xmlns:a16="http://schemas.microsoft.com/office/drawing/2014/main" id="{EF95EF37-6086-4D5B-92F6-1459B8AC74D3}"/>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72" name="TextBox 71">
              <a:extLst>
                <a:ext uri="{FF2B5EF4-FFF2-40B4-BE49-F238E27FC236}">
                  <a16:creationId xmlns:a16="http://schemas.microsoft.com/office/drawing/2014/main" id="{784062E4-D6AE-4DDB-9D89-330A703D1467}"/>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3" name="TextBox 72">
              <a:extLst>
                <a:ext uri="{FF2B5EF4-FFF2-40B4-BE49-F238E27FC236}">
                  <a16:creationId xmlns:a16="http://schemas.microsoft.com/office/drawing/2014/main" id="{D7E2132F-5EAF-4CA7-A87A-1C262287C433}"/>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i="1" kern="0" dirty="0">
                  <a:solidFill>
                    <a:schemeClr val="accent1"/>
                  </a:solidFill>
                  <a:latin typeface="+mj-lt"/>
                  <a:cs typeface="Segoe UI" panose="020B0502040204020203" pitchFamily="34" charset="0"/>
                </a:rPr>
                <a:t>SELLER</a:t>
              </a:r>
            </a:p>
          </p:txBody>
        </p:sp>
      </p:grpSp>
      <p:sp>
        <p:nvSpPr>
          <p:cNvPr id="74" name="TextBox 73">
            <a:extLst>
              <a:ext uri="{FF2B5EF4-FFF2-40B4-BE49-F238E27FC236}">
                <a16:creationId xmlns:a16="http://schemas.microsoft.com/office/drawing/2014/main" id="{8295CAB5-FB4D-4355-A72B-5D68A839A5DF}"/>
              </a:ext>
            </a:extLst>
          </p:cNvPr>
          <p:cNvSpPr txBox="1"/>
          <p:nvPr/>
        </p:nvSpPr>
        <p:spPr bwMode="gray">
          <a:xfrm>
            <a:off x="961092" y="1645492"/>
            <a:ext cx="467486" cy="271613"/>
          </a:xfrm>
          <a:prstGeom prst="rect">
            <a:avLst/>
          </a:prstGeom>
          <a:noFill/>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kumimoji="0" lang="en-US" sz="1765" b="1" u="none" strike="noStrike" kern="0" cap="none" spc="0" normalizeH="0" baseline="0" noProof="0" dirty="0">
                <a:ln>
                  <a:noFill/>
                </a:ln>
                <a:solidFill>
                  <a:srgbClr val="003865"/>
                </a:solidFill>
                <a:effectLst/>
                <a:uLnTx/>
                <a:uFillTx/>
                <a:latin typeface="Arial"/>
              </a:rPr>
              <a:t>80%</a:t>
            </a:r>
          </a:p>
        </p:txBody>
      </p:sp>
      <p:sp>
        <p:nvSpPr>
          <p:cNvPr id="77" name="Slide Number Placeholder 2">
            <a:extLst>
              <a:ext uri="{FF2B5EF4-FFF2-40B4-BE49-F238E27FC236}">
                <a16:creationId xmlns:a16="http://schemas.microsoft.com/office/drawing/2014/main" id="{690D029C-7287-5240-9CDC-BD55592AC5A6}"/>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43</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16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a:extLst>
              <a:ext uri="{FF2B5EF4-FFF2-40B4-BE49-F238E27FC236}">
                <a16:creationId xmlns:a16="http://schemas.microsoft.com/office/drawing/2014/main" id="{3EEF9645-4A1D-4716-B675-6A9E63362E49}"/>
              </a:ext>
            </a:extLst>
          </p:cNvPr>
          <p:cNvGraphicFramePr>
            <a:graphicFrameLocks noChangeAspect="1"/>
          </p:cNvGraphicFramePr>
          <p:nvPr>
            <p:custDataLst>
              <p:tags r:id="rId1"/>
            </p:custDataLst>
            <p:extLst>
              <p:ext uri="{D42A27DB-BD31-4B8C-83A1-F6EECF244321}">
                <p14:modId xmlns:p14="http://schemas.microsoft.com/office/powerpoint/2010/main" val="2531841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7" name="Object 46" hidden="1">
                        <a:extLst>
                          <a:ext uri="{FF2B5EF4-FFF2-40B4-BE49-F238E27FC236}">
                            <a16:creationId xmlns:a16="http://schemas.microsoft.com/office/drawing/2014/main" id="{3EEF9645-4A1D-4716-B675-6A9E63362E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7405B359-3869-4ED8-988F-9A3AA8F6D4D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41124D5-3F0F-40B1-8800-F067D5657083}"/>
              </a:ext>
            </a:extLst>
          </p:cNvPr>
          <p:cNvSpPr>
            <a:spLocks noGrp="1"/>
          </p:cNvSpPr>
          <p:nvPr>
            <p:ph type="title"/>
          </p:nvPr>
        </p:nvSpPr>
        <p:spPr/>
        <p:txBody>
          <a:bodyPr/>
          <a:lstStyle/>
          <a:p>
            <a:r>
              <a:rPr lang="en-US" dirty="0"/>
              <a:t>Opportunity Management: Stage 7 of 7</a:t>
            </a:r>
          </a:p>
        </p:txBody>
      </p:sp>
      <p:sp>
        <p:nvSpPr>
          <p:cNvPr id="12" name="TextBox 11">
            <a:extLst>
              <a:ext uri="{FF2B5EF4-FFF2-40B4-BE49-F238E27FC236}">
                <a16:creationId xmlns:a16="http://schemas.microsoft.com/office/drawing/2014/main" id="{463B45BB-D8EE-4B58-89D4-8A047A3A447C}"/>
              </a:ext>
            </a:extLst>
          </p:cNvPr>
          <p:cNvSpPr txBox="1"/>
          <p:nvPr/>
        </p:nvSpPr>
        <p:spPr bwMode="gray">
          <a:xfrm>
            <a:off x="441828" y="4396909"/>
            <a:ext cx="3362476" cy="2001845"/>
          </a:xfrm>
          <a:prstGeom prst="rect">
            <a:avLst/>
          </a:prstGeom>
          <a:noFill/>
        </p:spPr>
        <p:txBody>
          <a:bodyPr wrap="square" lIns="0" tIns="0" rIns="0" bIns="31765" rtlCol="0">
            <a:spAutoFit/>
          </a:bodyPr>
          <a:lstStyle/>
          <a:p>
            <a:pPr defTabSz="403433" fontAlgn="auto">
              <a:spcBef>
                <a:spcPts val="0"/>
              </a:spcBef>
              <a:spcAft>
                <a:spcPts val="265"/>
              </a:spcAft>
              <a:defRPr/>
            </a:pPr>
            <a:r>
              <a:rPr lang="en-US" sz="1200" b="1" dirty="0">
                <a:solidFill>
                  <a:schemeClr val="accent2"/>
                </a:solidFill>
                <a:latin typeface="Arial"/>
              </a:rPr>
              <a:t>Buyer Actions: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Review reporting / dashboards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Ask for updates if/when necessary</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Plan for future account activities like a QBR</a:t>
            </a:r>
          </a:p>
          <a:p>
            <a:pPr defTabSz="403433" fontAlgn="auto">
              <a:spcBef>
                <a:spcPts val="0"/>
              </a:spcBef>
              <a:spcAft>
                <a:spcPts val="265"/>
              </a:spcAft>
              <a:defRPr/>
            </a:pPr>
            <a:r>
              <a:rPr lang="en-US" sz="1200" b="1" dirty="0">
                <a:solidFill>
                  <a:schemeClr val="accent2"/>
                </a:solidFill>
                <a:latin typeface="Arial"/>
              </a:rPr>
              <a:t>Buyer Thoughts: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Am I satisfied with the value I am receiving?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Are we on track to meet our delivery dates?</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How are they working well with our team?</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Are we getting the value we were promised?</a:t>
            </a:r>
          </a:p>
        </p:txBody>
      </p:sp>
      <p:sp>
        <p:nvSpPr>
          <p:cNvPr id="13" name="TextBox 12">
            <a:extLst>
              <a:ext uri="{FF2B5EF4-FFF2-40B4-BE49-F238E27FC236}">
                <a16:creationId xmlns:a16="http://schemas.microsoft.com/office/drawing/2014/main" id="{7EC7E509-A8D9-499D-9126-62CDBA65B9A0}"/>
              </a:ext>
            </a:extLst>
          </p:cNvPr>
          <p:cNvSpPr txBox="1"/>
          <p:nvPr/>
        </p:nvSpPr>
        <p:spPr bwMode="gray">
          <a:xfrm>
            <a:off x="4053687" y="4403781"/>
            <a:ext cx="3362476" cy="1663291"/>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Ensure smooth transition to implementation and operations team</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Perform introduction of new delivery resources (if any)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Transition account to internal resources</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Conduct win/loss review</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Ensure future upsell / cross-sell opportunities are logged</a:t>
            </a:r>
          </a:p>
        </p:txBody>
      </p:sp>
      <p:sp>
        <p:nvSpPr>
          <p:cNvPr id="14" name="Rectangle: Rounded Corners 13">
            <a:extLst>
              <a:ext uri="{FF2B5EF4-FFF2-40B4-BE49-F238E27FC236}">
                <a16:creationId xmlns:a16="http://schemas.microsoft.com/office/drawing/2014/main" id="{0C3E7671-8A56-4C3A-9D46-34A9A419C09E}"/>
              </a:ext>
            </a:extLst>
          </p:cNvPr>
          <p:cNvSpPr/>
          <p:nvPr/>
        </p:nvSpPr>
        <p:spPr>
          <a:xfrm>
            <a:off x="380848" y="3951035"/>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Buyer Actions &amp; Thoughts</a:t>
            </a:r>
          </a:p>
        </p:txBody>
      </p:sp>
      <p:sp>
        <p:nvSpPr>
          <p:cNvPr id="15" name="Rectangle: Rounded Corners 14">
            <a:extLst>
              <a:ext uri="{FF2B5EF4-FFF2-40B4-BE49-F238E27FC236}">
                <a16:creationId xmlns:a16="http://schemas.microsoft.com/office/drawing/2014/main" id="{2D6F8129-3830-47A8-AF8B-210789913495}"/>
              </a:ext>
            </a:extLst>
          </p:cNvPr>
          <p:cNvSpPr/>
          <p:nvPr/>
        </p:nvSpPr>
        <p:spPr>
          <a:xfrm>
            <a:off x="4053687" y="3951035"/>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Sales Activities</a:t>
            </a:r>
          </a:p>
        </p:txBody>
      </p:sp>
      <p:sp>
        <p:nvSpPr>
          <p:cNvPr id="16" name="TextBox 15">
            <a:extLst>
              <a:ext uri="{FF2B5EF4-FFF2-40B4-BE49-F238E27FC236}">
                <a16:creationId xmlns:a16="http://schemas.microsoft.com/office/drawing/2014/main" id="{06DF4690-56A4-444D-AAE6-CDF75B47426A}"/>
              </a:ext>
            </a:extLst>
          </p:cNvPr>
          <p:cNvSpPr txBox="1"/>
          <p:nvPr/>
        </p:nvSpPr>
        <p:spPr>
          <a:xfrm>
            <a:off x="1287213" y="3241727"/>
            <a:ext cx="6128950" cy="45451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381176" tIns="127059" rIns="127059" bIns="127059">
            <a:no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b="0" dirty="0">
                <a:solidFill>
                  <a:schemeClr val="bg1"/>
                </a:solidFill>
                <a:latin typeface="Arial"/>
              </a:rPr>
              <a:t>Ensure a smooth handoff to service delivery team</a:t>
            </a:r>
          </a:p>
        </p:txBody>
      </p:sp>
      <p:sp>
        <p:nvSpPr>
          <p:cNvPr id="20" name="Rectangle 19">
            <a:extLst>
              <a:ext uri="{FF2B5EF4-FFF2-40B4-BE49-F238E27FC236}">
                <a16:creationId xmlns:a16="http://schemas.microsoft.com/office/drawing/2014/main" id="{9003427C-FF83-4C99-9203-8035E301916C}"/>
              </a:ext>
            </a:extLst>
          </p:cNvPr>
          <p:cNvSpPr/>
          <p:nvPr/>
        </p:nvSpPr>
        <p:spPr>
          <a:xfrm>
            <a:off x="0" y="8461519"/>
            <a:ext cx="7772399" cy="625263"/>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1" name="Rectangle 20">
            <a:extLst>
              <a:ext uri="{FF2B5EF4-FFF2-40B4-BE49-F238E27FC236}">
                <a16:creationId xmlns:a16="http://schemas.microsoft.com/office/drawing/2014/main" id="{579E3A0C-6C64-4122-BA2A-E50D656C31CB}"/>
              </a:ext>
            </a:extLst>
          </p:cNvPr>
          <p:cNvSpPr/>
          <p:nvPr/>
        </p:nvSpPr>
        <p:spPr>
          <a:xfrm>
            <a:off x="2780287" y="8664667"/>
            <a:ext cx="2545953" cy="184666"/>
          </a:xfrm>
          <a:prstGeom prst="rect">
            <a:avLst/>
          </a:prstGeom>
        </p:spPr>
        <p:txBody>
          <a:bodyPr wrap="none" lIns="0" tIns="0" rIns="0" bIns="0" anchor="ctr" anchorCtr="0">
            <a:spAutoFit/>
          </a:bodyPr>
          <a:lstStyle/>
          <a:p>
            <a:pPr marL="151287" indent="-151287" defTabSz="403433" fontAlgn="auto">
              <a:spcBef>
                <a:spcPts val="0"/>
              </a:spcBef>
              <a:spcAft>
                <a:spcPts val="0"/>
              </a:spcAft>
              <a:buFont typeface="Wingdings" panose="05000000000000000000" pitchFamily="2" charset="2"/>
              <a:buChar char="q"/>
              <a:defRPr/>
            </a:pPr>
            <a:r>
              <a:rPr lang="en-US" sz="1200" dirty="0">
                <a:solidFill>
                  <a:srgbClr val="FFFFFF"/>
                </a:solidFill>
                <a:latin typeface="Arial"/>
              </a:rPr>
              <a:t>Celebrate, You Just Won The Deal!</a:t>
            </a:r>
          </a:p>
        </p:txBody>
      </p:sp>
      <p:sp>
        <p:nvSpPr>
          <p:cNvPr id="22" name="Arrow: Right 21">
            <a:extLst>
              <a:ext uri="{FF2B5EF4-FFF2-40B4-BE49-F238E27FC236}">
                <a16:creationId xmlns:a16="http://schemas.microsoft.com/office/drawing/2014/main" id="{02F84D9F-90A4-4379-B939-F34EA5A1F7C2}"/>
              </a:ext>
            </a:extLst>
          </p:cNvPr>
          <p:cNvSpPr/>
          <p:nvPr/>
        </p:nvSpPr>
        <p:spPr>
          <a:xfrm>
            <a:off x="6379349" y="8578035"/>
            <a:ext cx="1036814" cy="303335"/>
          </a:xfrm>
          <a:prstGeom prst="rightArrow">
            <a:avLst/>
          </a:prstGeom>
          <a:gradFill flip="none" rotWithShape="1">
            <a:gsLst>
              <a:gs pos="0">
                <a:schemeClr val="accent3"/>
              </a:gs>
              <a:gs pos="100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25" name="Rectangle: Rounded Corners 24">
            <a:extLst>
              <a:ext uri="{FF2B5EF4-FFF2-40B4-BE49-F238E27FC236}">
                <a16:creationId xmlns:a16="http://schemas.microsoft.com/office/drawing/2014/main" id="{857DE791-C1BB-48A3-BD62-031F86596BB4}"/>
              </a:ext>
            </a:extLst>
          </p:cNvPr>
          <p:cNvSpPr/>
          <p:nvPr/>
        </p:nvSpPr>
        <p:spPr>
          <a:xfrm>
            <a:off x="380848" y="6451011"/>
            <a:ext cx="3362476" cy="331036"/>
          </a:xfrm>
          <a:prstGeom prst="roundRect">
            <a:avLst>
              <a:gd name="adj" fmla="val 50000"/>
            </a:avLst>
          </a:prstGeom>
          <a:solidFill>
            <a:schemeClr val="accent2"/>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Support</a:t>
            </a:r>
          </a:p>
        </p:txBody>
      </p:sp>
      <p:sp>
        <p:nvSpPr>
          <p:cNvPr id="26" name="Rectangle: Rounded Corners 25">
            <a:extLst>
              <a:ext uri="{FF2B5EF4-FFF2-40B4-BE49-F238E27FC236}">
                <a16:creationId xmlns:a16="http://schemas.microsoft.com/office/drawing/2014/main" id="{B43F2FF5-1EB6-412F-B8F8-D0378871B84B}"/>
              </a:ext>
            </a:extLst>
          </p:cNvPr>
          <p:cNvSpPr/>
          <p:nvPr/>
        </p:nvSpPr>
        <p:spPr>
          <a:xfrm>
            <a:off x="4053687" y="6451012"/>
            <a:ext cx="3362476" cy="331036"/>
          </a:xfrm>
          <a:prstGeom prst="roundRect">
            <a:avLst>
              <a:gd name="adj" fmla="val 50000"/>
            </a:avLst>
          </a:prstGeom>
          <a:solidFill>
            <a:schemeClr val="accent3"/>
          </a:solidFill>
          <a:effectLst>
            <a:outerShdw blurRad="50800" dist="38100" dir="2700000" algn="tl" rotWithShape="0">
              <a:prstClr val="black">
                <a:alpha val="40000"/>
              </a:prstClr>
            </a:outerShdw>
          </a:effectLst>
        </p:spPr>
        <p:txBody>
          <a:bodyPr wrap="square" lIns="127059" tIns="127059" rIns="127059" bIns="127059" anchor="ctr" anchorCtr="0">
            <a:noAutofit/>
          </a:bodyPr>
          <a:lstStyle/>
          <a:p>
            <a:pPr defTabSz="403433" fontAlgn="auto">
              <a:spcBef>
                <a:spcPts val="0"/>
              </a:spcBef>
              <a:spcAft>
                <a:spcPts val="0"/>
              </a:spcAft>
              <a:defRPr/>
            </a:pPr>
            <a:r>
              <a:rPr lang="en-US" sz="1400" dirty="0">
                <a:solidFill>
                  <a:srgbClr val="FFFFFF"/>
                </a:solidFill>
                <a:latin typeface="Arial Black" panose="020B0A04020102020204" pitchFamily="34" charset="0"/>
              </a:rPr>
              <a:t>Tools &amp; Resources</a:t>
            </a:r>
          </a:p>
        </p:txBody>
      </p:sp>
      <p:sp>
        <p:nvSpPr>
          <p:cNvPr id="27" name="TextBox 26">
            <a:extLst>
              <a:ext uri="{FF2B5EF4-FFF2-40B4-BE49-F238E27FC236}">
                <a16:creationId xmlns:a16="http://schemas.microsoft.com/office/drawing/2014/main" id="{12EC8ED7-1F61-463E-80A3-2FD1256C661F}"/>
              </a:ext>
            </a:extLst>
          </p:cNvPr>
          <p:cNvSpPr txBox="1"/>
          <p:nvPr/>
        </p:nvSpPr>
        <p:spPr bwMode="gray">
          <a:xfrm>
            <a:off x="380848" y="6856428"/>
            <a:ext cx="3362476" cy="1478625"/>
          </a:xfrm>
          <a:prstGeom prst="rect">
            <a:avLst/>
          </a:prstGeom>
          <a:noFill/>
        </p:spPr>
        <p:txBody>
          <a:bodyPr wrap="square" lIns="0" tIns="0" rIns="0" bIns="31765" rtlCol="0">
            <a:spAutoFit/>
          </a:bodyPr>
          <a:lstStyle/>
          <a:p>
            <a:pPr defTabSz="403433" fontAlgn="auto">
              <a:spcBef>
                <a:spcPts val="0"/>
              </a:spcBef>
              <a:spcAft>
                <a:spcPts val="265"/>
              </a:spcAft>
              <a:defRPr/>
            </a:pPr>
            <a:r>
              <a:rPr lang="en-US" sz="1200" b="1" dirty="0">
                <a:solidFill>
                  <a:schemeClr val="accent2"/>
                </a:solidFill>
                <a:latin typeface="Arial"/>
              </a:rPr>
              <a:t>Regional Leadership:</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Ensure delivery resources are assigned</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Ensure smooth handover to implementation and operations delivery team</a:t>
            </a:r>
          </a:p>
          <a:p>
            <a:pPr defTabSz="403433" fontAlgn="auto">
              <a:spcBef>
                <a:spcPts val="0"/>
              </a:spcBef>
              <a:spcAft>
                <a:spcPts val="265"/>
              </a:spcAft>
              <a:defRPr/>
            </a:pPr>
            <a:r>
              <a:rPr lang="en-US" sz="1200" b="1" dirty="0">
                <a:solidFill>
                  <a:schemeClr val="accent2"/>
                </a:solidFill>
                <a:latin typeface="Arial"/>
              </a:rPr>
              <a:t>Sales Engineering:</a:t>
            </a:r>
          </a:p>
          <a:p>
            <a:pPr marL="158832" indent="-158832" defTabSz="403433" fontAlgn="b">
              <a:spcBef>
                <a:spcPts val="0"/>
              </a:spcBef>
              <a:spcAft>
                <a:spcPts val="265"/>
              </a:spcAft>
              <a:buClr>
                <a:schemeClr val="accent2"/>
              </a:buClr>
              <a:buFont typeface="Cairo" panose="00000500000000000000" pitchFamily="2" charset="-78"/>
              <a:buChar char="﴿"/>
              <a:defRPr/>
            </a:pPr>
            <a:r>
              <a:rPr lang="en-US" sz="1200" dirty="0">
                <a:solidFill>
                  <a:srgbClr val="696B6B"/>
                </a:solidFill>
                <a:latin typeface="Arial"/>
              </a:rPr>
              <a:t>Help develop appropriate transition plan for services, including delivery &amp; training needs</a:t>
            </a:r>
            <a:endParaRPr lang="en-US" sz="1200" i="1" dirty="0">
              <a:solidFill>
                <a:srgbClr val="696B6B"/>
              </a:solidFill>
              <a:latin typeface="Arial"/>
            </a:endParaRPr>
          </a:p>
        </p:txBody>
      </p:sp>
      <p:sp>
        <p:nvSpPr>
          <p:cNvPr id="28" name="TextBox 27">
            <a:extLst>
              <a:ext uri="{FF2B5EF4-FFF2-40B4-BE49-F238E27FC236}">
                <a16:creationId xmlns:a16="http://schemas.microsoft.com/office/drawing/2014/main" id="{CCA49BB4-5600-47E9-BDFA-4E5C47464E79}"/>
              </a:ext>
            </a:extLst>
          </p:cNvPr>
          <p:cNvSpPr txBox="1"/>
          <p:nvPr/>
        </p:nvSpPr>
        <p:spPr bwMode="gray">
          <a:xfrm>
            <a:off x="4053687" y="6908009"/>
            <a:ext cx="3362476" cy="1440153"/>
          </a:xfrm>
          <a:prstGeom prst="rect">
            <a:avLst/>
          </a:prstGeom>
          <a:noFill/>
        </p:spPr>
        <p:txBody>
          <a:bodyPr wrap="square" lIns="0" tIns="0" rIns="0" bIns="31765" rtlCol="0">
            <a:spAutoFit/>
          </a:bodyPr>
          <a:lstStyle/>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Use Global PSD/ADVAM Sales Dashboards to view pipeline activity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Sales Engineering Team to pass the information to CTM Team for delivery</a:t>
            </a:r>
          </a:p>
          <a:p>
            <a:pPr marL="158832" indent="-158832" defTabSz="403433" fontAlgn="auto">
              <a:spcBef>
                <a:spcPts val="0"/>
              </a:spcBef>
              <a:spcAft>
                <a:spcPts val="265"/>
              </a:spcAft>
              <a:buClr>
                <a:schemeClr val="accent3"/>
              </a:buClr>
              <a:buFont typeface="Cairo" panose="00000500000000000000" pitchFamily="2" charset="-78"/>
              <a:buChar char="﴿"/>
              <a:defRPr/>
            </a:pPr>
            <a:r>
              <a:rPr lang="en-US" sz="1200" dirty="0">
                <a:solidFill>
                  <a:srgbClr val="696B6B"/>
                </a:solidFill>
                <a:latin typeface="Arial"/>
              </a:rPr>
              <a:t>Ensure Opportunity ID is communicated to the CTM Team to facilitate the PROJ</a:t>
            </a:r>
          </a:p>
          <a:p>
            <a:pPr defTabSz="403433" fontAlgn="auto">
              <a:spcBef>
                <a:spcPts val="0"/>
              </a:spcBef>
              <a:spcAft>
                <a:spcPts val="265"/>
              </a:spcAft>
              <a:buClr>
                <a:schemeClr val="accent3"/>
              </a:buClr>
              <a:defRPr/>
            </a:pPr>
            <a:endParaRPr lang="en-US" sz="1200" dirty="0">
              <a:solidFill>
                <a:srgbClr val="696B6B"/>
              </a:solidFill>
              <a:latin typeface="Arial"/>
            </a:endParaRPr>
          </a:p>
        </p:txBody>
      </p:sp>
      <p:grpSp>
        <p:nvGrpSpPr>
          <p:cNvPr id="5" name="Group 4">
            <a:extLst>
              <a:ext uri="{FF2B5EF4-FFF2-40B4-BE49-F238E27FC236}">
                <a16:creationId xmlns:a16="http://schemas.microsoft.com/office/drawing/2014/main" id="{BFD827E2-78AE-4629-ADA8-7D6C68748FE9}"/>
              </a:ext>
            </a:extLst>
          </p:cNvPr>
          <p:cNvGrpSpPr/>
          <p:nvPr/>
        </p:nvGrpSpPr>
        <p:grpSpPr>
          <a:xfrm>
            <a:off x="4789693" y="1535187"/>
            <a:ext cx="1814900" cy="400111"/>
            <a:chOff x="2288701" y="1760955"/>
            <a:chExt cx="1814900" cy="400111"/>
          </a:xfrm>
        </p:grpSpPr>
        <p:sp>
          <p:nvSpPr>
            <p:cNvPr id="6" name="TextBox 5">
              <a:extLst>
                <a:ext uri="{FF2B5EF4-FFF2-40B4-BE49-F238E27FC236}">
                  <a16:creationId xmlns:a16="http://schemas.microsoft.com/office/drawing/2014/main" id="{65220970-53F0-4E21-B86F-6C255F299442}"/>
                </a:ext>
              </a:extLst>
            </p:cNvPr>
            <p:cNvSpPr txBox="1"/>
            <p:nvPr/>
          </p:nvSpPr>
          <p:spPr>
            <a:xfrm>
              <a:off x="2779521" y="1760956"/>
              <a:ext cx="1324080"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rgbClr val="003865"/>
                  </a:solidFill>
                  <a:latin typeface="Arial"/>
                </a:rPr>
                <a:t>Opportunity Stage: </a:t>
              </a:r>
            </a:p>
            <a:p>
              <a:pPr defTabSz="403433" fontAlgn="auto">
                <a:spcBef>
                  <a:spcPts val="0"/>
                </a:spcBef>
                <a:spcAft>
                  <a:spcPts val="0"/>
                </a:spcAft>
                <a:defRPr/>
              </a:pPr>
              <a:r>
                <a:rPr lang="en-US" sz="1400" dirty="0">
                  <a:solidFill>
                    <a:srgbClr val="003865"/>
                  </a:solidFill>
                  <a:latin typeface="Arial"/>
                </a:rPr>
                <a:t>Closed</a:t>
              </a:r>
            </a:p>
          </p:txBody>
        </p:sp>
        <p:sp>
          <p:nvSpPr>
            <p:cNvPr id="7" name="Rectangle 6">
              <a:extLst>
                <a:ext uri="{FF2B5EF4-FFF2-40B4-BE49-F238E27FC236}">
                  <a16:creationId xmlns:a16="http://schemas.microsoft.com/office/drawing/2014/main" id="{51F07F79-0B4E-4E77-92D8-AEA6C04B0A3E}"/>
                </a:ext>
              </a:extLst>
            </p:cNvPr>
            <p:cNvSpPr/>
            <p:nvPr/>
          </p:nvSpPr>
          <p:spPr bwMode="gray">
            <a:xfrm>
              <a:off x="2288701" y="1760955"/>
              <a:ext cx="368361" cy="369331"/>
            </a:xfrm>
            <a:prstGeom prst="rect">
              <a:avLst/>
            </a:prstGeom>
            <a:solidFill>
              <a:schemeClr val="accent3"/>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grpSp>
        <p:nvGrpSpPr>
          <p:cNvPr id="8" name="Group 7">
            <a:extLst>
              <a:ext uri="{FF2B5EF4-FFF2-40B4-BE49-F238E27FC236}">
                <a16:creationId xmlns:a16="http://schemas.microsoft.com/office/drawing/2014/main" id="{B7471750-3060-4BEA-8B97-F69A0A1D9215}"/>
              </a:ext>
            </a:extLst>
          </p:cNvPr>
          <p:cNvGrpSpPr/>
          <p:nvPr/>
        </p:nvGrpSpPr>
        <p:grpSpPr>
          <a:xfrm>
            <a:off x="2446640" y="1545382"/>
            <a:ext cx="1422165" cy="400111"/>
            <a:chOff x="4442372" y="1760955"/>
            <a:chExt cx="1422165" cy="400111"/>
          </a:xfrm>
        </p:grpSpPr>
        <p:sp>
          <p:nvSpPr>
            <p:cNvPr id="9" name="TextBox 8">
              <a:extLst>
                <a:ext uri="{FF2B5EF4-FFF2-40B4-BE49-F238E27FC236}">
                  <a16:creationId xmlns:a16="http://schemas.microsoft.com/office/drawing/2014/main" id="{4BB25E73-9CDB-4366-8684-493FF44FF917}"/>
                </a:ext>
              </a:extLst>
            </p:cNvPr>
            <p:cNvSpPr txBox="1"/>
            <p:nvPr/>
          </p:nvSpPr>
          <p:spPr>
            <a:xfrm>
              <a:off x="4933192" y="1760956"/>
              <a:ext cx="931345" cy="400110"/>
            </a:xfrm>
            <a:prstGeom prst="rect">
              <a:avLst/>
            </a:prstGeom>
          </p:spPr>
          <p:txBody>
            <a:bodyPr wrap="none" lIns="0" tIns="0" rIns="0" bIns="0">
              <a:spAutoFit/>
            </a:bodyPr>
            <a:lstStyle>
              <a:defPPr>
                <a:defRPr lang="en-US"/>
              </a:defPPr>
              <a:lvl1pPr>
                <a:spcAft>
                  <a:spcPts val="600"/>
                </a:spcAft>
                <a:defRPr sz="1200" b="1">
                  <a:solidFill>
                    <a:schemeClr val="accent4"/>
                  </a:solidFill>
                  <a:cs typeface="Arial"/>
                </a:defRPr>
              </a:lvl1pPr>
            </a:lstStyle>
            <a:p>
              <a:pPr defTabSz="403433" fontAlgn="auto">
                <a:spcBef>
                  <a:spcPts val="0"/>
                </a:spcBef>
                <a:spcAft>
                  <a:spcPts val="0"/>
                </a:spcAft>
                <a:defRPr/>
              </a:pPr>
              <a:r>
                <a:rPr lang="en-US" b="0" dirty="0">
                  <a:solidFill>
                    <a:schemeClr val="accent2">
                      <a:lumMod val="75000"/>
                    </a:schemeClr>
                  </a:solidFill>
                  <a:latin typeface="Arial"/>
                </a:rPr>
                <a:t>Buyer Stage: </a:t>
              </a:r>
            </a:p>
            <a:p>
              <a:pPr defTabSz="403433" fontAlgn="auto">
                <a:spcBef>
                  <a:spcPts val="0"/>
                </a:spcBef>
                <a:spcAft>
                  <a:spcPts val="0"/>
                </a:spcAft>
                <a:defRPr/>
              </a:pPr>
              <a:r>
                <a:rPr lang="en-US" sz="1400" dirty="0">
                  <a:solidFill>
                    <a:schemeClr val="accent2">
                      <a:lumMod val="75000"/>
                    </a:schemeClr>
                  </a:solidFill>
                  <a:latin typeface="Arial"/>
                </a:rPr>
                <a:t>Implement</a:t>
              </a:r>
            </a:p>
          </p:txBody>
        </p:sp>
        <p:sp>
          <p:nvSpPr>
            <p:cNvPr id="10" name="Rectangle 9">
              <a:extLst>
                <a:ext uri="{FF2B5EF4-FFF2-40B4-BE49-F238E27FC236}">
                  <a16:creationId xmlns:a16="http://schemas.microsoft.com/office/drawing/2014/main" id="{1EE15AA9-5F47-4C98-A9BF-BA866EE80E55}"/>
                </a:ext>
              </a:extLst>
            </p:cNvPr>
            <p:cNvSpPr/>
            <p:nvPr/>
          </p:nvSpPr>
          <p:spPr bwMode="gray">
            <a:xfrm>
              <a:off x="4442372" y="1760955"/>
              <a:ext cx="368361" cy="369331"/>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1765" tIns="31765" rIns="31765" bIns="31765" numCol="1" spcCol="0" rtlCol="0" fromWordArt="0" anchor="t" anchorCtr="0" forceAA="0" compatLnSpc="1">
              <a:prstTxWarp prst="textNoShape">
                <a:avLst/>
              </a:prstTxWarp>
              <a:noAutofit/>
            </a:bodyPr>
            <a:lstStyle/>
            <a:p>
              <a:pPr algn="ctr" defTabSz="403433" fontAlgn="auto">
                <a:spcBef>
                  <a:spcPts val="0"/>
                </a:spcBef>
                <a:spcAft>
                  <a:spcPts val="0"/>
                </a:spcAft>
                <a:defRPr/>
              </a:pPr>
              <a:endParaRPr lang="en-US" sz="1059" i="1" dirty="0">
                <a:solidFill>
                  <a:srgbClr val="696B6B"/>
                </a:solidFill>
                <a:latin typeface="Arial"/>
              </a:endParaRPr>
            </a:p>
          </p:txBody>
        </p:sp>
      </p:grpSp>
      <p:sp>
        <p:nvSpPr>
          <p:cNvPr id="11" name="Title 4">
            <a:extLst>
              <a:ext uri="{FF2B5EF4-FFF2-40B4-BE49-F238E27FC236}">
                <a16:creationId xmlns:a16="http://schemas.microsoft.com/office/drawing/2014/main" id="{2AA014F6-F23D-4DCA-99DC-A5C8C8D31501}"/>
              </a:ext>
            </a:extLst>
          </p:cNvPr>
          <p:cNvSpPr txBox="1">
            <a:spLocks/>
          </p:cNvSpPr>
          <p:nvPr/>
        </p:nvSpPr>
        <p:spPr>
          <a:xfrm>
            <a:off x="380848" y="2709239"/>
            <a:ext cx="7035317" cy="430887"/>
          </a:xfrm>
          <a:prstGeom prst="rect">
            <a:avLst/>
          </a:prstGeom>
        </p:spPr>
        <p:txBody>
          <a:bodyPr wrap="square" lIns="0" tIns="0" rIns="0" bIns="0">
            <a:spAutoFit/>
          </a:bodyPr>
          <a:lstStyle>
            <a:defPPr>
              <a:defRPr lang="en-US"/>
            </a:defPPr>
            <a:lvl1pPr>
              <a:spcAft>
                <a:spcPts val="0"/>
              </a:spcAft>
              <a:defRPr sz="1200" b="1">
                <a:solidFill>
                  <a:schemeClr val="accent4"/>
                </a:solidFill>
                <a:cs typeface="Arial"/>
              </a:defRPr>
            </a:lvl1pPr>
          </a:lstStyle>
          <a:p>
            <a:pPr defTabSz="403433" fontAlgn="auto">
              <a:spcBef>
                <a:spcPts val="0"/>
              </a:spcBef>
              <a:defRPr/>
            </a:pPr>
            <a:r>
              <a:rPr lang="en-US" sz="1400" dirty="0">
                <a:solidFill>
                  <a:srgbClr val="003865"/>
                </a:solidFill>
                <a:latin typeface="Arial"/>
              </a:rPr>
              <a:t>Stage 7: Close Won – Ensure Contract Is Properly Executed And the Team Is Preparing For A Successful Delivery (100%)</a:t>
            </a:r>
          </a:p>
        </p:txBody>
      </p:sp>
      <p:cxnSp>
        <p:nvCxnSpPr>
          <p:cNvPr id="18" name="Straight Connector 17">
            <a:extLst>
              <a:ext uri="{FF2B5EF4-FFF2-40B4-BE49-F238E27FC236}">
                <a16:creationId xmlns:a16="http://schemas.microsoft.com/office/drawing/2014/main" id="{ABB26AC3-81E9-4780-9449-C0ADACB7393C}"/>
              </a:ext>
            </a:extLst>
          </p:cNvPr>
          <p:cNvCxnSpPr/>
          <p:nvPr/>
        </p:nvCxnSpPr>
        <p:spPr bwMode="gray">
          <a:xfrm>
            <a:off x="2288700" y="1200295"/>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F4830-F581-4CE7-91ED-EDC5363D2CB8}"/>
              </a:ext>
            </a:extLst>
          </p:cNvPr>
          <p:cNvCxnSpPr/>
          <p:nvPr/>
        </p:nvCxnSpPr>
        <p:spPr bwMode="gray">
          <a:xfrm>
            <a:off x="2288700" y="2239599"/>
            <a:ext cx="5127463" cy="0"/>
          </a:xfrm>
          <a:prstGeom prst="line">
            <a:avLst/>
          </a:prstGeom>
          <a:ln w="635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A73C328-D1B5-441B-B2BD-156E1FE1CF8A}"/>
              </a:ext>
            </a:extLst>
          </p:cNvPr>
          <p:cNvSpPr txBox="1"/>
          <p:nvPr/>
        </p:nvSpPr>
        <p:spPr>
          <a:xfrm>
            <a:off x="380846" y="3241726"/>
            <a:ext cx="1181252" cy="454512"/>
          </a:xfrm>
          <a:prstGeom prst="homePlate">
            <a:avLst/>
          </a:prstGeom>
          <a:gradFill>
            <a:gsLst>
              <a:gs pos="47000">
                <a:schemeClr val="accent2"/>
              </a:gs>
              <a:gs pos="0">
                <a:schemeClr val="accent2">
                  <a:lumMod val="75000"/>
                </a:schemeClr>
              </a:gs>
              <a:gs pos="100000">
                <a:schemeClr val="accent2"/>
              </a:gs>
            </a:gsLst>
            <a:lin ang="0" scaled="0"/>
          </a:gradFill>
          <a:effectLst>
            <a:outerShdw blurRad="50800" dist="38100" dir="2700000" algn="tl" rotWithShape="0">
              <a:prstClr val="black">
                <a:alpha val="40000"/>
              </a:prstClr>
            </a:outerShdw>
          </a:effectLst>
        </p:spPr>
        <p:txBody>
          <a:bodyPr wrap="square" lIns="127059" tIns="127059" rIns="127059" bIns="127059">
            <a:noAutofit/>
          </a:bodyPr>
          <a:lstStyle>
            <a:defPPr>
              <a:defRPr lang="en-US"/>
            </a:defPPr>
            <a:lvl1pPr>
              <a:spcAft>
                <a:spcPts val="0"/>
              </a:spcAft>
              <a:defRPr sz="1200" b="1">
                <a:solidFill>
                  <a:schemeClr val="accent6"/>
                </a:solidFill>
                <a:cs typeface="Arial"/>
              </a:defRPr>
            </a:lvl1pPr>
          </a:lstStyle>
          <a:p>
            <a:pPr defTabSz="403433" fontAlgn="auto">
              <a:spcBef>
                <a:spcPts val="0"/>
              </a:spcBef>
              <a:defRPr/>
            </a:pPr>
            <a:r>
              <a:rPr lang="en-US" sz="1400" dirty="0">
                <a:solidFill>
                  <a:schemeClr val="bg1"/>
                </a:solidFill>
                <a:latin typeface="Arial Black" panose="020B0A04020102020204" pitchFamily="34" charset="0"/>
              </a:rPr>
              <a:t>Purpose</a:t>
            </a:r>
          </a:p>
        </p:txBody>
      </p:sp>
      <p:sp>
        <p:nvSpPr>
          <p:cNvPr id="52" name="Arrow: Pentagon 51">
            <a:extLst>
              <a:ext uri="{FF2B5EF4-FFF2-40B4-BE49-F238E27FC236}">
                <a16:creationId xmlns:a16="http://schemas.microsoft.com/office/drawing/2014/main" id="{8613BD27-8824-4CFD-9F6E-36D7684133C5}"/>
              </a:ext>
            </a:extLst>
          </p:cNvPr>
          <p:cNvSpPr/>
          <p:nvPr/>
        </p:nvSpPr>
        <p:spPr>
          <a:xfrm>
            <a:off x="0" y="8461519"/>
            <a:ext cx="2451861" cy="624351"/>
          </a:xfrm>
          <a:prstGeom prst="homePlate">
            <a:avLst/>
          </a:prstGeom>
          <a:gradFill>
            <a:gsLst>
              <a:gs pos="52000">
                <a:schemeClr val="accent3"/>
              </a:gs>
              <a:gs pos="0">
                <a:schemeClr val="accent3">
                  <a:lumMod val="50000"/>
                </a:schemeClr>
              </a:gs>
              <a:gs pos="100000">
                <a:schemeClr val="accent1"/>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fontAlgn="auto">
              <a:spcBef>
                <a:spcPts val="0"/>
              </a:spcBef>
              <a:spcAft>
                <a:spcPts val="0"/>
              </a:spcAft>
              <a:defRPr/>
            </a:pPr>
            <a:endParaRPr lang="en-US" sz="794" i="1" dirty="0">
              <a:solidFill>
                <a:srgbClr val="003865"/>
              </a:solidFill>
              <a:latin typeface="Arial"/>
            </a:endParaRPr>
          </a:p>
        </p:txBody>
      </p:sp>
      <p:sp>
        <p:nvSpPr>
          <p:cNvPr id="53" name="Rectangle 52">
            <a:extLst>
              <a:ext uri="{FF2B5EF4-FFF2-40B4-BE49-F238E27FC236}">
                <a16:creationId xmlns:a16="http://schemas.microsoft.com/office/drawing/2014/main" id="{90A0BC79-A611-442E-9742-E0B3F7542EE3}"/>
              </a:ext>
            </a:extLst>
          </p:cNvPr>
          <p:cNvSpPr/>
          <p:nvPr/>
        </p:nvSpPr>
        <p:spPr>
          <a:xfrm>
            <a:off x="618604" y="8621980"/>
            <a:ext cx="1247136" cy="215444"/>
          </a:xfrm>
          <a:prstGeom prst="rect">
            <a:avLst/>
          </a:prstGeom>
        </p:spPr>
        <p:txBody>
          <a:bodyPr wrap="none" lIns="0" tIns="0" rIns="0" bIns="0" anchor="ctr" anchorCtr="0">
            <a:spAutoFit/>
          </a:bodyPr>
          <a:lstStyle/>
          <a:p>
            <a:pPr algn="ctr" defTabSz="403433" fontAlgn="auto">
              <a:spcBef>
                <a:spcPts val="0"/>
              </a:spcBef>
              <a:spcAft>
                <a:spcPts val="0"/>
              </a:spcAft>
              <a:defRPr/>
            </a:pPr>
            <a:r>
              <a:rPr lang="en-US" sz="1400" b="1" dirty="0">
                <a:solidFill>
                  <a:srgbClr val="FFFFFF"/>
                </a:solidFill>
                <a:latin typeface="Arial Black" panose="020B0A04020102020204" pitchFamily="34" charset="0"/>
              </a:rPr>
              <a:t>Exit Criteria </a:t>
            </a:r>
          </a:p>
        </p:txBody>
      </p:sp>
      <p:grpSp>
        <p:nvGrpSpPr>
          <p:cNvPr id="54" name="Group 53">
            <a:extLst>
              <a:ext uri="{FF2B5EF4-FFF2-40B4-BE49-F238E27FC236}">
                <a16:creationId xmlns:a16="http://schemas.microsoft.com/office/drawing/2014/main" id="{BFAA5AF7-588B-4C0D-B1AA-FBCDF9FC396D}"/>
              </a:ext>
            </a:extLst>
          </p:cNvPr>
          <p:cNvGrpSpPr/>
          <p:nvPr/>
        </p:nvGrpSpPr>
        <p:grpSpPr>
          <a:xfrm>
            <a:off x="347420" y="921211"/>
            <a:ext cx="1710559" cy="1711082"/>
            <a:chOff x="324779" y="929916"/>
            <a:chExt cx="1710559" cy="1711082"/>
          </a:xfrm>
          <a:effectLst>
            <a:outerShdw blurRad="50800" dist="38100" dir="2700000" algn="tl" rotWithShape="0">
              <a:prstClr val="black">
                <a:alpha val="40000"/>
              </a:prstClr>
            </a:outerShdw>
          </a:effectLst>
        </p:grpSpPr>
        <p:sp>
          <p:nvSpPr>
            <p:cNvPr id="55" name="Freeform 12">
              <a:extLst>
                <a:ext uri="{FF2B5EF4-FFF2-40B4-BE49-F238E27FC236}">
                  <a16:creationId xmlns:a16="http://schemas.microsoft.com/office/drawing/2014/main" id="{12CD5523-0EEC-448D-8AE9-9F80D234F713}"/>
                </a:ext>
              </a:extLst>
            </p:cNvPr>
            <p:cNvSpPr>
              <a:spLocks/>
            </p:cNvSpPr>
            <p:nvPr/>
          </p:nvSpPr>
          <p:spPr bwMode="auto">
            <a:xfrm>
              <a:off x="1358677" y="1964207"/>
              <a:ext cx="582051" cy="582051"/>
            </a:xfrm>
            <a:custGeom>
              <a:avLst/>
              <a:gdLst>
                <a:gd name="T0" fmla="*/ 357 w 1116"/>
                <a:gd name="T1" fmla="*/ 0 h 1116"/>
                <a:gd name="T2" fmla="*/ 0 w 1116"/>
                <a:gd name="T3" fmla="*/ 357 h 1116"/>
                <a:gd name="T4" fmla="*/ 314 w 1116"/>
                <a:gd name="T5" fmla="*/ 1116 h 1116"/>
                <a:gd name="T6" fmla="*/ 1116 w 1116"/>
                <a:gd name="T7" fmla="*/ 315 h 1116"/>
                <a:gd name="T8" fmla="*/ 357 w 1116"/>
                <a:gd name="T9" fmla="*/ 0 h 1116"/>
              </a:gdLst>
              <a:ahLst/>
              <a:cxnLst>
                <a:cxn ang="0">
                  <a:pos x="T0" y="T1"/>
                </a:cxn>
                <a:cxn ang="0">
                  <a:pos x="T2" y="T3"/>
                </a:cxn>
                <a:cxn ang="0">
                  <a:pos x="T4" y="T5"/>
                </a:cxn>
                <a:cxn ang="0">
                  <a:pos x="T6" y="T7"/>
                </a:cxn>
                <a:cxn ang="0">
                  <a:pos x="T8" y="T9"/>
                </a:cxn>
              </a:cxnLst>
              <a:rect l="0" t="0" r="r" b="b"/>
              <a:pathLst>
                <a:path w="1116" h="1116">
                  <a:moveTo>
                    <a:pt x="357" y="0"/>
                  </a:moveTo>
                  <a:cubicBezTo>
                    <a:pt x="283" y="151"/>
                    <a:pt x="160" y="279"/>
                    <a:pt x="0" y="357"/>
                  </a:cubicBezTo>
                  <a:cubicBezTo>
                    <a:pt x="314" y="1116"/>
                    <a:pt x="314" y="1116"/>
                    <a:pt x="314" y="1116"/>
                  </a:cubicBezTo>
                  <a:cubicBezTo>
                    <a:pt x="684" y="950"/>
                    <a:pt x="961" y="659"/>
                    <a:pt x="1116" y="315"/>
                  </a:cubicBezTo>
                  <a:lnTo>
                    <a:pt x="357"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6" name="Freeform 13">
              <a:extLst>
                <a:ext uri="{FF2B5EF4-FFF2-40B4-BE49-F238E27FC236}">
                  <a16:creationId xmlns:a16="http://schemas.microsoft.com/office/drawing/2014/main" id="{33746BAC-9E6B-4D57-AD9E-32123D71C8DE}"/>
                </a:ext>
              </a:extLst>
            </p:cNvPr>
            <p:cNvSpPr>
              <a:spLocks/>
            </p:cNvSpPr>
            <p:nvPr/>
          </p:nvSpPr>
          <p:spPr bwMode="auto">
            <a:xfrm>
              <a:off x="884452" y="2169914"/>
              <a:ext cx="590949" cy="471084"/>
            </a:xfrm>
            <a:custGeom>
              <a:avLst/>
              <a:gdLst>
                <a:gd name="T0" fmla="*/ 0 w 1133"/>
                <a:gd name="T1" fmla="*/ 759 h 903"/>
                <a:gd name="T2" fmla="*/ 1133 w 1133"/>
                <a:gd name="T3" fmla="*/ 760 h 903"/>
                <a:gd name="T4" fmla="*/ 819 w 1133"/>
                <a:gd name="T5" fmla="*/ 0 h 903"/>
                <a:gd name="T6" fmla="*/ 314 w 1133"/>
                <a:gd name="T7" fmla="*/ 0 h 903"/>
                <a:gd name="T8" fmla="*/ 0 w 1133"/>
                <a:gd name="T9" fmla="*/ 759 h 903"/>
              </a:gdLst>
              <a:ahLst/>
              <a:cxnLst>
                <a:cxn ang="0">
                  <a:pos x="T0" y="T1"/>
                </a:cxn>
                <a:cxn ang="0">
                  <a:pos x="T2" y="T3"/>
                </a:cxn>
                <a:cxn ang="0">
                  <a:pos x="T4" y="T5"/>
                </a:cxn>
                <a:cxn ang="0">
                  <a:pos x="T6" y="T7"/>
                </a:cxn>
                <a:cxn ang="0">
                  <a:pos x="T8" y="T9"/>
                </a:cxn>
              </a:cxnLst>
              <a:rect l="0" t="0" r="r" b="b"/>
              <a:pathLst>
                <a:path w="1133" h="903">
                  <a:moveTo>
                    <a:pt x="0" y="759"/>
                  </a:moveTo>
                  <a:cubicBezTo>
                    <a:pt x="353" y="893"/>
                    <a:pt x="754" y="903"/>
                    <a:pt x="1133" y="760"/>
                  </a:cubicBezTo>
                  <a:cubicBezTo>
                    <a:pt x="819" y="0"/>
                    <a:pt x="819" y="0"/>
                    <a:pt x="819" y="0"/>
                  </a:cubicBezTo>
                  <a:cubicBezTo>
                    <a:pt x="650" y="58"/>
                    <a:pt x="473" y="55"/>
                    <a:pt x="314" y="0"/>
                  </a:cubicBezTo>
                  <a:lnTo>
                    <a:pt x="0" y="759"/>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7" name="Freeform 35">
              <a:extLst>
                <a:ext uri="{FF2B5EF4-FFF2-40B4-BE49-F238E27FC236}">
                  <a16:creationId xmlns:a16="http://schemas.microsoft.com/office/drawing/2014/main" id="{1A1D72E9-1916-489B-9E22-E4B4B2531E9D}"/>
                </a:ext>
              </a:extLst>
            </p:cNvPr>
            <p:cNvSpPr>
              <a:spLocks/>
            </p:cNvSpPr>
            <p:nvPr/>
          </p:nvSpPr>
          <p:spPr bwMode="auto">
            <a:xfrm>
              <a:off x="324779" y="1489726"/>
              <a:ext cx="471017" cy="590938"/>
            </a:xfrm>
            <a:custGeom>
              <a:avLst/>
              <a:gdLst>
                <a:gd name="T0" fmla="*/ 144 w 903"/>
                <a:gd name="T1" fmla="*/ 0 h 1133"/>
                <a:gd name="T2" fmla="*/ 144 w 903"/>
                <a:gd name="T3" fmla="*/ 1133 h 1133"/>
                <a:gd name="T4" fmla="*/ 903 w 903"/>
                <a:gd name="T5" fmla="*/ 819 h 1133"/>
                <a:gd name="T6" fmla="*/ 903 w 903"/>
                <a:gd name="T7" fmla="*/ 315 h 1133"/>
                <a:gd name="T8" fmla="*/ 144 w 903"/>
                <a:gd name="T9" fmla="*/ 0 h 1133"/>
              </a:gdLst>
              <a:ahLst/>
              <a:cxnLst>
                <a:cxn ang="0">
                  <a:pos x="T0" y="T1"/>
                </a:cxn>
                <a:cxn ang="0">
                  <a:pos x="T2" y="T3"/>
                </a:cxn>
                <a:cxn ang="0">
                  <a:pos x="T4" y="T5"/>
                </a:cxn>
                <a:cxn ang="0">
                  <a:pos x="T6" y="T7"/>
                </a:cxn>
                <a:cxn ang="0">
                  <a:pos x="T8" y="T9"/>
                </a:cxn>
              </a:cxnLst>
              <a:rect l="0" t="0" r="r" b="b"/>
              <a:pathLst>
                <a:path w="903" h="1133">
                  <a:moveTo>
                    <a:pt x="144" y="0"/>
                  </a:moveTo>
                  <a:cubicBezTo>
                    <a:pt x="10" y="353"/>
                    <a:pt x="0" y="755"/>
                    <a:pt x="144" y="1133"/>
                  </a:cubicBezTo>
                  <a:cubicBezTo>
                    <a:pt x="903" y="819"/>
                    <a:pt x="903" y="819"/>
                    <a:pt x="903" y="819"/>
                  </a:cubicBezTo>
                  <a:cubicBezTo>
                    <a:pt x="845" y="650"/>
                    <a:pt x="848" y="473"/>
                    <a:pt x="903" y="315"/>
                  </a:cubicBezTo>
                  <a:lnTo>
                    <a:pt x="144" y="0"/>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8" name="Freeform 28">
              <a:extLst>
                <a:ext uri="{FF2B5EF4-FFF2-40B4-BE49-F238E27FC236}">
                  <a16:creationId xmlns:a16="http://schemas.microsoft.com/office/drawing/2014/main" id="{A1FD9365-50CA-4A73-A118-1A5298CE1DF7}"/>
                </a:ext>
              </a:extLst>
            </p:cNvPr>
            <p:cNvSpPr>
              <a:spLocks/>
            </p:cNvSpPr>
            <p:nvPr/>
          </p:nvSpPr>
          <p:spPr bwMode="auto">
            <a:xfrm>
              <a:off x="419187" y="1024324"/>
              <a:ext cx="582264" cy="582263"/>
            </a:xfrm>
            <a:custGeom>
              <a:avLst/>
              <a:gdLst>
                <a:gd name="T0" fmla="*/ 759 w 1116"/>
                <a:gd name="T1" fmla="*/ 1116 h 1116"/>
                <a:gd name="T2" fmla="*/ 1116 w 1116"/>
                <a:gd name="T3" fmla="*/ 760 h 1116"/>
                <a:gd name="T4" fmla="*/ 802 w 1116"/>
                <a:gd name="T5" fmla="*/ 0 h 1116"/>
                <a:gd name="T6" fmla="*/ 0 w 1116"/>
                <a:gd name="T7" fmla="*/ 802 h 1116"/>
                <a:gd name="T8" fmla="*/ 759 w 1116"/>
                <a:gd name="T9" fmla="*/ 1116 h 1116"/>
              </a:gdLst>
              <a:ahLst/>
              <a:cxnLst>
                <a:cxn ang="0">
                  <a:pos x="T0" y="T1"/>
                </a:cxn>
                <a:cxn ang="0">
                  <a:pos x="T2" y="T3"/>
                </a:cxn>
                <a:cxn ang="0">
                  <a:pos x="T4" y="T5"/>
                </a:cxn>
                <a:cxn ang="0">
                  <a:pos x="T6" y="T7"/>
                </a:cxn>
                <a:cxn ang="0">
                  <a:pos x="T8" y="T9"/>
                </a:cxn>
              </a:cxnLst>
              <a:rect l="0" t="0" r="r" b="b"/>
              <a:pathLst>
                <a:path w="1116" h="1116">
                  <a:moveTo>
                    <a:pt x="759" y="1116"/>
                  </a:moveTo>
                  <a:cubicBezTo>
                    <a:pt x="833" y="966"/>
                    <a:pt x="956" y="838"/>
                    <a:pt x="1116" y="760"/>
                  </a:cubicBezTo>
                  <a:cubicBezTo>
                    <a:pt x="802" y="0"/>
                    <a:pt x="802" y="0"/>
                    <a:pt x="802" y="0"/>
                  </a:cubicBezTo>
                  <a:cubicBezTo>
                    <a:pt x="432" y="167"/>
                    <a:pt x="155" y="457"/>
                    <a:pt x="0" y="802"/>
                  </a:cubicBezTo>
                  <a:lnTo>
                    <a:pt x="759" y="1116"/>
                  </a:lnTo>
                  <a:close/>
                </a:path>
              </a:pathLst>
            </a:custGeom>
            <a:solidFill>
              <a:schemeClr val="tx2"/>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59" name="Freeform 29">
              <a:extLst>
                <a:ext uri="{FF2B5EF4-FFF2-40B4-BE49-F238E27FC236}">
                  <a16:creationId xmlns:a16="http://schemas.microsoft.com/office/drawing/2014/main" id="{55904F58-AD28-4BCD-8CE4-4FE11A673ADC}"/>
                </a:ext>
              </a:extLst>
            </p:cNvPr>
            <p:cNvSpPr>
              <a:spLocks/>
            </p:cNvSpPr>
            <p:nvPr/>
          </p:nvSpPr>
          <p:spPr bwMode="auto">
            <a:xfrm>
              <a:off x="884078" y="929917"/>
              <a:ext cx="590939" cy="471016"/>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0" name="Freeform 30">
              <a:extLst>
                <a:ext uri="{FF2B5EF4-FFF2-40B4-BE49-F238E27FC236}">
                  <a16:creationId xmlns:a16="http://schemas.microsoft.com/office/drawing/2014/main" id="{32EE9168-2E25-4E35-B108-3C99642D91F1}"/>
                </a:ext>
              </a:extLst>
            </p:cNvPr>
            <p:cNvSpPr>
              <a:spLocks/>
            </p:cNvSpPr>
            <p:nvPr/>
          </p:nvSpPr>
          <p:spPr bwMode="auto">
            <a:xfrm>
              <a:off x="1358667" y="1024324"/>
              <a:ext cx="582264" cy="582263"/>
            </a:xfrm>
            <a:custGeom>
              <a:avLst/>
              <a:gdLst>
                <a:gd name="T0" fmla="*/ 314 w 1116"/>
                <a:gd name="T1" fmla="*/ 0 h 1116"/>
                <a:gd name="T2" fmla="*/ 0 w 1116"/>
                <a:gd name="T3" fmla="*/ 760 h 1116"/>
                <a:gd name="T4" fmla="*/ 356 w 1116"/>
                <a:gd name="T5" fmla="*/ 1116 h 1116"/>
                <a:gd name="T6" fmla="*/ 1116 w 1116"/>
                <a:gd name="T7" fmla="*/ 802 h 1116"/>
                <a:gd name="T8" fmla="*/ 314 w 1116"/>
                <a:gd name="T9" fmla="*/ 0 h 1116"/>
              </a:gdLst>
              <a:ahLst/>
              <a:cxnLst>
                <a:cxn ang="0">
                  <a:pos x="T0" y="T1"/>
                </a:cxn>
                <a:cxn ang="0">
                  <a:pos x="T2" y="T3"/>
                </a:cxn>
                <a:cxn ang="0">
                  <a:pos x="T4" y="T5"/>
                </a:cxn>
                <a:cxn ang="0">
                  <a:pos x="T6" y="T7"/>
                </a:cxn>
                <a:cxn ang="0">
                  <a:pos x="T8" y="T9"/>
                </a:cxn>
              </a:cxnLst>
              <a:rect l="0" t="0" r="r" b="b"/>
              <a:pathLst>
                <a:path w="1116" h="1116">
                  <a:moveTo>
                    <a:pt x="314" y="0"/>
                  </a:moveTo>
                  <a:cubicBezTo>
                    <a:pt x="0" y="760"/>
                    <a:pt x="0" y="760"/>
                    <a:pt x="0" y="760"/>
                  </a:cubicBezTo>
                  <a:cubicBezTo>
                    <a:pt x="151" y="833"/>
                    <a:pt x="278" y="956"/>
                    <a:pt x="356" y="1116"/>
                  </a:cubicBezTo>
                  <a:cubicBezTo>
                    <a:pt x="1116" y="802"/>
                    <a:pt x="1116" y="802"/>
                    <a:pt x="1116" y="802"/>
                  </a:cubicBezTo>
                  <a:cubicBezTo>
                    <a:pt x="950" y="433"/>
                    <a:pt x="659" y="155"/>
                    <a:pt x="314"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1" name="Freeform 31">
              <a:extLst>
                <a:ext uri="{FF2B5EF4-FFF2-40B4-BE49-F238E27FC236}">
                  <a16:creationId xmlns:a16="http://schemas.microsoft.com/office/drawing/2014/main" id="{20565124-928B-4536-BB4B-E53CEFA7320D}"/>
                </a:ext>
              </a:extLst>
            </p:cNvPr>
            <p:cNvSpPr>
              <a:spLocks/>
            </p:cNvSpPr>
            <p:nvPr/>
          </p:nvSpPr>
          <p:spPr bwMode="auto">
            <a:xfrm>
              <a:off x="1564321" y="1489726"/>
              <a:ext cx="471017" cy="590938"/>
            </a:xfrm>
            <a:custGeom>
              <a:avLst/>
              <a:gdLst>
                <a:gd name="T0" fmla="*/ 0 w 903"/>
                <a:gd name="T1" fmla="*/ 315 h 1133"/>
                <a:gd name="T2" fmla="*/ 0 w 903"/>
                <a:gd name="T3" fmla="*/ 819 h 1133"/>
                <a:gd name="T4" fmla="*/ 759 w 903"/>
                <a:gd name="T5" fmla="*/ 1133 h 1133"/>
                <a:gd name="T6" fmla="*/ 759 w 903"/>
                <a:gd name="T7" fmla="*/ 0 h 1133"/>
                <a:gd name="T8" fmla="*/ 0 w 903"/>
                <a:gd name="T9" fmla="*/ 315 h 1133"/>
              </a:gdLst>
              <a:ahLst/>
              <a:cxnLst>
                <a:cxn ang="0">
                  <a:pos x="T0" y="T1"/>
                </a:cxn>
                <a:cxn ang="0">
                  <a:pos x="T2" y="T3"/>
                </a:cxn>
                <a:cxn ang="0">
                  <a:pos x="T4" y="T5"/>
                </a:cxn>
                <a:cxn ang="0">
                  <a:pos x="T6" y="T7"/>
                </a:cxn>
                <a:cxn ang="0">
                  <a:pos x="T8" y="T9"/>
                </a:cxn>
              </a:cxnLst>
              <a:rect l="0" t="0" r="r" b="b"/>
              <a:pathLst>
                <a:path w="903" h="1133">
                  <a:moveTo>
                    <a:pt x="0" y="315"/>
                  </a:moveTo>
                  <a:cubicBezTo>
                    <a:pt x="58" y="483"/>
                    <a:pt x="54" y="660"/>
                    <a:pt x="0" y="819"/>
                  </a:cubicBezTo>
                  <a:cubicBezTo>
                    <a:pt x="759" y="1133"/>
                    <a:pt x="759" y="1133"/>
                    <a:pt x="759" y="1133"/>
                  </a:cubicBezTo>
                  <a:cubicBezTo>
                    <a:pt x="893" y="780"/>
                    <a:pt x="903" y="379"/>
                    <a:pt x="759" y="0"/>
                  </a:cubicBezTo>
                  <a:lnTo>
                    <a:pt x="0" y="315"/>
                  </a:ln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2" name="Freeform 34">
              <a:extLst>
                <a:ext uri="{FF2B5EF4-FFF2-40B4-BE49-F238E27FC236}">
                  <a16:creationId xmlns:a16="http://schemas.microsoft.com/office/drawing/2014/main" id="{AF6BCBF0-9F2E-4D31-ADA8-7B03096AC2FD}"/>
                </a:ext>
              </a:extLst>
            </p:cNvPr>
            <p:cNvSpPr>
              <a:spLocks/>
            </p:cNvSpPr>
            <p:nvPr/>
          </p:nvSpPr>
          <p:spPr bwMode="auto">
            <a:xfrm>
              <a:off x="419187" y="1963803"/>
              <a:ext cx="582264" cy="582263"/>
            </a:xfrm>
            <a:custGeom>
              <a:avLst/>
              <a:gdLst>
                <a:gd name="T0" fmla="*/ 759 w 1116"/>
                <a:gd name="T1" fmla="*/ 0 h 1116"/>
                <a:gd name="T2" fmla="*/ 0 w 1116"/>
                <a:gd name="T3" fmla="*/ 315 h 1116"/>
                <a:gd name="T4" fmla="*/ 802 w 1116"/>
                <a:gd name="T5" fmla="*/ 1116 h 1116"/>
                <a:gd name="T6" fmla="*/ 1116 w 1116"/>
                <a:gd name="T7" fmla="*/ 357 h 1116"/>
                <a:gd name="T8" fmla="*/ 759 w 1116"/>
                <a:gd name="T9" fmla="*/ 0 h 1116"/>
              </a:gdLst>
              <a:ahLst/>
              <a:cxnLst>
                <a:cxn ang="0">
                  <a:pos x="T0" y="T1"/>
                </a:cxn>
                <a:cxn ang="0">
                  <a:pos x="T2" y="T3"/>
                </a:cxn>
                <a:cxn ang="0">
                  <a:pos x="T4" y="T5"/>
                </a:cxn>
                <a:cxn ang="0">
                  <a:pos x="T6" y="T7"/>
                </a:cxn>
                <a:cxn ang="0">
                  <a:pos x="T8" y="T9"/>
                </a:cxn>
              </a:cxnLst>
              <a:rect l="0" t="0" r="r" b="b"/>
              <a:pathLst>
                <a:path w="1116" h="1116">
                  <a:moveTo>
                    <a:pt x="759" y="0"/>
                  </a:moveTo>
                  <a:cubicBezTo>
                    <a:pt x="0" y="315"/>
                    <a:pt x="0" y="315"/>
                    <a:pt x="0" y="315"/>
                  </a:cubicBezTo>
                  <a:cubicBezTo>
                    <a:pt x="166" y="684"/>
                    <a:pt x="457" y="961"/>
                    <a:pt x="802" y="1116"/>
                  </a:cubicBezTo>
                  <a:cubicBezTo>
                    <a:pt x="1116" y="357"/>
                    <a:pt x="1116" y="357"/>
                    <a:pt x="1116" y="357"/>
                  </a:cubicBezTo>
                  <a:cubicBezTo>
                    <a:pt x="965" y="283"/>
                    <a:pt x="838" y="161"/>
                    <a:pt x="759" y="0"/>
                  </a:cubicBezTo>
                  <a:close/>
                </a:path>
              </a:pathLst>
            </a:custGeom>
            <a:solidFill>
              <a:schemeClr val="tx2">
                <a:alpha val="20000"/>
              </a:schemeClr>
            </a:solidFill>
            <a:ln w="63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63" name="Freeform 36">
              <a:extLst>
                <a:ext uri="{FF2B5EF4-FFF2-40B4-BE49-F238E27FC236}">
                  <a16:creationId xmlns:a16="http://schemas.microsoft.com/office/drawing/2014/main" id="{61092518-F432-480B-BE0F-422086DDE458}"/>
                </a:ext>
              </a:extLst>
            </p:cNvPr>
            <p:cNvSpPr>
              <a:spLocks/>
            </p:cNvSpPr>
            <p:nvPr/>
          </p:nvSpPr>
          <p:spPr bwMode="auto">
            <a:xfrm>
              <a:off x="612083" y="1217221"/>
              <a:ext cx="389367" cy="389366"/>
            </a:xfrm>
            <a:custGeom>
              <a:avLst/>
              <a:gdLst>
                <a:gd name="T0" fmla="*/ 585 w 746"/>
                <a:gd name="T1" fmla="*/ 0 h 746"/>
                <a:gd name="T2" fmla="*/ 0 w 746"/>
                <a:gd name="T3" fmla="*/ 585 h 746"/>
                <a:gd name="T4" fmla="*/ 389 w 746"/>
                <a:gd name="T5" fmla="*/ 746 h 746"/>
                <a:gd name="T6" fmla="*/ 746 w 746"/>
                <a:gd name="T7" fmla="*/ 390 h 746"/>
                <a:gd name="T8" fmla="*/ 585 w 746"/>
                <a:gd name="T9" fmla="*/ 0 h 746"/>
              </a:gdLst>
              <a:ahLst/>
              <a:cxnLst>
                <a:cxn ang="0">
                  <a:pos x="T0" y="T1"/>
                </a:cxn>
                <a:cxn ang="0">
                  <a:pos x="T2" y="T3"/>
                </a:cxn>
                <a:cxn ang="0">
                  <a:pos x="T4" y="T5"/>
                </a:cxn>
                <a:cxn ang="0">
                  <a:pos x="T6" y="T7"/>
                </a:cxn>
                <a:cxn ang="0">
                  <a:pos x="T8" y="T9"/>
                </a:cxn>
              </a:cxnLst>
              <a:rect l="0" t="0" r="r" b="b"/>
              <a:pathLst>
                <a:path w="746" h="746">
                  <a:moveTo>
                    <a:pt x="585" y="0"/>
                  </a:moveTo>
                  <a:cubicBezTo>
                    <a:pt x="327" y="120"/>
                    <a:pt x="119" y="328"/>
                    <a:pt x="0" y="585"/>
                  </a:cubicBezTo>
                  <a:cubicBezTo>
                    <a:pt x="389" y="746"/>
                    <a:pt x="389" y="746"/>
                    <a:pt x="389" y="746"/>
                  </a:cubicBezTo>
                  <a:cubicBezTo>
                    <a:pt x="463" y="596"/>
                    <a:pt x="586" y="468"/>
                    <a:pt x="746" y="390"/>
                  </a:cubicBezTo>
                  <a:lnTo>
                    <a:pt x="5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4" name="Freeform 37">
              <a:extLst>
                <a:ext uri="{FF2B5EF4-FFF2-40B4-BE49-F238E27FC236}">
                  <a16:creationId xmlns:a16="http://schemas.microsoft.com/office/drawing/2014/main" id="{98B0EA1D-39FF-4442-996C-F7BFCEF78D5F}"/>
                </a:ext>
              </a:extLst>
            </p:cNvPr>
            <p:cNvSpPr>
              <a:spLocks/>
            </p:cNvSpPr>
            <p:nvPr/>
          </p:nvSpPr>
          <p:spPr bwMode="auto">
            <a:xfrm>
              <a:off x="963687" y="1160066"/>
              <a:ext cx="431722" cy="240866"/>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65" name="Freeform 38">
              <a:extLst>
                <a:ext uri="{FF2B5EF4-FFF2-40B4-BE49-F238E27FC236}">
                  <a16:creationId xmlns:a16="http://schemas.microsoft.com/office/drawing/2014/main" id="{298ACC49-89CB-4A21-9B32-9F9B0774F068}"/>
                </a:ext>
              </a:extLst>
            </p:cNvPr>
            <p:cNvSpPr>
              <a:spLocks/>
            </p:cNvSpPr>
            <p:nvPr/>
          </p:nvSpPr>
          <p:spPr bwMode="auto">
            <a:xfrm>
              <a:off x="1358667" y="1217221"/>
              <a:ext cx="389367" cy="389366"/>
            </a:xfrm>
            <a:custGeom>
              <a:avLst/>
              <a:gdLst>
                <a:gd name="T0" fmla="*/ 161 w 746"/>
                <a:gd name="T1" fmla="*/ 0 h 746"/>
                <a:gd name="T2" fmla="*/ 0 w 746"/>
                <a:gd name="T3" fmla="*/ 390 h 746"/>
                <a:gd name="T4" fmla="*/ 356 w 746"/>
                <a:gd name="T5" fmla="*/ 746 h 746"/>
                <a:gd name="T6" fmla="*/ 746 w 746"/>
                <a:gd name="T7" fmla="*/ 585 h 746"/>
                <a:gd name="T8" fmla="*/ 161 w 746"/>
                <a:gd name="T9" fmla="*/ 0 h 746"/>
              </a:gdLst>
              <a:ahLst/>
              <a:cxnLst>
                <a:cxn ang="0">
                  <a:pos x="T0" y="T1"/>
                </a:cxn>
                <a:cxn ang="0">
                  <a:pos x="T2" y="T3"/>
                </a:cxn>
                <a:cxn ang="0">
                  <a:pos x="T4" y="T5"/>
                </a:cxn>
                <a:cxn ang="0">
                  <a:pos x="T6" y="T7"/>
                </a:cxn>
                <a:cxn ang="0">
                  <a:pos x="T8" y="T9"/>
                </a:cxn>
              </a:cxnLst>
              <a:rect l="0" t="0" r="r" b="b"/>
              <a:pathLst>
                <a:path w="746" h="746">
                  <a:moveTo>
                    <a:pt x="161" y="0"/>
                  </a:moveTo>
                  <a:cubicBezTo>
                    <a:pt x="0" y="390"/>
                    <a:pt x="0" y="390"/>
                    <a:pt x="0" y="390"/>
                  </a:cubicBezTo>
                  <a:cubicBezTo>
                    <a:pt x="151" y="463"/>
                    <a:pt x="278" y="586"/>
                    <a:pt x="356" y="746"/>
                  </a:cubicBezTo>
                  <a:cubicBezTo>
                    <a:pt x="746" y="585"/>
                    <a:pt x="746" y="585"/>
                    <a:pt x="746" y="585"/>
                  </a:cubicBezTo>
                  <a:cubicBezTo>
                    <a:pt x="627" y="328"/>
                    <a:pt x="419" y="120"/>
                    <a:pt x="161"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6" name="Freeform 39">
              <a:extLst>
                <a:ext uri="{FF2B5EF4-FFF2-40B4-BE49-F238E27FC236}">
                  <a16:creationId xmlns:a16="http://schemas.microsoft.com/office/drawing/2014/main" id="{2F5DFEF8-AFC7-4A81-BAB3-11DEE15CF689}"/>
                </a:ext>
              </a:extLst>
            </p:cNvPr>
            <p:cNvSpPr>
              <a:spLocks/>
            </p:cNvSpPr>
            <p:nvPr/>
          </p:nvSpPr>
          <p:spPr bwMode="auto">
            <a:xfrm>
              <a:off x="1564321" y="1569335"/>
              <a:ext cx="240867" cy="431722"/>
            </a:xfrm>
            <a:custGeom>
              <a:avLst/>
              <a:gdLst>
                <a:gd name="T0" fmla="*/ 389 w 462"/>
                <a:gd name="T1" fmla="*/ 0 h 827"/>
                <a:gd name="T2" fmla="*/ 0 w 462"/>
                <a:gd name="T3" fmla="*/ 162 h 827"/>
                <a:gd name="T4" fmla="*/ 0 w 462"/>
                <a:gd name="T5" fmla="*/ 666 h 827"/>
                <a:gd name="T6" fmla="*/ 389 w 462"/>
                <a:gd name="T7" fmla="*/ 827 h 827"/>
                <a:gd name="T8" fmla="*/ 462 w 462"/>
                <a:gd name="T9" fmla="*/ 414 h 827"/>
                <a:gd name="T10" fmla="*/ 389 w 462"/>
                <a:gd name="T11" fmla="*/ 0 h 827"/>
              </a:gdLst>
              <a:ahLst/>
              <a:cxnLst>
                <a:cxn ang="0">
                  <a:pos x="T0" y="T1"/>
                </a:cxn>
                <a:cxn ang="0">
                  <a:pos x="T2" y="T3"/>
                </a:cxn>
                <a:cxn ang="0">
                  <a:pos x="T4" y="T5"/>
                </a:cxn>
                <a:cxn ang="0">
                  <a:pos x="T6" y="T7"/>
                </a:cxn>
                <a:cxn ang="0">
                  <a:pos x="T8" y="T9"/>
                </a:cxn>
                <a:cxn ang="0">
                  <a:pos x="T10" y="T11"/>
                </a:cxn>
              </a:cxnLst>
              <a:rect l="0" t="0" r="r" b="b"/>
              <a:pathLst>
                <a:path w="462" h="827">
                  <a:moveTo>
                    <a:pt x="389" y="0"/>
                  </a:moveTo>
                  <a:cubicBezTo>
                    <a:pt x="0" y="162"/>
                    <a:pt x="0" y="162"/>
                    <a:pt x="0" y="162"/>
                  </a:cubicBezTo>
                  <a:cubicBezTo>
                    <a:pt x="58" y="330"/>
                    <a:pt x="54" y="507"/>
                    <a:pt x="0" y="666"/>
                  </a:cubicBezTo>
                  <a:cubicBezTo>
                    <a:pt x="389" y="827"/>
                    <a:pt x="389" y="827"/>
                    <a:pt x="389" y="827"/>
                  </a:cubicBezTo>
                  <a:cubicBezTo>
                    <a:pt x="437" y="698"/>
                    <a:pt x="462" y="559"/>
                    <a:pt x="462" y="414"/>
                  </a:cubicBezTo>
                  <a:cubicBezTo>
                    <a:pt x="462" y="268"/>
                    <a:pt x="437" y="129"/>
                    <a:pt x="389" y="0"/>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7" name="Freeform 40">
              <a:extLst>
                <a:ext uri="{FF2B5EF4-FFF2-40B4-BE49-F238E27FC236}">
                  <a16:creationId xmlns:a16="http://schemas.microsoft.com/office/drawing/2014/main" id="{BAF7F8B8-F1ED-40DC-BC78-12F7D345623A}"/>
                </a:ext>
              </a:extLst>
            </p:cNvPr>
            <p:cNvSpPr>
              <a:spLocks/>
            </p:cNvSpPr>
            <p:nvPr/>
          </p:nvSpPr>
          <p:spPr bwMode="auto">
            <a:xfrm>
              <a:off x="560631" y="1569335"/>
              <a:ext cx="446521" cy="783835"/>
            </a:xfrm>
            <a:custGeom>
              <a:avLst/>
              <a:gdLst>
                <a:gd name="T0" fmla="*/ 499 w 856"/>
                <a:gd name="T1" fmla="*/ 756 h 1502"/>
                <a:gd name="T2" fmla="*/ 462 w 856"/>
                <a:gd name="T3" fmla="*/ 666 h 1502"/>
                <a:gd name="T4" fmla="*/ 462 w 856"/>
                <a:gd name="T5" fmla="*/ 162 h 1502"/>
                <a:gd name="T6" fmla="*/ 73 w 856"/>
                <a:gd name="T7" fmla="*/ 0 h 1502"/>
                <a:gd name="T8" fmla="*/ 0 w 856"/>
                <a:gd name="T9" fmla="*/ 414 h 1502"/>
                <a:gd name="T10" fmla="*/ 73 w 856"/>
                <a:gd name="T11" fmla="*/ 827 h 1502"/>
                <a:gd name="T12" fmla="*/ 110 w 856"/>
                <a:gd name="T13" fmla="*/ 917 h 1502"/>
                <a:gd name="T14" fmla="*/ 695 w 856"/>
                <a:gd name="T15" fmla="*/ 1502 h 1502"/>
                <a:gd name="T16" fmla="*/ 856 w 856"/>
                <a:gd name="T17" fmla="*/ 1113 h 1502"/>
                <a:gd name="T18" fmla="*/ 499 w 856"/>
                <a:gd name="T19" fmla="*/ 756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1502">
                  <a:moveTo>
                    <a:pt x="499" y="756"/>
                  </a:moveTo>
                  <a:cubicBezTo>
                    <a:pt x="462" y="666"/>
                    <a:pt x="462" y="666"/>
                    <a:pt x="462" y="666"/>
                  </a:cubicBezTo>
                  <a:cubicBezTo>
                    <a:pt x="404" y="497"/>
                    <a:pt x="407" y="320"/>
                    <a:pt x="462" y="162"/>
                  </a:cubicBezTo>
                  <a:cubicBezTo>
                    <a:pt x="73" y="0"/>
                    <a:pt x="73" y="0"/>
                    <a:pt x="73" y="0"/>
                  </a:cubicBezTo>
                  <a:cubicBezTo>
                    <a:pt x="25" y="129"/>
                    <a:pt x="0" y="268"/>
                    <a:pt x="0" y="414"/>
                  </a:cubicBezTo>
                  <a:cubicBezTo>
                    <a:pt x="0" y="559"/>
                    <a:pt x="25" y="698"/>
                    <a:pt x="73" y="827"/>
                  </a:cubicBezTo>
                  <a:cubicBezTo>
                    <a:pt x="110" y="917"/>
                    <a:pt x="110" y="917"/>
                    <a:pt x="110" y="917"/>
                  </a:cubicBezTo>
                  <a:cubicBezTo>
                    <a:pt x="229" y="1175"/>
                    <a:pt x="437" y="1383"/>
                    <a:pt x="695" y="1502"/>
                  </a:cubicBezTo>
                  <a:cubicBezTo>
                    <a:pt x="856" y="1113"/>
                    <a:pt x="856" y="1113"/>
                    <a:pt x="856" y="1113"/>
                  </a:cubicBezTo>
                  <a:cubicBezTo>
                    <a:pt x="705" y="1039"/>
                    <a:pt x="578" y="917"/>
                    <a:pt x="499" y="756"/>
                  </a:cubicBez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8" name="Freeform 41">
              <a:extLst>
                <a:ext uri="{FF2B5EF4-FFF2-40B4-BE49-F238E27FC236}">
                  <a16:creationId xmlns:a16="http://schemas.microsoft.com/office/drawing/2014/main" id="{A309C49B-E697-4A83-BDD4-6904AC641B31}"/>
                </a:ext>
              </a:extLst>
            </p:cNvPr>
            <p:cNvSpPr>
              <a:spLocks/>
            </p:cNvSpPr>
            <p:nvPr/>
          </p:nvSpPr>
          <p:spPr bwMode="auto">
            <a:xfrm>
              <a:off x="964197" y="1963803"/>
              <a:ext cx="783836" cy="447031"/>
            </a:xfrm>
            <a:custGeom>
              <a:avLst/>
              <a:gdLst>
                <a:gd name="T0" fmla="*/ 1113 w 1502"/>
                <a:gd name="T1" fmla="*/ 0 h 857"/>
                <a:gd name="T2" fmla="*/ 756 w 1502"/>
                <a:gd name="T3" fmla="*/ 357 h 857"/>
                <a:gd name="T4" fmla="*/ 666 w 1502"/>
                <a:gd name="T5" fmla="*/ 394 h 857"/>
                <a:gd name="T6" fmla="*/ 161 w 1502"/>
                <a:gd name="T7" fmla="*/ 394 h 857"/>
                <a:gd name="T8" fmla="*/ 0 w 1502"/>
                <a:gd name="T9" fmla="*/ 783 h 857"/>
                <a:gd name="T10" fmla="*/ 413 w 1502"/>
                <a:gd name="T11" fmla="*/ 857 h 857"/>
                <a:gd name="T12" fmla="*/ 827 w 1502"/>
                <a:gd name="T13" fmla="*/ 783 h 857"/>
                <a:gd name="T14" fmla="*/ 917 w 1502"/>
                <a:gd name="T15" fmla="*/ 746 h 857"/>
                <a:gd name="T16" fmla="*/ 1502 w 1502"/>
                <a:gd name="T17" fmla="*/ 161 h 857"/>
                <a:gd name="T18" fmla="*/ 1113 w 1502"/>
                <a:gd name="T19"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857">
                  <a:moveTo>
                    <a:pt x="1113" y="0"/>
                  </a:moveTo>
                  <a:cubicBezTo>
                    <a:pt x="1039" y="151"/>
                    <a:pt x="916" y="279"/>
                    <a:pt x="756" y="357"/>
                  </a:cubicBezTo>
                  <a:cubicBezTo>
                    <a:pt x="666" y="394"/>
                    <a:pt x="666" y="394"/>
                    <a:pt x="666" y="394"/>
                  </a:cubicBezTo>
                  <a:cubicBezTo>
                    <a:pt x="497" y="452"/>
                    <a:pt x="320" y="449"/>
                    <a:pt x="161" y="394"/>
                  </a:cubicBezTo>
                  <a:cubicBezTo>
                    <a:pt x="0" y="783"/>
                    <a:pt x="0" y="783"/>
                    <a:pt x="0" y="783"/>
                  </a:cubicBezTo>
                  <a:cubicBezTo>
                    <a:pt x="129" y="831"/>
                    <a:pt x="268" y="857"/>
                    <a:pt x="413" y="857"/>
                  </a:cubicBezTo>
                  <a:cubicBezTo>
                    <a:pt x="559" y="857"/>
                    <a:pt x="698" y="831"/>
                    <a:pt x="827" y="783"/>
                  </a:cubicBezTo>
                  <a:cubicBezTo>
                    <a:pt x="917" y="746"/>
                    <a:pt x="917" y="746"/>
                    <a:pt x="917" y="746"/>
                  </a:cubicBezTo>
                  <a:cubicBezTo>
                    <a:pt x="1175" y="627"/>
                    <a:pt x="1382" y="419"/>
                    <a:pt x="1502" y="161"/>
                  </a:cubicBezTo>
                  <a:lnTo>
                    <a:pt x="1113"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69" name="Freeform 9">
              <a:extLst>
                <a:ext uri="{FF2B5EF4-FFF2-40B4-BE49-F238E27FC236}">
                  <a16:creationId xmlns:a16="http://schemas.microsoft.com/office/drawing/2014/main" id="{4C576377-F6B5-4806-87BA-81A8BEFE0C49}"/>
                </a:ext>
              </a:extLst>
            </p:cNvPr>
            <p:cNvSpPr>
              <a:spLocks/>
            </p:cNvSpPr>
            <p:nvPr/>
          </p:nvSpPr>
          <p:spPr bwMode="auto">
            <a:xfrm>
              <a:off x="883928" y="929916"/>
              <a:ext cx="590949" cy="471084"/>
            </a:xfrm>
            <a:custGeom>
              <a:avLst/>
              <a:gdLst>
                <a:gd name="T0" fmla="*/ 0 w 1133"/>
                <a:gd name="T1" fmla="*/ 144 h 903"/>
                <a:gd name="T2" fmla="*/ 315 w 1133"/>
                <a:gd name="T3" fmla="*/ 903 h 903"/>
                <a:gd name="T4" fmla="*/ 819 w 1133"/>
                <a:gd name="T5" fmla="*/ 903 h 903"/>
                <a:gd name="T6" fmla="*/ 1133 w 1133"/>
                <a:gd name="T7" fmla="*/ 144 h 903"/>
                <a:gd name="T8" fmla="*/ 0 w 1133"/>
                <a:gd name="T9" fmla="*/ 144 h 903"/>
              </a:gdLst>
              <a:ahLst/>
              <a:cxnLst>
                <a:cxn ang="0">
                  <a:pos x="T0" y="T1"/>
                </a:cxn>
                <a:cxn ang="0">
                  <a:pos x="T2" y="T3"/>
                </a:cxn>
                <a:cxn ang="0">
                  <a:pos x="T4" y="T5"/>
                </a:cxn>
                <a:cxn ang="0">
                  <a:pos x="T6" y="T7"/>
                </a:cxn>
                <a:cxn ang="0">
                  <a:pos x="T8" y="T9"/>
                </a:cxn>
              </a:cxnLst>
              <a:rect l="0" t="0" r="r" b="b"/>
              <a:pathLst>
                <a:path w="1133" h="903">
                  <a:moveTo>
                    <a:pt x="0" y="144"/>
                  </a:moveTo>
                  <a:cubicBezTo>
                    <a:pt x="315" y="903"/>
                    <a:pt x="315" y="903"/>
                    <a:pt x="315" y="903"/>
                  </a:cubicBezTo>
                  <a:cubicBezTo>
                    <a:pt x="483" y="845"/>
                    <a:pt x="660" y="849"/>
                    <a:pt x="819" y="903"/>
                  </a:cubicBezTo>
                  <a:cubicBezTo>
                    <a:pt x="1133" y="144"/>
                    <a:pt x="1133" y="144"/>
                    <a:pt x="1133" y="144"/>
                  </a:cubicBezTo>
                  <a:cubicBezTo>
                    <a:pt x="780" y="10"/>
                    <a:pt x="379" y="0"/>
                    <a:pt x="0" y="144"/>
                  </a:cubicBezTo>
                  <a:close/>
                </a:path>
              </a:pathLst>
            </a:custGeom>
            <a:solidFill>
              <a:schemeClr val="bg1">
                <a:lumMod val="95000"/>
              </a:schemeClr>
            </a:solidFill>
            <a:ln w="6350">
              <a:solidFill>
                <a:srgbClr val="C5E2FF"/>
              </a:solidFill>
              <a:round/>
              <a:headEnd/>
              <a:tailEnd/>
            </a:ln>
          </p:spPr>
          <p:txBody>
            <a:bodyPr vert="horz" wrap="square" lIns="91440" tIns="45720" rIns="91440" bIns="45720" numCol="1" anchor="t" anchorCtr="0" compatLnSpc="1">
              <a:prstTxWarp prst="textNoShape">
                <a:avLst/>
              </a:prstTxWarp>
            </a:bodyPr>
            <a:lstStyle/>
            <a:p>
              <a:endParaRPr lang="en-US" i="1" dirty="0"/>
            </a:p>
          </p:txBody>
        </p:sp>
        <p:sp>
          <p:nvSpPr>
            <p:cNvPr id="70" name="Freeform 17">
              <a:extLst>
                <a:ext uri="{FF2B5EF4-FFF2-40B4-BE49-F238E27FC236}">
                  <a16:creationId xmlns:a16="http://schemas.microsoft.com/office/drawing/2014/main" id="{6871742F-AFBE-4BFD-B8CA-D022FB49D7FB}"/>
                </a:ext>
              </a:extLst>
            </p:cNvPr>
            <p:cNvSpPr>
              <a:spLocks/>
            </p:cNvSpPr>
            <p:nvPr/>
          </p:nvSpPr>
          <p:spPr bwMode="auto">
            <a:xfrm>
              <a:off x="963490" y="1160224"/>
              <a:ext cx="431828" cy="240777"/>
            </a:xfrm>
            <a:custGeom>
              <a:avLst/>
              <a:gdLst>
                <a:gd name="T0" fmla="*/ 414 w 827"/>
                <a:gd name="T1" fmla="*/ 0 h 462"/>
                <a:gd name="T2" fmla="*/ 0 w 827"/>
                <a:gd name="T3" fmla="*/ 73 h 462"/>
                <a:gd name="T4" fmla="*/ 162 w 827"/>
                <a:gd name="T5" fmla="*/ 462 h 462"/>
                <a:gd name="T6" fmla="*/ 666 w 827"/>
                <a:gd name="T7" fmla="*/ 462 h 462"/>
                <a:gd name="T8" fmla="*/ 827 w 827"/>
                <a:gd name="T9" fmla="*/ 73 h 462"/>
                <a:gd name="T10" fmla="*/ 414 w 827"/>
                <a:gd name="T11" fmla="*/ 0 h 462"/>
              </a:gdLst>
              <a:ahLst/>
              <a:cxnLst>
                <a:cxn ang="0">
                  <a:pos x="T0" y="T1"/>
                </a:cxn>
                <a:cxn ang="0">
                  <a:pos x="T2" y="T3"/>
                </a:cxn>
                <a:cxn ang="0">
                  <a:pos x="T4" y="T5"/>
                </a:cxn>
                <a:cxn ang="0">
                  <a:pos x="T6" y="T7"/>
                </a:cxn>
                <a:cxn ang="0">
                  <a:pos x="T8" y="T9"/>
                </a:cxn>
                <a:cxn ang="0">
                  <a:pos x="T10" y="T11"/>
                </a:cxn>
              </a:cxnLst>
              <a:rect l="0" t="0" r="r" b="b"/>
              <a:pathLst>
                <a:path w="827" h="462">
                  <a:moveTo>
                    <a:pt x="414" y="0"/>
                  </a:moveTo>
                  <a:cubicBezTo>
                    <a:pt x="269" y="0"/>
                    <a:pt x="129" y="26"/>
                    <a:pt x="0" y="73"/>
                  </a:cubicBezTo>
                  <a:cubicBezTo>
                    <a:pt x="162" y="462"/>
                    <a:pt x="162" y="462"/>
                    <a:pt x="162" y="462"/>
                  </a:cubicBezTo>
                  <a:cubicBezTo>
                    <a:pt x="330" y="404"/>
                    <a:pt x="507" y="408"/>
                    <a:pt x="666" y="462"/>
                  </a:cubicBezTo>
                  <a:cubicBezTo>
                    <a:pt x="827" y="73"/>
                    <a:pt x="827" y="73"/>
                    <a:pt x="827" y="73"/>
                  </a:cubicBezTo>
                  <a:cubicBezTo>
                    <a:pt x="699" y="26"/>
                    <a:pt x="560" y="0"/>
                    <a:pt x="414" y="0"/>
                  </a:cubicBezTo>
                  <a:close/>
                </a:path>
              </a:pathLst>
            </a:custGeom>
            <a:solidFill>
              <a:schemeClr val="bg1">
                <a:lumMod val="95000"/>
              </a:schemeClr>
            </a:solidFill>
            <a:ln>
              <a:solidFill>
                <a:srgbClr val="C5E2FF"/>
              </a:solidFill>
            </a:ln>
          </p:spPr>
          <p:txBody>
            <a:bodyPr vert="horz" wrap="square" lIns="91440" tIns="45720" rIns="91440" bIns="45720" numCol="1" anchor="t" anchorCtr="0" compatLnSpc="1">
              <a:prstTxWarp prst="textNoShape">
                <a:avLst/>
              </a:prstTxWarp>
            </a:bodyPr>
            <a:lstStyle/>
            <a:p>
              <a:endParaRPr lang="en-US" i="1" dirty="0"/>
            </a:p>
          </p:txBody>
        </p:sp>
        <p:sp>
          <p:nvSpPr>
            <p:cNvPr id="71" name="Freeform 21">
              <a:extLst>
                <a:ext uri="{FF2B5EF4-FFF2-40B4-BE49-F238E27FC236}">
                  <a16:creationId xmlns:a16="http://schemas.microsoft.com/office/drawing/2014/main" id="{EF95EF37-6086-4D5B-92F6-1459B8AC74D3}"/>
                </a:ext>
              </a:extLst>
            </p:cNvPr>
            <p:cNvSpPr>
              <a:spLocks/>
            </p:cNvSpPr>
            <p:nvPr/>
          </p:nvSpPr>
          <p:spPr bwMode="auto">
            <a:xfrm>
              <a:off x="964013" y="2169914"/>
              <a:ext cx="431828" cy="241300"/>
            </a:xfrm>
            <a:custGeom>
              <a:avLst/>
              <a:gdLst>
                <a:gd name="T0" fmla="*/ 666 w 827"/>
                <a:gd name="T1" fmla="*/ 0 h 463"/>
                <a:gd name="T2" fmla="*/ 161 w 827"/>
                <a:gd name="T3" fmla="*/ 0 h 463"/>
                <a:gd name="T4" fmla="*/ 0 w 827"/>
                <a:gd name="T5" fmla="*/ 389 h 463"/>
                <a:gd name="T6" fmla="*/ 413 w 827"/>
                <a:gd name="T7" fmla="*/ 463 h 463"/>
                <a:gd name="T8" fmla="*/ 827 w 827"/>
                <a:gd name="T9" fmla="*/ 389 h 463"/>
                <a:gd name="T10" fmla="*/ 666 w 827"/>
                <a:gd name="T11" fmla="*/ 0 h 463"/>
              </a:gdLst>
              <a:ahLst/>
              <a:cxnLst>
                <a:cxn ang="0">
                  <a:pos x="T0" y="T1"/>
                </a:cxn>
                <a:cxn ang="0">
                  <a:pos x="T2" y="T3"/>
                </a:cxn>
                <a:cxn ang="0">
                  <a:pos x="T4" y="T5"/>
                </a:cxn>
                <a:cxn ang="0">
                  <a:pos x="T6" y="T7"/>
                </a:cxn>
                <a:cxn ang="0">
                  <a:pos x="T8" y="T9"/>
                </a:cxn>
                <a:cxn ang="0">
                  <a:pos x="T10" y="T11"/>
                </a:cxn>
              </a:cxnLst>
              <a:rect l="0" t="0" r="r" b="b"/>
              <a:pathLst>
                <a:path w="827" h="463">
                  <a:moveTo>
                    <a:pt x="666" y="0"/>
                  </a:moveTo>
                  <a:cubicBezTo>
                    <a:pt x="497" y="58"/>
                    <a:pt x="320" y="55"/>
                    <a:pt x="161" y="0"/>
                  </a:cubicBezTo>
                  <a:cubicBezTo>
                    <a:pt x="0" y="389"/>
                    <a:pt x="0" y="389"/>
                    <a:pt x="0" y="389"/>
                  </a:cubicBezTo>
                  <a:cubicBezTo>
                    <a:pt x="129" y="437"/>
                    <a:pt x="268" y="463"/>
                    <a:pt x="413" y="463"/>
                  </a:cubicBezTo>
                  <a:cubicBezTo>
                    <a:pt x="559" y="463"/>
                    <a:pt x="698" y="437"/>
                    <a:pt x="827" y="389"/>
                  </a:cubicBezTo>
                  <a:lnTo>
                    <a:pt x="666" y="0"/>
                  </a:lnTo>
                  <a:close/>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i="1" dirty="0"/>
            </a:p>
          </p:txBody>
        </p:sp>
        <p:sp>
          <p:nvSpPr>
            <p:cNvPr id="72" name="TextBox 71">
              <a:extLst>
                <a:ext uri="{FF2B5EF4-FFF2-40B4-BE49-F238E27FC236}">
                  <a16:creationId xmlns:a16="http://schemas.microsoft.com/office/drawing/2014/main" id="{784062E4-D6AE-4DDB-9D89-330A703D1467}"/>
                </a:ext>
              </a:extLst>
            </p:cNvPr>
            <p:cNvSpPr txBox="1"/>
            <p:nvPr/>
          </p:nvSpPr>
          <p:spPr>
            <a:xfrm>
              <a:off x="1032530" y="1307904"/>
              <a:ext cx="293748" cy="81183"/>
            </a:xfrm>
            <a:prstGeom prst="rect">
              <a:avLst/>
            </a:prstGeom>
            <a:noFill/>
          </p:spPr>
          <p:txBody>
            <a:bodyPr wrap="square" lIns="0" tIns="0" rIns="0" bIns="0" rtlCol="0">
              <a:prstTxWarp prst="textArchUp">
                <a:avLst/>
              </a:prstTxWarp>
              <a:spAutoFit/>
            </a:bodyPr>
            <a:lstStyle/>
            <a:p>
              <a:pPr algn="ctr"/>
              <a:r>
                <a:rPr lang="en-US" sz="800" b="1" i="1" dirty="0">
                  <a:solidFill>
                    <a:schemeClr val="accent2"/>
                  </a:solidFill>
                  <a:latin typeface="+mj-lt"/>
                  <a:cs typeface="Segoe UI" panose="020B0502040204020203" pitchFamily="34" charset="0"/>
                </a:rPr>
                <a:t>BUYER</a:t>
              </a:r>
            </a:p>
          </p:txBody>
        </p:sp>
        <p:sp>
          <p:nvSpPr>
            <p:cNvPr id="73" name="TextBox 72">
              <a:extLst>
                <a:ext uri="{FF2B5EF4-FFF2-40B4-BE49-F238E27FC236}">
                  <a16:creationId xmlns:a16="http://schemas.microsoft.com/office/drawing/2014/main" id="{D7E2132F-5EAF-4CA7-A87A-1C262287C433}"/>
                </a:ext>
              </a:extLst>
            </p:cNvPr>
            <p:cNvSpPr txBox="1"/>
            <p:nvPr/>
          </p:nvSpPr>
          <p:spPr>
            <a:xfrm>
              <a:off x="1037640" y="1066342"/>
              <a:ext cx="294689" cy="81183"/>
            </a:xfrm>
            <a:prstGeom prst="rect">
              <a:avLst/>
            </a:prstGeom>
            <a:noFill/>
          </p:spPr>
          <p:txBody>
            <a:bodyPr wrap="square" lIns="0" tIns="0" rIns="0" bIns="0" rtlCol="0">
              <a:prstTxWarp prst="textArchUp">
                <a:avLst/>
              </a:prstTxWarp>
              <a:spAutoFit/>
            </a:bodyPr>
            <a:lstStyle/>
            <a:p>
              <a:pPr algn="ctr" defTabSz="437198">
                <a:defRPr/>
              </a:pPr>
              <a:r>
                <a:rPr lang="en-US" sz="800" b="1" i="1" kern="0" dirty="0">
                  <a:solidFill>
                    <a:schemeClr val="accent1"/>
                  </a:solidFill>
                  <a:latin typeface="+mj-lt"/>
                  <a:cs typeface="Segoe UI" panose="020B0502040204020203" pitchFamily="34" charset="0"/>
                </a:rPr>
                <a:t>SELLER</a:t>
              </a:r>
            </a:p>
          </p:txBody>
        </p:sp>
      </p:grpSp>
      <p:sp>
        <p:nvSpPr>
          <p:cNvPr id="74" name="TextBox 73">
            <a:extLst>
              <a:ext uri="{FF2B5EF4-FFF2-40B4-BE49-F238E27FC236}">
                <a16:creationId xmlns:a16="http://schemas.microsoft.com/office/drawing/2014/main" id="{8295CAB5-FB4D-4355-A72B-5D68A839A5DF}"/>
              </a:ext>
            </a:extLst>
          </p:cNvPr>
          <p:cNvSpPr txBox="1"/>
          <p:nvPr/>
        </p:nvSpPr>
        <p:spPr bwMode="gray">
          <a:xfrm>
            <a:off x="902608" y="1645974"/>
            <a:ext cx="590949" cy="271613"/>
          </a:xfrm>
          <a:prstGeom prst="rect">
            <a:avLst/>
          </a:prstGeom>
          <a:noFill/>
        </p:spPr>
        <p:txBody>
          <a:bodyPr wrap="square" lIns="0" tIns="0" rIns="0" bIns="0" rtlCol="0" anchor="ctr">
            <a:spAutoFit/>
          </a:bodyPr>
          <a:lstStyle/>
          <a:p>
            <a:pPr marL="0" marR="0" lvl="0" indent="0" algn="ctr" defTabSz="403433" eaLnBrk="1" fontAlgn="auto" latinLnBrk="0" hangingPunct="1">
              <a:lnSpc>
                <a:spcPct val="100000"/>
              </a:lnSpc>
              <a:spcBef>
                <a:spcPts val="0"/>
              </a:spcBef>
              <a:spcAft>
                <a:spcPts val="0"/>
              </a:spcAft>
              <a:buClrTx/>
              <a:buSzTx/>
              <a:buFontTx/>
              <a:buNone/>
              <a:tabLst/>
              <a:defRPr/>
            </a:pPr>
            <a:r>
              <a:rPr kumimoji="0" lang="en-US" sz="1765" b="1" u="none" strike="noStrike" kern="0" cap="none" spc="0" normalizeH="0" baseline="0" noProof="0" dirty="0">
                <a:ln>
                  <a:noFill/>
                </a:ln>
                <a:solidFill>
                  <a:srgbClr val="003865"/>
                </a:solidFill>
                <a:effectLst/>
                <a:uLnTx/>
                <a:uFillTx/>
                <a:latin typeface="Arial"/>
              </a:rPr>
              <a:t>100%</a:t>
            </a:r>
          </a:p>
        </p:txBody>
      </p:sp>
      <p:sp>
        <p:nvSpPr>
          <p:cNvPr id="51" name="Slide Number Placeholder 2">
            <a:extLst>
              <a:ext uri="{FF2B5EF4-FFF2-40B4-BE49-F238E27FC236}">
                <a16:creationId xmlns:a16="http://schemas.microsoft.com/office/drawing/2014/main" id="{03D6BC8B-3FAF-7941-9078-D89FDF16A1B2}"/>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44</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486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2542396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dirty="0"/>
              <a:t>Sales Plays</a:t>
            </a:r>
          </a:p>
        </p:txBody>
      </p:sp>
    </p:spTree>
    <p:extLst>
      <p:ext uri="{BB962C8B-B14F-4D97-AF65-F5344CB8AC3E}">
        <p14:creationId xmlns:p14="http://schemas.microsoft.com/office/powerpoint/2010/main" val="3065241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3287526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dirty="0"/>
              <a:t>Sales Plays Overview</a:t>
            </a:r>
            <a:endParaRPr lang="en-US" b="1" dirty="0"/>
          </a:p>
        </p:txBody>
      </p:sp>
      <p:grpSp>
        <p:nvGrpSpPr>
          <p:cNvPr id="4" name="Group 3">
            <a:extLst>
              <a:ext uri="{FF2B5EF4-FFF2-40B4-BE49-F238E27FC236}">
                <a16:creationId xmlns:a16="http://schemas.microsoft.com/office/drawing/2014/main" id="{7E867BC7-EF2C-44FD-8861-9A928A221970}"/>
              </a:ext>
            </a:extLst>
          </p:cNvPr>
          <p:cNvGrpSpPr/>
          <p:nvPr/>
        </p:nvGrpSpPr>
        <p:grpSpPr>
          <a:xfrm>
            <a:off x="267866" y="1026826"/>
            <a:ext cx="7275933" cy="1910508"/>
            <a:chOff x="267867" y="1026826"/>
            <a:chExt cx="7035316" cy="1910508"/>
          </a:xfrm>
        </p:grpSpPr>
        <p:sp>
          <p:nvSpPr>
            <p:cNvPr id="6" name="Rectangle 5">
              <a:extLst>
                <a:ext uri="{FF2B5EF4-FFF2-40B4-BE49-F238E27FC236}">
                  <a16:creationId xmlns:a16="http://schemas.microsoft.com/office/drawing/2014/main" id="{EF197ED2-B880-4B07-BCEA-E4D736B014B3}"/>
                </a:ext>
              </a:extLst>
            </p:cNvPr>
            <p:cNvSpPr/>
            <p:nvPr/>
          </p:nvSpPr>
          <p:spPr>
            <a:xfrm>
              <a:off x="267867" y="1026828"/>
              <a:ext cx="3371710" cy="1910506"/>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Sales Plays are action-oriented and opportunity specific tasks which define</a:t>
              </a:r>
              <a:r>
                <a:rPr lang="en-US" sz="1200" dirty="0">
                  <a:solidFill>
                    <a:schemeClr val="bg1"/>
                  </a:solidFill>
                  <a:latin typeface="Arial"/>
                  <a:cs typeface="Arial"/>
                </a:rPr>
                <a:t> who, what, how, and when you should engage with the client to </a:t>
              </a:r>
              <a:r>
                <a:rPr kumimoji="0" lang="en-US" sz="1200" b="0" i="0" u="none" strike="noStrike" kern="1200" cap="none" spc="0" normalizeH="0" baseline="0" noProof="0" dirty="0">
                  <a:ln>
                    <a:noFill/>
                  </a:ln>
                  <a:solidFill>
                    <a:schemeClr val="bg1"/>
                  </a:solidFill>
                  <a:effectLst/>
                  <a:uLnTx/>
                  <a:uFillTx/>
                  <a:latin typeface="Arial"/>
                  <a:ea typeface="+mn-ea"/>
                  <a:cs typeface="Arial"/>
                </a:rPr>
                <a:t>overcome common deal roadblocks, gain access to additional personas, or increase the likelihood of retaining a client.</a:t>
              </a:r>
            </a:p>
          </p:txBody>
        </p:sp>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9577" y="1026826"/>
              <a:ext cx="3663606" cy="1910507"/>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grpSp>
      <p:sp>
        <p:nvSpPr>
          <p:cNvPr id="13" name="Rectangle 12">
            <a:extLst>
              <a:ext uri="{FF2B5EF4-FFF2-40B4-BE49-F238E27FC236}">
                <a16:creationId xmlns:a16="http://schemas.microsoft.com/office/drawing/2014/main" id="{F211FB45-1885-44AA-9C8C-830FB0876512}"/>
              </a:ext>
            </a:extLst>
          </p:cNvPr>
          <p:cNvSpPr/>
          <p:nvPr/>
        </p:nvSpPr>
        <p:spPr>
          <a:xfrm>
            <a:off x="267867" y="3042293"/>
            <a:ext cx="7275932" cy="136960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Each Sales </a:t>
            </a:r>
            <a:r>
              <a:rPr lang="en-US" sz="1200" dirty="0">
                <a:solidFill>
                  <a:schemeClr val="accent3"/>
                </a:solidFill>
                <a:latin typeface="Arial"/>
              </a:rPr>
              <a:t>P</a:t>
            </a:r>
            <a:r>
              <a:rPr kumimoji="0" lang="en-US" sz="1200" b="0" i="0" u="none" strike="noStrike" kern="1200" cap="none" spc="0" normalizeH="0" baseline="0" noProof="0" dirty="0">
                <a:ln>
                  <a:noFill/>
                </a:ln>
                <a:solidFill>
                  <a:schemeClr val="accent3"/>
                </a:solidFill>
                <a:effectLst/>
                <a:uLnTx/>
                <a:uFillTx/>
                <a:latin typeface="Arial"/>
                <a:ea typeface="+mn-ea"/>
                <a:cs typeface="+mn-cs"/>
              </a:rPr>
              <a:t>lay should be executed at different times based on where the prospect or client is in their buyer’s journey, what their buyer persona is, and their current </a:t>
            </a:r>
            <a:r>
              <a:rPr kumimoji="0" lang="en-US" sz="1200" b="0" i="1" u="none" strike="noStrike" kern="1200" cap="none" spc="0" normalizeH="0" baseline="0" noProof="0" dirty="0">
                <a:ln>
                  <a:noFill/>
                </a:ln>
                <a:solidFill>
                  <a:schemeClr val="accent3"/>
                </a:solidFill>
                <a:effectLst/>
                <a:uLnTx/>
                <a:uFillTx/>
                <a:latin typeface="Arial"/>
                <a:ea typeface="+mn-ea"/>
                <a:cs typeface="+mn-cs"/>
              </a:rPr>
              <a:t>Situation</a:t>
            </a:r>
            <a:r>
              <a:rPr kumimoji="0" lang="en-US" sz="1200" b="0" i="0" u="none" strike="noStrike" kern="1200" cap="none" spc="0" normalizeH="0" baseline="0" noProof="0" dirty="0">
                <a:ln>
                  <a:noFill/>
                </a:ln>
                <a:solidFill>
                  <a:schemeClr val="accent3"/>
                </a:solidFill>
                <a:effectLst/>
                <a:uLnTx/>
                <a:uFillTx/>
                <a:latin typeface="Arial"/>
                <a:ea typeface="+mn-ea"/>
                <a:cs typeface="+mn-cs"/>
              </a:rPr>
              <a:t> and </a:t>
            </a:r>
            <a:r>
              <a:rPr kumimoji="0" lang="en-US" sz="1200" b="0" i="1" u="none" strike="noStrike" kern="1200" cap="none" spc="0" normalizeH="0" baseline="0" noProof="0" dirty="0">
                <a:ln>
                  <a:noFill/>
                </a:ln>
                <a:solidFill>
                  <a:schemeClr val="accent3"/>
                </a:solidFill>
                <a:effectLst/>
                <a:uLnTx/>
                <a:uFillTx/>
                <a:latin typeface="Arial"/>
                <a:ea typeface="+mn-ea"/>
                <a:cs typeface="+mn-cs"/>
              </a:rPr>
              <a:t>Complication</a:t>
            </a:r>
            <a:r>
              <a:rPr kumimoji="0" lang="en-US" sz="1200" b="0" i="0" u="none" strike="noStrike" kern="1200" cap="none" spc="0" normalizeH="0" baseline="0" noProof="0" dirty="0">
                <a:ln>
                  <a:noFill/>
                </a:ln>
                <a:solidFill>
                  <a:schemeClr val="accent3"/>
                </a:solidFill>
                <a:effectLst/>
                <a:uLnTx/>
                <a:uFillTx/>
                <a:latin typeface="Arial"/>
                <a:ea typeface="+mn-ea"/>
                <a:cs typeface="+mn-cs"/>
              </a:rPr>
              <a:t> based on the SCQA Framework.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Specifically, use this section to:</a:t>
            </a:r>
          </a:p>
        </p:txBody>
      </p:sp>
      <p:grpSp>
        <p:nvGrpSpPr>
          <p:cNvPr id="3" name="Group 2">
            <a:extLst>
              <a:ext uri="{FF2B5EF4-FFF2-40B4-BE49-F238E27FC236}">
                <a16:creationId xmlns:a16="http://schemas.microsoft.com/office/drawing/2014/main" id="{3B228CC2-5EFA-4114-BB88-53993C032495}"/>
              </a:ext>
            </a:extLst>
          </p:cNvPr>
          <p:cNvGrpSpPr/>
          <p:nvPr/>
        </p:nvGrpSpPr>
        <p:grpSpPr>
          <a:xfrm>
            <a:off x="267867" y="4566293"/>
            <a:ext cx="7275932" cy="1538550"/>
            <a:chOff x="380848" y="4967967"/>
            <a:chExt cx="7035316" cy="1538550"/>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72D46B1F-A55C-4709-928D-CD1A1CF248B0}"/>
                </a:ext>
              </a:extLst>
            </p:cNvPr>
            <p:cNvSpPr/>
            <p:nvPr/>
          </p:nvSpPr>
          <p:spPr>
            <a:xfrm>
              <a:off x="380848" y="4967967"/>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Reactivate a stalled deal</a:t>
              </a:r>
            </a:p>
          </p:txBody>
        </p:sp>
        <p:sp>
          <p:nvSpPr>
            <p:cNvPr id="18" name="Rectangle 17">
              <a:extLst>
                <a:ext uri="{FF2B5EF4-FFF2-40B4-BE49-F238E27FC236}">
                  <a16:creationId xmlns:a16="http://schemas.microsoft.com/office/drawing/2014/main" id="{7F59010B-03C0-4BD5-AFF2-179625464B20}"/>
                </a:ext>
              </a:extLst>
            </p:cNvPr>
            <p:cNvSpPr/>
            <p:nvPr/>
          </p:nvSpPr>
          <p:spPr>
            <a:xfrm>
              <a:off x="380848" y="5520466"/>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Gain clarity around the client’s pain points </a:t>
              </a:r>
            </a:p>
          </p:txBody>
        </p:sp>
        <p:sp>
          <p:nvSpPr>
            <p:cNvPr id="19" name="Rectangle 18">
              <a:extLst>
                <a:ext uri="{FF2B5EF4-FFF2-40B4-BE49-F238E27FC236}">
                  <a16:creationId xmlns:a16="http://schemas.microsoft.com/office/drawing/2014/main" id="{460E8A42-7EDD-4422-A7D6-6EA63F916A80}"/>
                </a:ext>
              </a:extLst>
            </p:cNvPr>
            <p:cNvSpPr/>
            <p:nvPr/>
          </p:nvSpPr>
          <p:spPr>
            <a:xfrm>
              <a:off x="380848" y="6072964"/>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Establish credibility by showing you understand their persona thoughts &amp; actions</a:t>
              </a:r>
            </a:p>
          </p:txBody>
        </p:sp>
      </p:grpSp>
      <p:sp>
        <p:nvSpPr>
          <p:cNvPr id="23" name="TextBox 22">
            <a:extLst>
              <a:ext uri="{FF2B5EF4-FFF2-40B4-BE49-F238E27FC236}">
                <a16:creationId xmlns:a16="http://schemas.microsoft.com/office/drawing/2014/main" id="{4D53601F-58C4-4227-B189-11D72F11FBED}"/>
              </a:ext>
            </a:extLst>
          </p:cNvPr>
          <p:cNvSpPr txBox="1"/>
          <p:nvPr/>
        </p:nvSpPr>
        <p:spPr>
          <a:xfrm>
            <a:off x="229842" y="6252472"/>
            <a:ext cx="4342157"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22" name="Slide Number Placeholder 2">
            <a:extLst>
              <a:ext uri="{FF2B5EF4-FFF2-40B4-BE49-F238E27FC236}">
                <a16:creationId xmlns:a16="http://schemas.microsoft.com/office/drawing/2014/main" id="{833830AE-6AFE-CC46-AFA3-A2333D63025E}"/>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46</a:t>
            </a:fld>
            <a:endParaRPr lang="en-US" sz="1050" b="1" dirty="0">
              <a:solidFill>
                <a:schemeClr val="accent3"/>
              </a:solidFill>
              <a:latin typeface="Arial" panose="020B0604020202020204" pitchFamily="34" charset="0"/>
              <a:cs typeface="Arial" panose="020B0604020202020204" pitchFamily="34" charset="0"/>
            </a:endParaRPr>
          </a:p>
        </p:txBody>
      </p:sp>
      <p:graphicFrame>
        <p:nvGraphicFramePr>
          <p:cNvPr id="29" name="Table 28">
            <a:extLst>
              <a:ext uri="{FF2B5EF4-FFF2-40B4-BE49-F238E27FC236}">
                <a16:creationId xmlns:a16="http://schemas.microsoft.com/office/drawing/2014/main" id="{9C7F4732-AB58-48C1-B940-0DA94B946A0D}"/>
              </a:ext>
            </a:extLst>
          </p:cNvPr>
          <p:cNvGraphicFramePr>
            <a:graphicFrameLocks noGrp="1"/>
          </p:cNvGraphicFramePr>
          <p:nvPr>
            <p:extLst>
              <p:ext uri="{D42A27DB-BD31-4B8C-83A1-F6EECF244321}">
                <p14:modId xmlns:p14="http://schemas.microsoft.com/office/powerpoint/2010/main" val="2668526230"/>
              </p:ext>
            </p:extLst>
          </p:nvPr>
        </p:nvGraphicFramePr>
        <p:xfrm>
          <a:off x="276437" y="6657381"/>
          <a:ext cx="7275932" cy="2194560"/>
        </p:xfrm>
        <a:graphic>
          <a:graphicData uri="http://schemas.openxmlformats.org/drawingml/2006/table">
            <a:tbl>
              <a:tblPr firstRow="1">
                <a:tableStyleId>{EB344D84-9AFB-497E-A393-DC336BA19D2E}</a:tableStyleId>
              </a:tblPr>
              <a:tblGrid>
                <a:gridCol w="1691441">
                  <a:extLst>
                    <a:ext uri="{9D8B030D-6E8A-4147-A177-3AD203B41FA5}">
                      <a16:colId xmlns:a16="http://schemas.microsoft.com/office/drawing/2014/main" val="877092802"/>
                    </a:ext>
                  </a:extLst>
                </a:gridCol>
                <a:gridCol w="5584491">
                  <a:extLst>
                    <a:ext uri="{9D8B030D-6E8A-4147-A177-3AD203B41FA5}">
                      <a16:colId xmlns:a16="http://schemas.microsoft.com/office/drawing/2014/main" val="1220666071"/>
                    </a:ext>
                  </a:extLst>
                </a:gridCol>
              </a:tblGrid>
              <a:tr h="548640">
                <a:tc>
                  <a:txBody>
                    <a:bodyPr/>
                    <a:lstStyle/>
                    <a:p>
                      <a:pPr lvl="1" algn="ctr"/>
                      <a:r>
                        <a:rPr lang="en-US" sz="1200" b="1" dirty="0">
                          <a:solidFill>
                            <a:schemeClr val="accent2"/>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Understand which plays to run with an opportunity throughout the sales process stages, especially early stage plays</a:t>
                      </a:r>
                    </a:p>
                  </a:txBody>
                  <a:tcPr marT="91440" marB="9144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77467111"/>
                  </a:ext>
                </a:extLst>
              </a:tr>
              <a:tr h="548640">
                <a:tc>
                  <a:txBody>
                    <a:bodyPr/>
                    <a:lstStyle/>
                    <a:p>
                      <a:pPr lvl="1" algn="ctr"/>
                      <a:r>
                        <a:rPr lang="en-US" sz="1200" b="1" dirty="0">
                          <a:solidFill>
                            <a:schemeClr val="accent3"/>
                          </a:solidFill>
                        </a:rPr>
                        <a:t>Farmer</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Understand which plays to run through the mid to late sales process stages</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548640">
                <a:tc>
                  <a:txBody>
                    <a:bodyPr/>
                    <a:lstStyle/>
                    <a:p>
                      <a:pPr lvl="1" algn="ctr"/>
                      <a:r>
                        <a:rPr lang="en-US" sz="1200" b="1" dirty="0">
                          <a:solidFill>
                            <a:schemeClr val="accent1"/>
                          </a:solidFill>
                        </a:rPr>
                        <a:t>Hybrid</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Same as Hunter and Farmer</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548640">
                <a:tc>
                  <a:txBody>
                    <a:bodyPr/>
                    <a:lstStyle/>
                    <a:p>
                      <a:pPr lvl="1" algn="ctr"/>
                      <a:r>
                        <a:rPr lang="en-US" sz="1200" b="1" dirty="0">
                          <a:solidFill>
                            <a:srgbClr val="7030A0"/>
                          </a:solidFill>
                        </a:rPr>
                        <a:t>SE/PS</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Understand how to communicate to prospects/clients with Hunters, Farmers, and Hybrids using these plays </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0" name="Rectangle 19">
            <a:extLst>
              <a:ext uri="{FF2B5EF4-FFF2-40B4-BE49-F238E27FC236}">
                <a16:creationId xmlns:a16="http://schemas.microsoft.com/office/drawing/2014/main" id="{E22B6734-60BA-4F38-81F4-F0B3B2EFDA3D}"/>
              </a:ext>
            </a:extLst>
          </p:cNvPr>
          <p:cNvSpPr/>
          <p:nvPr/>
        </p:nvSpPr>
        <p:spPr>
          <a:xfrm>
            <a:off x="457200" y="8359623"/>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AFFE27B-30E9-4021-92AE-1440552EF611}"/>
              </a:ext>
            </a:extLst>
          </p:cNvPr>
          <p:cNvSpPr/>
          <p:nvPr/>
        </p:nvSpPr>
        <p:spPr>
          <a:xfrm>
            <a:off x="446292" y="7799083"/>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BA6A93F-5823-48D9-805E-17847D889473}"/>
              </a:ext>
            </a:extLst>
          </p:cNvPr>
          <p:cNvSpPr/>
          <p:nvPr/>
        </p:nvSpPr>
        <p:spPr>
          <a:xfrm>
            <a:off x="446291" y="7252492"/>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9959878-CBE9-410A-BD71-D5B70D731E7F}"/>
              </a:ext>
            </a:extLst>
          </p:cNvPr>
          <p:cNvSpPr/>
          <p:nvPr/>
        </p:nvSpPr>
        <p:spPr>
          <a:xfrm>
            <a:off x="457200" y="6705600"/>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66B55F8D-AAA1-428F-A5AA-4B84AD9E6AB3}"/>
              </a:ext>
            </a:extLst>
          </p:cNvPr>
          <p:cNvGrpSpPr/>
          <p:nvPr/>
        </p:nvGrpSpPr>
        <p:grpSpPr>
          <a:xfrm>
            <a:off x="539610" y="6797196"/>
            <a:ext cx="260630" cy="242260"/>
            <a:chOff x="6276975" y="3981450"/>
            <a:chExt cx="360363" cy="334963"/>
          </a:xfrm>
          <a:solidFill>
            <a:schemeClr val="bg1"/>
          </a:solidFill>
        </p:grpSpPr>
        <p:sp>
          <p:nvSpPr>
            <p:cNvPr id="27" name="Freeform 98">
              <a:extLst>
                <a:ext uri="{FF2B5EF4-FFF2-40B4-BE49-F238E27FC236}">
                  <a16:creationId xmlns:a16="http://schemas.microsoft.com/office/drawing/2014/main" id="{C6E11314-7FAB-4448-99CE-4BC6860C8999}"/>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99">
              <a:extLst>
                <a:ext uri="{FF2B5EF4-FFF2-40B4-BE49-F238E27FC236}">
                  <a16:creationId xmlns:a16="http://schemas.microsoft.com/office/drawing/2014/main" id="{35EE4AFA-D2EA-4A39-8BE3-5A99A09CF7D6}"/>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100">
              <a:extLst>
                <a:ext uri="{FF2B5EF4-FFF2-40B4-BE49-F238E27FC236}">
                  <a16:creationId xmlns:a16="http://schemas.microsoft.com/office/drawing/2014/main" id="{2A01E822-E3F6-4269-9B93-3F92CB34334D}"/>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01">
              <a:extLst>
                <a:ext uri="{FF2B5EF4-FFF2-40B4-BE49-F238E27FC236}">
                  <a16:creationId xmlns:a16="http://schemas.microsoft.com/office/drawing/2014/main" id="{9717534E-2C9A-4072-B22D-08D239005755}"/>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6" name="Graphic 35" descr="Farm scene">
            <a:extLst>
              <a:ext uri="{FF2B5EF4-FFF2-40B4-BE49-F238E27FC236}">
                <a16:creationId xmlns:a16="http://schemas.microsoft.com/office/drawing/2014/main" id="{804C4895-179B-4644-8CFA-B4E4778DD96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456" y="7304657"/>
            <a:ext cx="321121" cy="321121"/>
          </a:xfrm>
          <a:prstGeom prst="rect">
            <a:avLst/>
          </a:prstGeom>
        </p:spPr>
      </p:pic>
      <p:grpSp>
        <p:nvGrpSpPr>
          <p:cNvPr id="37" name="Group 36">
            <a:extLst>
              <a:ext uri="{FF2B5EF4-FFF2-40B4-BE49-F238E27FC236}">
                <a16:creationId xmlns:a16="http://schemas.microsoft.com/office/drawing/2014/main" id="{713984C1-0166-4AF2-B052-C9ED56ADC60A}"/>
              </a:ext>
            </a:extLst>
          </p:cNvPr>
          <p:cNvGrpSpPr/>
          <p:nvPr/>
        </p:nvGrpSpPr>
        <p:grpSpPr>
          <a:xfrm>
            <a:off x="546480" y="8468480"/>
            <a:ext cx="246891" cy="207736"/>
            <a:chOff x="2670175" y="2913063"/>
            <a:chExt cx="360363" cy="303212"/>
          </a:xfrm>
          <a:solidFill>
            <a:schemeClr val="bg1"/>
          </a:solidFill>
        </p:grpSpPr>
        <p:sp>
          <p:nvSpPr>
            <p:cNvPr id="38" name="Freeform 5">
              <a:extLst>
                <a:ext uri="{FF2B5EF4-FFF2-40B4-BE49-F238E27FC236}">
                  <a16:creationId xmlns:a16="http://schemas.microsoft.com/office/drawing/2014/main" id="{22927E1C-CD05-4F44-81FB-2BA1CDDD6142}"/>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6">
              <a:extLst>
                <a:ext uri="{FF2B5EF4-FFF2-40B4-BE49-F238E27FC236}">
                  <a16:creationId xmlns:a16="http://schemas.microsoft.com/office/drawing/2014/main" id="{93CFBB62-CCA8-44C7-87C4-DFAEFE13AA4C}"/>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7">
              <a:extLst>
                <a:ext uri="{FF2B5EF4-FFF2-40B4-BE49-F238E27FC236}">
                  <a16:creationId xmlns:a16="http://schemas.microsoft.com/office/drawing/2014/main" id="{9AAECDBE-14F0-4294-905A-BEB9C3208424}"/>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1" name="Group 40">
            <a:extLst>
              <a:ext uri="{FF2B5EF4-FFF2-40B4-BE49-F238E27FC236}">
                <a16:creationId xmlns:a16="http://schemas.microsoft.com/office/drawing/2014/main" id="{E962B9D6-20E6-43D9-A637-B9DC3FF96568}"/>
              </a:ext>
            </a:extLst>
          </p:cNvPr>
          <p:cNvGrpSpPr/>
          <p:nvPr/>
        </p:nvGrpSpPr>
        <p:grpSpPr>
          <a:xfrm>
            <a:off x="525543" y="7877749"/>
            <a:ext cx="266949" cy="268119"/>
            <a:chOff x="5554663" y="3611563"/>
            <a:chExt cx="361950" cy="363537"/>
          </a:xfrm>
          <a:solidFill>
            <a:schemeClr val="bg1"/>
          </a:solidFill>
        </p:grpSpPr>
        <p:sp>
          <p:nvSpPr>
            <p:cNvPr id="42" name="Freeform 48">
              <a:extLst>
                <a:ext uri="{FF2B5EF4-FFF2-40B4-BE49-F238E27FC236}">
                  <a16:creationId xmlns:a16="http://schemas.microsoft.com/office/drawing/2014/main" id="{220D501F-299C-4D0C-8C5B-97764A560E19}"/>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9">
              <a:extLst>
                <a:ext uri="{FF2B5EF4-FFF2-40B4-BE49-F238E27FC236}">
                  <a16:creationId xmlns:a16="http://schemas.microsoft.com/office/drawing/2014/main" id="{B7E894E5-F2A2-4138-841D-F37C807186D0}"/>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50">
              <a:extLst>
                <a:ext uri="{FF2B5EF4-FFF2-40B4-BE49-F238E27FC236}">
                  <a16:creationId xmlns:a16="http://schemas.microsoft.com/office/drawing/2014/main" id="{DD142DB5-464D-469A-8A86-886D15EEEDF2}"/>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70504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A892C05-7E49-4AF2-ADE9-EA8821EB04ED}"/>
              </a:ext>
            </a:extLst>
          </p:cNvPr>
          <p:cNvGraphicFramePr>
            <a:graphicFrameLocks noChangeAspect="1"/>
          </p:cNvGraphicFramePr>
          <p:nvPr>
            <p:custDataLst>
              <p:tags r:id="rId1"/>
            </p:custDataLst>
            <p:extLst>
              <p:ext uri="{D42A27DB-BD31-4B8C-83A1-F6EECF244321}">
                <p14:modId xmlns:p14="http://schemas.microsoft.com/office/powerpoint/2010/main" val="3187042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BA892C05-7E49-4AF2-ADE9-EA8821EB04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B9465E2-4C09-4A7F-B4A2-53553997EE7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19" name="Table 18">
            <a:extLst>
              <a:ext uri="{FF2B5EF4-FFF2-40B4-BE49-F238E27FC236}">
                <a16:creationId xmlns:a16="http://schemas.microsoft.com/office/drawing/2014/main" id="{B3BBFA08-60E9-4020-8B01-A617DBD135D3}"/>
              </a:ext>
            </a:extLst>
          </p:cNvPr>
          <p:cNvGraphicFramePr>
            <a:graphicFrameLocks noGrp="1"/>
          </p:cNvGraphicFramePr>
          <p:nvPr>
            <p:extLst>
              <p:ext uri="{D42A27DB-BD31-4B8C-83A1-F6EECF244321}">
                <p14:modId xmlns:p14="http://schemas.microsoft.com/office/powerpoint/2010/main" val="3719740950"/>
              </p:ext>
            </p:extLst>
          </p:nvPr>
        </p:nvGraphicFramePr>
        <p:xfrm>
          <a:off x="209550" y="2118307"/>
          <a:ext cx="7232200" cy="1140036"/>
        </p:xfrm>
        <a:graphic>
          <a:graphicData uri="http://schemas.openxmlformats.org/drawingml/2006/table">
            <a:tbl>
              <a:tblPr firstRow="1">
                <a:tableStyleId>{EB344D84-9AFB-497E-A393-DC336BA19D2E}</a:tableStyleId>
              </a:tblPr>
              <a:tblGrid>
                <a:gridCol w="1721608">
                  <a:extLst>
                    <a:ext uri="{9D8B030D-6E8A-4147-A177-3AD203B41FA5}">
                      <a16:colId xmlns:a16="http://schemas.microsoft.com/office/drawing/2014/main" val="20000"/>
                    </a:ext>
                  </a:extLst>
                </a:gridCol>
                <a:gridCol w="5510592">
                  <a:extLst>
                    <a:ext uri="{9D8B030D-6E8A-4147-A177-3AD203B41FA5}">
                      <a16:colId xmlns:a16="http://schemas.microsoft.com/office/drawing/2014/main" val="20001"/>
                    </a:ext>
                  </a:extLst>
                </a:gridCol>
              </a:tblGrid>
              <a:tr h="294203">
                <a:tc>
                  <a:txBody>
                    <a:bodyPr/>
                    <a:lstStyle/>
                    <a:p>
                      <a:pPr algn="l"/>
                      <a:r>
                        <a:rPr lang="en-US" sz="1200" b="1" dirty="0">
                          <a:solidFill>
                            <a:schemeClr val="bg1"/>
                          </a:solidFill>
                        </a:rPr>
                        <a:t>Persona(s) </a:t>
                      </a:r>
                      <a:endParaRPr lang="en-US" sz="1200" b="1" dirty="0">
                        <a:solidFill>
                          <a:schemeClr val="bg1"/>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All</a:t>
                      </a:r>
                      <a:endParaRPr lang="en-US" sz="1200" b="0" dirty="0">
                        <a:solidFill>
                          <a:schemeClr val="bg1"/>
                        </a:solidFill>
                        <a:latin typeface="+mn-lt"/>
                        <a:cs typeface="Arial" panose="020B0604020202020204" pitchFamily="34" charset="0"/>
                      </a:endParaRPr>
                    </a:p>
                  </a:txBody>
                  <a:tcPr anchor="ctr"/>
                </a:tc>
                <a:extLst>
                  <a:ext uri="{0D108BD9-81ED-4DB2-BD59-A6C34878D82A}">
                    <a16:rowId xmlns:a16="http://schemas.microsoft.com/office/drawing/2014/main" val="10000"/>
                  </a:ext>
                </a:extLst>
              </a:tr>
              <a:tr h="845833">
                <a:tc>
                  <a:txBody>
                    <a:bodyPr/>
                    <a:lstStyle/>
                    <a:p>
                      <a:pPr algn="l"/>
                      <a:r>
                        <a:rPr lang="en-US" sz="1200" b="1" dirty="0">
                          <a:solidFill>
                            <a:schemeClr val="accent3"/>
                          </a:solidFill>
                        </a:rPr>
                        <a:t>Trigger Event(s)</a:t>
                      </a:r>
                      <a:endParaRPr lang="en-US" sz="1200" b="1" dirty="0">
                        <a:solidFill>
                          <a:schemeClr val="accent3"/>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Early in the sales cycle without a clear pain identified.</a:t>
                      </a:r>
                    </a:p>
                  </a:txBody>
                  <a:tcPr anchor="ctr"/>
                </a:tc>
                <a:extLst>
                  <a:ext uri="{0D108BD9-81ED-4DB2-BD59-A6C34878D82A}">
                    <a16:rowId xmlns:a16="http://schemas.microsoft.com/office/drawing/2014/main" val="2725222001"/>
                  </a:ext>
                </a:extLst>
              </a:tr>
            </a:tbl>
          </a:graphicData>
        </a:graphic>
      </p:graphicFrame>
      <p:graphicFrame>
        <p:nvGraphicFramePr>
          <p:cNvPr id="35" name="Table 34">
            <a:extLst>
              <a:ext uri="{FF2B5EF4-FFF2-40B4-BE49-F238E27FC236}">
                <a16:creationId xmlns:a16="http://schemas.microsoft.com/office/drawing/2014/main" id="{F6F00F91-3C36-49A1-8E69-FCD6E3E8CB35}"/>
              </a:ext>
            </a:extLst>
          </p:cNvPr>
          <p:cNvGraphicFramePr>
            <a:graphicFrameLocks noGrp="1"/>
          </p:cNvGraphicFramePr>
          <p:nvPr/>
        </p:nvGraphicFramePr>
        <p:xfrm>
          <a:off x="209550" y="3367658"/>
          <a:ext cx="7232200" cy="5912923"/>
        </p:xfrm>
        <a:graphic>
          <a:graphicData uri="http://schemas.openxmlformats.org/drawingml/2006/table">
            <a:tbl>
              <a:tblPr firstRow="1" bandRow="1">
                <a:tableStyleId>{5C22544A-7EE6-4342-B048-85BDC9FD1C3A}</a:tableStyleId>
              </a:tblPr>
              <a:tblGrid>
                <a:gridCol w="3616100">
                  <a:extLst>
                    <a:ext uri="{9D8B030D-6E8A-4147-A177-3AD203B41FA5}">
                      <a16:colId xmlns:a16="http://schemas.microsoft.com/office/drawing/2014/main" val="20000"/>
                    </a:ext>
                  </a:extLst>
                </a:gridCol>
                <a:gridCol w="3616100">
                  <a:extLst>
                    <a:ext uri="{9D8B030D-6E8A-4147-A177-3AD203B41FA5}">
                      <a16:colId xmlns:a16="http://schemas.microsoft.com/office/drawing/2014/main" val="15287461"/>
                    </a:ext>
                  </a:extLst>
                </a:gridCol>
              </a:tblGrid>
              <a:tr h="304721">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latin typeface="+mn-lt"/>
                          <a:ea typeface="Calibri" panose="020F0502020204030204" pitchFamily="34" charset="0"/>
                          <a:cs typeface="Arial" panose="020B0604020202020204" pitchFamily="34" charset="0"/>
                        </a:rPr>
                        <a:t>Overview</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Arial" panose="020B0604020202020204" pitchFamily="34" charset="0"/>
                        </a:rPr>
                        <a:t>Step 1</a:t>
                      </a:r>
                    </a:p>
                  </a:txBody>
                  <a:tcPr marL="45720" marR="0" marT="0" marB="0">
                    <a:lnL w="381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777094770"/>
                  </a:ext>
                </a:extLst>
              </a:tr>
              <a:tr h="2894853">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mn-lt"/>
                          <a:cs typeface="Arial" panose="020B0604020202020204" pitchFamily="34" charset="0"/>
                        </a:rPr>
                        <a:t>Ask for a discovery meeting where you spend time identifying pain points. This is essential for the start of a successful sales process. To do this we must first expose the pain.  Position the first meeting as an opportunity to collaborate. The session does not have to be long – </a:t>
                      </a:r>
                      <a:r>
                        <a:rPr lang="en-US" sz="1200" i="1" dirty="0">
                          <a:solidFill>
                            <a:schemeClr val="tx1"/>
                          </a:solidFill>
                          <a:latin typeface="+mn-lt"/>
                          <a:cs typeface="Arial" panose="020B0604020202020204" pitchFamily="34" charset="0"/>
                        </a:rPr>
                        <a:t>1 hour is plenty of time. </a:t>
                      </a:r>
                      <a:endParaRPr lang="en-US" sz="1200" b="0" i="1" dirty="0">
                        <a:solidFill>
                          <a:schemeClr val="tx1"/>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28BED8"/>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accent2"/>
                          </a:solidFill>
                          <a:latin typeface="+mn-lt"/>
                          <a:cs typeface="Arial" panose="020B0604020202020204" pitchFamily="34" charset="0"/>
                        </a:rPr>
                        <a:t>Positioning Statements/Questions: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Here are the top 5 problems most of our clients are trying to solve, which are the most relevant to you?</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Before we get into your business, here are some things we have done for similar companies.  Which of these resonate?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If you could design a solution today, what would you address first and why?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767171"/>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accent2"/>
                          </a:solidFill>
                          <a:latin typeface="+mn-lt"/>
                          <a:cs typeface="Arial" panose="020B0604020202020204" pitchFamily="34" charset="0"/>
                        </a:rPr>
                        <a:t>During the Discovery Meeting: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Focus on listening and let them speak 80% of the time. This is not the time to produce a solution (that comes in Step 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Sell the notion that it’s just a matter of time until they purchase a similar solution, everyone is doing it and they don’t want to get left behind.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Get them to focus on the time or cost savings.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Arial" panose="020B0604020202020204" pitchFamily="34" charset="0"/>
                        </a:rPr>
                        <a:t>Use big name examples ie. X and Y are engaging with us.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mn-lt"/>
                          <a:cs typeface="Arial" panose="020B0604020202020204" pitchFamily="34" charset="0"/>
                        </a:rPr>
                        <a:t>Make sure to schedule a 30-minute follow-up call while you are still on the phone.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tx1"/>
                        </a:solidFill>
                        <a:latin typeface="+mn-lt"/>
                        <a:cs typeface="Arial" panose="020B0604020202020204" pitchFamily="34" charset="0"/>
                      </a:endParaRPr>
                    </a:p>
                  </a:txBody>
                  <a:tcPr marL="45720" marR="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02891257"/>
                  </a:ext>
                </a:extLst>
              </a:tr>
              <a:tr h="152361">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accent3"/>
                          </a:solidFill>
                          <a:latin typeface="+mn-lt"/>
                          <a:cs typeface="Arial" panose="020B0604020202020204" pitchFamily="34" charset="0"/>
                        </a:rPr>
                        <a:t>Step 2</a:t>
                      </a:r>
                    </a:p>
                  </a:txBody>
                  <a:tcPr marL="45720" marR="0" marT="0" marB="0">
                    <a:lnL w="381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748827359"/>
                  </a:ext>
                </a:extLst>
              </a:tr>
              <a:tr h="761803">
                <a:tc gridSpan="2">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mn-lt"/>
                          <a:cs typeface="Arial" panose="020B0604020202020204" pitchFamily="34" charset="0"/>
                        </a:rPr>
                        <a:t>The follow-up call is where you present their </a:t>
                      </a:r>
                      <a:r>
                        <a:rPr lang="en-US" sz="1200" i="1" dirty="0">
                          <a:solidFill>
                            <a:schemeClr val="tx1"/>
                          </a:solidFill>
                          <a:latin typeface="+mn-lt"/>
                          <a:cs typeface="Arial" panose="020B0604020202020204" pitchFamily="34" charset="0"/>
                        </a:rPr>
                        <a:t>Situation</a:t>
                      </a:r>
                      <a:r>
                        <a:rPr lang="en-US" sz="1200" dirty="0">
                          <a:solidFill>
                            <a:schemeClr val="tx1"/>
                          </a:solidFill>
                          <a:latin typeface="+mn-lt"/>
                          <a:cs typeface="Arial" panose="020B0604020202020204" pitchFamily="34" charset="0"/>
                        </a:rPr>
                        <a:t> and </a:t>
                      </a:r>
                      <a:r>
                        <a:rPr lang="en-US" sz="1200" i="1" dirty="0">
                          <a:solidFill>
                            <a:schemeClr val="tx1"/>
                          </a:solidFill>
                          <a:latin typeface="+mn-lt"/>
                          <a:cs typeface="Arial" panose="020B0604020202020204" pitchFamily="34" charset="0"/>
                        </a:rPr>
                        <a:t>Complication</a:t>
                      </a:r>
                      <a:r>
                        <a:rPr lang="en-US" sz="1200" dirty="0">
                          <a:solidFill>
                            <a:schemeClr val="tx1"/>
                          </a:solidFill>
                          <a:latin typeface="+mn-lt"/>
                          <a:cs typeface="Arial" panose="020B0604020202020204" pitchFamily="34" charset="0"/>
                        </a:rPr>
                        <a:t> back to them using many of the same words they used on your first call. Use the Buyer Persona cards to identify pain points they are likely having. Work with Sales Engineering or Pre-Sales to develop the SCQA Framework </a:t>
                      </a:r>
                      <a:endParaRPr lang="en-US" sz="1200" b="0" dirty="0">
                        <a:solidFill>
                          <a:schemeClr val="tx1"/>
                        </a:solidFill>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solidFill>
                        <a:latin typeface="+mn-lt"/>
                        <a:cs typeface="Arial" panose="020B0604020202020204" pitchFamily="34" charset="0"/>
                      </a:endParaRPr>
                    </a:p>
                  </a:txBody>
                  <a:tcPr marL="45720" marR="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50532573"/>
                  </a:ext>
                </a:extLst>
              </a:tr>
              <a:tr h="152361">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latin typeface="+mn-lt"/>
                          <a:ea typeface="Calibri" panose="020F0502020204030204" pitchFamily="34" charset="0"/>
                          <a:cs typeface="Arial" panose="020B0604020202020204" pitchFamily="34" charset="0"/>
                        </a:rPr>
                        <a:t>Ideal Outcome</a:t>
                      </a:r>
                      <a:endPar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Arial" panose="020B0604020202020204" pitchFamily="34" charset="0"/>
                      </a:endParaRPr>
                    </a:p>
                  </a:txBody>
                  <a:tcPr marL="45720" marR="0" marT="0" marB="0">
                    <a:lnL w="381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2"/>
                  </a:ext>
                </a:extLst>
              </a:tr>
              <a:tr h="152361">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Multiple pain points are identified, and we can move to the next stage in the sales cycle. </a:t>
                      </a:r>
                    </a:p>
                  </a:txBody>
                  <a:tcPr marL="45720" marR="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630800205"/>
                  </a:ext>
                </a:extLst>
              </a:tr>
              <a:tr h="634836">
                <a:tc>
                  <a:txBody>
                    <a:bodyPr/>
                    <a:lstStyle/>
                    <a:p>
                      <a:pPr lvl="0">
                        <a:lnSpc>
                          <a:spcPts val="1300"/>
                        </a:lnSpc>
                        <a:spcAft>
                          <a:spcPts val="800"/>
                        </a:spcAft>
                        <a:defRPr/>
                      </a:pPr>
                      <a:r>
                        <a:rPr lang="en-US" sz="1200" b="0" i="0" dirty="0">
                          <a:solidFill>
                            <a:schemeClr val="bg1"/>
                          </a:solidFill>
                          <a:latin typeface="+mn-lt"/>
                          <a:ea typeface="Calibri" panose="020F0502020204030204" pitchFamily="34" charset="0"/>
                          <a:cs typeface="Poppins SemiBold" panose="00000700000000000000" pitchFamily="2" charset="0"/>
                        </a:rPr>
                        <a:t>Exit Criteria</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Multiple pain points are identified.</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SCQA Complete. </a:t>
                      </a:r>
                    </a:p>
                  </a:txBody>
                  <a:tcPr marL="4572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lvl="0">
                        <a:lnSpc>
                          <a:spcPts val="1300"/>
                        </a:lnSpc>
                        <a:spcAft>
                          <a:spcPts val="800"/>
                        </a:spcAft>
                        <a:defRPr/>
                      </a:pPr>
                      <a:r>
                        <a:rPr lang="en-US" sz="1200" b="0" i="0" dirty="0">
                          <a:solidFill>
                            <a:schemeClr val="bg1"/>
                          </a:solidFill>
                          <a:latin typeface="+mn-lt"/>
                          <a:ea typeface="Calibri" panose="020F0502020204030204" pitchFamily="34" charset="0"/>
                          <a:cs typeface="Poppins SemiBold" panose="00000700000000000000" pitchFamily="2" charset="0"/>
                        </a:rPr>
                        <a:t>Next Steps</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Review SCQA outcome with Manager and Sales Engineering/Pre-Sales</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Prepare Client Proposal</a:t>
                      </a:r>
                    </a:p>
                  </a:txBody>
                  <a:tcPr marL="4572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bl>
          </a:graphicData>
        </a:graphic>
      </p:graphicFrame>
      <p:sp>
        <p:nvSpPr>
          <p:cNvPr id="163" name="Title 1">
            <a:extLst>
              <a:ext uri="{FF2B5EF4-FFF2-40B4-BE49-F238E27FC236}">
                <a16:creationId xmlns:a16="http://schemas.microsoft.com/office/drawing/2014/main" id="{A6B12913-0AD4-47F9-946D-C8CF5B6B6D15}"/>
              </a:ext>
            </a:extLst>
          </p:cNvPr>
          <p:cNvSpPr>
            <a:spLocks noGrp="1"/>
          </p:cNvSpPr>
          <p:nvPr>
            <p:ph type="title"/>
          </p:nvPr>
        </p:nvSpPr>
        <p:spPr>
          <a:xfrm>
            <a:off x="209550" y="160427"/>
            <a:ext cx="5580697" cy="438976"/>
          </a:xfrm>
        </p:spPr>
        <p:txBody>
          <a:bodyPr>
            <a:noAutofit/>
          </a:bodyPr>
          <a:lstStyle/>
          <a:p>
            <a:r>
              <a:rPr lang="en-US" dirty="0"/>
              <a:t>Sales Play 1: Pain Exposing Questions</a:t>
            </a:r>
          </a:p>
        </p:txBody>
      </p:sp>
      <p:sp>
        <p:nvSpPr>
          <p:cNvPr id="6" name="TextBox 5">
            <a:extLst>
              <a:ext uri="{FF2B5EF4-FFF2-40B4-BE49-F238E27FC236}">
                <a16:creationId xmlns:a16="http://schemas.microsoft.com/office/drawing/2014/main" id="{9BE401D7-0AFC-4CFD-A4C9-470AA3DF2EC6}"/>
              </a:ext>
            </a:extLst>
          </p:cNvPr>
          <p:cNvSpPr txBox="1"/>
          <p:nvPr/>
        </p:nvSpPr>
        <p:spPr>
          <a:xfrm>
            <a:off x="209855" y="770082"/>
            <a:ext cx="2590800" cy="307777"/>
          </a:xfrm>
          <a:prstGeom prst="rect">
            <a:avLst/>
          </a:prstGeom>
          <a:noFill/>
        </p:spPr>
        <p:txBody>
          <a:bodyPr wrap="square" rtlCol="0">
            <a:spAutoFit/>
          </a:bodyPr>
          <a:lstStyle/>
          <a:p>
            <a:r>
              <a:rPr lang="en-US" sz="1400" dirty="0">
                <a:solidFill>
                  <a:schemeClr val="accent3"/>
                </a:solidFill>
                <a:latin typeface="Arial Black" panose="020B0A04020102020204" pitchFamily="34" charset="0"/>
              </a:rPr>
              <a:t>Early Stage Play</a:t>
            </a:r>
          </a:p>
        </p:txBody>
      </p:sp>
      <p:sp>
        <p:nvSpPr>
          <p:cNvPr id="87" name="Oval 86">
            <a:extLst>
              <a:ext uri="{FF2B5EF4-FFF2-40B4-BE49-F238E27FC236}">
                <a16:creationId xmlns:a16="http://schemas.microsoft.com/office/drawing/2014/main" id="{D424082D-07AF-46A0-87EA-930F518A790A}"/>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8" name="Oval 87">
            <a:extLst>
              <a:ext uri="{FF2B5EF4-FFF2-40B4-BE49-F238E27FC236}">
                <a16:creationId xmlns:a16="http://schemas.microsoft.com/office/drawing/2014/main" id="{2BD2EBC3-8F9E-4343-A554-100ACA79463F}"/>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9" name="Oval 88">
            <a:extLst>
              <a:ext uri="{FF2B5EF4-FFF2-40B4-BE49-F238E27FC236}">
                <a16:creationId xmlns:a16="http://schemas.microsoft.com/office/drawing/2014/main" id="{DDB5AADA-F7B8-4245-B992-F3E974D7BFC7}"/>
              </a:ext>
            </a:extLst>
          </p:cNvPr>
          <p:cNvSpPr/>
          <p:nvPr/>
        </p:nvSpPr>
        <p:spPr>
          <a:xfrm>
            <a:off x="2481490" y="1126488"/>
            <a:ext cx="717131" cy="717131"/>
          </a:xfrm>
          <a:prstGeom prst="ellipse">
            <a:avLst/>
          </a:prstGeom>
          <a:solidFill>
            <a:schemeClr val="accent2">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90" name="Oval 89">
            <a:extLst>
              <a:ext uri="{FF2B5EF4-FFF2-40B4-BE49-F238E27FC236}">
                <a16:creationId xmlns:a16="http://schemas.microsoft.com/office/drawing/2014/main" id="{F24A35F9-CA11-498B-86D8-A98FC5893467}"/>
              </a:ext>
            </a:extLst>
          </p:cNvPr>
          <p:cNvSpPr/>
          <p:nvPr/>
        </p:nvSpPr>
        <p:spPr>
          <a:xfrm>
            <a:off x="3450545" y="1126488"/>
            <a:ext cx="717131" cy="717131"/>
          </a:xfrm>
          <a:prstGeom prst="ellipse">
            <a:avLst/>
          </a:prstGeom>
          <a:solidFill>
            <a:schemeClr val="accent2">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91" name="Oval 90">
            <a:extLst>
              <a:ext uri="{FF2B5EF4-FFF2-40B4-BE49-F238E27FC236}">
                <a16:creationId xmlns:a16="http://schemas.microsoft.com/office/drawing/2014/main" id="{13F65928-A324-4A5D-ADED-B0D1CFB3297D}"/>
              </a:ext>
            </a:extLst>
          </p:cNvPr>
          <p:cNvSpPr/>
          <p:nvPr/>
        </p:nvSpPr>
        <p:spPr>
          <a:xfrm>
            <a:off x="4419600" y="1126488"/>
            <a:ext cx="717131" cy="717131"/>
          </a:xfrm>
          <a:prstGeom prst="ellipse">
            <a:avLst/>
          </a:prstGeom>
          <a:solidFill>
            <a:srgbClr val="C8A5E3">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92" name="Oval 91">
            <a:extLst>
              <a:ext uri="{FF2B5EF4-FFF2-40B4-BE49-F238E27FC236}">
                <a16:creationId xmlns:a16="http://schemas.microsoft.com/office/drawing/2014/main" id="{F207066B-643A-4085-B39D-7F1A3C177A54}"/>
              </a:ext>
            </a:extLst>
          </p:cNvPr>
          <p:cNvSpPr/>
          <p:nvPr/>
        </p:nvSpPr>
        <p:spPr>
          <a:xfrm>
            <a:off x="5388655" y="1126488"/>
            <a:ext cx="717131" cy="717131"/>
          </a:xfrm>
          <a:prstGeom prst="ellipse">
            <a:avLst/>
          </a:prstGeom>
          <a:solidFill>
            <a:srgbClr val="C8A5E3">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93" name="Oval 92">
            <a:extLst>
              <a:ext uri="{FF2B5EF4-FFF2-40B4-BE49-F238E27FC236}">
                <a16:creationId xmlns:a16="http://schemas.microsoft.com/office/drawing/2014/main" id="{7A681AF3-E22A-412B-B153-900CFABA6B24}"/>
              </a:ext>
            </a:extLst>
          </p:cNvPr>
          <p:cNvSpPr/>
          <p:nvPr/>
        </p:nvSpPr>
        <p:spPr>
          <a:xfrm>
            <a:off x="6357710" y="1126488"/>
            <a:ext cx="717131" cy="717131"/>
          </a:xfrm>
          <a:prstGeom prst="ellipse">
            <a:avLst/>
          </a:prstGeom>
          <a:solidFill>
            <a:srgbClr val="C8A5E3">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94" name="Group 93">
            <a:extLst>
              <a:ext uri="{FF2B5EF4-FFF2-40B4-BE49-F238E27FC236}">
                <a16:creationId xmlns:a16="http://schemas.microsoft.com/office/drawing/2014/main" id="{EE74B5F4-0F9A-4DBF-8193-967D4CB6BCA5}"/>
              </a:ext>
            </a:extLst>
          </p:cNvPr>
          <p:cNvGrpSpPr/>
          <p:nvPr/>
        </p:nvGrpSpPr>
        <p:grpSpPr>
          <a:xfrm>
            <a:off x="721764" y="1304872"/>
            <a:ext cx="360363" cy="360363"/>
            <a:chOff x="9161463" y="2887663"/>
            <a:chExt cx="360363" cy="360363"/>
          </a:xfrm>
          <a:solidFill>
            <a:schemeClr val="bg1"/>
          </a:solidFill>
        </p:grpSpPr>
        <p:sp>
          <p:nvSpPr>
            <p:cNvPr id="95" name="Freeform 21">
              <a:extLst>
                <a:ext uri="{FF2B5EF4-FFF2-40B4-BE49-F238E27FC236}">
                  <a16:creationId xmlns:a16="http://schemas.microsoft.com/office/drawing/2014/main" id="{8757442D-34ED-4A08-81EE-E92693994A7D}"/>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22">
              <a:extLst>
                <a:ext uri="{FF2B5EF4-FFF2-40B4-BE49-F238E27FC236}">
                  <a16:creationId xmlns:a16="http://schemas.microsoft.com/office/drawing/2014/main" id="{4B7ACB39-2996-4D09-BE4F-785810F6C6F5}"/>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23">
              <a:extLst>
                <a:ext uri="{FF2B5EF4-FFF2-40B4-BE49-F238E27FC236}">
                  <a16:creationId xmlns:a16="http://schemas.microsoft.com/office/drawing/2014/main" id="{CE55D0A9-79E0-4F7C-94B3-882DAB5E921F}"/>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8" name="Freeform 13">
            <a:extLst>
              <a:ext uri="{FF2B5EF4-FFF2-40B4-BE49-F238E27FC236}">
                <a16:creationId xmlns:a16="http://schemas.microsoft.com/office/drawing/2014/main" id="{668A9668-62DC-46D5-8A5A-07B257EF0A65}"/>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6">
            <a:extLst>
              <a:ext uri="{FF2B5EF4-FFF2-40B4-BE49-F238E27FC236}">
                <a16:creationId xmlns:a16="http://schemas.microsoft.com/office/drawing/2014/main" id="{11A2E225-1C77-4141-9034-0255B52C333B}"/>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00" name="Group 99">
            <a:extLst>
              <a:ext uri="{FF2B5EF4-FFF2-40B4-BE49-F238E27FC236}">
                <a16:creationId xmlns:a16="http://schemas.microsoft.com/office/drawing/2014/main" id="{F6E0F268-9BB7-4447-A4B5-A4482F156A1E}"/>
              </a:ext>
            </a:extLst>
          </p:cNvPr>
          <p:cNvGrpSpPr/>
          <p:nvPr/>
        </p:nvGrpSpPr>
        <p:grpSpPr>
          <a:xfrm>
            <a:off x="5594820" y="1304872"/>
            <a:ext cx="304800" cy="360362"/>
            <a:chOff x="3421063" y="1804988"/>
            <a:chExt cx="304800" cy="360362"/>
          </a:xfrm>
          <a:solidFill>
            <a:schemeClr val="bg1"/>
          </a:solidFill>
        </p:grpSpPr>
        <p:sp>
          <p:nvSpPr>
            <p:cNvPr id="101" name="Freeform 99">
              <a:extLst>
                <a:ext uri="{FF2B5EF4-FFF2-40B4-BE49-F238E27FC236}">
                  <a16:creationId xmlns:a16="http://schemas.microsoft.com/office/drawing/2014/main" id="{3A5C7DE5-B93F-4595-8AC3-CA3551C038DF}"/>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00">
              <a:extLst>
                <a:ext uri="{FF2B5EF4-FFF2-40B4-BE49-F238E27FC236}">
                  <a16:creationId xmlns:a16="http://schemas.microsoft.com/office/drawing/2014/main" id="{7A7D5416-4BA7-47EE-B5C7-A2D611EEB9F6}"/>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01">
              <a:extLst>
                <a:ext uri="{FF2B5EF4-FFF2-40B4-BE49-F238E27FC236}">
                  <a16:creationId xmlns:a16="http://schemas.microsoft.com/office/drawing/2014/main" id="{97005CCB-E792-40D2-8E45-7BE6832ED82C}"/>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04" name="Graphic 103">
            <a:extLst>
              <a:ext uri="{FF2B5EF4-FFF2-40B4-BE49-F238E27FC236}">
                <a16:creationId xmlns:a16="http://schemas.microsoft.com/office/drawing/2014/main" id="{A8DFABBC-2E3C-4501-993C-14B1A8A9B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105" name="Group 104">
            <a:extLst>
              <a:ext uri="{FF2B5EF4-FFF2-40B4-BE49-F238E27FC236}">
                <a16:creationId xmlns:a16="http://schemas.microsoft.com/office/drawing/2014/main" id="{E77251A9-997D-4D6D-B52C-E49CBB303E31}"/>
              </a:ext>
            </a:extLst>
          </p:cNvPr>
          <p:cNvGrpSpPr/>
          <p:nvPr/>
        </p:nvGrpSpPr>
        <p:grpSpPr>
          <a:xfrm>
            <a:off x="3628929" y="1304872"/>
            <a:ext cx="360363" cy="360362"/>
            <a:chOff x="4113213" y="5414963"/>
            <a:chExt cx="360363" cy="360362"/>
          </a:xfrm>
          <a:solidFill>
            <a:schemeClr val="bg1"/>
          </a:solidFill>
        </p:grpSpPr>
        <p:sp>
          <p:nvSpPr>
            <p:cNvPr id="106" name="Freeform 88">
              <a:extLst>
                <a:ext uri="{FF2B5EF4-FFF2-40B4-BE49-F238E27FC236}">
                  <a16:creationId xmlns:a16="http://schemas.microsoft.com/office/drawing/2014/main" id="{CE7BF124-4AA1-4B22-BF0B-AE4DED5B850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89">
              <a:extLst>
                <a:ext uri="{FF2B5EF4-FFF2-40B4-BE49-F238E27FC236}">
                  <a16:creationId xmlns:a16="http://schemas.microsoft.com/office/drawing/2014/main" id="{5BCEAA42-94F6-4E05-B908-85AA12A8FE2D}"/>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90">
              <a:extLst>
                <a:ext uri="{FF2B5EF4-FFF2-40B4-BE49-F238E27FC236}">
                  <a16:creationId xmlns:a16="http://schemas.microsoft.com/office/drawing/2014/main" id="{C5D8E708-5D0A-47DA-AE7A-E33F152933F7}"/>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9" name="Group 108">
            <a:extLst>
              <a:ext uri="{FF2B5EF4-FFF2-40B4-BE49-F238E27FC236}">
                <a16:creationId xmlns:a16="http://schemas.microsoft.com/office/drawing/2014/main" id="{C84BC9C5-E0D2-4742-BA6E-B6048CE62B6A}"/>
              </a:ext>
            </a:extLst>
          </p:cNvPr>
          <p:cNvGrpSpPr/>
          <p:nvPr/>
        </p:nvGrpSpPr>
        <p:grpSpPr>
          <a:xfrm>
            <a:off x="2659874" y="1308047"/>
            <a:ext cx="360363" cy="354013"/>
            <a:chOff x="9161463" y="4692650"/>
            <a:chExt cx="360363" cy="354013"/>
          </a:xfrm>
          <a:solidFill>
            <a:schemeClr val="bg1"/>
          </a:solidFill>
        </p:grpSpPr>
        <p:sp>
          <p:nvSpPr>
            <p:cNvPr id="110" name="Freeform 156">
              <a:extLst>
                <a:ext uri="{FF2B5EF4-FFF2-40B4-BE49-F238E27FC236}">
                  <a16:creationId xmlns:a16="http://schemas.microsoft.com/office/drawing/2014/main" id="{57F22F68-0182-4BF3-9C92-B9BB090C78FD}"/>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157">
              <a:extLst>
                <a:ext uri="{FF2B5EF4-FFF2-40B4-BE49-F238E27FC236}">
                  <a16:creationId xmlns:a16="http://schemas.microsoft.com/office/drawing/2014/main" id="{8DB7B571-DE12-4D83-9920-998E4ED78DD2}"/>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158">
              <a:extLst>
                <a:ext uri="{FF2B5EF4-FFF2-40B4-BE49-F238E27FC236}">
                  <a16:creationId xmlns:a16="http://schemas.microsoft.com/office/drawing/2014/main" id="{A95B15CE-C635-42D4-8DEF-25660EEA6250}"/>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159">
              <a:extLst>
                <a:ext uri="{FF2B5EF4-FFF2-40B4-BE49-F238E27FC236}">
                  <a16:creationId xmlns:a16="http://schemas.microsoft.com/office/drawing/2014/main" id="{632C236F-A2C8-40F3-AD8A-653CEE938779}"/>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6" name="Slide Number Placeholder 2">
            <a:extLst>
              <a:ext uri="{FF2B5EF4-FFF2-40B4-BE49-F238E27FC236}">
                <a16:creationId xmlns:a16="http://schemas.microsoft.com/office/drawing/2014/main" id="{2196F5E8-FE54-B643-B8AA-593C1C4E7BC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47</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194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A892C05-7E49-4AF2-ADE9-EA8821EB04ED}"/>
              </a:ext>
            </a:extLst>
          </p:cNvPr>
          <p:cNvGraphicFramePr>
            <a:graphicFrameLocks noChangeAspect="1"/>
          </p:cNvGraphicFramePr>
          <p:nvPr>
            <p:custDataLst>
              <p:tags r:id="rId1"/>
            </p:custDataLst>
            <p:extLst>
              <p:ext uri="{D42A27DB-BD31-4B8C-83A1-F6EECF244321}">
                <p14:modId xmlns:p14="http://schemas.microsoft.com/office/powerpoint/2010/main" val="2839159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BA892C05-7E49-4AF2-ADE9-EA8821EB04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B9465E2-4C09-4A7F-B4A2-53553997EE7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35" name="Table 34">
            <a:extLst>
              <a:ext uri="{FF2B5EF4-FFF2-40B4-BE49-F238E27FC236}">
                <a16:creationId xmlns:a16="http://schemas.microsoft.com/office/drawing/2014/main" id="{F6F00F91-3C36-49A1-8E69-FCD6E3E8CB35}"/>
              </a:ext>
            </a:extLst>
          </p:cNvPr>
          <p:cNvGraphicFramePr>
            <a:graphicFrameLocks noGrp="1"/>
          </p:cNvGraphicFramePr>
          <p:nvPr>
            <p:extLst>
              <p:ext uri="{D42A27DB-BD31-4B8C-83A1-F6EECF244321}">
                <p14:modId xmlns:p14="http://schemas.microsoft.com/office/powerpoint/2010/main" val="2731247129"/>
              </p:ext>
            </p:extLst>
          </p:nvPr>
        </p:nvGraphicFramePr>
        <p:xfrm>
          <a:off x="209549" y="3327400"/>
          <a:ext cx="7368088" cy="6045200"/>
        </p:xfrm>
        <a:graphic>
          <a:graphicData uri="http://schemas.openxmlformats.org/drawingml/2006/table">
            <a:tbl>
              <a:tblPr firstRow="1" bandRow="1">
                <a:tableStyleId>{5C22544A-7EE6-4342-B048-85BDC9FD1C3A}</a:tableStyleId>
              </a:tblPr>
              <a:tblGrid>
                <a:gridCol w="3684044">
                  <a:extLst>
                    <a:ext uri="{9D8B030D-6E8A-4147-A177-3AD203B41FA5}">
                      <a16:colId xmlns:a16="http://schemas.microsoft.com/office/drawing/2014/main" val="20000"/>
                    </a:ext>
                  </a:extLst>
                </a:gridCol>
                <a:gridCol w="3684044">
                  <a:extLst>
                    <a:ext uri="{9D8B030D-6E8A-4147-A177-3AD203B41FA5}">
                      <a16:colId xmlns:a16="http://schemas.microsoft.com/office/drawing/2014/main" val="15287461"/>
                    </a:ext>
                  </a:extLst>
                </a:gridCol>
              </a:tblGrid>
              <a:tr h="312167">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Overview</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The Two Primary Reasons They Are Unresponsive</a:t>
                      </a: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777094770"/>
                  </a:ext>
                </a:extLst>
              </a:tr>
              <a:tr h="624334">
                <a:tc gridSpan="2">
                  <a:txBody>
                    <a:bodyPr/>
                    <a:lstStyle/>
                    <a:p>
                      <a:pPr marL="228600" marR="0" lvl="0" indent="-228600" algn="l" defTabSz="777240" rtl="0" eaLnBrk="1" fontAlgn="auto" latinLnBrk="0" hangingPunct="1">
                        <a:lnSpc>
                          <a:spcPts val="13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The prospect is unsure of their pain and does not know what solutions could help solve their problems </a:t>
                      </a:r>
                    </a:p>
                    <a:p>
                      <a:pPr marL="228600" marR="0" lvl="0" indent="-228600" algn="l" defTabSz="777240" rtl="0" eaLnBrk="1" fontAlgn="auto" latinLnBrk="0" hangingPunct="1">
                        <a:lnSpc>
                          <a:spcPts val="13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The prospect’s situation has changed, and they are no longer facing the same pain or have found an alternate solution</a:t>
                      </a:r>
                    </a:p>
                    <a:p>
                      <a:pPr marL="0" marR="0" lvl="0" indent="0" algn="l" defTabSz="777240" rtl="0" eaLnBrk="1" fontAlgn="auto" latinLnBrk="0" hangingPunct="1">
                        <a:lnSpc>
                          <a:spcPts val="13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02891257"/>
                  </a:ext>
                </a:extLst>
              </a:tr>
              <a:tr h="156083">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0" dirty="0">
                          <a:solidFill>
                            <a:schemeClr val="accent3"/>
                          </a:solidFill>
                          <a:latin typeface="+mn-lt"/>
                          <a:ea typeface="Calibri" panose="020F0502020204030204" pitchFamily="34" charset="0"/>
                          <a:cs typeface="Poppins SemiBold" panose="00000700000000000000" pitchFamily="2" charset="0"/>
                        </a:rPr>
                        <a:t>Proactive Ways to Reduce the Chance They Become Unresponsive Again</a:t>
                      </a:r>
                      <a:endPar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2"/>
                  </a:ext>
                </a:extLst>
              </a:tr>
              <a:tr h="1716917">
                <a:tc gridSpan="2">
                  <a:txBody>
                    <a:bodyPr/>
                    <a:lstStyle/>
                    <a:p>
                      <a:pPr marL="228600" marR="0" lvl="0" indent="-228600" algn="l" defTabSz="777240" rtl="0" eaLnBrk="1" fontAlgn="auto" latinLnBrk="0" hangingPunct="1">
                        <a:lnSpc>
                          <a:spcPts val="13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Ensure you have pinpointed the pain that can be solved with our products</a:t>
                      </a:r>
                    </a:p>
                    <a:p>
                      <a:pPr marL="228600" marR="0" lvl="0" indent="-228600" algn="l" defTabSz="777240" rtl="0" eaLnBrk="1" fontAlgn="auto" latinLnBrk="0" hangingPunct="1">
                        <a:lnSpc>
                          <a:spcPts val="13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Ensure you have a scheduled sequence of follow-up calls &amp; emails to keep them engaged</a:t>
                      </a:r>
                    </a:p>
                    <a:p>
                      <a:pPr marL="228600" marR="0" lvl="0" indent="-228600" algn="l" defTabSz="777240" rtl="0" eaLnBrk="1" fontAlgn="auto" latinLnBrk="0" hangingPunct="1">
                        <a:lnSpc>
                          <a:spcPts val="13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Ensure calls and follow-up meetings are not scheduled during month end closing activities when busiest</a:t>
                      </a:r>
                    </a:p>
                    <a:p>
                      <a:pPr marL="228600" marR="0" lvl="0" indent="-228600" algn="l" defTabSz="777240" rtl="0" eaLnBrk="1" fontAlgn="auto" latinLnBrk="0" hangingPunct="1">
                        <a:lnSpc>
                          <a:spcPts val="13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Confirm next steps before ending any communication with them</a:t>
                      </a:r>
                    </a:p>
                    <a:p>
                      <a:pPr marL="0" marR="0" lvl="0" indent="0" algn="l" defTabSz="777240" rtl="0" eaLnBrk="1" fontAlgn="auto" latinLnBrk="0" hangingPunct="1">
                        <a:lnSpc>
                          <a:spcPts val="13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accent2"/>
                        </a:solidFill>
                        <a:effectLst/>
                        <a:uLnTx/>
                        <a:uFillTx/>
                        <a:latin typeface="+mn-lt"/>
                        <a:ea typeface="Calibri" panose="020F0502020204030204" pitchFamily="34" charset="0"/>
                        <a:cs typeface="Poppins SemiBold" panose="00000700000000000000" pitchFamily="2" charset="0"/>
                      </a:endParaRP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n-lt"/>
                          <a:ea typeface="Calibri" panose="020F0502020204030204" pitchFamily="34" charset="0"/>
                          <a:cs typeface="Poppins SemiBold" panose="00000700000000000000" pitchFamily="2" charset="0"/>
                        </a:rPr>
                        <a:t>Proactive Messaging to Better Understand their Situation:</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“Hi ____, I’m looking forward to discussing how &lt;Product&gt; can solve some of the challenges you have been having with your network solutions. I just wanted to check in and see if &lt;Insert Date and Time&gt; works for you to meet. If I don’t hear back from you this week, I will send a follow-up email early next week to see if there is a better time.”</a:t>
                      </a:r>
                    </a:p>
                    <a:p>
                      <a:pPr marL="0" marR="0" lvl="0" indent="0" algn="l" defTabSz="777240" rtl="0" eaLnBrk="1" fontAlgn="auto" latinLnBrk="0" hangingPunct="1">
                        <a:lnSpc>
                          <a:spcPts val="13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630800205"/>
                  </a:ext>
                </a:extLst>
              </a:tr>
              <a:tr h="312167">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Play Execution</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Actions to Take After Client Becomes Unresponsive</a:t>
                      </a: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959092432"/>
                  </a:ext>
                </a:extLst>
              </a:tr>
              <a:tr h="1404750">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Understanding the reason for becoming unresponsive is important in determining how you can move forward. You should seek to gain understanding from the prospect in a way that impacts them and gets them to respond.</a:t>
                      </a:r>
                    </a:p>
                    <a:p>
                      <a:pPr marL="0" marR="0" lvl="0" indent="0" algn="l" defTabSz="777240" rtl="0" eaLnBrk="1" fontAlgn="auto" latinLnBrk="0" hangingPunct="1">
                        <a:lnSpc>
                          <a:spcPts val="13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accent1"/>
                        </a:solidFill>
                        <a:effectLst/>
                        <a:uLnTx/>
                        <a:uFillTx/>
                        <a:latin typeface="+mn-lt"/>
                        <a:ea typeface="Calibri" panose="020F0502020204030204" pitchFamily="34" charset="0"/>
                        <a:cs typeface="Poppins SemiBold" panose="00000700000000000000" pitchFamily="2" charset="0"/>
                      </a:endParaRP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2"/>
                          </a:solidFill>
                          <a:effectLst/>
                          <a:uLnTx/>
                          <a:uFillTx/>
                          <a:latin typeface="+mn-lt"/>
                          <a:ea typeface="Calibri" panose="020F0502020204030204" pitchFamily="34" charset="0"/>
                          <a:cs typeface="Poppins SemiBold" panose="00000700000000000000" pitchFamily="2" charset="0"/>
                        </a:rPr>
                        <a:t>Messaging if Client is Still Unresponsive:</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“Hi ___, I haven’t heard from you in a while and want to know if anything has changed regarding your needs.  If something has changed, please let me know and I’d be happy to schedule a call to discuss. Let me know where’d you like to go from here.”</a:t>
                      </a:r>
                    </a:p>
                    <a:p>
                      <a:pPr marL="0" marR="0" lvl="0" indent="0" algn="l" defTabSz="777240" rtl="0" eaLnBrk="1" fontAlgn="auto" latinLnBrk="0" hangingPunct="1">
                        <a:lnSpc>
                          <a:spcPts val="13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649271397"/>
                  </a:ext>
                </a:extLst>
              </a:tr>
              <a:tr h="156083">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0" dirty="0">
                          <a:solidFill>
                            <a:schemeClr val="accent3"/>
                          </a:solidFill>
                          <a:latin typeface="+mn-lt"/>
                          <a:ea typeface="Calibri" panose="020F0502020204030204" pitchFamily="34" charset="0"/>
                          <a:cs typeface="Poppins SemiBold" panose="00000700000000000000" pitchFamily="2" charset="0"/>
                        </a:rPr>
                        <a:t>Ideal Outcome</a:t>
                      </a:r>
                      <a:endPar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312167">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0" dirty="0">
                          <a:solidFill>
                            <a:schemeClr val="tx1"/>
                          </a:solidFill>
                          <a:latin typeface="+mn-lt"/>
                          <a:cs typeface="Poppins Light" panose="00000400000000000000" pitchFamily="2" charset="0"/>
                        </a:rPr>
                        <a:t>You understand the reason for the client becoming unresponsive and proceed accordingly; the deal is restarted, or you have a clear no and you don’t need to waste your time with further pursuit.</a:t>
                      </a:r>
                    </a:p>
                  </a:txBody>
                  <a:tcPr marL="45720" marR="4572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5"/>
                  </a:ext>
                </a:extLst>
              </a:tr>
              <a:tr h="720385">
                <a:tc>
                  <a:txBody>
                    <a:bodyPr/>
                    <a:lstStyle/>
                    <a:p>
                      <a:pPr lvl="0">
                        <a:lnSpc>
                          <a:spcPts val="1300"/>
                        </a:lnSpc>
                        <a:spcAft>
                          <a:spcPts val="800"/>
                        </a:spcAft>
                        <a:defRPr/>
                      </a:pPr>
                      <a:r>
                        <a:rPr lang="en-US" sz="1200" b="0" i="0" dirty="0">
                          <a:solidFill>
                            <a:schemeClr val="bg1"/>
                          </a:solidFill>
                          <a:latin typeface="+mn-lt"/>
                          <a:ea typeface="Calibri" panose="020F0502020204030204" pitchFamily="34" charset="0"/>
                          <a:cs typeface="Poppins SemiBold" panose="00000700000000000000" pitchFamily="2" charset="0"/>
                        </a:rPr>
                        <a:t>Exit Criteria</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Unresponsive reason understood &amp; addressed </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lvl="0">
                        <a:lnSpc>
                          <a:spcPts val="1300"/>
                        </a:lnSpc>
                        <a:spcAft>
                          <a:spcPts val="800"/>
                        </a:spcAft>
                        <a:defRPr/>
                      </a:pPr>
                      <a:r>
                        <a:rPr lang="en-US" sz="1200" b="0" i="0" dirty="0">
                          <a:solidFill>
                            <a:schemeClr val="bg1"/>
                          </a:solidFill>
                          <a:latin typeface="+mn-lt"/>
                          <a:ea typeface="Calibri" panose="020F0502020204030204" pitchFamily="34" charset="0"/>
                          <a:cs typeface="Poppins SemiBold" panose="00000700000000000000" pitchFamily="2" charset="0"/>
                        </a:rPr>
                        <a:t>Next Steps</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Schedule a meeting to discuss possible solutions; or</a:t>
                      </a:r>
                    </a:p>
                    <a:p>
                      <a:pPr marL="228600" lvl="0" indent="-228600">
                        <a:lnSpc>
                          <a:spcPts val="1300"/>
                        </a:lnSpc>
                        <a:buFont typeface="+mj-lt"/>
                        <a:buAutoNum type="arabicPeriod" startAt="2"/>
                      </a:pPr>
                      <a:r>
                        <a:rPr lang="en-US" sz="1200" b="0" i="0" dirty="0">
                          <a:solidFill>
                            <a:schemeClr val="bg1"/>
                          </a:solidFill>
                          <a:latin typeface="+mn-lt"/>
                          <a:cs typeface="Poppins SemiBold" panose="00000700000000000000" pitchFamily="2" charset="0"/>
                        </a:rPr>
                        <a:t>Schedule a discovery call to identify pain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bl>
          </a:graphicData>
        </a:graphic>
      </p:graphicFrame>
      <p:sp>
        <p:nvSpPr>
          <p:cNvPr id="163" name="Title 1">
            <a:extLst>
              <a:ext uri="{FF2B5EF4-FFF2-40B4-BE49-F238E27FC236}">
                <a16:creationId xmlns:a16="http://schemas.microsoft.com/office/drawing/2014/main" id="{A6B12913-0AD4-47F9-946D-C8CF5B6B6D15}"/>
              </a:ext>
            </a:extLst>
          </p:cNvPr>
          <p:cNvSpPr>
            <a:spLocks noGrp="1"/>
          </p:cNvSpPr>
          <p:nvPr>
            <p:ph type="title"/>
          </p:nvPr>
        </p:nvSpPr>
        <p:spPr/>
        <p:txBody>
          <a:bodyPr>
            <a:noAutofit/>
          </a:bodyPr>
          <a:lstStyle/>
          <a:p>
            <a:r>
              <a:rPr lang="en-US" dirty="0"/>
              <a:t>Sales Play 2: Partner to Solve Their Pain</a:t>
            </a:r>
          </a:p>
        </p:txBody>
      </p:sp>
      <p:sp>
        <p:nvSpPr>
          <p:cNvPr id="58" name="Oval 57">
            <a:extLst>
              <a:ext uri="{FF2B5EF4-FFF2-40B4-BE49-F238E27FC236}">
                <a16:creationId xmlns:a16="http://schemas.microsoft.com/office/drawing/2014/main" id="{8BF9CDBF-85F1-4136-B198-42805A4BEBDE}"/>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59" name="Oval 58">
            <a:extLst>
              <a:ext uri="{FF2B5EF4-FFF2-40B4-BE49-F238E27FC236}">
                <a16:creationId xmlns:a16="http://schemas.microsoft.com/office/drawing/2014/main" id="{8E8EE617-A24F-4A39-B6D2-CFC4BA4E3D4B}"/>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0" name="Oval 59">
            <a:extLst>
              <a:ext uri="{FF2B5EF4-FFF2-40B4-BE49-F238E27FC236}">
                <a16:creationId xmlns:a16="http://schemas.microsoft.com/office/drawing/2014/main" id="{386CD20F-3DF6-4C92-99BC-9B98EEA251E4}"/>
              </a:ext>
            </a:extLst>
          </p:cNvPr>
          <p:cNvSpPr/>
          <p:nvPr/>
        </p:nvSpPr>
        <p:spPr>
          <a:xfrm>
            <a:off x="2481490" y="1126488"/>
            <a:ext cx="717131" cy="717131"/>
          </a:xfrm>
          <a:prstGeom prst="ellipse">
            <a:avLst/>
          </a:prstGeom>
          <a:solidFill>
            <a:schemeClr val="accent2">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8457AAA7-B533-4570-82C5-229777F369D4}"/>
              </a:ext>
            </a:extLst>
          </p:cNvPr>
          <p:cNvSpPr/>
          <p:nvPr/>
        </p:nvSpPr>
        <p:spPr>
          <a:xfrm>
            <a:off x="3450545" y="1126488"/>
            <a:ext cx="717131" cy="717131"/>
          </a:xfrm>
          <a:prstGeom prst="ellipse">
            <a:avLst/>
          </a:prstGeom>
          <a:solidFill>
            <a:schemeClr val="accent2">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F0E3F734-5A4D-4935-9D58-5241D0A66834}"/>
              </a:ext>
            </a:extLst>
          </p:cNvPr>
          <p:cNvSpPr/>
          <p:nvPr/>
        </p:nvSpPr>
        <p:spPr>
          <a:xfrm>
            <a:off x="4419600" y="1126488"/>
            <a:ext cx="717131" cy="717131"/>
          </a:xfrm>
          <a:prstGeom prst="ellipse">
            <a:avLst/>
          </a:prstGeom>
          <a:solidFill>
            <a:srgbClr val="C8A5E3">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E38D65F0-FAC0-408C-95EB-D42BC0F42BF7}"/>
              </a:ext>
            </a:extLst>
          </p:cNvPr>
          <p:cNvSpPr/>
          <p:nvPr/>
        </p:nvSpPr>
        <p:spPr>
          <a:xfrm>
            <a:off x="5388655" y="1126488"/>
            <a:ext cx="717131" cy="717131"/>
          </a:xfrm>
          <a:prstGeom prst="ellipse">
            <a:avLst/>
          </a:prstGeom>
          <a:solidFill>
            <a:srgbClr val="C8A5E3">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3B9BE52A-8C54-431C-AD3E-4FBD751A3693}"/>
              </a:ext>
            </a:extLst>
          </p:cNvPr>
          <p:cNvSpPr/>
          <p:nvPr/>
        </p:nvSpPr>
        <p:spPr>
          <a:xfrm>
            <a:off x="6357710" y="1126488"/>
            <a:ext cx="717131" cy="717131"/>
          </a:xfrm>
          <a:prstGeom prst="ellipse">
            <a:avLst/>
          </a:prstGeom>
          <a:solidFill>
            <a:srgbClr val="C8A5E3">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5" name="Group 64">
            <a:extLst>
              <a:ext uri="{FF2B5EF4-FFF2-40B4-BE49-F238E27FC236}">
                <a16:creationId xmlns:a16="http://schemas.microsoft.com/office/drawing/2014/main" id="{C827B59F-ADF0-4B0A-9DE0-01A898AF3180}"/>
              </a:ext>
            </a:extLst>
          </p:cNvPr>
          <p:cNvGrpSpPr/>
          <p:nvPr/>
        </p:nvGrpSpPr>
        <p:grpSpPr>
          <a:xfrm>
            <a:off x="721764" y="1304872"/>
            <a:ext cx="360363" cy="360363"/>
            <a:chOff x="9161463" y="2887663"/>
            <a:chExt cx="360363" cy="360363"/>
          </a:xfrm>
          <a:solidFill>
            <a:schemeClr val="bg1"/>
          </a:solidFill>
        </p:grpSpPr>
        <p:sp>
          <p:nvSpPr>
            <p:cNvPr id="66" name="Freeform 21">
              <a:extLst>
                <a:ext uri="{FF2B5EF4-FFF2-40B4-BE49-F238E27FC236}">
                  <a16:creationId xmlns:a16="http://schemas.microsoft.com/office/drawing/2014/main" id="{84D54574-AF75-4BDE-B054-57CCDA5FE21E}"/>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22">
              <a:extLst>
                <a:ext uri="{FF2B5EF4-FFF2-40B4-BE49-F238E27FC236}">
                  <a16:creationId xmlns:a16="http://schemas.microsoft.com/office/drawing/2014/main" id="{F2B7E3C5-B2B6-4F1A-B89F-44987052BD5A}"/>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23">
              <a:extLst>
                <a:ext uri="{FF2B5EF4-FFF2-40B4-BE49-F238E27FC236}">
                  <a16:creationId xmlns:a16="http://schemas.microsoft.com/office/drawing/2014/main" id="{5485EAFB-19CD-4F48-897A-25BE03F1859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9" name="Freeform 13">
            <a:extLst>
              <a:ext uri="{FF2B5EF4-FFF2-40B4-BE49-F238E27FC236}">
                <a16:creationId xmlns:a16="http://schemas.microsoft.com/office/drawing/2014/main" id="{87D49F4F-7799-430C-9354-38F008E108C4}"/>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6">
            <a:extLst>
              <a:ext uri="{FF2B5EF4-FFF2-40B4-BE49-F238E27FC236}">
                <a16:creationId xmlns:a16="http://schemas.microsoft.com/office/drawing/2014/main" id="{9CF713C1-D1D2-4597-BBDF-F4C117994C50}"/>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1" name="Group 70">
            <a:extLst>
              <a:ext uri="{FF2B5EF4-FFF2-40B4-BE49-F238E27FC236}">
                <a16:creationId xmlns:a16="http://schemas.microsoft.com/office/drawing/2014/main" id="{578E8423-FFB4-4FA7-A656-DF330033C8FF}"/>
              </a:ext>
            </a:extLst>
          </p:cNvPr>
          <p:cNvGrpSpPr/>
          <p:nvPr/>
        </p:nvGrpSpPr>
        <p:grpSpPr>
          <a:xfrm>
            <a:off x="5594820" y="1304872"/>
            <a:ext cx="304800" cy="360362"/>
            <a:chOff x="3421063" y="1804988"/>
            <a:chExt cx="304800" cy="360362"/>
          </a:xfrm>
          <a:solidFill>
            <a:schemeClr val="bg1"/>
          </a:solidFill>
        </p:grpSpPr>
        <p:sp>
          <p:nvSpPr>
            <p:cNvPr id="72" name="Freeform 99">
              <a:extLst>
                <a:ext uri="{FF2B5EF4-FFF2-40B4-BE49-F238E27FC236}">
                  <a16:creationId xmlns:a16="http://schemas.microsoft.com/office/drawing/2014/main" id="{F965AFEF-D162-429F-882C-229E64B0CB2E}"/>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00">
              <a:extLst>
                <a:ext uri="{FF2B5EF4-FFF2-40B4-BE49-F238E27FC236}">
                  <a16:creationId xmlns:a16="http://schemas.microsoft.com/office/drawing/2014/main" id="{98CFAEFA-F62D-422A-8D97-EA543D9F1AFA}"/>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01">
              <a:extLst>
                <a:ext uri="{FF2B5EF4-FFF2-40B4-BE49-F238E27FC236}">
                  <a16:creationId xmlns:a16="http://schemas.microsoft.com/office/drawing/2014/main" id="{C95A5860-9DC1-4FC0-A5F6-515A9CE28F51}"/>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5" name="Graphic 74">
            <a:extLst>
              <a:ext uri="{FF2B5EF4-FFF2-40B4-BE49-F238E27FC236}">
                <a16:creationId xmlns:a16="http://schemas.microsoft.com/office/drawing/2014/main" id="{2B9CBA83-7E20-4007-9632-DCD921708C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76" name="Group 75">
            <a:extLst>
              <a:ext uri="{FF2B5EF4-FFF2-40B4-BE49-F238E27FC236}">
                <a16:creationId xmlns:a16="http://schemas.microsoft.com/office/drawing/2014/main" id="{F5068962-5624-432A-AF08-333172CA6F16}"/>
              </a:ext>
            </a:extLst>
          </p:cNvPr>
          <p:cNvGrpSpPr/>
          <p:nvPr/>
        </p:nvGrpSpPr>
        <p:grpSpPr>
          <a:xfrm>
            <a:off x="3628929" y="1304872"/>
            <a:ext cx="360363" cy="360362"/>
            <a:chOff x="4113213" y="5414963"/>
            <a:chExt cx="360363" cy="360362"/>
          </a:xfrm>
          <a:solidFill>
            <a:schemeClr val="bg1"/>
          </a:solidFill>
        </p:grpSpPr>
        <p:sp>
          <p:nvSpPr>
            <p:cNvPr id="77" name="Freeform 88">
              <a:extLst>
                <a:ext uri="{FF2B5EF4-FFF2-40B4-BE49-F238E27FC236}">
                  <a16:creationId xmlns:a16="http://schemas.microsoft.com/office/drawing/2014/main" id="{52B12C11-8C5C-4CE5-BC96-F82678BF688A}"/>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89">
              <a:extLst>
                <a:ext uri="{FF2B5EF4-FFF2-40B4-BE49-F238E27FC236}">
                  <a16:creationId xmlns:a16="http://schemas.microsoft.com/office/drawing/2014/main" id="{E83AD324-6FA7-4B56-9203-2A73E4BC5A99}"/>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90">
              <a:extLst>
                <a:ext uri="{FF2B5EF4-FFF2-40B4-BE49-F238E27FC236}">
                  <a16:creationId xmlns:a16="http://schemas.microsoft.com/office/drawing/2014/main" id="{2BE0C6C3-85CE-4293-B087-C7EEE571659F}"/>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0" name="Group 79">
            <a:extLst>
              <a:ext uri="{FF2B5EF4-FFF2-40B4-BE49-F238E27FC236}">
                <a16:creationId xmlns:a16="http://schemas.microsoft.com/office/drawing/2014/main" id="{B58E2152-8F39-4ED1-ABF4-7618C0EB636E}"/>
              </a:ext>
            </a:extLst>
          </p:cNvPr>
          <p:cNvGrpSpPr/>
          <p:nvPr/>
        </p:nvGrpSpPr>
        <p:grpSpPr>
          <a:xfrm>
            <a:off x="2659874" y="1308047"/>
            <a:ext cx="360363" cy="354013"/>
            <a:chOff x="9161463" y="4692650"/>
            <a:chExt cx="360363" cy="354013"/>
          </a:xfrm>
          <a:solidFill>
            <a:schemeClr val="bg1"/>
          </a:solidFill>
        </p:grpSpPr>
        <p:sp>
          <p:nvSpPr>
            <p:cNvPr id="81" name="Freeform 156">
              <a:extLst>
                <a:ext uri="{FF2B5EF4-FFF2-40B4-BE49-F238E27FC236}">
                  <a16:creationId xmlns:a16="http://schemas.microsoft.com/office/drawing/2014/main" id="{AD2E373B-039A-484A-BC32-4AB3E0AA7030}"/>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57">
              <a:extLst>
                <a:ext uri="{FF2B5EF4-FFF2-40B4-BE49-F238E27FC236}">
                  <a16:creationId xmlns:a16="http://schemas.microsoft.com/office/drawing/2014/main" id="{2571C685-27EE-4FCB-9176-C4B90DE62D7A}"/>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58">
              <a:extLst>
                <a:ext uri="{FF2B5EF4-FFF2-40B4-BE49-F238E27FC236}">
                  <a16:creationId xmlns:a16="http://schemas.microsoft.com/office/drawing/2014/main" id="{9CE3802E-0C00-4BAB-AF4C-0954C00899F4}"/>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59">
              <a:extLst>
                <a:ext uri="{FF2B5EF4-FFF2-40B4-BE49-F238E27FC236}">
                  <a16:creationId xmlns:a16="http://schemas.microsoft.com/office/drawing/2014/main" id="{F6730349-8356-4484-8A69-4D67C5C1A5E6}"/>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6" name="TextBox 35">
            <a:extLst>
              <a:ext uri="{FF2B5EF4-FFF2-40B4-BE49-F238E27FC236}">
                <a16:creationId xmlns:a16="http://schemas.microsoft.com/office/drawing/2014/main" id="{062D3C5E-3BBF-4580-8702-EE29425B20F6}"/>
              </a:ext>
            </a:extLst>
          </p:cNvPr>
          <p:cNvSpPr txBox="1"/>
          <p:nvPr/>
        </p:nvSpPr>
        <p:spPr>
          <a:xfrm>
            <a:off x="209855" y="770082"/>
            <a:ext cx="2590800" cy="307777"/>
          </a:xfrm>
          <a:prstGeom prst="rect">
            <a:avLst/>
          </a:prstGeom>
          <a:noFill/>
        </p:spPr>
        <p:txBody>
          <a:bodyPr wrap="square" rtlCol="0">
            <a:spAutoFit/>
          </a:bodyPr>
          <a:lstStyle/>
          <a:p>
            <a:r>
              <a:rPr lang="en-US" sz="1400" dirty="0">
                <a:solidFill>
                  <a:schemeClr val="accent3"/>
                </a:solidFill>
                <a:latin typeface="Arial Black" panose="020B0A04020102020204" pitchFamily="34" charset="0"/>
              </a:rPr>
              <a:t>Early Stage Play</a:t>
            </a:r>
          </a:p>
        </p:txBody>
      </p:sp>
      <p:graphicFrame>
        <p:nvGraphicFramePr>
          <p:cNvPr id="37" name="Table 36">
            <a:extLst>
              <a:ext uri="{FF2B5EF4-FFF2-40B4-BE49-F238E27FC236}">
                <a16:creationId xmlns:a16="http://schemas.microsoft.com/office/drawing/2014/main" id="{D625BCC4-3879-42DF-B695-A0958989CEAC}"/>
              </a:ext>
            </a:extLst>
          </p:cNvPr>
          <p:cNvGraphicFramePr>
            <a:graphicFrameLocks noGrp="1"/>
          </p:cNvGraphicFramePr>
          <p:nvPr>
            <p:extLst>
              <p:ext uri="{D42A27DB-BD31-4B8C-83A1-F6EECF244321}">
                <p14:modId xmlns:p14="http://schemas.microsoft.com/office/powerpoint/2010/main" val="1498894903"/>
              </p:ext>
            </p:extLst>
          </p:nvPr>
        </p:nvGraphicFramePr>
        <p:xfrm>
          <a:off x="209550" y="2118307"/>
          <a:ext cx="7232200" cy="1140036"/>
        </p:xfrm>
        <a:graphic>
          <a:graphicData uri="http://schemas.openxmlformats.org/drawingml/2006/table">
            <a:tbl>
              <a:tblPr firstRow="1">
                <a:tableStyleId>{EB344D84-9AFB-497E-A393-DC336BA19D2E}</a:tableStyleId>
              </a:tblPr>
              <a:tblGrid>
                <a:gridCol w="1721608">
                  <a:extLst>
                    <a:ext uri="{9D8B030D-6E8A-4147-A177-3AD203B41FA5}">
                      <a16:colId xmlns:a16="http://schemas.microsoft.com/office/drawing/2014/main" val="20000"/>
                    </a:ext>
                  </a:extLst>
                </a:gridCol>
                <a:gridCol w="5510592">
                  <a:extLst>
                    <a:ext uri="{9D8B030D-6E8A-4147-A177-3AD203B41FA5}">
                      <a16:colId xmlns:a16="http://schemas.microsoft.com/office/drawing/2014/main" val="20001"/>
                    </a:ext>
                  </a:extLst>
                </a:gridCol>
              </a:tblGrid>
              <a:tr h="294203">
                <a:tc>
                  <a:txBody>
                    <a:bodyPr/>
                    <a:lstStyle/>
                    <a:p>
                      <a:pPr algn="l"/>
                      <a:r>
                        <a:rPr lang="en-US" sz="1200" b="1" dirty="0">
                          <a:solidFill>
                            <a:schemeClr val="bg1"/>
                          </a:solidFill>
                        </a:rPr>
                        <a:t>Persona(s) </a:t>
                      </a:r>
                      <a:endParaRPr lang="en-US" sz="1200" b="1" dirty="0">
                        <a:solidFill>
                          <a:schemeClr val="bg1"/>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All</a:t>
                      </a:r>
                      <a:endParaRPr lang="en-US" sz="1200" b="0" dirty="0">
                        <a:solidFill>
                          <a:schemeClr val="bg1"/>
                        </a:solidFill>
                        <a:latin typeface="+mn-lt"/>
                        <a:cs typeface="Arial" panose="020B0604020202020204" pitchFamily="34" charset="0"/>
                      </a:endParaRPr>
                    </a:p>
                  </a:txBody>
                  <a:tcPr anchor="ctr"/>
                </a:tc>
                <a:extLst>
                  <a:ext uri="{0D108BD9-81ED-4DB2-BD59-A6C34878D82A}">
                    <a16:rowId xmlns:a16="http://schemas.microsoft.com/office/drawing/2014/main" val="10000"/>
                  </a:ext>
                </a:extLst>
              </a:tr>
              <a:tr h="845833">
                <a:tc>
                  <a:txBody>
                    <a:bodyPr/>
                    <a:lstStyle/>
                    <a:p>
                      <a:pPr algn="l"/>
                      <a:r>
                        <a:rPr lang="en-US" sz="1200" b="1" dirty="0">
                          <a:solidFill>
                            <a:schemeClr val="accent3"/>
                          </a:solidFill>
                        </a:rPr>
                        <a:t>Trigger Event(s)</a:t>
                      </a:r>
                      <a:endParaRPr lang="en-US" sz="1200" b="1" dirty="0">
                        <a:solidFill>
                          <a:schemeClr val="accent3"/>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 warm prospect has become unresponsive.</a:t>
                      </a:r>
                    </a:p>
                  </a:txBody>
                  <a:tcPr anchor="ctr"/>
                </a:tc>
                <a:extLst>
                  <a:ext uri="{0D108BD9-81ED-4DB2-BD59-A6C34878D82A}">
                    <a16:rowId xmlns:a16="http://schemas.microsoft.com/office/drawing/2014/main" val="2725222001"/>
                  </a:ext>
                </a:extLst>
              </a:tr>
            </a:tbl>
          </a:graphicData>
        </a:graphic>
      </p:graphicFrame>
      <p:sp>
        <p:nvSpPr>
          <p:cNvPr id="38" name="Slide Number Placeholder 2">
            <a:extLst>
              <a:ext uri="{FF2B5EF4-FFF2-40B4-BE49-F238E27FC236}">
                <a16:creationId xmlns:a16="http://schemas.microsoft.com/office/drawing/2014/main" id="{208858F7-7190-6A49-A349-2DADE0CEC607}"/>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48</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97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DF848F79-A975-48BE-A2DA-091A4D6294D2}"/>
              </a:ext>
            </a:extLst>
          </p:cNvPr>
          <p:cNvGraphicFramePr>
            <a:graphicFrameLocks noChangeAspect="1"/>
          </p:cNvGraphicFramePr>
          <p:nvPr>
            <p:custDataLst>
              <p:tags r:id="rId1"/>
            </p:custDataLst>
            <p:extLst>
              <p:ext uri="{D42A27DB-BD31-4B8C-83A1-F6EECF244321}">
                <p14:modId xmlns:p14="http://schemas.microsoft.com/office/powerpoint/2010/main" val="297349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2" name="Object 11" hidden="1">
                        <a:extLst>
                          <a:ext uri="{FF2B5EF4-FFF2-40B4-BE49-F238E27FC236}">
                            <a16:creationId xmlns:a16="http://schemas.microsoft.com/office/drawing/2014/main" id="{DF848F79-A975-48BE-A2DA-091A4D6294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hidden="1">
            <a:extLst>
              <a:ext uri="{FF2B5EF4-FFF2-40B4-BE49-F238E27FC236}">
                <a16:creationId xmlns:a16="http://schemas.microsoft.com/office/drawing/2014/main" id="{04176A5A-933D-4A33-AABE-958CD11E401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35" name="Table 34">
            <a:extLst>
              <a:ext uri="{FF2B5EF4-FFF2-40B4-BE49-F238E27FC236}">
                <a16:creationId xmlns:a16="http://schemas.microsoft.com/office/drawing/2014/main" id="{F6F00F91-3C36-49A1-8E69-FCD6E3E8CB35}"/>
              </a:ext>
            </a:extLst>
          </p:cNvPr>
          <p:cNvGraphicFramePr>
            <a:graphicFrameLocks noGrp="1"/>
          </p:cNvGraphicFramePr>
          <p:nvPr>
            <p:extLst>
              <p:ext uri="{D42A27DB-BD31-4B8C-83A1-F6EECF244321}">
                <p14:modId xmlns:p14="http://schemas.microsoft.com/office/powerpoint/2010/main" val="3713285373"/>
              </p:ext>
            </p:extLst>
          </p:nvPr>
        </p:nvGraphicFramePr>
        <p:xfrm>
          <a:off x="209550" y="3476738"/>
          <a:ext cx="7242848" cy="5880100"/>
        </p:xfrm>
        <a:graphic>
          <a:graphicData uri="http://schemas.openxmlformats.org/drawingml/2006/table">
            <a:tbl>
              <a:tblPr firstRow="1" bandRow="1">
                <a:tableStyleId>{5C22544A-7EE6-4342-B048-85BDC9FD1C3A}</a:tableStyleId>
              </a:tblPr>
              <a:tblGrid>
                <a:gridCol w="3621424">
                  <a:extLst>
                    <a:ext uri="{9D8B030D-6E8A-4147-A177-3AD203B41FA5}">
                      <a16:colId xmlns:a16="http://schemas.microsoft.com/office/drawing/2014/main" val="20000"/>
                    </a:ext>
                  </a:extLst>
                </a:gridCol>
                <a:gridCol w="3621424">
                  <a:extLst>
                    <a:ext uri="{9D8B030D-6E8A-4147-A177-3AD203B41FA5}">
                      <a16:colId xmlns:a16="http://schemas.microsoft.com/office/drawing/2014/main" val="15287461"/>
                    </a:ext>
                  </a:extLst>
                </a:gridCol>
              </a:tblGrid>
              <a:tr h="114156">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1" dirty="0">
                          <a:solidFill>
                            <a:schemeClr val="accent3"/>
                          </a:solidFill>
                          <a:latin typeface="+mn-lt"/>
                          <a:ea typeface="Calibri" panose="020F0502020204030204" pitchFamily="34" charset="0"/>
                          <a:cs typeface="Poppins SemiBold" panose="00000700000000000000" pitchFamily="2" charset="0"/>
                        </a:rPr>
                        <a:t>Overview</a:t>
                      </a:r>
                      <a:endPar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2"/>
                  </a:ext>
                </a:extLst>
              </a:tr>
              <a:tr h="456625">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This typical scenario means something on the client’s side has changed. There could be an internal org change, concerns about pricing, or something else. The objective of this sales play is to understand the reason(s) for the loss of momentum and determine if time should be spent on this deal.</a:t>
                      </a:r>
                    </a:p>
                    <a:p>
                      <a:pPr marL="0" marR="0" lvl="0" indent="0" algn="l" defTabSz="777240" rtl="0" eaLnBrk="1" fontAlgn="auto" latinLnBrk="0" hangingPunct="1">
                        <a:lnSpc>
                          <a:spcPts val="13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630800205"/>
                  </a:ext>
                </a:extLst>
              </a:tr>
              <a:tr h="206118">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Plan A </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Gain clear understanding of the reason for stalling by asking status-probing questions (get them talking)</a:t>
                      </a: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959092432"/>
                  </a:ext>
                </a:extLst>
              </a:tr>
              <a:tr h="2168970">
                <a:tc gridSpan="2">
                  <a:txBody>
                    <a:bodyPr/>
                    <a:lstStyle/>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Has something changed? Any recent org changes?  Any internal dynamics that have change?</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Who, along with yourself, is involved in the final decision?  Are others opposed to what is proposed? </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“Enclosed is the standard agreement, let me know what the process looks like?” (Assumptive close)</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Are there internal competing initiatives getting higher priority?</a:t>
                      </a:r>
                    </a:p>
                    <a:p>
                      <a:pPr marL="0" marR="0" lvl="0" indent="0" algn="l" defTabSz="777240" rtl="0" eaLnBrk="1" fontAlgn="auto" latinLnBrk="0" hangingPunct="1">
                        <a:lnSpc>
                          <a:spcPts val="13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accent2"/>
                        </a:solidFill>
                        <a:effectLst/>
                        <a:uLnTx/>
                        <a:uFillTx/>
                        <a:latin typeface="+mn-lt"/>
                        <a:ea typeface="Calibri" panose="020F0502020204030204" pitchFamily="34" charset="0"/>
                        <a:cs typeface="Poppins SemiBold" panose="00000700000000000000" pitchFamily="2" charset="0"/>
                      </a:endParaRPr>
                    </a:p>
                    <a:p>
                      <a:pPr marL="0" marR="0" lvl="0" indent="0" algn="l" defTabSz="777240" rtl="0" eaLnBrk="1" fontAlgn="auto" latinLnBrk="0" hangingPunct="1">
                        <a:lnSpc>
                          <a:spcPts val="13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2"/>
                          </a:solidFill>
                          <a:effectLst/>
                          <a:uLnTx/>
                          <a:uFillTx/>
                          <a:latin typeface="+mn-lt"/>
                          <a:ea typeface="Calibri" panose="020F0502020204030204" pitchFamily="34" charset="0"/>
                          <a:cs typeface="Poppins SemiBold" panose="00000700000000000000" pitchFamily="2" charset="0"/>
                        </a:rPr>
                        <a:t>Tips: For E-Mail and Conversations</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Be direct in your communication and create some indifference – you don’t ‘need the sale’</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The subject line, “No Longer Interested?” for an E-Mail can be effective but a phone call is usually best</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Provide additional, relevant collateral. Not something you have already sent and do not fill their inbox</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If you fear they may be experiencing some sticker shock from the proposal </a:t>
                      </a:r>
                    </a:p>
                    <a:p>
                      <a:pPr marL="560070" marR="0" lvl="1"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Provide a range, “..a company of your size typically has an average sale price of &lt;$&gt;, but obviously it could fluctuate based upon your specific use case.’</a:t>
                      </a:r>
                    </a:p>
                    <a:p>
                      <a:pPr marL="560070" marR="0" lvl="1"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Set up a call to discuss detailed pricing, ‘We have to do a quick review to understand the licensing structure that is best for you and allow you to make a go vs. no-go decision.  Either way is ok.’</a:t>
                      </a:r>
                    </a:p>
                    <a:p>
                      <a:pPr marL="388620" marR="0" lvl="1" indent="0" algn="l" defTabSz="777240" rtl="0" eaLnBrk="1" fontAlgn="auto" latinLnBrk="0" hangingPunct="1">
                        <a:lnSpc>
                          <a:spcPts val="13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649271397"/>
                  </a:ext>
                </a:extLst>
              </a:tr>
              <a:tr h="114156">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Plan B</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Bring your boss</a:t>
                      </a: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0121057"/>
                  </a:ext>
                </a:extLst>
              </a:tr>
              <a:tr h="383631">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0" dirty="0">
                          <a:solidFill>
                            <a:schemeClr val="tx1"/>
                          </a:solidFill>
                          <a:latin typeface="+mn-lt"/>
                          <a:cs typeface="Poppins Light" panose="00000400000000000000" pitchFamily="2" charset="0"/>
                        </a:rPr>
                        <a:t>Ask the same types of questions as in Plan A but bring support in the form of your manager being there to bring a sense of urgency.  Sometimes decision makers can play differently with another director or executive involved.  </a:t>
                      </a:r>
                    </a:p>
                    <a:p>
                      <a:pPr marL="0" marR="0" lvl="0" indent="0" algn="l" defTabSz="777240" rtl="0" eaLnBrk="1" fontAlgn="auto" latinLnBrk="0" hangingPunct="1">
                        <a:lnSpc>
                          <a:spcPts val="1300"/>
                        </a:lnSpc>
                        <a:spcBef>
                          <a:spcPts val="0"/>
                        </a:spcBef>
                        <a:spcAft>
                          <a:spcPts val="0"/>
                        </a:spcAft>
                        <a:buClrTx/>
                        <a:buSzTx/>
                        <a:buFontTx/>
                        <a:buNone/>
                        <a:tabLst/>
                        <a:defRPr/>
                      </a:pPr>
                      <a:endParaRPr lang="en-US" sz="1200" b="0" dirty="0">
                        <a:solidFill>
                          <a:schemeClr val="tx1"/>
                        </a:solidFill>
                        <a:latin typeface="+mn-lt"/>
                        <a:cs typeface="Poppins Light" panose="00000400000000000000" pitchFamily="2" charset="0"/>
                      </a:endParaRPr>
                    </a:p>
                  </a:txBody>
                  <a:tcPr marL="45720" marR="45720" marT="0" marB="0">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178435801"/>
                  </a:ext>
                </a:extLst>
              </a:tr>
              <a:tr h="114156">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0" dirty="0">
                          <a:solidFill>
                            <a:schemeClr val="accent3"/>
                          </a:solidFill>
                          <a:latin typeface="+mn-lt"/>
                          <a:ea typeface="Calibri" panose="020F0502020204030204" pitchFamily="34" charset="0"/>
                          <a:cs typeface="Poppins SemiBold" panose="00000700000000000000" pitchFamily="2" charset="0"/>
                        </a:rPr>
                        <a:t>Ideal Outcome</a:t>
                      </a:r>
                      <a:endPar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endParaRPr>
                    </a:p>
                  </a:txBody>
                  <a:tcPr marL="45720" marR="45720" marT="0" marB="0">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228313">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0" dirty="0">
                          <a:solidFill>
                            <a:schemeClr val="tx1"/>
                          </a:solidFill>
                          <a:latin typeface="+mn-lt"/>
                          <a:cs typeface="Poppins Light" panose="00000400000000000000" pitchFamily="2" charset="0"/>
                        </a:rPr>
                        <a:t>You understand the reason for the stall and can address it accordingly OR the opportunity can be disqualified, and you can prioritize other deals.</a:t>
                      </a:r>
                    </a:p>
                  </a:txBody>
                  <a:tcPr marL="45720" marR="4572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5"/>
                  </a:ext>
                </a:extLst>
              </a:tr>
              <a:tr h="526875">
                <a:tc>
                  <a:txBody>
                    <a:bodyPr/>
                    <a:lstStyle/>
                    <a:p>
                      <a:pPr lvl="0">
                        <a:lnSpc>
                          <a:spcPts val="1300"/>
                        </a:lnSpc>
                        <a:spcAft>
                          <a:spcPts val="800"/>
                        </a:spcAft>
                        <a:defRPr/>
                      </a:pPr>
                      <a:r>
                        <a:rPr lang="en-US" sz="1200" b="0" i="0" dirty="0">
                          <a:solidFill>
                            <a:schemeClr val="bg1"/>
                          </a:solidFill>
                          <a:latin typeface="+mn-lt"/>
                          <a:ea typeface="Calibri" panose="020F0502020204030204" pitchFamily="34" charset="0"/>
                          <a:cs typeface="Poppins SemiBold" panose="00000700000000000000" pitchFamily="2" charset="0"/>
                        </a:rPr>
                        <a:t>Exit Criteria</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Prospect or client takes action</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Clear next steps are established OR opportunity is disqualified </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lvl="0">
                        <a:lnSpc>
                          <a:spcPts val="1300"/>
                        </a:lnSpc>
                        <a:spcAft>
                          <a:spcPts val="800"/>
                        </a:spcAft>
                        <a:defRPr/>
                      </a:pPr>
                      <a:r>
                        <a:rPr lang="en-US" sz="1200" b="0" i="0" dirty="0">
                          <a:solidFill>
                            <a:schemeClr val="bg1"/>
                          </a:solidFill>
                          <a:latin typeface="+mn-lt"/>
                          <a:ea typeface="Calibri" panose="020F0502020204030204" pitchFamily="34" charset="0"/>
                          <a:cs typeface="Poppins SemiBold" panose="00000700000000000000" pitchFamily="2" charset="0"/>
                        </a:rPr>
                        <a:t>Next Steps</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Work with prospect to establish next step</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Provide assistance to clear obstacles identified</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Prepare Client Agreement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bl>
          </a:graphicData>
        </a:graphic>
      </p:graphicFrame>
      <p:sp>
        <p:nvSpPr>
          <p:cNvPr id="108" name="Title 1">
            <a:extLst>
              <a:ext uri="{FF2B5EF4-FFF2-40B4-BE49-F238E27FC236}">
                <a16:creationId xmlns:a16="http://schemas.microsoft.com/office/drawing/2014/main" id="{2EBF2CEF-E386-4635-9D7F-2693519846B9}"/>
              </a:ext>
            </a:extLst>
          </p:cNvPr>
          <p:cNvSpPr>
            <a:spLocks noGrp="1"/>
          </p:cNvSpPr>
          <p:nvPr>
            <p:ph type="title"/>
          </p:nvPr>
        </p:nvSpPr>
        <p:spPr/>
        <p:txBody>
          <a:bodyPr>
            <a:noAutofit/>
          </a:bodyPr>
          <a:lstStyle/>
          <a:p>
            <a:r>
              <a:rPr lang="en-US" dirty="0"/>
              <a:t>Sales Play 3: Respect Your and My Time</a:t>
            </a:r>
          </a:p>
        </p:txBody>
      </p:sp>
      <p:sp>
        <p:nvSpPr>
          <p:cNvPr id="60" name="Oval 59">
            <a:extLst>
              <a:ext uri="{FF2B5EF4-FFF2-40B4-BE49-F238E27FC236}">
                <a16:creationId xmlns:a16="http://schemas.microsoft.com/office/drawing/2014/main" id="{0482964E-7327-4FD2-B69C-435E1B60243C}"/>
              </a:ext>
            </a:extLst>
          </p:cNvPr>
          <p:cNvSpPr/>
          <p:nvPr/>
        </p:nvSpPr>
        <p:spPr>
          <a:xfrm>
            <a:off x="543380" y="1126488"/>
            <a:ext cx="717131" cy="717131"/>
          </a:xfrm>
          <a:prstGeom prst="ellipse">
            <a:avLst/>
          </a:prstGeom>
          <a:solidFill>
            <a:schemeClr val="accent3">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557463F9-381E-489B-B0A6-0F1139054223}"/>
              </a:ext>
            </a:extLst>
          </p:cNvPr>
          <p:cNvSpPr/>
          <p:nvPr/>
        </p:nvSpPr>
        <p:spPr>
          <a:xfrm>
            <a:off x="1512435" y="1126488"/>
            <a:ext cx="717131" cy="717131"/>
          </a:xfrm>
          <a:prstGeom prst="ellipse">
            <a:avLst/>
          </a:prstGeom>
          <a:solidFill>
            <a:schemeClr val="accent3">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7C9F8E57-FD69-476F-A4DE-F2F20851679F}"/>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5BA1368D-627A-48CA-AAA0-461F6DA87382}"/>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5C545DE8-B2A4-4055-98D9-F52B6667FEA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5" name="Oval 64">
            <a:extLst>
              <a:ext uri="{FF2B5EF4-FFF2-40B4-BE49-F238E27FC236}">
                <a16:creationId xmlns:a16="http://schemas.microsoft.com/office/drawing/2014/main" id="{4766175C-D47B-4B9D-857F-9E30E226AC14}"/>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6" name="Oval 65">
            <a:extLst>
              <a:ext uri="{FF2B5EF4-FFF2-40B4-BE49-F238E27FC236}">
                <a16:creationId xmlns:a16="http://schemas.microsoft.com/office/drawing/2014/main" id="{346A7B26-40CA-4A48-AB55-989DE3C1EA6E}"/>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7" name="Group 66">
            <a:extLst>
              <a:ext uri="{FF2B5EF4-FFF2-40B4-BE49-F238E27FC236}">
                <a16:creationId xmlns:a16="http://schemas.microsoft.com/office/drawing/2014/main" id="{6C03A60D-2A68-45AE-A6CC-42BCF01F7B7A}"/>
              </a:ext>
            </a:extLst>
          </p:cNvPr>
          <p:cNvGrpSpPr/>
          <p:nvPr/>
        </p:nvGrpSpPr>
        <p:grpSpPr>
          <a:xfrm>
            <a:off x="721764" y="1304872"/>
            <a:ext cx="360363" cy="360363"/>
            <a:chOff x="9161463" y="2887663"/>
            <a:chExt cx="360363" cy="360363"/>
          </a:xfrm>
          <a:solidFill>
            <a:schemeClr val="bg1"/>
          </a:solidFill>
        </p:grpSpPr>
        <p:sp>
          <p:nvSpPr>
            <p:cNvPr id="68" name="Freeform 21">
              <a:extLst>
                <a:ext uri="{FF2B5EF4-FFF2-40B4-BE49-F238E27FC236}">
                  <a16:creationId xmlns:a16="http://schemas.microsoft.com/office/drawing/2014/main" id="{D30A6D52-B854-4846-82F6-9BFE0AD79C0F}"/>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2">
              <a:extLst>
                <a:ext uri="{FF2B5EF4-FFF2-40B4-BE49-F238E27FC236}">
                  <a16:creationId xmlns:a16="http://schemas.microsoft.com/office/drawing/2014/main" id="{FA54AB76-E2ED-4F23-8A5C-EE3DB71CE771}"/>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3">
              <a:extLst>
                <a:ext uri="{FF2B5EF4-FFF2-40B4-BE49-F238E27FC236}">
                  <a16:creationId xmlns:a16="http://schemas.microsoft.com/office/drawing/2014/main" id="{BC7DD7B2-9A57-4F7A-AA5E-E1E171742160}"/>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1" name="Freeform 13">
            <a:extLst>
              <a:ext uri="{FF2B5EF4-FFF2-40B4-BE49-F238E27FC236}">
                <a16:creationId xmlns:a16="http://schemas.microsoft.com/office/drawing/2014/main" id="{5939BEAE-91C6-4584-9D7B-D756BF31B41B}"/>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6">
            <a:extLst>
              <a:ext uri="{FF2B5EF4-FFF2-40B4-BE49-F238E27FC236}">
                <a16:creationId xmlns:a16="http://schemas.microsoft.com/office/drawing/2014/main" id="{4E25F5AC-A24B-400F-A8FA-0E56441AEC57}"/>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3" name="Group 72">
            <a:extLst>
              <a:ext uri="{FF2B5EF4-FFF2-40B4-BE49-F238E27FC236}">
                <a16:creationId xmlns:a16="http://schemas.microsoft.com/office/drawing/2014/main" id="{245E571B-9F70-4558-99BB-94D682789E86}"/>
              </a:ext>
            </a:extLst>
          </p:cNvPr>
          <p:cNvGrpSpPr/>
          <p:nvPr/>
        </p:nvGrpSpPr>
        <p:grpSpPr>
          <a:xfrm>
            <a:off x="5594820" y="1304872"/>
            <a:ext cx="304800" cy="360362"/>
            <a:chOff x="3421063" y="1804988"/>
            <a:chExt cx="304800" cy="360362"/>
          </a:xfrm>
          <a:solidFill>
            <a:schemeClr val="bg1"/>
          </a:solidFill>
        </p:grpSpPr>
        <p:sp>
          <p:nvSpPr>
            <p:cNvPr id="74" name="Freeform 99">
              <a:extLst>
                <a:ext uri="{FF2B5EF4-FFF2-40B4-BE49-F238E27FC236}">
                  <a16:creationId xmlns:a16="http://schemas.microsoft.com/office/drawing/2014/main" id="{3ACA1DC9-C27D-416D-95F7-E39AFAC4B90B}"/>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00">
              <a:extLst>
                <a:ext uri="{FF2B5EF4-FFF2-40B4-BE49-F238E27FC236}">
                  <a16:creationId xmlns:a16="http://schemas.microsoft.com/office/drawing/2014/main" id="{30ADBB63-92A1-4BFF-A9A2-057BE3E031BB}"/>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01">
              <a:extLst>
                <a:ext uri="{FF2B5EF4-FFF2-40B4-BE49-F238E27FC236}">
                  <a16:creationId xmlns:a16="http://schemas.microsoft.com/office/drawing/2014/main" id="{0A499976-1352-4829-810F-C531EF0BABAA}"/>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7" name="Graphic 76">
            <a:extLst>
              <a:ext uri="{FF2B5EF4-FFF2-40B4-BE49-F238E27FC236}">
                <a16:creationId xmlns:a16="http://schemas.microsoft.com/office/drawing/2014/main" id="{43AA3ECA-FDC2-4542-80E2-C861551FA4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78" name="Group 77">
            <a:extLst>
              <a:ext uri="{FF2B5EF4-FFF2-40B4-BE49-F238E27FC236}">
                <a16:creationId xmlns:a16="http://schemas.microsoft.com/office/drawing/2014/main" id="{11A53CBF-05A0-4F1B-84E0-5B9840C1179B}"/>
              </a:ext>
            </a:extLst>
          </p:cNvPr>
          <p:cNvGrpSpPr/>
          <p:nvPr/>
        </p:nvGrpSpPr>
        <p:grpSpPr>
          <a:xfrm>
            <a:off x="3628929" y="1304872"/>
            <a:ext cx="360363" cy="360362"/>
            <a:chOff x="4113213" y="5414963"/>
            <a:chExt cx="360363" cy="360362"/>
          </a:xfrm>
          <a:solidFill>
            <a:schemeClr val="bg1"/>
          </a:solidFill>
        </p:grpSpPr>
        <p:sp>
          <p:nvSpPr>
            <p:cNvPr id="79" name="Freeform 88">
              <a:extLst>
                <a:ext uri="{FF2B5EF4-FFF2-40B4-BE49-F238E27FC236}">
                  <a16:creationId xmlns:a16="http://schemas.microsoft.com/office/drawing/2014/main" id="{E883C779-9C50-46BF-92BC-4E056F20A654}"/>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89">
              <a:extLst>
                <a:ext uri="{FF2B5EF4-FFF2-40B4-BE49-F238E27FC236}">
                  <a16:creationId xmlns:a16="http://schemas.microsoft.com/office/drawing/2014/main" id="{885F34E8-625C-43BF-8E56-6F17AFAFFAB5}"/>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90">
              <a:extLst>
                <a:ext uri="{FF2B5EF4-FFF2-40B4-BE49-F238E27FC236}">
                  <a16:creationId xmlns:a16="http://schemas.microsoft.com/office/drawing/2014/main" id="{0CE52616-1E06-4615-873A-279D5AA460B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2" name="Group 81">
            <a:extLst>
              <a:ext uri="{FF2B5EF4-FFF2-40B4-BE49-F238E27FC236}">
                <a16:creationId xmlns:a16="http://schemas.microsoft.com/office/drawing/2014/main" id="{8558D0E3-CB72-45BF-A44C-43F49715BEF0}"/>
              </a:ext>
            </a:extLst>
          </p:cNvPr>
          <p:cNvGrpSpPr/>
          <p:nvPr/>
        </p:nvGrpSpPr>
        <p:grpSpPr>
          <a:xfrm>
            <a:off x="2659874" y="1308047"/>
            <a:ext cx="360363" cy="354013"/>
            <a:chOff x="9161463" y="4692650"/>
            <a:chExt cx="360363" cy="354013"/>
          </a:xfrm>
          <a:solidFill>
            <a:schemeClr val="bg1"/>
          </a:solidFill>
        </p:grpSpPr>
        <p:sp>
          <p:nvSpPr>
            <p:cNvPr id="83" name="Freeform 156">
              <a:extLst>
                <a:ext uri="{FF2B5EF4-FFF2-40B4-BE49-F238E27FC236}">
                  <a16:creationId xmlns:a16="http://schemas.microsoft.com/office/drawing/2014/main" id="{5CAA3C5E-C486-4582-916F-74AD2381A0B2}"/>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57">
              <a:extLst>
                <a:ext uri="{FF2B5EF4-FFF2-40B4-BE49-F238E27FC236}">
                  <a16:creationId xmlns:a16="http://schemas.microsoft.com/office/drawing/2014/main" id="{B6DBD5EF-5E6A-4173-98D1-BAE5360B46C5}"/>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158">
              <a:extLst>
                <a:ext uri="{FF2B5EF4-FFF2-40B4-BE49-F238E27FC236}">
                  <a16:creationId xmlns:a16="http://schemas.microsoft.com/office/drawing/2014/main" id="{DCCF83C0-B24B-4320-A6B3-76458B13AB03}"/>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159">
              <a:extLst>
                <a:ext uri="{FF2B5EF4-FFF2-40B4-BE49-F238E27FC236}">
                  <a16:creationId xmlns:a16="http://schemas.microsoft.com/office/drawing/2014/main" id="{791D4B03-8A5B-42F8-B33D-98060D1260ED}"/>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6" name="TextBox 35">
            <a:extLst>
              <a:ext uri="{FF2B5EF4-FFF2-40B4-BE49-F238E27FC236}">
                <a16:creationId xmlns:a16="http://schemas.microsoft.com/office/drawing/2014/main" id="{3B4C9AEF-C4F7-4949-95AD-FDD956B8B780}"/>
              </a:ext>
            </a:extLst>
          </p:cNvPr>
          <p:cNvSpPr txBox="1"/>
          <p:nvPr/>
        </p:nvSpPr>
        <p:spPr>
          <a:xfrm>
            <a:off x="209855" y="770082"/>
            <a:ext cx="2590800" cy="307777"/>
          </a:xfrm>
          <a:prstGeom prst="rect">
            <a:avLst/>
          </a:prstGeom>
          <a:noFill/>
        </p:spPr>
        <p:txBody>
          <a:bodyPr wrap="square" rtlCol="0">
            <a:spAutoFit/>
          </a:bodyPr>
          <a:lstStyle/>
          <a:p>
            <a:r>
              <a:rPr lang="en-US" sz="1400" dirty="0">
                <a:solidFill>
                  <a:schemeClr val="accent3"/>
                </a:solidFill>
                <a:latin typeface="Arial Black" panose="020B0A04020102020204" pitchFamily="34" charset="0"/>
              </a:rPr>
              <a:t>Middle/Late Stage Play</a:t>
            </a:r>
          </a:p>
        </p:txBody>
      </p:sp>
      <p:graphicFrame>
        <p:nvGraphicFramePr>
          <p:cNvPr id="37" name="Table 36">
            <a:extLst>
              <a:ext uri="{FF2B5EF4-FFF2-40B4-BE49-F238E27FC236}">
                <a16:creationId xmlns:a16="http://schemas.microsoft.com/office/drawing/2014/main" id="{92046F92-2E62-444D-B71B-C7E4B5B1F5F0}"/>
              </a:ext>
            </a:extLst>
          </p:cNvPr>
          <p:cNvGraphicFramePr>
            <a:graphicFrameLocks noGrp="1"/>
          </p:cNvGraphicFramePr>
          <p:nvPr>
            <p:extLst>
              <p:ext uri="{D42A27DB-BD31-4B8C-83A1-F6EECF244321}">
                <p14:modId xmlns:p14="http://schemas.microsoft.com/office/powerpoint/2010/main" val="1902413028"/>
              </p:ext>
            </p:extLst>
          </p:nvPr>
        </p:nvGraphicFramePr>
        <p:xfrm>
          <a:off x="209550" y="2118307"/>
          <a:ext cx="7232200" cy="1140036"/>
        </p:xfrm>
        <a:graphic>
          <a:graphicData uri="http://schemas.openxmlformats.org/drawingml/2006/table">
            <a:tbl>
              <a:tblPr firstRow="1">
                <a:tableStyleId>{EB344D84-9AFB-497E-A393-DC336BA19D2E}</a:tableStyleId>
              </a:tblPr>
              <a:tblGrid>
                <a:gridCol w="1721608">
                  <a:extLst>
                    <a:ext uri="{9D8B030D-6E8A-4147-A177-3AD203B41FA5}">
                      <a16:colId xmlns:a16="http://schemas.microsoft.com/office/drawing/2014/main" val="20000"/>
                    </a:ext>
                  </a:extLst>
                </a:gridCol>
                <a:gridCol w="5510592">
                  <a:extLst>
                    <a:ext uri="{9D8B030D-6E8A-4147-A177-3AD203B41FA5}">
                      <a16:colId xmlns:a16="http://schemas.microsoft.com/office/drawing/2014/main" val="20001"/>
                    </a:ext>
                  </a:extLst>
                </a:gridCol>
              </a:tblGrid>
              <a:tr h="294203">
                <a:tc>
                  <a:txBody>
                    <a:bodyPr/>
                    <a:lstStyle/>
                    <a:p>
                      <a:pPr algn="l"/>
                      <a:r>
                        <a:rPr lang="en-US" sz="1200" b="1" dirty="0">
                          <a:solidFill>
                            <a:schemeClr val="bg1"/>
                          </a:solidFill>
                        </a:rPr>
                        <a:t>Persona(s) </a:t>
                      </a:r>
                      <a:endParaRPr lang="en-US" sz="1200" b="1" dirty="0">
                        <a:solidFill>
                          <a:schemeClr val="bg1"/>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All, but ideally with the champion</a:t>
                      </a:r>
                      <a:endParaRPr lang="en-US" sz="1200" b="0" dirty="0">
                        <a:solidFill>
                          <a:schemeClr val="bg1"/>
                        </a:solidFill>
                        <a:latin typeface="+mn-lt"/>
                        <a:cs typeface="Arial" panose="020B0604020202020204" pitchFamily="34" charset="0"/>
                      </a:endParaRPr>
                    </a:p>
                  </a:txBody>
                  <a:tcPr anchor="ctr"/>
                </a:tc>
                <a:extLst>
                  <a:ext uri="{0D108BD9-81ED-4DB2-BD59-A6C34878D82A}">
                    <a16:rowId xmlns:a16="http://schemas.microsoft.com/office/drawing/2014/main" val="10000"/>
                  </a:ext>
                </a:extLst>
              </a:tr>
              <a:tr h="845833">
                <a:tc>
                  <a:txBody>
                    <a:bodyPr/>
                    <a:lstStyle/>
                    <a:p>
                      <a:pPr algn="l"/>
                      <a:r>
                        <a:rPr lang="en-US" sz="1200" b="1" dirty="0">
                          <a:solidFill>
                            <a:schemeClr val="accent3"/>
                          </a:solidFill>
                        </a:rPr>
                        <a:t>Trigger Event(s)</a:t>
                      </a:r>
                      <a:endParaRPr lang="en-US" sz="1200" b="1" dirty="0">
                        <a:solidFill>
                          <a:schemeClr val="accent3"/>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 middle or late stage deal has stalled; a proposal may have already been developed, but key decision makers have gone silent.</a:t>
                      </a:r>
                    </a:p>
                  </a:txBody>
                  <a:tcPr anchor="ctr"/>
                </a:tc>
                <a:extLst>
                  <a:ext uri="{0D108BD9-81ED-4DB2-BD59-A6C34878D82A}">
                    <a16:rowId xmlns:a16="http://schemas.microsoft.com/office/drawing/2014/main" val="2725222001"/>
                  </a:ext>
                </a:extLst>
              </a:tr>
            </a:tbl>
          </a:graphicData>
        </a:graphic>
      </p:graphicFrame>
      <p:sp>
        <p:nvSpPr>
          <p:cNvPr id="38" name="Slide Number Placeholder 2">
            <a:extLst>
              <a:ext uri="{FF2B5EF4-FFF2-40B4-BE49-F238E27FC236}">
                <a16:creationId xmlns:a16="http://schemas.microsoft.com/office/drawing/2014/main" id="{22697294-5882-F341-9DD6-F3DE6AF40DE7}"/>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49</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47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AE059EA-ED60-43C8-8882-930262CE1BE3}"/>
              </a:ext>
            </a:extLst>
          </p:cNvPr>
          <p:cNvGraphicFramePr>
            <a:graphicFrameLocks noChangeAspect="1"/>
          </p:cNvGraphicFramePr>
          <p:nvPr>
            <p:custDataLst>
              <p:tags r:id="rId1"/>
            </p:custDataLst>
            <p:extLst>
              <p:ext uri="{D42A27DB-BD31-4B8C-83A1-F6EECF244321}">
                <p14:modId xmlns:p14="http://schemas.microsoft.com/office/powerpoint/2010/main" val="3228187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FAE059EA-ED60-43C8-8882-930262CE1B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E3CFC14-1519-4BB5-9665-FBBD64ECA59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pic>
        <p:nvPicPr>
          <p:cNvPr id="4" name="Picture 3" descr="A circuit board&#10;&#10;Description automatically generated">
            <a:extLst>
              <a:ext uri="{FF2B5EF4-FFF2-40B4-BE49-F238E27FC236}">
                <a16:creationId xmlns:a16="http://schemas.microsoft.com/office/drawing/2014/main" id="{79B33872-DB5B-40AB-BCCB-F72A5AF523BE}"/>
              </a:ext>
            </a:extLst>
          </p:cNvPr>
          <p:cNvPicPr>
            <a:picLocks noChangeAspect="1"/>
          </p:cNvPicPr>
          <p:nvPr/>
        </p:nvPicPr>
        <p:blipFill>
          <a:blip r:embed="rId6">
            <a:alphaModFix amt="65000"/>
            <a:extLst>
              <a:ext uri="{28A0092B-C50C-407E-A947-70E740481C1C}">
                <a14:useLocalDpi xmlns:a14="http://schemas.microsoft.com/office/drawing/2010/main" val="0"/>
              </a:ext>
            </a:extLst>
          </a:blip>
          <a:stretch>
            <a:fillRect/>
          </a:stretch>
        </p:blipFill>
        <p:spPr>
          <a:xfrm>
            <a:off x="0" y="5097412"/>
            <a:ext cx="7784706" cy="4170413"/>
          </a:xfrm>
          <a:prstGeom prst="rect">
            <a:avLst/>
          </a:prstGeom>
        </p:spPr>
      </p:pic>
      <p:sp>
        <p:nvSpPr>
          <p:cNvPr id="15" name="Rectangle 14">
            <a:extLst>
              <a:ext uri="{FF2B5EF4-FFF2-40B4-BE49-F238E27FC236}">
                <a16:creationId xmlns:a16="http://schemas.microsoft.com/office/drawing/2014/main" id="{3F05FD77-0095-4D87-8981-2C696D6961DF}"/>
              </a:ext>
            </a:extLst>
          </p:cNvPr>
          <p:cNvSpPr/>
          <p:nvPr/>
        </p:nvSpPr>
        <p:spPr>
          <a:xfrm>
            <a:off x="267576" y="2819400"/>
            <a:ext cx="7200024" cy="1369606"/>
          </a:xfrm>
          <a:prstGeom prst="rect">
            <a:avLst/>
          </a:prstGeom>
        </p:spPr>
        <p:txBody>
          <a:bodyPr wrap="square" lIns="0" tIns="0" rIns="0" bIns="0">
            <a:spAutoFit/>
          </a:bodyPr>
          <a:lstStyle/>
          <a:p>
            <a:pPr algn="just">
              <a:spcAft>
                <a:spcPts val="600"/>
              </a:spcAft>
            </a:pPr>
            <a:r>
              <a:rPr lang="en-US" sz="1200" dirty="0">
                <a:solidFill>
                  <a:schemeClr val="accent3"/>
                </a:solidFill>
                <a:cs typeface="Arial"/>
              </a:rPr>
              <a:t>It is important to note this Playbook will continue to evolve, and we want to hear from all of those who use this so it can remain an effective tool. Whether you are a tenured company veteran or someone new with the organization, this playbook should be considered the foundation for how you understand, interact with, and position our company to our clients. The expectation is the content and the various frameworks provided become common place within our day-to-day work. You are our foundation and future, use this material to better yourself and the people around you as we collectively work to propel us forward.</a:t>
            </a:r>
          </a:p>
          <a:p>
            <a:pPr algn="just">
              <a:spcAft>
                <a:spcPts val="600"/>
              </a:spcAft>
            </a:pPr>
            <a:r>
              <a:rPr lang="en-US" sz="1200" dirty="0">
                <a:solidFill>
                  <a:schemeClr val="accent3"/>
                </a:solidFill>
                <a:cs typeface="Arial"/>
              </a:rPr>
              <a:t>Best Regards,</a:t>
            </a:r>
          </a:p>
        </p:txBody>
      </p:sp>
      <p:grpSp>
        <p:nvGrpSpPr>
          <p:cNvPr id="5" name="Group 4">
            <a:extLst>
              <a:ext uri="{FF2B5EF4-FFF2-40B4-BE49-F238E27FC236}">
                <a16:creationId xmlns:a16="http://schemas.microsoft.com/office/drawing/2014/main" id="{89F42A66-FE64-4530-9ED3-E414EF7F4C12}"/>
              </a:ext>
            </a:extLst>
          </p:cNvPr>
          <p:cNvGrpSpPr/>
          <p:nvPr/>
        </p:nvGrpSpPr>
        <p:grpSpPr>
          <a:xfrm>
            <a:off x="368541" y="5257800"/>
            <a:ext cx="7035317" cy="3842563"/>
            <a:chOff x="380848" y="5257800"/>
            <a:chExt cx="7035317" cy="3842563"/>
          </a:xfrm>
        </p:grpSpPr>
        <p:sp>
          <p:nvSpPr>
            <p:cNvPr id="16" name="Rectangle 15">
              <a:extLst>
                <a:ext uri="{FF2B5EF4-FFF2-40B4-BE49-F238E27FC236}">
                  <a16:creationId xmlns:a16="http://schemas.microsoft.com/office/drawing/2014/main" id="{D740BF13-5051-448F-B241-982DBC1EA56F}"/>
                </a:ext>
              </a:extLst>
            </p:cNvPr>
            <p:cNvSpPr/>
            <p:nvPr/>
          </p:nvSpPr>
          <p:spPr>
            <a:xfrm>
              <a:off x="380848" y="5777551"/>
              <a:ext cx="3404387" cy="3322811"/>
            </a:xfrm>
            <a:prstGeom prst="rect">
              <a:avLst/>
            </a:prstGeom>
            <a:solidFill>
              <a:schemeClr val="accent3">
                <a:lumMod val="75000"/>
                <a:alpha val="80000"/>
              </a:schemeClr>
            </a:solidFill>
          </p:spPr>
          <p:txBody>
            <a:bodyPr wrap="square" lIns="144000" tIns="144000" rIns="144000" bIns="144000">
              <a:noAutofit/>
            </a:bodyPr>
            <a:lstStyle/>
            <a:p>
              <a:pPr>
                <a:spcAft>
                  <a:spcPts val="600"/>
                </a:spcAft>
              </a:pPr>
              <a:r>
                <a:rPr lang="en-US" sz="1200" dirty="0">
                  <a:solidFill>
                    <a:schemeClr val="bg1"/>
                  </a:solidFill>
                  <a:cs typeface="Arial"/>
                </a:rPr>
                <a:t>Everyone. This Playbook should be a constant presence on your desk and saved in your most used online bookmarks. All sales reps should rely on this every day because even the most seasoned individuals need to  continuously reinforce behaviors that will make us all more successful. For example:</a:t>
              </a:r>
            </a:p>
            <a:p>
              <a:pPr>
                <a:spcAft>
                  <a:spcPts val="600"/>
                </a:spcAft>
              </a:pPr>
              <a:r>
                <a:rPr lang="en-US" sz="1200" dirty="0">
                  <a:solidFill>
                    <a:schemeClr val="bg1"/>
                  </a:solidFill>
                  <a:cs typeface="Arial"/>
                </a:rPr>
                <a:t>Account Executives developing new business (hunting) will use this playbook to identify key Buyer Personas of the Buying Decision Team and execute Sales Plays to close the deal.</a:t>
              </a:r>
            </a:p>
            <a:p>
              <a:pPr>
                <a:spcAft>
                  <a:spcPts val="600"/>
                </a:spcAft>
              </a:pPr>
              <a:r>
                <a:rPr lang="en-US" sz="1200" dirty="0">
                  <a:solidFill>
                    <a:schemeClr val="bg1"/>
                  </a:solidFill>
                  <a:cs typeface="Arial"/>
                </a:rPr>
                <a:t>Account Managers (farmers) will use this playbook to identify and develop cross/upsell opportunities while ensuring their pipeline coverage is well balanced across Named and Unnamed Accounts. </a:t>
              </a:r>
            </a:p>
          </p:txBody>
        </p:sp>
        <p:sp>
          <p:nvSpPr>
            <p:cNvPr id="17" name="Rectangle 16">
              <a:extLst>
                <a:ext uri="{FF2B5EF4-FFF2-40B4-BE49-F238E27FC236}">
                  <a16:creationId xmlns:a16="http://schemas.microsoft.com/office/drawing/2014/main" id="{3054DAC8-8874-481E-BF2D-A23C6437469B}"/>
                </a:ext>
              </a:extLst>
            </p:cNvPr>
            <p:cNvSpPr/>
            <p:nvPr/>
          </p:nvSpPr>
          <p:spPr>
            <a:xfrm>
              <a:off x="4011778" y="5777552"/>
              <a:ext cx="3404387" cy="3322811"/>
            </a:xfrm>
            <a:prstGeom prst="rect">
              <a:avLst/>
            </a:prstGeom>
            <a:solidFill>
              <a:schemeClr val="accent3">
                <a:lumMod val="75000"/>
                <a:alpha val="80000"/>
              </a:schemeClr>
            </a:solidFill>
          </p:spPr>
          <p:txBody>
            <a:bodyPr wrap="square" lIns="144000" tIns="144000" rIns="144000" bIns="144000">
              <a:noAutofit/>
            </a:bodyPr>
            <a:lstStyle/>
            <a:p>
              <a:pPr>
                <a:spcAft>
                  <a:spcPts val="600"/>
                </a:spcAft>
              </a:pPr>
              <a:r>
                <a:rPr lang="en-US" sz="1200" dirty="0">
                  <a:solidFill>
                    <a:schemeClr val="bg1"/>
                  </a:solidFill>
                  <a:cs typeface="Arial"/>
                </a:rPr>
                <a:t>The Playbook design mimics the steps you take when creating and managing opportunities. Along each step of the way you will better understand what your clients are thinking, how you can best prepare for interactions, and how to most effectively engage with each Buyer Persona. </a:t>
              </a:r>
            </a:p>
            <a:p>
              <a:pPr>
                <a:spcAft>
                  <a:spcPts val="600"/>
                </a:spcAft>
              </a:pPr>
              <a:r>
                <a:rPr lang="en-US" sz="1200" dirty="0">
                  <a:solidFill>
                    <a:schemeClr val="bg1"/>
                  </a:solidFill>
                  <a:cs typeface="Arial"/>
                </a:rPr>
                <a:t>Every section begins with an overview on how to utilize the content to sell more deals. If you have any questions on the content, reach out to a peer or your manager. Collectively, we have a tremendous amount of expertise and it is up to each of us to share experiences and knowledge daily.</a:t>
              </a:r>
            </a:p>
          </p:txBody>
        </p:sp>
        <p:sp>
          <p:nvSpPr>
            <p:cNvPr id="19" name="Rectangle 18">
              <a:extLst>
                <a:ext uri="{FF2B5EF4-FFF2-40B4-BE49-F238E27FC236}">
                  <a16:creationId xmlns:a16="http://schemas.microsoft.com/office/drawing/2014/main" id="{171294D2-6E8A-4DC5-9CA1-E508D069F86C}"/>
                </a:ext>
              </a:extLst>
            </p:cNvPr>
            <p:cNvSpPr/>
            <p:nvPr/>
          </p:nvSpPr>
          <p:spPr>
            <a:xfrm>
              <a:off x="380848" y="5257800"/>
              <a:ext cx="3404387" cy="521645"/>
            </a:xfrm>
            <a:prstGeom prst="rect">
              <a:avLst/>
            </a:prstGeom>
            <a:solidFill>
              <a:schemeClr val="accent3">
                <a:lumMod val="50000"/>
                <a:alpha val="80000"/>
              </a:schemeClr>
            </a:solidFill>
          </p:spPr>
          <p:txBody>
            <a:bodyPr wrap="square" lIns="144000" tIns="144000" rIns="144000" bIns="144000">
              <a:spAutoFit/>
            </a:bodyPr>
            <a:lstStyle/>
            <a:p>
              <a:pPr>
                <a:spcAft>
                  <a:spcPts val="600"/>
                </a:spcAft>
              </a:pPr>
              <a:r>
                <a:rPr lang="en-US" sz="1400" b="1" dirty="0">
                  <a:solidFill>
                    <a:schemeClr val="bg1"/>
                  </a:solidFill>
                  <a:latin typeface="Arial Black" panose="020B0604020202020204" pitchFamily="34" charset="0"/>
                  <a:cs typeface="Arial Black" panose="020B0604020202020204" pitchFamily="34" charset="0"/>
                </a:rPr>
                <a:t>Who Will Use This Playbook</a:t>
              </a:r>
            </a:p>
          </p:txBody>
        </p:sp>
        <p:sp>
          <p:nvSpPr>
            <p:cNvPr id="20" name="Rectangle 19">
              <a:extLst>
                <a:ext uri="{FF2B5EF4-FFF2-40B4-BE49-F238E27FC236}">
                  <a16:creationId xmlns:a16="http://schemas.microsoft.com/office/drawing/2014/main" id="{849984D6-7A49-4C39-A4B6-654631EF97DB}"/>
                </a:ext>
              </a:extLst>
            </p:cNvPr>
            <p:cNvSpPr/>
            <p:nvPr/>
          </p:nvSpPr>
          <p:spPr>
            <a:xfrm>
              <a:off x="4011778" y="5257800"/>
              <a:ext cx="3404387" cy="521645"/>
            </a:xfrm>
            <a:prstGeom prst="rect">
              <a:avLst/>
            </a:prstGeom>
            <a:solidFill>
              <a:schemeClr val="accent3">
                <a:lumMod val="50000"/>
                <a:alpha val="80000"/>
              </a:schemeClr>
            </a:solidFill>
          </p:spPr>
          <p:txBody>
            <a:bodyPr wrap="square" lIns="144000" tIns="144000" rIns="144000" bIns="144000">
              <a:spAutoFit/>
            </a:bodyPr>
            <a:lstStyle/>
            <a:p>
              <a:pPr>
                <a:spcAft>
                  <a:spcPts val="600"/>
                </a:spcAft>
              </a:pPr>
              <a:r>
                <a:rPr lang="en-US" sz="1400" b="1" dirty="0">
                  <a:solidFill>
                    <a:schemeClr val="bg1"/>
                  </a:solidFill>
                  <a:latin typeface="Arial Black" panose="020B0604020202020204" pitchFamily="34" charset="0"/>
                  <a:cs typeface="Arial Black" panose="020B0604020202020204" pitchFamily="34" charset="0"/>
                </a:rPr>
                <a:t>How To Use This Playbook</a:t>
              </a:r>
            </a:p>
          </p:txBody>
        </p:sp>
      </p:grpSp>
      <p:pic>
        <p:nvPicPr>
          <p:cNvPr id="6" name="Graphic 5" descr="Help">
            <a:extLst>
              <a:ext uri="{FF2B5EF4-FFF2-40B4-BE49-F238E27FC236}">
                <a16:creationId xmlns:a16="http://schemas.microsoft.com/office/drawing/2014/main" id="{D5409CC2-6850-4DBC-BFED-06BD2C82D0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7109" y="5052373"/>
            <a:ext cx="512813" cy="512813"/>
          </a:xfrm>
          <a:prstGeom prst="rect">
            <a:avLst/>
          </a:prstGeom>
        </p:spPr>
      </p:pic>
      <p:pic>
        <p:nvPicPr>
          <p:cNvPr id="22" name="Picture 45" descr="Signature Quotes Examples. QuotesGram">
            <a:extLst>
              <a:ext uri="{FF2B5EF4-FFF2-40B4-BE49-F238E27FC236}">
                <a16:creationId xmlns:a16="http://schemas.microsoft.com/office/drawing/2014/main" id="{81B033D2-90A6-4FEF-94E4-E3DB8E5F7E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2645" y="4218259"/>
            <a:ext cx="1234021" cy="61650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89EA6C19-56C5-4F89-B78A-183728FEBCCC}"/>
              </a:ext>
            </a:extLst>
          </p:cNvPr>
          <p:cNvSpPr/>
          <p:nvPr/>
        </p:nvSpPr>
        <p:spPr>
          <a:xfrm>
            <a:off x="2209800" y="958037"/>
            <a:ext cx="5223946" cy="2031325"/>
          </a:xfrm>
          <a:prstGeom prst="rect">
            <a:avLst/>
          </a:prstGeom>
        </p:spPr>
        <p:txBody>
          <a:bodyPr wrap="square" lIns="0" tIns="0" rIns="0" bIns="0">
            <a:spAutoFit/>
          </a:bodyPr>
          <a:lstStyle/>
          <a:p>
            <a:pPr>
              <a:spcAft>
                <a:spcPts val="600"/>
              </a:spcAft>
            </a:pPr>
            <a:r>
              <a:rPr lang="en-US" sz="1400" b="1" dirty="0">
                <a:solidFill>
                  <a:schemeClr val="accent3"/>
                </a:solidFill>
                <a:latin typeface="Arial Black" panose="020B0604020202020204" pitchFamily="34" charset="0"/>
                <a:cs typeface="Arial Black" panose="020B0604020202020204" pitchFamily="34" charset="0"/>
              </a:rPr>
              <a:t>A Note From Leadership</a:t>
            </a:r>
          </a:p>
          <a:p>
            <a:pPr algn="just">
              <a:spcAft>
                <a:spcPts val="600"/>
              </a:spcAft>
            </a:pPr>
            <a:r>
              <a:rPr lang="en-US" sz="1200" dirty="0">
                <a:solidFill>
                  <a:schemeClr val="accent3"/>
                </a:solidFill>
                <a:cs typeface="Arial"/>
              </a:rPr>
              <a:t>Welcome to the Sales Playbook! This Playbook represents an extensive investment towards developing a culture of growth within our organization as well as the continued development of our overall go-to-market strategy. The processes, frameworks, and Job Aids were built on a foundation of best practices to accelerate revenue and expand account growth. New and tenured salespeople should use this playbook as a starting point for generating new sales (hunting) as well as share-of-wallet expansion through account management (farming).</a:t>
            </a:r>
          </a:p>
          <a:p>
            <a:pPr algn="just">
              <a:spcAft>
                <a:spcPts val="600"/>
              </a:spcAft>
            </a:pPr>
            <a:endParaRPr lang="en-US" sz="1200" dirty="0">
              <a:solidFill>
                <a:schemeClr val="accent3"/>
              </a:solidFill>
              <a:cs typeface="Arial"/>
            </a:endParaRPr>
          </a:p>
        </p:txBody>
      </p:sp>
      <p:sp>
        <p:nvSpPr>
          <p:cNvPr id="7" name="Title 6">
            <a:extLst>
              <a:ext uri="{FF2B5EF4-FFF2-40B4-BE49-F238E27FC236}">
                <a16:creationId xmlns:a16="http://schemas.microsoft.com/office/drawing/2014/main" id="{7A8A5EFF-C008-42B8-8136-0441873FA30C}"/>
              </a:ext>
            </a:extLst>
          </p:cNvPr>
          <p:cNvSpPr>
            <a:spLocks noGrp="1"/>
          </p:cNvSpPr>
          <p:nvPr>
            <p:ph type="title"/>
          </p:nvPr>
        </p:nvSpPr>
        <p:spPr/>
        <p:txBody>
          <a:bodyPr/>
          <a:lstStyle/>
          <a:p>
            <a:r>
              <a:rPr lang="en-US" dirty="0"/>
              <a:t>Your Sales Playbook</a:t>
            </a:r>
          </a:p>
        </p:txBody>
      </p:sp>
      <p:sp>
        <p:nvSpPr>
          <p:cNvPr id="21" name="Slide Number Placeholder 2">
            <a:extLst>
              <a:ext uri="{FF2B5EF4-FFF2-40B4-BE49-F238E27FC236}">
                <a16:creationId xmlns:a16="http://schemas.microsoft.com/office/drawing/2014/main" id="{0044B8A9-A347-B546-A203-A5EA110F196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a:t>
            </a:fld>
            <a:endParaRPr lang="en-US" sz="1050" b="1" dirty="0">
              <a:solidFill>
                <a:schemeClr val="accent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735E50-6F44-41C4-A2C4-3B8D0ADE266A}"/>
              </a:ext>
            </a:extLst>
          </p:cNvPr>
          <p:cNvSpPr txBox="1"/>
          <p:nvPr/>
        </p:nvSpPr>
        <p:spPr>
          <a:xfrm rot="19491920">
            <a:off x="2039012" y="1868715"/>
            <a:ext cx="4419600" cy="923330"/>
          </a:xfrm>
          <a:prstGeom prst="rect">
            <a:avLst/>
          </a:prstGeom>
          <a:noFill/>
        </p:spPr>
        <p:txBody>
          <a:bodyPr wrap="square" rtlCol="0">
            <a:spAutoFit/>
          </a:bodyPr>
          <a:lstStyle/>
          <a:p>
            <a:r>
              <a:rPr lang="en-US" sz="5400" b="1" dirty="0">
                <a:solidFill>
                  <a:srgbClr val="C00000"/>
                </a:solidFill>
              </a:rPr>
              <a:t>Illustrative</a:t>
            </a:r>
          </a:p>
        </p:txBody>
      </p:sp>
      <p:sp>
        <p:nvSpPr>
          <p:cNvPr id="9" name="TextBox 8">
            <a:extLst>
              <a:ext uri="{FF2B5EF4-FFF2-40B4-BE49-F238E27FC236}">
                <a16:creationId xmlns:a16="http://schemas.microsoft.com/office/drawing/2014/main" id="{F7D373BC-5BD3-4084-91F6-CBFF08618C63}"/>
              </a:ext>
            </a:extLst>
          </p:cNvPr>
          <p:cNvSpPr txBox="1"/>
          <p:nvPr/>
        </p:nvSpPr>
        <p:spPr>
          <a:xfrm>
            <a:off x="209856" y="4349762"/>
            <a:ext cx="2209800" cy="461665"/>
          </a:xfrm>
          <a:prstGeom prst="rect">
            <a:avLst/>
          </a:prstGeom>
          <a:noFill/>
        </p:spPr>
        <p:txBody>
          <a:bodyPr wrap="square" rtlCol="0">
            <a:spAutoFit/>
          </a:bodyPr>
          <a:lstStyle/>
          <a:p>
            <a:r>
              <a:rPr lang="en-US" sz="1200" dirty="0">
                <a:solidFill>
                  <a:schemeClr val="accent3"/>
                </a:solidFill>
                <a:cs typeface="Arial"/>
              </a:rPr>
              <a:t>John C.</a:t>
            </a:r>
          </a:p>
          <a:p>
            <a:r>
              <a:rPr lang="en-US" sz="1200" dirty="0">
                <a:solidFill>
                  <a:schemeClr val="accent3"/>
                </a:solidFill>
                <a:cs typeface="Arial"/>
              </a:rPr>
              <a:t>Company Name</a:t>
            </a:r>
          </a:p>
        </p:txBody>
      </p:sp>
      <p:pic>
        <p:nvPicPr>
          <p:cNvPr id="262343" name="Picture 199" descr="placeholder-male | Counterintuity">
            <a:extLst>
              <a:ext uri="{FF2B5EF4-FFF2-40B4-BE49-F238E27FC236}">
                <a16:creationId xmlns:a16="http://schemas.microsoft.com/office/drawing/2014/main" id="{7DADB8ED-4FF4-436A-9345-401EE7BAA7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208" y="939969"/>
            <a:ext cx="1718675" cy="1718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22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D48875-EA96-470D-AD63-E41217EDFFC3}"/>
              </a:ext>
            </a:extLst>
          </p:cNvPr>
          <p:cNvGraphicFramePr>
            <a:graphicFrameLocks noChangeAspect="1"/>
          </p:cNvGraphicFramePr>
          <p:nvPr>
            <p:custDataLst>
              <p:tags r:id="rId1"/>
            </p:custDataLst>
            <p:extLst>
              <p:ext uri="{D42A27DB-BD31-4B8C-83A1-F6EECF244321}">
                <p14:modId xmlns:p14="http://schemas.microsoft.com/office/powerpoint/2010/main" val="3581960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4" name="Object 3" hidden="1">
                        <a:extLst>
                          <a:ext uri="{FF2B5EF4-FFF2-40B4-BE49-F238E27FC236}">
                            <a16:creationId xmlns:a16="http://schemas.microsoft.com/office/drawing/2014/main" id="{38D48875-EA96-470D-AD63-E41217EDFF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8B85979-0D62-4B5C-BA89-12A513F0417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35" name="Table 34">
            <a:extLst>
              <a:ext uri="{FF2B5EF4-FFF2-40B4-BE49-F238E27FC236}">
                <a16:creationId xmlns:a16="http://schemas.microsoft.com/office/drawing/2014/main" id="{F6F00F91-3C36-49A1-8E69-FCD6E3E8CB35}"/>
              </a:ext>
            </a:extLst>
          </p:cNvPr>
          <p:cNvGraphicFramePr>
            <a:graphicFrameLocks noGrp="1"/>
          </p:cNvGraphicFramePr>
          <p:nvPr>
            <p:extLst>
              <p:ext uri="{D42A27DB-BD31-4B8C-83A1-F6EECF244321}">
                <p14:modId xmlns:p14="http://schemas.microsoft.com/office/powerpoint/2010/main" val="3687919292"/>
              </p:ext>
            </p:extLst>
          </p:nvPr>
        </p:nvGraphicFramePr>
        <p:xfrm>
          <a:off x="209550" y="3401338"/>
          <a:ext cx="7334250" cy="5895062"/>
        </p:xfrm>
        <a:graphic>
          <a:graphicData uri="http://schemas.openxmlformats.org/drawingml/2006/table">
            <a:tbl>
              <a:tblPr firstRow="1" bandRow="1">
                <a:tableStyleId>{5C22544A-7EE6-4342-B048-85BDC9FD1C3A}</a:tableStyleId>
              </a:tblPr>
              <a:tblGrid>
                <a:gridCol w="3667125">
                  <a:extLst>
                    <a:ext uri="{9D8B030D-6E8A-4147-A177-3AD203B41FA5}">
                      <a16:colId xmlns:a16="http://schemas.microsoft.com/office/drawing/2014/main" val="20000"/>
                    </a:ext>
                  </a:extLst>
                </a:gridCol>
                <a:gridCol w="3667125">
                  <a:extLst>
                    <a:ext uri="{9D8B030D-6E8A-4147-A177-3AD203B41FA5}">
                      <a16:colId xmlns:a16="http://schemas.microsoft.com/office/drawing/2014/main" val="15287461"/>
                    </a:ext>
                  </a:extLst>
                </a:gridCol>
              </a:tblGrid>
              <a:tr h="268199">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1" dirty="0">
                          <a:solidFill>
                            <a:schemeClr val="accent3"/>
                          </a:solidFill>
                          <a:latin typeface="+mn-lt"/>
                          <a:ea typeface="Calibri" panose="020F0502020204030204" pitchFamily="34" charset="0"/>
                          <a:cs typeface="Poppins SemiBold" panose="00000700000000000000" pitchFamily="2" charset="0"/>
                        </a:rPr>
                        <a:t>Overview</a:t>
                      </a:r>
                      <a:endPar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endParaRPr>
                    </a:p>
                  </a:txBody>
                  <a:tcPr>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2"/>
                  </a:ext>
                </a:extLst>
              </a:tr>
              <a:tr h="958611">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This play is about getting the Buying Decision Team (BDT) to move towards a final agreement while you leverage your manager and Sales Engineering/Pre-Sales to advance this opportunity. Clients almost always see the value in our products when provided with a comparable case study. This is your chance to highlight the benefits and value another similar client was able to realize with your proposed solution, as well as highlight the continued pain they will feel if they choose to do nothing.</a:t>
                      </a:r>
                    </a:p>
                  </a:txBody>
                  <a:tcP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630800205"/>
                  </a:ext>
                </a:extLst>
              </a:tr>
              <a:tr h="440802">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Executing the Play</a:t>
                      </a:r>
                    </a:p>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Step 1</a:t>
                      </a:r>
                    </a:p>
                  </a:txBody>
                  <a:tcPr>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959092432"/>
                  </a:ext>
                </a:extLst>
              </a:tr>
              <a:tr h="786008">
                <a:tc gridSpan="2">
                  <a:txBody>
                    <a:bodyPr/>
                    <a:lstStyle/>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The </a:t>
                      </a:r>
                      <a:r>
                        <a:rPr kumimoji="0" lang="en-US" sz="1200" b="0" i="1"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Situation</a:t>
                      </a: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 and </a:t>
                      </a:r>
                      <a:r>
                        <a:rPr kumimoji="0" lang="en-US" sz="1200" b="0" i="1"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Complication</a:t>
                      </a: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 must be well understood and reviewed with your sales leader and Sales Engineering/Pre-Sales</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The client is looking for compelling evidence and a business case to make this purchase decision</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Other proof (referrals, white-papers, marketing collateral etc.) have already been exhausted  </a:t>
                      </a:r>
                    </a:p>
                  </a:txBody>
                  <a:tcP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649271397"/>
                  </a:ext>
                </a:extLst>
              </a:tr>
              <a:tr h="268199">
                <a:tc gridSpan="2">
                  <a:txBody>
                    <a:bodyPr/>
                    <a:lstStyle/>
                    <a:p>
                      <a:pPr marL="0" marR="0" lvl="0" indent="0" algn="l" defTabSz="777240" rtl="0" eaLnBrk="1" fontAlgn="auto" latinLnBrk="0" hangingPunct="1">
                        <a:lnSpc>
                          <a:spcPts val="13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rPr>
                        <a:t>Step 2</a:t>
                      </a:r>
                    </a:p>
                  </a:txBody>
                  <a:tcPr>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136372265"/>
                  </a:ext>
                </a:extLst>
              </a:tr>
              <a:tr h="613405">
                <a:tc gridSpan="2">
                  <a:txBody>
                    <a:bodyPr/>
                    <a:lstStyle/>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Find a case study or example of a client who has had a similar Situation and Complication</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Incorporate this case study into your business case and make sure to highlight the benefit in cost savings, time savings, or improved resource utilization over doing nothing</a:t>
                      </a:r>
                    </a:p>
                  </a:txBody>
                  <a:tcP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072655250"/>
                  </a:ext>
                </a:extLst>
              </a:tr>
              <a:tr h="958611">
                <a:tc gridSpan="2">
                  <a:txBody>
                    <a:bodyPr/>
                    <a:lstStyle/>
                    <a:p>
                      <a:pPr marL="0" marR="0" lvl="0" indent="0" algn="l" defTabSz="777240" rtl="0" eaLnBrk="1" fontAlgn="auto" latinLnBrk="0" hangingPunct="1">
                        <a:lnSpc>
                          <a:spcPts val="13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2"/>
                          </a:solidFill>
                          <a:effectLst/>
                          <a:uLnTx/>
                          <a:uFillTx/>
                          <a:latin typeface="+mn-lt"/>
                          <a:ea typeface="Calibri" panose="020F0502020204030204" pitchFamily="34" charset="0"/>
                          <a:cs typeface="Poppins SemiBold" panose="00000700000000000000" pitchFamily="2" charset="0"/>
                        </a:rPr>
                        <a:t>Tips:</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Introduce Sales Engineer/Pre-Sales to the client; schedule a session for them to ‘get in the weeds’ to better understand their pain</a:t>
                      </a:r>
                    </a:p>
                    <a:p>
                      <a:pPr marL="171450" marR="0" lvl="0" indent="-171450" algn="l" defTabSz="77724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Poppins SemiBold" panose="00000700000000000000" pitchFamily="2" charset="0"/>
                        </a:rPr>
                        <a:t>Ensure the right audience on the client side sees the case study and has time to digest the content and then schedule a follow-up call to answer any outstanding questions</a:t>
                      </a:r>
                    </a:p>
                  </a:txBody>
                  <a:tcP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081288700"/>
                  </a:ext>
                </a:extLst>
              </a:tr>
              <a:tr h="268199">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lang="en-US" sz="1200" b="1" dirty="0">
                          <a:solidFill>
                            <a:schemeClr val="accent3"/>
                          </a:solidFill>
                          <a:latin typeface="+mn-lt"/>
                          <a:ea typeface="Calibri" panose="020F0502020204030204" pitchFamily="34" charset="0"/>
                          <a:cs typeface="Poppins SemiBold" panose="00000700000000000000" pitchFamily="2" charset="0"/>
                        </a:rPr>
                        <a:t>Ideal Outcome</a:t>
                      </a:r>
                      <a:endParaRPr kumimoji="0" lang="en-US" sz="1200" b="1" i="0" u="none" strike="noStrike" kern="1200" cap="none" spc="0" normalizeH="0" baseline="0" noProof="0" dirty="0">
                        <a:ln>
                          <a:noFill/>
                        </a:ln>
                        <a:solidFill>
                          <a:schemeClr val="accent3"/>
                        </a:solidFill>
                        <a:effectLst/>
                        <a:uLnTx/>
                        <a:uFillTx/>
                        <a:latin typeface="+mn-lt"/>
                        <a:ea typeface="Calibri" panose="020F0502020204030204" pitchFamily="34" charset="0"/>
                        <a:cs typeface="Poppins SemiBold" panose="00000700000000000000" pitchFamily="2" charset="0"/>
                      </a:endParaRPr>
                    </a:p>
                  </a:txBody>
                  <a:tcPr>
                    <a:lnL w="381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440802">
                <a:tc gridSpan="2">
                  <a:txBody>
                    <a:bodyPr/>
                    <a:lstStyle/>
                    <a:p>
                      <a:pPr marL="0" marR="0" lvl="0" indent="0" algn="l" defTabSz="777240" rtl="0" eaLnBrk="1" fontAlgn="auto" latinLnBrk="0" hangingPunct="1">
                        <a:lnSpc>
                          <a:spcPts val="1300"/>
                        </a:lnSpc>
                        <a:spcBef>
                          <a:spcPts val="0"/>
                        </a:spcBef>
                        <a:spcAft>
                          <a:spcPts val="0"/>
                        </a:spcAft>
                        <a:buClrTx/>
                        <a:buSzTx/>
                        <a:buFontTx/>
                        <a:buNone/>
                        <a:tabLst/>
                        <a:defRPr/>
                      </a:pPr>
                      <a:r>
                        <a:rPr kumimoji="0" lang="en-US" sz="1200" b="0" i="0" u="none" strike="noStrike" kern="1200" cap="none" spc="0" normalizeH="0" baseline="0" dirty="0">
                          <a:ln>
                            <a:noFill/>
                          </a:ln>
                          <a:solidFill>
                            <a:schemeClr val="tx1"/>
                          </a:solidFill>
                          <a:effectLst/>
                          <a:uLnTx/>
                          <a:uFillTx/>
                          <a:latin typeface="+mn-lt"/>
                          <a:cs typeface="Poppins Light" panose="00000400000000000000" pitchFamily="2" charset="0"/>
                        </a:rPr>
                        <a:t>The Buying Decision Team agrees their Situation and Complication is similar to that of the case study and they can now see how the solution could solve their pain.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5"/>
                  </a:ext>
                </a:extLst>
              </a:tr>
              <a:tr h="892226">
                <a:tc>
                  <a:txBody>
                    <a:bodyPr/>
                    <a:lstStyle/>
                    <a:p>
                      <a:pPr lvl="0">
                        <a:lnSpc>
                          <a:spcPts val="1300"/>
                        </a:lnSpc>
                        <a:spcAft>
                          <a:spcPts val="800"/>
                        </a:spcAft>
                        <a:defRPr/>
                      </a:pPr>
                      <a:r>
                        <a:rPr lang="en-US" sz="1200" b="1" i="0" dirty="0">
                          <a:solidFill>
                            <a:schemeClr val="bg1"/>
                          </a:solidFill>
                          <a:latin typeface="+mn-lt"/>
                          <a:ea typeface="Calibri" panose="020F0502020204030204" pitchFamily="34" charset="0"/>
                          <a:cs typeface="Poppins SemiBold" panose="00000700000000000000" pitchFamily="2" charset="0"/>
                        </a:rPr>
                        <a:t>Exit Criteria</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Case study presented to the BDT</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Follow-up call with BDT to discuss how they could see similar positive results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lvl="0">
                        <a:lnSpc>
                          <a:spcPts val="1300"/>
                        </a:lnSpc>
                        <a:spcAft>
                          <a:spcPts val="800"/>
                        </a:spcAft>
                        <a:defRPr/>
                      </a:pPr>
                      <a:r>
                        <a:rPr lang="en-US" sz="1200" b="1" i="0" dirty="0">
                          <a:solidFill>
                            <a:schemeClr val="bg1"/>
                          </a:solidFill>
                          <a:latin typeface="+mn-lt"/>
                          <a:ea typeface="Calibri" panose="020F0502020204030204" pitchFamily="34" charset="0"/>
                          <a:cs typeface="Poppins SemiBold" panose="00000700000000000000" pitchFamily="2" charset="0"/>
                        </a:rPr>
                        <a:t>Next Steps</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Involve Solution Delivery team in scoping the proposed solution</a:t>
                      </a:r>
                    </a:p>
                    <a:p>
                      <a:pPr marL="228600" lvl="0" indent="-228600">
                        <a:lnSpc>
                          <a:spcPts val="1300"/>
                        </a:lnSpc>
                        <a:buAutoNum type="arabicPeriod"/>
                      </a:pPr>
                      <a:r>
                        <a:rPr lang="en-US" sz="1200" b="0" i="0" dirty="0">
                          <a:solidFill>
                            <a:schemeClr val="bg1"/>
                          </a:solidFill>
                          <a:latin typeface="+mn-lt"/>
                          <a:cs typeface="Poppins SemiBold" panose="00000700000000000000" pitchFamily="2" charset="0"/>
                        </a:rPr>
                        <a:t>Develop final Client Agreement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7"/>
                  </a:ext>
                </a:extLst>
              </a:tr>
            </a:tbl>
          </a:graphicData>
        </a:graphic>
      </p:graphicFrame>
      <p:sp>
        <p:nvSpPr>
          <p:cNvPr id="50" name="Title 1">
            <a:extLst>
              <a:ext uri="{FF2B5EF4-FFF2-40B4-BE49-F238E27FC236}">
                <a16:creationId xmlns:a16="http://schemas.microsoft.com/office/drawing/2014/main" id="{EDB5825F-9005-43A4-8DE4-7DD371CD23D0}"/>
              </a:ext>
            </a:extLst>
          </p:cNvPr>
          <p:cNvSpPr>
            <a:spLocks noGrp="1"/>
          </p:cNvSpPr>
          <p:nvPr>
            <p:ph type="title"/>
          </p:nvPr>
        </p:nvSpPr>
        <p:spPr/>
        <p:txBody>
          <a:bodyPr>
            <a:noAutofit/>
          </a:bodyPr>
          <a:lstStyle/>
          <a:p>
            <a:r>
              <a:rPr lang="en-US" dirty="0"/>
              <a:t>Sales Play 4: The Cost of Doing Nothing</a:t>
            </a:r>
          </a:p>
        </p:txBody>
      </p:sp>
      <p:sp>
        <p:nvSpPr>
          <p:cNvPr id="59" name="Oval 58">
            <a:extLst>
              <a:ext uri="{FF2B5EF4-FFF2-40B4-BE49-F238E27FC236}">
                <a16:creationId xmlns:a16="http://schemas.microsoft.com/office/drawing/2014/main" id="{7A01BDE6-021E-453D-BECB-FB12E0B9F5C9}"/>
              </a:ext>
            </a:extLst>
          </p:cNvPr>
          <p:cNvSpPr/>
          <p:nvPr/>
        </p:nvSpPr>
        <p:spPr>
          <a:xfrm>
            <a:off x="543380" y="1126488"/>
            <a:ext cx="717131" cy="717131"/>
          </a:xfrm>
          <a:prstGeom prst="ellipse">
            <a:avLst/>
          </a:prstGeom>
          <a:solidFill>
            <a:schemeClr val="accent3">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0" name="Oval 59">
            <a:extLst>
              <a:ext uri="{FF2B5EF4-FFF2-40B4-BE49-F238E27FC236}">
                <a16:creationId xmlns:a16="http://schemas.microsoft.com/office/drawing/2014/main" id="{9D165B38-656E-44AC-A2B5-214F83CD0196}"/>
              </a:ext>
            </a:extLst>
          </p:cNvPr>
          <p:cNvSpPr/>
          <p:nvPr/>
        </p:nvSpPr>
        <p:spPr>
          <a:xfrm>
            <a:off x="1512435" y="1126488"/>
            <a:ext cx="717131" cy="717131"/>
          </a:xfrm>
          <a:prstGeom prst="ellipse">
            <a:avLst/>
          </a:prstGeom>
          <a:solidFill>
            <a:schemeClr val="accent3">
              <a:alpha val="2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A305CA20-9511-4024-AE68-5DA3FD8A7980}"/>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B667F36F-5505-4FEC-8F5A-88971E7CCFFA}"/>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FE843C95-36CE-4588-ADA7-6A14F122DDB6}"/>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DDF3BAC3-1C09-4518-8D91-CE1563BC3667}"/>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5" name="Oval 64">
            <a:extLst>
              <a:ext uri="{FF2B5EF4-FFF2-40B4-BE49-F238E27FC236}">
                <a16:creationId xmlns:a16="http://schemas.microsoft.com/office/drawing/2014/main" id="{F11CA38D-D6D3-4BB3-930B-190989AD8A4E}"/>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6" name="Group 65">
            <a:extLst>
              <a:ext uri="{FF2B5EF4-FFF2-40B4-BE49-F238E27FC236}">
                <a16:creationId xmlns:a16="http://schemas.microsoft.com/office/drawing/2014/main" id="{74858A1D-1042-4A93-8A52-F4D4A91B473D}"/>
              </a:ext>
            </a:extLst>
          </p:cNvPr>
          <p:cNvGrpSpPr/>
          <p:nvPr/>
        </p:nvGrpSpPr>
        <p:grpSpPr>
          <a:xfrm>
            <a:off x="721764" y="1304872"/>
            <a:ext cx="360363" cy="360363"/>
            <a:chOff x="9161463" y="2887663"/>
            <a:chExt cx="360363" cy="360363"/>
          </a:xfrm>
          <a:solidFill>
            <a:schemeClr val="bg1"/>
          </a:solidFill>
        </p:grpSpPr>
        <p:sp>
          <p:nvSpPr>
            <p:cNvPr id="67" name="Freeform 21">
              <a:extLst>
                <a:ext uri="{FF2B5EF4-FFF2-40B4-BE49-F238E27FC236}">
                  <a16:creationId xmlns:a16="http://schemas.microsoft.com/office/drawing/2014/main" id="{3C31B0AB-806F-4216-8453-629C1E72AE16}"/>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22">
              <a:extLst>
                <a:ext uri="{FF2B5EF4-FFF2-40B4-BE49-F238E27FC236}">
                  <a16:creationId xmlns:a16="http://schemas.microsoft.com/office/drawing/2014/main" id="{3F064D65-CD7F-4895-B498-B175F728B5E0}"/>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3">
              <a:extLst>
                <a:ext uri="{FF2B5EF4-FFF2-40B4-BE49-F238E27FC236}">
                  <a16:creationId xmlns:a16="http://schemas.microsoft.com/office/drawing/2014/main" id="{47654019-E625-40F3-8055-EADC72B321D9}"/>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0" name="Freeform 13">
            <a:extLst>
              <a:ext uri="{FF2B5EF4-FFF2-40B4-BE49-F238E27FC236}">
                <a16:creationId xmlns:a16="http://schemas.microsoft.com/office/drawing/2014/main" id="{347B60B2-49A8-47EA-B3A4-945EDD0166D8}"/>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6">
            <a:extLst>
              <a:ext uri="{FF2B5EF4-FFF2-40B4-BE49-F238E27FC236}">
                <a16:creationId xmlns:a16="http://schemas.microsoft.com/office/drawing/2014/main" id="{EBD4E065-9B81-4D4D-BF72-20EE3A0BDCEF}"/>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2" name="Group 71">
            <a:extLst>
              <a:ext uri="{FF2B5EF4-FFF2-40B4-BE49-F238E27FC236}">
                <a16:creationId xmlns:a16="http://schemas.microsoft.com/office/drawing/2014/main" id="{5298D1D0-DAD5-4A85-BCDA-3F61F9DB93B5}"/>
              </a:ext>
            </a:extLst>
          </p:cNvPr>
          <p:cNvGrpSpPr/>
          <p:nvPr/>
        </p:nvGrpSpPr>
        <p:grpSpPr>
          <a:xfrm>
            <a:off x="5594820" y="1304872"/>
            <a:ext cx="304800" cy="360362"/>
            <a:chOff x="3421063" y="1804988"/>
            <a:chExt cx="304800" cy="360362"/>
          </a:xfrm>
          <a:solidFill>
            <a:schemeClr val="bg1"/>
          </a:solidFill>
        </p:grpSpPr>
        <p:sp>
          <p:nvSpPr>
            <p:cNvPr id="73" name="Freeform 99">
              <a:extLst>
                <a:ext uri="{FF2B5EF4-FFF2-40B4-BE49-F238E27FC236}">
                  <a16:creationId xmlns:a16="http://schemas.microsoft.com/office/drawing/2014/main" id="{A6660CB8-EEB7-4760-B984-AB79F5D5BED0}"/>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00">
              <a:extLst>
                <a:ext uri="{FF2B5EF4-FFF2-40B4-BE49-F238E27FC236}">
                  <a16:creationId xmlns:a16="http://schemas.microsoft.com/office/drawing/2014/main" id="{AF06A1EB-EF78-4AC7-9A55-4462B8722FFC}"/>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01">
              <a:extLst>
                <a:ext uri="{FF2B5EF4-FFF2-40B4-BE49-F238E27FC236}">
                  <a16:creationId xmlns:a16="http://schemas.microsoft.com/office/drawing/2014/main" id="{E4F0837B-16BA-4E05-9A86-D74AE3A8F82E}"/>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6" name="Graphic 75">
            <a:extLst>
              <a:ext uri="{FF2B5EF4-FFF2-40B4-BE49-F238E27FC236}">
                <a16:creationId xmlns:a16="http://schemas.microsoft.com/office/drawing/2014/main" id="{81CDE025-C9C9-44A4-B331-36F4637914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77" name="Group 76">
            <a:extLst>
              <a:ext uri="{FF2B5EF4-FFF2-40B4-BE49-F238E27FC236}">
                <a16:creationId xmlns:a16="http://schemas.microsoft.com/office/drawing/2014/main" id="{E3D6F0FC-2802-4CE2-B6B2-48FAF33B5689}"/>
              </a:ext>
            </a:extLst>
          </p:cNvPr>
          <p:cNvGrpSpPr/>
          <p:nvPr/>
        </p:nvGrpSpPr>
        <p:grpSpPr>
          <a:xfrm>
            <a:off x="3628929" y="1304872"/>
            <a:ext cx="360363" cy="360362"/>
            <a:chOff x="4113213" y="5414963"/>
            <a:chExt cx="360363" cy="360362"/>
          </a:xfrm>
          <a:solidFill>
            <a:schemeClr val="bg1"/>
          </a:solidFill>
        </p:grpSpPr>
        <p:sp>
          <p:nvSpPr>
            <p:cNvPr id="78" name="Freeform 88">
              <a:extLst>
                <a:ext uri="{FF2B5EF4-FFF2-40B4-BE49-F238E27FC236}">
                  <a16:creationId xmlns:a16="http://schemas.microsoft.com/office/drawing/2014/main" id="{72FAA2A5-A7A5-462C-BA22-06CEE614CE9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89">
              <a:extLst>
                <a:ext uri="{FF2B5EF4-FFF2-40B4-BE49-F238E27FC236}">
                  <a16:creationId xmlns:a16="http://schemas.microsoft.com/office/drawing/2014/main" id="{73441A28-0EE4-495E-8242-CCDC0CBAB5E5}"/>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90">
              <a:extLst>
                <a:ext uri="{FF2B5EF4-FFF2-40B4-BE49-F238E27FC236}">
                  <a16:creationId xmlns:a16="http://schemas.microsoft.com/office/drawing/2014/main" id="{A0B21CF4-EE1F-4EA2-927A-5A208CC82DBC}"/>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1" name="Group 80">
            <a:extLst>
              <a:ext uri="{FF2B5EF4-FFF2-40B4-BE49-F238E27FC236}">
                <a16:creationId xmlns:a16="http://schemas.microsoft.com/office/drawing/2014/main" id="{F1D908F0-C5D3-4C1A-9842-A99B2AE0E7A7}"/>
              </a:ext>
            </a:extLst>
          </p:cNvPr>
          <p:cNvGrpSpPr/>
          <p:nvPr/>
        </p:nvGrpSpPr>
        <p:grpSpPr>
          <a:xfrm>
            <a:off x="2659874" y="1308047"/>
            <a:ext cx="360363" cy="354013"/>
            <a:chOff x="9161463" y="4692650"/>
            <a:chExt cx="360363" cy="354013"/>
          </a:xfrm>
          <a:solidFill>
            <a:schemeClr val="bg1"/>
          </a:solidFill>
        </p:grpSpPr>
        <p:sp>
          <p:nvSpPr>
            <p:cNvPr id="82" name="Freeform 156">
              <a:extLst>
                <a:ext uri="{FF2B5EF4-FFF2-40B4-BE49-F238E27FC236}">
                  <a16:creationId xmlns:a16="http://schemas.microsoft.com/office/drawing/2014/main" id="{BF94C3F1-012D-460C-B24C-5288116C12DD}"/>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57">
              <a:extLst>
                <a:ext uri="{FF2B5EF4-FFF2-40B4-BE49-F238E27FC236}">
                  <a16:creationId xmlns:a16="http://schemas.microsoft.com/office/drawing/2014/main" id="{74E8D253-069C-4CC4-AEC7-1F8B0F9D0DA3}"/>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58">
              <a:extLst>
                <a:ext uri="{FF2B5EF4-FFF2-40B4-BE49-F238E27FC236}">
                  <a16:creationId xmlns:a16="http://schemas.microsoft.com/office/drawing/2014/main" id="{9D99EB3C-7DC0-4198-851E-C81DE1396E2E}"/>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159">
              <a:extLst>
                <a:ext uri="{FF2B5EF4-FFF2-40B4-BE49-F238E27FC236}">
                  <a16:creationId xmlns:a16="http://schemas.microsoft.com/office/drawing/2014/main" id="{518007BC-0207-4570-84B0-492F68702304}"/>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6" name="TextBox 35">
            <a:extLst>
              <a:ext uri="{FF2B5EF4-FFF2-40B4-BE49-F238E27FC236}">
                <a16:creationId xmlns:a16="http://schemas.microsoft.com/office/drawing/2014/main" id="{7A1F13CB-F8CC-4283-9F2F-8EF18B6A6FF6}"/>
              </a:ext>
            </a:extLst>
          </p:cNvPr>
          <p:cNvSpPr txBox="1"/>
          <p:nvPr/>
        </p:nvSpPr>
        <p:spPr>
          <a:xfrm>
            <a:off x="209855" y="770082"/>
            <a:ext cx="2590800" cy="307777"/>
          </a:xfrm>
          <a:prstGeom prst="rect">
            <a:avLst/>
          </a:prstGeom>
          <a:noFill/>
        </p:spPr>
        <p:txBody>
          <a:bodyPr wrap="square" rtlCol="0">
            <a:spAutoFit/>
          </a:bodyPr>
          <a:lstStyle/>
          <a:p>
            <a:r>
              <a:rPr lang="en-US" sz="1400" dirty="0">
                <a:solidFill>
                  <a:schemeClr val="accent3"/>
                </a:solidFill>
                <a:latin typeface="Arial Black" panose="020B0A04020102020204" pitchFamily="34" charset="0"/>
              </a:rPr>
              <a:t>Middle/Late Stage Play</a:t>
            </a:r>
          </a:p>
        </p:txBody>
      </p:sp>
      <p:graphicFrame>
        <p:nvGraphicFramePr>
          <p:cNvPr id="37" name="Table 36">
            <a:extLst>
              <a:ext uri="{FF2B5EF4-FFF2-40B4-BE49-F238E27FC236}">
                <a16:creationId xmlns:a16="http://schemas.microsoft.com/office/drawing/2014/main" id="{81253B5E-8EE3-4779-BB8C-43997FCBF2A5}"/>
              </a:ext>
            </a:extLst>
          </p:cNvPr>
          <p:cNvGraphicFramePr>
            <a:graphicFrameLocks noGrp="1"/>
          </p:cNvGraphicFramePr>
          <p:nvPr>
            <p:extLst>
              <p:ext uri="{D42A27DB-BD31-4B8C-83A1-F6EECF244321}">
                <p14:modId xmlns:p14="http://schemas.microsoft.com/office/powerpoint/2010/main" val="373072354"/>
              </p:ext>
            </p:extLst>
          </p:nvPr>
        </p:nvGraphicFramePr>
        <p:xfrm>
          <a:off x="209550" y="2118307"/>
          <a:ext cx="7232200" cy="1300043"/>
        </p:xfrm>
        <a:graphic>
          <a:graphicData uri="http://schemas.openxmlformats.org/drawingml/2006/table">
            <a:tbl>
              <a:tblPr firstRow="1">
                <a:tableStyleId>{EB344D84-9AFB-497E-A393-DC336BA19D2E}</a:tableStyleId>
              </a:tblPr>
              <a:tblGrid>
                <a:gridCol w="1721608">
                  <a:extLst>
                    <a:ext uri="{9D8B030D-6E8A-4147-A177-3AD203B41FA5}">
                      <a16:colId xmlns:a16="http://schemas.microsoft.com/office/drawing/2014/main" val="20000"/>
                    </a:ext>
                  </a:extLst>
                </a:gridCol>
                <a:gridCol w="5510592">
                  <a:extLst>
                    <a:ext uri="{9D8B030D-6E8A-4147-A177-3AD203B41FA5}">
                      <a16:colId xmlns:a16="http://schemas.microsoft.com/office/drawing/2014/main" val="20001"/>
                    </a:ext>
                  </a:extLst>
                </a:gridCol>
              </a:tblGrid>
              <a:tr h="294203">
                <a:tc>
                  <a:txBody>
                    <a:bodyPr/>
                    <a:lstStyle/>
                    <a:p>
                      <a:pPr algn="l"/>
                      <a:r>
                        <a:rPr lang="en-US" sz="1200" b="1" dirty="0">
                          <a:solidFill>
                            <a:schemeClr val="bg1"/>
                          </a:solidFill>
                        </a:rPr>
                        <a:t>Persona(s) </a:t>
                      </a:r>
                      <a:endParaRPr lang="en-US" sz="1200" b="1" dirty="0">
                        <a:solidFill>
                          <a:schemeClr val="bg1"/>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All</a:t>
                      </a:r>
                      <a:endParaRPr lang="en-US" sz="1200" b="0" dirty="0">
                        <a:solidFill>
                          <a:schemeClr val="bg1"/>
                        </a:solidFill>
                        <a:latin typeface="+mn-lt"/>
                        <a:cs typeface="Arial" panose="020B0604020202020204" pitchFamily="34" charset="0"/>
                      </a:endParaRPr>
                    </a:p>
                  </a:txBody>
                  <a:tcPr anchor="ctr"/>
                </a:tc>
                <a:extLst>
                  <a:ext uri="{0D108BD9-81ED-4DB2-BD59-A6C34878D82A}">
                    <a16:rowId xmlns:a16="http://schemas.microsoft.com/office/drawing/2014/main" val="10000"/>
                  </a:ext>
                </a:extLst>
              </a:tr>
              <a:tr h="845833">
                <a:tc>
                  <a:txBody>
                    <a:bodyPr/>
                    <a:lstStyle/>
                    <a:p>
                      <a:pPr algn="l"/>
                      <a:r>
                        <a:rPr lang="en-US" sz="1200" b="1" dirty="0">
                          <a:solidFill>
                            <a:schemeClr val="accent3"/>
                          </a:solidFill>
                        </a:rPr>
                        <a:t>Trigger Event(s)</a:t>
                      </a:r>
                      <a:endParaRPr lang="en-US" sz="1200" b="1" dirty="0">
                        <a:solidFill>
                          <a:schemeClr val="accent3"/>
                        </a:solidFill>
                        <a:latin typeface="+mn-lt"/>
                        <a:cs typeface="Arial" panose="020B0604020202020204" pitchFamily="34" charset="0"/>
                      </a:endParaRP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dirty="0">
                          <a:ln>
                            <a:noFill/>
                          </a:ln>
                          <a:solidFill>
                            <a:schemeClr val="tx1"/>
                          </a:solidFill>
                          <a:effectLst/>
                          <a:uLnTx/>
                          <a:uFillTx/>
                        </a:rPr>
                        <a:t>A substantial deal has stalled because decision makers are skeptical of the value and are likely choosing to ‘do nothing’ </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u="none" strike="noStrike" kern="1200" cap="none" spc="0" normalizeH="0" baseline="0" dirty="0">
                        <a:ln>
                          <a:noFill/>
                        </a:ln>
                        <a:solidFill>
                          <a:schemeClr val="tx1"/>
                        </a:solidFill>
                        <a:effectLst/>
                        <a:uLnTx/>
                        <a:uFillTx/>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dirty="0">
                          <a:ln>
                            <a:noFill/>
                          </a:ln>
                          <a:solidFill>
                            <a:schemeClr val="tx1"/>
                          </a:solidFill>
                          <a:effectLst/>
                          <a:uLnTx/>
                          <a:uFillTx/>
                        </a:rPr>
                        <a:t>The customer has clear pain points that can be solved but there is still hesitation</a:t>
                      </a:r>
                      <a:endParaRPr lang="en-US" sz="1200" dirty="0">
                        <a:solidFill>
                          <a:schemeClr val="tx1"/>
                        </a:solidFill>
                      </a:endParaRPr>
                    </a:p>
                  </a:txBody>
                  <a:tcPr anchor="ctr"/>
                </a:tc>
                <a:extLst>
                  <a:ext uri="{0D108BD9-81ED-4DB2-BD59-A6C34878D82A}">
                    <a16:rowId xmlns:a16="http://schemas.microsoft.com/office/drawing/2014/main" val="2725222001"/>
                  </a:ext>
                </a:extLst>
              </a:tr>
            </a:tbl>
          </a:graphicData>
        </a:graphic>
      </p:graphicFrame>
      <p:sp>
        <p:nvSpPr>
          <p:cNvPr id="38" name="Slide Number Placeholder 2">
            <a:extLst>
              <a:ext uri="{FF2B5EF4-FFF2-40B4-BE49-F238E27FC236}">
                <a16:creationId xmlns:a16="http://schemas.microsoft.com/office/drawing/2014/main" id="{63E9FAC4-B362-2D41-802A-25BBB848ED98}"/>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50</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09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297001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noAutofit/>
          </a:bodyPr>
          <a:lstStyle/>
          <a:p>
            <a:r>
              <a:rPr lang="en-US" spc="300" dirty="0"/>
              <a:t>Pipeline Management</a:t>
            </a:r>
          </a:p>
        </p:txBody>
      </p:sp>
    </p:spTree>
    <p:extLst>
      <p:ext uri="{BB962C8B-B14F-4D97-AF65-F5344CB8AC3E}">
        <p14:creationId xmlns:p14="http://schemas.microsoft.com/office/powerpoint/2010/main" val="1570795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dirty="0"/>
              <a:t>Pipeline Management</a:t>
            </a:r>
            <a:endParaRPr lang="en-US" b="1" dirty="0"/>
          </a:p>
        </p:txBody>
      </p:sp>
      <p:grpSp>
        <p:nvGrpSpPr>
          <p:cNvPr id="3" name="Group 2">
            <a:extLst>
              <a:ext uri="{FF2B5EF4-FFF2-40B4-BE49-F238E27FC236}">
                <a16:creationId xmlns:a16="http://schemas.microsoft.com/office/drawing/2014/main" id="{61BE8C66-7BFB-4738-8F25-009914B0C5FB}"/>
              </a:ext>
            </a:extLst>
          </p:cNvPr>
          <p:cNvGrpSpPr/>
          <p:nvPr/>
        </p:nvGrpSpPr>
        <p:grpSpPr>
          <a:xfrm>
            <a:off x="242882" y="990599"/>
            <a:ext cx="7300917" cy="1828802"/>
            <a:chOff x="242883" y="990599"/>
            <a:chExt cx="7035316" cy="1828802"/>
          </a:xfrm>
        </p:grpSpPr>
        <p:sp>
          <p:nvSpPr>
            <p:cNvPr id="6" name="Rectangle 5">
              <a:extLst>
                <a:ext uri="{FF2B5EF4-FFF2-40B4-BE49-F238E27FC236}">
                  <a16:creationId xmlns:a16="http://schemas.microsoft.com/office/drawing/2014/main" id="{EF197ED2-B880-4B07-BCEA-E4D736B014B3}"/>
                </a:ext>
              </a:extLst>
            </p:cNvPr>
            <p:cNvSpPr/>
            <p:nvPr/>
          </p:nvSpPr>
          <p:spPr>
            <a:xfrm>
              <a:off x="242883" y="990601"/>
              <a:ext cx="3371710" cy="1828800"/>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This section details our process for achieving accurate and timely Forecasts and Pipeline Reviews. By adhering to the processes outlined, we will better track all aspects of our business and make more informed decisions on how to best spend our time and resources. </a:t>
              </a:r>
            </a:p>
          </p:txBody>
        </p:sp>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14593" y="990599"/>
              <a:ext cx="3663606" cy="1828801"/>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grpSp>
      <p:sp>
        <p:nvSpPr>
          <p:cNvPr id="13" name="Rectangle 12">
            <a:extLst>
              <a:ext uri="{FF2B5EF4-FFF2-40B4-BE49-F238E27FC236}">
                <a16:creationId xmlns:a16="http://schemas.microsoft.com/office/drawing/2014/main" id="{F211FB45-1885-44AA-9C8C-830FB0876512}"/>
              </a:ext>
            </a:extLst>
          </p:cNvPr>
          <p:cNvSpPr/>
          <p:nvPr/>
        </p:nvSpPr>
        <p:spPr>
          <a:xfrm>
            <a:off x="242883" y="2914648"/>
            <a:ext cx="7035316" cy="107721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The aim is to provide a foundational framework helping sales leaders, managers, reps, and supporting functions work together as a unified global sales organization with visibility into </a:t>
            </a:r>
            <a:r>
              <a:rPr lang="en-US" sz="1200" dirty="0">
                <a:solidFill>
                  <a:schemeClr val="accent3"/>
                </a:solidFill>
                <a:latin typeface="Arial"/>
              </a:rPr>
              <a:t>potential deals.</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Essential Pipeline Management activities include:</a:t>
            </a:r>
          </a:p>
        </p:txBody>
      </p:sp>
      <p:sp>
        <p:nvSpPr>
          <p:cNvPr id="25" name="TextBox 24">
            <a:extLst>
              <a:ext uri="{FF2B5EF4-FFF2-40B4-BE49-F238E27FC236}">
                <a16:creationId xmlns:a16="http://schemas.microsoft.com/office/drawing/2014/main" id="{1C7EEC7D-FA71-4730-81B9-A5EFCA8A2158}"/>
              </a:ext>
            </a:extLst>
          </p:cNvPr>
          <p:cNvSpPr txBox="1"/>
          <p:nvPr/>
        </p:nvSpPr>
        <p:spPr>
          <a:xfrm>
            <a:off x="204859" y="6696930"/>
            <a:ext cx="4305376"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20" name="Slide Number Placeholder 2">
            <a:extLst>
              <a:ext uri="{FF2B5EF4-FFF2-40B4-BE49-F238E27FC236}">
                <a16:creationId xmlns:a16="http://schemas.microsoft.com/office/drawing/2014/main" id="{841017BA-66E1-B340-B0EA-4F901235AE5F}"/>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52</a:t>
            </a:fld>
            <a:endParaRPr lang="en-US" sz="1050" b="1" dirty="0">
              <a:solidFill>
                <a:schemeClr val="accent3"/>
              </a:solidFill>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7C84DEB7-6E81-4F49-AEE9-CDB6AC0635D7}"/>
              </a:ext>
            </a:extLst>
          </p:cNvPr>
          <p:cNvGraphicFramePr>
            <a:graphicFrameLocks noGrp="1"/>
          </p:cNvGraphicFramePr>
          <p:nvPr>
            <p:extLst>
              <p:ext uri="{D42A27DB-BD31-4B8C-83A1-F6EECF244321}">
                <p14:modId xmlns:p14="http://schemas.microsoft.com/office/powerpoint/2010/main" val="3819356878"/>
              </p:ext>
            </p:extLst>
          </p:nvPr>
        </p:nvGraphicFramePr>
        <p:xfrm>
          <a:off x="251453" y="7101840"/>
          <a:ext cx="7292346" cy="2194560"/>
        </p:xfrm>
        <a:graphic>
          <a:graphicData uri="http://schemas.openxmlformats.org/drawingml/2006/table">
            <a:tbl>
              <a:tblPr firstRow="1">
                <a:tableStyleId>{EB344D84-9AFB-497E-A393-DC336BA19D2E}</a:tableStyleId>
              </a:tblPr>
              <a:tblGrid>
                <a:gridCol w="1695257">
                  <a:extLst>
                    <a:ext uri="{9D8B030D-6E8A-4147-A177-3AD203B41FA5}">
                      <a16:colId xmlns:a16="http://schemas.microsoft.com/office/drawing/2014/main" val="877092802"/>
                    </a:ext>
                  </a:extLst>
                </a:gridCol>
                <a:gridCol w="5597089">
                  <a:extLst>
                    <a:ext uri="{9D8B030D-6E8A-4147-A177-3AD203B41FA5}">
                      <a16:colId xmlns:a16="http://schemas.microsoft.com/office/drawing/2014/main" val="1220666071"/>
                    </a:ext>
                  </a:extLst>
                </a:gridCol>
              </a:tblGrid>
              <a:tr h="548640">
                <a:tc>
                  <a:txBody>
                    <a:bodyPr/>
                    <a:lstStyle/>
                    <a:p>
                      <a:pPr lvl="1" algn="ctr"/>
                      <a:r>
                        <a:rPr lang="en-US" sz="1200" b="1" dirty="0">
                          <a:solidFill>
                            <a:schemeClr val="accent2"/>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rowSpan="4">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dirty="0">
                          <a:solidFill>
                            <a:schemeClr val="tx1"/>
                          </a:solidFill>
                        </a:rPr>
                        <a:t>Drive more accuracy and consistency across all our sales activities</a:t>
                      </a:r>
                    </a:p>
                    <a:p>
                      <a:pPr marL="171450" indent="-171450" algn="l">
                        <a:spcBef>
                          <a:spcPts val="300"/>
                        </a:spcBef>
                        <a:spcAft>
                          <a:spcPts val="300"/>
                        </a:spcAft>
                        <a:buFont typeface="Arial" panose="020B0604020202020204" pitchFamily="34" charset="0"/>
                        <a:buChar char="•"/>
                      </a:pPr>
                      <a:r>
                        <a:rPr lang="en-US" sz="1200" b="0" dirty="0">
                          <a:solidFill>
                            <a:schemeClr val="tx1"/>
                          </a:solidFill>
                        </a:rPr>
                        <a:t>Understand how the forecasting process works and how your responsibilities and actions can contribute towards to forecasting reports</a:t>
                      </a:r>
                    </a:p>
                    <a:p>
                      <a:pPr marL="171450" indent="-171450" algn="l">
                        <a:spcBef>
                          <a:spcPts val="300"/>
                        </a:spcBef>
                        <a:spcAft>
                          <a:spcPts val="300"/>
                        </a:spcAft>
                        <a:buFont typeface="Arial" panose="020B0604020202020204" pitchFamily="34" charset="0"/>
                        <a:buChar char="•"/>
                      </a:pPr>
                      <a:r>
                        <a:rPr lang="en-US" sz="1200" b="0" dirty="0">
                          <a:solidFill>
                            <a:schemeClr val="tx1"/>
                          </a:solidFill>
                        </a:rPr>
                        <a:t>Use this section as an aide to coach your team on why forecasting matters</a:t>
                      </a:r>
                    </a:p>
                  </a:txBody>
                  <a:tcPr marT="91440" marB="9144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467111"/>
                  </a:ext>
                </a:extLst>
              </a:tr>
              <a:tr h="548640">
                <a:tc>
                  <a:txBody>
                    <a:bodyPr/>
                    <a:lstStyle/>
                    <a:p>
                      <a:pPr lvl="1" algn="ctr"/>
                      <a:r>
                        <a:rPr lang="en-US" sz="1200" b="1" dirty="0">
                          <a:solidFill>
                            <a:schemeClr val="accent3"/>
                          </a:solidFill>
                        </a:rPr>
                        <a:t>Farmer</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548640">
                <a:tc>
                  <a:txBody>
                    <a:bodyPr/>
                    <a:lstStyle/>
                    <a:p>
                      <a:pPr lvl="1" algn="ctr"/>
                      <a:r>
                        <a:rPr lang="en-US" sz="1200" b="1" dirty="0">
                          <a:solidFill>
                            <a:schemeClr val="accent1"/>
                          </a:solidFill>
                        </a:rPr>
                        <a:t>Hybrid</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548640">
                <a:tc>
                  <a:txBody>
                    <a:bodyPr/>
                    <a:lstStyle/>
                    <a:p>
                      <a:pPr lvl="1" algn="ctr"/>
                      <a:r>
                        <a:rPr lang="en-US" sz="1200" b="1" dirty="0">
                          <a:solidFill>
                            <a:srgbClr val="7030A0"/>
                          </a:solidFill>
                        </a:rPr>
                        <a:t>SE/PS</a:t>
                      </a:r>
                    </a:p>
                  </a:txBody>
                  <a:tcPr marL="0" marR="0" marT="0" marB="0" anchor="ctr">
                    <a:lnR w="25400" cmpd="sng">
                      <a:noFill/>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4" name="Rectangle 23">
            <a:extLst>
              <a:ext uri="{FF2B5EF4-FFF2-40B4-BE49-F238E27FC236}">
                <a16:creationId xmlns:a16="http://schemas.microsoft.com/office/drawing/2014/main" id="{E8D60EC7-D21B-48FB-934D-CA4CB0C3ABF4}"/>
              </a:ext>
            </a:extLst>
          </p:cNvPr>
          <p:cNvSpPr/>
          <p:nvPr/>
        </p:nvSpPr>
        <p:spPr>
          <a:xfrm>
            <a:off x="457200" y="8815763"/>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CF0B146-86AF-41E8-BB9B-19BCB12E68E4}"/>
              </a:ext>
            </a:extLst>
          </p:cNvPr>
          <p:cNvSpPr/>
          <p:nvPr/>
        </p:nvSpPr>
        <p:spPr>
          <a:xfrm>
            <a:off x="446292" y="8255223"/>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130CC91-EC6F-451D-81C3-DC8AB2D6A9B7}"/>
              </a:ext>
            </a:extLst>
          </p:cNvPr>
          <p:cNvSpPr/>
          <p:nvPr/>
        </p:nvSpPr>
        <p:spPr>
          <a:xfrm>
            <a:off x="446291" y="7708632"/>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E2D1585-9293-463F-B060-1409A6E4E8EA}"/>
              </a:ext>
            </a:extLst>
          </p:cNvPr>
          <p:cNvSpPr/>
          <p:nvPr/>
        </p:nvSpPr>
        <p:spPr>
          <a:xfrm>
            <a:off x="457200" y="7161740"/>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48A58301-7D63-48D2-A3A0-532EA880C5A5}"/>
              </a:ext>
            </a:extLst>
          </p:cNvPr>
          <p:cNvGrpSpPr/>
          <p:nvPr/>
        </p:nvGrpSpPr>
        <p:grpSpPr>
          <a:xfrm>
            <a:off x="539610" y="7253336"/>
            <a:ext cx="260630" cy="242260"/>
            <a:chOff x="6276975" y="3981450"/>
            <a:chExt cx="360363" cy="334963"/>
          </a:xfrm>
          <a:solidFill>
            <a:schemeClr val="bg1"/>
          </a:solidFill>
        </p:grpSpPr>
        <p:sp>
          <p:nvSpPr>
            <p:cNvPr id="33" name="Freeform 98">
              <a:extLst>
                <a:ext uri="{FF2B5EF4-FFF2-40B4-BE49-F238E27FC236}">
                  <a16:creationId xmlns:a16="http://schemas.microsoft.com/office/drawing/2014/main" id="{C2CADD3E-5964-447B-BA9B-DBFBBB840158}"/>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99">
              <a:extLst>
                <a:ext uri="{FF2B5EF4-FFF2-40B4-BE49-F238E27FC236}">
                  <a16:creationId xmlns:a16="http://schemas.microsoft.com/office/drawing/2014/main" id="{585197D5-1F40-4BB5-82AF-498D4F46AD83}"/>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00">
              <a:extLst>
                <a:ext uri="{FF2B5EF4-FFF2-40B4-BE49-F238E27FC236}">
                  <a16:creationId xmlns:a16="http://schemas.microsoft.com/office/drawing/2014/main" id="{BFB511A7-BD71-4B80-955B-90CFA00AA77E}"/>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01">
              <a:extLst>
                <a:ext uri="{FF2B5EF4-FFF2-40B4-BE49-F238E27FC236}">
                  <a16:creationId xmlns:a16="http://schemas.microsoft.com/office/drawing/2014/main" id="{AA2FD2D0-1052-4FFE-860A-7D19E7DFCAAD}"/>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7" name="Graphic 36" descr="Farm scene">
            <a:extLst>
              <a:ext uri="{FF2B5EF4-FFF2-40B4-BE49-F238E27FC236}">
                <a16:creationId xmlns:a16="http://schemas.microsoft.com/office/drawing/2014/main" id="{EBD4DE41-61CD-4496-9597-77C78A2650E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456" y="7760797"/>
            <a:ext cx="321121" cy="321121"/>
          </a:xfrm>
          <a:prstGeom prst="rect">
            <a:avLst/>
          </a:prstGeom>
        </p:spPr>
      </p:pic>
      <p:grpSp>
        <p:nvGrpSpPr>
          <p:cNvPr id="38" name="Group 37">
            <a:extLst>
              <a:ext uri="{FF2B5EF4-FFF2-40B4-BE49-F238E27FC236}">
                <a16:creationId xmlns:a16="http://schemas.microsoft.com/office/drawing/2014/main" id="{E2C582CA-6282-4216-8AFE-3A26296D1D88}"/>
              </a:ext>
            </a:extLst>
          </p:cNvPr>
          <p:cNvGrpSpPr/>
          <p:nvPr/>
        </p:nvGrpSpPr>
        <p:grpSpPr>
          <a:xfrm>
            <a:off x="546480" y="8924620"/>
            <a:ext cx="246891" cy="207736"/>
            <a:chOff x="2670175" y="2913063"/>
            <a:chExt cx="360363" cy="303212"/>
          </a:xfrm>
          <a:solidFill>
            <a:schemeClr val="bg1"/>
          </a:solidFill>
        </p:grpSpPr>
        <p:sp>
          <p:nvSpPr>
            <p:cNvPr id="39" name="Freeform 5">
              <a:extLst>
                <a:ext uri="{FF2B5EF4-FFF2-40B4-BE49-F238E27FC236}">
                  <a16:creationId xmlns:a16="http://schemas.microsoft.com/office/drawing/2014/main" id="{9C0E48A7-7DAA-4E9B-8D83-2DCEDCAEA274}"/>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6">
              <a:extLst>
                <a:ext uri="{FF2B5EF4-FFF2-40B4-BE49-F238E27FC236}">
                  <a16:creationId xmlns:a16="http://schemas.microsoft.com/office/drawing/2014/main" id="{97E91093-1186-476C-92FA-31C595D0EC17}"/>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7">
              <a:extLst>
                <a:ext uri="{FF2B5EF4-FFF2-40B4-BE49-F238E27FC236}">
                  <a16:creationId xmlns:a16="http://schemas.microsoft.com/office/drawing/2014/main" id="{65C7C0AE-4953-420A-9E6D-2D849D26566E}"/>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2" name="Group 41">
            <a:extLst>
              <a:ext uri="{FF2B5EF4-FFF2-40B4-BE49-F238E27FC236}">
                <a16:creationId xmlns:a16="http://schemas.microsoft.com/office/drawing/2014/main" id="{42C55FE5-D8D3-4516-8CAF-0B5BBE828D65}"/>
              </a:ext>
            </a:extLst>
          </p:cNvPr>
          <p:cNvGrpSpPr/>
          <p:nvPr/>
        </p:nvGrpSpPr>
        <p:grpSpPr>
          <a:xfrm>
            <a:off x="525543" y="8333889"/>
            <a:ext cx="266949" cy="268119"/>
            <a:chOff x="5554663" y="3611563"/>
            <a:chExt cx="361950" cy="363537"/>
          </a:xfrm>
          <a:solidFill>
            <a:schemeClr val="bg1"/>
          </a:solidFill>
        </p:grpSpPr>
        <p:sp>
          <p:nvSpPr>
            <p:cNvPr id="43" name="Freeform 48">
              <a:extLst>
                <a:ext uri="{FF2B5EF4-FFF2-40B4-BE49-F238E27FC236}">
                  <a16:creationId xmlns:a16="http://schemas.microsoft.com/office/drawing/2014/main" id="{BC9527B1-EA72-4AD6-95A9-9065BE4C738B}"/>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49">
              <a:extLst>
                <a:ext uri="{FF2B5EF4-FFF2-40B4-BE49-F238E27FC236}">
                  <a16:creationId xmlns:a16="http://schemas.microsoft.com/office/drawing/2014/main" id="{983FD603-8735-4E08-8F30-71C36D95A40C}"/>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50">
              <a:extLst>
                <a:ext uri="{FF2B5EF4-FFF2-40B4-BE49-F238E27FC236}">
                  <a16:creationId xmlns:a16="http://schemas.microsoft.com/office/drawing/2014/main" id="{9BFDCFC7-3257-42B5-BAC9-BE1E9FDC31EB}"/>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8" name="Rectangle 47">
            <a:extLst>
              <a:ext uri="{FF2B5EF4-FFF2-40B4-BE49-F238E27FC236}">
                <a16:creationId xmlns:a16="http://schemas.microsoft.com/office/drawing/2014/main" id="{9A7D167B-A5E5-4ECD-9BB6-6F7807721597}"/>
              </a:ext>
            </a:extLst>
          </p:cNvPr>
          <p:cNvSpPr/>
          <p:nvPr/>
        </p:nvSpPr>
        <p:spPr>
          <a:xfrm>
            <a:off x="242883" y="5132239"/>
            <a:ext cx="73009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lang="en-US" sz="1400" dirty="0">
                <a:solidFill>
                  <a:srgbClr val="FFFFFF"/>
                </a:solidFill>
                <a:latin typeface="Arial"/>
                <a:cs typeface="Arial"/>
              </a:rPr>
              <a:t>Knowing all Opportunities 80% and above are included in the financial budget/forecast</a:t>
            </a:r>
            <a:endParaRPr kumimoji="0" lang="en-US" sz="1400" i="0" u="none" strike="noStrike" kern="1200" cap="none" spc="0" normalizeH="0" baseline="0" noProof="0" dirty="0">
              <a:ln>
                <a:noFill/>
              </a:ln>
              <a:solidFill>
                <a:srgbClr val="FFFFFF"/>
              </a:solidFill>
              <a:effectLst/>
              <a:uLnTx/>
              <a:uFillTx/>
              <a:latin typeface="Arial"/>
              <a:ea typeface="+mn-ea"/>
              <a:cs typeface="Arial"/>
            </a:endParaRPr>
          </a:p>
        </p:txBody>
      </p:sp>
      <p:sp>
        <p:nvSpPr>
          <p:cNvPr id="49" name="Rectangle 48">
            <a:extLst>
              <a:ext uri="{FF2B5EF4-FFF2-40B4-BE49-F238E27FC236}">
                <a16:creationId xmlns:a16="http://schemas.microsoft.com/office/drawing/2014/main" id="{49CD6148-D46A-43B5-AD14-5241DAFCC8AE}"/>
              </a:ext>
            </a:extLst>
          </p:cNvPr>
          <p:cNvSpPr/>
          <p:nvPr/>
        </p:nvSpPr>
        <p:spPr>
          <a:xfrm>
            <a:off x="242883" y="5670416"/>
            <a:ext cx="73009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FFFFFF"/>
                </a:solidFill>
                <a:effectLst/>
                <a:uLnTx/>
                <a:uFillTx/>
                <a:latin typeface="Arial"/>
                <a:ea typeface="+mn-ea"/>
                <a:cs typeface="Arial"/>
              </a:rPr>
              <a:t>Monitor the Global Sales Dashboard to ensure there are no expired opportunities</a:t>
            </a:r>
          </a:p>
        </p:txBody>
      </p:sp>
      <p:sp>
        <p:nvSpPr>
          <p:cNvPr id="50" name="Rectangle 49">
            <a:extLst>
              <a:ext uri="{FF2B5EF4-FFF2-40B4-BE49-F238E27FC236}">
                <a16:creationId xmlns:a16="http://schemas.microsoft.com/office/drawing/2014/main" id="{5994038D-621C-4E26-8C99-E2C627FF91CD}"/>
              </a:ext>
            </a:extLst>
          </p:cNvPr>
          <p:cNvSpPr/>
          <p:nvPr/>
        </p:nvSpPr>
        <p:spPr>
          <a:xfrm>
            <a:off x="242883" y="4594062"/>
            <a:ext cx="73009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FFFFFF"/>
                </a:solidFill>
                <a:effectLst/>
                <a:uLnTx/>
                <a:uFillTx/>
                <a:latin typeface="Arial"/>
                <a:ea typeface="+mn-ea"/>
                <a:cs typeface="Arial"/>
              </a:rPr>
              <a:t>Knowing all Opportunities 50% and above will be </a:t>
            </a:r>
            <a:r>
              <a:rPr kumimoji="0" lang="en-US" sz="1400" i="1" u="none" strike="noStrike" kern="1200" cap="none" spc="0" normalizeH="0" baseline="0" noProof="0" dirty="0">
                <a:ln>
                  <a:noFill/>
                </a:ln>
                <a:solidFill>
                  <a:srgbClr val="FFFFFF"/>
                </a:solidFill>
                <a:effectLst/>
                <a:uLnTx/>
                <a:uFillTx/>
                <a:latin typeface="Arial"/>
                <a:ea typeface="+mn-ea"/>
                <a:cs typeface="Arial"/>
              </a:rPr>
              <a:t>Named </a:t>
            </a:r>
            <a:r>
              <a:rPr lang="en-US" sz="1400" dirty="0">
                <a:solidFill>
                  <a:srgbClr val="FFFFFF"/>
                </a:solidFill>
                <a:latin typeface="Arial"/>
                <a:cs typeface="Arial"/>
              </a:rPr>
              <a:t>as a line item</a:t>
            </a:r>
            <a:r>
              <a:rPr kumimoji="0" lang="en-US" sz="1400" u="none" strike="noStrike" kern="1200" cap="none" spc="0" normalizeH="0" baseline="0" noProof="0" dirty="0">
                <a:ln>
                  <a:noFill/>
                </a:ln>
                <a:solidFill>
                  <a:srgbClr val="FFFFFF"/>
                </a:solidFill>
                <a:effectLst/>
                <a:uLnTx/>
                <a:uFillTx/>
                <a:latin typeface="Arial"/>
                <a:ea typeface="+mn-ea"/>
                <a:cs typeface="Arial"/>
              </a:rPr>
              <a:t> in the forecast</a:t>
            </a:r>
          </a:p>
        </p:txBody>
      </p:sp>
      <p:sp>
        <p:nvSpPr>
          <p:cNvPr id="51" name="Rectangle 50">
            <a:extLst>
              <a:ext uri="{FF2B5EF4-FFF2-40B4-BE49-F238E27FC236}">
                <a16:creationId xmlns:a16="http://schemas.microsoft.com/office/drawing/2014/main" id="{F29E7C33-E980-4FB1-A5BD-48A9D6C51B0B}"/>
              </a:ext>
            </a:extLst>
          </p:cNvPr>
          <p:cNvSpPr/>
          <p:nvPr/>
        </p:nvSpPr>
        <p:spPr>
          <a:xfrm>
            <a:off x="251453" y="4055885"/>
            <a:ext cx="7300916" cy="433553"/>
          </a:xfrm>
          <a:prstGeom prst="rect">
            <a:avLst/>
          </a:prstGeom>
          <a:solidFill>
            <a:schemeClr val="accent2"/>
          </a:solidFill>
        </p:spPr>
        <p:txBody>
          <a:bodyPr wrap="square" lIns="108000" tIns="108000" rIns="108000" bIns="108000">
            <a:spAutoFit/>
          </a:bodyPr>
          <a:lstStyle/>
          <a:p>
            <a:pPr marL="285750" lvl="0" indent="-285750" defTabSz="457200" fontAlgn="auto">
              <a:spcBef>
                <a:spcPts val="0"/>
              </a:spcBef>
              <a:spcAft>
                <a:spcPts val="600"/>
              </a:spcAft>
              <a:buClr>
                <a:schemeClr val="bg1"/>
              </a:buClr>
              <a:buFont typeface="Wingdings" panose="05000000000000000000" pitchFamily="2" charset="2"/>
              <a:buChar char="§"/>
              <a:defRPr/>
            </a:pPr>
            <a:r>
              <a:rPr kumimoji="0" lang="en-US" sz="1400" i="0" u="none" strike="noStrike" kern="1200" cap="none" spc="0" normalizeH="0" baseline="0" noProof="0" dirty="0">
                <a:ln>
                  <a:noFill/>
                </a:ln>
                <a:solidFill>
                  <a:srgbClr val="FFFFFF"/>
                </a:solidFill>
                <a:effectLst/>
                <a:uLnTx/>
                <a:uFillTx/>
                <a:latin typeface="Arial"/>
                <a:ea typeface="+mn-ea"/>
                <a:cs typeface="Arial"/>
              </a:rPr>
              <a:t>Ensure all Opportunities </a:t>
            </a:r>
            <a:r>
              <a:rPr lang="en-US" sz="1400" dirty="0">
                <a:solidFill>
                  <a:srgbClr val="FFFFFF"/>
                </a:solidFill>
                <a:latin typeface="Arial"/>
                <a:cs typeface="Arial"/>
              </a:rPr>
              <a:t>40</a:t>
            </a:r>
            <a:r>
              <a:rPr kumimoji="0" lang="en-US" sz="1400" i="0" u="none" strike="noStrike" kern="1200" cap="none" spc="0" normalizeH="0" baseline="0" noProof="0" dirty="0">
                <a:ln>
                  <a:noFill/>
                </a:ln>
                <a:solidFill>
                  <a:srgbClr val="FFFFFF"/>
                </a:solidFill>
                <a:effectLst/>
                <a:uLnTx/>
                <a:uFillTx/>
                <a:latin typeface="Arial"/>
                <a:ea typeface="+mn-ea"/>
                <a:cs typeface="Arial"/>
              </a:rPr>
              <a:t>% and above are updated weekly</a:t>
            </a:r>
          </a:p>
        </p:txBody>
      </p:sp>
      <p:sp>
        <p:nvSpPr>
          <p:cNvPr id="52" name="Rectangle 51">
            <a:extLst>
              <a:ext uri="{FF2B5EF4-FFF2-40B4-BE49-F238E27FC236}">
                <a16:creationId xmlns:a16="http://schemas.microsoft.com/office/drawing/2014/main" id="{B96C4899-958F-42CD-A272-325495235E87}"/>
              </a:ext>
            </a:extLst>
          </p:cNvPr>
          <p:cNvSpPr/>
          <p:nvPr/>
        </p:nvSpPr>
        <p:spPr>
          <a:xfrm>
            <a:off x="235742" y="6208593"/>
            <a:ext cx="73009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i="0" u="none" strike="noStrike" kern="1200" cap="none" spc="0" normalizeH="0" baseline="0" noProof="0" dirty="0">
                <a:ln>
                  <a:noFill/>
                </a:ln>
                <a:solidFill>
                  <a:srgbClr val="FFFFFF"/>
                </a:solidFill>
                <a:effectLst/>
                <a:uLnTx/>
                <a:uFillTx/>
                <a:latin typeface="Arial"/>
                <a:ea typeface="+mn-ea"/>
                <a:cs typeface="Arial"/>
              </a:rPr>
              <a:t>Ensure Pipeline coverage as follows: 3x For New Business; 1.5x For Standard Orders</a:t>
            </a:r>
          </a:p>
        </p:txBody>
      </p:sp>
    </p:spTree>
    <p:extLst>
      <p:ext uri="{BB962C8B-B14F-4D97-AF65-F5344CB8AC3E}">
        <p14:creationId xmlns:p14="http://schemas.microsoft.com/office/powerpoint/2010/main" val="2992180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047C0E-49DC-4022-812C-7B9B7DC715EA}"/>
              </a:ext>
            </a:extLst>
          </p:cNvPr>
          <p:cNvGraphicFramePr>
            <a:graphicFrameLocks noChangeAspect="1"/>
          </p:cNvGraphicFramePr>
          <p:nvPr>
            <p:custDataLst>
              <p:tags r:id="rId1"/>
            </p:custDataLst>
            <p:extLst>
              <p:ext uri="{D42A27DB-BD31-4B8C-83A1-F6EECF244321}">
                <p14:modId xmlns:p14="http://schemas.microsoft.com/office/powerpoint/2010/main" val="396826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06" imgH="306" progId="TCLayout.ActiveDocument.1">
                  <p:embed/>
                </p:oleObj>
              </mc:Choice>
              <mc:Fallback>
                <p:oleObj name="think-cell Slide" r:id="rId22" imgW="306" imgH="306" progId="TCLayout.ActiveDocument.1">
                  <p:embed/>
                  <p:pic>
                    <p:nvPicPr>
                      <p:cNvPr id="3" name="Object 2" hidden="1">
                        <a:extLst>
                          <a:ext uri="{FF2B5EF4-FFF2-40B4-BE49-F238E27FC236}">
                            <a16:creationId xmlns:a16="http://schemas.microsoft.com/office/drawing/2014/main" id="{D5047C0E-49DC-4022-812C-7B9B7DC715EA}"/>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CF8A5E5-8963-4568-B823-AF1D97BEDDD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100" dirty="0">
              <a:latin typeface="Arial" panose="020B0604020202020204" pitchFamily="34" charset="0"/>
              <a:cs typeface="Arial" panose="020B0604020202020204" pitchFamily="34" charset="0"/>
              <a:sym typeface="Arial" panose="020B0604020202020204" pitchFamily="34" charset="0"/>
            </a:endParaRPr>
          </a:p>
        </p:txBody>
      </p:sp>
      <p:sp>
        <p:nvSpPr>
          <p:cNvPr id="41" name="Rectangle 40">
            <a:extLst>
              <a:ext uri="{FF2B5EF4-FFF2-40B4-BE49-F238E27FC236}">
                <a16:creationId xmlns:a16="http://schemas.microsoft.com/office/drawing/2014/main" id="{99FF98C4-1C3D-4A76-8C5A-59D6BFCA74CF}"/>
              </a:ext>
            </a:extLst>
          </p:cNvPr>
          <p:cNvSpPr/>
          <p:nvPr/>
        </p:nvSpPr>
        <p:spPr>
          <a:xfrm>
            <a:off x="2989263" y="2414588"/>
            <a:ext cx="4176715" cy="36614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EB98335-015B-4676-8666-6E4FA8D33BC1}"/>
              </a:ext>
            </a:extLst>
          </p:cNvPr>
          <p:cNvSpPr/>
          <p:nvPr/>
        </p:nvSpPr>
        <p:spPr>
          <a:xfrm>
            <a:off x="964407" y="2417763"/>
            <a:ext cx="2000250" cy="36496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27746EF5-3872-4285-B9A7-77686D377303}"/>
              </a:ext>
            </a:extLst>
          </p:cNvPr>
          <p:cNvSpPr txBox="1"/>
          <p:nvPr/>
        </p:nvSpPr>
        <p:spPr>
          <a:xfrm>
            <a:off x="988221" y="5816600"/>
            <a:ext cx="1828800" cy="276225"/>
          </a:xfrm>
          <a:prstGeom prst="rect">
            <a:avLst/>
          </a:prstGeom>
          <a:noFill/>
        </p:spPr>
        <p:txBody>
          <a:bodyPr wrap="square" rtlCol="0">
            <a:spAutoFit/>
          </a:bodyPr>
          <a:lstStyle/>
          <a:p>
            <a:pPr algn="ctr" defTabSz="457200"/>
            <a:r>
              <a:rPr lang="en-US" sz="1200" dirty="0">
                <a:solidFill>
                  <a:schemeClr val="accent1"/>
                </a:solidFill>
                <a:latin typeface="Arial" panose="020B0604020202020204" pitchFamily="34" charset="0"/>
              </a:rPr>
              <a:t>Current Quarter</a:t>
            </a:r>
          </a:p>
        </p:txBody>
      </p:sp>
      <p:cxnSp>
        <p:nvCxnSpPr>
          <p:cNvPr id="47" name="Straight Connector 46">
            <a:extLst>
              <a:ext uri="{FF2B5EF4-FFF2-40B4-BE49-F238E27FC236}">
                <a16:creationId xmlns:a16="http://schemas.microsoft.com/office/drawing/2014/main" id="{D42D826C-851A-423C-9DF6-662C733FB66E}"/>
              </a:ext>
            </a:extLst>
          </p:cNvPr>
          <p:cNvCxnSpPr/>
          <p:nvPr/>
        </p:nvCxnSpPr>
        <p:spPr>
          <a:xfrm>
            <a:off x="4938713" y="3705225"/>
            <a:ext cx="0" cy="1858963"/>
          </a:xfrm>
          <a:prstGeom prst="line">
            <a:avLst/>
          </a:prstGeom>
          <a:noFill/>
          <a:ln w="9525" cap="flat" cmpd="sng" algn="ctr">
            <a:solidFill>
              <a:srgbClr val="51565A">
                <a:lumMod val="75000"/>
              </a:srgbClr>
            </a:solidFill>
            <a:prstDash val="sysDash"/>
          </a:ln>
          <a:effectLst/>
        </p:spPr>
      </p:cxnSp>
      <p:sp>
        <p:nvSpPr>
          <p:cNvPr id="48" name="TextBox 47">
            <a:extLst>
              <a:ext uri="{FF2B5EF4-FFF2-40B4-BE49-F238E27FC236}">
                <a16:creationId xmlns:a16="http://schemas.microsoft.com/office/drawing/2014/main" id="{697501E3-F0DA-4522-B949-CC0A3CA6CCBB}"/>
              </a:ext>
            </a:extLst>
          </p:cNvPr>
          <p:cNvSpPr txBox="1"/>
          <p:nvPr/>
        </p:nvSpPr>
        <p:spPr>
          <a:xfrm>
            <a:off x="2988861" y="5816600"/>
            <a:ext cx="1974850" cy="276225"/>
          </a:xfrm>
          <a:prstGeom prst="rect">
            <a:avLst/>
          </a:prstGeom>
          <a:noFill/>
        </p:spPr>
        <p:txBody>
          <a:bodyPr wrap="square" rtlCol="0">
            <a:spAutoFit/>
          </a:bodyPr>
          <a:lstStyle/>
          <a:p>
            <a:pPr algn="ctr" defTabSz="457200"/>
            <a:r>
              <a:rPr lang="en-US" sz="1200" dirty="0">
                <a:solidFill>
                  <a:schemeClr val="tx2"/>
                </a:solidFill>
                <a:latin typeface="Arial" panose="020B0604020202020204" pitchFamily="34" charset="0"/>
              </a:rPr>
              <a:t>Out Quarter 1</a:t>
            </a:r>
          </a:p>
        </p:txBody>
      </p:sp>
      <p:sp>
        <p:nvSpPr>
          <p:cNvPr id="49" name="TextBox 48">
            <a:extLst>
              <a:ext uri="{FF2B5EF4-FFF2-40B4-BE49-F238E27FC236}">
                <a16:creationId xmlns:a16="http://schemas.microsoft.com/office/drawing/2014/main" id="{6CCCED65-F713-403C-8424-B01097ECD07D}"/>
              </a:ext>
            </a:extLst>
          </p:cNvPr>
          <p:cNvSpPr txBox="1"/>
          <p:nvPr/>
        </p:nvSpPr>
        <p:spPr>
          <a:xfrm>
            <a:off x="5149043" y="5815013"/>
            <a:ext cx="1973263" cy="277813"/>
          </a:xfrm>
          <a:prstGeom prst="rect">
            <a:avLst/>
          </a:prstGeom>
          <a:noFill/>
        </p:spPr>
        <p:txBody>
          <a:bodyPr wrap="square" rtlCol="0">
            <a:spAutoFit/>
          </a:bodyPr>
          <a:lstStyle/>
          <a:p>
            <a:pPr algn="ctr" defTabSz="457200"/>
            <a:r>
              <a:rPr lang="en-US" sz="1200" dirty="0">
                <a:solidFill>
                  <a:schemeClr val="accent1"/>
                </a:solidFill>
                <a:latin typeface="Arial" panose="020B0604020202020204" pitchFamily="34" charset="0"/>
              </a:rPr>
              <a:t>Out Quarter 2</a:t>
            </a:r>
          </a:p>
        </p:txBody>
      </p:sp>
      <p:sp>
        <p:nvSpPr>
          <p:cNvPr id="50" name="TextBox 49">
            <a:extLst>
              <a:ext uri="{FF2B5EF4-FFF2-40B4-BE49-F238E27FC236}">
                <a16:creationId xmlns:a16="http://schemas.microsoft.com/office/drawing/2014/main" id="{A495806D-FA53-4DAA-BD4C-87BDB331AA20}"/>
              </a:ext>
            </a:extLst>
          </p:cNvPr>
          <p:cNvSpPr txBox="1"/>
          <p:nvPr/>
        </p:nvSpPr>
        <p:spPr>
          <a:xfrm>
            <a:off x="779061" y="6092825"/>
            <a:ext cx="2209800" cy="307975"/>
          </a:xfrm>
          <a:prstGeom prst="rect">
            <a:avLst/>
          </a:prstGeom>
          <a:noFill/>
        </p:spPr>
        <p:txBody>
          <a:bodyPr wrap="square" rtlCol="0">
            <a:spAutoFit/>
          </a:bodyPr>
          <a:lstStyle/>
          <a:p>
            <a:pPr algn="ctr" defTabSz="457200"/>
            <a:r>
              <a:rPr lang="en-US" sz="1400" b="1" dirty="0">
                <a:solidFill>
                  <a:schemeClr val="accent2"/>
                </a:solidFill>
                <a:latin typeface="+mj-lt"/>
              </a:rPr>
              <a:t>Forecast</a:t>
            </a:r>
          </a:p>
        </p:txBody>
      </p:sp>
      <p:sp>
        <p:nvSpPr>
          <p:cNvPr id="51" name="TextBox 50">
            <a:extLst>
              <a:ext uri="{FF2B5EF4-FFF2-40B4-BE49-F238E27FC236}">
                <a16:creationId xmlns:a16="http://schemas.microsoft.com/office/drawing/2014/main" id="{C6BBAAC8-4C80-40F9-9ECA-C8089AF7E3BF}"/>
              </a:ext>
            </a:extLst>
          </p:cNvPr>
          <p:cNvSpPr txBox="1"/>
          <p:nvPr/>
        </p:nvSpPr>
        <p:spPr>
          <a:xfrm>
            <a:off x="4003675" y="6092825"/>
            <a:ext cx="2208213" cy="307975"/>
          </a:xfrm>
          <a:prstGeom prst="rect">
            <a:avLst/>
          </a:prstGeom>
          <a:noFill/>
        </p:spPr>
        <p:txBody>
          <a:bodyPr wrap="square" rtlCol="0">
            <a:spAutoFit/>
          </a:bodyPr>
          <a:lstStyle/>
          <a:p>
            <a:pPr algn="ctr" defTabSz="457200"/>
            <a:r>
              <a:rPr lang="en-US" sz="1400" b="1" dirty="0">
                <a:solidFill>
                  <a:schemeClr val="accent2"/>
                </a:solidFill>
                <a:latin typeface="+mj-lt"/>
              </a:rPr>
              <a:t>Pipeline</a:t>
            </a:r>
          </a:p>
        </p:txBody>
      </p:sp>
      <p:sp>
        <p:nvSpPr>
          <p:cNvPr id="52" name="TextBox 51">
            <a:extLst>
              <a:ext uri="{FF2B5EF4-FFF2-40B4-BE49-F238E27FC236}">
                <a16:creationId xmlns:a16="http://schemas.microsoft.com/office/drawing/2014/main" id="{94D49431-BF58-403F-A106-F2D211F45D0F}"/>
              </a:ext>
            </a:extLst>
          </p:cNvPr>
          <p:cNvSpPr txBox="1"/>
          <p:nvPr/>
        </p:nvSpPr>
        <p:spPr>
          <a:xfrm>
            <a:off x="1097991" y="2373313"/>
            <a:ext cx="508000" cy="231775"/>
          </a:xfrm>
          <a:prstGeom prst="rect">
            <a:avLst/>
          </a:prstGeom>
          <a:noFill/>
        </p:spPr>
        <p:txBody>
          <a:bodyPr wrap="square" rtlCol="0">
            <a:spAutoFit/>
          </a:bodyPr>
          <a:lstStyle/>
          <a:p>
            <a:pPr algn="ctr" defTabSz="457200"/>
            <a:r>
              <a:rPr lang="en-US" sz="900" dirty="0">
                <a:latin typeface="+mj-lt"/>
              </a:rPr>
              <a:t>Today</a:t>
            </a:r>
            <a:endParaRPr lang="en-US" sz="800" dirty="0">
              <a:latin typeface="+mj-lt"/>
            </a:endParaRPr>
          </a:p>
        </p:txBody>
      </p:sp>
      <p:cxnSp>
        <p:nvCxnSpPr>
          <p:cNvPr id="53" name="Straight Arrow Connector 52">
            <a:extLst>
              <a:ext uri="{FF2B5EF4-FFF2-40B4-BE49-F238E27FC236}">
                <a16:creationId xmlns:a16="http://schemas.microsoft.com/office/drawing/2014/main" id="{AF968FEF-F24A-46BA-95DA-A8041735CD82}"/>
              </a:ext>
            </a:extLst>
          </p:cNvPr>
          <p:cNvCxnSpPr>
            <a:cxnSpLocks/>
          </p:cNvCxnSpPr>
          <p:nvPr/>
        </p:nvCxnSpPr>
        <p:spPr>
          <a:xfrm>
            <a:off x="1339291" y="2562225"/>
            <a:ext cx="0" cy="349250"/>
          </a:xfrm>
          <a:prstGeom prst="straightConnector1">
            <a:avLst/>
          </a:prstGeom>
          <a:noFill/>
          <a:ln w="9525" cap="flat" cmpd="sng" algn="ctr">
            <a:solidFill>
              <a:srgbClr val="808080"/>
            </a:solidFill>
            <a:prstDash val="solid"/>
            <a:tailEnd type="triangle"/>
          </a:ln>
          <a:effectLst/>
        </p:spPr>
      </p:cxnSp>
      <p:sp>
        <p:nvSpPr>
          <p:cNvPr id="54" name="AutoShape 4">
            <a:extLst>
              <a:ext uri="{FF2B5EF4-FFF2-40B4-BE49-F238E27FC236}">
                <a16:creationId xmlns:a16="http://schemas.microsoft.com/office/drawing/2014/main" id="{1B0B7C1C-A39D-40D6-BD3E-8D74320549CF}"/>
              </a:ext>
            </a:extLst>
          </p:cNvPr>
          <p:cNvSpPr>
            <a:spLocks/>
          </p:cNvSpPr>
          <p:nvPr/>
        </p:nvSpPr>
        <p:spPr bwMode="auto">
          <a:xfrm>
            <a:off x="4762721" y="6387232"/>
            <a:ext cx="914400" cy="914400"/>
          </a:xfrm>
          <a:prstGeom prst="diamond">
            <a:avLst/>
          </a:prstGeom>
          <a:noFill/>
          <a:ln w="25400">
            <a:solidFill>
              <a:schemeClr val="tx1">
                <a:alpha val="0"/>
              </a:schemeClr>
            </a:solidFill>
            <a:miter lim="800000"/>
            <a:headEnd/>
            <a:tailEnd/>
          </a:ln>
        </p:spPr>
        <p:txBody>
          <a:bodyPr lIns="0" tIns="0" rIns="0" bIns="0"/>
          <a:lstStyle/>
          <a:p>
            <a:pPr algn="ctr"/>
            <a:endParaRPr lang="es-ES" dirty="0">
              <a:latin typeface="Arial" panose="020B0604020202020204" pitchFamily="34" charset="0"/>
            </a:endParaRPr>
          </a:p>
        </p:txBody>
      </p:sp>
      <p:sp>
        <p:nvSpPr>
          <p:cNvPr id="55" name="AutoShape 5">
            <a:extLst>
              <a:ext uri="{FF2B5EF4-FFF2-40B4-BE49-F238E27FC236}">
                <a16:creationId xmlns:a16="http://schemas.microsoft.com/office/drawing/2014/main" id="{45CDF5DB-68A2-419B-B486-46038C0DCA23}"/>
              </a:ext>
            </a:extLst>
          </p:cNvPr>
          <p:cNvSpPr>
            <a:spLocks/>
          </p:cNvSpPr>
          <p:nvPr/>
        </p:nvSpPr>
        <p:spPr bwMode="auto">
          <a:xfrm>
            <a:off x="1605991" y="6381327"/>
            <a:ext cx="914400" cy="914400"/>
          </a:xfrm>
          <a:prstGeom prst="diamond">
            <a:avLst/>
          </a:prstGeom>
          <a:noFill/>
          <a:ln w="25400">
            <a:solidFill>
              <a:schemeClr val="accent2">
                <a:alpha val="0"/>
              </a:schemeClr>
            </a:solidFill>
            <a:miter lim="800000"/>
            <a:headEnd/>
            <a:tailEnd/>
          </a:ln>
        </p:spPr>
        <p:txBody>
          <a:bodyPr lIns="0" tIns="0" rIns="0" bIns="0"/>
          <a:lstStyle/>
          <a:p>
            <a:pPr algn="ctr"/>
            <a:endParaRPr lang="es-ES" dirty="0">
              <a:solidFill>
                <a:schemeClr val="bg1"/>
              </a:solidFill>
              <a:latin typeface="Arial" panose="020B0604020202020204" pitchFamily="34" charset="0"/>
            </a:endParaRPr>
          </a:p>
        </p:txBody>
      </p:sp>
      <p:sp>
        <p:nvSpPr>
          <p:cNvPr id="56" name="Rectangle 12">
            <a:extLst>
              <a:ext uri="{FF2B5EF4-FFF2-40B4-BE49-F238E27FC236}">
                <a16:creationId xmlns:a16="http://schemas.microsoft.com/office/drawing/2014/main" id="{830C6469-43DA-470D-BB0F-9C84B29545E5}"/>
              </a:ext>
            </a:extLst>
          </p:cNvPr>
          <p:cNvSpPr>
            <a:spLocks/>
          </p:cNvSpPr>
          <p:nvPr/>
        </p:nvSpPr>
        <p:spPr bwMode="auto">
          <a:xfrm>
            <a:off x="3657600" y="7499645"/>
            <a:ext cx="3175413"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spcBef>
                <a:spcPts val="1700"/>
              </a:spcBef>
            </a:pPr>
            <a:r>
              <a:rPr lang="en-US" sz="1400" b="1" dirty="0">
                <a:latin typeface="Arial Black" panose="020B0A04020102020204" pitchFamily="34" charset="0"/>
                <a:ea typeface="Roboto Light"/>
                <a:cs typeface="Roboto Light"/>
                <a:sym typeface="Verdana" charset="0"/>
              </a:rPr>
              <a:t>Out Quarter Pipeline</a:t>
            </a:r>
          </a:p>
        </p:txBody>
      </p:sp>
      <p:sp>
        <p:nvSpPr>
          <p:cNvPr id="57" name="Rectangle 20">
            <a:extLst>
              <a:ext uri="{FF2B5EF4-FFF2-40B4-BE49-F238E27FC236}">
                <a16:creationId xmlns:a16="http://schemas.microsoft.com/office/drawing/2014/main" id="{76A24CCD-348A-4006-8197-CF77CC3B9B7B}"/>
              </a:ext>
            </a:extLst>
          </p:cNvPr>
          <p:cNvSpPr>
            <a:spLocks/>
          </p:cNvSpPr>
          <p:nvPr/>
        </p:nvSpPr>
        <p:spPr bwMode="auto">
          <a:xfrm>
            <a:off x="3886199" y="7902681"/>
            <a:ext cx="3469201" cy="1927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Gives management visibility to see opportunities in the future</a:t>
            </a:r>
          </a:p>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Allows the company to prepare for out-quarter periods to hit plan</a:t>
            </a:r>
            <a:endParaRPr lang="en-US" sz="1200" dirty="0">
              <a:solidFill>
                <a:srgbClr val="FFFFFF"/>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Enables managers to see if early stage opportunities activities are being conducted</a:t>
            </a:r>
          </a:p>
        </p:txBody>
      </p:sp>
      <p:sp>
        <p:nvSpPr>
          <p:cNvPr id="58" name="Rectangle 12">
            <a:extLst>
              <a:ext uri="{FF2B5EF4-FFF2-40B4-BE49-F238E27FC236}">
                <a16:creationId xmlns:a16="http://schemas.microsoft.com/office/drawing/2014/main" id="{5A79468A-A45C-497A-9469-EE6BD4F1785A}"/>
              </a:ext>
            </a:extLst>
          </p:cNvPr>
          <p:cNvSpPr>
            <a:spLocks/>
          </p:cNvSpPr>
          <p:nvPr/>
        </p:nvSpPr>
        <p:spPr bwMode="auto">
          <a:xfrm>
            <a:off x="568702" y="7494223"/>
            <a:ext cx="3175413"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ctr">
              <a:spcBef>
                <a:spcPts val="1700"/>
              </a:spcBef>
            </a:pPr>
            <a:r>
              <a:rPr lang="en-US" sz="1400" b="1" dirty="0">
                <a:latin typeface="Arial Black" panose="020B0A04020102020204" pitchFamily="34" charset="0"/>
                <a:ea typeface="Roboto Light"/>
                <a:cs typeface="Roboto Light"/>
                <a:sym typeface="Verdana" charset="0"/>
              </a:rPr>
              <a:t>In Quarter Forecast</a:t>
            </a:r>
          </a:p>
        </p:txBody>
      </p:sp>
      <p:sp>
        <p:nvSpPr>
          <p:cNvPr id="59" name="Rectangle 20">
            <a:extLst>
              <a:ext uri="{FF2B5EF4-FFF2-40B4-BE49-F238E27FC236}">
                <a16:creationId xmlns:a16="http://schemas.microsoft.com/office/drawing/2014/main" id="{F8790329-33D5-43D2-80B2-A12C9D4D2D9A}"/>
              </a:ext>
            </a:extLst>
          </p:cNvPr>
          <p:cNvSpPr>
            <a:spLocks/>
          </p:cNvSpPr>
          <p:nvPr/>
        </p:nvSpPr>
        <p:spPr bwMode="auto">
          <a:xfrm>
            <a:off x="556193" y="7876379"/>
            <a:ext cx="302520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Provides estimates to help management allocate resources and time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Provides a picture of booking and opportunity health and sales</a:t>
            </a:r>
            <a:endParaRPr lang="en-US" sz="1200" dirty="0">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Gives Sales Leadership the guidance they need to make strategic decisions</a:t>
            </a:r>
          </a:p>
        </p:txBody>
      </p:sp>
      <p:pic>
        <p:nvPicPr>
          <p:cNvPr id="60" name="Picture 59">
            <a:extLst>
              <a:ext uri="{FF2B5EF4-FFF2-40B4-BE49-F238E27FC236}">
                <a16:creationId xmlns:a16="http://schemas.microsoft.com/office/drawing/2014/main" id="{C9C90F9D-8866-4BE2-8AA2-97A3AFA87467}"/>
              </a:ext>
            </a:extLst>
          </p:cNvPr>
          <p:cNvPicPr>
            <a:picLocks noChangeAspect="1"/>
          </p:cNvPicPr>
          <p:nvPr/>
        </p:nvPicPr>
        <p:blipFill>
          <a:blip r:embed="rId2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856132" y="6584702"/>
            <a:ext cx="664259" cy="664259"/>
          </a:xfrm>
          <a:prstGeom prst="rect">
            <a:avLst/>
          </a:prstGeom>
          <a:ln>
            <a:noFill/>
          </a:ln>
        </p:spPr>
      </p:pic>
      <p:pic>
        <p:nvPicPr>
          <p:cNvPr id="61" name="Picture 60">
            <a:extLst>
              <a:ext uri="{FF2B5EF4-FFF2-40B4-BE49-F238E27FC236}">
                <a16:creationId xmlns:a16="http://schemas.microsoft.com/office/drawing/2014/main" id="{D0A488CD-4BDA-45B3-A0C7-C3A6A1EB20D1}"/>
              </a:ext>
            </a:extLst>
          </p:cNvPr>
          <p:cNvPicPr>
            <a:picLocks noChangeAspect="1"/>
          </p:cNvPicPr>
          <p:nvPr/>
        </p:nvPicPr>
        <p:blipFill>
          <a:blip r:embed="rId2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30751" y="6617645"/>
            <a:ext cx="667209" cy="667209"/>
          </a:xfrm>
          <a:prstGeom prst="rect">
            <a:avLst/>
          </a:prstGeom>
        </p:spPr>
      </p:pic>
      <p:sp>
        <p:nvSpPr>
          <p:cNvPr id="2" name="Title 1">
            <a:extLst>
              <a:ext uri="{FF2B5EF4-FFF2-40B4-BE49-F238E27FC236}">
                <a16:creationId xmlns:a16="http://schemas.microsoft.com/office/drawing/2014/main" id="{E297C955-4708-4446-BB26-37039312AAB2}"/>
              </a:ext>
            </a:extLst>
          </p:cNvPr>
          <p:cNvSpPr>
            <a:spLocks noGrp="1"/>
          </p:cNvSpPr>
          <p:nvPr>
            <p:ph type="title"/>
          </p:nvPr>
        </p:nvSpPr>
        <p:spPr/>
        <p:txBody>
          <a:bodyPr/>
          <a:lstStyle/>
          <a:p>
            <a:r>
              <a:rPr lang="en-US" dirty="0"/>
              <a:t>Forecasting &amp; Pipeline Explained</a:t>
            </a:r>
          </a:p>
        </p:txBody>
      </p:sp>
      <p:sp>
        <p:nvSpPr>
          <p:cNvPr id="5" name="TextBox 4">
            <a:extLst>
              <a:ext uri="{FF2B5EF4-FFF2-40B4-BE49-F238E27FC236}">
                <a16:creationId xmlns:a16="http://schemas.microsoft.com/office/drawing/2014/main" id="{C92CBB68-8F25-461C-9093-E1ED43317189}"/>
              </a:ext>
            </a:extLst>
          </p:cNvPr>
          <p:cNvSpPr txBox="1"/>
          <p:nvPr/>
        </p:nvSpPr>
        <p:spPr>
          <a:xfrm>
            <a:off x="887192" y="2138363"/>
            <a:ext cx="1633199" cy="276225"/>
          </a:xfrm>
          <a:prstGeom prst="rect">
            <a:avLst/>
          </a:prstGeom>
          <a:noFill/>
        </p:spPr>
        <p:txBody>
          <a:bodyPr wrap="square" rtlCol="0">
            <a:spAutoFit/>
          </a:bodyPr>
          <a:lstStyle/>
          <a:p>
            <a:r>
              <a:rPr lang="en-US" sz="1200" dirty="0"/>
              <a:t>Illustrative</a:t>
            </a:r>
          </a:p>
        </p:txBody>
      </p:sp>
      <p:sp>
        <p:nvSpPr>
          <p:cNvPr id="29" name="Slide Number Placeholder 2">
            <a:extLst>
              <a:ext uri="{FF2B5EF4-FFF2-40B4-BE49-F238E27FC236}">
                <a16:creationId xmlns:a16="http://schemas.microsoft.com/office/drawing/2014/main" id="{A1FCEB5F-4914-3B4A-9660-919DD43BC374}"/>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53</a:t>
            </a:fld>
            <a:endParaRPr lang="en-US" sz="1050" b="1" dirty="0">
              <a:solidFill>
                <a:schemeClr val="accent3"/>
              </a:solidFill>
              <a:latin typeface="Arial" panose="020B0604020202020204" pitchFamily="34" charset="0"/>
              <a:cs typeface="Arial" panose="020B0604020202020204" pitchFamily="34" charset="0"/>
            </a:endParaRPr>
          </a:p>
        </p:txBody>
      </p:sp>
      <p:graphicFrame>
        <p:nvGraphicFramePr>
          <p:cNvPr id="80" name="Chart 79">
            <a:extLst>
              <a:ext uri="{FF2B5EF4-FFF2-40B4-BE49-F238E27FC236}">
                <a16:creationId xmlns:a16="http://schemas.microsoft.com/office/drawing/2014/main" id="{52320B5F-74B4-4E2B-885D-4A563CD79A77}"/>
              </a:ext>
            </a:extLst>
          </p:cNvPr>
          <p:cNvGraphicFramePr/>
          <p:nvPr>
            <p:custDataLst>
              <p:tags r:id="rId3"/>
            </p:custDataLst>
            <p:extLst>
              <p:ext uri="{D42A27DB-BD31-4B8C-83A1-F6EECF244321}">
                <p14:modId xmlns:p14="http://schemas.microsoft.com/office/powerpoint/2010/main" val="2692736328"/>
              </p:ext>
            </p:extLst>
          </p:nvPr>
        </p:nvGraphicFramePr>
        <p:xfrm>
          <a:off x="939800" y="2689225"/>
          <a:ext cx="6056313" cy="3022600"/>
        </p:xfrm>
        <a:graphic>
          <a:graphicData uri="http://schemas.openxmlformats.org/drawingml/2006/chart">
            <c:chart xmlns:c="http://schemas.openxmlformats.org/drawingml/2006/chart" xmlns:r="http://schemas.openxmlformats.org/officeDocument/2006/relationships" r:id="rId26"/>
          </a:graphicData>
        </a:graphic>
      </p:graphicFrame>
      <p:sp>
        <p:nvSpPr>
          <p:cNvPr id="145" name="Text Placeholder 2">
            <a:extLst>
              <a:ext uri="{FF2B5EF4-FFF2-40B4-BE49-F238E27FC236}">
                <a16:creationId xmlns:a16="http://schemas.microsoft.com/office/drawing/2014/main" id="{DC926A66-B779-40EA-8A4B-3901036D2612}"/>
              </a:ext>
            </a:extLst>
          </p:cNvPr>
          <p:cNvSpPr>
            <a:spLocks noGrp="1"/>
          </p:cNvSpPr>
          <p:nvPr>
            <p:custDataLst>
              <p:tags r:id="rId4"/>
            </p:custDataLst>
          </p:nvPr>
        </p:nvSpPr>
        <p:spPr bwMode="auto">
          <a:xfrm>
            <a:off x="3709988"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499E1819-D6F6-4E0A-A2A9-55089BD93693}" type="datetime'''''''''''''''''M''''''''''''''ont''''''h'''' ''5'''''">
              <a:rPr lang="en-US" altLang="en-US" sz="1100" smtClean="0">
                <a:effectLst/>
                <a:latin typeface="+mn-lt"/>
                <a:sym typeface="+mn-lt"/>
              </a:rPr>
              <a:pPr marL="0" indent="0" algn="ctr">
                <a:spcBef>
                  <a:spcPct val="0"/>
                </a:spcBef>
                <a:buNone/>
              </a:pPr>
              <a:t>Month 5</a:t>
            </a:fld>
            <a:endParaRPr lang="en-US" sz="1100" dirty="0">
              <a:latin typeface="+mn-lt"/>
              <a:sym typeface="+mn-lt"/>
            </a:endParaRPr>
          </a:p>
        </p:txBody>
      </p:sp>
      <p:sp>
        <p:nvSpPr>
          <p:cNvPr id="143" name="Text Placeholder 2">
            <a:extLst>
              <a:ext uri="{FF2B5EF4-FFF2-40B4-BE49-F238E27FC236}">
                <a16:creationId xmlns:a16="http://schemas.microsoft.com/office/drawing/2014/main" id="{42F706CC-47BE-4AAD-9DD3-20F5133D9B3C}"/>
              </a:ext>
            </a:extLst>
          </p:cNvPr>
          <p:cNvSpPr>
            <a:spLocks noGrp="1"/>
          </p:cNvSpPr>
          <p:nvPr>
            <p:custDataLst>
              <p:tags r:id="rId5"/>
            </p:custDataLst>
          </p:nvPr>
        </p:nvSpPr>
        <p:spPr bwMode="auto">
          <a:xfrm>
            <a:off x="2400300"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E7F833BB-BB78-453E-AA2A-B5C9EBF6050D}" type="datetime'''M''o''''''n''''''th'''''''''''''''''' ''''3'''">
              <a:rPr lang="en-US" altLang="en-US" sz="1100" smtClean="0">
                <a:effectLst/>
                <a:latin typeface="+mn-lt"/>
                <a:sym typeface="+mn-lt"/>
              </a:rPr>
              <a:pPr marL="0" indent="0" algn="ctr">
                <a:spcBef>
                  <a:spcPct val="0"/>
                </a:spcBef>
                <a:buNone/>
              </a:pPr>
              <a:t>Month 3</a:t>
            </a:fld>
            <a:endParaRPr lang="en-US" sz="1100" dirty="0">
              <a:latin typeface="+mn-lt"/>
              <a:sym typeface="+mn-lt"/>
            </a:endParaRPr>
          </a:p>
        </p:txBody>
      </p:sp>
      <p:sp>
        <p:nvSpPr>
          <p:cNvPr id="141" name="Text Placeholder 2">
            <a:extLst>
              <a:ext uri="{FF2B5EF4-FFF2-40B4-BE49-F238E27FC236}">
                <a16:creationId xmlns:a16="http://schemas.microsoft.com/office/drawing/2014/main" id="{81DB6080-6662-45CB-ABCE-8BE364DBA8AD}"/>
              </a:ext>
            </a:extLst>
          </p:cNvPr>
          <p:cNvSpPr>
            <a:spLocks noGrp="1"/>
          </p:cNvSpPr>
          <p:nvPr>
            <p:custDataLst>
              <p:tags r:id="rId6"/>
            </p:custDataLst>
          </p:nvPr>
        </p:nvSpPr>
        <p:spPr bwMode="auto">
          <a:xfrm>
            <a:off x="1090613"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1F519770-FCCA-44F4-8D6C-D4EE760633FD}" type="datetime'M''''''''''o''n''''t''''''''''''''''''''h'' ''1'''">
              <a:rPr lang="en-US" altLang="en-US" sz="1100" smtClean="0">
                <a:effectLst/>
                <a:latin typeface="+mn-lt"/>
                <a:sym typeface="+mn-lt"/>
              </a:rPr>
              <a:pPr marL="0" indent="0" algn="ctr">
                <a:spcBef>
                  <a:spcPct val="0"/>
                </a:spcBef>
                <a:buNone/>
              </a:pPr>
              <a:t>Month 1</a:t>
            </a:fld>
            <a:endParaRPr lang="en-US" sz="1100" dirty="0">
              <a:latin typeface="+mn-lt"/>
              <a:sym typeface="+mn-lt"/>
            </a:endParaRPr>
          </a:p>
        </p:txBody>
      </p:sp>
      <p:sp>
        <p:nvSpPr>
          <p:cNvPr id="142" name="Text Placeholder 2">
            <a:extLst>
              <a:ext uri="{FF2B5EF4-FFF2-40B4-BE49-F238E27FC236}">
                <a16:creationId xmlns:a16="http://schemas.microsoft.com/office/drawing/2014/main" id="{1B80908A-FBC7-40CA-87D9-D3B8F95D572B}"/>
              </a:ext>
            </a:extLst>
          </p:cNvPr>
          <p:cNvSpPr>
            <a:spLocks noGrp="1"/>
          </p:cNvSpPr>
          <p:nvPr>
            <p:custDataLst>
              <p:tags r:id="rId7"/>
            </p:custDataLst>
          </p:nvPr>
        </p:nvSpPr>
        <p:spPr bwMode="auto">
          <a:xfrm>
            <a:off x="1746250"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C737D52A-DF87-47C8-BCCD-3A64B05C07B2}" type="datetime'''Mo''''''''''n''''''''t''''h'''''''''''''''''' ''''2'">
              <a:rPr lang="en-US" altLang="en-US" sz="1100" smtClean="0">
                <a:effectLst/>
                <a:latin typeface="+mn-lt"/>
                <a:sym typeface="+mn-lt"/>
              </a:rPr>
              <a:pPr marL="0" indent="0" algn="ctr">
                <a:spcBef>
                  <a:spcPct val="0"/>
                </a:spcBef>
                <a:buNone/>
              </a:pPr>
              <a:t>Month 2</a:t>
            </a:fld>
            <a:endParaRPr lang="en-US" sz="1100" dirty="0">
              <a:latin typeface="+mn-lt"/>
              <a:sym typeface="+mn-lt"/>
            </a:endParaRPr>
          </a:p>
        </p:txBody>
      </p:sp>
      <p:sp>
        <p:nvSpPr>
          <p:cNvPr id="144" name="Text Placeholder 2">
            <a:extLst>
              <a:ext uri="{FF2B5EF4-FFF2-40B4-BE49-F238E27FC236}">
                <a16:creationId xmlns:a16="http://schemas.microsoft.com/office/drawing/2014/main" id="{DA8E5BD1-2A78-4024-9983-7DB93EF9ECF2}"/>
              </a:ext>
            </a:extLst>
          </p:cNvPr>
          <p:cNvSpPr>
            <a:spLocks noGrp="1"/>
          </p:cNvSpPr>
          <p:nvPr>
            <p:custDataLst>
              <p:tags r:id="rId8"/>
            </p:custDataLst>
          </p:nvPr>
        </p:nvSpPr>
        <p:spPr bwMode="auto">
          <a:xfrm>
            <a:off x="3054350"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04819B4E-5C1C-4D3A-AEB9-A3E9DC50F0F5}" type="datetime'''''''Mo''''''''''''''''''n''''''''''''t''''''h'''' ''''4'''">
              <a:rPr lang="en-US" altLang="en-US" sz="1100" smtClean="0">
                <a:effectLst/>
                <a:latin typeface="+mn-lt"/>
                <a:sym typeface="+mn-lt"/>
              </a:rPr>
              <a:pPr marL="0" indent="0" algn="ctr">
                <a:spcBef>
                  <a:spcPct val="0"/>
                </a:spcBef>
                <a:buNone/>
              </a:pPr>
              <a:t>Month 4</a:t>
            </a:fld>
            <a:endParaRPr lang="en-US" sz="1100" dirty="0">
              <a:latin typeface="+mn-lt"/>
              <a:sym typeface="+mn-lt"/>
            </a:endParaRPr>
          </a:p>
        </p:txBody>
      </p:sp>
      <p:sp>
        <p:nvSpPr>
          <p:cNvPr id="148" name="Text Placeholder 2">
            <a:extLst>
              <a:ext uri="{FF2B5EF4-FFF2-40B4-BE49-F238E27FC236}">
                <a16:creationId xmlns:a16="http://schemas.microsoft.com/office/drawing/2014/main" id="{AE0E9BD6-3BEE-499B-BDC0-4265EB256271}"/>
              </a:ext>
            </a:extLst>
          </p:cNvPr>
          <p:cNvSpPr>
            <a:spLocks noGrp="1"/>
          </p:cNvSpPr>
          <p:nvPr>
            <p:custDataLst>
              <p:tags r:id="rId9"/>
            </p:custDataLst>
          </p:nvPr>
        </p:nvSpPr>
        <p:spPr bwMode="auto">
          <a:xfrm>
            <a:off x="5673725"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F665D185-94E1-4B32-B877-6F62172C819E}" type="datetime'''''''''''''''''''''''''''''M''''''''o''n''''''''th'''''' ''8'">
              <a:rPr lang="en-US" altLang="en-US" sz="1100" smtClean="0">
                <a:effectLst/>
                <a:latin typeface="+mn-lt"/>
                <a:sym typeface="+mn-lt"/>
              </a:rPr>
              <a:pPr marL="0" indent="0" algn="ctr">
                <a:spcBef>
                  <a:spcPct val="0"/>
                </a:spcBef>
                <a:buNone/>
              </a:pPr>
              <a:t>Month 8</a:t>
            </a:fld>
            <a:endParaRPr lang="en-US" sz="1100" dirty="0">
              <a:latin typeface="+mn-lt"/>
              <a:sym typeface="+mn-lt"/>
            </a:endParaRPr>
          </a:p>
        </p:txBody>
      </p:sp>
      <p:sp>
        <p:nvSpPr>
          <p:cNvPr id="147" name="Text Placeholder 2">
            <a:extLst>
              <a:ext uri="{FF2B5EF4-FFF2-40B4-BE49-F238E27FC236}">
                <a16:creationId xmlns:a16="http://schemas.microsoft.com/office/drawing/2014/main" id="{CB988AD0-F7D9-4983-B097-C50C3307A94F}"/>
              </a:ext>
            </a:extLst>
          </p:cNvPr>
          <p:cNvSpPr>
            <a:spLocks noGrp="1"/>
          </p:cNvSpPr>
          <p:nvPr>
            <p:custDataLst>
              <p:tags r:id="rId10"/>
            </p:custDataLst>
          </p:nvPr>
        </p:nvSpPr>
        <p:spPr bwMode="auto">
          <a:xfrm>
            <a:off x="5018088"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C8786F6D-663B-4573-9B11-5B88D18650F0}" type="datetime'''Mo''n''''''''t''h'''''''''''''''''''''''''''' 7'''''''''''">
              <a:rPr lang="en-US" altLang="en-US" sz="1100" smtClean="0">
                <a:effectLst/>
                <a:latin typeface="+mn-lt"/>
                <a:sym typeface="+mn-lt"/>
              </a:rPr>
              <a:pPr marL="0" indent="0" algn="ctr">
                <a:spcBef>
                  <a:spcPct val="0"/>
                </a:spcBef>
                <a:buNone/>
              </a:pPr>
              <a:t>Month 7</a:t>
            </a:fld>
            <a:endParaRPr lang="en-US" sz="1100" dirty="0">
              <a:latin typeface="+mn-lt"/>
              <a:sym typeface="+mn-lt"/>
            </a:endParaRPr>
          </a:p>
        </p:txBody>
      </p:sp>
      <p:sp>
        <p:nvSpPr>
          <p:cNvPr id="146" name="Text Placeholder 2">
            <a:extLst>
              <a:ext uri="{FF2B5EF4-FFF2-40B4-BE49-F238E27FC236}">
                <a16:creationId xmlns:a16="http://schemas.microsoft.com/office/drawing/2014/main" id="{259767EB-9083-400C-9B37-29AB2A429FD2}"/>
              </a:ext>
            </a:extLst>
          </p:cNvPr>
          <p:cNvSpPr>
            <a:spLocks noGrp="1"/>
          </p:cNvSpPr>
          <p:nvPr>
            <p:custDataLst>
              <p:tags r:id="rId11"/>
            </p:custDataLst>
          </p:nvPr>
        </p:nvSpPr>
        <p:spPr bwMode="auto">
          <a:xfrm>
            <a:off x="4364038"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C7A4096D-0581-4DAD-8C45-C81FFE909AAB}" type="datetime'''''''M''''''''''o''''''''''''''''''n''t''''h ''''''6'">
              <a:rPr lang="en-US" altLang="en-US" sz="1100" smtClean="0">
                <a:effectLst/>
                <a:latin typeface="+mn-lt"/>
                <a:sym typeface="+mn-lt"/>
              </a:rPr>
              <a:pPr marL="0" indent="0" algn="ctr">
                <a:spcBef>
                  <a:spcPct val="0"/>
                </a:spcBef>
                <a:buNone/>
              </a:pPr>
              <a:t>Month 6</a:t>
            </a:fld>
            <a:endParaRPr lang="en-US" sz="1100" dirty="0">
              <a:latin typeface="+mn-lt"/>
              <a:sym typeface="+mn-lt"/>
            </a:endParaRPr>
          </a:p>
        </p:txBody>
      </p:sp>
      <p:sp>
        <p:nvSpPr>
          <p:cNvPr id="149" name="Text Placeholder 2">
            <a:extLst>
              <a:ext uri="{FF2B5EF4-FFF2-40B4-BE49-F238E27FC236}">
                <a16:creationId xmlns:a16="http://schemas.microsoft.com/office/drawing/2014/main" id="{EE2CFE4F-405E-4B85-90AF-8EC856B56AA1}"/>
              </a:ext>
            </a:extLst>
          </p:cNvPr>
          <p:cNvSpPr>
            <a:spLocks noGrp="1"/>
          </p:cNvSpPr>
          <p:nvPr>
            <p:custDataLst>
              <p:tags r:id="rId12"/>
            </p:custDataLst>
          </p:nvPr>
        </p:nvSpPr>
        <p:spPr bwMode="auto">
          <a:xfrm>
            <a:off x="6327775" y="5675313"/>
            <a:ext cx="5159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lgn="ctr">
              <a:spcBef>
                <a:spcPct val="0"/>
              </a:spcBef>
              <a:buNone/>
            </a:pPr>
            <a:fld id="{7499E628-2889-49D5-8DDA-B2E1711CCB9D}" type="datetime'''''''''Mo''''''''''''''n''t''''''''''''''''h'''''''' 9'''''''">
              <a:rPr lang="en-US" altLang="en-US" sz="1100" smtClean="0">
                <a:effectLst/>
                <a:latin typeface="+mn-lt"/>
                <a:sym typeface="+mn-lt"/>
              </a:rPr>
              <a:pPr marL="0" indent="0" algn="ctr">
                <a:spcBef>
                  <a:spcPct val="0"/>
                </a:spcBef>
                <a:buNone/>
              </a:pPr>
              <a:t>Month 9</a:t>
            </a:fld>
            <a:endParaRPr lang="en-US" sz="1100" dirty="0">
              <a:latin typeface="+mn-lt"/>
              <a:sym typeface="+mn-lt"/>
            </a:endParaRPr>
          </a:p>
        </p:txBody>
      </p:sp>
      <p:sp>
        <p:nvSpPr>
          <p:cNvPr id="9" name="Rectangle 8">
            <a:extLst>
              <a:ext uri="{FF2B5EF4-FFF2-40B4-BE49-F238E27FC236}">
                <a16:creationId xmlns:a16="http://schemas.microsoft.com/office/drawing/2014/main" id="{D98732C0-D148-4CDE-8EAD-406B5E203E8E}"/>
              </a:ext>
            </a:extLst>
          </p:cNvPr>
          <p:cNvSpPr/>
          <p:nvPr>
            <p:custDataLst>
              <p:tags r:id="rId13"/>
            </p:custDataLst>
          </p:nvPr>
        </p:nvSpPr>
        <p:spPr bwMode="auto">
          <a:xfrm>
            <a:off x="4860925" y="3271838"/>
            <a:ext cx="214313" cy="160338"/>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6F05A1B-C172-4097-AFA3-C78ED4EB7D51}"/>
              </a:ext>
            </a:extLst>
          </p:cNvPr>
          <p:cNvSpPr/>
          <p:nvPr>
            <p:custDataLst>
              <p:tags r:id="rId14"/>
            </p:custDataLst>
          </p:nvPr>
        </p:nvSpPr>
        <p:spPr bwMode="auto">
          <a:xfrm>
            <a:off x="4860925" y="2571750"/>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8283CD5-7B10-403F-8BE0-46A461546D84}"/>
              </a:ext>
            </a:extLst>
          </p:cNvPr>
          <p:cNvSpPr/>
          <p:nvPr>
            <p:custDataLst>
              <p:tags r:id="rId15"/>
            </p:custDataLst>
          </p:nvPr>
        </p:nvSpPr>
        <p:spPr bwMode="auto">
          <a:xfrm>
            <a:off x="4860925" y="30384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AC721ED-520D-4B94-BFB7-5DD660C8F258}"/>
              </a:ext>
            </a:extLst>
          </p:cNvPr>
          <p:cNvSpPr/>
          <p:nvPr>
            <p:custDataLst>
              <p:tags r:id="rId16"/>
            </p:custDataLst>
          </p:nvPr>
        </p:nvSpPr>
        <p:spPr bwMode="auto">
          <a:xfrm>
            <a:off x="4860925" y="2805113"/>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
            <a:extLst>
              <a:ext uri="{FF2B5EF4-FFF2-40B4-BE49-F238E27FC236}">
                <a16:creationId xmlns:a16="http://schemas.microsoft.com/office/drawing/2014/main" id="{9A25A532-0CA6-4F9F-902A-1BE7EA248DC2}"/>
              </a:ext>
            </a:extLst>
          </p:cNvPr>
          <p:cNvSpPr>
            <a:spLocks noGrp="1"/>
          </p:cNvSpPr>
          <p:nvPr>
            <p:custDataLst>
              <p:tags r:id="rId17"/>
            </p:custDataLst>
          </p:nvPr>
        </p:nvSpPr>
        <p:spPr bwMode="auto">
          <a:xfrm>
            <a:off x="5126038" y="2566988"/>
            <a:ext cx="18970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spcBef>
                <a:spcPct val="0"/>
              </a:spcBef>
              <a:buNone/>
            </a:pPr>
            <a:fld id="{5576C654-423A-40F5-9ABD-08B5BFD4508D}" type="datetime'''''Pip''el''''in''e - U''''''n''n''''a''''med ''1''''0''-50%'">
              <a:rPr lang="en-US" altLang="en-US" sz="1200" smtClean="0"/>
              <a:pPr/>
              <a:t>Pipeline - Unnamed 10-50%</a:t>
            </a:fld>
            <a:endParaRPr lang="en-US" sz="1200" dirty="0">
              <a:latin typeface="+mn-lt"/>
              <a:sym typeface="+mn-lt"/>
            </a:endParaRPr>
          </a:p>
        </p:txBody>
      </p:sp>
      <p:sp>
        <p:nvSpPr>
          <p:cNvPr id="34" name="Text Placeholder 2">
            <a:extLst>
              <a:ext uri="{FF2B5EF4-FFF2-40B4-BE49-F238E27FC236}">
                <a16:creationId xmlns:a16="http://schemas.microsoft.com/office/drawing/2014/main" id="{37685108-9A70-45CB-B82E-A2F8DCFED469}"/>
              </a:ext>
            </a:extLst>
          </p:cNvPr>
          <p:cNvSpPr>
            <a:spLocks noGrp="1"/>
          </p:cNvSpPr>
          <p:nvPr>
            <p:custDataLst>
              <p:tags r:id="rId18"/>
            </p:custDataLst>
          </p:nvPr>
        </p:nvSpPr>
        <p:spPr bwMode="auto">
          <a:xfrm>
            <a:off x="5126038" y="2800350"/>
            <a:ext cx="17287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spcBef>
                <a:spcPct val="0"/>
              </a:spcBef>
              <a:buNone/>
            </a:pPr>
            <a:fld id="{20661B37-5FD1-4B9F-95A9-C890B8ABD9C4}" type="datetime'''Pipe''''li''''''ne'' ''-'' ''''Nam''ed'' ''50-8''''0%'''">
              <a:rPr lang="en-US" altLang="en-US" sz="1200" smtClean="0"/>
              <a:pPr/>
              <a:t>Pipeline - Named 50-80%</a:t>
            </a:fld>
            <a:endParaRPr lang="en-US" sz="1200" dirty="0">
              <a:latin typeface="+mn-lt"/>
              <a:sym typeface="+mn-lt"/>
            </a:endParaRPr>
          </a:p>
        </p:txBody>
      </p:sp>
      <p:sp>
        <p:nvSpPr>
          <p:cNvPr id="35" name="Text Placeholder 2">
            <a:extLst>
              <a:ext uri="{FF2B5EF4-FFF2-40B4-BE49-F238E27FC236}">
                <a16:creationId xmlns:a16="http://schemas.microsoft.com/office/drawing/2014/main" id="{B69E17C4-1096-4D03-9997-B986F11CF874}"/>
              </a:ext>
            </a:extLst>
          </p:cNvPr>
          <p:cNvSpPr>
            <a:spLocks noGrp="1"/>
          </p:cNvSpPr>
          <p:nvPr>
            <p:custDataLst>
              <p:tags r:id="rId19"/>
            </p:custDataLst>
          </p:nvPr>
        </p:nvSpPr>
        <p:spPr bwMode="auto">
          <a:xfrm>
            <a:off x="5126038" y="3033713"/>
            <a:ext cx="119697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spcBef>
                <a:spcPct val="0"/>
              </a:spcBef>
              <a:buNone/>
            </a:pPr>
            <a:fld id="{5F387C8D-7F00-4478-8441-5420E9102331}" type="datetime'''I''n'' F''''''''''o''''r''''e''''''''''c''ast ''&gt;8''''0%'">
              <a:rPr lang="en-US" altLang="en-US" sz="1200" smtClean="0"/>
              <a:pPr/>
              <a:t>In Forecast &gt;80%</a:t>
            </a:fld>
            <a:endParaRPr lang="en-US" sz="1200" dirty="0">
              <a:latin typeface="+mn-lt"/>
              <a:sym typeface="+mn-lt"/>
            </a:endParaRPr>
          </a:p>
        </p:txBody>
      </p:sp>
      <p:sp>
        <p:nvSpPr>
          <p:cNvPr id="79" name="Text Placeholder 2">
            <a:extLst>
              <a:ext uri="{FF2B5EF4-FFF2-40B4-BE49-F238E27FC236}">
                <a16:creationId xmlns:a16="http://schemas.microsoft.com/office/drawing/2014/main" id="{2102359D-AA2D-49B3-9AC1-0579F98B73A9}"/>
              </a:ext>
            </a:extLst>
          </p:cNvPr>
          <p:cNvSpPr>
            <a:spLocks noGrp="1"/>
          </p:cNvSpPr>
          <p:nvPr>
            <p:custDataLst>
              <p:tags r:id="rId20"/>
            </p:custDataLst>
          </p:nvPr>
        </p:nvSpPr>
        <p:spPr bwMode="auto">
          <a:xfrm>
            <a:off x="5126038" y="3267075"/>
            <a:ext cx="901700"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a:spcBef>
                <a:spcPct val="0"/>
              </a:spcBef>
              <a:buNone/>
            </a:pPr>
            <a:fld id="{A8A00254-9545-4F46-AD6D-CFE37513A432}" type="datetime'C''l''o''se''d ''''''''1''''''0''''''0''%'''''''''''''''''">
              <a:rPr lang="en-US" altLang="en-US" sz="1200" smtClean="0"/>
              <a:pPr/>
              <a:t>Closed 100%</a:t>
            </a:fld>
            <a:endParaRPr lang="en-US" sz="1200" dirty="0">
              <a:latin typeface="+mn-lt"/>
              <a:sym typeface="+mn-lt"/>
            </a:endParaRPr>
          </a:p>
        </p:txBody>
      </p:sp>
      <p:grpSp>
        <p:nvGrpSpPr>
          <p:cNvPr id="46" name="Group 45">
            <a:extLst>
              <a:ext uri="{FF2B5EF4-FFF2-40B4-BE49-F238E27FC236}">
                <a16:creationId xmlns:a16="http://schemas.microsoft.com/office/drawing/2014/main" id="{B480B052-F617-46CD-A4EF-3A22B75063DE}"/>
              </a:ext>
            </a:extLst>
          </p:cNvPr>
          <p:cNvGrpSpPr/>
          <p:nvPr/>
        </p:nvGrpSpPr>
        <p:grpSpPr>
          <a:xfrm>
            <a:off x="209856" y="978014"/>
            <a:ext cx="7348220" cy="1015217"/>
            <a:chOff x="209856" y="1014973"/>
            <a:chExt cx="7158991" cy="1015217"/>
          </a:xfrm>
        </p:grpSpPr>
        <p:pic>
          <p:nvPicPr>
            <p:cNvPr id="62" name="Picture 61" descr="A circuit board&#10;&#10;Description automatically generated">
              <a:extLst>
                <a:ext uri="{FF2B5EF4-FFF2-40B4-BE49-F238E27FC236}">
                  <a16:creationId xmlns:a16="http://schemas.microsoft.com/office/drawing/2014/main" id="{92AA5761-4273-4F97-8421-138525A29BF1}"/>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209856" y="1014973"/>
              <a:ext cx="7158991" cy="1015217"/>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63" name="Rectangle 62">
              <a:extLst>
                <a:ext uri="{FF2B5EF4-FFF2-40B4-BE49-F238E27FC236}">
                  <a16:creationId xmlns:a16="http://schemas.microsoft.com/office/drawing/2014/main" id="{0DE01D4C-78EA-4B73-B39D-A938C406D084}"/>
                </a:ext>
              </a:extLst>
            </p:cNvPr>
            <p:cNvSpPr/>
            <p:nvPr/>
          </p:nvSpPr>
          <p:spPr>
            <a:xfrm>
              <a:off x="209857" y="1062829"/>
              <a:ext cx="7151424" cy="941682"/>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64" name="TextBox 63">
              <a:extLst>
                <a:ext uri="{FF2B5EF4-FFF2-40B4-BE49-F238E27FC236}">
                  <a16:creationId xmlns:a16="http://schemas.microsoft.com/office/drawing/2014/main" id="{160FF320-0586-41F6-89C7-E7F773B8373A}"/>
                </a:ext>
              </a:extLst>
            </p:cNvPr>
            <p:cNvSpPr txBox="1"/>
            <p:nvPr/>
          </p:nvSpPr>
          <p:spPr>
            <a:xfrm>
              <a:off x="390381" y="1512408"/>
              <a:ext cx="6274245" cy="400238"/>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Forecast and Pipeline management are two distinct processes, differentiated by in current quarter and out of quarter planning.</a:t>
              </a:r>
            </a:p>
          </p:txBody>
        </p:sp>
        <p:grpSp>
          <p:nvGrpSpPr>
            <p:cNvPr id="65" name="Group 64">
              <a:extLst>
                <a:ext uri="{FF2B5EF4-FFF2-40B4-BE49-F238E27FC236}">
                  <a16:creationId xmlns:a16="http://schemas.microsoft.com/office/drawing/2014/main" id="{A8340D26-6E6F-408C-B25C-581B8F0FB7DE}"/>
                </a:ext>
              </a:extLst>
            </p:cNvPr>
            <p:cNvGrpSpPr/>
            <p:nvPr/>
          </p:nvGrpSpPr>
          <p:grpSpPr>
            <a:xfrm>
              <a:off x="323109" y="1121534"/>
              <a:ext cx="6998969" cy="361950"/>
              <a:chOff x="384809" y="943387"/>
              <a:chExt cx="6998969" cy="361950"/>
            </a:xfrm>
          </p:grpSpPr>
          <p:grpSp>
            <p:nvGrpSpPr>
              <p:cNvPr id="66" name="Group 65">
                <a:extLst>
                  <a:ext uri="{FF2B5EF4-FFF2-40B4-BE49-F238E27FC236}">
                    <a16:creationId xmlns:a16="http://schemas.microsoft.com/office/drawing/2014/main" id="{E16DF8AD-2037-4CB5-ADFF-94D20C45AB0E}"/>
                  </a:ext>
                </a:extLst>
              </p:cNvPr>
              <p:cNvGrpSpPr/>
              <p:nvPr/>
            </p:nvGrpSpPr>
            <p:grpSpPr>
              <a:xfrm>
                <a:off x="384809" y="943387"/>
                <a:ext cx="360363" cy="361950"/>
                <a:chOff x="8445501" y="1787525"/>
                <a:chExt cx="360363" cy="361950"/>
              </a:xfrm>
              <a:solidFill>
                <a:schemeClr val="bg1"/>
              </a:solidFill>
            </p:grpSpPr>
            <p:sp>
              <p:nvSpPr>
                <p:cNvPr id="68" name="Freeform 311">
                  <a:extLst>
                    <a:ext uri="{FF2B5EF4-FFF2-40B4-BE49-F238E27FC236}">
                      <a16:creationId xmlns:a16="http://schemas.microsoft.com/office/drawing/2014/main" id="{A25A0868-65E2-4B7A-B175-3EAE77497CFE}"/>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312">
                  <a:extLst>
                    <a:ext uri="{FF2B5EF4-FFF2-40B4-BE49-F238E27FC236}">
                      <a16:creationId xmlns:a16="http://schemas.microsoft.com/office/drawing/2014/main" id="{BD3E8287-E7B9-4169-BD4E-06E7C3FF2BD3}"/>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313">
                  <a:extLst>
                    <a:ext uri="{FF2B5EF4-FFF2-40B4-BE49-F238E27FC236}">
                      <a16:creationId xmlns:a16="http://schemas.microsoft.com/office/drawing/2014/main" id="{051E3029-B6D8-46CA-821A-B65DBB859998}"/>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314">
                  <a:extLst>
                    <a:ext uri="{FF2B5EF4-FFF2-40B4-BE49-F238E27FC236}">
                      <a16:creationId xmlns:a16="http://schemas.microsoft.com/office/drawing/2014/main" id="{10FA8C2C-5E0B-4179-8226-FA5450FD195E}"/>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315">
                  <a:extLst>
                    <a:ext uri="{FF2B5EF4-FFF2-40B4-BE49-F238E27FC236}">
                      <a16:creationId xmlns:a16="http://schemas.microsoft.com/office/drawing/2014/main" id="{29967729-475E-44A9-AFF9-D7E8DB15D238}"/>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316">
                  <a:extLst>
                    <a:ext uri="{FF2B5EF4-FFF2-40B4-BE49-F238E27FC236}">
                      <a16:creationId xmlns:a16="http://schemas.microsoft.com/office/drawing/2014/main" id="{D55BD631-4358-466C-A993-D7DDAF0D8E85}"/>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317">
                  <a:extLst>
                    <a:ext uri="{FF2B5EF4-FFF2-40B4-BE49-F238E27FC236}">
                      <a16:creationId xmlns:a16="http://schemas.microsoft.com/office/drawing/2014/main" id="{AE721082-D5E2-4639-9A8C-C1B213FB16BF}"/>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318">
                  <a:extLst>
                    <a:ext uri="{FF2B5EF4-FFF2-40B4-BE49-F238E27FC236}">
                      <a16:creationId xmlns:a16="http://schemas.microsoft.com/office/drawing/2014/main" id="{8FA2C1C7-CDD1-4BD3-B477-2C0F4E898317}"/>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319">
                  <a:extLst>
                    <a:ext uri="{FF2B5EF4-FFF2-40B4-BE49-F238E27FC236}">
                      <a16:creationId xmlns:a16="http://schemas.microsoft.com/office/drawing/2014/main" id="{E8D41CA3-1B6E-4A20-A983-ADD1BAA80D72}"/>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320">
                  <a:extLst>
                    <a:ext uri="{FF2B5EF4-FFF2-40B4-BE49-F238E27FC236}">
                      <a16:creationId xmlns:a16="http://schemas.microsoft.com/office/drawing/2014/main" id="{B14AD0BD-1331-41CA-B440-487C8BB064FB}"/>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67" name="Straight Connector 66">
                <a:extLst>
                  <a:ext uri="{FF2B5EF4-FFF2-40B4-BE49-F238E27FC236}">
                    <a16:creationId xmlns:a16="http://schemas.microsoft.com/office/drawing/2014/main" id="{4E669B36-8014-43F9-81E2-C3DEB2AD0A93}"/>
                  </a:ext>
                </a:extLst>
              </p:cNvPr>
              <p:cNvCxnSpPr>
                <a:cxnSpLocks/>
              </p:cNvCxnSpPr>
              <p:nvPr/>
            </p:nvCxnSpPr>
            <p:spPr>
              <a:xfrm>
                <a:off x="914399" y="1104718"/>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99679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F3579F74-6A6B-42C1-8400-E46BDF5A7BE1}"/>
              </a:ext>
            </a:extLst>
          </p:cNvPr>
          <p:cNvGraphicFramePr>
            <a:graphicFrameLocks noChangeAspect="1"/>
          </p:cNvGraphicFramePr>
          <p:nvPr>
            <p:custDataLst>
              <p:tags r:id="rId1"/>
            </p:custDataLst>
            <p:extLst>
              <p:ext uri="{D42A27DB-BD31-4B8C-83A1-F6EECF244321}">
                <p14:modId xmlns:p14="http://schemas.microsoft.com/office/powerpoint/2010/main" val="2554566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5" name="Object 14" hidden="1">
                        <a:extLst>
                          <a:ext uri="{FF2B5EF4-FFF2-40B4-BE49-F238E27FC236}">
                            <a16:creationId xmlns:a16="http://schemas.microsoft.com/office/drawing/2014/main" id="{F3579F74-6A6B-42C1-8400-E46BDF5A7B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0A5C2773-35EC-4B1B-9426-617F0A0F906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125" name="Rectangle 124">
            <a:extLst>
              <a:ext uri="{FF2B5EF4-FFF2-40B4-BE49-F238E27FC236}">
                <a16:creationId xmlns:a16="http://schemas.microsoft.com/office/drawing/2014/main" id="{60EE3688-8AE8-4CA3-8F71-F1C13804AEF8}"/>
              </a:ext>
            </a:extLst>
          </p:cNvPr>
          <p:cNvSpPr/>
          <p:nvPr/>
        </p:nvSpPr>
        <p:spPr>
          <a:xfrm>
            <a:off x="4524444" y="1545683"/>
            <a:ext cx="3247956" cy="7598318"/>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B34256C5-BBAC-46D2-A040-389A8FF0E81D}"/>
              </a:ext>
            </a:extLst>
          </p:cNvPr>
          <p:cNvSpPr/>
          <p:nvPr/>
        </p:nvSpPr>
        <p:spPr>
          <a:xfrm>
            <a:off x="-4975" y="6370610"/>
            <a:ext cx="4427180" cy="27733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1">
            <a:extLst>
              <a:ext uri="{FF2B5EF4-FFF2-40B4-BE49-F238E27FC236}">
                <a16:creationId xmlns:a16="http://schemas.microsoft.com/office/drawing/2014/main" id="{726D82E6-74E1-402D-B9D3-43EED0FB0685}"/>
              </a:ext>
            </a:extLst>
          </p:cNvPr>
          <p:cNvSpPr/>
          <p:nvPr/>
        </p:nvSpPr>
        <p:spPr>
          <a:xfrm>
            <a:off x="216607" y="6095303"/>
            <a:ext cx="1661728" cy="275306"/>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1631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622894 w 2828124"/>
              <a:gd name="connsiteY1" fmla="*/ 96737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37309 h 381996"/>
              <a:gd name="connsiteX1" fmla="*/ 2622894 w 2828124"/>
              <a:gd name="connsiteY1" fmla="*/ 0 h 381996"/>
              <a:gd name="connsiteX2" fmla="*/ 2828124 w 2828124"/>
              <a:gd name="connsiteY2" fmla="*/ 381996 h 381996"/>
              <a:gd name="connsiteX3" fmla="*/ 0 w 2828124"/>
              <a:gd name="connsiteY3" fmla="*/ 381996 h 381996"/>
              <a:gd name="connsiteX4" fmla="*/ 0 w 2828124"/>
              <a:gd name="connsiteY4" fmla="*/ 37309 h 381996"/>
              <a:gd name="connsiteX0" fmla="*/ 0 w 2832674"/>
              <a:gd name="connsiteY0" fmla="*/ 14968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4968 h 381996"/>
              <a:gd name="connsiteX0" fmla="*/ 0 w 2832674"/>
              <a:gd name="connsiteY0" fmla="*/ 10500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0500 h 381996"/>
              <a:gd name="connsiteX0" fmla="*/ 0 w 2853699"/>
              <a:gd name="connsiteY0" fmla="*/ 3616 h 381996"/>
              <a:gd name="connsiteX1" fmla="*/ 2648469 w 2853699"/>
              <a:gd name="connsiteY1" fmla="*/ 0 h 381996"/>
              <a:gd name="connsiteX2" fmla="*/ 2853699 w 2853699"/>
              <a:gd name="connsiteY2" fmla="*/ 381996 h 381996"/>
              <a:gd name="connsiteX3" fmla="*/ 25575 w 2853699"/>
              <a:gd name="connsiteY3" fmla="*/ 381996 h 381996"/>
              <a:gd name="connsiteX4" fmla="*/ 0 w 2853699"/>
              <a:gd name="connsiteY4" fmla="*/ 3616 h 381996"/>
              <a:gd name="connsiteX0" fmla="*/ 385142 w 2828129"/>
              <a:gd name="connsiteY0" fmla="*/ 3616 h 381996"/>
              <a:gd name="connsiteX1" fmla="*/ 2622899 w 2828129"/>
              <a:gd name="connsiteY1" fmla="*/ 0 h 381996"/>
              <a:gd name="connsiteX2" fmla="*/ 2828129 w 2828129"/>
              <a:gd name="connsiteY2" fmla="*/ 381996 h 381996"/>
              <a:gd name="connsiteX3" fmla="*/ 5 w 2828129"/>
              <a:gd name="connsiteY3" fmla="*/ 381996 h 381996"/>
              <a:gd name="connsiteX4" fmla="*/ 385142 w 2828129"/>
              <a:gd name="connsiteY4" fmla="*/ 3616 h 381996"/>
              <a:gd name="connsiteX0" fmla="*/ 0 w 2442987"/>
              <a:gd name="connsiteY0" fmla="*/ 3616 h 397920"/>
              <a:gd name="connsiteX1" fmla="*/ 2237757 w 2442987"/>
              <a:gd name="connsiteY1" fmla="*/ 0 h 397920"/>
              <a:gd name="connsiteX2" fmla="*/ 2442987 w 2442987"/>
              <a:gd name="connsiteY2" fmla="*/ 381996 h 397920"/>
              <a:gd name="connsiteX3" fmla="*/ 20169 w 2442987"/>
              <a:gd name="connsiteY3" fmla="*/ 397920 h 397920"/>
              <a:gd name="connsiteX4" fmla="*/ 0 w 2442987"/>
              <a:gd name="connsiteY4" fmla="*/ 3616 h 397920"/>
              <a:gd name="connsiteX0" fmla="*/ 0 w 2448391"/>
              <a:gd name="connsiteY0" fmla="*/ 3616 h 397920"/>
              <a:gd name="connsiteX1" fmla="*/ 2237757 w 2448391"/>
              <a:gd name="connsiteY1" fmla="*/ 0 h 397920"/>
              <a:gd name="connsiteX2" fmla="*/ 2448391 w 2448391"/>
              <a:gd name="connsiteY2" fmla="*/ 387304 h 397920"/>
              <a:gd name="connsiteX3" fmla="*/ 20169 w 2448391"/>
              <a:gd name="connsiteY3" fmla="*/ 397920 h 397920"/>
              <a:gd name="connsiteX4" fmla="*/ 0 w 2448391"/>
              <a:gd name="connsiteY4" fmla="*/ 3616 h 397920"/>
              <a:gd name="connsiteX0" fmla="*/ 0 w 2437584"/>
              <a:gd name="connsiteY0" fmla="*/ 3616 h 397920"/>
              <a:gd name="connsiteX1" fmla="*/ 2237757 w 2437584"/>
              <a:gd name="connsiteY1" fmla="*/ 0 h 397920"/>
              <a:gd name="connsiteX2" fmla="*/ 2437584 w 2437584"/>
              <a:gd name="connsiteY2" fmla="*/ 381996 h 397920"/>
              <a:gd name="connsiteX3" fmla="*/ 20169 w 2437584"/>
              <a:gd name="connsiteY3" fmla="*/ 397920 h 397920"/>
              <a:gd name="connsiteX4" fmla="*/ 0 w 2437584"/>
              <a:gd name="connsiteY4" fmla="*/ 3616 h 397920"/>
              <a:gd name="connsiteX0" fmla="*/ 0 w 2445383"/>
              <a:gd name="connsiteY0" fmla="*/ 3616 h 397920"/>
              <a:gd name="connsiteX1" fmla="*/ 2237757 w 2445383"/>
              <a:gd name="connsiteY1" fmla="*/ 0 h 397920"/>
              <a:gd name="connsiteX2" fmla="*/ 2445383 w 2445383"/>
              <a:gd name="connsiteY2" fmla="*/ 397320 h 397920"/>
              <a:gd name="connsiteX3" fmla="*/ 20169 w 2445383"/>
              <a:gd name="connsiteY3" fmla="*/ 397920 h 397920"/>
              <a:gd name="connsiteX4" fmla="*/ 0 w 2445383"/>
              <a:gd name="connsiteY4" fmla="*/ 3616 h 39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383" h="397920">
                <a:moveTo>
                  <a:pt x="0" y="3616"/>
                </a:moveTo>
                <a:lnTo>
                  <a:pt x="2237757" y="0"/>
                </a:lnTo>
                <a:lnTo>
                  <a:pt x="2445383" y="397320"/>
                </a:lnTo>
                <a:lnTo>
                  <a:pt x="20169" y="397920"/>
                </a:lnTo>
                <a:cubicBezTo>
                  <a:pt x="18652" y="275577"/>
                  <a:pt x="1517" y="125959"/>
                  <a:pt x="0" y="361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bject 13">
            <a:extLst>
              <a:ext uri="{FF2B5EF4-FFF2-40B4-BE49-F238E27FC236}">
                <a16:creationId xmlns:a16="http://schemas.microsoft.com/office/drawing/2014/main" id="{4FB3F1F9-DF21-4025-B24F-71A2122A2466}"/>
              </a:ext>
            </a:extLst>
          </p:cNvPr>
          <p:cNvSpPr txBox="1"/>
          <p:nvPr/>
        </p:nvSpPr>
        <p:spPr>
          <a:xfrm>
            <a:off x="576741" y="6126845"/>
            <a:ext cx="1149194" cy="228268"/>
          </a:xfrm>
          <a:prstGeom prst="rect">
            <a:avLst/>
          </a:prstGeom>
        </p:spPr>
        <p:txBody>
          <a:bodyPr vert="horz" wrap="square" lIns="0" tIns="12700" rIns="0" bIns="0" rtlCol="0">
            <a:spAutoFit/>
          </a:bodyPr>
          <a:lstStyle/>
          <a:p>
            <a:pPr marL="12700">
              <a:lnSpc>
                <a:spcPct val="100000"/>
              </a:lnSpc>
              <a:spcBef>
                <a:spcPts val="100"/>
              </a:spcBef>
            </a:pPr>
            <a:r>
              <a:rPr lang="en-US" sz="1400" b="1" spc="-5" dirty="0">
                <a:solidFill>
                  <a:schemeClr val="accent3"/>
                </a:solidFill>
                <a:latin typeface="Arial Black" panose="020B0A04020102020204" pitchFamily="34" charset="0"/>
                <a:cs typeface="FiraSans-SemiBold"/>
              </a:rPr>
              <a:t>Benefits</a:t>
            </a:r>
            <a:endParaRPr lang="en-US" sz="1400" dirty="0">
              <a:solidFill>
                <a:schemeClr val="accent3"/>
              </a:solidFill>
              <a:latin typeface="Arial Black" panose="020B0A04020102020204" pitchFamily="34" charset="0"/>
              <a:cs typeface="FiraSans-SemiBold"/>
            </a:endParaRPr>
          </a:p>
        </p:txBody>
      </p:sp>
      <p:sp>
        <p:nvSpPr>
          <p:cNvPr id="132" name="Rectangle 11">
            <a:extLst>
              <a:ext uri="{FF2B5EF4-FFF2-40B4-BE49-F238E27FC236}">
                <a16:creationId xmlns:a16="http://schemas.microsoft.com/office/drawing/2014/main" id="{EA73C672-CD95-483A-A5F3-AE6B60040E4B}"/>
              </a:ext>
            </a:extLst>
          </p:cNvPr>
          <p:cNvSpPr/>
          <p:nvPr/>
        </p:nvSpPr>
        <p:spPr>
          <a:xfrm>
            <a:off x="1069" y="5971436"/>
            <a:ext cx="568097" cy="393948"/>
          </a:xfrm>
          <a:custGeom>
            <a:avLst/>
            <a:gdLst>
              <a:gd name="connsiteX0" fmla="*/ 0 w 2828124"/>
              <a:gd name="connsiteY0" fmla="*/ 0 h 478733"/>
              <a:gd name="connsiteX1" fmla="*/ 2828124 w 2828124"/>
              <a:gd name="connsiteY1" fmla="*/ 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7374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577401 w 2828124"/>
              <a:gd name="connsiteY1" fmla="*/ 16310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0 h 478733"/>
              <a:gd name="connsiteX1" fmla="*/ 2622894 w 2828124"/>
              <a:gd name="connsiteY1" fmla="*/ 96737 h 478733"/>
              <a:gd name="connsiteX2" fmla="*/ 2828124 w 2828124"/>
              <a:gd name="connsiteY2" fmla="*/ 478733 h 478733"/>
              <a:gd name="connsiteX3" fmla="*/ 0 w 2828124"/>
              <a:gd name="connsiteY3" fmla="*/ 478733 h 478733"/>
              <a:gd name="connsiteX4" fmla="*/ 0 w 2828124"/>
              <a:gd name="connsiteY4" fmla="*/ 0 h 478733"/>
              <a:gd name="connsiteX0" fmla="*/ 0 w 2828124"/>
              <a:gd name="connsiteY0" fmla="*/ 37309 h 381996"/>
              <a:gd name="connsiteX1" fmla="*/ 2622894 w 2828124"/>
              <a:gd name="connsiteY1" fmla="*/ 0 h 381996"/>
              <a:gd name="connsiteX2" fmla="*/ 2828124 w 2828124"/>
              <a:gd name="connsiteY2" fmla="*/ 381996 h 381996"/>
              <a:gd name="connsiteX3" fmla="*/ 0 w 2828124"/>
              <a:gd name="connsiteY3" fmla="*/ 381996 h 381996"/>
              <a:gd name="connsiteX4" fmla="*/ 0 w 2828124"/>
              <a:gd name="connsiteY4" fmla="*/ 37309 h 381996"/>
              <a:gd name="connsiteX0" fmla="*/ 0 w 2832674"/>
              <a:gd name="connsiteY0" fmla="*/ 14968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4968 h 381996"/>
              <a:gd name="connsiteX0" fmla="*/ 0 w 2832674"/>
              <a:gd name="connsiteY0" fmla="*/ 10500 h 381996"/>
              <a:gd name="connsiteX1" fmla="*/ 2627444 w 2832674"/>
              <a:gd name="connsiteY1" fmla="*/ 0 h 381996"/>
              <a:gd name="connsiteX2" fmla="*/ 2832674 w 2832674"/>
              <a:gd name="connsiteY2" fmla="*/ 381996 h 381996"/>
              <a:gd name="connsiteX3" fmla="*/ 4550 w 2832674"/>
              <a:gd name="connsiteY3" fmla="*/ 381996 h 381996"/>
              <a:gd name="connsiteX4" fmla="*/ 0 w 2832674"/>
              <a:gd name="connsiteY4" fmla="*/ 10500 h 381996"/>
              <a:gd name="connsiteX0" fmla="*/ 864 w 2828514"/>
              <a:gd name="connsiteY0" fmla="*/ 0 h 386301"/>
              <a:gd name="connsiteX1" fmla="*/ 2623284 w 2828514"/>
              <a:gd name="connsiteY1" fmla="*/ 4305 h 386301"/>
              <a:gd name="connsiteX2" fmla="*/ 2828514 w 2828514"/>
              <a:gd name="connsiteY2" fmla="*/ 386301 h 386301"/>
              <a:gd name="connsiteX3" fmla="*/ 390 w 2828514"/>
              <a:gd name="connsiteY3" fmla="*/ 386301 h 386301"/>
              <a:gd name="connsiteX4" fmla="*/ 864 w 2828514"/>
              <a:gd name="connsiteY4" fmla="*/ 0 h 386301"/>
              <a:gd name="connsiteX0" fmla="*/ 2281451 w 2828125"/>
              <a:gd name="connsiteY0" fmla="*/ 0 h 391235"/>
              <a:gd name="connsiteX1" fmla="*/ 2622895 w 2828125"/>
              <a:gd name="connsiteY1" fmla="*/ 9239 h 391235"/>
              <a:gd name="connsiteX2" fmla="*/ 2828125 w 2828125"/>
              <a:gd name="connsiteY2" fmla="*/ 391235 h 391235"/>
              <a:gd name="connsiteX3" fmla="*/ 1 w 2828125"/>
              <a:gd name="connsiteY3" fmla="*/ 391235 h 391235"/>
              <a:gd name="connsiteX4" fmla="*/ 2281451 w 2828125"/>
              <a:gd name="connsiteY4" fmla="*/ 0 h 391235"/>
              <a:gd name="connsiteX0" fmla="*/ 865 w 547539"/>
              <a:gd name="connsiteY0" fmla="*/ 0 h 396170"/>
              <a:gd name="connsiteX1" fmla="*/ 342309 w 547539"/>
              <a:gd name="connsiteY1" fmla="*/ 9239 h 396170"/>
              <a:gd name="connsiteX2" fmla="*/ 547539 w 547539"/>
              <a:gd name="connsiteY2" fmla="*/ 391235 h 396170"/>
              <a:gd name="connsiteX3" fmla="*/ 390 w 547539"/>
              <a:gd name="connsiteY3" fmla="*/ 396170 h 396170"/>
              <a:gd name="connsiteX4" fmla="*/ 865 w 547539"/>
              <a:gd name="connsiteY4" fmla="*/ 0 h 396170"/>
              <a:gd name="connsiteX0" fmla="*/ 25654 w 572328"/>
              <a:gd name="connsiteY0" fmla="*/ 0 h 396170"/>
              <a:gd name="connsiteX1" fmla="*/ 367098 w 572328"/>
              <a:gd name="connsiteY1" fmla="*/ 9239 h 396170"/>
              <a:gd name="connsiteX2" fmla="*/ 572328 w 572328"/>
              <a:gd name="connsiteY2" fmla="*/ 391235 h 396170"/>
              <a:gd name="connsiteX3" fmla="*/ 58 w 572328"/>
              <a:gd name="connsiteY3" fmla="*/ 396170 h 396170"/>
              <a:gd name="connsiteX4" fmla="*/ 25654 w 572328"/>
              <a:gd name="connsiteY4" fmla="*/ 0 h 396170"/>
              <a:gd name="connsiteX0" fmla="*/ 10641 w 572388"/>
              <a:gd name="connsiteY0" fmla="*/ 630 h 386931"/>
              <a:gd name="connsiteX1" fmla="*/ 367158 w 572388"/>
              <a:gd name="connsiteY1" fmla="*/ 0 h 386931"/>
              <a:gd name="connsiteX2" fmla="*/ 572388 w 572388"/>
              <a:gd name="connsiteY2" fmla="*/ 381996 h 386931"/>
              <a:gd name="connsiteX3" fmla="*/ 118 w 572388"/>
              <a:gd name="connsiteY3" fmla="*/ 386931 h 386931"/>
              <a:gd name="connsiteX4" fmla="*/ 10641 w 572388"/>
              <a:gd name="connsiteY4" fmla="*/ 630 h 386931"/>
              <a:gd name="connsiteX0" fmla="*/ 0 w 561747"/>
              <a:gd name="connsiteY0" fmla="*/ 630 h 386931"/>
              <a:gd name="connsiteX1" fmla="*/ 356517 w 561747"/>
              <a:gd name="connsiteY1" fmla="*/ 0 h 386931"/>
              <a:gd name="connsiteX2" fmla="*/ 561747 w 561747"/>
              <a:gd name="connsiteY2" fmla="*/ 381996 h 386931"/>
              <a:gd name="connsiteX3" fmla="*/ 4550 w 561747"/>
              <a:gd name="connsiteY3" fmla="*/ 386931 h 386931"/>
              <a:gd name="connsiteX4" fmla="*/ 0 w 561747"/>
              <a:gd name="connsiteY4" fmla="*/ 630 h 386931"/>
              <a:gd name="connsiteX0" fmla="*/ 0 w 561747"/>
              <a:gd name="connsiteY0" fmla="*/ 630 h 386931"/>
              <a:gd name="connsiteX1" fmla="*/ 356517 w 561747"/>
              <a:gd name="connsiteY1" fmla="*/ 0 h 386931"/>
              <a:gd name="connsiteX2" fmla="*/ 561747 w 561747"/>
              <a:gd name="connsiteY2" fmla="*/ 381996 h 386931"/>
              <a:gd name="connsiteX3" fmla="*/ 4550 w 561747"/>
              <a:gd name="connsiteY3" fmla="*/ 386931 h 386931"/>
              <a:gd name="connsiteX4" fmla="*/ 0 w 561747"/>
              <a:gd name="connsiteY4" fmla="*/ 630 h 386931"/>
              <a:gd name="connsiteX0" fmla="*/ 863 w 562610"/>
              <a:gd name="connsiteY0" fmla="*/ 630 h 386931"/>
              <a:gd name="connsiteX1" fmla="*/ 357380 w 562610"/>
              <a:gd name="connsiteY1" fmla="*/ 0 h 386931"/>
              <a:gd name="connsiteX2" fmla="*/ 562610 w 562610"/>
              <a:gd name="connsiteY2" fmla="*/ 381996 h 386931"/>
              <a:gd name="connsiteX3" fmla="*/ 389 w 562610"/>
              <a:gd name="connsiteY3" fmla="*/ 386931 h 386931"/>
              <a:gd name="connsiteX4" fmla="*/ 863 w 562610"/>
              <a:gd name="connsiteY4" fmla="*/ 630 h 386931"/>
              <a:gd name="connsiteX0" fmla="*/ 863 w 565785"/>
              <a:gd name="connsiteY0" fmla="*/ 630 h 391352"/>
              <a:gd name="connsiteX1" fmla="*/ 357380 w 565785"/>
              <a:gd name="connsiteY1" fmla="*/ 0 h 391352"/>
              <a:gd name="connsiteX2" fmla="*/ 565785 w 565785"/>
              <a:gd name="connsiteY2" fmla="*/ 391352 h 391352"/>
              <a:gd name="connsiteX3" fmla="*/ 389 w 565785"/>
              <a:gd name="connsiteY3" fmla="*/ 386931 h 391352"/>
              <a:gd name="connsiteX4" fmla="*/ 863 w 565785"/>
              <a:gd name="connsiteY4" fmla="*/ 630 h 391352"/>
              <a:gd name="connsiteX0" fmla="*/ 863 w 562610"/>
              <a:gd name="connsiteY0" fmla="*/ 630 h 388234"/>
              <a:gd name="connsiteX1" fmla="*/ 357380 w 562610"/>
              <a:gd name="connsiteY1" fmla="*/ 0 h 388234"/>
              <a:gd name="connsiteX2" fmla="*/ 562610 w 562610"/>
              <a:gd name="connsiteY2" fmla="*/ 388234 h 388234"/>
              <a:gd name="connsiteX3" fmla="*/ 389 w 562610"/>
              <a:gd name="connsiteY3" fmla="*/ 386931 h 388234"/>
              <a:gd name="connsiteX4" fmla="*/ 863 w 562610"/>
              <a:gd name="connsiteY4" fmla="*/ 630 h 388234"/>
              <a:gd name="connsiteX0" fmla="*/ 863 w 562610"/>
              <a:gd name="connsiteY0" fmla="*/ 630 h 386931"/>
              <a:gd name="connsiteX1" fmla="*/ 357380 w 562610"/>
              <a:gd name="connsiteY1" fmla="*/ 0 h 386931"/>
              <a:gd name="connsiteX2" fmla="*/ 562610 w 562610"/>
              <a:gd name="connsiteY2" fmla="*/ 378879 h 386931"/>
              <a:gd name="connsiteX3" fmla="*/ 389 w 562610"/>
              <a:gd name="connsiteY3" fmla="*/ 386931 h 386931"/>
              <a:gd name="connsiteX4" fmla="*/ 863 w 562610"/>
              <a:gd name="connsiteY4" fmla="*/ 630 h 386931"/>
              <a:gd name="connsiteX0" fmla="*/ 863 w 565785"/>
              <a:gd name="connsiteY0" fmla="*/ 630 h 386931"/>
              <a:gd name="connsiteX1" fmla="*/ 357380 w 565785"/>
              <a:gd name="connsiteY1" fmla="*/ 0 h 386931"/>
              <a:gd name="connsiteX2" fmla="*/ 565785 w 565785"/>
              <a:gd name="connsiteY2" fmla="*/ 385116 h 386931"/>
              <a:gd name="connsiteX3" fmla="*/ 389 w 565785"/>
              <a:gd name="connsiteY3" fmla="*/ 386931 h 386931"/>
              <a:gd name="connsiteX4" fmla="*/ 863 w 565785"/>
              <a:gd name="connsiteY4" fmla="*/ 630 h 386931"/>
              <a:gd name="connsiteX0" fmla="*/ 863 w 565785"/>
              <a:gd name="connsiteY0" fmla="*/ 630 h 386931"/>
              <a:gd name="connsiteX1" fmla="*/ 357380 w 565785"/>
              <a:gd name="connsiteY1" fmla="*/ 0 h 386931"/>
              <a:gd name="connsiteX2" fmla="*/ 565785 w 565785"/>
              <a:gd name="connsiteY2" fmla="*/ 385116 h 386931"/>
              <a:gd name="connsiteX3" fmla="*/ 389 w 565785"/>
              <a:gd name="connsiteY3" fmla="*/ 386931 h 386931"/>
              <a:gd name="connsiteX4" fmla="*/ 863 w 565785"/>
              <a:gd name="connsiteY4" fmla="*/ 630 h 386931"/>
              <a:gd name="connsiteX0" fmla="*/ 0 w 568097"/>
              <a:gd name="connsiteY0" fmla="*/ 630 h 386931"/>
              <a:gd name="connsiteX1" fmla="*/ 359692 w 568097"/>
              <a:gd name="connsiteY1" fmla="*/ 0 h 386931"/>
              <a:gd name="connsiteX2" fmla="*/ 568097 w 568097"/>
              <a:gd name="connsiteY2" fmla="*/ 385116 h 386931"/>
              <a:gd name="connsiteX3" fmla="*/ 2701 w 568097"/>
              <a:gd name="connsiteY3" fmla="*/ 386931 h 386931"/>
              <a:gd name="connsiteX4" fmla="*/ 0 w 568097"/>
              <a:gd name="connsiteY4" fmla="*/ 630 h 386931"/>
              <a:gd name="connsiteX0" fmla="*/ 0 w 568097"/>
              <a:gd name="connsiteY0" fmla="*/ 630 h 386931"/>
              <a:gd name="connsiteX1" fmla="*/ 359692 w 568097"/>
              <a:gd name="connsiteY1" fmla="*/ 0 h 386931"/>
              <a:gd name="connsiteX2" fmla="*/ 568097 w 568097"/>
              <a:gd name="connsiteY2" fmla="*/ 385116 h 386931"/>
              <a:gd name="connsiteX3" fmla="*/ 2701 w 568097"/>
              <a:gd name="connsiteY3" fmla="*/ 386931 h 386931"/>
              <a:gd name="connsiteX4" fmla="*/ 0 w 568097"/>
              <a:gd name="connsiteY4" fmla="*/ 630 h 386931"/>
              <a:gd name="connsiteX0" fmla="*/ 0 w 568097"/>
              <a:gd name="connsiteY0" fmla="*/ 630 h 386931"/>
              <a:gd name="connsiteX1" fmla="*/ 359692 w 568097"/>
              <a:gd name="connsiteY1" fmla="*/ 0 h 386931"/>
              <a:gd name="connsiteX2" fmla="*/ 568097 w 568097"/>
              <a:gd name="connsiteY2" fmla="*/ 385116 h 386931"/>
              <a:gd name="connsiteX3" fmla="*/ 2701 w 568097"/>
              <a:gd name="connsiteY3" fmla="*/ 386931 h 386931"/>
              <a:gd name="connsiteX4" fmla="*/ 0 w 568097"/>
              <a:gd name="connsiteY4" fmla="*/ 630 h 386931"/>
              <a:gd name="connsiteX0" fmla="*/ 4097 w 572194"/>
              <a:gd name="connsiteY0" fmla="*/ 630 h 386931"/>
              <a:gd name="connsiteX1" fmla="*/ 363789 w 572194"/>
              <a:gd name="connsiteY1" fmla="*/ 0 h 386931"/>
              <a:gd name="connsiteX2" fmla="*/ 572194 w 572194"/>
              <a:gd name="connsiteY2" fmla="*/ 385116 h 386931"/>
              <a:gd name="connsiteX3" fmla="*/ 219 w 572194"/>
              <a:gd name="connsiteY3" fmla="*/ 386931 h 386931"/>
              <a:gd name="connsiteX4" fmla="*/ 4097 w 572194"/>
              <a:gd name="connsiteY4" fmla="*/ 630 h 386931"/>
              <a:gd name="connsiteX0" fmla="*/ 0 w 568097"/>
              <a:gd name="connsiteY0" fmla="*/ 630 h 386931"/>
              <a:gd name="connsiteX1" fmla="*/ 359692 w 568097"/>
              <a:gd name="connsiteY1" fmla="*/ 0 h 386931"/>
              <a:gd name="connsiteX2" fmla="*/ 568097 w 568097"/>
              <a:gd name="connsiteY2" fmla="*/ 385116 h 386931"/>
              <a:gd name="connsiteX3" fmla="*/ 884 w 568097"/>
              <a:gd name="connsiteY3" fmla="*/ 386931 h 386931"/>
              <a:gd name="connsiteX4" fmla="*/ 0 w 568097"/>
              <a:gd name="connsiteY4" fmla="*/ 630 h 38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097" h="386931">
                <a:moveTo>
                  <a:pt x="0" y="630"/>
                </a:moveTo>
                <a:lnTo>
                  <a:pt x="359692" y="0"/>
                </a:lnTo>
                <a:lnTo>
                  <a:pt x="568097" y="385116"/>
                </a:lnTo>
                <a:lnTo>
                  <a:pt x="884" y="386931"/>
                </a:lnTo>
                <a:cubicBezTo>
                  <a:pt x="-633" y="264588"/>
                  <a:pt x="1517" y="122973"/>
                  <a:pt x="0" y="63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35">
            <a:extLst>
              <a:ext uri="{FF2B5EF4-FFF2-40B4-BE49-F238E27FC236}">
                <a16:creationId xmlns:a16="http://schemas.microsoft.com/office/drawing/2014/main" id="{75DE8F5A-5D11-4162-B77B-8CD2834ADD5B}"/>
              </a:ext>
            </a:extLst>
          </p:cNvPr>
          <p:cNvSpPr/>
          <p:nvPr/>
        </p:nvSpPr>
        <p:spPr>
          <a:xfrm>
            <a:off x="146267" y="6046711"/>
            <a:ext cx="193039" cy="243397"/>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4" name="object 16">
            <a:extLst>
              <a:ext uri="{FF2B5EF4-FFF2-40B4-BE49-F238E27FC236}">
                <a16:creationId xmlns:a16="http://schemas.microsoft.com/office/drawing/2014/main" id="{C33E5D4E-3889-4028-B243-3B51E475FC9C}"/>
              </a:ext>
            </a:extLst>
          </p:cNvPr>
          <p:cNvSpPr txBox="1"/>
          <p:nvPr/>
        </p:nvSpPr>
        <p:spPr>
          <a:xfrm>
            <a:off x="5343761" y="1752600"/>
            <a:ext cx="2225405" cy="1476045"/>
          </a:xfrm>
          <a:prstGeom prst="rect">
            <a:avLst/>
          </a:prstGeom>
        </p:spPr>
        <p:txBody>
          <a:bodyPr vert="horz" wrap="square" lIns="0" tIns="90170" rIns="0" bIns="0" rtlCol="0">
            <a:spAutoFit/>
          </a:bodyPr>
          <a:lstStyle/>
          <a:p>
            <a:pPr marL="12700" algn="just">
              <a:lnSpc>
                <a:spcPct val="100000"/>
              </a:lnSpc>
              <a:spcBef>
                <a:spcPts val="710"/>
              </a:spcBef>
            </a:pPr>
            <a:r>
              <a:rPr lang="en-US" sz="1800" b="1" dirty="0">
                <a:solidFill>
                  <a:srgbClr val="FFFFFF"/>
                </a:solidFill>
                <a:latin typeface="+mn-lt"/>
                <a:cs typeface="FiraSans-SemiBold"/>
              </a:rPr>
              <a:t>Omit</a:t>
            </a:r>
            <a:endParaRPr sz="1800" dirty="0">
              <a:latin typeface="+mn-lt"/>
              <a:cs typeface="FiraSans-SemiBold"/>
            </a:endParaRPr>
          </a:p>
          <a:p>
            <a:pPr marL="0" lvl="1" algn="just"/>
            <a:r>
              <a:rPr lang="en-US" sz="1200" dirty="0">
                <a:solidFill>
                  <a:srgbClr val="FFFFFF"/>
                </a:solidFill>
                <a:latin typeface="+mn-lt"/>
              </a:rPr>
              <a:t>Amount that is not counted in the forecast. The prospect or client is extremely early in the buying process or has indicated they will not purchase this opportunity in the current quarter.</a:t>
            </a:r>
          </a:p>
        </p:txBody>
      </p:sp>
      <p:sp>
        <p:nvSpPr>
          <p:cNvPr id="135" name="object 17">
            <a:extLst>
              <a:ext uri="{FF2B5EF4-FFF2-40B4-BE49-F238E27FC236}">
                <a16:creationId xmlns:a16="http://schemas.microsoft.com/office/drawing/2014/main" id="{711E166D-CCC4-4069-BB69-86829123BCD9}"/>
              </a:ext>
            </a:extLst>
          </p:cNvPr>
          <p:cNvSpPr txBox="1"/>
          <p:nvPr/>
        </p:nvSpPr>
        <p:spPr>
          <a:xfrm>
            <a:off x="5343762" y="3505200"/>
            <a:ext cx="2225405" cy="1199046"/>
          </a:xfrm>
          <a:prstGeom prst="rect">
            <a:avLst/>
          </a:prstGeom>
        </p:spPr>
        <p:txBody>
          <a:bodyPr vert="horz" wrap="square" lIns="0" tIns="90170" rIns="0" bIns="0" rtlCol="0">
            <a:spAutoFit/>
          </a:bodyPr>
          <a:lstStyle/>
          <a:p>
            <a:pPr marL="12700" algn="just">
              <a:lnSpc>
                <a:spcPct val="100000"/>
              </a:lnSpc>
              <a:spcBef>
                <a:spcPts val="710"/>
              </a:spcBef>
            </a:pPr>
            <a:r>
              <a:rPr lang="en-US" sz="1800" b="1" dirty="0">
                <a:solidFill>
                  <a:srgbClr val="FFFFFF"/>
                </a:solidFill>
                <a:latin typeface="+mn-lt"/>
              </a:rPr>
              <a:t>Pipeline - Unnamed</a:t>
            </a:r>
            <a:endParaRPr sz="1800" b="1" dirty="0">
              <a:solidFill>
                <a:srgbClr val="FFFFFF"/>
              </a:solidFill>
              <a:latin typeface="+mn-lt"/>
            </a:endParaRPr>
          </a:p>
          <a:p>
            <a:pPr marL="0" lvl="1" algn="just">
              <a:lnSpc>
                <a:spcPct val="90000"/>
              </a:lnSpc>
              <a:spcBef>
                <a:spcPct val="0"/>
              </a:spcBef>
              <a:spcAft>
                <a:spcPct val="20000"/>
              </a:spcAft>
            </a:pPr>
            <a:r>
              <a:rPr lang="en-US" sz="1200" dirty="0">
                <a:solidFill>
                  <a:srgbClr val="FFFFFF"/>
                </a:solidFill>
                <a:latin typeface="+mn-lt"/>
              </a:rPr>
              <a:t>Open opportunities in the early stages of the sales process with a low probability of converting within the current quarter, which will be grouped in the forecast.</a:t>
            </a:r>
          </a:p>
        </p:txBody>
      </p:sp>
      <p:sp>
        <p:nvSpPr>
          <p:cNvPr id="136" name="object 18">
            <a:extLst>
              <a:ext uri="{FF2B5EF4-FFF2-40B4-BE49-F238E27FC236}">
                <a16:creationId xmlns:a16="http://schemas.microsoft.com/office/drawing/2014/main" id="{E4ACA65E-6339-4769-9CB3-D6D16465D9BC}"/>
              </a:ext>
            </a:extLst>
          </p:cNvPr>
          <p:cNvSpPr txBox="1"/>
          <p:nvPr/>
        </p:nvSpPr>
        <p:spPr>
          <a:xfrm>
            <a:off x="5343761" y="4883154"/>
            <a:ext cx="2225405" cy="1697644"/>
          </a:xfrm>
          <a:prstGeom prst="rect">
            <a:avLst/>
          </a:prstGeom>
        </p:spPr>
        <p:txBody>
          <a:bodyPr vert="horz" wrap="square" lIns="0" tIns="90170" rIns="0" bIns="0" rtlCol="0">
            <a:spAutoFit/>
          </a:bodyPr>
          <a:lstStyle/>
          <a:p>
            <a:pPr marL="12700" algn="just">
              <a:lnSpc>
                <a:spcPct val="100000"/>
              </a:lnSpc>
              <a:spcBef>
                <a:spcPts val="710"/>
              </a:spcBef>
            </a:pPr>
            <a:r>
              <a:rPr lang="en-US" sz="1800" b="1" spc="-10" dirty="0">
                <a:solidFill>
                  <a:srgbClr val="FFFFFF"/>
                </a:solidFill>
                <a:latin typeface="+mn-lt"/>
                <a:cs typeface="FiraSans-SemiBold"/>
              </a:rPr>
              <a:t>Pipeline - Named</a:t>
            </a:r>
            <a:endParaRPr sz="1800" dirty="0">
              <a:latin typeface="+mn-lt"/>
              <a:cs typeface="FiraSans-SemiBold"/>
            </a:endParaRPr>
          </a:p>
          <a:p>
            <a:pPr marL="0" lvl="1" algn="just">
              <a:lnSpc>
                <a:spcPct val="90000"/>
              </a:lnSpc>
              <a:spcBef>
                <a:spcPct val="0"/>
              </a:spcBef>
              <a:spcAft>
                <a:spcPct val="20000"/>
              </a:spcAft>
            </a:pPr>
            <a:r>
              <a:rPr lang="en-US" sz="1200" dirty="0">
                <a:solidFill>
                  <a:srgbClr val="FFFFFF"/>
                </a:solidFill>
                <a:latin typeface="+mn-lt"/>
              </a:rPr>
              <a:t>Deals that need several things to go right in order to close within the quarter. Rep has a medium level of confidence these will close, but time or amount may also be unsure. The opportunity will show as unique line item in the forecast.</a:t>
            </a:r>
          </a:p>
        </p:txBody>
      </p:sp>
      <p:sp>
        <p:nvSpPr>
          <p:cNvPr id="137" name="object 19">
            <a:extLst>
              <a:ext uri="{FF2B5EF4-FFF2-40B4-BE49-F238E27FC236}">
                <a16:creationId xmlns:a16="http://schemas.microsoft.com/office/drawing/2014/main" id="{B05B0461-2E2D-4880-A532-6D88143FAFDE}"/>
              </a:ext>
            </a:extLst>
          </p:cNvPr>
          <p:cNvSpPr txBox="1"/>
          <p:nvPr/>
        </p:nvSpPr>
        <p:spPr>
          <a:xfrm>
            <a:off x="5343762" y="6481021"/>
            <a:ext cx="2225405" cy="1291379"/>
          </a:xfrm>
          <a:prstGeom prst="rect">
            <a:avLst/>
          </a:prstGeom>
        </p:spPr>
        <p:txBody>
          <a:bodyPr vert="horz" wrap="square" lIns="0" tIns="90170" rIns="0" bIns="0" rtlCol="0">
            <a:spAutoFit/>
          </a:bodyPr>
          <a:lstStyle/>
          <a:p>
            <a:pPr marL="12700" algn="just">
              <a:lnSpc>
                <a:spcPct val="100000"/>
              </a:lnSpc>
              <a:spcBef>
                <a:spcPts val="710"/>
              </a:spcBef>
            </a:pPr>
            <a:r>
              <a:rPr lang="en-US" sz="1800" b="1" spc="-5" dirty="0">
                <a:solidFill>
                  <a:srgbClr val="FFFFFF"/>
                </a:solidFill>
                <a:latin typeface="+mn-lt"/>
                <a:cs typeface="FiraSans-SemiBold"/>
              </a:rPr>
              <a:t>In Forecast</a:t>
            </a:r>
            <a:endParaRPr sz="1800" dirty="0">
              <a:latin typeface="+mn-lt"/>
              <a:cs typeface="FiraSans-SemiBold"/>
            </a:endParaRPr>
          </a:p>
          <a:p>
            <a:pPr lvl="0" algn="just" defTabSz="685800">
              <a:defRPr/>
            </a:pPr>
            <a:r>
              <a:rPr lang="en-US" sz="1200" dirty="0">
                <a:solidFill>
                  <a:srgbClr val="FFFFFF"/>
                </a:solidFill>
                <a:latin typeface="+mn-lt"/>
              </a:rPr>
              <a:t>Deals that are expected to close during the quarter based on need, timing, budget and access to the decision maker, for the dollar amount in the opportunity.</a:t>
            </a:r>
          </a:p>
        </p:txBody>
      </p:sp>
      <p:sp>
        <p:nvSpPr>
          <p:cNvPr id="138" name="object 14">
            <a:extLst>
              <a:ext uri="{FF2B5EF4-FFF2-40B4-BE49-F238E27FC236}">
                <a16:creationId xmlns:a16="http://schemas.microsoft.com/office/drawing/2014/main" id="{B23F52E3-57A8-4DAA-B1EB-715A030C21A2}"/>
              </a:ext>
            </a:extLst>
          </p:cNvPr>
          <p:cNvSpPr txBox="1"/>
          <p:nvPr/>
        </p:nvSpPr>
        <p:spPr>
          <a:xfrm>
            <a:off x="36939" y="6499856"/>
            <a:ext cx="4141656" cy="2173928"/>
          </a:xfrm>
          <a:prstGeom prst="rect">
            <a:avLst/>
          </a:prstGeom>
        </p:spPr>
        <p:txBody>
          <a:bodyPr vert="horz" wrap="square" lIns="0" tIns="12700" rIns="0" bIns="0" rtlCol="0">
            <a:spAutoFit/>
          </a:bodyPr>
          <a:lstStyle/>
          <a:p>
            <a:pPr marL="852488" lvl="0" indent="-285750" defTabSz="777240">
              <a:spcBef>
                <a:spcPts val="300"/>
              </a:spcBef>
              <a:spcAft>
                <a:spcPts val="300"/>
              </a:spcAft>
              <a:buFont typeface="Arial" panose="020B0604020202020204" pitchFamily="34" charset="0"/>
              <a:buChar char="•"/>
              <a:defRPr/>
            </a:pPr>
            <a:r>
              <a:rPr lang="en-US" sz="1200" dirty="0">
                <a:latin typeface="+mn-lt"/>
                <a:cs typeface="Arial" panose="020B0604020202020204" pitchFamily="34" charset="0"/>
              </a:rPr>
              <a:t>By correctly assessing the probability to close within the quarter, forecasts will become more accurate, providing transparency to management about overall sales achievement</a:t>
            </a:r>
          </a:p>
          <a:p>
            <a:pPr marL="852488" lvl="0" indent="-285750" defTabSz="777240">
              <a:spcBef>
                <a:spcPts val="300"/>
              </a:spcBef>
              <a:spcAft>
                <a:spcPts val="300"/>
              </a:spcAft>
              <a:buFont typeface="Arial" panose="020B0604020202020204" pitchFamily="34" charset="0"/>
              <a:buChar char="•"/>
              <a:defRPr/>
            </a:pPr>
            <a:endParaRPr lang="en-US" sz="1200" dirty="0">
              <a:latin typeface="+mn-lt"/>
              <a:cs typeface="Arial" panose="020B0604020202020204" pitchFamily="34" charset="0"/>
            </a:endParaRPr>
          </a:p>
          <a:p>
            <a:pPr marL="852488" lvl="0" indent="-285750" defTabSz="777240">
              <a:spcBef>
                <a:spcPts val="300"/>
              </a:spcBef>
              <a:spcAft>
                <a:spcPts val="300"/>
              </a:spcAft>
              <a:buFont typeface="Arial" panose="020B0604020202020204" pitchFamily="34" charset="0"/>
              <a:buChar char="•"/>
              <a:defRPr/>
            </a:pPr>
            <a:r>
              <a:rPr lang="en-US" sz="1200" dirty="0">
                <a:latin typeface="+mn-lt"/>
                <a:cs typeface="Arial" panose="020B0604020202020204" pitchFamily="34" charset="0"/>
              </a:rPr>
              <a:t>Adhering to clearly defined exit criteria for each stage removes the subjective interpretation of sales reps and leaders when assigning a forecast category</a:t>
            </a:r>
          </a:p>
          <a:p>
            <a:pPr marL="241300" marR="26034" indent="-228600">
              <a:lnSpc>
                <a:spcPct val="120300"/>
              </a:lnSpc>
              <a:spcBef>
                <a:spcPts val="300"/>
              </a:spcBef>
              <a:spcAft>
                <a:spcPts val="300"/>
              </a:spcAft>
              <a:buChar char="•"/>
              <a:tabLst>
                <a:tab pos="240665" algn="l"/>
                <a:tab pos="241300" algn="l"/>
              </a:tabLst>
            </a:pPr>
            <a:endParaRPr lang="en-US" sz="1600" b="1" spc="-15" dirty="0">
              <a:solidFill>
                <a:srgbClr val="6D6E71"/>
              </a:solidFill>
              <a:latin typeface="+mn-lt"/>
              <a:cs typeface="Arial" panose="020B0604020202020204" pitchFamily="34" charset="0"/>
            </a:endParaRPr>
          </a:p>
        </p:txBody>
      </p:sp>
      <p:sp>
        <p:nvSpPr>
          <p:cNvPr id="140" name="object 17">
            <a:extLst>
              <a:ext uri="{FF2B5EF4-FFF2-40B4-BE49-F238E27FC236}">
                <a16:creationId xmlns:a16="http://schemas.microsoft.com/office/drawing/2014/main" id="{AB95E554-7596-4186-93F7-EABB2F97B8BD}"/>
              </a:ext>
            </a:extLst>
          </p:cNvPr>
          <p:cNvSpPr txBox="1"/>
          <p:nvPr/>
        </p:nvSpPr>
        <p:spPr>
          <a:xfrm>
            <a:off x="5343762" y="8095053"/>
            <a:ext cx="2225405" cy="534249"/>
          </a:xfrm>
          <a:prstGeom prst="rect">
            <a:avLst/>
          </a:prstGeom>
        </p:spPr>
        <p:txBody>
          <a:bodyPr vert="horz" wrap="square" lIns="0" tIns="90170" rIns="0" bIns="0" rtlCol="0">
            <a:spAutoFit/>
          </a:bodyPr>
          <a:lstStyle/>
          <a:p>
            <a:pPr marL="12700">
              <a:lnSpc>
                <a:spcPct val="100000"/>
              </a:lnSpc>
              <a:spcBef>
                <a:spcPts val="710"/>
              </a:spcBef>
            </a:pPr>
            <a:r>
              <a:rPr lang="en-US" sz="1800" b="1" dirty="0">
                <a:solidFill>
                  <a:srgbClr val="FFFFFF"/>
                </a:solidFill>
                <a:latin typeface="+mn-lt"/>
              </a:rPr>
              <a:t>Closed</a:t>
            </a:r>
            <a:endParaRPr sz="1800" b="1" dirty="0">
              <a:solidFill>
                <a:srgbClr val="FFFFFF"/>
              </a:solidFill>
              <a:latin typeface="+mn-lt"/>
            </a:endParaRPr>
          </a:p>
          <a:p>
            <a:pPr marL="0" lvl="1">
              <a:lnSpc>
                <a:spcPct val="90000"/>
              </a:lnSpc>
              <a:spcBef>
                <a:spcPct val="0"/>
              </a:spcBef>
              <a:spcAft>
                <a:spcPct val="20000"/>
              </a:spcAft>
            </a:pPr>
            <a:r>
              <a:rPr lang="en-US" sz="1200" dirty="0">
                <a:solidFill>
                  <a:srgbClr val="FFFFFF"/>
                </a:solidFill>
                <a:latin typeface="+mn-lt"/>
              </a:rPr>
              <a:t>Agreement received</a:t>
            </a:r>
          </a:p>
        </p:txBody>
      </p:sp>
      <p:cxnSp>
        <p:nvCxnSpPr>
          <p:cNvPr id="158" name="Straight Arrow Connector 157">
            <a:extLst>
              <a:ext uri="{FF2B5EF4-FFF2-40B4-BE49-F238E27FC236}">
                <a16:creationId xmlns:a16="http://schemas.microsoft.com/office/drawing/2014/main" id="{876947EB-6EE7-42D6-BEA0-6DC9F11A43EF}"/>
              </a:ext>
            </a:extLst>
          </p:cNvPr>
          <p:cNvCxnSpPr>
            <a:cxnSpLocks/>
          </p:cNvCxnSpPr>
          <p:nvPr/>
        </p:nvCxnSpPr>
        <p:spPr>
          <a:xfrm flipV="1">
            <a:off x="746255" y="1728650"/>
            <a:ext cx="3528033" cy="373426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9" name="Arrow: Up 158">
            <a:extLst>
              <a:ext uri="{FF2B5EF4-FFF2-40B4-BE49-F238E27FC236}">
                <a16:creationId xmlns:a16="http://schemas.microsoft.com/office/drawing/2014/main" id="{BF69DBD1-D68F-40C2-8EB9-53CDBFF5F56E}"/>
              </a:ext>
            </a:extLst>
          </p:cNvPr>
          <p:cNvSpPr/>
          <p:nvPr/>
        </p:nvSpPr>
        <p:spPr>
          <a:xfrm>
            <a:off x="215396" y="1672242"/>
            <a:ext cx="530859" cy="3824900"/>
          </a:xfrm>
          <a:prstGeom prst="upArrow">
            <a:avLst/>
          </a:prstGeom>
          <a:gradFill flip="none" rotWithShape="1">
            <a:gsLst>
              <a:gs pos="0">
                <a:schemeClr val="accent3"/>
              </a:gs>
              <a:gs pos="100000">
                <a:schemeClr val="accent4">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a:solidFill>
                  <a:schemeClr val="bg1"/>
                </a:solidFill>
              </a:rPr>
              <a:t>CLOSE PROBABILITY</a:t>
            </a:r>
          </a:p>
        </p:txBody>
      </p:sp>
      <p:sp>
        <p:nvSpPr>
          <p:cNvPr id="160" name="object 16">
            <a:extLst>
              <a:ext uri="{FF2B5EF4-FFF2-40B4-BE49-F238E27FC236}">
                <a16:creationId xmlns:a16="http://schemas.microsoft.com/office/drawing/2014/main" id="{2B0CD678-4CA2-45AC-9188-9CC1AFC6A1EF}"/>
              </a:ext>
            </a:extLst>
          </p:cNvPr>
          <p:cNvSpPr txBox="1"/>
          <p:nvPr/>
        </p:nvSpPr>
        <p:spPr>
          <a:xfrm>
            <a:off x="1518659" y="4959119"/>
            <a:ext cx="2185285" cy="521938"/>
          </a:xfrm>
          <a:prstGeom prst="rect">
            <a:avLst/>
          </a:prstGeom>
        </p:spPr>
        <p:txBody>
          <a:bodyPr vert="horz" wrap="square" lIns="0" tIns="90170" rIns="0" bIns="0" rtlCol="0">
            <a:spAutoFit/>
          </a:bodyPr>
          <a:lstStyle/>
          <a:p>
            <a:pPr marL="12700">
              <a:lnSpc>
                <a:spcPct val="100000"/>
              </a:lnSpc>
              <a:spcBef>
                <a:spcPts val="710"/>
              </a:spcBef>
            </a:pPr>
            <a:r>
              <a:rPr lang="en-US" sz="1400" b="1" dirty="0">
                <a:solidFill>
                  <a:schemeClr val="accent2"/>
                </a:solidFill>
                <a:latin typeface="+mn-lt"/>
                <a:cs typeface="FiraSans-SemiBold"/>
              </a:rPr>
              <a:t>Omitted: </a:t>
            </a:r>
            <a:br>
              <a:rPr lang="en-US" sz="1400" b="1" dirty="0">
                <a:solidFill>
                  <a:schemeClr val="accent2"/>
                </a:solidFill>
                <a:latin typeface="+mn-lt"/>
                <a:cs typeface="FiraSans-SemiBold"/>
              </a:rPr>
            </a:br>
            <a:r>
              <a:rPr lang="en-US" sz="1400" b="1" dirty="0">
                <a:solidFill>
                  <a:schemeClr val="accent2"/>
                </a:solidFill>
                <a:latin typeface="+mn-lt"/>
                <a:cs typeface="FiraSans-SemiBold"/>
              </a:rPr>
              <a:t>0%</a:t>
            </a:r>
            <a:endParaRPr lang="en-US" sz="1000" dirty="0">
              <a:solidFill>
                <a:schemeClr val="accent2"/>
              </a:solidFill>
              <a:latin typeface="+mn-lt"/>
            </a:endParaRPr>
          </a:p>
        </p:txBody>
      </p:sp>
      <p:sp>
        <p:nvSpPr>
          <p:cNvPr id="161" name="object 16">
            <a:extLst>
              <a:ext uri="{FF2B5EF4-FFF2-40B4-BE49-F238E27FC236}">
                <a16:creationId xmlns:a16="http://schemas.microsoft.com/office/drawing/2014/main" id="{5EDD2F31-1941-498F-9E78-35CC112567E9}"/>
              </a:ext>
            </a:extLst>
          </p:cNvPr>
          <p:cNvSpPr txBox="1"/>
          <p:nvPr/>
        </p:nvSpPr>
        <p:spPr>
          <a:xfrm>
            <a:off x="2197957" y="4188405"/>
            <a:ext cx="2185285" cy="521938"/>
          </a:xfrm>
          <a:prstGeom prst="rect">
            <a:avLst/>
          </a:prstGeom>
        </p:spPr>
        <p:txBody>
          <a:bodyPr vert="horz" wrap="square" lIns="0" tIns="90170" rIns="0" bIns="0" rtlCol="0">
            <a:spAutoFit/>
          </a:bodyPr>
          <a:lstStyle/>
          <a:p>
            <a:pPr marL="12700">
              <a:lnSpc>
                <a:spcPct val="100000"/>
              </a:lnSpc>
              <a:spcBef>
                <a:spcPts val="710"/>
              </a:spcBef>
            </a:pPr>
            <a:r>
              <a:rPr lang="en-US" sz="1400" b="1" dirty="0">
                <a:solidFill>
                  <a:schemeClr val="accent2"/>
                </a:solidFill>
                <a:latin typeface="+mn-lt"/>
                <a:cs typeface="FiraSans-SemiBold"/>
              </a:rPr>
              <a:t>Pipeline – Unnamed: </a:t>
            </a:r>
            <a:br>
              <a:rPr lang="en-US" sz="1400" b="1" dirty="0">
                <a:solidFill>
                  <a:schemeClr val="accent2"/>
                </a:solidFill>
                <a:latin typeface="+mn-lt"/>
                <a:cs typeface="FiraSans-SemiBold"/>
              </a:rPr>
            </a:br>
            <a:r>
              <a:rPr lang="en-US" sz="1400" b="1" dirty="0">
                <a:solidFill>
                  <a:schemeClr val="accent2"/>
                </a:solidFill>
                <a:latin typeface="+mn-lt"/>
                <a:cs typeface="FiraSans-SemiBold"/>
              </a:rPr>
              <a:t>10-50%</a:t>
            </a:r>
          </a:p>
        </p:txBody>
      </p:sp>
      <p:sp>
        <p:nvSpPr>
          <p:cNvPr id="163" name="object 16">
            <a:extLst>
              <a:ext uri="{FF2B5EF4-FFF2-40B4-BE49-F238E27FC236}">
                <a16:creationId xmlns:a16="http://schemas.microsoft.com/office/drawing/2014/main" id="{BEBEFB3B-964D-4E91-B471-995C2EE40F23}"/>
              </a:ext>
            </a:extLst>
          </p:cNvPr>
          <p:cNvSpPr txBox="1"/>
          <p:nvPr/>
        </p:nvSpPr>
        <p:spPr>
          <a:xfrm>
            <a:off x="1306050" y="2571485"/>
            <a:ext cx="1472820" cy="521938"/>
          </a:xfrm>
          <a:prstGeom prst="rect">
            <a:avLst/>
          </a:prstGeom>
        </p:spPr>
        <p:txBody>
          <a:bodyPr vert="horz" wrap="square" lIns="0" tIns="90170" rIns="0" bIns="0" rtlCol="0">
            <a:spAutoFit/>
          </a:bodyPr>
          <a:lstStyle/>
          <a:p>
            <a:pPr marL="12700" algn="r">
              <a:lnSpc>
                <a:spcPct val="100000"/>
              </a:lnSpc>
              <a:spcBef>
                <a:spcPts val="710"/>
              </a:spcBef>
            </a:pPr>
            <a:r>
              <a:rPr lang="en-US" sz="1400" b="1" dirty="0">
                <a:solidFill>
                  <a:schemeClr val="accent2"/>
                </a:solidFill>
                <a:latin typeface="+mn-lt"/>
                <a:cs typeface="FiraSans-SemiBold"/>
              </a:rPr>
              <a:t>In Forecast:</a:t>
            </a:r>
            <a:br>
              <a:rPr lang="en-US" sz="1400" b="1" dirty="0">
                <a:solidFill>
                  <a:schemeClr val="accent2"/>
                </a:solidFill>
                <a:latin typeface="+mn-lt"/>
                <a:cs typeface="FiraSans-SemiBold"/>
              </a:rPr>
            </a:br>
            <a:r>
              <a:rPr lang="en-US" sz="1400" b="1" dirty="0">
                <a:solidFill>
                  <a:schemeClr val="accent2"/>
                </a:solidFill>
                <a:latin typeface="+mn-lt"/>
                <a:cs typeface="FiraSans-SemiBold"/>
              </a:rPr>
              <a:t> &gt;80%</a:t>
            </a:r>
          </a:p>
        </p:txBody>
      </p:sp>
      <p:sp>
        <p:nvSpPr>
          <p:cNvPr id="164" name="object 16">
            <a:extLst>
              <a:ext uri="{FF2B5EF4-FFF2-40B4-BE49-F238E27FC236}">
                <a16:creationId xmlns:a16="http://schemas.microsoft.com/office/drawing/2014/main" id="{32CD2BA6-A6BD-4563-B374-59377693F63E}"/>
              </a:ext>
            </a:extLst>
          </p:cNvPr>
          <p:cNvSpPr txBox="1"/>
          <p:nvPr/>
        </p:nvSpPr>
        <p:spPr>
          <a:xfrm>
            <a:off x="977583" y="1868582"/>
            <a:ext cx="2349029" cy="521938"/>
          </a:xfrm>
          <a:prstGeom prst="rect">
            <a:avLst/>
          </a:prstGeom>
        </p:spPr>
        <p:txBody>
          <a:bodyPr vert="horz" wrap="square" lIns="0" tIns="90170" rIns="0" bIns="0" rtlCol="0">
            <a:spAutoFit/>
          </a:bodyPr>
          <a:lstStyle/>
          <a:p>
            <a:pPr marL="12700" algn="r">
              <a:lnSpc>
                <a:spcPct val="100000"/>
              </a:lnSpc>
              <a:spcBef>
                <a:spcPts val="0"/>
              </a:spcBef>
            </a:pPr>
            <a:r>
              <a:rPr lang="en-US" sz="1400" b="1" dirty="0">
                <a:solidFill>
                  <a:schemeClr val="accent2"/>
                </a:solidFill>
                <a:latin typeface="+mn-lt"/>
                <a:cs typeface="FiraSans-SemiBold"/>
              </a:rPr>
              <a:t>Closed:</a:t>
            </a:r>
          </a:p>
          <a:p>
            <a:pPr marL="12700" algn="r">
              <a:lnSpc>
                <a:spcPct val="100000"/>
              </a:lnSpc>
              <a:spcBef>
                <a:spcPts val="0"/>
              </a:spcBef>
            </a:pPr>
            <a:r>
              <a:rPr lang="en-US" sz="1400" b="1" dirty="0">
                <a:solidFill>
                  <a:schemeClr val="accent2"/>
                </a:solidFill>
                <a:latin typeface="+mn-lt"/>
                <a:cs typeface="FiraSans-SemiBold"/>
              </a:rPr>
              <a:t>100%</a:t>
            </a:r>
          </a:p>
        </p:txBody>
      </p:sp>
      <p:pic>
        <p:nvPicPr>
          <p:cNvPr id="165" name="Picture 164">
            <a:extLst>
              <a:ext uri="{FF2B5EF4-FFF2-40B4-BE49-F238E27FC236}">
                <a16:creationId xmlns:a16="http://schemas.microsoft.com/office/drawing/2014/main" id="{01E9C353-39EB-4116-B86F-0AFE137588DA}"/>
              </a:ext>
            </a:extLst>
          </p:cNvPr>
          <p:cNvPicPr>
            <a:picLocks noChangeAspect="1"/>
          </p:cNvPicPr>
          <p:nvPr/>
        </p:nvPicPr>
        <p:blipFill>
          <a:blip r:embed="rId6">
            <a:duotone>
              <a:schemeClr val="accent2">
                <a:shade val="45000"/>
                <a:satMod val="135000"/>
              </a:schemeClr>
              <a:prstClr val="white"/>
            </a:duotone>
          </a:blip>
          <a:stretch>
            <a:fillRect/>
          </a:stretch>
        </p:blipFill>
        <p:spPr>
          <a:xfrm>
            <a:off x="4602631" y="2157622"/>
            <a:ext cx="620422" cy="608537"/>
          </a:xfrm>
          <a:prstGeom prst="rect">
            <a:avLst/>
          </a:prstGeom>
        </p:spPr>
      </p:pic>
      <p:pic>
        <p:nvPicPr>
          <p:cNvPr id="167" name="Picture 166">
            <a:extLst>
              <a:ext uri="{FF2B5EF4-FFF2-40B4-BE49-F238E27FC236}">
                <a16:creationId xmlns:a16="http://schemas.microsoft.com/office/drawing/2014/main" id="{9AB31A85-BEC2-4C5B-B1FE-E4771871D6BF}"/>
              </a:ext>
            </a:extLst>
          </p:cNvPr>
          <p:cNvPicPr>
            <a:picLocks noChangeAspect="1"/>
          </p:cNvPicPr>
          <p:nvPr/>
        </p:nvPicPr>
        <p:blipFill>
          <a:blip r:embed="rId7">
            <a:duotone>
              <a:schemeClr val="accent2">
                <a:shade val="45000"/>
                <a:satMod val="135000"/>
              </a:schemeClr>
              <a:prstClr val="white"/>
            </a:duotone>
          </a:blip>
          <a:stretch>
            <a:fillRect/>
          </a:stretch>
        </p:blipFill>
        <p:spPr>
          <a:xfrm>
            <a:off x="4605682" y="5189262"/>
            <a:ext cx="614321" cy="608538"/>
          </a:xfrm>
          <a:prstGeom prst="rect">
            <a:avLst/>
          </a:prstGeom>
        </p:spPr>
      </p:pic>
      <p:pic>
        <p:nvPicPr>
          <p:cNvPr id="168" name="Picture 167">
            <a:extLst>
              <a:ext uri="{FF2B5EF4-FFF2-40B4-BE49-F238E27FC236}">
                <a16:creationId xmlns:a16="http://schemas.microsoft.com/office/drawing/2014/main" id="{4EFF6FD1-B365-40DA-B9E3-374A985A7090}"/>
              </a:ext>
            </a:extLst>
          </p:cNvPr>
          <p:cNvPicPr>
            <a:picLocks noChangeAspect="1"/>
          </p:cNvPicPr>
          <p:nvPr/>
        </p:nvPicPr>
        <p:blipFill>
          <a:blip r:embed="rId8">
            <a:duotone>
              <a:schemeClr val="accent2">
                <a:shade val="45000"/>
                <a:satMod val="135000"/>
              </a:schemeClr>
              <a:prstClr val="white"/>
            </a:duotone>
          </a:blip>
          <a:stretch>
            <a:fillRect/>
          </a:stretch>
        </p:blipFill>
        <p:spPr>
          <a:xfrm>
            <a:off x="4602631" y="6868451"/>
            <a:ext cx="620422" cy="610539"/>
          </a:xfrm>
          <a:prstGeom prst="rect">
            <a:avLst/>
          </a:prstGeom>
        </p:spPr>
      </p:pic>
      <p:pic>
        <p:nvPicPr>
          <p:cNvPr id="169" name="Picture 168">
            <a:extLst>
              <a:ext uri="{FF2B5EF4-FFF2-40B4-BE49-F238E27FC236}">
                <a16:creationId xmlns:a16="http://schemas.microsoft.com/office/drawing/2014/main" id="{88C76C2E-2B02-4CE7-8F7F-2146C191A767}"/>
              </a:ext>
            </a:extLst>
          </p:cNvPr>
          <p:cNvPicPr>
            <a:picLocks noChangeAspect="1"/>
          </p:cNvPicPr>
          <p:nvPr/>
        </p:nvPicPr>
        <p:blipFill>
          <a:blip r:embed="rId9">
            <a:duotone>
              <a:schemeClr val="accent2">
                <a:shade val="45000"/>
                <a:satMod val="135000"/>
              </a:schemeClr>
              <a:prstClr val="white"/>
            </a:duotone>
          </a:blip>
          <a:stretch>
            <a:fillRect/>
          </a:stretch>
        </p:blipFill>
        <p:spPr>
          <a:xfrm>
            <a:off x="4602631" y="8078262"/>
            <a:ext cx="620423" cy="608538"/>
          </a:xfrm>
          <a:prstGeom prst="rect">
            <a:avLst/>
          </a:prstGeom>
        </p:spPr>
      </p:pic>
      <p:pic>
        <p:nvPicPr>
          <p:cNvPr id="170" name="Picture 169">
            <a:extLst>
              <a:ext uri="{FF2B5EF4-FFF2-40B4-BE49-F238E27FC236}">
                <a16:creationId xmlns:a16="http://schemas.microsoft.com/office/drawing/2014/main" id="{F6159EB8-D468-4A8F-BE16-A89CC9F6E025}"/>
              </a:ext>
            </a:extLst>
          </p:cNvPr>
          <p:cNvPicPr>
            <a:picLocks noChangeAspect="1"/>
          </p:cNvPicPr>
          <p:nvPr/>
        </p:nvPicPr>
        <p:blipFill>
          <a:blip r:embed="rId6">
            <a:duotone>
              <a:schemeClr val="accent2">
                <a:shade val="45000"/>
                <a:satMod val="135000"/>
              </a:schemeClr>
              <a:prstClr val="white"/>
            </a:duotone>
          </a:blip>
          <a:stretch>
            <a:fillRect/>
          </a:stretch>
        </p:blipFill>
        <p:spPr>
          <a:xfrm>
            <a:off x="841127" y="4783701"/>
            <a:ext cx="620422" cy="608537"/>
          </a:xfrm>
          <a:prstGeom prst="rect">
            <a:avLst/>
          </a:prstGeom>
        </p:spPr>
      </p:pic>
      <p:pic>
        <p:nvPicPr>
          <p:cNvPr id="171" name="Picture 170">
            <a:extLst>
              <a:ext uri="{FF2B5EF4-FFF2-40B4-BE49-F238E27FC236}">
                <a16:creationId xmlns:a16="http://schemas.microsoft.com/office/drawing/2014/main" id="{23946A5B-0CA2-4D11-BBEF-04B56B0B1F96}"/>
              </a:ext>
            </a:extLst>
          </p:cNvPr>
          <p:cNvPicPr>
            <a:picLocks noChangeAspect="1"/>
          </p:cNvPicPr>
          <p:nvPr/>
        </p:nvPicPr>
        <p:blipFill>
          <a:blip r:embed="rId10">
            <a:duotone>
              <a:schemeClr val="accent2">
                <a:shade val="45000"/>
                <a:satMod val="135000"/>
              </a:schemeClr>
              <a:prstClr val="white"/>
            </a:duotone>
          </a:blip>
          <a:stretch>
            <a:fillRect/>
          </a:stretch>
        </p:blipFill>
        <p:spPr>
          <a:xfrm>
            <a:off x="1520977" y="4079326"/>
            <a:ext cx="620422" cy="608538"/>
          </a:xfrm>
          <a:prstGeom prst="rect">
            <a:avLst/>
          </a:prstGeom>
        </p:spPr>
      </p:pic>
      <p:pic>
        <p:nvPicPr>
          <p:cNvPr id="172" name="Picture 171">
            <a:extLst>
              <a:ext uri="{FF2B5EF4-FFF2-40B4-BE49-F238E27FC236}">
                <a16:creationId xmlns:a16="http://schemas.microsoft.com/office/drawing/2014/main" id="{87F90B8D-8328-4172-8F2B-2CBED3FD6C3E}"/>
              </a:ext>
            </a:extLst>
          </p:cNvPr>
          <p:cNvPicPr>
            <a:picLocks noChangeAspect="1"/>
          </p:cNvPicPr>
          <p:nvPr/>
        </p:nvPicPr>
        <p:blipFill>
          <a:blip r:embed="rId7">
            <a:duotone>
              <a:schemeClr val="accent2">
                <a:shade val="45000"/>
                <a:satMod val="135000"/>
              </a:schemeClr>
              <a:prstClr val="white"/>
            </a:duotone>
          </a:blip>
          <a:stretch>
            <a:fillRect/>
          </a:stretch>
        </p:blipFill>
        <p:spPr>
          <a:xfrm>
            <a:off x="2170660" y="3374952"/>
            <a:ext cx="614321" cy="608538"/>
          </a:xfrm>
          <a:prstGeom prst="rect">
            <a:avLst/>
          </a:prstGeom>
        </p:spPr>
      </p:pic>
      <p:pic>
        <p:nvPicPr>
          <p:cNvPr id="173" name="Picture 172">
            <a:extLst>
              <a:ext uri="{FF2B5EF4-FFF2-40B4-BE49-F238E27FC236}">
                <a16:creationId xmlns:a16="http://schemas.microsoft.com/office/drawing/2014/main" id="{E8234C57-41CC-4D9D-801E-9BAC20BA4147}"/>
              </a:ext>
            </a:extLst>
          </p:cNvPr>
          <p:cNvPicPr>
            <a:picLocks noChangeAspect="1"/>
          </p:cNvPicPr>
          <p:nvPr/>
        </p:nvPicPr>
        <p:blipFill>
          <a:blip r:embed="rId8">
            <a:duotone>
              <a:schemeClr val="accent2">
                <a:shade val="45000"/>
                <a:satMod val="135000"/>
              </a:schemeClr>
              <a:prstClr val="white"/>
            </a:duotone>
          </a:blip>
          <a:stretch>
            <a:fillRect/>
          </a:stretch>
        </p:blipFill>
        <p:spPr>
          <a:xfrm>
            <a:off x="2826898" y="2668577"/>
            <a:ext cx="620422" cy="610539"/>
          </a:xfrm>
          <a:prstGeom prst="rect">
            <a:avLst/>
          </a:prstGeom>
        </p:spPr>
      </p:pic>
      <p:sp>
        <p:nvSpPr>
          <p:cNvPr id="40" name="Oval 39">
            <a:extLst>
              <a:ext uri="{FF2B5EF4-FFF2-40B4-BE49-F238E27FC236}">
                <a16:creationId xmlns:a16="http://schemas.microsoft.com/office/drawing/2014/main" id="{CF2E2B4B-61F3-4471-B328-13C608A664EA}"/>
              </a:ext>
            </a:extLst>
          </p:cNvPr>
          <p:cNvSpPr/>
          <p:nvPr/>
        </p:nvSpPr>
        <p:spPr>
          <a:xfrm>
            <a:off x="4584932" y="3637593"/>
            <a:ext cx="621792" cy="6217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Picture 173">
            <a:extLst>
              <a:ext uri="{FF2B5EF4-FFF2-40B4-BE49-F238E27FC236}">
                <a16:creationId xmlns:a16="http://schemas.microsoft.com/office/drawing/2014/main" id="{249C146F-71A3-424E-9DAF-7D58ADAD27DE}"/>
              </a:ext>
            </a:extLst>
          </p:cNvPr>
          <p:cNvPicPr>
            <a:picLocks noChangeAspect="1"/>
          </p:cNvPicPr>
          <p:nvPr/>
        </p:nvPicPr>
        <p:blipFill>
          <a:blip r:embed="rId9">
            <a:duotone>
              <a:schemeClr val="accent2">
                <a:shade val="45000"/>
                <a:satMod val="135000"/>
              </a:schemeClr>
              <a:prstClr val="white"/>
            </a:duotone>
          </a:blip>
          <a:stretch>
            <a:fillRect/>
          </a:stretch>
        </p:blipFill>
        <p:spPr>
          <a:xfrm>
            <a:off x="3447320" y="1964203"/>
            <a:ext cx="620423" cy="608538"/>
          </a:xfrm>
          <a:prstGeom prst="rect">
            <a:avLst/>
          </a:prstGeom>
        </p:spPr>
      </p:pic>
      <p:pic>
        <p:nvPicPr>
          <p:cNvPr id="121" name="Picture 120">
            <a:extLst>
              <a:ext uri="{FF2B5EF4-FFF2-40B4-BE49-F238E27FC236}">
                <a16:creationId xmlns:a16="http://schemas.microsoft.com/office/drawing/2014/main" id="{1C6E362E-D6E5-4406-84F9-D386F9928E84}"/>
              </a:ext>
            </a:extLst>
          </p:cNvPr>
          <p:cNvPicPr>
            <a:picLocks noChangeAspect="1"/>
          </p:cNvPicPr>
          <p:nvPr/>
        </p:nvPicPr>
        <p:blipFill>
          <a:blip r:embed="rId10">
            <a:duotone>
              <a:schemeClr val="accent2">
                <a:shade val="45000"/>
                <a:satMod val="135000"/>
              </a:schemeClr>
              <a:prstClr val="white"/>
            </a:duotone>
          </a:blip>
          <a:stretch>
            <a:fillRect/>
          </a:stretch>
        </p:blipFill>
        <p:spPr>
          <a:xfrm>
            <a:off x="4594228" y="3650657"/>
            <a:ext cx="620422" cy="608538"/>
          </a:xfrm>
          <a:prstGeom prst="rect">
            <a:avLst/>
          </a:prstGeom>
        </p:spPr>
      </p:pic>
      <p:sp>
        <p:nvSpPr>
          <p:cNvPr id="13" name="Title 12">
            <a:extLst>
              <a:ext uri="{FF2B5EF4-FFF2-40B4-BE49-F238E27FC236}">
                <a16:creationId xmlns:a16="http://schemas.microsoft.com/office/drawing/2014/main" id="{02274A49-4560-44FD-854F-74DCC20F05B6}"/>
              </a:ext>
            </a:extLst>
          </p:cNvPr>
          <p:cNvSpPr>
            <a:spLocks noGrp="1"/>
          </p:cNvSpPr>
          <p:nvPr>
            <p:ph type="title"/>
          </p:nvPr>
        </p:nvSpPr>
        <p:spPr/>
        <p:txBody>
          <a:bodyPr/>
          <a:lstStyle/>
          <a:p>
            <a:r>
              <a:rPr lang="en-US" dirty="0"/>
              <a:t>Forecast Categories</a:t>
            </a:r>
          </a:p>
        </p:txBody>
      </p:sp>
      <p:sp>
        <p:nvSpPr>
          <p:cNvPr id="37" name="Slide Number Placeholder 2">
            <a:extLst>
              <a:ext uri="{FF2B5EF4-FFF2-40B4-BE49-F238E27FC236}">
                <a16:creationId xmlns:a16="http://schemas.microsoft.com/office/drawing/2014/main" id="{D667EB3E-B26A-7641-B0A4-0105C939210E}"/>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54</a:t>
            </a:fld>
            <a:endParaRPr lang="en-US" sz="1050" b="1" dirty="0">
              <a:solidFill>
                <a:schemeClr val="accent3"/>
              </a:solidFill>
              <a:latin typeface="Arial" panose="020B0604020202020204" pitchFamily="34" charset="0"/>
              <a:cs typeface="Arial" panose="020B0604020202020204" pitchFamily="34" charset="0"/>
            </a:endParaRPr>
          </a:p>
        </p:txBody>
      </p:sp>
      <p:sp>
        <p:nvSpPr>
          <p:cNvPr id="38" name="object 16">
            <a:extLst>
              <a:ext uri="{FF2B5EF4-FFF2-40B4-BE49-F238E27FC236}">
                <a16:creationId xmlns:a16="http://schemas.microsoft.com/office/drawing/2014/main" id="{4875D661-28C2-42A6-BA69-37AA87C61789}"/>
              </a:ext>
            </a:extLst>
          </p:cNvPr>
          <p:cNvSpPr txBox="1"/>
          <p:nvPr/>
        </p:nvSpPr>
        <p:spPr>
          <a:xfrm>
            <a:off x="304800" y="3104286"/>
            <a:ext cx="1850981" cy="521938"/>
          </a:xfrm>
          <a:prstGeom prst="rect">
            <a:avLst/>
          </a:prstGeom>
        </p:spPr>
        <p:txBody>
          <a:bodyPr vert="horz" wrap="square" lIns="0" tIns="90170" rIns="0" bIns="0" rtlCol="0">
            <a:spAutoFit/>
          </a:bodyPr>
          <a:lstStyle/>
          <a:p>
            <a:pPr marL="12700" algn="r">
              <a:lnSpc>
                <a:spcPct val="100000"/>
              </a:lnSpc>
              <a:spcBef>
                <a:spcPts val="710"/>
              </a:spcBef>
            </a:pPr>
            <a:r>
              <a:rPr lang="en-US" sz="1400" b="1" dirty="0">
                <a:solidFill>
                  <a:schemeClr val="accent2"/>
                </a:solidFill>
                <a:latin typeface="+mn-lt"/>
                <a:cs typeface="FiraSans-SemiBold"/>
              </a:rPr>
              <a:t>Pipeline – Named: </a:t>
            </a:r>
            <a:br>
              <a:rPr lang="en-US" sz="1400" b="1" dirty="0">
                <a:solidFill>
                  <a:schemeClr val="accent2"/>
                </a:solidFill>
                <a:latin typeface="+mn-lt"/>
                <a:cs typeface="FiraSans-SemiBold"/>
              </a:rPr>
            </a:br>
            <a:r>
              <a:rPr lang="en-US" sz="1400" b="1" dirty="0">
                <a:solidFill>
                  <a:schemeClr val="accent2"/>
                </a:solidFill>
                <a:latin typeface="+mn-lt"/>
                <a:cs typeface="FiraSans-SemiBold"/>
              </a:rPr>
              <a:t>50-80%</a:t>
            </a:r>
          </a:p>
        </p:txBody>
      </p:sp>
    </p:spTree>
    <p:extLst>
      <p:ext uri="{BB962C8B-B14F-4D97-AF65-F5344CB8AC3E}">
        <p14:creationId xmlns:p14="http://schemas.microsoft.com/office/powerpoint/2010/main" val="956265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a:extLst>
              <a:ext uri="{FF2B5EF4-FFF2-40B4-BE49-F238E27FC236}">
                <a16:creationId xmlns:a16="http://schemas.microsoft.com/office/drawing/2014/main" id="{B3C55537-A2DE-41CA-9FA5-509925DAE878}"/>
              </a:ext>
            </a:extLst>
          </p:cNvPr>
          <p:cNvGraphicFramePr>
            <a:graphicFrameLocks noChangeAspect="1"/>
          </p:cNvGraphicFramePr>
          <p:nvPr>
            <p:custDataLst>
              <p:tags r:id="rId1"/>
            </p:custDataLst>
            <p:extLst>
              <p:ext uri="{D42A27DB-BD31-4B8C-83A1-F6EECF244321}">
                <p14:modId xmlns:p14="http://schemas.microsoft.com/office/powerpoint/2010/main" val="1878319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5" name="Object 64" hidden="1">
                        <a:extLst>
                          <a:ext uri="{FF2B5EF4-FFF2-40B4-BE49-F238E27FC236}">
                            <a16:creationId xmlns:a16="http://schemas.microsoft.com/office/drawing/2014/main" id="{B3C55537-A2DE-41CA-9FA5-509925DAE8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ctangle 65" hidden="1">
            <a:extLst>
              <a:ext uri="{FF2B5EF4-FFF2-40B4-BE49-F238E27FC236}">
                <a16:creationId xmlns:a16="http://schemas.microsoft.com/office/drawing/2014/main" id="{A0CF805B-BE76-4356-AE0E-67A34073698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31" name="Title 1">
            <a:extLst>
              <a:ext uri="{FF2B5EF4-FFF2-40B4-BE49-F238E27FC236}">
                <a16:creationId xmlns:a16="http://schemas.microsoft.com/office/drawing/2014/main" id="{F8530D96-895C-4C92-8FB1-DCF603A529DD}"/>
              </a:ext>
            </a:extLst>
          </p:cNvPr>
          <p:cNvSpPr>
            <a:spLocks noGrp="1"/>
          </p:cNvSpPr>
          <p:nvPr>
            <p:ph type="title"/>
          </p:nvPr>
        </p:nvSpPr>
        <p:spPr/>
        <p:txBody>
          <a:bodyPr/>
          <a:lstStyle/>
          <a:p>
            <a:r>
              <a:rPr lang="en-US" dirty="0"/>
              <a:t>Forecasting Opportunities</a:t>
            </a:r>
          </a:p>
        </p:txBody>
      </p:sp>
      <p:grpSp>
        <p:nvGrpSpPr>
          <p:cNvPr id="2" name="Group 1">
            <a:extLst>
              <a:ext uri="{FF2B5EF4-FFF2-40B4-BE49-F238E27FC236}">
                <a16:creationId xmlns:a16="http://schemas.microsoft.com/office/drawing/2014/main" id="{24229038-AEBF-4D36-AE15-628E8932C4C9}"/>
              </a:ext>
            </a:extLst>
          </p:cNvPr>
          <p:cNvGrpSpPr/>
          <p:nvPr/>
        </p:nvGrpSpPr>
        <p:grpSpPr>
          <a:xfrm>
            <a:off x="209856" y="1014973"/>
            <a:ext cx="7348220" cy="1079386"/>
            <a:chOff x="209856" y="1014973"/>
            <a:chExt cx="7158991" cy="1079386"/>
          </a:xfrm>
        </p:grpSpPr>
        <p:pic>
          <p:nvPicPr>
            <p:cNvPr id="16" name="Picture 15" descr="A circuit board&#10;&#10;Description automatically generated">
              <a:extLst>
                <a:ext uri="{FF2B5EF4-FFF2-40B4-BE49-F238E27FC236}">
                  <a16:creationId xmlns:a16="http://schemas.microsoft.com/office/drawing/2014/main" id="{143B4BC9-BB5E-4DE0-99E0-D72E24648E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9856" y="1014973"/>
              <a:ext cx="7158991" cy="1015217"/>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6" name="Rectangle 5">
              <a:extLst>
                <a:ext uri="{FF2B5EF4-FFF2-40B4-BE49-F238E27FC236}">
                  <a16:creationId xmlns:a16="http://schemas.microsoft.com/office/drawing/2014/main" id="{F54F8793-3978-4CED-B11D-5076D6573C81}"/>
                </a:ext>
              </a:extLst>
            </p:cNvPr>
            <p:cNvSpPr/>
            <p:nvPr/>
          </p:nvSpPr>
          <p:spPr>
            <a:xfrm>
              <a:off x="209857" y="1061205"/>
              <a:ext cx="7151424" cy="103315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9" name="TextBox 8">
              <a:extLst>
                <a:ext uri="{FF2B5EF4-FFF2-40B4-BE49-F238E27FC236}">
                  <a16:creationId xmlns:a16="http://schemas.microsoft.com/office/drawing/2014/main" id="{94B0EA6C-BD57-4464-A4CB-3E6F88F9BD1E}"/>
                </a:ext>
              </a:extLst>
            </p:cNvPr>
            <p:cNvSpPr txBox="1"/>
            <p:nvPr/>
          </p:nvSpPr>
          <p:spPr>
            <a:xfrm>
              <a:off x="390381" y="1512408"/>
              <a:ext cx="6274245" cy="400238"/>
            </a:xfrm>
            <a:prstGeom prst="rect">
              <a:avLst/>
            </a:prstGeom>
            <a:noFill/>
          </p:spPr>
          <p:txBody>
            <a:bodyPr wrap="square" lIns="0" tIns="0" rIns="0" bIns="0">
              <a:spAutoFit/>
            </a:bodyPr>
            <a:lstStyle/>
            <a:p>
              <a:pPr marL="0" indent="0" algn="just">
                <a:lnSpc>
                  <a:spcPct val="113000"/>
                </a:lnSpc>
                <a:spcBef>
                  <a:spcPts val="300"/>
                </a:spcBef>
                <a:spcAft>
                  <a:spcPts val="300"/>
                </a:spcAft>
                <a:buNone/>
              </a:pPr>
              <a:r>
                <a:rPr lang="en-US" sz="1200" b="1" dirty="0">
                  <a:solidFill>
                    <a:schemeClr val="bg1"/>
                  </a:solidFill>
                  <a:latin typeface="+mn-lt"/>
                  <a:cs typeface="FiraSans-Light"/>
                </a:rPr>
                <a:t>Below are the details for reporting and tracking Forecasts across each Opportunity Management stage. </a:t>
              </a:r>
            </a:p>
          </p:txBody>
        </p:sp>
        <p:grpSp>
          <p:nvGrpSpPr>
            <p:cNvPr id="18" name="Group 17">
              <a:extLst>
                <a:ext uri="{FF2B5EF4-FFF2-40B4-BE49-F238E27FC236}">
                  <a16:creationId xmlns:a16="http://schemas.microsoft.com/office/drawing/2014/main" id="{AFE5626E-DF53-480E-95FE-C784A32CA790}"/>
                </a:ext>
              </a:extLst>
            </p:cNvPr>
            <p:cNvGrpSpPr/>
            <p:nvPr/>
          </p:nvGrpSpPr>
          <p:grpSpPr>
            <a:xfrm>
              <a:off x="323109" y="1121534"/>
              <a:ext cx="6998969" cy="361950"/>
              <a:chOff x="384809" y="943387"/>
              <a:chExt cx="6998969" cy="361950"/>
            </a:xfrm>
          </p:grpSpPr>
          <p:grpSp>
            <p:nvGrpSpPr>
              <p:cNvPr id="19" name="Group 18">
                <a:extLst>
                  <a:ext uri="{FF2B5EF4-FFF2-40B4-BE49-F238E27FC236}">
                    <a16:creationId xmlns:a16="http://schemas.microsoft.com/office/drawing/2014/main" id="{AE2333FD-55C3-493F-A7CE-0090595BBC75}"/>
                  </a:ext>
                </a:extLst>
              </p:cNvPr>
              <p:cNvGrpSpPr/>
              <p:nvPr/>
            </p:nvGrpSpPr>
            <p:grpSpPr>
              <a:xfrm>
                <a:off x="384809" y="943387"/>
                <a:ext cx="360363" cy="361950"/>
                <a:chOff x="8445501" y="1787525"/>
                <a:chExt cx="360363" cy="361950"/>
              </a:xfrm>
              <a:solidFill>
                <a:schemeClr val="bg1"/>
              </a:solidFill>
            </p:grpSpPr>
            <p:sp>
              <p:nvSpPr>
                <p:cNvPr id="20" name="Freeform 311">
                  <a:extLst>
                    <a:ext uri="{FF2B5EF4-FFF2-40B4-BE49-F238E27FC236}">
                      <a16:creationId xmlns:a16="http://schemas.microsoft.com/office/drawing/2014/main" id="{4D6229FB-1E7C-4230-80B8-DB1FCBDE3450}"/>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12">
                  <a:extLst>
                    <a:ext uri="{FF2B5EF4-FFF2-40B4-BE49-F238E27FC236}">
                      <a16:creationId xmlns:a16="http://schemas.microsoft.com/office/drawing/2014/main" id="{AF248332-D78A-49ED-BD65-C219B1E4022C}"/>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13">
                  <a:extLst>
                    <a:ext uri="{FF2B5EF4-FFF2-40B4-BE49-F238E27FC236}">
                      <a16:creationId xmlns:a16="http://schemas.microsoft.com/office/drawing/2014/main" id="{0C38F194-D495-47F0-A186-A418BDF3D5F0}"/>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14">
                  <a:extLst>
                    <a:ext uri="{FF2B5EF4-FFF2-40B4-BE49-F238E27FC236}">
                      <a16:creationId xmlns:a16="http://schemas.microsoft.com/office/drawing/2014/main" id="{0EBFA19E-2808-4AAB-84AC-99EA0B4CC8BB}"/>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15">
                  <a:extLst>
                    <a:ext uri="{FF2B5EF4-FFF2-40B4-BE49-F238E27FC236}">
                      <a16:creationId xmlns:a16="http://schemas.microsoft.com/office/drawing/2014/main" id="{5DB804DC-1D5C-4016-9EB4-CFE97C7DDB36}"/>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16">
                  <a:extLst>
                    <a:ext uri="{FF2B5EF4-FFF2-40B4-BE49-F238E27FC236}">
                      <a16:creationId xmlns:a16="http://schemas.microsoft.com/office/drawing/2014/main" id="{500D29B9-26B1-496A-A869-502A4D23F025}"/>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17">
                  <a:extLst>
                    <a:ext uri="{FF2B5EF4-FFF2-40B4-BE49-F238E27FC236}">
                      <a16:creationId xmlns:a16="http://schemas.microsoft.com/office/drawing/2014/main" id="{6C1EF966-9188-4591-8F07-4B08CB0CAF45}"/>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18">
                  <a:extLst>
                    <a:ext uri="{FF2B5EF4-FFF2-40B4-BE49-F238E27FC236}">
                      <a16:creationId xmlns:a16="http://schemas.microsoft.com/office/drawing/2014/main" id="{644C38CB-B21F-4A06-8775-C4DDF7D46673}"/>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19">
                  <a:extLst>
                    <a:ext uri="{FF2B5EF4-FFF2-40B4-BE49-F238E27FC236}">
                      <a16:creationId xmlns:a16="http://schemas.microsoft.com/office/drawing/2014/main" id="{79A8BBE8-1D4E-4EA1-991E-4BAACB36B323}"/>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0">
                  <a:extLst>
                    <a:ext uri="{FF2B5EF4-FFF2-40B4-BE49-F238E27FC236}">
                      <a16:creationId xmlns:a16="http://schemas.microsoft.com/office/drawing/2014/main" id="{74D70513-44BD-4F0C-9140-70DBED6F0B30}"/>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4" name="Straight Connector 13">
                <a:extLst>
                  <a:ext uri="{FF2B5EF4-FFF2-40B4-BE49-F238E27FC236}">
                    <a16:creationId xmlns:a16="http://schemas.microsoft.com/office/drawing/2014/main" id="{F4DEAD58-3B45-4F23-BBAB-62BB94035319}"/>
                  </a:ext>
                </a:extLst>
              </p:cNvPr>
              <p:cNvCxnSpPr>
                <a:cxnSpLocks/>
              </p:cNvCxnSpPr>
              <p:nvPr/>
            </p:nvCxnSpPr>
            <p:spPr>
              <a:xfrm>
                <a:off x="914399" y="1104718"/>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2" name="Rectangle: Top Corners Rounded 31">
            <a:extLst>
              <a:ext uri="{FF2B5EF4-FFF2-40B4-BE49-F238E27FC236}">
                <a16:creationId xmlns:a16="http://schemas.microsoft.com/office/drawing/2014/main" id="{4B207EB9-7207-469F-88BA-6DAA1784C6CB}"/>
              </a:ext>
            </a:extLst>
          </p:cNvPr>
          <p:cNvSpPr/>
          <p:nvPr/>
        </p:nvSpPr>
        <p:spPr>
          <a:xfrm>
            <a:off x="214324" y="2018159"/>
            <a:ext cx="7343752" cy="1040870"/>
          </a:xfrm>
          <a:prstGeom prst="round2SameRect">
            <a:avLst>
              <a:gd name="adj1" fmla="val 7516"/>
              <a:gd name="adj2" fmla="val 0"/>
            </a:avLst>
          </a:prstGeom>
          <a:solidFill>
            <a:schemeClr val="accent2"/>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p:txBody>
      </p:sp>
      <p:graphicFrame>
        <p:nvGraphicFramePr>
          <p:cNvPr id="30" name="Table 29">
            <a:extLst>
              <a:ext uri="{FF2B5EF4-FFF2-40B4-BE49-F238E27FC236}">
                <a16:creationId xmlns:a16="http://schemas.microsoft.com/office/drawing/2014/main" id="{53839D89-5FE3-4D1E-99A3-022D99CCA394}"/>
              </a:ext>
            </a:extLst>
          </p:cNvPr>
          <p:cNvGraphicFramePr>
            <a:graphicFrameLocks noGrp="1"/>
          </p:cNvGraphicFramePr>
          <p:nvPr>
            <p:extLst>
              <p:ext uri="{D42A27DB-BD31-4B8C-83A1-F6EECF244321}">
                <p14:modId xmlns:p14="http://schemas.microsoft.com/office/powerpoint/2010/main" val="593923498"/>
              </p:ext>
            </p:extLst>
          </p:nvPr>
        </p:nvGraphicFramePr>
        <p:xfrm>
          <a:off x="209856" y="2107637"/>
          <a:ext cx="7348219" cy="6508044"/>
        </p:xfrm>
        <a:graphic>
          <a:graphicData uri="http://schemas.openxmlformats.org/drawingml/2006/table">
            <a:tbl>
              <a:tblPr firstRow="1" bandRow="1">
                <a:tableStyleId>{85BE263C-DBD7-4A20-BB59-AAB30ACAA65A}</a:tableStyleId>
              </a:tblPr>
              <a:tblGrid>
                <a:gridCol w="1107145">
                  <a:extLst>
                    <a:ext uri="{9D8B030D-6E8A-4147-A177-3AD203B41FA5}">
                      <a16:colId xmlns:a16="http://schemas.microsoft.com/office/drawing/2014/main" val="393318590"/>
                    </a:ext>
                  </a:extLst>
                </a:gridCol>
                <a:gridCol w="1107145">
                  <a:extLst>
                    <a:ext uri="{9D8B030D-6E8A-4147-A177-3AD203B41FA5}">
                      <a16:colId xmlns:a16="http://schemas.microsoft.com/office/drawing/2014/main" val="2192011888"/>
                    </a:ext>
                  </a:extLst>
                </a:gridCol>
                <a:gridCol w="1107145">
                  <a:extLst>
                    <a:ext uri="{9D8B030D-6E8A-4147-A177-3AD203B41FA5}">
                      <a16:colId xmlns:a16="http://schemas.microsoft.com/office/drawing/2014/main" val="3927092767"/>
                    </a:ext>
                  </a:extLst>
                </a:gridCol>
                <a:gridCol w="1107145">
                  <a:extLst>
                    <a:ext uri="{9D8B030D-6E8A-4147-A177-3AD203B41FA5}">
                      <a16:colId xmlns:a16="http://schemas.microsoft.com/office/drawing/2014/main" val="3132680192"/>
                    </a:ext>
                  </a:extLst>
                </a:gridCol>
                <a:gridCol w="2919639">
                  <a:extLst>
                    <a:ext uri="{9D8B030D-6E8A-4147-A177-3AD203B41FA5}">
                      <a16:colId xmlns:a16="http://schemas.microsoft.com/office/drawing/2014/main" val="345217522"/>
                    </a:ext>
                  </a:extLst>
                </a:gridCol>
              </a:tblGrid>
              <a:tr h="484642">
                <a:tc>
                  <a:txBody>
                    <a:bodyPr/>
                    <a:lstStyle/>
                    <a:p>
                      <a:pPr algn="ctr"/>
                      <a:r>
                        <a:rPr lang="en-US" sz="1200" b="1" kern="1200" dirty="0">
                          <a:solidFill>
                            <a:schemeClr val="bg1"/>
                          </a:solidFill>
                        </a:rPr>
                        <a:t>Opportunity Stage</a:t>
                      </a:r>
                      <a:endParaRPr lang="en-US" sz="1200" b="1" kern="1200" dirty="0">
                        <a:solidFill>
                          <a:schemeClr val="bg1"/>
                        </a:solidFill>
                        <a:latin typeface="Arial" panose="020B0604020202020204" pitchFamily="34" charset="0"/>
                        <a:ea typeface="+mn-ea"/>
                        <a:cs typeface="+mn-cs"/>
                      </a:endParaRP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200" b="1" kern="1200" dirty="0">
                          <a:solidFill>
                            <a:schemeClr val="bg1"/>
                          </a:solidFill>
                          <a:latin typeface="Arial" panose="020B0604020202020204" pitchFamily="34" charset="0"/>
                          <a:ea typeface="+mn-ea"/>
                          <a:cs typeface="+mn-cs"/>
                        </a:rPr>
                        <a:t>Probability</a:t>
                      </a: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200" b="1" kern="1200" dirty="0">
                          <a:solidFill>
                            <a:schemeClr val="bg1"/>
                          </a:solidFill>
                          <a:latin typeface="Arial" panose="020B0604020202020204" pitchFamily="34" charset="0"/>
                          <a:ea typeface="+mn-ea"/>
                          <a:cs typeface="+mn-cs"/>
                        </a:rPr>
                        <a:t>Included In Pipeline</a:t>
                      </a: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200" b="1" kern="1200" dirty="0">
                          <a:solidFill>
                            <a:schemeClr val="bg1"/>
                          </a:solidFill>
                        </a:rPr>
                        <a:t>Forecast </a:t>
                      </a:r>
                      <a:br>
                        <a:rPr lang="en-US" sz="1200" b="1" kern="1200" dirty="0">
                          <a:solidFill>
                            <a:schemeClr val="bg1"/>
                          </a:solidFill>
                        </a:rPr>
                      </a:br>
                      <a:r>
                        <a:rPr lang="en-US" sz="1200" b="1" kern="1200" dirty="0">
                          <a:solidFill>
                            <a:schemeClr val="bg1"/>
                          </a:solidFill>
                        </a:rPr>
                        <a:t>Stage</a:t>
                      </a:r>
                      <a:endParaRPr lang="en-US" sz="1200" b="1" kern="1200" dirty="0">
                        <a:solidFill>
                          <a:schemeClr val="bg1"/>
                        </a:solidFill>
                        <a:latin typeface="Arial" panose="020B0604020202020204" pitchFamily="34" charset="0"/>
                        <a:ea typeface="+mn-ea"/>
                        <a:cs typeface="+mn-cs"/>
                      </a:endParaRP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marL="58737" marR="0" lvl="1" indent="0" algn="ctr" defTabSz="685145" rtl="0" eaLnBrk="1" fontAlgn="base" latinLnBrk="0" hangingPunct="1">
                        <a:lnSpc>
                          <a:spcPct val="100000"/>
                        </a:lnSpc>
                        <a:spcBef>
                          <a:spcPct val="0"/>
                        </a:spcBef>
                        <a:spcAft>
                          <a:spcPct val="0"/>
                        </a:spcAft>
                        <a:buClr>
                          <a:srgbClr val="C01818"/>
                        </a:buClr>
                        <a:buSzPct val="125000"/>
                        <a:buFont typeface="Wingdings" panose="05000000000000000000" pitchFamily="2" charset="2"/>
                        <a:buNone/>
                        <a:tabLst/>
                        <a:defRPr/>
                      </a:pPr>
                      <a:r>
                        <a:rPr lang="en-US" sz="1200" b="1" kern="1200" noProof="0" dirty="0">
                          <a:solidFill>
                            <a:schemeClr val="bg1"/>
                          </a:solidFill>
                          <a:sym typeface="Open Sans" panose="020B0606030504020204"/>
                        </a:rPr>
                        <a:t>Critical Activities</a:t>
                      </a:r>
                      <a:endParaRPr lang="en-US" sz="1200" b="1" kern="1200" noProof="0" dirty="0">
                        <a:solidFill>
                          <a:schemeClr val="bg1"/>
                        </a:solidFill>
                        <a:latin typeface="Arial" panose="020B0604020202020204" pitchFamily="34" charset="0"/>
                        <a:ea typeface="+mn-ea"/>
                        <a:cs typeface="+mn-cs"/>
                        <a:sym typeface="Open Sans" panose="020B0606030504020204"/>
                      </a:endParaRPr>
                    </a:p>
                  </a:txBody>
                  <a:tcPr marL="0" marR="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5892128"/>
                  </a:ext>
                </a:extLst>
              </a:tr>
              <a:tr h="589672">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i="0" dirty="0">
                          <a:solidFill>
                            <a:schemeClr val="tx1"/>
                          </a:solidFill>
                          <a:latin typeface="+mn-lt"/>
                        </a:rPr>
                        <a:t>Prospecting</a:t>
                      </a: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0%</a:t>
                      </a:r>
                    </a:p>
                  </a:txBody>
                  <a:tcPr marL="0" marR="0" marT="108000" marB="108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rPr>
                        <a:t>✖</a:t>
                      </a:r>
                    </a:p>
                  </a:txBody>
                  <a:tcPr marL="0" marR="0" marT="108000" marB="10800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Omit</a:t>
                      </a:r>
                      <a:endParaRPr lang="en-US" sz="1200" b="0" kern="1200" dirty="0">
                        <a:solidFill>
                          <a:schemeClr val="tx1"/>
                        </a:solidFill>
                        <a:latin typeface="+mn-lt"/>
                        <a:ea typeface="+mn-ea"/>
                        <a:cs typeface="+mn-cs"/>
                      </a:endParaRP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Pre-sales conversations</a:t>
                      </a:r>
                    </a:p>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Schedule first meeting / call</a:t>
                      </a:r>
                      <a:endParaRPr kumimoji="0" lang="en-US" sz="1200" b="0" i="0" u="none" strike="noStrike" kern="1200" cap="none" spc="0" normalizeH="0" baseline="0" noProof="0" dirty="0">
                        <a:ln>
                          <a:noFill/>
                        </a:ln>
                        <a:solidFill>
                          <a:schemeClr val="tx1"/>
                        </a:solidFill>
                        <a:effectLst/>
                        <a:uLnTx/>
                        <a:uFillTx/>
                        <a:latin typeface="+mn-lt"/>
                        <a:ea typeface="+mn-ea"/>
                        <a:cs typeface="+mn-cs"/>
                        <a:sym typeface="Open Sans" panose="020B0606030504020204"/>
                      </a:endParaRPr>
                    </a:p>
                  </a:txBody>
                  <a:tcPr marL="0" marR="0" anchor="ctr">
                    <a:lnT w="25400" cmpd="sng">
                      <a:noFill/>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4179160"/>
                  </a:ext>
                </a:extLst>
              </a:tr>
              <a:tr h="913915">
                <a:tc>
                  <a:txBody>
                    <a:bodyPr/>
                    <a:lstStyle>
                      <a:lvl1pPr marL="0" algn="l" defTabSz="1280160" rtl="0" eaLnBrk="1" latinLnBrk="0" hangingPunct="1">
                        <a:defRPr sz="2520" kern="1200">
                          <a:solidFill>
                            <a:schemeClr val="dk1"/>
                          </a:solidFill>
                          <a:latin typeface="Calibri"/>
                        </a:defRPr>
                      </a:lvl1pPr>
                      <a:lvl2pPr marL="640080" algn="l" defTabSz="1280160" rtl="0" eaLnBrk="1" latinLnBrk="0" hangingPunct="1">
                        <a:defRPr sz="2520" kern="1200">
                          <a:solidFill>
                            <a:schemeClr val="dk1"/>
                          </a:solidFill>
                          <a:latin typeface="Calibri"/>
                        </a:defRPr>
                      </a:lvl2pPr>
                      <a:lvl3pPr marL="1280160" algn="l" defTabSz="1280160" rtl="0" eaLnBrk="1" latinLnBrk="0" hangingPunct="1">
                        <a:defRPr sz="2520" kern="1200">
                          <a:solidFill>
                            <a:schemeClr val="dk1"/>
                          </a:solidFill>
                          <a:latin typeface="Calibri"/>
                        </a:defRPr>
                      </a:lvl3pPr>
                      <a:lvl4pPr marL="1920240" algn="l" defTabSz="1280160" rtl="0" eaLnBrk="1" latinLnBrk="0" hangingPunct="1">
                        <a:defRPr sz="2520" kern="1200">
                          <a:solidFill>
                            <a:schemeClr val="dk1"/>
                          </a:solidFill>
                          <a:latin typeface="Calibri"/>
                        </a:defRPr>
                      </a:lvl4pPr>
                      <a:lvl5pPr marL="2560320" algn="l" defTabSz="1280160" rtl="0" eaLnBrk="1" latinLnBrk="0" hangingPunct="1">
                        <a:defRPr sz="2520" kern="1200">
                          <a:solidFill>
                            <a:schemeClr val="dk1"/>
                          </a:solidFill>
                          <a:latin typeface="Calibri"/>
                        </a:defRPr>
                      </a:lvl5pPr>
                      <a:lvl6pPr marL="3200400" algn="l" defTabSz="1280160" rtl="0" eaLnBrk="1" latinLnBrk="0" hangingPunct="1">
                        <a:defRPr sz="2520" kern="1200">
                          <a:solidFill>
                            <a:schemeClr val="dk1"/>
                          </a:solidFill>
                          <a:latin typeface="Calibri"/>
                        </a:defRPr>
                      </a:lvl6pPr>
                      <a:lvl7pPr marL="3840480" algn="l" defTabSz="1280160" rtl="0" eaLnBrk="1" latinLnBrk="0" hangingPunct="1">
                        <a:defRPr sz="2520" kern="1200">
                          <a:solidFill>
                            <a:schemeClr val="dk1"/>
                          </a:solidFill>
                          <a:latin typeface="Calibri"/>
                        </a:defRPr>
                      </a:lvl7pPr>
                      <a:lvl8pPr marL="4480560" algn="l" defTabSz="1280160" rtl="0" eaLnBrk="1" latinLnBrk="0" hangingPunct="1">
                        <a:defRPr sz="2520" kern="1200">
                          <a:solidFill>
                            <a:schemeClr val="dk1"/>
                          </a:solidFill>
                          <a:latin typeface="Calibri"/>
                        </a:defRPr>
                      </a:lvl8pPr>
                      <a:lvl9pPr marL="5120640" algn="l" defTabSz="1280160" rtl="0" eaLnBrk="1" latinLnBrk="0" hangingPunct="1">
                        <a:defRPr sz="2520" kern="1200">
                          <a:solidFill>
                            <a:schemeClr val="dk1"/>
                          </a:solidFill>
                          <a:latin typeface="Calibri"/>
                        </a:defRPr>
                      </a:lvl9pPr>
                    </a:lstStyle>
                    <a:p>
                      <a:pPr algn="ctr"/>
                      <a:r>
                        <a:rPr lang="en-AU" sz="1200" b="0" i="0" dirty="0">
                          <a:solidFill>
                            <a:schemeClr val="tx1"/>
                          </a:solidFill>
                          <a:latin typeface="+mn-lt"/>
                        </a:rPr>
                        <a:t>Qualification</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chemeClr val="tx1"/>
                          </a:solidFill>
                          <a:latin typeface="+mn-lt"/>
                        </a:rPr>
                        <a:t>10%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Pipeline</a:t>
                      </a:r>
                    </a:p>
                    <a:p>
                      <a:pPr algn="ctr"/>
                      <a:r>
                        <a:rPr lang="en-US" sz="1200" b="0" kern="1200" dirty="0">
                          <a:solidFill>
                            <a:schemeClr val="tx1"/>
                          </a:solidFill>
                          <a:latin typeface="+mn-lt"/>
                          <a:ea typeface="+mn-ea"/>
                          <a:cs typeface="+mn-cs"/>
                        </a:rPr>
                        <a:t>(Unnamed)</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rPr>
                        <a:t>Initiate discovery meetings / calls</a:t>
                      </a:r>
                    </a:p>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rPr>
                        <a:t>Identify additional business needs</a:t>
                      </a:r>
                    </a:p>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rPr>
                        <a:t>Identify decision making process</a:t>
                      </a:r>
                    </a:p>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rPr>
                        <a:t>Uncover competitive environment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1193491"/>
                  </a:ext>
                </a:extLst>
              </a:tr>
              <a:tr h="990600">
                <a:tc>
                  <a:txBody>
                    <a:bodyPr/>
                    <a:lstStyle/>
                    <a:p>
                      <a:pPr marL="0" indent="0" algn="ctr">
                        <a:spcBef>
                          <a:spcPts val="0"/>
                        </a:spcBef>
                        <a:buNone/>
                      </a:pPr>
                      <a:r>
                        <a:rPr lang="en-US" sz="1200" b="0" dirty="0">
                          <a:solidFill>
                            <a:schemeClr val="tx1"/>
                          </a:solidFill>
                          <a:latin typeface="+mn-lt"/>
                        </a:rPr>
                        <a:t>Proposal Preparation</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chemeClr val="tx1"/>
                          </a:solidFill>
                          <a:latin typeface="+mn-lt"/>
                        </a:rPr>
                        <a:t>40%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Pipeline</a:t>
                      </a:r>
                    </a:p>
                    <a:p>
                      <a:pPr algn="ctr"/>
                      <a:r>
                        <a:rPr lang="en-US" sz="1200" b="0" kern="1200" dirty="0">
                          <a:solidFill>
                            <a:schemeClr val="tx1"/>
                          </a:solidFill>
                          <a:latin typeface="+mn-lt"/>
                          <a:ea typeface="+mn-ea"/>
                          <a:cs typeface="+mn-cs"/>
                        </a:rPr>
                        <a:t>(Unnamed)</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Product, services, and technical specs identified </a:t>
                      </a:r>
                    </a:p>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Customer metrics for success identified</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0865879"/>
                  </a:ext>
                </a:extLst>
              </a:tr>
              <a:tr h="1143000">
                <a:tc>
                  <a:txBody>
                    <a:bodyPr/>
                    <a:lstStyle/>
                    <a:p>
                      <a:pPr marL="0" indent="0" algn="ctr">
                        <a:spcBef>
                          <a:spcPts val="0"/>
                        </a:spcBef>
                        <a:buNone/>
                      </a:pPr>
                      <a:r>
                        <a:rPr lang="en-US" sz="1200" b="0" dirty="0">
                          <a:solidFill>
                            <a:schemeClr val="tx1"/>
                          </a:solidFill>
                          <a:latin typeface="+mn-lt"/>
                        </a:rPr>
                        <a:t>Proposal Presented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chemeClr val="tx1"/>
                          </a:solidFill>
                          <a:latin typeface="+mn-lt"/>
                        </a:rPr>
                        <a:t>50%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Pipeline (Named)</a:t>
                      </a:r>
                      <a:endParaRPr lang="en-US" sz="1200" b="0" kern="1200" dirty="0">
                        <a:solidFill>
                          <a:schemeClr val="tx1"/>
                        </a:solidFill>
                        <a:latin typeface="+mn-lt"/>
                        <a:ea typeface="+mn-ea"/>
                        <a:cs typeface="+mn-cs"/>
                      </a:endParaRP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230187"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rPr>
                        <a:t>Customer confirms (verbally/email) if solution satisfies technical requirements </a:t>
                      </a:r>
                    </a:p>
                    <a:p>
                      <a:pPr marL="228600"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rPr>
                        <a:t>Proposal / Quote has been created and sent to Channel Partner / Client</a:t>
                      </a:r>
                      <a:endParaRPr kumimoji="0" lang="en-US" sz="1200" b="0" i="0" u="none" strike="noStrike" kern="1200" cap="none" spc="0" normalizeH="0" baseline="0" noProof="0" dirty="0">
                        <a:ln>
                          <a:noFill/>
                        </a:ln>
                        <a:solidFill>
                          <a:schemeClr val="tx1"/>
                        </a:solidFill>
                        <a:effectLst/>
                        <a:uLnTx/>
                        <a:uFillTx/>
                        <a:latin typeface="+mn-lt"/>
                        <a:ea typeface="+mn-ea"/>
                        <a:cs typeface="+mn-cs"/>
                        <a:sym typeface="Open Sans" panose="020B0606030504020204"/>
                      </a:endParaRP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4769537"/>
                  </a:ext>
                </a:extLst>
              </a:tr>
              <a:tr h="752386">
                <a:tc>
                  <a:txBody>
                    <a:bodyPr/>
                    <a:lstStyle/>
                    <a:p>
                      <a:pPr marL="0" indent="0" algn="ctr">
                        <a:spcBef>
                          <a:spcPts val="0"/>
                        </a:spcBef>
                        <a:buNone/>
                      </a:pPr>
                      <a:r>
                        <a:rPr lang="en-US" sz="1200" b="0" dirty="0">
                          <a:solidFill>
                            <a:schemeClr val="tx1"/>
                          </a:solidFill>
                          <a:latin typeface="+mn-lt"/>
                        </a:rPr>
                        <a:t>Agreement Preparation</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chemeClr val="tx1"/>
                          </a:solidFill>
                          <a:latin typeface="+mn-lt"/>
                        </a:rPr>
                        <a:t>60%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Pipeline</a:t>
                      </a:r>
                    </a:p>
                    <a:p>
                      <a:pPr algn="ctr"/>
                      <a:r>
                        <a:rPr lang="en-US" sz="1200" b="0" kern="1200" dirty="0">
                          <a:solidFill>
                            <a:schemeClr val="tx1"/>
                          </a:solidFill>
                          <a:latin typeface="+mn-lt"/>
                          <a:ea typeface="+mn-ea"/>
                          <a:cs typeface="+mn-cs"/>
                        </a:rPr>
                        <a:t>(Named)</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228600"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Customer has committed (verbal / LOI)</a:t>
                      </a:r>
                    </a:p>
                    <a:p>
                      <a:pPr marL="228600"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Negotiation is in process</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3809763"/>
                  </a:ext>
                </a:extLst>
              </a:tr>
              <a:tr h="1121737">
                <a:tc>
                  <a:txBody>
                    <a:bodyPr/>
                    <a:lstStyle/>
                    <a:p>
                      <a:pPr marL="0" indent="0" algn="ctr">
                        <a:spcBef>
                          <a:spcPts val="0"/>
                        </a:spcBef>
                        <a:buNone/>
                      </a:pPr>
                      <a:r>
                        <a:rPr lang="en-US" sz="1200" b="0" dirty="0">
                          <a:solidFill>
                            <a:schemeClr val="tx1"/>
                          </a:solidFill>
                          <a:latin typeface="+mn-lt"/>
                        </a:rPr>
                        <a:t>Agreement Presented</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chemeClr val="tx1"/>
                          </a:solidFill>
                          <a:latin typeface="+mn-lt"/>
                        </a:rPr>
                        <a:t>80%</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ysClr val="windowText" lastClr="00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In Forecast</a:t>
                      </a:r>
                    </a:p>
                    <a:p>
                      <a:pPr algn="ctr"/>
                      <a:r>
                        <a:rPr lang="en-US" sz="1200" b="0" kern="1200" dirty="0">
                          <a:solidFill>
                            <a:schemeClr val="tx1"/>
                          </a:solidFill>
                          <a:latin typeface="+mn-lt"/>
                          <a:ea typeface="+mn-ea"/>
                          <a:cs typeface="+mn-cs"/>
                        </a:rPr>
                        <a:t>(In Forecast)</a:t>
                      </a: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228600"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Final deal structure created and agreed upon</a:t>
                      </a:r>
                      <a:endParaRPr kumimoji="0" lang="en-US" sz="1200" b="0" i="0" u="none" strike="noStrike" kern="1200" cap="none" spc="0" normalizeH="0" baseline="0" noProof="0" dirty="0">
                        <a:ln>
                          <a:noFill/>
                        </a:ln>
                        <a:solidFill>
                          <a:schemeClr val="tx1"/>
                        </a:solidFill>
                        <a:effectLst/>
                        <a:uLnTx/>
                        <a:uFillTx/>
                        <a:latin typeface="+mn-lt"/>
                        <a:ea typeface="+mn-ea"/>
                        <a:cs typeface="+mn-cs"/>
                        <a:sym typeface="Open Sans" panose="020B0606030504020204"/>
                      </a:endParaRPr>
                    </a:p>
                  </a:txBody>
                  <a:tcPr marL="0" marR="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7208682"/>
                  </a:ext>
                </a:extLst>
              </a:tr>
              <a:tr h="512092">
                <a:tc>
                  <a:txBody>
                    <a:bodyPr/>
                    <a:lstStyle/>
                    <a:p>
                      <a:pPr marL="0" indent="0" algn="ctr">
                        <a:spcBef>
                          <a:spcPts val="0"/>
                        </a:spcBef>
                        <a:buNone/>
                      </a:pPr>
                      <a:r>
                        <a:rPr lang="en-US" sz="1200" b="0" dirty="0">
                          <a:solidFill>
                            <a:schemeClr val="tx1"/>
                          </a:solidFill>
                          <a:latin typeface="+mn-lt"/>
                        </a:rPr>
                        <a:t>Close Won</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chemeClr val="tx1"/>
                          </a:solidFill>
                          <a:latin typeface="+mn-lt"/>
                        </a:rPr>
                        <a:t>100%</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indent="0" algn="ctr">
                        <a:spcBef>
                          <a:spcPts val="0"/>
                        </a:spcBef>
                        <a:buNone/>
                      </a:pPr>
                      <a:r>
                        <a:rPr lang="en-US" sz="1200" b="0" dirty="0">
                          <a:solidFill>
                            <a:srgbClr val="FF0000"/>
                          </a:solidFill>
                          <a:latin typeface="+mn-lt"/>
                        </a:rPr>
                        <a:t>✖</a:t>
                      </a:r>
                    </a:p>
                  </a:txBody>
                  <a:tcPr marL="0" marR="0" marT="108000" marB="10800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r>
                        <a:rPr lang="en-US" sz="1200" b="0" kern="1200" dirty="0">
                          <a:solidFill>
                            <a:schemeClr val="tx1"/>
                          </a:solidFill>
                          <a:latin typeface="+mn-lt"/>
                        </a:rPr>
                        <a:t>Close Won</a:t>
                      </a:r>
                      <a:endParaRPr lang="en-US" sz="1200" b="0" kern="1200" dirty="0">
                        <a:solidFill>
                          <a:schemeClr val="tx1"/>
                        </a:solidFill>
                        <a:latin typeface="+mn-lt"/>
                        <a:ea typeface="+mn-ea"/>
                        <a:cs typeface="+mn-cs"/>
                      </a:endParaRPr>
                    </a:p>
                  </a:txBody>
                  <a:tcPr marL="0" marR="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28600"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All required client signatures completed</a:t>
                      </a:r>
                    </a:p>
                    <a:p>
                      <a:pPr marL="228600" marR="0" lvl="1" indent="-171450" algn="l" defTabSz="685145" rtl="0" eaLnBrk="1" fontAlgn="base" latinLnBrk="0" hangingPunct="1">
                        <a:lnSpc>
                          <a:spcPct val="100000"/>
                        </a:lnSpc>
                        <a:spcBef>
                          <a:spcPct val="0"/>
                        </a:spcBef>
                        <a:spcAft>
                          <a:spcPct val="0"/>
                        </a:spcAft>
                        <a:buClrTx/>
                        <a:buSzPct val="125000"/>
                        <a:buFont typeface="Arial" panose="020B0604020202020204" pitchFamily="34" charset="0"/>
                        <a:buChar char="•"/>
                        <a:tabLst/>
                        <a:defRPr/>
                      </a:pPr>
                      <a:r>
                        <a:rPr kumimoji="0" lang="en-US" sz="1200" b="0" u="none" strike="noStrike" kern="1200" cap="none" spc="0" normalizeH="0" baseline="0" noProof="0" dirty="0">
                          <a:ln>
                            <a:noFill/>
                          </a:ln>
                          <a:solidFill>
                            <a:schemeClr val="tx1"/>
                          </a:solidFill>
                          <a:effectLst/>
                          <a:uLnTx/>
                          <a:uFillTx/>
                          <a:latin typeface="+mn-lt"/>
                          <a:sym typeface="Open Sans" panose="020B0606030504020204"/>
                        </a:rPr>
                        <a:t>Order received </a:t>
                      </a:r>
                      <a:endParaRPr kumimoji="0" lang="en-US" sz="1200" b="0" i="0" u="none" strike="noStrike" kern="1200" cap="none" spc="0" normalizeH="0" baseline="0" noProof="0" dirty="0">
                        <a:ln>
                          <a:noFill/>
                        </a:ln>
                        <a:solidFill>
                          <a:schemeClr val="tx1"/>
                        </a:solidFill>
                        <a:effectLst/>
                        <a:uLnTx/>
                        <a:uFillTx/>
                        <a:latin typeface="+mn-lt"/>
                        <a:ea typeface="+mn-ea"/>
                        <a:cs typeface="+mn-cs"/>
                        <a:sym typeface="Open Sans" panose="020B0606030504020204"/>
                      </a:endParaRPr>
                    </a:p>
                  </a:txBody>
                  <a:tcPr marL="0" marR="0" anchor="ctr">
                    <a:lnT w="6350" cap="flat" cmpd="sng" algn="ctr">
                      <a:solidFill>
                        <a:schemeClr val="bg1">
                          <a:lumMod val="85000"/>
                        </a:schemeClr>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92147475"/>
                  </a:ext>
                </a:extLst>
              </a:tr>
            </a:tbl>
          </a:graphicData>
        </a:graphic>
      </p:graphicFrame>
      <p:sp>
        <p:nvSpPr>
          <p:cNvPr id="33" name="Slide Number Placeholder 2">
            <a:extLst>
              <a:ext uri="{FF2B5EF4-FFF2-40B4-BE49-F238E27FC236}">
                <a16:creationId xmlns:a16="http://schemas.microsoft.com/office/drawing/2014/main" id="{881AEF9E-7E96-E445-A015-4A8D8968891C}"/>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55</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841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6CEC48B-369F-474A-AD04-C81193B2449D}"/>
              </a:ext>
            </a:extLst>
          </p:cNvPr>
          <p:cNvGraphicFramePr>
            <a:graphicFrameLocks noChangeAspect="1"/>
          </p:cNvGraphicFramePr>
          <p:nvPr>
            <p:custDataLst>
              <p:tags r:id="rId1"/>
            </p:custDataLst>
            <p:extLst>
              <p:ext uri="{D42A27DB-BD31-4B8C-83A1-F6EECF244321}">
                <p14:modId xmlns:p14="http://schemas.microsoft.com/office/powerpoint/2010/main" val="3058747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C6CEC48B-369F-474A-AD04-C81193B244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56B6AA9-1D70-47F9-A092-6613F866449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4" name="Rectangle 3" hidden="1">
            <a:extLst>
              <a:ext uri="{FF2B5EF4-FFF2-40B4-BE49-F238E27FC236}">
                <a16:creationId xmlns:a16="http://schemas.microsoft.com/office/drawing/2014/main" id="{DA50538A-178B-4A96-90F3-6CFA3430EA2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500" b="1" dirty="0">
              <a:latin typeface="Arial" panose="020B0604020202020204" pitchFamily="34" charset="0"/>
              <a:ea typeface="+mj-ea"/>
              <a:cs typeface="+mj-cs"/>
              <a:sym typeface="PT Sans" panose="020B0503020203020204"/>
            </a:endParaRPr>
          </a:p>
        </p:txBody>
      </p:sp>
      <p:sp>
        <p:nvSpPr>
          <p:cNvPr id="2" name="Title 1">
            <a:extLst>
              <a:ext uri="{FF2B5EF4-FFF2-40B4-BE49-F238E27FC236}">
                <a16:creationId xmlns:a16="http://schemas.microsoft.com/office/drawing/2014/main" id="{F1712B12-7A0D-413A-BA40-2A6D2ABBE47D}"/>
              </a:ext>
            </a:extLst>
          </p:cNvPr>
          <p:cNvSpPr>
            <a:spLocks noGrp="1"/>
          </p:cNvSpPr>
          <p:nvPr>
            <p:ph type="title"/>
          </p:nvPr>
        </p:nvSpPr>
        <p:spPr/>
        <p:txBody>
          <a:bodyPr>
            <a:noAutofit/>
          </a:bodyPr>
          <a:lstStyle/>
          <a:p>
            <a:r>
              <a:rPr lang="en-US" dirty="0"/>
              <a:t>Key Benefits of Disciplined Forecasting</a:t>
            </a:r>
          </a:p>
        </p:txBody>
      </p:sp>
      <p:sp>
        <p:nvSpPr>
          <p:cNvPr id="114" name="Title 3">
            <a:extLst>
              <a:ext uri="{FF2B5EF4-FFF2-40B4-BE49-F238E27FC236}">
                <a16:creationId xmlns:a16="http://schemas.microsoft.com/office/drawing/2014/main" id="{35664050-CC64-4E09-BB5C-38E290F5424E}"/>
              </a:ext>
            </a:extLst>
          </p:cNvPr>
          <p:cNvSpPr txBox="1">
            <a:spLocks/>
          </p:cNvSpPr>
          <p:nvPr/>
        </p:nvSpPr>
        <p:spPr>
          <a:xfrm>
            <a:off x="228600" y="993465"/>
            <a:ext cx="7805016" cy="874039"/>
          </a:xfrm>
          <a:prstGeom prst="rect">
            <a:avLst/>
          </a:prstGeom>
        </p:spPr>
        <p:txBody>
          <a:bodyPr vert="horz" lIns="91440" tIns="45720" rIns="91440" bIns="45720" rtlCol="0" anchor="t">
            <a:normAutofit/>
          </a:bodyPr>
          <a:lstStyle>
            <a:lvl1pPr algn="l" defTabSz="777240" rtl="0" eaLnBrk="1" latinLnBrk="0" hangingPunct="1">
              <a:lnSpc>
                <a:spcPct val="90000"/>
              </a:lnSpc>
              <a:spcBef>
                <a:spcPct val="0"/>
              </a:spcBef>
              <a:buNone/>
              <a:defRPr sz="2000" b="1" kern="1200" baseline="0">
                <a:solidFill>
                  <a:schemeClr val="bg1"/>
                </a:solidFill>
                <a:latin typeface="PT Sans" panose="020B0503020203020204" pitchFamily="34" charset="0"/>
                <a:ea typeface="+mj-ea"/>
                <a:cs typeface="+mj-cs"/>
              </a:defRPr>
            </a:lvl1pPr>
          </a:lstStyle>
          <a:p>
            <a:r>
              <a:rPr lang="en-US" sz="1400" dirty="0">
                <a:solidFill>
                  <a:schemeClr val="tx1"/>
                </a:solidFill>
                <a:latin typeface="Arial Black" panose="020B0A04020102020204" pitchFamily="34" charset="0"/>
              </a:rPr>
              <a:t>One sales process, coached well, will lead to increased bookings and accountability</a:t>
            </a:r>
          </a:p>
        </p:txBody>
      </p:sp>
      <p:grpSp>
        <p:nvGrpSpPr>
          <p:cNvPr id="5" name="Group 4">
            <a:extLst>
              <a:ext uri="{FF2B5EF4-FFF2-40B4-BE49-F238E27FC236}">
                <a16:creationId xmlns:a16="http://schemas.microsoft.com/office/drawing/2014/main" id="{1E9CE449-176D-47A4-B5E5-E4FD6B1DB779}"/>
              </a:ext>
            </a:extLst>
          </p:cNvPr>
          <p:cNvGrpSpPr/>
          <p:nvPr/>
        </p:nvGrpSpPr>
        <p:grpSpPr>
          <a:xfrm>
            <a:off x="-81237" y="1713149"/>
            <a:ext cx="7981774" cy="7054686"/>
            <a:chOff x="-81237" y="2021665"/>
            <a:chExt cx="7981774" cy="7054686"/>
          </a:xfrm>
        </p:grpSpPr>
        <p:sp>
          <p:nvSpPr>
            <p:cNvPr id="26" name="Rectangle 24">
              <a:extLst>
                <a:ext uri="{FF2B5EF4-FFF2-40B4-BE49-F238E27FC236}">
                  <a16:creationId xmlns:a16="http://schemas.microsoft.com/office/drawing/2014/main" id="{1F1B123B-37C8-4298-9C75-608E0E3DA625}"/>
                </a:ext>
              </a:extLst>
            </p:cNvPr>
            <p:cNvSpPr/>
            <p:nvPr/>
          </p:nvSpPr>
          <p:spPr>
            <a:xfrm>
              <a:off x="2172655" y="2021665"/>
              <a:ext cx="5663893" cy="2207576"/>
            </a:xfrm>
            <a:custGeom>
              <a:avLst/>
              <a:gdLst>
                <a:gd name="connsiteX0" fmla="*/ 0 w 7236508"/>
                <a:gd name="connsiteY0" fmla="*/ 0 h 2207576"/>
                <a:gd name="connsiteX1" fmla="*/ 7236508 w 7236508"/>
                <a:gd name="connsiteY1" fmla="*/ 0 h 2207576"/>
                <a:gd name="connsiteX2" fmla="*/ 7236508 w 7236508"/>
                <a:gd name="connsiteY2" fmla="*/ 2207576 h 2207576"/>
                <a:gd name="connsiteX3" fmla="*/ 0 w 7236508"/>
                <a:gd name="connsiteY3" fmla="*/ 2207576 h 2207576"/>
                <a:gd name="connsiteX4" fmla="*/ 0 w 7236508"/>
                <a:gd name="connsiteY4" fmla="*/ 0 h 2207576"/>
                <a:gd name="connsiteX0" fmla="*/ 435429 w 7671937"/>
                <a:gd name="connsiteY0" fmla="*/ 0 h 2207576"/>
                <a:gd name="connsiteX1" fmla="*/ 7671937 w 7671937"/>
                <a:gd name="connsiteY1" fmla="*/ 0 h 2207576"/>
                <a:gd name="connsiteX2" fmla="*/ 7671937 w 7671937"/>
                <a:gd name="connsiteY2" fmla="*/ 2207576 h 2207576"/>
                <a:gd name="connsiteX3" fmla="*/ 0 w 7671937"/>
                <a:gd name="connsiteY3" fmla="*/ 2207576 h 2207576"/>
                <a:gd name="connsiteX4" fmla="*/ 435429 w 7671937"/>
                <a:gd name="connsiteY4" fmla="*/ 0 h 220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937" h="2207576">
                  <a:moveTo>
                    <a:pt x="435429" y="0"/>
                  </a:moveTo>
                  <a:lnTo>
                    <a:pt x="7671937" y="0"/>
                  </a:lnTo>
                  <a:lnTo>
                    <a:pt x="7671937" y="2207576"/>
                  </a:lnTo>
                  <a:lnTo>
                    <a:pt x="0" y="2207576"/>
                  </a:lnTo>
                  <a:lnTo>
                    <a:pt x="435429" y="0"/>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7" name="Rectangle 24">
              <a:extLst>
                <a:ext uri="{FF2B5EF4-FFF2-40B4-BE49-F238E27FC236}">
                  <a16:creationId xmlns:a16="http://schemas.microsoft.com/office/drawing/2014/main" id="{4A571B51-6DF0-4CCD-AECA-4BB37410D4E0}"/>
                </a:ext>
              </a:extLst>
            </p:cNvPr>
            <p:cNvSpPr/>
            <p:nvPr/>
          </p:nvSpPr>
          <p:spPr>
            <a:xfrm flipH="1">
              <a:off x="-81237" y="4440634"/>
              <a:ext cx="7396436" cy="2207576"/>
            </a:xfrm>
            <a:custGeom>
              <a:avLst/>
              <a:gdLst>
                <a:gd name="connsiteX0" fmla="*/ 0 w 7236508"/>
                <a:gd name="connsiteY0" fmla="*/ 0 h 2207576"/>
                <a:gd name="connsiteX1" fmla="*/ 7236508 w 7236508"/>
                <a:gd name="connsiteY1" fmla="*/ 0 h 2207576"/>
                <a:gd name="connsiteX2" fmla="*/ 7236508 w 7236508"/>
                <a:gd name="connsiteY2" fmla="*/ 2207576 h 2207576"/>
                <a:gd name="connsiteX3" fmla="*/ 0 w 7236508"/>
                <a:gd name="connsiteY3" fmla="*/ 2207576 h 2207576"/>
                <a:gd name="connsiteX4" fmla="*/ 0 w 7236508"/>
                <a:gd name="connsiteY4" fmla="*/ 0 h 2207576"/>
                <a:gd name="connsiteX0" fmla="*/ 435429 w 7671937"/>
                <a:gd name="connsiteY0" fmla="*/ 0 h 2207576"/>
                <a:gd name="connsiteX1" fmla="*/ 7671937 w 7671937"/>
                <a:gd name="connsiteY1" fmla="*/ 0 h 2207576"/>
                <a:gd name="connsiteX2" fmla="*/ 7671937 w 7671937"/>
                <a:gd name="connsiteY2" fmla="*/ 2207576 h 2207576"/>
                <a:gd name="connsiteX3" fmla="*/ 0 w 7671937"/>
                <a:gd name="connsiteY3" fmla="*/ 2207576 h 2207576"/>
                <a:gd name="connsiteX4" fmla="*/ 435429 w 7671937"/>
                <a:gd name="connsiteY4" fmla="*/ 0 h 220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937" h="2207576">
                  <a:moveTo>
                    <a:pt x="435429" y="0"/>
                  </a:moveTo>
                  <a:lnTo>
                    <a:pt x="7671937" y="0"/>
                  </a:lnTo>
                  <a:lnTo>
                    <a:pt x="7671937" y="2207576"/>
                  </a:lnTo>
                  <a:lnTo>
                    <a:pt x="0" y="2207576"/>
                  </a:lnTo>
                  <a:lnTo>
                    <a:pt x="435429" y="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8" name="Rectangle 24">
              <a:extLst>
                <a:ext uri="{FF2B5EF4-FFF2-40B4-BE49-F238E27FC236}">
                  <a16:creationId xmlns:a16="http://schemas.microsoft.com/office/drawing/2014/main" id="{23D118AE-B945-458B-A6A6-EA6B983C85E6}"/>
                </a:ext>
              </a:extLst>
            </p:cNvPr>
            <p:cNvSpPr/>
            <p:nvPr/>
          </p:nvSpPr>
          <p:spPr>
            <a:xfrm>
              <a:off x="228600" y="6868775"/>
              <a:ext cx="7671937" cy="2207576"/>
            </a:xfrm>
            <a:custGeom>
              <a:avLst/>
              <a:gdLst>
                <a:gd name="connsiteX0" fmla="*/ 0 w 7236508"/>
                <a:gd name="connsiteY0" fmla="*/ 0 h 2207576"/>
                <a:gd name="connsiteX1" fmla="*/ 7236508 w 7236508"/>
                <a:gd name="connsiteY1" fmla="*/ 0 h 2207576"/>
                <a:gd name="connsiteX2" fmla="*/ 7236508 w 7236508"/>
                <a:gd name="connsiteY2" fmla="*/ 2207576 h 2207576"/>
                <a:gd name="connsiteX3" fmla="*/ 0 w 7236508"/>
                <a:gd name="connsiteY3" fmla="*/ 2207576 h 2207576"/>
                <a:gd name="connsiteX4" fmla="*/ 0 w 7236508"/>
                <a:gd name="connsiteY4" fmla="*/ 0 h 2207576"/>
                <a:gd name="connsiteX0" fmla="*/ 435429 w 7671937"/>
                <a:gd name="connsiteY0" fmla="*/ 0 h 2207576"/>
                <a:gd name="connsiteX1" fmla="*/ 7671937 w 7671937"/>
                <a:gd name="connsiteY1" fmla="*/ 0 h 2207576"/>
                <a:gd name="connsiteX2" fmla="*/ 7671937 w 7671937"/>
                <a:gd name="connsiteY2" fmla="*/ 2207576 h 2207576"/>
                <a:gd name="connsiteX3" fmla="*/ 0 w 7671937"/>
                <a:gd name="connsiteY3" fmla="*/ 2207576 h 2207576"/>
                <a:gd name="connsiteX4" fmla="*/ 435429 w 7671937"/>
                <a:gd name="connsiteY4" fmla="*/ 0 h 2207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937" h="2207576">
                  <a:moveTo>
                    <a:pt x="435429" y="0"/>
                  </a:moveTo>
                  <a:lnTo>
                    <a:pt x="7671937" y="0"/>
                  </a:lnTo>
                  <a:lnTo>
                    <a:pt x="7671937" y="2207576"/>
                  </a:lnTo>
                  <a:lnTo>
                    <a:pt x="0" y="2207576"/>
                  </a:lnTo>
                  <a:lnTo>
                    <a:pt x="435429" y="0"/>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29" name="Picture 28">
              <a:extLst>
                <a:ext uri="{FF2B5EF4-FFF2-40B4-BE49-F238E27FC236}">
                  <a16:creationId xmlns:a16="http://schemas.microsoft.com/office/drawing/2014/main" id="{47884DC8-E829-4F6B-9C67-A564C4EA63F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9112"/>
            <a:stretch/>
          </p:blipFill>
          <p:spPr>
            <a:xfrm>
              <a:off x="6399727" y="2153860"/>
              <a:ext cx="1382977" cy="2076801"/>
            </a:xfrm>
            <a:prstGeom prst="rect">
              <a:avLst/>
            </a:prstGeom>
          </p:spPr>
        </p:pic>
        <p:pic>
          <p:nvPicPr>
            <p:cNvPr id="30" name="Picture 29">
              <a:extLst>
                <a:ext uri="{FF2B5EF4-FFF2-40B4-BE49-F238E27FC236}">
                  <a16:creationId xmlns:a16="http://schemas.microsoft.com/office/drawing/2014/main" id="{75D65D7F-9B89-4617-844C-133226E5828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256929" y="6945095"/>
              <a:ext cx="1579619" cy="2131255"/>
            </a:xfrm>
            <a:prstGeom prst="rect">
              <a:avLst/>
            </a:prstGeom>
          </p:spPr>
        </p:pic>
        <p:pic>
          <p:nvPicPr>
            <p:cNvPr id="31" name="Picture 30">
              <a:extLst>
                <a:ext uri="{FF2B5EF4-FFF2-40B4-BE49-F238E27FC236}">
                  <a16:creationId xmlns:a16="http://schemas.microsoft.com/office/drawing/2014/main" id="{A4876D7B-9B1B-4674-827B-70630000408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16856" y="4632426"/>
              <a:ext cx="1429442" cy="2015784"/>
            </a:xfrm>
            <a:prstGeom prst="rect">
              <a:avLst/>
            </a:prstGeom>
            <a:noFill/>
          </p:spPr>
        </p:pic>
        <p:pic>
          <p:nvPicPr>
            <p:cNvPr id="32" name="Picture 31">
              <a:extLst>
                <a:ext uri="{FF2B5EF4-FFF2-40B4-BE49-F238E27FC236}">
                  <a16:creationId xmlns:a16="http://schemas.microsoft.com/office/drawing/2014/main" id="{2D977EC8-6E9F-4738-8ECE-8CCE2E26DE0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50266" y="7057758"/>
              <a:ext cx="1660362" cy="2018592"/>
            </a:xfrm>
            <a:prstGeom prst="rect">
              <a:avLst/>
            </a:prstGeom>
          </p:spPr>
        </p:pic>
        <p:pic>
          <p:nvPicPr>
            <p:cNvPr id="33" name="Picture 32">
              <a:extLst>
                <a:ext uri="{FF2B5EF4-FFF2-40B4-BE49-F238E27FC236}">
                  <a16:creationId xmlns:a16="http://schemas.microsoft.com/office/drawing/2014/main" id="{AD12A144-558B-4706-805C-38CB55D92A1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61681" y="4636530"/>
              <a:ext cx="1333443" cy="2011680"/>
            </a:xfrm>
            <a:prstGeom prst="rect">
              <a:avLst/>
            </a:prstGeom>
            <a:noFill/>
          </p:spPr>
        </p:pic>
        <p:sp>
          <p:nvSpPr>
            <p:cNvPr id="34" name="Rectangle 33">
              <a:extLst>
                <a:ext uri="{FF2B5EF4-FFF2-40B4-BE49-F238E27FC236}">
                  <a16:creationId xmlns:a16="http://schemas.microsoft.com/office/drawing/2014/main" id="{542B1B7C-0875-4881-B7DC-279234D95760}"/>
                </a:ext>
              </a:extLst>
            </p:cNvPr>
            <p:cNvSpPr/>
            <p:nvPr/>
          </p:nvSpPr>
          <p:spPr>
            <a:xfrm>
              <a:off x="931268" y="7084375"/>
              <a:ext cx="2841203" cy="369332"/>
            </a:xfrm>
            <a:prstGeom prst="rect">
              <a:avLst/>
            </a:prstGeom>
          </p:spPr>
          <p:txBody>
            <a:bodyPr wrap="square">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b="1" i="0" u="none" strike="noStrike" kern="1200" cap="none" spc="-20" normalizeH="0" baseline="0" noProof="0" dirty="0">
                  <a:ln>
                    <a:noFill/>
                  </a:ln>
                  <a:effectLst/>
                  <a:uLnTx/>
                  <a:uFillTx/>
                  <a:latin typeface="Arial" panose="020B0604020202020204" pitchFamily="34" charset="0"/>
                  <a:ea typeface="+mn-ea"/>
                  <a:cs typeface="+mn-cs"/>
                </a:rPr>
                <a:t>Sales Managers</a:t>
              </a:r>
              <a:endParaRPr kumimoji="0" lang="en-US"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35" name="Rectangle 34">
              <a:extLst>
                <a:ext uri="{FF2B5EF4-FFF2-40B4-BE49-F238E27FC236}">
                  <a16:creationId xmlns:a16="http://schemas.microsoft.com/office/drawing/2014/main" id="{2ACA5F14-7A99-478E-8898-984B7CFF0F61}"/>
                </a:ext>
              </a:extLst>
            </p:cNvPr>
            <p:cNvSpPr/>
            <p:nvPr/>
          </p:nvSpPr>
          <p:spPr>
            <a:xfrm>
              <a:off x="4526602" y="7089558"/>
              <a:ext cx="1705701" cy="369332"/>
            </a:xfrm>
            <a:prstGeom prst="rect">
              <a:avLst/>
            </a:prstGeom>
          </p:spPr>
          <p:txBody>
            <a:bodyPr wrap="square">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b="1" i="0" u="none" strike="noStrike" kern="1200" cap="none" spc="-20" normalizeH="0" baseline="0" noProof="0" dirty="0">
                  <a:ln>
                    <a:noFill/>
                  </a:ln>
                  <a:effectLst/>
                  <a:uLnTx/>
                  <a:uFillTx/>
                  <a:latin typeface="Arial" panose="020B0604020202020204" pitchFamily="34" charset="0"/>
                  <a:ea typeface="+mn-ea"/>
                  <a:cs typeface="+mn-cs"/>
                </a:rPr>
                <a:t>Sales Reps</a:t>
              </a:r>
              <a:endParaRPr kumimoji="0" lang="en-US"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F060037D-F1D3-499E-B5B1-EE1BD1F84913}"/>
                </a:ext>
              </a:extLst>
            </p:cNvPr>
            <p:cNvSpPr/>
            <p:nvPr/>
          </p:nvSpPr>
          <p:spPr>
            <a:xfrm>
              <a:off x="4852496" y="4504828"/>
              <a:ext cx="1904735" cy="646331"/>
            </a:xfrm>
            <a:prstGeom prst="rect">
              <a:avLst/>
            </a:prstGeom>
            <a:noFill/>
          </p:spPr>
          <p:txBody>
            <a:bodyPr wrap="square">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b="1" i="0" u="none" strike="noStrike" kern="1200" cap="none" spc="-20" normalizeH="0" baseline="0" noProof="0" dirty="0">
                  <a:ln>
                    <a:noFill/>
                  </a:ln>
                  <a:effectLst/>
                  <a:uLnTx/>
                  <a:uFillTx/>
                  <a:latin typeface="Arial" panose="020B0604020202020204" pitchFamily="34" charset="0"/>
                  <a:ea typeface="+mn-ea"/>
                  <a:cs typeface="+mn-cs"/>
                </a:rPr>
                <a:t>Country Leadership</a:t>
              </a:r>
              <a:endParaRPr kumimoji="0" lang="en-US"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FDEB322E-D3E5-401F-903A-19E731877779}"/>
                </a:ext>
              </a:extLst>
            </p:cNvPr>
            <p:cNvSpPr/>
            <p:nvPr/>
          </p:nvSpPr>
          <p:spPr>
            <a:xfrm>
              <a:off x="1495124" y="4511616"/>
              <a:ext cx="2122322" cy="646331"/>
            </a:xfrm>
            <a:prstGeom prst="rect">
              <a:avLst/>
            </a:prstGeom>
            <a:noFill/>
          </p:spPr>
          <p:txBody>
            <a:bodyPr wrap="square">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b="1" i="0" u="none" strike="noStrike" kern="1200" cap="none" spc="-20" normalizeH="0" baseline="0" noProof="0" dirty="0">
                  <a:ln>
                    <a:noFill/>
                  </a:ln>
                  <a:effectLst/>
                  <a:uLnTx/>
                  <a:uFillTx/>
                  <a:latin typeface="Arial" panose="020B0604020202020204" pitchFamily="34" charset="0"/>
                  <a:ea typeface="+mn-ea"/>
                  <a:cs typeface="+mn-cs"/>
                </a:rPr>
                <a:t>Regional Leadership</a:t>
              </a:r>
              <a:endParaRPr kumimoji="0" lang="en-US"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A4857F88-43BE-46FE-98A3-F2DFDEE000CB}"/>
                </a:ext>
              </a:extLst>
            </p:cNvPr>
            <p:cNvSpPr/>
            <p:nvPr/>
          </p:nvSpPr>
          <p:spPr>
            <a:xfrm>
              <a:off x="2672446" y="2091737"/>
              <a:ext cx="3780450" cy="369332"/>
            </a:xfrm>
            <a:prstGeom prst="rect">
              <a:avLst/>
            </a:prstGeom>
          </p:spPr>
          <p:txBody>
            <a:bodyPr wrap="square">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b="1" i="0" u="none" strike="noStrike" kern="1200" cap="none" spc="-20" normalizeH="0" baseline="0" noProof="0" dirty="0">
                  <a:ln>
                    <a:noFill/>
                  </a:ln>
                  <a:effectLst/>
                  <a:uLnTx/>
                  <a:uFillTx/>
                  <a:latin typeface="Arial" panose="020B0604020202020204" pitchFamily="34" charset="0"/>
                </a:rPr>
                <a:t>Executive Leadership</a:t>
              </a:r>
              <a:endParaRPr kumimoji="0" lang="en-US" b="1" i="0" u="none" strike="noStrike" kern="1200" cap="none" spc="0" normalizeH="0" baseline="0" noProof="0" dirty="0">
                <a:ln>
                  <a:noFill/>
                </a:ln>
                <a:effectLst/>
                <a:uLnTx/>
                <a:uFillTx/>
                <a:latin typeface="Arial" panose="020B0604020202020204" pitchFamily="34" charset="0"/>
              </a:endParaRPr>
            </a:p>
          </p:txBody>
        </p:sp>
        <p:sp>
          <p:nvSpPr>
            <p:cNvPr id="39" name="object 13">
              <a:extLst>
                <a:ext uri="{FF2B5EF4-FFF2-40B4-BE49-F238E27FC236}">
                  <a16:creationId xmlns:a16="http://schemas.microsoft.com/office/drawing/2014/main" id="{772AC5D2-F443-462C-8662-AD6D73D91FB5}"/>
                </a:ext>
              </a:extLst>
            </p:cNvPr>
            <p:cNvSpPr txBox="1"/>
            <p:nvPr/>
          </p:nvSpPr>
          <p:spPr>
            <a:xfrm>
              <a:off x="2590800" y="2511449"/>
              <a:ext cx="3943742" cy="1674817"/>
            </a:xfrm>
            <a:prstGeom prst="rect">
              <a:avLst/>
            </a:prstGeom>
          </p:spPr>
          <p:txBody>
            <a:bodyPr vert="horz" wrap="square" lIns="0" tIns="12700" rIns="0" bIns="0" rtlCol="0">
              <a:spAutoFit/>
            </a:bodyPr>
            <a:lstStyle/>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Forecast an accurate number throughout the entire quarter</a:t>
              </a:r>
              <a:endParaRPr lang="en-US" sz="1200" dirty="0">
                <a:latin typeface="Arial" panose="020B0604020202020204" pitchFamily="34" charset="0"/>
                <a:cs typeface="Arial" panose="020B0604020202020204" pitchFamily="34" charset="0"/>
              </a:endParaRPr>
            </a:p>
            <a:p>
              <a:pPr marL="12700">
                <a:defRPr/>
              </a:pPr>
              <a:endParaRPr lang="en-US" sz="1200" spc="-20" dirty="0">
                <a:latin typeface="Arial" panose="020B0604020202020204" pitchFamily="34" charset="0"/>
                <a:cs typeface="Arial" panose="020B0604020202020204" pitchFamily="34" charset="0"/>
              </a:endParaRPr>
            </a:p>
            <a:p>
              <a:pPr marL="184150" indent="-171450">
                <a:buFont typeface="Arial" panose="020B0604020202020204" pitchFamily="34" charset="0"/>
                <a:buChar char="•"/>
                <a:defRPr/>
              </a:pPr>
              <a:r>
                <a:rPr lang="en-US" sz="1200" spc="-20" dirty="0">
                  <a:latin typeface="Arial" panose="020B0604020202020204" pitchFamily="34" charset="0"/>
                  <a:cs typeface="Arial" panose="020B0604020202020204" pitchFamily="34" charset="0"/>
                </a:rPr>
                <a:t>Have fact-based conversations to advance deals instead of getting opportunity updates on forecast calls </a:t>
              </a:r>
            </a:p>
            <a:p>
              <a:pPr marL="184150" indent="-171450">
                <a:buFont typeface="Arial" panose="020B0604020202020204" pitchFamily="34" charset="0"/>
                <a:buChar char="•"/>
                <a:defRPr/>
              </a:pPr>
              <a:endParaRPr lang="en-US" sz="1200" spc="-20" dirty="0">
                <a:latin typeface="Arial" panose="020B0604020202020204" pitchFamily="34" charset="0"/>
                <a:cs typeface="Arial" panose="020B0604020202020204" pitchFamily="34" charset="0"/>
              </a:endParaRPr>
            </a:p>
            <a:p>
              <a:pPr marL="184150" indent="-171450">
                <a:buFont typeface="Arial" panose="020B0604020202020204" pitchFamily="34" charset="0"/>
                <a:buChar char="•"/>
                <a:defRPr/>
              </a:pPr>
              <a:r>
                <a:rPr lang="en-US" sz="1200" spc="-20" dirty="0">
                  <a:latin typeface="Arial" panose="020B0604020202020204" pitchFamily="34" charset="0"/>
                  <a:cs typeface="Arial" panose="020B0604020202020204" pitchFamily="34" charset="0"/>
                </a:rPr>
                <a:t>Ability to provide the required ‘air’ support at the right stage of the Sales Process </a:t>
              </a:r>
            </a:p>
            <a:p>
              <a:pPr marL="184150" indent="-171450">
                <a:buFont typeface="Arial" panose="020B0604020202020204" pitchFamily="34" charset="0"/>
                <a:buChar char="•"/>
                <a:defRPr/>
              </a:pPr>
              <a:endParaRPr sz="1200" spc="-20" dirty="0">
                <a:latin typeface="Arial" panose="020B0604020202020204" pitchFamily="34" charset="0"/>
                <a:cs typeface="Arial" panose="020B0604020202020204" pitchFamily="34" charset="0"/>
              </a:endParaRPr>
            </a:p>
          </p:txBody>
        </p:sp>
        <p:sp>
          <p:nvSpPr>
            <p:cNvPr id="40" name="object 13">
              <a:extLst>
                <a:ext uri="{FF2B5EF4-FFF2-40B4-BE49-F238E27FC236}">
                  <a16:creationId xmlns:a16="http://schemas.microsoft.com/office/drawing/2014/main" id="{C3A43FCC-D51F-47F8-A628-0EBF691B8F3D}"/>
                </a:ext>
              </a:extLst>
            </p:cNvPr>
            <p:cNvSpPr txBox="1"/>
            <p:nvPr/>
          </p:nvSpPr>
          <p:spPr>
            <a:xfrm>
              <a:off x="973578" y="7521986"/>
              <a:ext cx="2003349" cy="1490152"/>
            </a:xfrm>
            <a:prstGeom prst="rect">
              <a:avLst/>
            </a:prstGeom>
          </p:spPr>
          <p:txBody>
            <a:bodyPr vert="horz" wrap="square" lIns="0" tIns="12700" rIns="0" bIns="0" rtlCol="0">
              <a:spAutoFit/>
            </a:bodyPr>
            <a:lstStyle/>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20" normalizeH="0" baseline="0" noProof="0" dirty="0">
                  <a:ln>
                    <a:noFill/>
                  </a:ln>
                  <a:effectLst/>
                  <a:uLnTx/>
                  <a:uFillTx/>
                  <a:latin typeface="Arial" panose="020B0604020202020204" pitchFamily="34" charset="0"/>
                  <a:cs typeface="Arial" panose="020B0604020202020204" pitchFamily="34" charset="0"/>
                </a:rPr>
                <a:t>Improve the onboarding and training process for new reps</a:t>
              </a:r>
              <a:endParaRPr lang="en-US" sz="1200" dirty="0">
                <a:latin typeface="Arial" panose="020B0604020202020204" pitchFamily="34" charset="0"/>
                <a:cs typeface="Arial" panose="020B0604020202020204" pitchFamily="34" charset="0"/>
              </a:endParaRP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20" dirty="0">
                <a:latin typeface="Arial" panose="020B0604020202020204" pitchFamily="34" charset="0"/>
                <a:cs typeface="Arial" panose="020B0604020202020204" pitchFamily="34" charset="0"/>
              </a:endParaRP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Enable better coaching process and reinforce expectations among team members </a:t>
              </a:r>
            </a:p>
          </p:txBody>
        </p:sp>
        <p:sp>
          <p:nvSpPr>
            <p:cNvPr id="41" name="object 13">
              <a:extLst>
                <a:ext uri="{FF2B5EF4-FFF2-40B4-BE49-F238E27FC236}">
                  <a16:creationId xmlns:a16="http://schemas.microsoft.com/office/drawing/2014/main" id="{9C6E40A0-BBB3-489E-BE77-3E90F1375732}"/>
                </a:ext>
              </a:extLst>
            </p:cNvPr>
            <p:cNvSpPr txBox="1"/>
            <p:nvPr/>
          </p:nvSpPr>
          <p:spPr>
            <a:xfrm>
              <a:off x="4632534" y="7509926"/>
              <a:ext cx="1858575" cy="1480918"/>
            </a:xfrm>
            <a:prstGeom prst="rect">
              <a:avLst/>
            </a:prstGeom>
          </p:spPr>
          <p:txBody>
            <a:bodyPr vert="horz" wrap="square" lIns="0" tIns="12700" rIns="0" bIns="0" rtlCol="0">
              <a:spAutoFit/>
            </a:bodyPr>
            <a:lstStyle/>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20" normalizeH="0" baseline="0" noProof="0" dirty="0">
                  <a:ln>
                    <a:noFill/>
                  </a:ln>
                  <a:effectLst/>
                  <a:uLnTx/>
                  <a:uFillTx/>
                  <a:latin typeface="Arial" panose="020B0604020202020204" pitchFamily="34" charset="0"/>
                  <a:cs typeface="Arial" panose="020B0604020202020204" pitchFamily="34" charset="0"/>
                </a:rPr>
                <a:t>Understand expectations for forecasting </a:t>
              </a: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20" dirty="0">
                <a:latin typeface="Arial" panose="020B0604020202020204" pitchFamily="34" charset="0"/>
                <a:cs typeface="Arial" panose="020B0604020202020204" pitchFamily="34" charset="0"/>
              </a:endParaRP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Provide a data-driven view to examine and adjust opportunities</a:t>
              </a:r>
              <a:endParaRPr lang="en-US" sz="1200" dirty="0">
                <a:latin typeface="Arial" panose="020B0604020202020204" pitchFamily="34" charset="0"/>
                <a:cs typeface="Arial" panose="020B0604020202020204" pitchFamily="34" charset="0"/>
              </a:endParaRPr>
            </a:p>
            <a:p>
              <a:pPr defTabSz="582930">
                <a:defRPr/>
              </a:pPr>
              <a:endParaRPr lang="en-US" sz="1200" dirty="0">
                <a:latin typeface="Arial" panose="020B0604020202020204" pitchFamily="34" charset="0"/>
                <a:cs typeface="Arial" panose="020B0604020202020204" pitchFamily="34" charset="0"/>
              </a:endParaRPr>
            </a:p>
            <a:p>
              <a:pPr>
                <a:lnSpc>
                  <a:spcPct val="95000"/>
                </a:lnSpc>
                <a:spcAft>
                  <a:spcPts val="600"/>
                </a:spcAft>
              </a:pPr>
              <a:endParaRPr sz="1200" dirty="0">
                <a:latin typeface="Arial" panose="020B0604020202020204" pitchFamily="34" charset="0"/>
                <a:cs typeface="Arial" panose="020B0604020202020204" pitchFamily="34" charset="0"/>
              </a:endParaRPr>
            </a:p>
          </p:txBody>
        </p:sp>
        <p:sp>
          <p:nvSpPr>
            <p:cNvPr id="42" name="object 13">
              <a:extLst>
                <a:ext uri="{FF2B5EF4-FFF2-40B4-BE49-F238E27FC236}">
                  <a16:creationId xmlns:a16="http://schemas.microsoft.com/office/drawing/2014/main" id="{ECA3DF5C-C9E2-4654-BE27-9495A59EDD50}"/>
                </a:ext>
              </a:extLst>
            </p:cNvPr>
            <p:cNvSpPr txBox="1"/>
            <p:nvPr/>
          </p:nvSpPr>
          <p:spPr>
            <a:xfrm>
              <a:off x="4970062" y="5276910"/>
              <a:ext cx="1796951" cy="1305486"/>
            </a:xfrm>
            <a:prstGeom prst="rect">
              <a:avLst/>
            </a:prstGeom>
            <a:noFill/>
          </p:spPr>
          <p:txBody>
            <a:bodyPr vert="horz" wrap="square" lIns="0" tIns="12700" rIns="0" bIns="0" rtlCol="0">
              <a:spAutoFit/>
            </a:bodyPr>
            <a:lstStyle/>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Provide a standardized process to measure adherence against </a:t>
              </a: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20" dirty="0">
                <a:latin typeface="Arial" panose="020B0604020202020204" pitchFamily="34" charset="0"/>
                <a:cs typeface="Arial" panose="020B0604020202020204" pitchFamily="34" charset="0"/>
              </a:endParaRP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Establish a consistent cadence and minimize urgent meetings</a:t>
              </a:r>
              <a:endParaRPr lang="en-US" sz="1200" dirty="0">
                <a:latin typeface="Arial" panose="020B0604020202020204" pitchFamily="34" charset="0"/>
                <a:cs typeface="Arial" panose="020B0604020202020204" pitchFamily="34" charset="0"/>
              </a:endParaRPr>
            </a:p>
          </p:txBody>
        </p:sp>
        <p:sp>
          <p:nvSpPr>
            <p:cNvPr id="44" name="object 13">
              <a:extLst>
                <a:ext uri="{FF2B5EF4-FFF2-40B4-BE49-F238E27FC236}">
                  <a16:creationId xmlns:a16="http://schemas.microsoft.com/office/drawing/2014/main" id="{2EF7BEB3-C872-40DB-ADEF-AEFA43D0A0CB}"/>
                </a:ext>
              </a:extLst>
            </p:cNvPr>
            <p:cNvSpPr txBox="1"/>
            <p:nvPr/>
          </p:nvSpPr>
          <p:spPr>
            <a:xfrm>
              <a:off x="1534719" y="5250901"/>
              <a:ext cx="1847429" cy="1305486"/>
            </a:xfrm>
            <a:prstGeom prst="rect">
              <a:avLst/>
            </a:prstGeom>
            <a:noFill/>
          </p:spPr>
          <p:txBody>
            <a:bodyPr vert="horz" wrap="square" lIns="0" tIns="12700" rIns="0" bIns="0" rtlCol="0">
              <a:spAutoFit/>
            </a:bodyPr>
            <a:lstStyle/>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Mitigate the end of quarter rush </a:t>
              </a: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spc="-20" dirty="0">
                <a:latin typeface="Arial" panose="020B0604020202020204" pitchFamily="34" charset="0"/>
                <a:cs typeface="Arial" panose="020B0604020202020204" pitchFamily="34" charset="0"/>
              </a:endParaRPr>
            </a:p>
            <a:p>
              <a:pPr marL="1841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20" dirty="0">
                  <a:latin typeface="Arial" panose="020B0604020202020204" pitchFamily="34" charset="0"/>
                  <a:cs typeface="Arial" panose="020B0604020202020204" pitchFamily="34" charset="0"/>
                </a:rPr>
                <a:t>Create a culture of transparency where forecasts are qualified equally across theaters</a:t>
              </a:r>
              <a:endParaRPr lang="en-US" sz="1200" dirty="0">
                <a:latin typeface="Arial" panose="020B0604020202020204" pitchFamily="34" charset="0"/>
                <a:cs typeface="Arial" panose="020B0604020202020204" pitchFamily="34" charset="0"/>
              </a:endParaRPr>
            </a:p>
          </p:txBody>
        </p:sp>
      </p:grpSp>
      <p:sp>
        <p:nvSpPr>
          <p:cNvPr id="46" name="Slide Number Placeholder 2">
            <a:extLst>
              <a:ext uri="{FF2B5EF4-FFF2-40B4-BE49-F238E27FC236}">
                <a16:creationId xmlns:a16="http://schemas.microsoft.com/office/drawing/2014/main" id="{31127826-A986-7F49-AA0C-D755327A40E6}"/>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56</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338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0796105-030F-4843-B03B-1FAB5B532261}"/>
              </a:ext>
            </a:extLst>
          </p:cNvPr>
          <p:cNvGraphicFramePr>
            <a:graphicFrameLocks noChangeAspect="1"/>
          </p:cNvGraphicFramePr>
          <p:nvPr>
            <p:custDataLst>
              <p:tags r:id="rId1"/>
            </p:custDataLst>
            <p:extLst>
              <p:ext uri="{D42A27DB-BD31-4B8C-83A1-F6EECF244321}">
                <p14:modId xmlns:p14="http://schemas.microsoft.com/office/powerpoint/2010/main" val="2012384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00796105-030F-4843-B03B-1FAB5B5322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08BE419-40E0-4852-AEE6-3C54DD98408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3" name="Rectangle 2" hidden="1">
            <a:extLst>
              <a:ext uri="{FF2B5EF4-FFF2-40B4-BE49-F238E27FC236}">
                <a16:creationId xmlns:a16="http://schemas.microsoft.com/office/drawing/2014/main" id="{975CC80B-E34A-432E-8675-F74CF1798F8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018824" rtl="0" eaLnBrk="1" fontAlgn="auto"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PT Sans" panose="020B0503020203020204"/>
            </a:endParaRPr>
          </a:p>
        </p:txBody>
      </p:sp>
      <p:sp>
        <p:nvSpPr>
          <p:cNvPr id="2" name="Title 1">
            <a:extLst>
              <a:ext uri="{FF2B5EF4-FFF2-40B4-BE49-F238E27FC236}">
                <a16:creationId xmlns:a16="http://schemas.microsoft.com/office/drawing/2014/main" id="{55DB77D5-E4D2-49DC-8A68-09959B06860A}"/>
              </a:ext>
            </a:extLst>
          </p:cNvPr>
          <p:cNvSpPr>
            <a:spLocks noGrp="1"/>
          </p:cNvSpPr>
          <p:nvPr>
            <p:ph type="title"/>
          </p:nvPr>
        </p:nvSpPr>
        <p:spPr/>
        <p:txBody>
          <a:bodyPr>
            <a:noAutofit/>
          </a:bodyPr>
          <a:lstStyle/>
          <a:p>
            <a:r>
              <a:rPr lang="en-US" dirty="0"/>
              <a:t>Great Pipeline Prep &amp; Coaching</a:t>
            </a:r>
          </a:p>
        </p:txBody>
      </p:sp>
      <p:sp>
        <p:nvSpPr>
          <p:cNvPr id="14" name="TextBox 13">
            <a:extLst>
              <a:ext uri="{FF2B5EF4-FFF2-40B4-BE49-F238E27FC236}">
                <a16:creationId xmlns:a16="http://schemas.microsoft.com/office/drawing/2014/main" id="{6A0F5B98-EA26-4320-A0C3-25A7CFE86278}"/>
              </a:ext>
            </a:extLst>
          </p:cNvPr>
          <p:cNvSpPr txBox="1"/>
          <p:nvPr/>
        </p:nvSpPr>
        <p:spPr>
          <a:xfrm>
            <a:off x="339378" y="4706483"/>
            <a:ext cx="7178034" cy="4708981"/>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Arial" panose="020B0604020202020204"/>
                <a:ea typeface="+mn-ea"/>
                <a:cs typeface="+mn-cs"/>
              </a:rPr>
              <a:t>1) Manager Set-Up</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Set expectations by stating the purpose, process, and payoff of the session</a:t>
            </a:r>
          </a:p>
          <a:p>
            <a:pPr marL="0" marR="0" lvl="0" indent="0" algn="l" defTabSz="1018824"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Arial" panose="020B0604020202020204"/>
                <a:ea typeface="+mn-ea"/>
                <a:cs typeface="+mn-cs"/>
              </a:rPr>
              <a:t>2) Seller Opportunity Overview</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Seller provides brief opportunity background (e.g., relevant account history, recent changes on opportunity)</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 Seller describes current deal state (e.g., sales process stage, forecast stage, account situation &amp; complication, and compelling event)</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Seller identifies gaps and additional challenges for discussion</a:t>
            </a:r>
            <a:endParaRPr kumimoji="0" lang="en-US" sz="1200" b="1" i="0" u="none" strike="noStrike" kern="1200" cap="none" spc="0" normalizeH="0" baseline="0" noProof="0" dirty="0">
              <a:ln>
                <a:noFill/>
              </a:ln>
              <a:effectLst/>
              <a:uLnTx/>
              <a:uFillTx/>
              <a:latin typeface="Arial" panose="020B0604020202020204"/>
              <a:ea typeface="+mn-ea"/>
              <a:cs typeface="+mn-cs"/>
            </a:endParaRPr>
          </a:p>
          <a:p>
            <a:pPr marL="0" marR="0" lvl="0" indent="0" algn="l" defTabSz="1018824"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Arial" panose="020B0604020202020204"/>
                <a:ea typeface="+mn-ea"/>
                <a:cs typeface="+mn-cs"/>
              </a:rPr>
              <a:t>3) Manager Inspection &amp; Coaching</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Manager asks open-ended, two-sided questions around focus areas to inspect the opportunity</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Manager provides relevant feedback and coaching based on the identified gaps and challenges</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Manager assists the seller in defining an action plan and exactly “how” to execute on the next steps</a:t>
            </a:r>
            <a:endParaRPr kumimoji="0" lang="en-US" sz="1200" b="1" i="0" u="none" strike="noStrike" kern="1200" cap="none" spc="0" normalizeH="0" baseline="0" noProof="0" dirty="0">
              <a:ln>
                <a:noFill/>
              </a:ln>
              <a:effectLst/>
              <a:uLnTx/>
              <a:uFillTx/>
              <a:latin typeface="Arial" panose="020B0604020202020204"/>
              <a:ea typeface="+mn-ea"/>
              <a:cs typeface="+mn-cs"/>
            </a:endParaRPr>
          </a:p>
          <a:p>
            <a:pPr marL="0" marR="0" lvl="0" indent="0" algn="l" defTabSz="1018824" rtl="0" eaLnBrk="1" fontAlgn="auto" latinLnBrk="0" hangingPunct="1">
              <a:lnSpc>
                <a:spcPct val="100000"/>
              </a:lnSpc>
              <a:spcBef>
                <a:spcPts val="600"/>
              </a:spcBef>
              <a:spcAft>
                <a:spcPts val="6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Arial" panose="020B0604020202020204"/>
                <a:ea typeface="+mn-ea"/>
                <a:cs typeface="+mn-cs"/>
              </a:rPr>
              <a:t>4) Manager &amp; Seller Agree to Action Plan</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Seller recaps opportunity-specific sales strategy</a:t>
            </a:r>
          </a:p>
          <a:p>
            <a:pPr marL="285750" marR="0" lvl="0" indent="-285750" algn="l" defTabSz="1018824"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Arial" panose="020B0604020202020204"/>
                <a:ea typeface="+mn-ea"/>
                <a:cs typeface="+mn-cs"/>
              </a:rPr>
              <a:t>Seller documents next steps/critical actions in </a:t>
            </a:r>
            <a:r>
              <a:rPr lang="en-US" sz="1200" dirty="0">
                <a:latin typeface="Arial" panose="020B0604020202020204"/>
              </a:rPr>
              <a:t>SFDC</a:t>
            </a:r>
            <a:r>
              <a:rPr kumimoji="0" lang="en-US" sz="1200" b="0" i="0" u="none" strike="noStrike" kern="1200" cap="none" spc="0" normalizeH="0" baseline="0" noProof="0" dirty="0">
                <a:ln>
                  <a:noFill/>
                </a:ln>
                <a:effectLst/>
                <a:uLnTx/>
                <a:uFillTx/>
                <a:latin typeface="Arial" panose="020B0604020202020204"/>
                <a:ea typeface="+mn-ea"/>
                <a:cs typeface="+mn-cs"/>
              </a:rPr>
              <a:t> and/or via email to manager</a:t>
            </a:r>
          </a:p>
        </p:txBody>
      </p:sp>
      <p:sp>
        <p:nvSpPr>
          <p:cNvPr id="9" name="Rectangle: Single Corner Rounded 8">
            <a:extLst>
              <a:ext uri="{FF2B5EF4-FFF2-40B4-BE49-F238E27FC236}">
                <a16:creationId xmlns:a16="http://schemas.microsoft.com/office/drawing/2014/main" id="{3C957237-7371-421D-B661-4539220DC047}"/>
              </a:ext>
            </a:extLst>
          </p:cNvPr>
          <p:cNvSpPr/>
          <p:nvPr/>
        </p:nvSpPr>
        <p:spPr>
          <a:xfrm>
            <a:off x="340515" y="4096883"/>
            <a:ext cx="4886119" cy="522446"/>
          </a:xfrm>
          <a:prstGeom prst="round1Rect">
            <a:avLst>
              <a:gd name="adj" fmla="val 50000"/>
            </a:avLst>
          </a:prstGeom>
          <a:solidFill>
            <a:schemeClr val="accent3"/>
          </a:solidFill>
        </p:spPr>
        <p:txBody>
          <a:bodyPr wrap="square" lIns="72000" tIns="72000" rIns="72000" bIns="72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Black" panose="020B0A04020102020204" pitchFamily="34" charset="0"/>
              </a:rPr>
              <a:t>What Great Pipeline Coaching Looks Like</a:t>
            </a:r>
          </a:p>
        </p:txBody>
      </p:sp>
      <p:sp>
        <p:nvSpPr>
          <p:cNvPr id="10" name="Rectangle: Single Corner Rounded 9">
            <a:extLst>
              <a:ext uri="{FF2B5EF4-FFF2-40B4-BE49-F238E27FC236}">
                <a16:creationId xmlns:a16="http://schemas.microsoft.com/office/drawing/2014/main" id="{1B7DBDDC-2F8E-4222-BFC5-D06FBE789286}"/>
              </a:ext>
            </a:extLst>
          </p:cNvPr>
          <p:cNvSpPr/>
          <p:nvPr/>
        </p:nvSpPr>
        <p:spPr>
          <a:xfrm>
            <a:off x="233149" y="919160"/>
            <a:ext cx="4993485" cy="522446"/>
          </a:xfrm>
          <a:prstGeom prst="round1Rect">
            <a:avLst>
              <a:gd name="adj" fmla="val 50000"/>
            </a:avLst>
          </a:prstGeom>
          <a:solidFill>
            <a:schemeClr val="accent3"/>
          </a:solidFill>
        </p:spPr>
        <p:txBody>
          <a:bodyPr wrap="square" lIns="72000" tIns="72000" rIns="72000" bIns="72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Black" panose="020B0A04020102020204" pitchFamily="34" charset="0"/>
              </a:rPr>
              <a:t>How to Prepare for Pipeline Review Calls </a:t>
            </a:r>
          </a:p>
        </p:txBody>
      </p:sp>
      <p:sp>
        <p:nvSpPr>
          <p:cNvPr id="12" name="TextBox 11">
            <a:extLst>
              <a:ext uri="{FF2B5EF4-FFF2-40B4-BE49-F238E27FC236}">
                <a16:creationId xmlns:a16="http://schemas.microsoft.com/office/drawing/2014/main" id="{CA69AC83-BC7E-4BE3-8556-557BBE755A87}"/>
              </a:ext>
            </a:extLst>
          </p:cNvPr>
          <p:cNvSpPr txBox="1"/>
          <p:nvPr/>
        </p:nvSpPr>
        <p:spPr>
          <a:xfrm>
            <a:off x="339378" y="1459302"/>
            <a:ext cx="5867400" cy="1969770"/>
          </a:xfrm>
          <a:prstGeom prst="rect">
            <a:avLst/>
          </a:prstGeom>
          <a:noFill/>
        </p:spPr>
        <p:txBody>
          <a:bodyPr wrap="square">
            <a:spAutoFit/>
          </a:bodyPr>
          <a:lstStyle/>
          <a:p>
            <a:pPr marL="228600" marR="0" lvl="0" indent="-228600" algn="l" defTabSz="1018824" rtl="0" eaLnBrk="1" fontAlgn="auto" latinLnBrk="0" hangingPunct="1">
              <a:lnSpc>
                <a:spcPct val="100000"/>
              </a:lnSpc>
              <a:spcBef>
                <a:spcPts val="600"/>
              </a:spcBef>
              <a:spcAft>
                <a:spcPts val="600"/>
              </a:spcAft>
              <a:buClrTx/>
              <a:buSzTx/>
              <a:buFont typeface="+mj-lt"/>
              <a:buAutoNum type="arabicPeriod"/>
              <a:tabLst/>
              <a:defRPr/>
            </a:pPr>
            <a:r>
              <a:rPr kumimoji="0" lang="en-US" sz="1200" i="0" u="none" strike="noStrike" kern="1200" cap="none" spc="0" normalizeH="0" baseline="0" noProof="0" dirty="0">
                <a:ln>
                  <a:noFill/>
                </a:ln>
                <a:effectLst/>
                <a:uLnTx/>
                <a:uFillTx/>
                <a:latin typeface="Arial" panose="020B0604020202020204"/>
                <a:ea typeface="+mn-ea"/>
                <a:cs typeface="+mn-cs"/>
              </a:rPr>
              <a:t>Outline top deals with 80% or above</a:t>
            </a:r>
          </a:p>
          <a:p>
            <a:pPr marL="228600" marR="0" lvl="0" indent="-228600" algn="l" defTabSz="1018824" rtl="0" eaLnBrk="1" fontAlgn="auto" latinLnBrk="0" hangingPunct="1">
              <a:lnSpc>
                <a:spcPct val="100000"/>
              </a:lnSpc>
              <a:spcBef>
                <a:spcPts val="600"/>
              </a:spcBef>
              <a:spcAft>
                <a:spcPts val="600"/>
              </a:spcAft>
              <a:buClrTx/>
              <a:buSzTx/>
              <a:buFont typeface="+mj-lt"/>
              <a:buAutoNum type="arabicPeriod"/>
              <a:tabLst/>
              <a:defRPr/>
            </a:pPr>
            <a:r>
              <a:rPr kumimoji="0" lang="en-US" sz="1200" i="0" u="none" strike="noStrike" kern="1200" cap="none" spc="0" normalizeH="0" baseline="0" noProof="0" dirty="0">
                <a:ln>
                  <a:noFill/>
                </a:ln>
                <a:effectLst/>
                <a:uLnTx/>
                <a:uFillTx/>
                <a:latin typeface="Arial" panose="020B0604020202020204"/>
                <a:ea typeface="+mn-ea"/>
                <a:cs typeface="+mn-cs"/>
              </a:rPr>
              <a:t>Explain activities to close gap to 3x pipeline coverage</a:t>
            </a:r>
          </a:p>
          <a:p>
            <a:pPr marL="228600" marR="0" lvl="0" indent="-228600" algn="l" defTabSz="1018824" rtl="0" eaLnBrk="1" fontAlgn="auto" latinLnBrk="0" hangingPunct="1">
              <a:lnSpc>
                <a:spcPct val="100000"/>
              </a:lnSpc>
              <a:spcBef>
                <a:spcPts val="600"/>
              </a:spcBef>
              <a:spcAft>
                <a:spcPts val="600"/>
              </a:spcAft>
              <a:buClrTx/>
              <a:buSzTx/>
              <a:buFont typeface="+mj-lt"/>
              <a:buAutoNum type="arabicPeriod"/>
              <a:tabLst/>
              <a:defRPr/>
            </a:pPr>
            <a:r>
              <a:rPr kumimoji="0" lang="en-US" sz="1200" i="0" u="none" strike="noStrike" kern="1200" cap="none" spc="0" normalizeH="0" baseline="0" noProof="0" dirty="0">
                <a:ln>
                  <a:noFill/>
                </a:ln>
                <a:effectLst/>
                <a:uLnTx/>
                <a:uFillTx/>
                <a:latin typeface="Arial" panose="020B0604020202020204"/>
                <a:ea typeface="+mn-ea"/>
                <a:cs typeface="+mn-cs"/>
              </a:rPr>
              <a:t>Outline top deals closing in month, quarter &amp; year</a:t>
            </a:r>
          </a:p>
          <a:p>
            <a:pPr marL="228600" marR="0" lvl="0" indent="-228600" algn="l" defTabSz="1018824" rtl="0" eaLnBrk="1" fontAlgn="auto" latinLnBrk="0" hangingPunct="1">
              <a:lnSpc>
                <a:spcPct val="100000"/>
              </a:lnSpc>
              <a:spcBef>
                <a:spcPts val="600"/>
              </a:spcBef>
              <a:spcAft>
                <a:spcPts val="600"/>
              </a:spcAft>
              <a:buClrTx/>
              <a:buSzTx/>
              <a:buFont typeface="+mj-lt"/>
              <a:buAutoNum type="arabicPeriod"/>
              <a:tabLst/>
              <a:defRPr/>
            </a:pPr>
            <a:r>
              <a:rPr kumimoji="0" lang="en-US" sz="1200" i="0" u="none" strike="noStrike" kern="1200" cap="none" spc="0" normalizeH="0" baseline="0" noProof="0" dirty="0">
                <a:ln>
                  <a:noFill/>
                </a:ln>
                <a:effectLst/>
                <a:uLnTx/>
                <a:uFillTx/>
                <a:latin typeface="Arial" panose="020B0604020202020204"/>
                <a:ea typeface="+mn-ea"/>
                <a:cs typeface="+mn-cs"/>
              </a:rPr>
              <a:t>Outline key renewals closing in next 6 months (incl. price &amp; risk)</a:t>
            </a:r>
          </a:p>
          <a:p>
            <a:pPr marL="228600" marR="0" lvl="0" indent="-228600" algn="l" defTabSz="1018824" rtl="0" eaLnBrk="1" fontAlgn="auto" latinLnBrk="0" hangingPunct="1">
              <a:lnSpc>
                <a:spcPct val="100000"/>
              </a:lnSpc>
              <a:spcBef>
                <a:spcPts val="600"/>
              </a:spcBef>
              <a:spcAft>
                <a:spcPts val="600"/>
              </a:spcAft>
              <a:buClrTx/>
              <a:buSzTx/>
              <a:buFont typeface="+mj-lt"/>
              <a:buAutoNum type="arabicPeriod"/>
              <a:tabLst/>
              <a:defRPr/>
            </a:pPr>
            <a:r>
              <a:rPr kumimoji="0" lang="en-US" sz="1200" i="0" u="none" strike="noStrike" kern="1200" cap="none" spc="0" normalizeH="0" baseline="0" noProof="0" dirty="0">
                <a:ln>
                  <a:noFill/>
                </a:ln>
                <a:effectLst/>
                <a:uLnTx/>
                <a:uFillTx/>
                <a:latin typeface="Arial" panose="020B0604020202020204"/>
                <a:ea typeface="+mn-ea"/>
                <a:cs typeface="+mn-cs"/>
              </a:rPr>
              <a:t>Review and prepare to answer question around SMART actions</a:t>
            </a:r>
          </a:p>
          <a:p>
            <a:pPr marL="228600" marR="0" lvl="0" indent="-228600" algn="l" defTabSz="1018824" rtl="0" eaLnBrk="1" fontAlgn="auto" latinLnBrk="0" hangingPunct="1">
              <a:lnSpc>
                <a:spcPct val="100000"/>
              </a:lnSpc>
              <a:spcBef>
                <a:spcPts val="600"/>
              </a:spcBef>
              <a:spcAft>
                <a:spcPts val="600"/>
              </a:spcAft>
              <a:buClrTx/>
              <a:buSzTx/>
              <a:buFont typeface="+mj-lt"/>
              <a:buAutoNum type="arabicPeriod"/>
              <a:tabLst/>
              <a:defRPr/>
            </a:pPr>
            <a:r>
              <a:rPr kumimoji="0" lang="en-US" sz="1200" i="0" u="none" strike="noStrike" kern="1200" cap="none" spc="0" normalizeH="0" baseline="0" noProof="0" dirty="0">
                <a:ln>
                  <a:noFill/>
                </a:ln>
                <a:effectLst/>
                <a:uLnTx/>
                <a:uFillTx/>
                <a:latin typeface="Arial" panose="020B0604020202020204"/>
                <a:ea typeface="+mn-ea"/>
                <a:cs typeface="+mn-cs"/>
              </a:rPr>
              <a:t>Prepare well, lead the process and keep it punchy and factual!</a:t>
            </a:r>
          </a:p>
        </p:txBody>
      </p:sp>
      <p:sp>
        <p:nvSpPr>
          <p:cNvPr id="13" name="Slide Number Placeholder 2">
            <a:extLst>
              <a:ext uri="{FF2B5EF4-FFF2-40B4-BE49-F238E27FC236}">
                <a16:creationId xmlns:a16="http://schemas.microsoft.com/office/drawing/2014/main" id="{CC1E43DC-B1F8-E34B-BD7D-E1B2984BB0E7}"/>
              </a:ext>
            </a:extLst>
          </p:cNvPr>
          <p:cNvSpPr txBox="1">
            <a:spLocks/>
          </p:cNvSpPr>
          <p:nvPr/>
        </p:nvSpPr>
        <p:spPr>
          <a:xfrm>
            <a:off x="6963694" y="9478216"/>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57</a:t>
            </a:fld>
            <a:endParaRPr lang="en-US" sz="1050" b="1" dirty="0">
              <a:solidFill>
                <a:schemeClr val="accent3"/>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7F196CB1-80AF-4C99-B238-DBC1E0AB4749}"/>
              </a:ext>
            </a:extLst>
          </p:cNvPr>
          <p:cNvSpPr/>
          <p:nvPr/>
        </p:nvSpPr>
        <p:spPr>
          <a:xfrm>
            <a:off x="209856" y="3518208"/>
            <a:ext cx="7352688" cy="433553"/>
          </a:xfrm>
          <a:prstGeom prst="roundRect">
            <a:avLst>
              <a:gd name="adj" fmla="val 50000"/>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txBody>
          <a:bodyPr wrap="square" lIns="108000" tIns="108000" rIns="108000" bIns="10800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j-lt"/>
                <a:ea typeface="+mn-ea"/>
                <a:cs typeface="+mn-cs"/>
              </a:rPr>
              <a:t>PRO TIP: </a:t>
            </a:r>
            <a:r>
              <a:rPr kumimoji="0" lang="en-US" sz="1400" b="0" i="0" u="none" strike="noStrike" kern="1200" cap="none" spc="0" normalizeH="0" baseline="0" noProof="0" dirty="0">
                <a:ln>
                  <a:noFill/>
                </a:ln>
                <a:solidFill>
                  <a:srgbClr val="FFFFFF"/>
                </a:solidFill>
                <a:effectLst/>
                <a:uLnTx/>
                <a:uFillTx/>
                <a:latin typeface="+mj-lt"/>
                <a:ea typeface="+mn-ea"/>
                <a:cs typeface="+mn-cs"/>
              </a:rPr>
              <a:t>Ensure Pipeline </a:t>
            </a:r>
            <a:r>
              <a:rPr lang="en-US" sz="1400" dirty="0">
                <a:solidFill>
                  <a:srgbClr val="FFFFFF"/>
                </a:solidFill>
                <a:latin typeface="+mj-lt"/>
              </a:rPr>
              <a:t>coverage of: 3x for New Business; 1.5x for Standard Orders</a:t>
            </a:r>
            <a:endParaRPr kumimoji="0" lang="en-US" sz="1400" b="0" i="0" u="none" strike="noStrike" kern="1200" cap="none" spc="0" normalizeH="0" baseline="0" noProof="0" dirty="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3609529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5CFAD53-7206-429C-BFBE-E951D3DFD391}"/>
              </a:ext>
            </a:extLst>
          </p:cNvPr>
          <p:cNvGraphicFramePr>
            <a:graphicFrameLocks noChangeAspect="1"/>
          </p:cNvGraphicFramePr>
          <p:nvPr>
            <p:custDataLst>
              <p:tags r:id="rId1"/>
            </p:custDataLst>
            <p:extLst>
              <p:ext uri="{D42A27DB-BD31-4B8C-83A1-F6EECF244321}">
                <p14:modId xmlns:p14="http://schemas.microsoft.com/office/powerpoint/2010/main" val="3241084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6" name="Object 5" hidden="1">
                        <a:extLst>
                          <a:ext uri="{FF2B5EF4-FFF2-40B4-BE49-F238E27FC236}">
                            <a16:creationId xmlns:a16="http://schemas.microsoft.com/office/drawing/2014/main" id="{D5CFAD53-7206-429C-BFBE-E951D3DFD39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0345566-7C21-46BB-988A-C852740C998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3" name="Rectangle 2" hidden="1">
            <a:extLst>
              <a:ext uri="{FF2B5EF4-FFF2-40B4-BE49-F238E27FC236}">
                <a16:creationId xmlns:a16="http://schemas.microsoft.com/office/drawing/2014/main" id="{975CC80B-E34A-432E-8675-F74CF1798F8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018824" rtl="0" eaLnBrk="1" fontAlgn="auto"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PT Sans" panose="020B0503020203020204"/>
            </a:endParaRPr>
          </a:p>
        </p:txBody>
      </p:sp>
      <p:sp>
        <p:nvSpPr>
          <p:cNvPr id="2" name="Title 1">
            <a:extLst>
              <a:ext uri="{FF2B5EF4-FFF2-40B4-BE49-F238E27FC236}">
                <a16:creationId xmlns:a16="http://schemas.microsoft.com/office/drawing/2014/main" id="{55DB77D5-E4D2-49DC-8A68-09959B06860A}"/>
              </a:ext>
            </a:extLst>
          </p:cNvPr>
          <p:cNvSpPr>
            <a:spLocks noGrp="1"/>
          </p:cNvSpPr>
          <p:nvPr>
            <p:ph type="title"/>
          </p:nvPr>
        </p:nvSpPr>
        <p:spPr/>
        <p:txBody>
          <a:bodyPr>
            <a:noAutofit/>
          </a:bodyPr>
          <a:lstStyle/>
          <a:p>
            <a:r>
              <a:rPr lang="en-US" dirty="0"/>
              <a:t>Deal Inspection &amp; Coaching Guide</a:t>
            </a:r>
          </a:p>
        </p:txBody>
      </p:sp>
      <p:graphicFrame>
        <p:nvGraphicFramePr>
          <p:cNvPr id="11" name="Content Placeholder 8">
            <a:extLst>
              <a:ext uri="{FF2B5EF4-FFF2-40B4-BE49-F238E27FC236}">
                <a16:creationId xmlns:a16="http://schemas.microsoft.com/office/drawing/2014/main" id="{792551AA-DC9E-4C05-9771-2452D88784BC}"/>
              </a:ext>
            </a:extLst>
          </p:cNvPr>
          <p:cNvGraphicFramePr>
            <a:graphicFrameLocks/>
          </p:cNvGraphicFramePr>
          <p:nvPr>
            <p:extLst>
              <p:ext uri="{D42A27DB-BD31-4B8C-83A1-F6EECF244321}">
                <p14:modId xmlns:p14="http://schemas.microsoft.com/office/powerpoint/2010/main" val="2836179103"/>
              </p:ext>
            </p:extLst>
          </p:nvPr>
        </p:nvGraphicFramePr>
        <p:xfrm>
          <a:off x="209856" y="990600"/>
          <a:ext cx="7333944" cy="8244840"/>
        </p:xfrm>
        <a:graphic>
          <a:graphicData uri="http://schemas.openxmlformats.org/drawingml/2006/table">
            <a:tbl>
              <a:tblPr>
                <a:tableStyleId>{1FECB4D8-DB02-4DC6-A0A2-4F2EBAE1DC90}</a:tableStyleId>
              </a:tblPr>
              <a:tblGrid>
                <a:gridCol w="1617043">
                  <a:extLst>
                    <a:ext uri="{9D8B030D-6E8A-4147-A177-3AD203B41FA5}">
                      <a16:colId xmlns:a16="http://schemas.microsoft.com/office/drawing/2014/main" val="2300667841"/>
                    </a:ext>
                  </a:extLst>
                </a:gridCol>
                <a:gridCol w="1579136">
                  <a:extLst>
                    <a:ext uri="{9D8B030D-6E8A-4147-A177-3AD203B41FA5}">
                      <a16:colId xmlns:a16="http://schemas.microsoft.com/office/drawing/2014/main" val="1795713948"/>
                    </a:ext>
                  </a:extLst>
                </a:gridCol>
                <a:gridCol w="4137765">
                  <a:extLst>
                    <a:ext uri="{9D8B030D-6E8A-4147-A177-3AD203B41FA5}">
                      <a16:colId xmlns:a16="http://schemas.microsoft.com/office/drawing/2014/main" val="742069140"/>
                    </a:ext>
                  </a:extLst>
                </a:gridCol>
              </a:tblGrid>
              <a:tr h="29592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Opportunity Overview</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100" dirty="0"/>
                        <a:t>Opportunity Description:</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What is the opportunity background? Deal size? General Status? Known qualification gaps?</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75160235"/>
                  </a:ext>
                </a:extLst>
              </a:tr>
              <a:tr h="414291">
                <a:tc vMerge="1">
                  <a:txBody>
                    <a:bodyPr/>
                    <a:lstStyle/>
                    <a:p>
                      <a:endParaRPr lang="en-US" sz="950" dirty="0"/>
                    </a:p>
                  </a:txBody>
                  <a:tcPr anchor="ctr"/>
                </a:tc>
                <a:tc>
                  <a:txBody>
                    <a:bodyPr/>
                    <a:lstStyle/>
                    <a:p>
                      <a:pPr algn="ctr"/>
                      <a:r>
                        <a:rPr lang="en-US" sz="1100" dirty="0"/>
                        <a:t>Oppty Stage &amp; Forecasting:</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dirty="0"/>
                        <a:t>What Oppty Stage is the deal in? What client outcomes are required to progress the deal? What is the deal’s forecast category?</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1764880"/>
                  </a:ext>
                </a:extLst>
              </a:tr>
              <a:tr h="532660">
                <a:tc>
                  <a:txBody>
                    <a:bodyPr/>
                    <a:lstStyle/>
                    <a:p>
                      <a:r>
                        <a:rPr lang="en-US" sz="1100" b="1" dirty="0"/>
                        <a:t>What are the business issues driving a compelling event?</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100" dirty="0"/>
                        <a:t>Identify Pain: </a:t>
                      </a:r>
                    </a:p>
                    <a:p>
                      <a:pPr algn="ctr"/>
                      <a:r>
                        <a:rPr lang="en-US" sz="1100" dirty="0"/>
                        <a:t>(Situation &amp; Complication)</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dirty="0"/>
                        <a:t>What are the business and technical pains? What is the size of the pain? Who is impacted? How do you know?</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5160122"/>
                  </a:ext>
                </a:extLst>
              </a:tr>
              <a:tr h="532660">
                <a:tc rowSpan="3">
                  <a:txBody>
                    <a:bodyPr/>
                    <a:lstStyle/>
                    <a:p>
                      <a:r>
                        <a:rPr lang="en-US" sz="1100" b="1" dirty="0"/>
                        <a:t>Who do these business issues impact the most?</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100" dirty="0"/>
                        <a:t>Technical Buyers: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Who are the Technical Buyers? What is their role in the Decision Process? How well does our solution satisfy their technical requirement? Why would they support our solution?</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39219298"/>
                  </a:ext>
                </a:extLst>
              </a:tr>
              <a:tr h="414291">
                <a:tc vMerge="1">
                  <a:txBody>
                    <a:bodyPr/>
                    <a:lstStyle/>
                    <a:p>
                      <a:endParaRPr lang="en-US" sz="950" dirty="0"/>
                    </a:p>
                  </a:txBody>
                  <a:tcPr anchor="ctr"/>
                </a:tc>
                <a:tc>
                  <a:txBody>
                    <a:bodyPr/>
                    <a:lstStyle/>
                    <a:p>
                      <a:pPr algn="ctr"/>
                      <a:r>
                        <a:rPr lang="en-US" sz="1100" dirty="0"/>
                        <a:t>Business Buyers: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Who are the Business Buyers? How do you know? Have you met with them</a:t>
                      </a:r>
                      <a:r>
                        <a:rPr lang="en-US" altLang="zh-TW" sz="1100" dirty="0"/>
                        <a:t>? Why would they buy? Why now? Who do they listen to?</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42334437"/>
                  </a:ext>
                </a:extLst>
              </a:tr>
              <a:tr h="414291">
                <a:tc vMerge="1">
                  <a:txBody>
                    <a:bodyPr/>
                    <a:lstStyle/>
                    <a:p>
                      <a:endParaRPr lang="en-US" sz="950" dirty="0"/>
                    </a:p>
                  </a:txBody>
                  <a:tcPr anchor="ctr"/>
                </a:tc>
                <a:tc>
                  <a:txBody>
                    <a:bodyPr/>
                    <a:lstStyle/>
                    <a:p>
                      <a:pPr algn="ctr"/>
                      <a:r>
                        <a:rPr lang="en-US" sz="1100" dirty="0"/>
                        <a:t>Champions: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dirty="0"/>
                        <a:t>Who are your champions? Why are they Champions (vs. Coaches)? How have you tested them? How have you prepared them to sell on your behalf?</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33247501"/>
                  </a:ext>
                </a:extLst>
              </a:tr>
              <a:tr h="414291">
                <a:tc rowSpan="4">
                  <a:txBody>
                    <a:bodyPr/>
                    <a:lstStyle/>
                    <a:p>
                      <a:r>
                        <a:rPr lang="en-US" sz="1100" b="1" dirty="0"/>
                        <a:t>How will the customer make a decision?</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100" dirty="0"/>
                        <a:t>Decision Criteria:</a:t>
                      </a:r>
                    </a:p>
                    <a:p>
                      <a:pPr algn="ctr"/>
                      <a:r>
                        <a:rPr lang="en-US" sz="1100" dirty="0"/>
                        <a:t>(Required Capabilities)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What are the Decision Criteria? How do you know? Who established them? How have you influenced them? How do they align with our Differentiators?</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25221288"/>
                  </a:ext>
                </a:extLst>
              </a:tr>
              <a:tr h="414291">
                <a:tc vMerge="1">
                  <a:txBody>
                    <a:bodyPr/>
                    <a:lstStyle/>
                    <a:p>
                      <a:endParaRPr lang="en-US" sz="900" dirty="0"/>
                    </a:p>
                  </a:txBody>
                  <a:tcPr anchor="ctr"/>
                </a:tc>
                <a:tc>
                  <a:txBody>
                    <a:bodyPr/>
                    <a:lstStyle/>
                    <a:p>
                      <a:pPr algn="ctr"/>
                      <a:r>
                        <a:rPr lang="en-US" sz="1100" dirty="0"/>
                        <a:t>Metrics: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What are the Metrics that will define success? Who cares about these? How have you influenced them? How do they align with the Decision Criteria?</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96735142"/>
                  </a:ext>
                </a:extLst>
              </a:tr>
              <a:tr h="295922">
                <a:tc vMerge="1">
                  <a:txBody>
                    <a:bodyPr/>
                    <a:lstStyle/>
                    <a:p>
                      <a:endParaRPr lang="en-US" sz="900" dirty="0"/>
                    </a:p>
                  </a:txBody>
                  <a:tcPr anchor="ctr"/>
                </a:tc>
                <a:tc>
                  <a:txBody>
                    <a:bodyPr/>
                    <a:lstStyle/>
                    <a:p>
                      <a:pPr algn="ctr"/>
                      <a:r>
                        <a:rPr lang="en-US" sz="1100" dirty="0"/>
                        <a:t>Decision Process: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What are the steps, timelines, and owners of the Decision Process? How do you know? How can you accelerate it?</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661048"/>
                  </a:ext>
                </a:extLst>
              </a:tr>
              <a:tr h="414291">
                <a:tc vMerge="1">
                  <a:txBody>
                    <a:bodyPr/>
                    <a:lstStyle/>
                    <a:p>
                      <a:endParaRPr lang="en-US" sz="900" dirty="0"/>
                    </a:p>
                  </a:txBody>
                  <a:tcPr anchor="ctr"/>
                </a:tc>
                <a:tc>
                  <a:txBody>
                    <a:bodyPr/>
                    <a:lstStyle/>
                    <a:p>
                      <a:pPr algn="ctr"/>
                      <a:r>
                        <a:rPr lang="en-US" sz="1100" dirty="0"/>
                        <a:t>Paper Process: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dirty="0"/>
                        <a:t>What is the Paper Process? What signatures are required? How do you know? How does this align with the expected close date?</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683863"/>
                  </a:ext>
                </a:extLst>
              </a:tr>
              <a:tr h="414291">
                <a:tc rowSpan="3">
                  <a:txBody>
                    <a:bodyPr/>
                    <a:lstStyle/>
                    <a:p>
                      <a:r>
                        <a:rPr lang="en-US" sz="1100" b="1" dirty="0"/>
                        <a:t>How do our Solutions align with the Decision Criteria?</a:t>
                      </a:r>
                    </a:p>
                    <a:p>
                      <a:r>
                        <a:rPr lang="en-US" sz="1100" b="1" dirty="0"/>
                        <a:t>Where have we done this before?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100" dirty="0"/>
                        <a:t>How We Do It</a:t>
                      </a:r>
                    </a:p>
                    <a:p>
                      <a:pPr algn="ctr"/>
                      <a:r>
                        <a:rPr lang="en-US" sz="1100" dirty="0"/>
                        <a:t>&amp; Better:</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Describe out proposed solution. How does it specifically satisfy the Decision Criteria? Where do we have gaps? How are we going to address those gaps?</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38137348"/>
                  </a:ext>
                </a:extLst>
              </a:tr>
              <a:tr h="414291">
                <a:tc vMerge="1">
                  <a:txBody>
                    <a:bodyPr/>
                    <a:lstStyle/>
                    <a:p>
                      <a:endParaRPr lang="en-US" sz="900" dirty="0"/>
                    </a:p>
                  </a:txBody>
                  <a:tcPr anchor="ctr"/>
                </a:tc>
                <a:tc>
                  <a:txBody>
                    <a:bodyPr/>
                    <a:lstStyle/>
                    <a:p>
                      <a:pPr algn="ctr"/>
                      <a:r>
                        <a:rPr lang="en-US" sz="1100" dirty="0"/>
                        <a:t>Proof Points:</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a:t>Where have we achieved PBOs and satisfied Decision Criteria like this before? What case studies, testimonials, or references would the customer find most relevant? </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50280542"/>
                  </a:ext>
                </a:extLst>
              </a:tr>
              <a:tr h="295922">
                <a:tc vMerge="1">
                  <a:txBody>
                    <a:bodyPr/>
                    <a:lstStyle/>
                    <a:p>
                      <a:endParaRPr lang="en-US" sz="900" dirty="0"/>
                    </a:p>
                  </a:txBody>
                  <a:tcPr anchor="ctr"/>
                </a:tc>
                <a:tc>
                  <a:txBody>
                    <a:bodyPr/>
                    <a:lstStyle/>
                    <a:p>
                      <a:pPr algn="ctr"/>
                      <a:r>
                        <a:rPr lang="en-US" sz="1100" dirty="0"/>
                        <a:t>Opportunity Risk:</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dirty="0"/>
                        <a:t>Why would we win? Why would we lose? How do you know? What can we do to mitigate any risk?</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96681708"/>
                  </a:ext>
                </a:extLst>
              </a:tr>
              <a:tr h="414291">
                <a:tc>
                  <a:txBody>
                    <a:bodyPr/>
                    <a:lstStyle/>
                    <a:p>
                      <a:r>
                        <a:rPr lang="en-US" sz="1100" b="1" dirty="0"/>
                        <a:t>Who are we competing against?</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100" dirty="0"/>
                        <a:t>Competition:</a:t>
                      </a: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100" dirty="0"/>
                        <a:t>Who is our competition? What are their strengths and weaknesses? How are the competing against us? What traps have we set for them?</a:t>
                      </a:r>
                      <a:endParaRPr lang="en-US" sz="1100" i="1" dirty="0"/>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66129910"/>
                  </a:ext>
                </a:extLst>
              </a:tr>
              <a:tr h="414291">
                <a:tc>
                  <a:txBody>
                    <a:bodyPr/>
                    <a:lstStyle/>
                    <a:p>
                      <a:pPr marL="0" algn="l" defTabSz="685800" rtl="0" eaLnBrk="1" latinLnBrk="0" hangingPunct="1"/>
                      <a:r>
                        <a:rPr lang="en-US" sz="1100" b="1" kern="1200" dirty="0">
                          <a:solidFill>
                            <a:schemeClr val="tx1"/>
                          </a:solidFill>
                        </a:rPr>
                        <a:t>What critical steps need to be taken in the next 10 days? </a:t>
                      </a:r>
                      <a:endParaRPr lang="en-US" sz="1100" b="1" kern="1200" dirty="0">
                        <a:solidFill>
                          <a:schemeClr val="tx1"/>
                        </a:solidFill>
                        <a:latin typeface="+mn-lt"/>
                        <a:ea typeface="+mn-ea"/>
                        <a:cs typeface="+mn-cs"/>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ctr" defTabSz="685800" rtl="0" eaLnBrk="1" latinLnBrk="0" hangingPunct="1"/>
                      <a:r>
                        <a:rPr lang="en-US" sz="1100" kern="1200" dirty="0">
                          <a:solidFill>
                            <a:schemeClr val="tx1"/>
                          </a:solidFill>
                        </a:rPr>
                        <a:t>Action Items:</a:t>
                      </a:r>
                      <a:endParaRPr lang="en-US" sz="1100" kern="1200" dirty="0">
                        <a:solidFill>
                          <a:schemeClr val="tx1"/>
                        </a:solidFill>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algn="l" defTabSz="685800" rtl="0" eaLnBrk="1" latinLnBrk="0" hangingPunct="1"/>
                      <a:r>
                        <a:rPr lang="en-US" sz="1100" kern="1200" dirty="0">
                          <a:solidFill>
                            <a:schemeClr val="tx1"/>
                          </a:solidFill>
                        </a:rPr>
                        <a:t>What are the near-term action items to close any gaps? Who is accountable for them? When are they due? </a:t>
                      </a:r>
                      <a:endParaRPr lang="en-US" sz="1100" i="1" kern="1200" dirty="0">
                        <a:solidFill>
                          <a:schemeClr val="tx1"/>
                        </a:solidFill>
                        <a:latin typeface="+mn-lt"/>
                        <a:ea typeface="+mn-ea"/>
                        <a:cs typeface="+mn-cs"/>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5171730"/>
                  </a:ext>
                </a:extLst>
              </a:tr>
            </a:tbl>
          </a:graphicData>
        </a:graphic>
      </p:graphicFrame>
      <p:sp>
        <p:nvSpPr>
          <p:cNvPr id="9" name="Slide Number Placeholder 2">
            <a:extLst>
              <a:ext uri="{FF2B5EF4-FFF2-40B4-BE49-F238E27FC236}">
                <a16:creationId xmlns:a16="http://schemas.microsoft.com/office/drawing/2014/main" id="{89801F87-D85E-9244-B7ED-512AC16DD534}"/>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58</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986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157486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Job Aids</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343671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6FFDA7-BE02-4FA6-ADEB-830B568FF3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F36FFDA7-BE02-4FA6-ADEB-830B568FF3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B9E6EA6-DAB2-470B-B4A6-E0871A5CA97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6DC28830-1286-41BA-A27B-4BBBED39139B}"/>
              </a:ext>
            </a:extLst>
          </p:cNvPr>
          <p:cNvSpPr>
            <a:spLocks noGrp="1"/>
          </p:cNvSpPr>
          <p:nvPr>
            <p:ph type="title"/>
          </p:nvPr>
        </p:nvSpPr>
        <p:spPr/>
        <p:txBody>
          <a:bodyPr/>
          <a:lstStyle/>
          <a:p>
            <a:r>
              <a:rPr lang="en-US" dirty="0"/>
              <a:t>Introducing Our Sales Process</a:t>
            </a:r>
          </a:p>
        </p:txBody>
      </p:sp>
      <p:sp>
        <p:nvSpPr>
          <p:cNvPr id="69" name="Rectangle 68">
            <a:extLst>
              <a:ext uri="{FF2B5EF4-FFF2-40B4-BE49-F238E27FC236}">
                <a16:creationId xmlns:a16="http://schemas.microsoft.com/office/drawing/2014/main" id="{3E39D4B4-369A-40B0-B8CB-222AB9F9ADA7}"/>
              </a:ext>
            </a:extLst>
          </p:cNvPr>
          <p:cNvSpPr/>
          <p:nvPr/>
        </p:nvSpPr>
        <p:spPr>
          <a:xfrm>
            <a:off x="1556475" y="767517"/>
            <a:ext cx="5915437" cy="923330"/>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The Sales Process </a:t>
            </a:r>
            <a:r>
              <a:rPr lang="en-US" sz="1200" dirty="0">
                <a:latin typeface="+mn-lt"/>
              </a:rPr>
              <a:t>is</a:t>
            </a:r>
            <a:r>
              <a:rPr kumimoji="0" lang="en-US" sz="1200" b="0" i="0" u="none" strike="noStrike" kern="1200" cap="none" spc="0" normalizeH="0" baseline="0" noProof="0" dirty="0">
                <a:ln>
                  <a:noFill/>
                </a:ln>
                <a:effectLst/>
                <a:uLnTx/>
                <a:uFillTx/>
                <a:latin typeface="+mn-lt"/>
                <a:ea typeface="+mn-ea"/>
                <a:cs typeface="+mn-cs"/>
              </a:rPr>
              <a:t> built around the Buyer’s Journey, ensuring there is an outside-in perspective for nurturing prospects through Lead Management, building a business case through Opportunity Management</a:t>
            </a:r>
            <a:r>
              <a:rPr lang="en-US" sz="1200" dirty="0">
                <a:latin typeface="+mn-lt"/>
              </a:rPr>
              <a:t>, and forecast reporting through Pipeline Management. Together, these three distinct management process make up the Core Sales Capabilities.</a:t>
            </a:r>
            <a:endParaRPr kumimoji="0" lang="en-US" sz="1200" b="0" i="0" u="none" strike="noStrike" kern="1200" cap="none" spc="0" normalizeH="0" baseline="0" noProof="0" dirty="0">
              <a:ln>
                <a:noFill/>
              </a:ln>
              <a:effectLst/>
              <a:uLnTx/>
              <a:uFillTx/>
              <a:latin typeface="+mn-lt"/>
            </a:endParaRPr>
          </a:p>
        </p:txBody>
      </p:sp>
      <p:sp>
        <p:nvSpPr>
          <p:cNvPr id="19" name="TextBox 18">
            <a:extLst>
              <a:ext uri="{FF2B5EF4-FFF2-40B4-BE49-F238E27FC236}">
                <a16:creationId xmlns:a16="http://schemas.microsoft.com/office/drawing/2014/main" id="{42458839-D517-41ED-9010-C193446C63E2}"/>
              </a:ext>
            </a:extLst>
          </p:cNvPr>
          <p:cNvSpPr txBox="1"/>
          <p:nvPr/>
        </p:nvSpPr>
        <p:spPr>
          <a:xfrm>
            <a:off x="300424" y="1700971"/>
            <a:ext cx="7171504" cy="504732"/>
          </a:xfrm>
          <a:prstGeom prst="rect">
            <a:avLst/>
          </a:prstGeom>
          <a:solidFill>
            <a:schemeClr val="bg1">
              <a:lumMod val="95000"/>
            </a:schemeClr>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ctr">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b="1" dirty="0">
                <a:solidFill>
                  <a:schemeClr val="accent3"/>
                </a:solidFill>
              </a:rPr>
              <a:t>Sales Process</a:t>
            </a:r>
          </a:p>
          <a:p>
            <a:r>
              <a:rPr lang="en-US" sz="1000" b="1" dirty="0">
                <a:solidFill>
                  <a:schemeClr val="accent3"/>
                </a:solidFill>
              </a:rPr>
              <a:t>(Section 1)</a:t>
            </a:r>
          </a:p>
        </p:txBody>
      </p:sp>
      <p:sp>
        <p:nvSpPr>
          <p:cNvPr id="3" name="Rectangle 2">
            <a:extLst>
              <a:ext uri="{FF2B5EF4-FFF2-40B4-BE49-F238E27FC236}">
                <a16:creationId xmlns:a16="http://schemas.microsoft.com/office/drawing/2014/main" id="{A42678D6-ACD9-4AB4-AD23-F3485AE45964}"/>
              </a:ext>
            </a:extLst>
          </p:cNvPr>
          <p:cNvSpPr/>
          <p:nvPr/>
        </p:nvSpPr>
        <p:spPr>
          <a:xfrm>
            <a:off x="300446" y="2205703"/>
            <a:ext cx="7171505" cy="3691220"/>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BDF8411-73AE-457F-BBE6-C4782860D4A7}"/>
              </a:ext>
            </a:extLst>
          </p:cNvPr>
          <p:cNvSpPr/>
          <p:nvPr/>
        </p:nvSpPr>
        <p:spPr>
          <a:xfrm>
            <a:off x="300446" y="873949"/>
            <a:ext cx="994951" cy="430887"/>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Our Sales Process</a:t>
            </a:r>
          </a:p>
        </p:txBody>
      </p:sp>
      <p:cxnSp>
        <p:nvCxnSpPr>
          <p:cNvPr id="8" name="Straight Connector 7">
            <a:extLst>
              <a:ext uri="{FF2B5EF4-FFF2-40B4-BE49-F238E27FC236}">
                <a16:creationId xmlns:a16="http://schemas.microsoft.com/office/drawing/2014/main" id="{64DA2A14-B901-4E1C-A036-5AA20B2E9C90}"/>
              </a:ext>
            </a:extLst>
          </p:cNvPr>
          <p:cNvCxnSpPr>
            <a:cxnSpLocks/>
          </p:cNvCxnSpPr>
          <p:nvPr/>
        </p:nvCxnSpPr>
        <p:spPr>
          <a:xfrm>
            <a:off x="1447798" y="873949"/>
            <a:ext cx="0" cy="6771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C4415CA-3784-45EC-BCFF-774AC71A9957}"/>
              </a:ext>
            </a:extLst>
          </p:cNvPr>
          <p:cNvSpPr/>
          <p:nvPr/>
        </p:nvSpPr>
        <p:spPr>
          <a:xfrm>
            <a:off x="300445" y="6044444"/>
            <a:ext cx="1323530" cy="1800493"/>
          </a:xfrm>
          <a:prstGeom prst="rect">
            <a:avLst/>
          </a:prstGeom>
        </p:spPr>
        <p:txBody>
          <a:bodyPr wrap="square" lIns="0" tIns="0" rIns="0" bIns="0">
            <a:spAutoFit/>
          </a:bodyPr>
          <a:lstStyle/>
          <a:p>
            <a:pPr defTabSz="457200" fontAlgn="auto">
              <a:spcBef>
                <a:spcPts val="0"/>
              </a:spcBef>
              <a:spcAft>
                <a:spcPts val="600"/>
              </a:spcAft>
              <a:defRPr/>
            </a:pPr>
            <a:r>
              <a:rPr lang="en-US" sz="1400" b="1" dirty="0">
                <a:solidFill>
                  <a:schemeClr val="accent3"/>
                </a:solidFill>
                <a:latin typeface="Arial Black" panose="020B0A04020102020204" pitchFamily="34" charset="0"/>
              </a:rPr>
              <a:t>Each Section Explained</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The Sales Playbook structure follows the sequence of the diagram above. Here is what is in each section:</a:t>
            </a:r>
          </a:p>
        </p:txBody>
      </p:sp>
      <p:grpSp>
        <p:nvGrpSpPr>
          <p:cNvPr id="6" name="Group 5">
            <a:extLst>
              <a:ext uri="{FF2B5EF4-FFF2-40B4-BE49-F238E27FC236}">
                <a16:creationId xmlns:a16="http://schemas.microsoft.com/office/drawing/2014/main" id="{869B45A3-9277-4650-B6F0-AA4C241BE32B}"/>
              </a:ext>
            </a:extLst>
          </p:cNvPr>
          <p:cNvGrpSpPr/>
          <p:nvPr/>
        </p:nvGrpSpPr>
        <p:grpSpPr>
          <a:xfrm>
            <a:off x="1913480" y="6044444"/>
            <a:ext cx="5558448" cy="3226166"/>
            <a:chOff x="1600200" y="6044444"/>
            <a:chExt cx="5558448" cy="3226166"/>
          </a:xfrm>
        </p:grpSpPr>
        <p:cxnSp>
          <p:nvCxnSpPr>
            <p:cNvPr id="74" name="Straight Connector 73">
              <a:extLst>
                <a:ext uri="{FF2B5EF4-FFF2-40B4-BE49-F238E27FC236}">
                  <a16:creationId xmlns:a16="http://schemas.microsoft.com/office/drawing/2014/main" id="{3358238B-79EB-4DBB-BBDB-4B6D99001848}"/>
                </a:ext>
              </a:extLst>
            </p:cNvPr>
            <p:cNvCxnSpPr>
              <a:cxnSpLocks/>
            </p:cNvCxnSpPr>
            <p:nvPr/>
          </p:nvCxnSpPr>
          <p:spPr>
            <a:xfrm>
              <a:off x="1836068" y="6377940"/>
              <a:ext cx="0" cy="258104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BF174A3-2F8F-4939-8953-60E12A59D022}"/>
                </a:ext>
              </a:extLst>
            </p:cNvPr>
            <p:cNvGrpSpPr/>
            <p:nvPr/>
          </p:nvGrpSpPr>
          <p:grpSpPr>
            <a:xfrm>
              <a:off x="1600200" y="6044444"/>
              <a:ext cx="5558448" cy="3226166"/>
              <a:chOff x="1600200" y="6044444"/>
              <a:chExt cx="5558448" cy="3226166"/>
            </a:xfrm>
          </p:grpSpPr>
          <p:grpSp>
            <p:nvGrpSpPr>
              <p:cNvPr id="12" name="Group 11">
                <a:extLst>
                  <a:ext uri="{FF2B5EF4-FFF2-40B4-BE49-F238E27FC236}">
                    <a16:creationId xmlns:a16="http://schemas.microsoft.com/office/drawing/2014/main" id="{96143B24-A740-4981-8FBB-FB492774D3B9}"/>
                  </a:ext>
                </a:extLst>
              </p:cNvPr>
              <p:cNvGrpSpPr/>
              <p:nvPr/>
            </p:nvGrpSpPr>
            <p:grpSpPr>
              <a:xfrm>
                <a:off x="1600200" y="6044444"/>
                <a:ext cx="5558448" cy="592470"/>
                <a:chOff x="1600200" y="6564488"/>
                <a:chExt cx="5558448" cy="592470"/>
              </a:xfrm>
            </p:grpSpPr>
            <p:sp>
              <p:nvSpPr>
                <p:cNvPr id="75" name="Oval 74">
                  <a:extLst>
                    <a:ext uri="{FF2B5EF4-FFF2-40B4-BE49-F238E27FC236}">
                      <a16:creationId xmlns:a16="http://schemas.microsoft.com/office/drawing/2014/main" id="{D04DFA64-5845-49C3-B188-1D28AEE55A2A}"/>
                    </a:ext>
                  </a:extLst>
                </p:cNvPr>
                <p:cNvSpPr/>
                <p:nvPr/>
              </p:nvSpPr>
              <p:spPr>
                <a:xfrm>
                  <a:off x="1600200" y="6564488"/>
                  <a:ext cx="471735" cy="471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76" name="Oval 75">
                  <a:extLst>
                    <a:ext uri="{FF2B5EF4-FFF2-40B4-BE49-F238E27FC236}">
                      <a16:creationId xmlns:a16="http://schemas.microsoft.com/office/drawing/2014/main" id="{674132E2-6C9C-4242-BD81-A49A365B464F}"/>
                    </a:ext>
                  </a:extLst>
                </p:cNvPr>
                <p:cNvSpPr/>
                <p:nvPr/>
              </p:nvSpPr>
              <p:spPr>
                <a:xfrm>
                  <a:off x="1648944" y="6613232"/>
                  <a:ext cx="374248" cy="37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ea typeface="+mn-ea"/>
                      <a:cs typeface="+mn-cs"/>
                    </a:rPr>
                    <a:t>01</a:t>
                  </a:r>
                </a:p>
              </p:txBody>
            </p:sp>
            <p:sp>
              <p:nvSpPr>
                <p:cNvPr id="82" name="Rectangle 81">
                  <a:extLst>
                    <a:ext uri="{FF2B5EF4-FFF2-40B4-BE49-F238E27FC236}">
                      <a16:creationId xmlns:a16="http://schemas.microsoft.com/office/drawing/2014/main" id="{F5780287-7008-46A0-9A05-1EC694A7196D}"/>
                    </a:ext>
                  </a:extLst>
                </p:cNvPr>
                <p:cNvSpPr/>
                <p:nvPr/>
              </p:nvSpPr>
              <p:spPr>
                <a:xfrm>
                  <a:off x="2224337" y="6564488"/>
                  <a:ext cx="4934311" cy="592470"/>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mn-ea"/>
                      <a:cs typeface="+mn-cs"/>
                      <a:hlinkClick r:id="rId6" action="ppaction://hlinksldjump">
                        <a:extLst>
                          <a:ext uri="{A12FA001-AC4F-418D-AE19-62706E023703}">
                            <ahyp:hlinkClr xmlns:ahyp="http://schemas.microsoft.com/office/drawing/2018/hyperlinkcolor" val="tx"/>
                          </a:ext>
                        </a:extLst>
                      </a:hlinkClick>
                    </a:rPr>
                    <a:t>Sales Process</a:t>
                  </a:r>
                  <a:endParaRPr kumimoji="0" lang="en-US" sz="1200" b="1" i="0" u="none" strike="noStrike" kern="1200" cap="none" spc="0" normalizeH="0" baseline="0" noProof="0" dirty="0">
                    <a:ln>
                      <a:noFill/>
                    </a:ln>
                    <a:solidFill>
                      <a:schemeClr val="accent3"/>
                    </a:solidFill>
                    <a:effectLst/>
                    <a:uLnTx/>
                    <a:uFillTx/>
                    <a:latin typeface="+mn-lt"/>
                    <a:ea typeface="+mn-ea"/>
                    <a:cs typeface="+mn-cs"/>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Explains the alignment of the Buyer’s Journey with the sales activities throughout the Opportunity Management process</a:t>
                  </a:r>
                </a:p>
              </p:txBody>
            </p:sp>
          </p:grpSp>
          <p:grpSp>
            <p:nvGrpSpPr>
              <p:cNvPr id="83" name="Group 82">
                <a:extLst>
                  <a:ext uri="{FF2B5EF4-FFF2-40B4-BE49-F238E27FC236}">
                    <a16:creationId xmlns:a16="http://schemas.microsoft.com/office/drawing/2014/main" id="{2450C0DD-B4A9-47A3-8BBE-A75DFB3DF877}"/>
                  </a:ext>
                </a:extLst>
              </p:cNvPr>
              <p:cNvGrpSpPr/>
              <p:nvPr/>
            </p:nvGrpSpPr>
            <p:grpSpPr>
              <a:xfrm>
                <a:off x="1600200" y="6702868"/>
                <a:ext cx="5558448" cy="592470"/>
                <a:chOff x="1600200" y="6564488"/>
                <a:chExt cx="5558448" cy="592470"/>
              </a:xfrm>
            </p:grpSpPr>
            <p:sp>
              <p:nvSpPr>
                <p:cNvPr id="84" name="Oval 83">
                  <a:extLst>
                    <a:ext uri="{FF2B5EF4-FFF2-40B4-BE49-F238E27FC236}">
                      <a16:creationId xmlns:a16="http://schemas.microsoft.com/office/drawing/2014/main" id="{41B971DE-EE1C-472C-936B-4E549862C97D}"/>
                    </a:ext>
                  </a:extLst>
                </p:cNvPr>
                <p:cNvSpPr/>
                <p:nvPr/>
              </p:nvSpPr>
              <p:spPr>
                <a:xfrm>
                  <a:off x="1600200" y="6564488"/>
                  <a:ext cx="471735" cy="471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85" name="Oval 84">
                  <a:extLst>
                    <a:ext uri="{FF2B5EF4-FFF2-40B4-BE49-F238E27FC236}">
                      <a16:creationId xmlns:a16="http://schemas.microsoft.com/office/drawing/2014/main" id="{60B696F5-8FF9-4428-9233-800217D48736}"/>
                    </a:ext>
                  </a:extLst>
                </p:cNvPr>
                <p:cNvSpPr/>
                <p:nvPr/>
              </p:nvSpPr>
              <p:spPr>
                <a:xfrm>
                  <a:off x="1648944" y="6613232"/>
                  <a:ext cx="374248" cy="37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ea typeface="+mn-ea"/>
                      <a:cs typeface="+mn-cs"/>
                    </a:rPr>
                    <a:t>02</a:t>
                  </a:r>
                </a:p>
              </p:txBody>
            </p:sp>
            <p:sp>
              <p:nvSpPr>
                <p:cNvPr id="86" name="Rectangle 85">
                  <a:extLst>
                    <a:ext uri="{FF2B5EF4-FFF2-40B4-BE49-F238E27FC236}">
                      <a16:creationId xmlns:a16="http://schemas.microsoft.com/office/drawing/2014/main" id="{C5E51B91-7E0B-4FCA-9774-45646E022549}"/>
                    </a:ext>
                  </a:extLst>
                </p:cNvPr>
                <p:cNvSpPr/>
                <p:nvPr/>
              </p:nvSpPr>
              <p:spPr>
                <a:xfrm>
                  <a:off x="2224337" y="6564488"/>
                  <a:ext cx="4934311" cy="592470"/>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mn-ea"/>
                      <a:cs typeface="+mn-cs"/>
                      <a:hlinkClick r:id="rId7" action="ppaction://hlinksldjump">
                        <a:extLst>
                          <a:ext uri="{A12FA001-AC4F-418D-AE19-62706E023703}">
                            <ahyp:hlinkClr xmlns:ahyp="http://schemas.microsoft.com/office/drawing/2018/hyperlinkcolor" val="tx"/>
                          </a:ext>
                        </a:extLst>
                      </a:hlinkClick>
                    </a:rPr>
                    <a:t>Buyer’s Journey</a:t>
                  </a:r>
                  <a:endParaRPr kumimoji="0" lang="en-US" sz="1200" b="1" i="0" u="none" strike="noStrike" kern="1200" cap="none" spc="0" normalizeH="0" baseline="0" noProof="0" dirty="0">
                    <a:ln>
                      <a:noFill/>
                    </a:ln>
                    <a:solidFill>
                      <a:schemeClr val="accent3"/>
                    </a:solidFill>
                    <a:effectLst/>
                    <a:uLnTx/>
                    <a:uFillTx/>
                    <a:latin typeface="+mn-lt"/>
                    <a:ea typeface="+mn-ea"/>
                    <a:cs typeface="+mn-cs"/>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Provides insights into the thoughts &amp; actions of 8 typical Buyer Personas throughout their Buyer’s Journey</a:t>
                  </a:r>
                </a:p>
              </p:txBody>
            </p:sp>
          </p:grpSp>
          <p:grpSp>
            <p:nvGrpSpPr>
              <p:cNvPr id="87" name="Group 86">
                <a:extLst>
                  <a:ext uri="{FF2B5EF4-FFF2-40B4-BE49-F238E27FC236}">
                    <a16:creationId xmlns:a16="http://schemas.microsoft.com/office/drawing/2014/main" id="{174A0A90-212A-47BA-B893-7FCF21BEC45C}"/>
                  </a:ext>
                </a:extLst>
              </p:cNvPr>
              <p:cNvGrpSpPr/>
              <p:nvPr/>
            </p:nvGrpSpPr>
            <p:grpSpPr>
              <a:xfrm>
                <a:off x="1600200" y="7361292"/>
                <a:ext cx="5558448" cy="592470"/>
                <a:chOff x="1600200" y="6564488"/>
                <a:chExt cx="5558448" cy="592470"/>
              </a:xfrm>
            </p:grpSpPr>
            <p:sp>
              <p:nvSpPr>
                <p:cNvPr id="88" name="Oval 87">
                  <a:extLst>
                    <a:ext uri="{FF2B5EF4-FFF2-40B4-BE49-F238E27FC236}">
                      <a16:creationId xmlns:a16="http://schemas.microsoft.com/office/drawing/2014/main" id="{85BBEBB9-6A9A-4D2F-850F-DECC816DF764}"/>
                    </a:ext>
                  </a:extLst>
                </p:cNvPr>
                <p:cNvSpPr/>
                <p:nvPr/>
              </p:nvSpPr>
              <p:spPr>
                <a:xfrm>
                  <a:off x="1600200" y="6564488"/>
                  <a:ext cx="471735" cy="471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89" name="Oval 88">
                  <a:extLst>
                    <a:ext uri="{FF2B5EF4-FFF2-40B4-BE49-F238E27FC236}">
                      <a16:creationId xmlns:a16="http://schemas.microsoft.com/office/drawing/2014/main" id="{392C69B5-B113-47A5-8A9D-EF307A28C1F7}"/>
                    </a:ext>
                  </a:extLst>
                </p:cNvPr>
                <p:cNvSpPr/>
                <p:nvPr/>
              </p:nvSpPr>
              <p:spPr>
                <a:xfrm>
                  <a:off x="1648944" y="6613232"/>
                  <a:ext cx="374248" cy="37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ea typeface="+mn-ea"/>
                      <a:cs typeface="+mn-cs"/>
                    </a:rPr>
                    <a:t>03</a:t>
                  </a:r>
                </a:p>
              </p:txBody>
            </p:sp>
            <p:sp>
              <p:nvSpPr>
                <p:cNvPr id="90" name="Rectangle 89">
                  <a:extLst>
                    <a:ext uri="{FF2B5EF4-FFF2-40B4-BE49-F238E27FC236}">
                      <a16:creationId xmlns:a16="http://schemas.microsoft.com/office/drawing/2014/main" id="{2F474399-34DB-4B49-A2FD-E6D1FE40CC6F}"/>
                    </a:ext>
                  </a:extLst>
                </p:cNvPr>
                <p:cNvSpPr/>
                <p:nvPr/>
              </p:nvSpPr>
              <p:spPr>
                <a:xfrm>
                  <a:off x="2224337" y="6564488"/>
                  <a:ext cx="4934311" cy="592470"/>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mn-ea"/>
                      <a:cs typeface="+mn-cs"/>
                      <a:hlinkClick r:id="rId8" action="ppaction://hlinksldjump">
                        <a:extLst>
                          <a:ext uri="{A12FA001-AC4F-418D-AE19-62706E023703}">
                            <ahyp:hlinkClr xmlns:ahyp="http://schemas.microsoft.com/office/drawing/2018/hyperlinkcolor" val="tx"/>
                          </a:ext>
                        </a:extLst>
                      </a:hlinkClick>
                    </a:rPr>
                    <a:t>Lead Management</a:t>
                  </a:r>
                  <a:endParaRPr kumimoji="0" lang="en-US" sz="1200" b="1" i="0" u="none" strike="noStrike" kern="1200" cap="none" spc="0" normalizeH="0" baseline="0" noProof="0" dirty="0">
                    <a:ln>
                      <a:noFill/>
                    </a:ln>
                    <a:solidFill>
                      <a:schemeClr val="accent3"/>
                    </a:solidFill>
                    <a:effectLst/>
                    <a:uLnTx/>
                    <a:uFillTx/>
                    <a:latin typeface="+mn-lt"/>
                    <a:ea typeface="+mn-ea"/>
                    <a:cs typeface="+mn-cs"/>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Depicts the Marketing &amp; Sales Lead Management Funnel as prospects are nurtured, qualified, and closed</a:t>
                  </a:r>
                </a:p>
              </p:txBody>
            </p:sp>
          </p:grpSp>
          <p:grpSp>
            <p:nvGrpSpPr>
              <p:cNvPr id="91" name="Group 90">
                <a:extLst>
                  <a:ext uri="{FF2B5EF4-FFF2-40B4-BE49-F238E27FC236}">
                    <a16:creationId xmlns:a16="http://schemas.microsoft.com/office/drawing/2014/main" id="{E95FDB2B-D583-47E4-BB6D-D1FB4299F1C2}"/>
                  </a:ext>
                </a:extLst>
              </p:cNvPr>
              <p:cNvGrpSpPr/>
              <p:nvPr/>
            </p:nvGrpSpPr>
            <p:grpSpPr>
              <a:xfrm>
                <a:off x="1600200" y="8019716"/>
                <a:ext cx="5558448" cy="592470"/>
                <a:chOff x="1600200" y="6564488"/>
                <a:chExt cx="5558448" cy="592470"/>
              </a:xfrm>
            </p:grpSpPr>
            <p:sp>
              <p:nvSpPr>
                <p:cNvPr id="92" name="Oval 91">
                  <a:extLst>
                    <a:ext uri="{FF2B5EF4-FFF2-40B4-BE49-F238E27FC236}">
                      <a16:creationId xmlns:a16="http://schemas.microsoft.com/office/drawing/2014/main" id="{FA87E435-59B9-48D7-8A55-337FD24D4D1A}"/>
                    </a:ext>
                  </a:extLst>
                </p:cNvPr>
                <p:cNvSpPr/>
                <p:nvPr/>
              </p:nvSpPr>
              <p:spPr>
                <a:xfrm>
                  <a:off x="1600200" y="6564488"/>
                  <a:ext cx="471735" cy="471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93" name="Oval 92">
                  <a:extLst>
                    <a:ext uri="{FF2B5EF4-FFF2-40B4-BE49-F238E27FC236}">
                      <a16:creationId xmlns:a16="http://schemas.microsoft.com/office/drawing/2014/main" id="{58A7ABEF-2478-4FC8-BD62-E1FD814F1075}"/>
                    </a:ext>
                  </a:extLst>
                </p:cNvPr>
                <p:cNvSpPr/>
                <p:nvPr/>
              </p:nvSpPr>
              <p:spPr>
                <a:xfrm>
                  <a:off x="1648944" y="6613232"/>
                  <a:ext cx="374248" cy="37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ea typeface="+mn-ea"/>
                      <a:cs typeface="+mn-cs"/>
                    </a:rPr>
                    <a:t>04</a:t>
                  </a:r>
                </a:p>
              </p:txBody>
            </p:sp>
            <p:sp>
              <p:nvSpPr>
                <p:cNvPr id="94" name="Rectangle 93">
                  <a:extLst>
                    <a:ext uri="{FF2B5EF4-FFF2-40B4-BE49-F238E27FC236}">
                      <a16:creationId xmlns:a16="http://schemas.microsoft.com/office/drawing/2014/main" id="{D029CA83-67E0-4942-8E5C-CD5DD4A05851}"/>
                    </a:ext>
                  </a:extLst>
                </p:cNvPr>
                <p:cNvSpPr/>
                <p:nvPr/>
              </p:nvSpPr>
              <p:spPr>
                <a:xfrm>
                  <a:off x="2224337" y="6564488"/>
                  <a:ext cx="4934311" cy="592470"/>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mn-ea"/>
                      <a:cs typeface="+mn-cs"/>
                      <a:hlinkClick r:id="rId9" action="ppaction://hlinksldjump">
                        <a:extLst>
                          <a:ext uri="{A12FA001-AC4F-418D-AE19-62706E023703}">
                            <ahyp:hlinkClr xmlns:ahyp="http://schemas.microsoft.com/office/drawing/2018/hyperlinkcolor" val="tx"/>
                          </a:ext>
                        </a:extLst>
                      </a:hlinkClick>
                    </a:rPr>
                    <a:t>Opportunity Management</a:t>
                  </a:r>
                  <a:endParaRPr kumimoji="0" lang="en-US" sz="1200" b="1" i="0" u="none" strike="noStrike" kern="1200" cap="none" spc="0" normalizeH="0" baseline="0" noProof="0" dirty="0">
                    <a:ln>
                      <a:noFill/>
                    </a:ln>
                    <a:solidFill>
                      <a:schemeClr val="accent3"/>
                    </a:solidFill>
                    <a:effectLst/>
                    <a:uLnTx/>
                    <a:uFillTx/>
                    <a:latin typeface="+mn-lt"/>
                    <a:ea typeface="+mn-ea"/>
                    <a:cs typeface="+mn-cs"/>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The 7 stages of an opportunity from Prospecting, creating Client Proposals and Agreements, and then closing the deal</a:t>
                  </a:r>
                </a:p>
              </p:txBody>
            </p:sp>
          </p:grpSp>
          <p:grpSp>
            <p:nvGrpSpPr>
              <p:cNvPr id="95" name="Group 94">
                <a:extLst>
                  <a:ext uri="{FF2B5EF4-FFF2-40B4-BE49-F238E27FC236}">
                    <a16:creationId xmlns:a16="http://schemas.microsoft.com/office/drawing/2014/main" id="{CC44B970-DF0E-406D-9CA9-0AADD97DF271}"/>
                  </a:ext>
                </a:extLst>
              </p:cNvPr>
              <p:cNvGrpSpPr/>
              <p:nvPr/>
            </p:nvGrpSpPr>
            <p:grpSpPr>
              <a:xfrm>
                <a:off x="1600200" y="8678140"/>
                <a:ext cx="5558448" cy="592470"/>
                <a:chOff x="1600200" y="6564488"/>
                <a:chExt cx="5558448" cy="592470"/>
              </a:xfrm>
            </p:grpSpPr>
            <p:sp>
              <p:nvSpPr>
                <p:cNvPr id="96" name="Oval 95">
                  <a:extLst>
                    <a:ext uri="{FF2B5EF4-FFF2-40B4-BE49-F238E27FC236}">
                      <a16:creationId xmlns:a16="http://schemas.microsoft.com/office/drawing/2014/main" id="{6380D6DA-8ED1-47A7-92BA-A264E4453B82}"/>
                    </a:ext>
                  </a:extLst>
                </p:cNvPr>
                <p:cNvSpPr/>
                <p:nvPr/>
              </p:nvSpPr>
              <p:spPr>
                <a:xfrm>
                  <a:off x="1600200" y="6564488"/>
                  <a:ext cx="471735" cy="471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bin"/>
                    <a:ea typeface="+mn-ea"/>
                    <a:cs typeface="+mn-cs"/>
                  </a:endParaRPr>
                </a:p>
              </p:txBody>
            </p:sp>
            <p:sp>
              <p:nvSpPr>
                <p:cNvPr id="97" name="Oval 96">
                  <a:extLst>
                    <a:ext uri="{FF2B5EF4-FFF2-40B4-BE49-F238E27FC236}">
                      <a16:creationId xmlns:a16="http://schemas.microsoft.com/office/drawing/2014/main" id="{FCF2A0D3-71FE-4C59-81EE-E840D381DB97}"/>
                    </a:ext>
                  </a:extLst>
                </p:cNvPr>
                <p:cNvSpPr/>
                <p:nvPr/>
              </p:nvSpPr>
              <p:spPr>
                <a:xfrm>
                  <a:off x="1648944" y="6613232"/>
                  <a:ext cx="374248" cy="374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auto">
                    <a:spcBef>
                      <a:spcPts val="0"/>
                    </a:spcBef>
                    <a:spcAft>
                      <a:spcPts val="0"/>
                    </a:spcAft>
                    <a:defRPr/>
                  </a:pPr>
                  <a:r>
                    <a:rPr lang="en-US" sz="1200" dirty="0">
                      <a:solidFill>
                        <a:schemeClr val="accent3"/>
                      </a:solidFill>
                    </a:rPr>
                    <a:t>05</a:t>
                  </a:r>
                </a:p>
              </p:txBody>
            </p:sp>
            <p:sp>
              <p:nvSpPr>
                <p:cNvPr id="98" name="Rectangle 97">
                  <a:extLst>
                    <a:ext uri="{FF2B5EF4-FFF2-40B4-BE49-F238E27FC236}">
                      <a16:creationId xmlns:a16="http://schemas.microsoft.com/office/drawing/2014/main" id="{3BF1F137-BC3B-4072-9BC0-2EEAA7ADFF0D}"/>
                    </a:ext>
                  </a:extLst>
                </p:cNvPr>
                <p:cNvSpPr/>
                <p:nvPr/>
              </p:nvSpPr>
              <p:spPr>
                <a:xfrm>
                  <a:off x="2224337" y="6564488"/>
                  <a:ext cx="4934311" cy="592470"/>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schemeClr val="accent3"/>
                      </a:solidFill>
                      <a:effectLst/>
                      <a:uLnTx/>
                      <a:uFillTx/>
                      <a:latin typeface="+mn-lt"/>
                      <a:ea typeface="+mn-ea"/>
                      <a:cs typeface="+mn-cs"/>
                      <a:hlinkClick r:id="rId10" action="ppaction://hlinksldjump">
                        <a:extLst>
                          <a:ext uri="{A12FA001-AC4F-418D-AE19-62706E023703}">
                            <ahyp:hlinkClr xmlns:ahyp="http://schemas.microsoft.com/office/drawing/2018/hyperlinkcolor" val="tx"/>
                          </a:ext>
                        </a:extLst>
                      </a:hlinkClick>
                    </a:rPr>
                    <a:t>Pipeline Management</a:t>
                  </a:r>
                  <a:endParaRPr kumimoji="0" lang="en-US" sz="1200" b="1" i="0" u="none" strike="noStrike" kern="1200" cap="none" spc="0" normalizeH="0" baseline="0" noProof="0" dirty="0">
                    <a:ln>
                      <a:noFill/>
                    </a:ln>
                    <a:solidFill>
                      <a:schemeClr val="accent3"/>
                    </a:solidFill>
                    <a:effectLst/>
                    <a:uLnTx/>
                    <a:uFillTx/>
                    <a:latin typeface="+mn-lt"/>
                    <a:ea typeface="+mn-ea"/>
                    <a:cs typeface="+mn-cs"/>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The reporting process and cadence of measuring pipeline performance and tracking revenue across the Sales teams</a:t>
                  </a:r>
                </a:p>
              </p:txBody>
            </p:sp>
          </p:grpSp>
        </p:grpSp>
      </p:grpSp>
      <p:sp>
        <p:nvSpPr>
          <p:cNvPr id="99" name="TextBox 98">
            <a:extLst>
              <a:ext uri="{FF2B5EF4-FFF2-40B4-BE49-F238E27FC236}">
                <a16:creationId xmlns:a16="http://schemas.microsoft.com/office/drawing/2014/main" id="{5E64AEAD-4789-4EF4-A3D4-572568A53D12}"/>
              </a:ext>
            </a:extLst>
          </p:cNvPr>
          <p:cNvSpPr txBox="1"/>
          <p:nvPr/>
        </p:nvSpPr>
        <p:spPr>
          <a:xfrm>
            <a:off x="457198" y="2325099"/>
            <a:ext cx="6858000" cy="487911"/>
          </a:xfrm>
          <a:prstGeom prst="rect">
            <a:avLst/>
          </a:prstGeom>
          <a:solidFill>
            <a:schemeClr val="bg1">
              <a:lumMod val="95000"/>
            </a:schemeClr>
          </a:solidFill>
        </p:spPr>
        <p:txBody>
          <a:bodyPr wrap="square" lIns="0" tIns="72000" rIns="0" bIns="72000" rtlCol="0" anchor="ctr">
            <a:noAutofit/>
          </a:bodyPr>
          <a:lstStyle/>
          <a:p>
            <a:pPr algn="ctr"/>
            <a:r>
              <a:rPr lang="en-US" sz="1400" b="1" dirty="0">
                <a:solidFill>
                  <a:schemeClr val="accent2"/>
                </a:solidFill>
              </a:rPr>
              <a:t>Buyer’s Journey</a:t>
            </a:r>
          </a:p>
          <a:p>
            <a:pPr algn="ctr"/>
            <a:r>
              <a:rPr lang="en-US" sz="1000" b="1" dirty="0">
                <a:solidFill>
                  <a:schemeClr val="accent2"/>
                </a:solidFill>
              </a:rPr>
              <a:t>(Section 2)</a:t>
            </a:r>
          </a:p>
        </p:txBody>
      </p:sp>
      <p:graphicFrame>
        <p:nvGraphicFramePr>
          <p:cNvPr id="100" name="Table 99">
            <a:extLst>
              <a:ext uri="{FF2B5EF4-FFF2-40B4-BE49-F238E27FC236}">
                <a16:creationId xmlns:a16="http://schemas.microsoft.com/office/drawing/2014/main" id="{DD2CD475-E5FE-4F9B-8A3D-CDAEEEECDE6C}"/>
              </a:ext>
            </a:extLst>
          </p:cNvPr>
          <p:cNvGraphicFramePr>
            <a:graphicFrameLocks noGrp="1"/>
          </p:cNvGraphicFramePr>
          <p:nvPr>
            <p:extLst>
              <p:ext uri="{D42A27DB-BD31-4B8C-83A1-F6EECF244321}">
                <p14:modId xmlns:p14="http://schemas.microsoft.com/office/powerpoint/2010/main" val="2297318081"/>
              </p:ext>
            </p:extLst>
          </p:nvPr>
        </p:nvGraphicFramePr>
        <p:xfrm>
          <a:off x="457198" y="2903970"/>
          <a:ext cx="6858000" cy="572107"/>
        </p:xfrm>
        <a:graphic>
          <a:graphicData uri="http://schemas.openxmlformats.org/drawingml/2006/table">
            <a:tbl>
              <a:tblPr firstRow="1" bandRow="1">
                <a:tableStyleId>{5C22544A-7EE6-4342-B048-85BDC9FD1C3A}</a:tableStyleId>
              </a:tblPr>
              <a:tblGrid>
                <a:gridCol w="857250">
                  <a:extLst>
                    <a:ext uri="{9D8B030D-6E8A-4147-A177-3AD203B41FA5}">
                      <a16:colId xmlns:a16="http://schemas.microsoft.com/office/drawing/2014/main" val="1441179298"/>
                    </a:ext>
                  </a:extLst>
                </a:gridCol>
                <a:gridCol w="857250">
                  <a:extLst>
                    <a:ext uri="{9D8B030D-6E8A-4147-A177-3AD203B41FA5}">
                      <a16:colId xmlns:a16="http://schemas.microsoft.com/office/drawing/2014/main" val="1550782076"/>
                    </a:ext>
                  </a:extLst>
                </a:gridCol>
                <a:gridCol w="857250">
                  <a:extLst>
                    <a:ext uri="{9D8B030D-6E8A-4147-A177-3AD203B41FA5}">
                      <a16:colId xmlns:a16="http://schemas.microsoft.com/office/drawing/2014/main" val="3338430703"/>
                    </a:ext>
                  </a:extLst>
                </a:gridCol>
                <a:gridCol w="857250">
                  <a:extLst>
                    <a:ext uri="{9D8B030D-6E8A-4147-A177-3AD203B41FA5}">
                      <a16:colId xmlns:a16="http://schemas.microsoft.com/office/drawing/2014/main" val="2414299702"/>
                    </a:ext>
                  </a:extLst>
                </a:gridCol>
                <a:gridCol w="857250">
                  <a:extLst>
                    <a:ext uri="{9D8B030D-6E8A-4147-A177-3AD203B41FA5}">
                      <a16:colId xmlns:a16="http://schemas.microsoft.com/office/drawing/2014/main" val="3535273127"/>
                    </a:ext>
                  </a:extLst>
                </a:gridCol>
                <a:gridCol w="857250">
                  <a:extLst>
                    <a:ext uri="{9D8B030D-6E8A-4147-A177-3AD203B41FA5}">
                      <a16:colId xmlns:a16="http://schemas.microsoft.com/office/drawing/2014/main" val="574571846"/>
                    </a:ext>
                  </a:extLst>
                </a:gridCol>
                <a:gridCol w="857250">
                  <a:extLst>
                    <a:ext uri="{9D8B030D-6E8A-4147-A177-3AD203B41FA5}">
                      <a16:colId xmlns:a16="http://schemas.microsoft.com/office/drawing/2014/main" val="189685912"/>
                    </a:ext>
                  </a:extLst>
                </a:gridCol>
                <a:gridCol w="857250">
                  <a:extLst>
                    <a:ext uri="{9D8B030D-6E8A-4147-A177-3AD203B41FA5}">
                      <a16:colId xmlns:a16="http://schemas.microsoft.com/office/drawing/2014/main" val="2562660509"/>
                    </a:ext>
                  </a:extLst>
                </a:gridCol>
              </a:tblGrid>
              <a:tr h="191783">
                <a:tc>
                  <a:txBody>
                    <a:bodyPr/>
                    <a:lstStyle/>
                    <a:p>
                      <a:pPr algn="ctr" fontAlgn="b"/>
                      <a:r>
                        <a:rPr lang="en-US" sz="1200" b="1" i="0" u="none" strike="noStrike" dirty="0">
                          <a:solidFill>
                            <a:schemeClr val="bg1"/>
                          </a:solidFill>
                          <a:effectLst/>
                          <a:latin typeface="+mn-lt"/>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solidFill>
                            <a:schemeClr val="bg1"/>
                          </a:solidFill>
                          <a:effectLst/>
                          <a:latin typeface="+mn-lt"/>
                        </a:rPr>
                        <a:t>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11739205"/>
                  </a:ext>
                </a:extLst>
              </a:tr>
              <a:tr h="380324">
                <a:tc>
                  <a:txBody>
                    <a:bodyPr/>
                    <a:lstStyle/>
                    <a:p>
                      <a:pPr algn="ctr" fontAlgn="b"/>
                      <a:r>
                        <a:rPr lang="en-US" sz="1200" b="1" u="none" strike="noStrike" dirty="0">
                          <a:solidFill>
                            <a:schemeClr val="bg1"/>
                          </a:solidFill>
                          <a:effectLst/>
                          <a:latin typeface="+mn-lt"/>
                        </a:rPr>
                        <a:t>Not In </a:t>
                      </a:r>
                      <a:br>
                        <a:rPr lang="en-US" sz="1200" b="1" u="none" strike="noStrike" dirty="0">
                          <a:solidFill>
                            <a:schemeClr val="bg1"/>
                          </a:solidFill>
                          <a:effectLst/>
                          <a:latin typeface="+mn-lt"/>
                        </a:rPr>
                      </a:br>
                      <a:r>
                        <a:rPr lang="en-US" sz="1200" b="1" u="none" strike="noStrike" dirty="0">
                          <a:solidFill>
                            <a:schemeClr val="bg1"/>
                          </a:solidFill>
                          <a:effectLst/>
                          <a:latin typeface="+mn-lt"/>
                        </a:rPr>
                        <a:t>Market</a:t>
                      </a:r>
                      <a:endParaRPr lang="en-US" sz="1200" b="1" i="0" u="none" strike="noStrike" dirty="0">
                        <a:solidFill>
                          <a:schemeClr val="bg1"/>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u="none" strike="noStrike" dirty="0">
                          <a:solidFill>
                            <a:schemeClr val="bg1"/>
                          </a:solidFill>
                          <a:effectLst/>
                          <a:latin typeface="+mn-lt"/>
                        </a:rPr>
                        <a:t>Stimulated</a:t>
                      </a:r>
                      <a:endParaRPr lang="en-US" sz="1200" b="1" i="0" u="none" strike="noStrike" dirty="0">
                        <a:solidFill>
                          <a:schemeClr val="bg1"/>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u="none" strike="noStrike" dirty="0">
                          <a:solidFill>
                            <a:schemeClr val="bg1"/>
                          </a:solidFill>
                          <a:effectLst/>
                          <a:latin typeface="+mn-lt"/>
                        </a:rPr>
                        <a:t>Options &amp; Evaluation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u="none" strike="noStrike" dirty="0">
                          <a:solidFill>
                            <a:schemeClr val="bg1"/>
                          </a:solidFill>
                          <a:effectLst/>
                          <a:latin typeface="+mn-lt"/>
                        </a:rPr>
                        <a:t>Selection </a:t>
                      </a:r>
                      <a:br>
                        <a:rPr lang="en-US" sz="1200" b="1" u="none" strike="noStrike" dirty="0">
                          <a:solidFill>
                            <a:schemeClr val="bg1"/>
                          </a:solidFill>
                          <a:effectLst/>
                          <a:latin typeface="+mn-lt"/>
                        </a:rPr>
                      </a:br>
                      <a:r>
                        <a:rPr lang="en-US" sz="1200" b="1" u="none" strike="noStrike" dirty="0">
                          <a:solidFill>
                            <a:schemeClr val="bg1"/>
                          </a:solidFill>
                          <a:effectLst/>
                          <a:latin typeface="+mn-lt"/>
                        </a:rPr>
                        <a:t>&amp; Approval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u="none" strike="noStrike" dirty="0">
                          <a:solidFill>
                            <a:schemeClr val="bg1"/>
                          </a:solidFill>
                          <a:effectLst/>
                          <a:latin typeface="+mn-lt"/>
                        </a:rPr>
                        <a:t>Implement</a:t>
                      </a:r>
                      <a:endParaRPr lang="en-US" sz="1200" b="1" i="0" u="none" strike="noStrike" dirty="0">
                        <a:solidFill>
                          <a:schemeClr val="bg1"/>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u="none" strike="noStrike" dirty="0">
                          <a:solidFill>
                            <a:schemeClr val="bg1"/>
                          </a:solidFill>
                          <a:effectLst/>
                          <a:latin typeface="+mn-lt"/>
                        </a:rPr>
                        <a:t>Utilize</a:t>
                      </a:r>
                      <a:endParaRPr lang="en-US" sz="1200" b="1" i="0" u="none" strike="noStrike" dirty="0">
                        <a:solidFill>
                          <a:schemeClr val="bg1"/>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i="0" u="none" strike="noStrike" dirty="0">
                          <a:solidFill>
                            <a:schemeClr val="bg1"/>
                          </a:solidFill>
                          <a:effectLst/>
                          <a:latin typeface="+mn-lt"/>
                        </a:rPr>
                        <a:t>Expand </a:t>
                      </a:r>
                      <a:br>
                        <a:rPr lang="en-US" sz="1200" b="1" i="0" u="none" strike="noStrike" dirty="0">
                          <a:solidFill>
                            <a:schemeClr val="bg1"/>
                          </a:solidFill>
                          <a:effectLst/>
                          <a:latin typeface="+mn-lt"/>
                        </a:rPr>
                      </a:br>
                      <a:r>
                        <a:rPr lang="en-US" sz="1200" b="1" i="0" u="none" strike="noStrike" dirty="0">
                          <a:solidFill>
                            <a:schemeClr val="bg1"/>
                          </a:solidFill>
                          <a:effectLst/>
                          <a:latin typeface="+mn-lt"/>
                        </a:rPr>
                        <a:t>&amp; Renew</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b"/>
                      <a:r>
                        <a:rPr lang="en-US" sz="1200" b="1" i="0" u="none" strike="noStrike" dirty="0">
                          <a:solidFill>
                            <a:schemeClr val="bg1"/>
                          </a:solidFill>
                          <a:effectLst/>
                          <a:latin typeface="+mn-lt"/>
                        </a:rPr>
                        <a:t>Advocate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413590684"/>
                  </a:ext>
                </a:extLst>
              </a:tr>
            </a:tbl>
          </a:graphicData>
        </a:graphic>
      </p:graphicFrame>
      <p:sp>
        <p:nvSpPr>
          <p:cNvPr id="102" name="TextBox 101">
            <a:extLst>
              <a:ext uri="{FF2B5EF4-FFF2-40B4-BE49-F238E27FC236}">
                <a16:creationId xmlns:a16="http://schemas.microsoft.com/office/drawing/2014/main" id="{392185B0-7264-4D3C-9E0F-1B0D66074D62}"/>
              </a:ext>
            </a:extLst>
          </p:cNvPr>
          <p:cNvSpPr txBox="1"/>
          <p:nvPr/>
        </p:nvSpPr>
        <p:spPr>
          <a:xfrm>
            <a:off x="4191000" y="3618954"/>
            <a:ext cx="2286000" cy="338554"/>
          </a:xfrm>
          <a:prstGeom prst="rect">
            <a:avLst/>
          </a:prstGeom>
          <a:noFill/>
        </p:spPr>
        <p:txBody>
          <a:bodyPr wrap="square" lIns="0" tIns="0" rIns="0" bIns="0" rtlCol="0">
            <a:spAutoFit/>
          </a:bodyPr>
          <a:lstStyle/>
          <a:p>
            <a:r>
              <a:rPr lang="en-US" sz="1100" i="1" dirty="0">
                <a:solidFill>
                  <a:schemeClr val="accent2"/>
                </a:solidFill>
              </a:rPr>
              <a:t>Aligning the Buyer’s Journey to our Core Sales Capabilities</a:t>
            </a:r>
          </a:p>
        </p:txBody>
      </p:sp>
      <p:sp>
        <p:nvSpPr>
          <p:cNvPr id="103" name="TextBox 102">
            <a:extLst>
              <a:ext uri="{FF2B5EF4-FFF2-40B4-BE49-F238E27FC236}">
                <a16:creationId xmlns:a16="http://schemas.microsoft.com/office/drawing/2014/main" id="{2337690B-F8C6-4C3D-AE31-08C477915382}"/>
              </a:ext>
            </a:extLst>
          </p:cNvPr>
          <p:cNvSpPr txBox="1"/>
          <p:nvPr/>
        </p:nvSpPr>
        <p:spPr>
          <a:xfrm>
            <a:off x="457198" y="3975077"/>
            <a:ext cx="6858000" cy="360850"/>
          </a:xfrm>
          <a:prstGeom prst="rect">
            <a:avLst/>
          </a:prstGeom>
          <a:noFill/>
        </p:spPr>
        <p:txBody>
          <a:bodyPr wrap="square" lIns="0" tIns="72000" rIns="0" bIns="72000" rtlCol="0" anchor="ctr">
            <a:spAutoFit/>
          </a:bodyPr>
          <a:lstStyle/>
          <a:p>
            <a:pPr algn="ctr"/>
            <a:r>
              <a:rPr lang="en-US" sz="1400" b="1" dirty="0">
                <a:solidFill>
                  <a:schemeClr val="accent3"/>
                </a:solidFill>
              </a:rPr>
              <a:t>Core Sales Capabilities</a:t>
            </a:r>
          </a:p>
        </p:txBody>
      </p:sp>
      <p:sp>
        <p:nvSpPr>
          <p:cNvPr id="104" name="TextBox 103">
            <a:extLst>
              <a:ext uri="{FF2B5EF4-FFF2-40B4-BE49-F238E27FC236}">
                <a16:creationId xmlns:a16="http://schemas.microsoft.com/office/drawing/2014/main" id="{05A910C7-F73A-4E06-A03B-261F899F77B6}"/>
              </a:ext>
            </a:extLst>
          </p:cNvPr>
          <p:cNvSpPr txBox="1"/>
          <p:nvPr/>
        </p:nvSpPr>
        <p:spPr>
          <a:xfrm>
            <a:off x="457199" y="4378687"/>
            <a:ext cx="6858000" cy="437885"/>
          </a:xfrm>
          <a:prstGeom prst="rect">
            <a:avLst/>
          </a:prstGeom>
          <a:solidFill>
            <a:schemeClr val="tx2">
              <a:lumMod val="75000"/>
            </a:schemeClr>
          </a:solidFill>
        </p:spPr>
        <p:txBody>
          <a:bodyPr wrap="square" lIns="144000" rIns="0" rtlCol="0" anchor="ctr">
            <a:noAutofit/>
          </a:bodyPr>
          <a:lstStyle/>
          <a:p>
            <a:r>
              <a:rPr lang="en-US" sz="1200" b="1" dirty="0">
                <a:solidFill>
                  <a:schemeClr val="bg1"/>
                </a:solidFill>
              </a:rPr>
              <a:t>Lead Management</a:t>
            </a:r>
          </a:p>
          <a:p>
            <a:r>
              <a:rPr lang="en-US" sz="1200" dirty="0">
                <a:solidFill>
                  <a:schemeClr val="bg1"/>
                </a:solidFill>
              </a:rPr>
              <a:t>(section 3)</a:t>
            </a:r>
          </a:p>
        </p:txBody>
      </p:sp>
      <p:sp>
        <p:nvSpPr>
          <p:cNvPr id="105" name="TextBox 104">
            <a:extLst>
              <a:ext uri="{FF2B5EF4-FFF2-40B4-BE49-F238E27FC236}">
                <a16:creationId xmlns:a16="http://schemas.microsoft.com/office/drawing/2014/main" id="{F97D6B90-B3C3-4F5B-8FCC-D45F469BB786}"/>
              </a:ext>
            </a:extLst>
          </p:cNvPr>
          <p:cNvSpPr txBox="1"/>
          <p:nvPr/>
        </p:nvSpPr>
        <p:spPr>
          <a:xfrm>
            <a:off x="457198" y="4859332"/>
            <a:ext cx="6858000" cy="437885"/>
          </a:xfrm>
          <a:prstGeom prst="rect">
            <a:avLst/>
          </a:prstGeom>
          <a:solidFill>
            <a:schemeClr val="tx2">
              <a:lumMod val="75000"/>
            </a:schemeClr>
          </a:solidFill>
        </p:spPr>
        <p:txBody>
          <a:bodyPr wrap="square" lIns="144000" rtlCol="0" anchor="t">
            <a:noAutofit/>
          </a:bodyPr>
          <a:lstStyle/>
          <a:p>
            <a:r>
              <a:rPr lang="en-US" sz="1200" b="1" dirty="0">
                <a:solidFill>
                  <a:schemeClr val="bg1"/>
                </a:solidFill>
              </a:rPr>
              <a:t>Opportunity Management </a:t>
            </a:r>
            <a:br>
              <a:rPr lang="en-US" sz="1200" b="1" dirty="0">
                <a:solidFill>
                  <a:schemeClr val="bg1"/>
                </a:solidFill>
              </a:rPr>
            </a:br>
            <a:r>
              <a:rPr lang="en-US" sz="1200" dirty="0">
                <a:solidFill>
                  <a:schemeClr val="bg1"/>
                </a:solidFill>
              </a:rPr>
              <a:t>(section 4)</a:t>
            </a:r>
          </a:p>
        </p:txBody>
      </p:sp>
      <p:sp>
        <p:nvSpPr>
          <p:cNvPr id="106" name="TextBox 105">
            <a:extLst>
              <a:ext uri="{FF2B5EF4-FFF2-40B4-BE49-F238E27FC236}">
                <a16:creationId xmlns:a16="http://schemas.microsoft.com/office/drawing/2014/main" id="{97D9B183-9606-4CD4-B08C-8BD280F4DA70}"/>
              </a:ext>
            </a:extLst>
          </p:cNvPr>
          <p:cNvSpPr txBox="1"/>
          <p:nvPr/>
        </p:nvSpPr>
        <p:spPr>
          <a:xfrm>
            <a:off x="457201" y="5339977"/>
            <a:ext cx="6858000" cy="437885"/>
          </a:xfrm>
          <a:prstGeom prst="rect">
            <a:avLst/>
          </a:prstGeom>
          <a:solidFill>
            <a:schemeClr val="tx2">
              <a:lumMod val="75000"/>
            </a:schemeClr>
          </a:solidFill>
        </p:spPr>
        <p:txBody>
          <a:bodyPr wrap="square" lIns="144000" rtlCol="0" anchor="ctr">
            <a:noAutofit/>
          </a:bodyPr>
          <a:lstStyle/>
          <a:p>
            <a:r>
              <a:rPr lang="en-US" sz="1200" b="1" dirty="0">
                <a:solidFill>
                  <a:schemeClr val="bg1"/>
                </a:solidFill>
              </a:rPr>
              <a:t>Pipeline Management </a:t>
            </a:r>
            <a:br>
              <a:rPr lang="en-US" sz="1200" b="1" dirty="0">
                <a:solidFill>
                  <a:schemeClr val="bg1"/>
                </a:solidFill>
              </a:rPr>
            </a:br>
            <a:r>
              <a:rPr lang="en-US" sz="1200" dirty="0">
                <a:solidFill>
                  <a:schemeClr val="bg1"/>
                </a:solidFill>
              </a:rPr>
              <a:t>(section 5)</a:t>
            </a:r>
          </a:p>
        </p:txBody>
      </p:sp>
      <p:sp>
        <p:nvSpPr>
          <p:cNvPr id="14" name="Freeform 209">
            <a:extLst>
              <a:ext uri="{FF2B5EF4-FFF2-40B4-BE49-F238E27FC236}">
                <a16:creationId xmlns:a16="http://schemas.microsoft.com/office/drawing/2014/main" id="{223EC5AF-9EA4-4866-B00C-A51D30F5B3B8}"/>
              </a:ext>
            </a:extLst>
          </p:cNvPr>
          <p:cNvSpPr>
            <a:spLocks noEditPoints="1"/>
          </p:cNvSpPr>
          <p:nvPr/>
        </p:nvSpPr>
        <p:spPr bwMode="auto">
          <a:xfrm>
            <a:off x="3724284" y="3610217"/>
            <a:ext cx="323828" cy="32525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80 w 96"/>
              <a:gd name="T11" fmla="*/ 35 h 96"/>
              <a:gd name="T12" fmla="*/ 50 w 96"/>
              <a:gd name="T13" fmla="*/ 71 h 96"/>
              <a:gd name="T14" fmla="*/ 48 w 96"/>
              <a:gd name="T15" fmla="*/ 72 h 96"/>
              <a:gd name="T16" fmla="*/ 47 w 96"/>
              <a:gd name="T17" fmla="*/ 71 h 96"/>
              <a:gd name="T18" fmla="*/ 17 w 96"/>
              <a:gd name="T19" fmla="*/ 35 h 96"/>
              <a:gd name="T20" fmla="*/ 16 w 96"/>
              <a:gd name="T21" fmla="*/ 33 h 96"/>
              <a:gd name="T22" fmla="*/ 18 w 96"/>
              <a:gd name="T23" fmla="*/ 32 h 96"/>
              <a:gd name="T24" fmla="*/ 34 w 96"/>
              <a:gd name="T25" fmla="*/ 32 h 96"/>
              <a:gd name="T26" fmla="*/ 36 w 96"/>
              <a:gd name="T27" fmla="*/ 33 h 96"/>
              <a:gd name="T28" fmla="*/ 48 w 96"/>
              <a:gd name="T29" fmla="*/ 49 h 96"/>
              <a:gd name="T30" fmla="*/ 60 w 96"/>
              <a:gd name="T31" fmla="*/ 33 h 96"/>
              <a:gd name="T32" fmla="*/ 62 w 96"/>
              <a:gd name="T33" fmla="*/ 32 h 96"/>
              <a:gd name="T34" fmla="*/ 78 w 96"/>
              <a:gd name="T35" fmla="*/ 32 h 96"/>
              <a:gd name="T36" fmla="*/ 80 w 96"/>
              <a:gd name="T37" fmla="*/ 33 h 96"/>
              <a:gd name="T38" fmla="*/ 80 w 96"/>
              <a:gd name="T3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80" y="35"/>
                </a:moveTo>
                <a:cubicBezTo>
                  <a:pt x="50" y="71"/>
                  <a:pt x="50" y="71"/>
                  <a:pt x="50" y="71"/>
                </a:cubicBezTo>
                <a:cubicBezTo>
                  <a:pt x="49" y="72"/>
                  <a:pt x="49" y="72"/>
                  <a:pt x="48" y="72"/>
                </a:cubicBezTo>
                <a:cubicBezTo>
                  <a:pt x="47" y="72"/>
                  <a:pt x="47" y="72"/>
                  <a:pt x="47" y="71"/>
                </a:cubicBezTo>
                <a:cubicBezTo>
                  <a:pt x="17" y="35"/>
                  <a:pt x="17" y="35"/>
                  <a:pt x="17" y="35"/>
                </a:cubicBezTo>
                <a:cubicBezTo>
                  <a:pt x="16" y="35"/>
                  <a:pt x="16" y="34"/>
                  <a:pt x="16" y="33"/>
                </a:cubicBezTo>
                <a:cubicBezTo>
                  <a:pt x="17" y="32"/>
                  <a:pt x="17" y="32"/>
                  <a:pt x="18" y="32"/>
                </a:cubicBezTo>
                <a:cubicBezTo>
                  <a:pt x="34" y="32"/>
                  <a:pt x="34" y="32"/>
                  <a:pt x="34" y="32"/>
                </a:cubicBezTo>
                <a:cubicBezTo>
                  <a:pt x="35" y="32"/>
                  <a:pt x="35" y="32"/>
                  <a:pt x="36" y="33"/>
                </a:cubicBezTo>
                <a:cubicBezTo>
                  <a:pt x="48" y="49"/>
                  <a:pt x="48" y="49"/>
                  <a:pt x="48" y="49"/>
                </a:cubicBezTo>
                <a:cubicBezTo>
                  <a:pt x="60" y="33"/>
                  <a:pt x="60" y="33"/>
                  <a:pt x="60" y="33"/>
                </a:cubicBezTo>
                <a:cubicBezTo>
                  <a:pt x="61" y="32"/>
                  <a:pt x="61" y="32"/>
                  <a:pt x="62" y="32"/>
                </a:cubicBezTo>
                <a:cubicBezTo>
                  <a:pt x="78" y="32"/>
                  <a:pt x="78" y="32"/>
                  <a:pt x="78" y="32"/>
                </a:cubicBezTo>
                <a:cubicBezTo>
                  <a:pt x="79" y="32"/>
                  <a:pt x="80" y="32"/>
                  <a:pt x="80" y="33"/>
                </a:cubicBezTo>
                <a:cubicBezTo>
                  <a:pt x="80" y="34"/>
                  <a:pt x="80" y="35"/>
                  <a:pt x="80"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5" name="Group 14">
            <a:extLst>
              <a:ext uri="{FF2B5EF4-FFF2-40B4-BE49-F238E27FC236}">
                <a16:creationId xmlns:a16="http://schemas.microsoft.com/office/drawing/2014/main" id="{3697F480-53FE-490A-839B-5E63E41CA2E5}"/>
              </a:ext>
            </a:extLst>
          </p:cNvPr>
          <p:cNvGrpSpPr/>
          <p:nvPr/>
        </p:nvGrpSpPr>
        <p:grpSpPr>
          <a:xfrm>
            <a:off x="2628753" y="4942538"/>
            <a:ext cx="4438766" cy="271472"/>
            <a:chOff x="2714536" y="4899133"/>
            <a:chExt cx="4438766" cy="271472"/>
          </a:xfrm>
        </p:grpSpPr>
        <p:sp>
          <p:nvSpPr>
            <p:cNvPr id="108" name="TextBox 107">
              <a:extLst>
                <a:ext uri="{FF2B5EF4-FFF2-40B4-BE49-F238E27FC236}">
                  <a16:creationId xmlns:a16="http://schemas.microsoft.com/office/drawing/2014/main" id="{BB174469-BD3E-48D3-97E7-1F54C36379A7}"/>
                </a:ext>
              </a:extLst>
            </p:cNvPr>
            <p:cNvSpPr txBox="1"/>
            <p:nvPr/>
          </p:nvSpPr>
          <p:spPr>
            <a:xfrm>
              <a:off x="2714536" y="4899133"/>
              <a:ext cx="2133600" cy="271472"/>
            </a:xfrm>
            <a:prstGeom prst="rect">
              <a:avLst/>
            </a:prstGeom>
            <a:solidFill>
              <a:schemeClr val="tx2"/>
            </a:solidFill>
          </p:spPr>
          <p:txBody>
            <a:bodyPr wrap="square" rtlCol="0" anchor="t">
              <a:noAutofit/>
            </a:bodyPr>
            <a:lstStyle/>
            <a:p>
              <a:r>
                <a:rPr lang="en-US" sz="1100" b="1" dirty="0">
                  <a:solidFill>
                    <a:schemeClr val="bg1"/>
                  </a:solidFill>
                </a:rPr>
                <a:t>Full Process</a:t>
              </a:r>
            </a:p>
          </p:txBody>
        </p:sp>
        <p:sp>
          <p:nvSpPr>
            <p:cNvPr id="109" name="TextBox 108">
              <a:extLst>
                <a:ext uri="{FF2B5EF4-FFF2-40B4-BE49-F238E27FC236}">
                  <a16:creationId xmlns:a16="http://schemas.microsoft.com/office/drawing/2014/main" id="{F705BFBE-2EDF-4E58-93A6-603353E2A824}"/>
                </a:ext>
              </a:extLst>
            </p:cNvPr>
            <p:cNvSpPr txBox="1"/>
            <p:nvPr/>
          </p:nvSpPr>
          <p:spPr>
            <a:xfrm>
              <a:off x="5019702" y="4899133"/>
              <a:ext cx="2133600" cy="271472"/>
            </a:xfrm>
            <a:prstGeom prst="rect">
              <a:avLst/>
            </a:prstGeom>
            <a:solidFill>
              <a:schemeClr val="tx2"/>
            </a:solidFill>
          </p:spPr>
          <p:txBody>
            <a:bodyPr wrap="square" rtlCol="0" anchor="t">
              <a:noAutofit/>
            </a:bodyPr>
            <a:lstStyle/>
            <a:p>
              <a:r>
                <a:rPr lang="en-US" sz="1100" b="1" dirty="0">
                  <a:solidFill>
                    <a:schemeClr val="bg1"/>
                  </a:solidFill>
                </a:rPr>
                <a:t>Fast Track</a:t>
              </a:r>
            </a:p>
          </p:txBody>
        </p:sp>
      </p:grpSp>
      <p:grpSp>
        <p:nvGrpSpPr>
          <p:cNvPr id="110" name="Group 109">
            <a:extLst>
              <a:ext uri="{FF2B5EF4-FFF2-40B4-BE49-F238E27FC236}">
                <a16:creationId xmlns:a16="http://schemas.microsoft.com/office/drawing/2014/main" id="{EE2B1D9C-9917-44B6-9A96-9D635B78F43E}"/>
              </a:ext>
            </a:extLst>
          </p:cNvPr>
          <p:cNvGrpSpPr/>
          <p:nvPr/>
        </p:nvGrpSpPr>
        <p:grpSpPr>
          <a:xfrm>
            <a:off x="4492353" y="4942538"/>
            <a:ext cx="2575166" cy="271472"/>
            <a:chOff x="2714536" y="4899133"/>
            <a:chExt cx="2575166" cy="271472"/>
          </a:xfrm>
          <a:solidFill>
            <a:schemeClr val="tx2">
              <a:lumMod val="60000"/>
              <a:lumOff val="40000"/>
            </a:schemeClr>
          </a:solidFill>
        </p:grpSpPr>
        <p:sp>
          <p:nvSpPr>
            <p:cNvPr id="111" name="TextBox 110">
              <a:extLst>
                <a:ext uri="{FF2B5EF4-FFF2-40B4-BE49-F238E27FC236}">
                  <a16:creationId xmlns:a16="http://schemas.microsoft.com/office/drawing/2014/main" id="{7B226ACB-C1AB-4015-8939-C0571F813BAF}"/>
                </a:ext>
              </a:extLst>
            </p:cNvPr>
            <p:cNvSpPr txBox="1"/>
            <p:nvPr/>
          </p:nvSpPr>
          <p:spPr>
            <a:xfrm>
              <a:off x="2714536" y="4899133"/>
              <a:ext cx="270000" cy="271472"/>
            </a:xfrm>
            <a:prstGeom prst="rect">
              <a:avLst/>
            </a:prstGeom>
            <a:grpFill/>
          </p:spPr>
          <p:txBody>
            <a:bodyPr wrap="square" rtlCol="0" anchor="t">
              <a:noAutofit/>
            </a:bodyPr>
            <a:lstStyle/>
            <a:p>
              <a:endParaRPr lang="en-US" sz="1100" b="1" dirty="0">
                <a:solidFill>
                  <a:schemeClr val="bg1"/>
                </a:solidFill>
              </a:endParaRPr>
            </a:p>
          </p:txBody>
        </p:sp>
        <p:sp>
          <p:nvSpPr>
            <p:cNvPr id="112" name="TextBox 111">
              <a:extLst>
                <a:ext uri="{FF2B5EF4-FFF2-40B4-BE49-F238E27FC236}">
                  <a16:creationId xmlns:a16="http://schemas.microsoft.com/office/drawing/2014/main" id="{BA0E2E3B-FA98-46DE-8C78-80A507521A09}"/>
                </a:ext>
              </a:extLst>
            </p:cNvPr>
            <p:cNvSpPr txBox="1"/>
            <p:nvPr/>
          </p:nvSpPr>
          <p:spPr>
            <a:xfrm>
              <a:off x="5019702" y="4899133"/>
              <a:ext cx="270000" cy="271472"/>
            </a:xfrm>
            <a:prstGeom prst="rect">
              <a:avLst/>
            </a:prstGeom>
            <a:grpFill/>
          </p:spPr>
          <p:txBody>
            <a:bodyPr wrap="square" rtlCol="0" anchor="t">
              <a:noAutofit/>
            </a:bodyPr>
            <a:lstStyle/>
            <a:p>
              <a:endParaRPr lang="en-US" sz="1100" b="1" dirty="0">
                <a:solidFill>
                  <a:schemeClr val="bg1"/>
                </a:solidFill>
              </a:endParaRPr>
            </a:p>
          </p:txBody>
        </p:sp>
      </p:grpSp>
      <p:sp>
        <p:nvSpPr>
          <p:cNvPr id="16" name="Freeform 69">
            <a:extLst>
              <a:ext uri="{FF2B5EF4-FFF2-40B4-BE49-F238E27FC236}">
                <a16:creationId xmlns:a16="http://schemas.microsoft.com/office/drawing/2014/main" id="{44ACD198-1F48-41AB-8E2E-81EFF1914801}"/>
              </a:ext>
            </a:extLst>
          </p:cNvPr>
          <p:cNvSpPr>
            <a:spLocks noEditPoints="1"/>
          </p:cNvSpPr>
          <p:nvPr/>
        </p:nvSpPr>
        <p:spPr bwMode="auto">
          <a:xfrm>
            <a:off x="4543096" y="4994432"/>
            <a:ext cx="166956" cy="167685"/>
          </a:xfrm>
          <a:custGeom>
            <a:avLst/>
            <a:gdLst>
              <a:gd name="T0" fmla="*/ 83 w 97"/>
              <a:gd name="T1" fmla="*/ 41 h 97"/>
              <a:gd name="T2" fmla="*/ 79 w 97"/>
              <a:gd name="T3" fmla="*/ 31 h 97"/>
              <a:gd name="T4" fmla="*/ 94 w 97"/>
              <a:gd name="T5" fmla="*/ 2 h 97"/>
              <a:gd name="T6" fmla="*/ 71 w 97"/>
              <a:gd name="T7" fmla="*/ 21 h 97"/>
              <a:gd name="T8" fmla="*/ 56 w 97"/>
              <a:gd name="T9" fmla="*/ 14 h 97"/>
              <a:gd name="T10" fmla="*/ 54 w 97"/>
              <a:gd name="T11" fmla="*/ 1 h 97"/>
              <a:gd name="T12" fmla="*/ 40 w 97"/>
              <a:gd name="T13" fmla="*/ 3 h 97"/>
              <a:gd name="T14" fmla="*/ 31 w 97"/>
              <a:gd name="T15" fmla="*/ 18 h 97"/>
              <a:gd name="T16" fmla="*/ 20 w 97"/>
              <a:gd name="T17" fmla="*/ 9 h 97"/>
              <a:gd name="T18" fmla="*/ 8 w 97"/>
              <a:gd name="T19" fmla="*/ 22 h 97"/>
              <a:gd name="T20" fmla="*/ 17 w 97"/>
              <a:gd name="T21" fmla="*/ 32 h 97"/>
              <a:gd name="T22" fmla="*/ 2 w 97"/>
              <a:gd name="T23" fmla="*/ 41 h 97"/>
              <a:gd name="T24" fmla="*/ 0 w 97"/>
              <a:gd name="T25" fmla="*/ 55 h 97"/>
              <a:gd name="T26" fmla="*/ 13 w 97"/>
              <a:gd name="T27" fmla="*/ 57 h 97"/>
              <a:gd name="T28" fmla="*/ 8 w 97"/>
              <a:gd name="T29" fmla="*/ 74 h 97"/>
              <a:gd name="T30" fmla="*/ 8 w 97"/>
              <a:gd name="T31" fmla="*/ 77 h 97"/>
              <a:gd name="T32" fmla="*/ 23 w 97"/>
              <a:gd name="T33" fmla="*/ 89 h 97"/>
              <a:gd name="T34" fmla="*/ 40 w 97"/>
              <a:gd name="T35" fmla="*/ 84 h 97"/>
              <a:gd name="T36" fmla="*/ 42 w 97"/>
              <a:gd name="T37" fmla="*/ 97 h 97"/>
              <a:gd name="T38" fmla="*/ 56 w 97"/>
              <a:gd name="T39" fmla="*/ 95 h 97"/>
              <a:gd name="T40" fmla="*/ 65 w 97"/>
              <a:gd name="T41" fmla="*/ 80 h 97"/>
              <a:gd name="T42" fmla="*/ 76 w 97"/>
              <a:gd name="T43" fmla="*/ 89 h 97"/>
              <a:gd name="T44" fmla="*/ 88 w 97"/>
              <a:gd name="T45" fmla="*/ 74 h 97"/>
              <a:gd name="T46" fmla="*/ 83 w 97"/>
              <a:gd name="T47" fmla="*/ 57 h 97"/>
              <a:gd name="T48" fmla="*/ 96 w 97"/>
              <a:gd name="T49" fmla="*/ 55 h 97"/>
              <a:gd name="T50" fmla="*/ 94 w 97"/>
              <a:gd name="T51" fmla="*/ 41 h 97"/>
              <a:gd name="T52" fmla="*/ 49 w 97"/>
              <a:gd name="T53" fmla="*/ 60 h 97"/>
              <a:gd name="T54" fmla="*/ 48 w 97"/>
              <a:gd name="T55" fmla="*/ 60 h 97"/>
              <a:gd name="T56" fmla="*/ 30 w 97"/>
              <a:gd name="T57" fmla="*/ 39 h 97"/>
              <a:gd name="T58" fmla="*/ 49 w 97"/>
              <a:gd name="T59" fmla="*/ 56 h 97"/>
              <a:gd name="T60" fmla="*/ 91 w 97"/>
              <a:gd name="T61" fmla="*/ 5 h 97"/>
              <a:gd name="T62" fmla="*/ 51 w 97"/>
              <a:gd name="T63"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97">
                <a:moveTo>
                  <a:pt x="94" y="41"/>
                </a:moveTo>
                <a:cubicBezTo>
                  <a:pt x="83" y="41"/>
                  <a:pt x="83" y="41"/>
                  <a:pt x="83" y="41"/>
                </a:cubicBezTo>
                <a:cubicBezTo>
                  <a:pt x="82" y="39"/>
                  <a:pt x="82" y="37"/>
                  <a:pt x="81" y="35"/>
                </a:cubicBezTo>
                <a:cubicBezTo>
                  <a:pt x="80" y="34"/>
                  <a:pt x="79" y="32"/>
                  <a:pt x="79" y="31"/>
                </a:cubicBezTo>
                <a:cubicBezTo>
                  <a:pt x="95" y="11"/>
                  <a:pt x="95" y="11"/>
                  <a:pt x="95" y="11"/>
                </a:cubicBezTo>
                <a:cubicBezTo>
                  <a:pt x="97" y="8"/>
                  <a:pt x="96" y="4"/>
                  <a:pt x="94" y="2"/>
                </a:cubicBezTo>
                <a:cubicBezTo>
                  <a:pt x="91" y="0"/>
                  <a:pt x="87" y="1"/>
                  <a:pt x="85" y="3"/>
                </a:cubicBezTo>
                <a:cubicBezTo>
                  <a:pt x="71" y="21"/>
                  <a:pt x="71" y="21"/>
                  <a:pt x="71" y="21"/>
                </a:cubicBezTo>
                <a:cubicBezTo>
                  <a:pt x="70" y="20"/>
                  <a:pt x="68" y="19"/>
                  <a:pt x="67" y="18"/>
                </a:cubicBezTo>
                <a:cubicBezTo>
                  <a:pt x="64" y="17"/>
                  <a:pt x="60" y="15"/>
                  <a:pt x="56" y="14"/>
                </a:cubicBezTo>
                <a:cubicBezTo>
                  <a:pt x="56" y="3"/>
                  <a:pt x="56" y="3"/>
                  <a:pt x="56" y="3"/>
                </a:cubicBezTo>
                <a:cubicBezTo>
                  <a:pt x="56" y="2"/>
                  <a:pt x="55" y="1"/>
                  <a:pt x="54" y="1"/>
                </a:cubicBezTo>
                <a:cubicBezTo>
                  <a:pt x="42" y="1"/>
                  <a:pt x="42" y="1"/>
                  <a:pt x="42" y="1"/>
                </a:cubicBezTo>
                <a:cubicBezTo>
                  <a:pt x="41" y="1"/>
                  <a:pt x="40" y="2"/>
                  <a:pt x="40" y="3"/>
                </a:cubicBezTo>
                <a:cubicBezTo>
                  <a:pt x="40" y="14"/>
                  <a:pt x="40" y="14"/>
                  <a:pt x="40" y="14"/>
                </a:cubicBezTo>
                <a:cubicBezTo>
                  <a:pt x="37" y="15"/>
                  <a:pt x="33" y="16"/>
                  <a:pt x="31" y="18"/>
                </a:cubicBezTo>
                <a:cubicBezTo>
                  <a:pt x="23" y="9"/>
                  <a:pt x="23" y="9"/>
                  <a:pt x="23" y="9"/>
                </a:cubicBezTo>
                <a:cubicBezTo>
                  <a:pt x="22" y="9"/>
                  <a:pt x="20" y="9"/>
                  <a:pt x="20" y="9"/>
                </a:cubicBezTo>
                <a:cubicBezTo>
                  <a:pt x="8" y="21"/>
                  <a:pt x="8" y="21"/>
                  <a:pt x="8" y="21"/>
                </a:cubicBezTo>
                <a:cubicBezTo>
                  <a:pt x="8" y="21"/>
                  <a:pt x="8" y="22"/>
                  <a:pt x="8" y="22"/>
                </a:cubicBezTo>
                <a:cubicBezTo>
                  <a:pt x="8" y="23"/>
                  <a:pt x="8" y="23"/>
                  <a:pt x="8" y="24"/>
                </a:cubicBezTo>
                <a:cubicBezTo>
                  <a:pt x="17" y="32"/>
                  <a:pt x="17" y="32"/>
                  <a:pt x="17" y="32"/>
                </a:cubicBezTo>
                <a:cubicBezTo>
                  <a:pt x="15" y="34"/>
                  <a:pt x="14" y="38"/>
                  <a:pt x="13" y="41"/>
                </a:cubicBezTo>
                <a:cubicBezTo>
                  <a:pt x="2" y="41"/>
                  <a:pt x="2" y="41"/>
                  <a:pt x="2" y="41"/>
                </a:cubicBezTo>
                <a:cubicBezTo>
                  <a:pt x="1" y="41"/>
                  <a:pt x="0" y="42"/>
                  <a:pt x="0" y="43"/>
                </a:cubicBezTo>
                <a:cubicBezTo>
                  <a:pt x="0" y="55"/>
                  <a:pt x="0" y="55"/>
                  <a:pt x="0" y="55"/>
                </a:cubicBezTo>
                <a:cubicBezTo>
                  <a:pt x="0" y="56"/>
                  <a:pt x="1" y="57"/>
                  <a:pt x="2" y="57"/>
                </a:cubicBezTo>
                <a:cubicBezTo>
                  <a:pt x="13" y="57"/>
                  <a:pt x="13" y="57"/>
                  <a:pt x="13" y="57"/>
                </a:cubicBezTo>
                <a:cubicBezTo>
                  <a:pt x="14" y="60"/>
                  <a:pt x="15" y="64"/>
                  <a:pt x="17" y="66"/>
                </a:cubicBezTo>
                <a:cubicBezTo>
                  <a:pt x="8" y="74"/>
                  <a:pt x="8" y="74"/>
                  <a:pt x="8" y="74"/>
                </a:cubicBezTo>
                <a:cubicBezTo>
                  <a:pt x="8" y="75"/>
                  <a:pt x="8" y="75"/>
                  <a:pt x="8" y="76"/>
                </a:cubicBezTo>
                <a:cubicBezTo>
                  <a:pt x="8" y="76"/>
                  <a:pt x="8" y="77"/>
                  <a:pt x="8" y="77"/>
                </a:cubicBezTo>
                <a:cubicBezTo>
                  <a:pt x="20" y="89"/>
                  <a:pt x="20" y="89"/>
                  <a:pt x="20" y="89"/>
                </a:cubicBezTo>
                <a:cubicBezTo>
                  <a:pt x="20" y="89"/>
                  <a:pt x="22" y="89"/>
                  <a:pt x="23" y="89"/>
                </a:cubicBezTo>
                <a:cubicBezTo>
                  <a:pt x="31" y="80"/>
                  <a:pt x="31" y="80"/>
                  <a:pt x="31" y="80"/>
                </a:cubicBezTo>
                <a:cubicBezTo>
                  <a:pt x="33" y="82"/>
                  <a:pt x="37" y="83"/>
                  <a:pt x="40" y="84"/>
                </a:cubicBezTo>
                <a:cubicBezTo>
                  <a:pt x="40" y="95"/>
                  <a:pt x="40" y="95"/>
                  <a:pt x="40" y="95"/>
                </a:cubicBezTo>
                <a:cubicBezTo>
                  <a:pt x="40" y="96"/>
                  <a:pt x="41" y="97"/>
                  <a:pt x="42" y="97"/>
                </a:cubicBezTo>
                <a:cubicBezTo>
                  <a:pt x="54" y="97"/>
                  <a:pt x="54" y="97"/>
                  <a:pt x="54" y="97"/>
                </a:cubicBezTo>
                <a:cubicBezTo>
                  <a:pt x="55" y="97"/>
                  <a:pt x="56" y="96"/>
                  <a:pt x="56" y="95"/>
                </a:cubicBezTo>
                <a:cubicBezTo>
                  <a:pt x="56" y="84"/>
                  <a:pt x="56" y="84"/>
                  <a:pt x="56" y="84"/>
                </a:cubicBezTo>
                <a:cubicBezTo>
                  <a:pt x="59" y="83"/>
                  <a:pt x="63" y="82"/>
                  <a:pt x="65" y="80"/>
                </a:cubicBezTo>
                <a:cubicBezTo>
                  <a:pt x="73" y="89"/>
                  <a:pt x="73" y="89"/>
                  <a:pt x="73" y="89"/>
                </a:cubicBezTo>
                <a:cubicBezTo>
                  <a:pt x="74" y="89"/>
                  <a:pt x="76" y="89"/>
                  <a:pt x="76" y="89"/>
                </a:cubicBezTo>
                <a:cubicBezTo>
                  <a:pt x="88" y="77"/>
                  <a:pt x="88" y="77"/>
                  <a:pt x="88" y="77"/>
                </a:cubicBezTo>
                <a:cubicBezTo>
                  <a:pt x="88" y="77"/>
                  <a:pt x="88" y="75"/>
                  <a:pt x="88" y="74"/>
                </a:cubicBezTo>
                <a:cubicBezTo>
                  <a:pt x="79" y="66"/>
                  <a:pt x="79" y="66"/>
                  <a:pt x="79" y="66"/>
                </a:cubicBezTo>
                <a:cubicBezTo>
                  <a:pt x="81" y="64"/>
                  <a:pt x="82" y="60"/>
                  <a:pt x="83" y="57"/>
                </a:cubicBezTo>
                <a:cubicBezTo>
                  <a:pt x="94" y="57"/>
                  <a:pt x="94" y="57"/>
                  <a:pt x="94" y="57"/>
                </a:cubicBezTo>
                <a:cubicBezTo>
                  <a:pt x="95" y="57"/>
                  <a:pt x="96" y="56"/>
                  <a:pt x="96" y="55"/>
                </a:cubicBezTo>
                <a:cubicBezTo>
                  <a:pt x="96" y="43"/>
                  <a:pt x="96" y="43"/>
                  <a:pt x="96" y="43"/>
                </a:cubicBezTo>
                <a:cubicBezTo>
                  <a:pt x="96" y="42"/>
                  <a:pt x="95" y="41"/>
                  <a:pt x="94" y="41"/>
                </a:cubicBezTo>
                <a:close/>
                <a:moveTo>
                  <a:pt x="51" y="60"/>
                </a:moveTo>
                <a:cubicBezTo>
                  <a:pt x="50" y="60"/>
                  <a:pt x="50" y="60"/>
                  <a:pt x="49" y="60"/>
                </a:cubicBezTo>
                <a:cubicBezTo>
                  <a:pt x="49" y="61"/>
                  <a:pt x="49" y="61"/>
                  <a:pt x="49" y="61"/>
                </a:cubicBezTo>
                <a:cubicBezTo>
                  <a:pt x="49" y="61"/>
                  <a:pt x="48" y="60"/>
                  <a:pt x="48" y="60"/>
                </a:cubicBezTo>
                <a:cubicBezTo>
                  <a:pt x="30" y="42"/>
                  <a:pt x="30" y="42"/>
                  <a:pt x="30" y="42"/>
                </a:cubicBezTo>
                <a:cubicBezTo>
                  <a:pt x="29" y="41"/>
                  <a:pt x="29" y="40"/>
                  <a:pt x="30" y="39"/>
                </a:cubicBezTo>
                <a:cubicBezTo>
                  <a:pt x="31" y="38"/>
                  <a:pt x="32" y="38"/>
                  <a:pt x="33" y="39"/>
                </a:cubicBezTo>
                <a:cubicBezTo>
                  <a:pt x="49" y="56"/>
                  <a:pt x="49" y="56"/>
                  <a:pt x="49" y="56"/>
                </a:cubicBezTo>
                <a:cubicBezTo>
                  <a:pt x="88" y="6"/>
                  <a:pt x="88" y="6"/>
                  <a:pt x="88" y="6"/>
                </a:cubicBezTo>
                <a:cubicBezTo>
                  <a:pt x="89" y="5"/>
                  <a:pt x="90" y="5"/>
                  <a:pt x="91" y="5"/>
                </a:cubicBezTo>
                <a:cubicBezTo>
                  <a:pt x="92" y="6"/>
                  <a:pt x="92" y="7"/>
                  <a:pt x="92" y="8"/>
                </a:cubicBezTo>
                <a:lnTo>
                  <a:pt x="51"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14" name="Group 113">
            <a:extLst>
              <a:ext uri="{FF2B5EF4-FFF2-40B4-BE49-F238E27FC236}">
                <a16:creationId xmlns:a16="http://schemas.microsoft.com/office/drawing/2014/main" id="{998D5005-F6CC-4A33-A7F6-E2667BDAC34C}"/>
              </a:ext>
            </a:extLst>
          </p:cNvPr>
          <p:cNvGrpSpPr/>
          <p:nvPr/>
        </p:nvGrpSpPr>
        <p:grpSpPr>
          <a:xfrm>
            <a:off x="6854033" y="5011722"/>
            <a:ext cx="159750" cy="137329"/>
            <a:chOff x="5554663" y="2179638"/>
            <a:chExt cx="361950" cy="311151"/>
          </a:xfrm>
          <a:solidFill>
            <a:schemeClr val="bg1"/>
          </a:solidFill>
        </p:grpSpPr>
        <p:sp>
          <p:nvSpPr>
            <p:cNvPr id="115" name="Freeform 43">
              <a:extLst>
                <a:ext uri="{FF2B5EF4-FFF2-40B4-BE49-F238E27FC236}">
                  <a16:creationId xmlns:a16="http://schemas.microsoft.com/office/drawing/2014/main" id="{BBAF46A7-0C2A-42F1-AA17-E81BB421D04A}"/>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Oval 115">
              <a:extLst>
                <a:ext uri="{FF2B5EF4-FFF2-40B4-BE49-F238E27FC236}">
                  <a16:creationId xmlns:a16="http://schemas.microsoft.com/office/drawing/2014/main" id="{D3D3421D-708C-4C56-BF75-5496091B6ADD}"/>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Oval 116">
              <a:extLst>
                <a:ext uri="{FF2B5EF4-FFF2-40B4-BE49-F238E27FC236}">
                  <a16:creationId xmlns:a16="http://schemas.microsoft.com/office/drawing/2014/main" id="{EB89EBB9-D885-4723-ABA9-BE5B443ADEFA}"/>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46">
              <a:extLst>
                <a:ext uri="{FF2B5EF4-FFF2-40B4-BE49-F238E27FC236}">
                  <a16:creationId xmlns:a16="http://schemas.microsoft.com/office/drawing/2014/main" id="{419DBE4D-788A-45BB-B253-5F73F75BE922}"/>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47">
              <a:extLst>
                <a:ext uri="{FF2B5EF4-FFF2-40B4-BE49-F238E27FC236}">
                  <a16:creationId xmlns:a16="http://schemas.microsoft.com/office/drawing/2014/main" id="{4E615D07-2285-4713-98F9-6136288AA408}"/>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48">
              <a:extLst>
                <a:ext uri="{FF2B5EF4-FFF2-40B4-BE49-F238E27FC236}">
                  <a16:creationId xmlns:a16="http://schemas.microsoft.com/office/drawing/2014/main" id="{CEB5E812-99C4-49D4-BF88-368C97E29429}"/>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49">
              <a:extLst>
                <a:ext uri="{FF2B5EF4-FFF2-40B4-BE49-F238E27FC236}">
                  <a16:creationId xmlns:a16="http://schemas.microsoft.com/office/drawing/2014/main" id="{A7A1EFC4-200C-424A-BB81-E5367214DE28}"/>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50">
              <a:extLst>
                <a:ext uri="{FF2B5EF4-FFF2-40B4-BE49-F238E27FC236}">
                  <a16:creationId xmlns:a16="http://schemas.microsoft.com/office/drawing/2014/main" id="{B155D0A5-DA18-4E5F-8EA4-D9676A305A9F}"/>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044596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dirty="0"/>
              <a:t>Job Aids Overview</a:t>
            </a:r>
            <a:endParaRPr lang="en-US" b="1" dirty="0"/>
          </a:p>
        </p:txBody>
      </p:sp>
      <p:grpSp>
        <p:nvGrpSpPr>
          <p:cNvPr id="3" name="Group 2">
            <a:extLst>
              <a:ext uri="{FF2B5EF4-FFF2-40B4-BE49-F238E27FC236}">
                <a16:creationId xmlns:a16="http://schemas.microsoft.com/office/drawing/2014/main" id="{B8717B01-74AF-4A02-A702-EFC8907D9CC8}"/>
              </a:ext>
            </a:extLst>
          </p:cNvPr>
          <p:cNvGrpSpPr/>
          <p:nvPr/>
        </p:nvGrpSpPr>
        <p:grpSpPr>
          <a:xfrm>
            <a:off x="240384" y="990599"/>
            <a:ext cx="7303415" cy="2099246"/>
            <a:chOff x="240385" y="990599"/>
            <a:chExt cx="7035316" cy="2099246"/>
          </a:xfrm>
        </p:grpSpPr>
        <p:sp>
          <p:nvSpPr>
            <p:cNvPr id="6" name="Rectangle 5">
              <a:extLst>
                <a:ext uri="{FF2B5EF4-FFF2-40B4-BE49-F238E27FC236}">
                  <a16:creationId xmlns:a16="http://schemas.microsoft.com/office/drawing/2014/main" id="{EF197ED2-B880-4B07-BCEA-E4D736B014B3}"/>
                </a:ext>
              </a:extLst>
            </p:cNvPr>
            <p:cNvSpPr/>
            <p:nvPr/>
          </p:nvSpPr>
          <p:spPr>
            <a:xfrm>
              <a:off x="240385" y="990600"/>
              <a:ext cx="3371710" cy="2099245"/>
            </a:xfrm>
            <a:prstGeom prst="rect">
              <a:avLst/>
            </a:prstGeom>
            <a:solidFill>
              <a:schemeClr val="accent3"/>
            </a:solidFill>
            <a:effectLst>
              <a:outerShdw blurRad="50800" dist="38100" dir="2700000" algn="tl" rotWithShape="0">
                <a:prstClr val="black">
                  <a:alpha val="40000"/>
                </a:prstClr>
              </a:outerShdw>
            </a:effectLst>
          </p:spPr>
          <p:txBody>
            <a:bodyPr wrap="square" lIns="180000" tIns="180000" rIns="180000" bIns="180000" anchor="ctr">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This section contains several different sales specific Job Aids which should be used throughout the opportunity management process to build your proposal business case and progress deals that have become stuck.</a:t>
              </a:r>
            </a:p>
          </p:txBody>
        </p:sp>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12095" y="990599"/>
              <a:ext cx="3663606" cy="2099246"/>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grpSp>
      <p:sp>
        <p:nvSpPr>
          <p:cNvPr id="13" name="Rectangle 12">
            <a:extLst>
              <a:ext uri="{FF2B5EF4-FFF2-40B4-BE49-F238E27FC236}">
                <a16:creationId xmlns:a16="http://schemas.microsoft.com/office/drawing/2014/main" id="{F211FB45-1885-44AA-9C8C-830FB0876512}"/>
              </a:ext>
            </a:extLst>
          </p:cNvPr>
          <p:cNvSpPr/>
          <p:nvPr/>
        </p:nvSpPr>
        <p:spPr>
          <a:xfrm>
            <a:off x="240385" y="3310866"/>
            <a:ext cx="7035316" cy="477054"/>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Use the following Job Aids in these specific circumstances:</a:t>
            </a:r>
          </a:p>
        </p:txBody>
      </p:sp>
      <p:grpSp>
        <p:nvGrpSpPr>
          <p:cNvPr id="8" name="Group 7">
            <a:extLst>
              <a:ext uri="{FF2B5EF4-FFF2-40B4-BE49-F238E27FC236}">
                <a16:creationId xmlns:a16="http://schemas.microsoft.com/office/drawing/2014/main" id="{B014CA1F-9DE5-4D48-908E-35713A9E041D}"/>
              </a:ext>
            </a:extLst>
          </p:cNvPr>
          <p:cNvGrpSpPr/>
          <p:nvPr/>
        </p:nvGrpSpPr>
        <p:grpSpPr>
          <a:xfrm>
            <a:off x="240385" y="3924474"/>
            <a:ext cx="7303414" cy="2594477"/>
            <a:chOff x="380848" y="4291959"/>
            <a:chExt cx="7035316" cy="2594477"/>
          </a:xfrm>
        </p:grpSpPr>
        <p:sp>
          <p:nvSpPr>
            <p:cNvPr id="17" name="Rectangle 16">
              <a:extLst>
                <a:ext uri="{FF2B5EF4-FFF2-40B4-BE49-F238E27FC236}">
                  <a16:creationId xmlns:a16="http://schemas.microsoft.com/office/drawing/2014/main" id="{72D46B1F-A55C-4709-928D-CD1A1CF248B0}"/>
                </a:ext>
              </a:extLst>
            </p:cNvPr>
            <p:cNvSpPr/>
            <p:nvPr/>
          </p:nvSpPr>
          <p:spPr>
            <a:xfrm>
              <a:off x="380848" y="4832190"/>
              <a:ext cx="7035316" cy="433553"/>
            </a:xfrm>
            <a:prstGeom prst="rect">
              <a:avLst/>
            </a:prstGeom>
            <a:solidFill>
              <a:schemeClr val="accent2"/>
            </a:solidFill>
          </p:spPr>
          <p:txBody>
            <a:bodyPr wrap="square" lIns="108000" tIns="108000" rIns="108000" bIns="108000">
              <a:spAutoFit/>
            </a:bodyPr>
            <a:lstStyle/>
            <a:p>
              <a:pPr marL="285750" lvl="0" indent="-285750" defTabSz="457200" fontAlgn="auto">
                <a:spcBef>
                  <a:spcPts val="0"/>
                </a:spcBef>
                <a:spcAft>
                  <a:spcPts val="600"/>
                </a:spcAft>
                <a:buClr>
                  <a:schemeClr val="bg1"/>
                </a:buClr>
                <a:buFont typeface="Wingdings" panose="05000000000000000000" pitchFamily="2" charset="2"/>
                <a:buChar char="§"/>
                <a:defRPr/>
              </a:pPr>
              <a:r>
                <a:rPr lang="en-US" sz="1400" b="1" dirty="0">
                  <a:solidFill>
                    <a:srgbClr val="FFFFFF"/>
                  </a:solidFill>
                  <a:latin typeface="Arial"/>
                  <a:cs typeface="Arial"/>
                </a:rPr>
                <a:t>Win </a:t>
              </a:r>
              <a:r>
                <a:rPr kumimoji="0" lang="en-US" sz="1400" b="1" i="0" u="none" strike="noStrike" kern="1200" cap="none" spc="0" normalizeH="0" baseline="0" noProof="0" dirty="0">
                  <a:ln>
                    <a:noFill/>
                  </a:ln>
                  <a:solidFill>
                    <a:srgbClr val="FFFFFF"/>
                  </a:solidFill>
                  <a:effectLst/>
                  <a:uLnTx/>
                  <a:uFillTx/>
                  <a:latin typeface="Arial"/>
                  <a:ea typeface="+mn-ea"/>
                  <a:cs typeface="Arial"/>
                </a:rPr>
                <a:t>Strategy: </a:t>
              </a:r>
              <a:r>
                <a:rPr kumimoji="0" lang="en-US" sz="1400" b="0" i="0" u="none" strike="noStrike" kern="1200" cap="none" spc="0" normalizeH="0" baseline="0" noProof="0" dirty="0">
                  <a:ln>
                    <a:noFill/>
                  </a:ln>
                  <a:solidFill>
                    <a:srgbClr val="FFFFFF"/>
                  </a:solidFill>
                  <a:effectLst/>
                  <a:uLnTx/>
                  <a:uFillTx/>
                  <a:latin typeface="Arial"/>
                  <a:ea typeface="+mn-ea"/>
                  <a:cs typeface="Arial"/>
                </a:rPr>
                <a:t>Qualifying &amp; Cross-Sell/Upsells</a:t>
              </a:r>
            </a:p>
          </p:txBody>
        </p:sp>
        <p:sp>
          <p:nvSpPr>
            <p:cNvPr id="18" name="Rectangle 17">
              <a:extLst>
                <a:ext uri="{FF2B5EF4-FFF2-40B4-BE49-F238E27FC236}">
                  <a16:creationId xmlns:a16="http://schemas.microsoft.com/office/drawing/2014/main" id="{7F59010B-03C0-4BD5-AFF2-179625464B20}"/>
                </a:ext>
              </a:extLst>
            </p:cNvPr>
            <p:cNvSpPr/>
            <p:nvPr/>
          </p:nvSpPr>
          <p:spPr>
            <a:xfrm>
              <a:off x="380848" y="5372421"/>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a:rPr>
                <a:t>New Business Plan: </a:t>
              </a:r>
              <a:r>
                <a:rPr kumimoji="0" lang="en-US" sz="1400" i="0" u="none" strike="noStrike" kern="1200" cap="none" spc="0" normalizeH="0" baseline="0" noProof="0" dirty="0">
                  <a:ln>
                    <a:noFill/>
                  </a:ln>
                  <a:solidFill>
                    <a:srgbClr val="FFFFFF"/>
                  </a:solidFill>
                  <a:effectLst/>
                  <a:uLnTx/>
                  <a:uFillTx/>
                  <a:latin typeface="Arial"/>
                  <a:ea typeface="+mn-ea"/>
                  <a:cs typeface="Arial"/>
                </a:rPr>
                <a:t>Prospecting, Qualifying, &amp; Cross-Sell/Upsell </a:t>
              </a:r>
            </a:p>
          </p:txBody>
        </p:sp>
        <p:sp>
          <p:nvSpPr>
            <p:cNvPr id="19" name="Rectangle 18">
              <a:extLst>
                <a:ext uri="{FF2B5EF4-FFF2-40B4-BE49-F238E27FC236}">
                  <a16:creationId xmlns:a16="http://schemas.microsoft.com/office/drawing/2014/main" id="{460E8A42-7EDD-4422-A7D6-6EA63F916A80}"/>
                </a:ext>
              </a:extLst>
            </p:cNvPr>
            <p:cNvSpPr/>
            <p:nvPr/>
          </p:nvSpPr>
          <p:spPr>
            <a:xfrm>
              <a:off x="380848" y="5912652"/>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Call Plan: </a:t>
              </a:r>
              <a:r>
                <a:rPr kumimoji="0" lang="en-US" sz="1400" b="0" i="0" u="none" strike="noStrike" kern="1200" cap="none" spc="0" normalizeH="0" baseline="0" noProof="0" dirty="0">
                  <a:ln>
                    <a:noFill/>
                  </a:ln>
                  <a:solidFill>
                    <a:srgbClr val="FFFFFF"/>
                  </a:solidFill>
                  <a:effectLst/>
                  <a:uLnTx/>
                  <a:uFillTx/>
                  <a:latin typeface="Arial"/>
                  <a:ea typeface="+mn-ea"/>
                  <a:cs typeface="+mn-cs"/>
                </a:rPr>
                <a:t>Prospecting &amp; Qualifying</a:t>
              </a:r>
            </a:p>
          </p:txBody>
        </p:sp>
        <p:sp>
          <p:nvSpPr>
            <p:cNvPr id="21" name="Rectangle 20">
              <a:extLst>
                <a:ext uri="{FF2B5EF4-FFF2-40B4-BE49-F238E27FC236}">
                  <a16:creationId xmlns:a16="http://schemas.microsoft.com/office/drawing/2014/main" id="{1315ED83-E50F-42AA-A4D0-E0A00275DACD}"/>
                </a:ext>
              </a:extLst>
            </p:cNvPr>
            <p:cNvSpPr/>
            <p:nvPr/>
          </p:nvSpPr>
          <p:spPr>
            <a:xfrm>
              <a:off x="380848" y="4291959"/>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a:rPr>
                <a:t>SCQA Framework: </a:t>
              </a:r>
              <a:r>
                <a:rPr kumimoji="0" lang="en-US" sz="1400" b="0" i="0" u="none" strike="noStrike" kern="1200" cap="none" spc="0" normalizeH="0" baseline="0" noProof="0" dirty="0">
                  <a:ln>
                    <a:noFill/>
                  </a:ln>
                  <a:solidFill>
                    <a:srgbClr val="FFFFFF"/>
                  </a:solidFill>
                  <a:effectLst/>
                  <a:uLnTx/>
                  <a:uFillTx/>
                  <a:latin typeface="Arial"/>
                  <a:ea typeface="+mn-ea"/>
                  <a:cs typeface="Arial"/>
                </a:rPr>
                <a:t>Prospecting, Qualifying, Renewals, &amp; Cross-Sell/Upsells</a:t>
              </a:r>
            </a:p>
          </p:txBody>
        </p:sp>
        <p:sp>
          <p:nvSpPr>
            <p:cNvPr id="23" name="Rectangle 22">
              <a:extLst>
                <a:ext uri="{FF2B5EF4-FFF2-40B4-BE49-F238E27FC236}">
                  <a16:creationId xmlns:a16="http://schemas.microsoft.com/office/drawing/2014/main" id="{EF1DBB81-5723-4967-96C9-ADBFE7263387}"/>
                </a:ext>
              </a:extLst>
            </p:cNvPr>
            <p:cNvSpPr/>
            <p:nvPr/>
          </p:nvSpPr>
          <p:spPr>
            <a:xfrm>
              <a:off x="380848" y="6452883"/>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Manager Coaching Question: </a:t>
              </a:r>
              <a:r>
                <a:rPr kumimoji="0" lang="en-US" sz="1400" b="0" i="0" u="none" strike="noStrike" kern="1200" cap="none" spc="0" normalizeH="0" baseline="0" noProof="0" dirty="0">
                  <a:ln>
                    <a:noFill/>
                  </a:ln>
                  <a:solidFill>
                    <a:srgbClr val="FFFFFF"/>
                  </a:solidFill>
                  <a:effectLst/>
                  <a:uLnTx/>
                  <a:uFillTx/>
                  <a:latin typeface="Arial"/>
                  <a:ea typeface="+mn-ea"/>
                  <a:cs typeface="+mn-cs"/>
                </a:rPr>
                <a:t>Support throughout the entire Sales Process</a:t>
              </a:r>
            </a:p>
          </p:txBody>
        </p:sp>
      </p:grpSp>
      <p:graphicFrame>
        <p:nvGraphicFramePr>
          <p:cNvPr id="24" name="Table 23">
            <a:extLst>
              <a:ext uri="{FF2B5EF4-FFF2-40B4-BE49-F238E27FC236}">
                <a16:creationId xmlns:a16="http://schemas.microsoft.com/office/drawing/2014/main" id="{1D7F6D68-9688-4462-BE79-B22CE1398001}"/>
              </a:ext>
            </a:extLst>
          </p:cNvPr>
          <p:cNvGraphicFramePr>
            <a:graphicFrameLocks noGrp="1"/>
          </p:cNvGraphicFramePr>
          <p:nvPr>
            <p:extLst>
              <p:ext uri="{D42A27DB-BD31-4B8C-83A1-F6EECF244321}">
                <p14:modId xmlns:p14="http://schemas.microsoft.com/office/powerpoint/2010/main" val="2741215845"/>
              </p:ext>
            </p:extLst>
          </p:nvPr>
        </p:nvGraphicFramePr>
        <p:xfrm>
          <a:off x="248955" y="7052111"/>
          <a:ext cx="7294844" cy="2194560"/>
        </p:xfrm>
        <a:graphic>
          <a:graphicData uri="http://schemas.openxmlformats.org/drawingml/2006/table">
            <a:tbl>
              <a:tblPr firstRow="1">
                <a:tableStyleId>{EB344D84-9AFB-497E-A393-DC336BA19D2E}</a:tableStyleId>
              </a:tblPr>
              <a:tblGrid>
                <a:gridCol w="1695837">
                  <a:extLst>
                    <a:ext uri="{9D8B030D-6E8A-4147-A177-3AD203B41FA5}">
                      <a16:colId xmlns:a16="http://schemas.microsoft.com/office/drawing/2014/main" val="877092802"/>
                    </a:ext>
                  </a:extLst>
                </a:gridCol>
                <a:gridCol w="5599007">
                  <a:extLst>
                    <a:ext uri="{9D8B030D-6E8A-4147-A177-3AD203B41FA5}">
                      <a16:colId xmlns:a16="http://schemas.microsoft.com/office/drawing/2014/main" val="1220666071"/>
                    </a:ext>
                  </a:extLst>
                </a:gridCol>
              </a:tblGrid>
              <a:tr h="548640">
                <a:tc>
                  <a:txBody>
                    <a:bodyPr/>
                    <a:lstStyle/>
                    <a:p>
                      <a:pPr lvl="1" algn="ctr"/>
                      <a:r>
                        <a:rPr lang="en-US" sz="1200" b="1" dirty="0">
                          <a:solidFill>
                            <a:schemeClr val="accent2"/>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Use the SCQA, New Business Plan, Call Plan, and Manager Coaching Question Job Aids to help guide you through your responsibilities. </a:t>
                      </a:r>
                    </a:p>
                  </a:txBody>
                  <a:tcPr marT="91440" marB="9144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77467111"/>
                  </a:ext>
                </a:extLst>
              </a:tr>
              <a:tr h="548640">
                <a:tc>
                  <a:txBody>
                    <a:bodyPr/>
                    <a:lstStyle/>
                    <a:p>
                      <a:pPr lvl="1" algn="ctr"/>
                      <a:r>
                        <a:rPr lang="en-US" sz="1200" b="1" dirty="0">
                          <a:solidFill>
                            <a:schemeClr val="accent3"/>
                          </a:solidFill>
                        </a:rPr>
                        <a:t>Farmer</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Use our Win Strategy, Account Plans, New Business Plan, and </a:t>
                      </a:r>
                      <a:r>
                        <a:rPr lang="en-US" sz="1200" b="0" dirty="0">
                          <a:solidFill>
                            <a:schemeClr val="tx1"/>
                          </a:solidFill>
                        </a:rPr>
                        <a:t>Coaching Question Job Aids to help guide you through your responsibilities. </a:t>
                      </a:r>
                      <a:endParaRPr kumimoji="0" lang="en-US" sz="1200" b="0" i="0" u="none" strike="noStrike" kern="1200" cap="none" spc="0" normalizeH="0" baseline="0" noProof="0" dirty="0">
                        <a:ln>
                          <a:noFill/>
                        </a:ln>
                        <a:solidFill>
                          <a:srgbClr val="3F3F3F"/>
                        </a:solidFill>
                        <a:effectLst/>
                        <a:uLnTx/>
                        <a:uFillTx/>
                        <a:latin typeface="Arial"/>
                        <a:ea typeface="+mn-ea"/>
                        <a:cs typeface="+mn-cs"/>
                      </a:endParaRP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548640">
                <a:tc>
                  <a:txBody>
                    <a:bodyPr/>
                    <a:lstStyle/>
                    <a:p>
                      <a:pPr lvl="1" algn="ctr"/>
                      <a:r>
                        <a:rPr lang="en-US" sz="1200" b="1" dirty="0">
                          <a:solidFill>
                            <a:schemeClr val="accent1"/>
                          </a:solidFill>
                        </a:rPr>
                        <a:t>Hybrid</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Use all Job Aids in this section to help guide you through your responsibilities. </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548640">
                <a:tc>
                  <a:txBody>
                    <a:bodyPr/>
                    <a:lstStyle/>
                    <a:p>
                      <a:pPr lvl="1" algn="ctr"/>
                      <a:r>
                        <a:rPr lang="en-US" sz="1200" b="1" dirty="0">
                          <a:solidFill>
                            <a:srgbClr val="7030A0"/>
                          </a:solidFill>
                        </a:rPr>
                        <a:t>SE/PS</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06557"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Understand at a high-level how these job aids help the sales team drive opportunities down the funnel.</a:t>
                      </a:r>
                    </a:p>
                  </a:txBody>
                  <a:tcPr marT="91440" marB="9144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5" name="TextBox 24">
            <a:extLst>
              <a:ext uri="{FF2B5EF4-FFF2-40B4-BE49-F238E27FC236}">
                <a16:creationId xmlns:a16="http://schemas.microsoft.com/office/drawing/2014/main" id="{1C7EEC7D-FA71-4730-81B9-A5EFCA8A2158}"/>
              </a:ext>
            </a:extLst>
          </p:cNvPr>
          <p:cNvSpPr txBox="1"/>
          <p:nvPr/>
        </p:nvSpPr>
        <p:spPr>
          <a:xfrm>
            <a:off x="202361" y="6647202"/>
            <a:ext cx="5448376"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22" name="Slide Number Placeholder 2">
            <a:extLst>
              <a:ext uri="{FF2B5EF4-FFF2-40B4-BE49-F238E27FC236}">
                <a16:creationId xmlns:a16="http://schemas.microsoft.com/office/drawing/2014/main" id="{FB654CDA-9062-E84E-AF2A-ADB0B252E55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60</a:t>
            </a:fld>
            <a:endParaRPr lang="en-US" sz="1050" b="1" dirty="0">
              <a:solidFill>
                <a:schemeClr val="accent3"/>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F0E9532-31A8-4C49-8622-5384CE8FA6C0}"/>
              </a:ext>
            </a:extLst>
          </p:cNvPr>
          <p:cNvSpPr/>
          <p:nvPr/>
        </p:nvSpPr>
        <p:spPr>
          <a:xfrm>
            <a:off x="457200" y="8775702"/>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253EF25-A3A2-40FD-BAE4-B6ED73961231}"/>
              </a:ext>
            </a:extLst>
          </p:cNvPr>
          <p:cNvSpPr/>
          <p:nvPr/>
        </p:nvSpPr>
        <p:spPr>
          <a:xfrm>
            <a:off x="446292" y="8215162"/>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EBCCB1B-A4AD-4C9A-81D6-C300F9905260}"/>
              </a:ext>
            </a:extLst>
          </p:cNvPr>
          <p:cNvSpPr/>
          <p:nvPr/>
        </p:nvSpPr>
        <p:spPr>
          <a:xfrm>
            <a:off x="446291" y="7668571"/>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F191282-4875-49AB-AE20-1E1CB05B7CD4}"/>
              </a:ext>
            </a:extLst>
          </p:cNvPr>
          <p:cNvSpPr/>
          <p:nvPr/>
        </p:nvSpPr>
        <p:spPr>
          <a:xfrm>
            <a:off x="457200" y="7121679"/>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4E827B9-29D0-43C6-B5F7-30FD44A433E8}"/>
              </a:ext>
            </a:extLst>
          </p:cNvPr>
          <p:cNvGrpSpPr/>
          <p:nvPr/>
        </p:nvGrpSpPr>
        <p:grpSpPr>
          <a:xfrm>
            <a:off x="539610" y="7213275"/>
            <a:ext cx="260630" cy="242260"/>
            <a:chOff x="6276975" y="3981450"/>
            <a:chExt cx="360363" cy="334963"/>
          </a:xfrm>
          <a:solidFill>
            <a:schemeClr val="bg1"/>
          </a:solidFill>
        </p:grpSpPr>
        <p:sp>
          <p:nvSpPr>
            <p:cNvPr id="35" name="Freeform 98">
              <a:extLst>
                <a:ext uri="{FF2B5EF4-FFF2-40B4-BE49-F238E27FC236}">
                  <a16:creationId xmlns:a16="http://schemas.microsoft.com/office/drawing/2014/main" id="{CF719955-58AD-4857-916A-B315ABE37C2F}"/>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99">
              <a:extLst>
                <a:ext uri="{FF2B5EF4-FFF2-40B4-BE49-F238E27FC236}">
                  <a16:creationId xmlns:a16="http://schemas.microsoft.com/office/drawing/2014/main" id="{7FD4E513-C8AC-4151-B776-4AA7B24A2C09}"/>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00">
              <a:extLst>
                <a:ext uri="{FF2B5EF4-FFF2-40B4-BE49-F238E27FC236}">
                  <a16:creationId xmlns:a16="http://schemas.microsoft.com/office/drawing/2014/main" id="{86CA54E1-6DED-4491-BD9E-CEA6E21D2DA6}"/>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101">
              <a:extLst>
                <a:ext uri="{FF2B5EF4-FFF2-40B4-BE49-F238E27FC236}">
                  <a16:creationId xmlns:a16="http://schemas.microsoft.com/office/drawing/2014/main" id="{E48248A1-7EF4-4300-823D-87D23DB78047}"/>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9" name="Graphic 38" descr="Farm scene">
            <a:extLst>
              <a:ext uri="{FF2B5EF4-FFF2-40B4-BE49-F238E27FC236}">
                <a16:creationId xmlns:a16="http://schemas.microsoft.com/office/drawing/2014/main" id="{1543DF0D-A1EE-485A-9AF0-9828E4A0D2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456" y="7720736"/>
            <a:ext cx="321121" cy="321121"/>
          </a:xfrm>
          <a:prstGeom prst="rect">
            <a:avLst/>
          </a:prstGeom>
        </p:spPr>
      </p:pic>
      <p:grpSp>
        <p:nvGrpSpPr>
          <p:cNvPr id="40" name="Group 39">
            <a:extLst>
              <a:ext uri="{FF2B5EF4-FFF2-40B4-BE49-F238E27FC236}">
                <a16:creationId xmlns:a16="http://schemas.microsoft.com/office/drawing/2014/main" id="{B5A7B0FA-9401-42E7-B90A-C269AD47A058}"/>
              </a:ext>
            </a:extLst>
          </p:cNvPr>
          <p:cNvGrpSpPr/>
          <p:nvPr/>
        </p:nvGrpSpPr>
        <p:grpSpPr>
          <a:xfrm>
            <a:off x="546480" y="8884559"/>
            <a:ext cx="246891" cy="207736"/>
            <a:chOff x="2670175" y="2913063"/>
            <a:chExt cx="360363" cy="303212"/>
          </a:xfrm>
          <a:solidFill>
            <a:schemeClr val="bg1"/>
          </a:solidFill>
        </p:grpSpPr>
        <p:sp>
          <p:nvSpPr>
            <p:cNvPr id="41" name="Freeform 5">
              <a:extLst>
                <a:ext uri="{FF2B5EF4-FFF2-40B4-BE49-F238E27FC236}">
                  <a16:creationId xmlns:a16="http://schemas.microsoft.com/office/drawing/2014/main" id="{1A211251-B09B-4D0E-A5ED-98E63FCCDB18}"/>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6">
              <a:extLst>
                <a:ext uri="{FF2B5EF4-FFF2-40B4-BE49-F238E27FC236}">
                  <a16:creationId xmlns:a16="http://schemas.microsoft.com/office/drawing/2014/main" id="{085CE3A6-CCE6-4A3D-80C5-36AD82EABA40}"/>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7">
              <a:extLst>
                <a:ext uri="{FF2B5EF4-FFF2-40B4-BE49-F238E27FC236}">
                  <a16:creationId xmlns:a16="http://schemas.microsoft.com/office/drawing/2014/main" id="{A4512A3F-E67C-49CB-8B8E-8477643F5FA4}"/>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4" name="Group 43">
            <a:extLst>
              <a:ext uri="{FF2B5EF4-FFF2-40B4-BE49-F238E27FC236}">
                <a16:creationId xmlns:a16="http://schemas.microsoft.com/office/drawing/2014/main" id="{0E144B5A-B3C2-43A9-B272-8AB5177A2BB2}"/>
              </a:ext>
            </a:extLst>
          </p:cNvPr>
          <p:cNvGrpSpPr/>
          <p:nvPr/>
        </p:nvGrpSpPr>
        <p:grpSpPr>
          <a:xfrm>
            <a:off x="525543" y="8293828"/>
            <a:ext cx="266949" cy="268119"/>
            <a:chOff x="5554663" y="3611563"/>
            <a:chExt cx="361950" cy="363537"/>
          </a:xfrm>
          <a:solidFill>
            <a:schemeClr val="bg1"/>
          </a:solidFill>
        </p:grpSpPr>
        <p:sp>
          <p:nvSpPr>
            <p:cNvPr id="45" name="Freeform 48">
              <a:extLst>
                <a:ext uri="{FF2B5EF4-FFF2-40B4-BE49-F238E27FC236}">
                  <a16:creationId xmlns:a16="http://schemas.microsoft.com/office/drawing/2014/main" id="{75C797F4-D712-49B8-AB49-97BC3B241694}"/>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9">
              <a:extLst>
                <a:ext uri="{FF2B5EF4-FFF2-40B4-BE49-F238E27FC236}">
                  <a16:creationId xmlns:a16="http://schemas.microsoft.com/office/drawing/2014/main" id="{04134377-C22D-4317-B6A1-D4A64BD9925A}"/>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50">
              <a:extLst>
                <a:ext uri="{FF2B5EF4-FFF2-40B4-BE49-F238E27FC236}">
                  <a16:creationId xmlns:a16="http://schemas.microsoft.com/office/drawing/2014/main" id="{A0D4E66F-E340-407B-A892-109EC92ABF77}"/>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213190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2323871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Account Plan</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4287195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35DD11-CC00-4946-94AA-12E278C010C9}"/>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62</a:t>
            </a:fld>
            <a:endParaRPr lang="en-US" dirty="0"/>
          </a:p>
        </p:txBody>
      </p:sp>
      <p:sp>
        <p:nvSpPr>
          <p:cNvPr id="6" name="Rectangle: Rounded Corners 5">
            <a:extLst>
              <a:ext uri="{FF2B5EF4-FFF2-40B4-BE49-F238E27FC236}">
                <a16:creationId xmlns:a16="http://schemas.microsoft.com/office/drawing/2014/main" id="{65EBD808-B477-48AB-8DD3-166E985C16B0}"/>
              </a:ext>
            </a:extLst>
          </p:cNvPr>
          <p:cNvSpPr/>
          <p:nvPr/>
        </p:nvSpPr>
        <p:spPr>
          <a:xfrm>
            <a:off x="4953000" y="113766"/>
            <a:ext cx="2430767" cy="633604"/>
          </a:xfrm>
          <a:prstGeom prst="roundRect">
            <a:avLst>
              <a:gd name="adj" fmla="val 5954"/>
            </a:avLst>
          </a:prstGeom>
          <a:solidFill>
            <a:schemeClr val="accent2"/>
          </a:solidFill>
        </p:spPr>
        <p:txBody>
          <a:bodyPr wrap="square" lIns="91440" tIns="0" rIns="91440" bIns="0" anchor="ctr">
            <a:noAutofit/>
          </a:bodyPr>
          <a:lstStyle/>
          <a:p>
            <a:pPr defTabSz="706557">
              <a:spcAft>
                <a:spcPts val="0"/>
              </a:spcAft>
            </a:pPr>
            <a:r>
              <a:rPr lang="en-US" sz="1200" spc="50" dirty="0">
                <a:solidFill>
                  <a:schemeClr val="bg1"/>
                </a:solidFill>
                <a:latin typeface="+mn-lt"/>
                <a:ea typeface="+mj-ea"/>
                <a:cs typeface="Arial" panose="020B0604020202020204" pitchFamily="34" charset="0"/>
              </a:rPr>
              <a:t>[Account Name]</a:t>
            </a:r>
          </a:p>
          <a:p>
            <a:pPr defTabSz="706557">
              <a:spcAft>
                <a:spcPts val="0"/>
              </a:spcAft>
            </a:pPr>
            <a:r>
              <a:rPr lang="en-US" sz="1200" spc="50" dirty="0">
                <a:solidFill>
                  <a:schemeClr val="bg1"/>
                </a:solidFill>
                <a:latin typeface="+mn-lt"/>
                <a:ea typeface="+mj-ea"/>
                <a:cs typeface="Arial" panose="020B0604020202020204" pitchFamily="34" charset="0"/>
              </a:rPr>
              <a:t>[Rep Name]</a:t>
            </a:r>
          </a:p>
          <a:p>
            <a:pPr defTabSz="706557">
              <a:spcAft>
                <a:spcPts val="0"/>
              </a:spcAft>
            </a:pPr>
            <a:r>
              <a:rPr lang="en-US" sz="1200" spc="50" dirty="0">
                <a:solidFill>
                  <a:schemeClr val="bg1"/>
                </a:solidFill>
                <a:latin typeface="+mn-lt"/>
                <a:ea typeface="+mj-ea"/>
                <a:cs typeface="Arial" panose="020B0604020202020204" pitchFamily="34" charset="0"/>
              </a:rPr>
              <a:t>Updated: [Date]</a:t>
            </a:r>
          </a:p>
        </p:txBody>
      </p:sp>
      <p:sp>
        <p:nvSpPr>
          <p:cNvPr id="7" name="Rectangle 6">
            <a:extLst>
              <a:ext uri="{FF2B5EF4-FFF2-40B4-BE49-F238E27FC236}">
                <a16:creationId xmlns:a16="http://schemas.microsoft.com/office/drawing/2014/main" id="{A60C0582-AC55-4840-888E-B59A5C696995}"/>
              </a:ext>
            </a:extLst>
          </p:cNvPr>
          <p:cNvSpPr/>
          <p:nvPr/>
        </p:nvSpPr>
        <p:spPr>
          <a:xfrm>
            <a:off x="388621" y="533400"/>
            <a:ext cx="6995160" cy="369332"/>
          </a:xfrm>
          <a:prstGeom prst="rect">
            <a:avLst/>
          </a:prstGeom>
        </p:spPr>
        <p:txBody>
          <a:bodyPr wrap="square" lIns="0" tIns="0" rIns="0" bIns="0" anchor="ctr">
            <a:spAutoFit/>
          </a:bodyPr>
          <a:lstStyle/>
          <a:p>
            <a:pPr defTabSz="706557">
              <a:spcAft>
                <a:spcPts val="600"/>
              </a:spcAft>
            </a:pPr>
            <a:r>
              <a:rPr lang="en-US" sz="2400" b="1" spc="50" dirty="0">
                <a:solidFill>
                  <a:schemeClr val="accent3"/>
                </a:solidFill>
                <a:latin typeface="Arial Black" panose="020B0A04020102020204" pitchFamily="34" charset="0"/>
                <a:ea typeface="+mj-ea"/>
                <a:cs typeface="Arial" panose="020B0604020202020204" pitchFamily="34" charset="0"/>
              </a:rPr>
              <a:t>Account Plan Contents</a:t>
            </a:r>
          </a:p>
        </p:txBody>
      </p:sp>
      <p:sp>
        <p:nvSpPr>
          <p:cNvPr id="9" name="Rectangle 8">
            <a:extLst>
              <a:ext uri="{FF2B5EF4-FFF2-40B4-BE49-F238E27FC236}">
                <a16:creationId xmlns:a16="http://schemas.microsoft.com/office/drawing/2014/main" id="{D2A1B536-5726-4085-B30C-BBD881FEF67C}"/>
              </a:ext>
            </a:extLst>
          </p:cNvPr>
          <p:cNvSpPr/>
          <p:nvPr/>
        </p:nvSpPr>
        <p:spPr>
          <a:xfrm>
            <a:off x="1219200" y="1024705"/>
            <a:ext cx="6164567" cy="369332"/>
          </a:xfrm>
          <a:prstGeom prst="rect">
            <a:avLst/>
          </a:prstGeom>
          <a:solidFill>
            <a:schemeClr val="accent1"/>
          </a:solidFill>
        </p:spPr>
        <p:txBody>
          <a:bodyPr wrap="square" lIns="274320" tIns="0" rIns="91440" bIns="0" anchor="ctr">
            <a:noAutofit/>
          </a:bodyPr>
          <a:lstStyle/>
          <a:p>
            <a:pPr>
              <a:spcAft>
                <a:spcPts val="600"/>
              </a:spcAft>
            </a:pPr>
            <a:r>
              <a:rPr lang="en-US" sz="1400" b="1" dirty="0">
                <a:solidFill>
                  <a:schemeClr val="bg1"/>
                </a:solidFill>
                <a:cs typeface="Arial"/>
              </a:rPr>
              <a:t>Account Snapshot</a:t>
            </a:r>
          </a:p>
        </p:txBody>
      </p:sp>
      <p:sp>
        <p:nvSpPr>
          <p:cNvPr id="47" name="Rectangle: Rounded Corners 46">
            <a:extLst>
              <a:ext uri="{FF2B5EF4-FFF2-40B4-BE49-F238E27FC236}">
                <a16:creationId xmlns:a16="http://schemas.microsoft.com/office/drawing/2014/main" id="{047D5207-BA2E-4F53-A1EB-86C91260F86E}"/>
              </a:ext>
            </a:extLst>
          </p:cNvPr>
          <p:cNvSpPr/>
          <p:nvPr/>
        </p:nvSpPr>
        <p:spPr>
          <a:xfrm>
            <a:off x="388608" y="1024705"/>
            <a:ext cx="982992" cy="369332"/>
          </a:xfrm>
          <a:prstGeom prst="roundRect">
            <a:avLst>
              <a:gd name="adj" fmla="val 12766"/>
            </a:avLst>
          </a:prstGeom>
          <a:solidFill>
            <a:schemeClr val="accent1">
              <a:lumMod val="75000"/>
            </a:schemeClr>
          </a:solidFill>
        </p:spPr>
        <p:txBody>
          <a:bodyPr wrap="square" lIns="91440" tIns="0" rIns="91440" bIns="0" anchor="ctr">
            <a:noAutofit/>
          </a:bodyPr>
          <a:lstStyle/>
          <a:p>
            <a:pPr algn="ctr">
              <a:spcAft>
                <a:spcPts val="600"/>
              </a:spcAft>
            </a:pPr>
            <a:r>
              <a:rPr lang="en-US" sz="1400" b="1" dirty="0">
                <a:solidFill>
                  <a:schemeClr val="bg1"/>
                </a:solidFill>
                <a:cs typeface="Arial"/>
              </a:rPr>
              <a:t>Page 2</a:t>
            </a:r>
          </a:p>
        </p:txBody>
      </p:sp>
      <p:sp>
        <p:nvSpPr>
          <p:cNvPr id="34" name="Rectangle 33">
            <a:extLst>
              <a:ext uri="{FF2B5EF4-FFF2-40B4-BE49-F238E27FC236}">
                <a16:creationId xmlns:a16="http://schemas.microsoft.com/office/drawing/2014/main" id="{972DFBF4-EDAA-4895-B94F-2D6196DAFEC8}"/>
              </a:ext>
            </a:extLst>
          </p:cNvPr>
          <p:cNvSpPr/>
          <p:nvPr/>
        </p:nvSpPr>
        <p:spPr>
          <a:xfrm>
            <a:off x="388608" y="1464538"/>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Account Overview</a:t>
            </a:r>
          </a:p>
        </p:txBody>
      </p:sp>
      <p:sp>
        <p:nvSpPr>
          <p:cNvPr id="36" name="Rectangle 35">
            <a:extLst>
              <a:ext uri="{FF2B5EF4-FFF2-40B4-BE49-F238E27FC236}">
                <a16:creationId xmlns:a16="http://schemas.microsoft.com/office/drawing/2014/main" id="{DD7C5EBE-FB06-4392-9E28-193CB3BB568D}"/>
              </a:ext>
            </a:extLst>
          </p:cNvPr>
          <p:cNvSpPr/>
          <p:nvPr/>
        </p:nvSpPr>
        <p:spPr>
          <a:xfrm>
            <a:off x="388608" y="1904371"/>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Account Penetration – Current Product Portfolio</a:t>
            </a:r>
          </a:p>
        </p:txBody>
      </p:sp>
      <p:sp>
        <p:nvSpPr>
          <p:cNvPr id="38" name="Rectangle 37">
            <a:extLst>
              <a:ext uri="{FF2B5EF4-FFF2-40B4-BE49-F238E27FC236}">
                <a16:creationId xmlns:a16="http://schemas.microsoft.com/office/drawing/2014/main" id="{BD3F87A3-F443-442D-8A28-C55391C65AA2}"/>
              </a:ext>
            </a:extLst>
          </p:cNvPr>
          <p:cNvSpPr/>
          <p:nvPr/>
        </p:nvSpPr>
        <p:spPr>
          <a:xfrm>
            <a:off x="388608" y="2344204"/>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Account Penetration - Revenue</a:t>
            </a:r>
          </a:p>
        </p:txBody>
      </p:sp>
      <p:sp>
        <p:nvSpPr>
          <p:cNvPr id="40" name="Rectangle 39">
            <a:extLst>
              <a:ext uri="{FF2B5EF4-FFF2-40B4-BE49-F238E27FC236}">
                <a16:creationId xmlns:a16="http://schemas.microsoft.com/office/drawing/2014/main" id="{51F4C114-54F9-4F08-9F3B-D7490F0F7AF7}"/>
              </a:ext>
            </a:extLst>
          </p:cNvPr>
          <p:cNvSpPr/>
          <p:nvPr/>
        </p:nvSpPr>
        <p:spPr>
          <a:xfrm>
            <a:off x="388608" y="2784037"/>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Relationships </a:t>
            </a:r>
          </a:p>
        </p:txBody>
      </p:sp>
      <p:sp>
        <p:nvSpPr>
          <p:cNvPr id="70" name="Rectangle 69">
            <a:extLst>
              <a:ext uri="{FF2B5EF4-FFF2-40B4-BE49-F238E27FC236}">
                <a16:creationId xmlns:a16="http://schemas.microsoft.com/office/drawing/2014/main" id="{44C320D2-55FB-41F6-B3F7-857B01C45D68}"/>
              </a:ext>
            </a:extLst>
          </p:cNvPr>
          <p:cNvSpPr/>
          <p:nvPr/>
        </p:nvSpPr>
        <p:spPr>
          <a:xfrm>
            <a:off x="388608" y="3223870"/>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Client’s Strategic Initiatives</a:t>
            </a:r>
          </a:p>
        </p:txBody>
      </p:sp>
      <p:sp>
        <p:nvSpPr>
          <p:cNvPr id="72" name="Rectangle 71">
            <a:extLst>
              <a:ext uri="{FF2B5EF4-FFF2-40B4-BE49-F238E27FC236}">
                <a16:creationId xmlns:a16="http://schemas.microsoft.com/office/drawing/2014/main" id="{A57D5E6B-8C8E-4588-A6AE-1898C03E9A8D}"/>
              </a:ext>
            </a:extLst>
          </p:cNvPr>
          <p:cNvSpPr/>
          <p:nvPr/>
        </p:nvSpPr>
        <p:spPr>
          <a:xfrm>
            <a:off x="388608" y="3663703"/>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Account Snapshot</a:t>
            </a:r>
          </a:p>
        </p:txBody>
      </p:sp>
      <p:sp>
        <p:nvSpPr>
          <p:cNvPr id="76" name="Rectangle 75">
            <a:extLst>
              <a:ext uri="{FF2B5EF4-FFF2-40B4-BE49-F238E27FC236}">
                <a16:creationId xmlns:a16="http://schemas.microsoft.com/office/drawing/2014/main" id="{6226FDE5-21CE-465A-B0A1-71895DF0FE1B}"/>
              </a:ext>
            </a:extLst>
          </p:cNvPr>
          <p:cNvSpPr/>
          <p:nvPr/>
        </p:nvSpPr>
        <p:spPr>
          <a:xfrm>
            <a:off x="1219200" y="4103536"/>
            <a:ext cx="6164567" cy="369332"/>
          </a:xfrm>
          <a:prstGeom prst="rect">
            <a:avLst/>
          </a:prstGeom>
          <a:solidFill>
            <a:schemeClr val="accent1"/>
          </a:solidFill>
        </p:spPr>
        <p:txBody>
          <a:bodyPr wrap="square" lIns="274320" tIns="0" rIns="91440" bIns="0" anchor="ctr">
            <a:noAutofit/>
          </a:bodyPr>
          <a:lstStyle/>
          <a:p>
            <a:pPr>
              <a:spcAft>
                <a:spcPts val="600"/>
              </a:spcAft>
            </a:pPr>
            <a:r>
              <a:rPr lang="en-US" sz="1400" b="1" dirty="0">
                <a:solidFill>
                  <a:schemeClr val="bg1"/>
                </a:solidFill>
                <a:cs typeface="Arial"/>
              </a:rPr>
              <a:t>Opportunities</a:t>
            </a:r>
          </a:p>
        </p:txBody>
      </p:sp>
      <p:sp>
        <p:nvSpPr>
          <p:cNvPr id="78" name="Rectangle 77">
            <a:extLst>
              <a:ext uri="{FF2B5EF4-FFF2-40B4-BE49-F238E27FC236}">
                <a16:creationId xmlns:a16="http://schemas.microsoft.com/office/drawing/2014/main" id="{7DF7C56B-C5D7-4D99-B9C5-51C18D23B4B3}"/>
              </a:ext>
            </a:extLst>
          </p:cNvPr>
          <p:cNvSpPr/>
          <p:nvPr/>
        </p:nvSpPr>
        <p:spPr>
          <a:xfrm>
            <a:off x="388608" y="4543369"/>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Business Case</a:t>
            </a:r>
          </a:p>
        </p:txBody>
      </p:sp>
      <p:sp>
        <p:nvSpPr>
          <p:cNvPr id="80" name="Rectangle 79">
            <a:extLst>
              <a:ext uri="{FF2B5EF4-FFF2-40B4-BE49-F238E27FC236}">
                <a16:creationId xmlns:a16="http://schemas.microsoft.com/office/drawing/2014/main" id="{C0BE41A6-6841-4177-9500-548EACA96D84}"/>
              </a:ext>
            </a:extLst>
          </p:cNvPr>
          <p:cNvSpPr/>
          <p:nvPr/>
        </p:nvSpPr>
        <p:spPr>
          <a:xfrm>
            <a:off x="388608" y="4983202"/>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Top Competitors at Account</a:t>
            </a:r>
          </a:p>
        </p:txBody>
      </p:sp>
      <p:sp>
        <p:nvSpPr>
          <p:cNvPr id="82" name="Rectangle 81">
            <a:extLst>
              <a:ext uri="{FF2B5EF4-FFF2-40B4-BE49-F238E27FC236}">
                <a16:creationId xmlns:a16="http://schemas.microsoft.com/office/drawing/2014/main" id="{BA96750C-772F-483C-B034-E68FE6426C59}"/>
              </a:ext>
            </a:extLst>
          </p:cNvPr>
          <p:cNvSpPr/>
          <p:nvPr/>
        </p:nvSpPr>
        <p:spPr>
          <a:xfrm>
            <a:off x="388608" y="5423035"/>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Renewals</a:t>
            </a:r>
          </a:p>
        </p:txBody>
      </p:sp>
      <p:sp>
        <p:nvSpPr>
          <p:cNvPr id="84" name="Rectangle 83">
            <a:extLst>
              <a:ext uri="{FF2B5EF4-FFF2-40B4-BE49-F238E27FC236}">
                <a16:creationId xmlns:a16="http://schemas.microsoft.com/office/drawing/2014/main" id="{D8940408-1CA1-46BD-ACCD-8989A3CDD919}"/>
              </a:ext>
            </a:extLst>
          </p:cNvPr>
          <p:cNvSpPr/>
          <p:nvPr/>
        </p:nvSpPr>
        <p:spPr>
          <a:xfrm>
            <a:off x="388608" y="5862868"/>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New Business</a:t>
            </a:r>
          </a:p>
        </p:txBody>
      </p:sp>
      <p:sp>
        <p:nvSpPr>
          <p:cNvPr id="96" name="Rectangle 95">
            <a:extLst>
              <a:ext uri="{FF2B5EF4-FFF2-40B4-BE49-F238E27FC236}">
                <a16:creationId xmlns:a16="http://schemas.microsoft.com/office/drawing/2014/main" id="{A4109A02-FE82-4F04-A1C2-44F84940F5F3}"/>
              </a:ext>
            </a:extLst>
          </p:cNvPr>
          <p:cNvSpPr/>
          <p:nvPr/>
        </p:nvSpPr>
        <p:spPr>
          <a:xfrm>
            <a:off x="1219200" y="6302701"/>
            <a:ext cx="6164567" cy="369332"/>
          </a:xfrm>
          <a:prstGeom prst="rect">
            <a:avLst/>
          </a:prstGeom>
          <a:solidFill>
            <a:schemeClr val="accent1"/>
          </a:solidFill>
        </p:spPr>
        <p:txBody>
          <a:bodyPr wrap="square" lIns="274320" tIns="0" rIns="91440" bIns="0" anchor="ctr">
            <a:noAutofit/>
          </a:bodyPr>
          <a:lstStyle/>
          <a:p>
            <a:pPr>
              <a:spcAft>
                <a:spcPts val="600"/>
              </a:spcAft>
            </a:pPr>
            <a:r>
              <a:rPr lang="en-US" sz="1400" b="1" dirty="0">
                <a:solidFill>
                  <a:schemeClr val="bg1"/>
                </a:solidFill>
                <a:cs typeface="Arial"/>
              </a:rPr>
              <a:t>Plan Outline</a:t>
            </a:r>
          </a:p>
        </p:txBody>
      </p:sp>
      <p:sp>
        <p:nvSpPr>
          <p:cNvPr id="98" name="Rectangle 97">
            <a:extLst>
              <a:ext uri="{FF2B5EF4-FFF2-40B4-BE49-F238E27FC236}">
                <a16:creationId xmlns:a16="http://schemas.microsoft.com/office/drawing/2014/main" id="{DCD462C0-B3F6-493A-A312-4CF84842C9ED}"/>
              </a:ext>
            </a:extLst>
          </p:cNvPr>
          <p:cNvSpPr/>
          <p:nvPr/>
        </p:nvSpPr>
        <p:spPr>
          <a:xfrm>
            <a:off x="388608" y="6742534"/>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Activity Based Selling (ABS) – Plan</a:t>
            </a:r>
          </a:p>
        </p:txBody>
      </p:sp>
      <p:sp>
        <p:nvSpPr>
          <p:cNvPr id="100" name="Rectangle 99">
            <a:extLst>
              <a:ext uri="{FF2B5EF4-FFF2-40B4-BE49-F238E27FC236}">
                <a16:creationId xmlns:a16="http://schemas.microsoft.com/office/drawing/2014/main" id="{F249A659-6668-4BAF-B1A0-658618FF09CF}"/>
              </a:ext>
            </a:extLst>
          </p:cNvPr>
          <p:cNvSpPr/>
          <p:nvPr/>
        </p:nvSpPr>
        <p:spPr>
          <a:xfrm>
            <a:off x="388608" y="7182367"/>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Activity Based Marketing (ABM) – Plan</a:t>
            </a:r>
            <a:endParaRPr lang="en-US" sz="1400" b="1" baseline="30000" dirty="0">
              <a:solidFill>
                <a:schemeClr val="accent3"/>
              </a:solidFill>
              <a:cs typeface="Arial"/>
            </a:endParaRPr>
          </a:p>
        </p:txBody>
      </p:sp>
      <p:sp>
        <p:nvSpPr>
          <p:cNvPr id="102" name="Rectangle 101">
            <a:extLst>
              <a:ext uri="{FF2B5EF4-FFF2-40B4-BE49-F238E27FC236}">
                <a16:creationId xmlns:a16="http://schemas.microsoft.com/office/drawing/2014/main" id="{26AA8973-24C3-4618-AD14-517BF7A88EFF}"/>
              </a:ext>
            </a:extLst>
          </p:cNvPr>
          <p:cNvSpPr/>
          <p:nvPr/>
        </p:nvSpPr>
        <p:spPr>
          <a:xfrm>
            <a:off x="1219200" y="7622200"/>
            <a:ext cx="6164567" cy="369332"/>
          </a:xfrm>
          <a:prstGeom prst="rect">
            <a:avLst/>
          </a:prstGeom>
          <a:solidFill>
            <a:schemeClr val="accent1"/>
          </a:solidFill>
        </p:spPr>
        <p:txBody>
          <a:bodyPr wrap="square" lIns="274320" tIns="0" rIns="91440" bIns="0" anchor="ctr">
            <a:noAutofit/>
          </a:bodyPr>
          <a:lstStyle/>
          <a:p>
            <a:pPr>
              <a:spcAft>
                <a:spcPts val="600"/>
              </a:spcAft>
            </a:pPr>
            <a:r>
              <a:rPr lang="en-US" sz="1400" b="1" dirty="0">
                <a:solidFill>
                  <a:schemeClr val="bg1"/>
                </a:solidFill>
                <a:cs typeface="Arial"/>
              </a:rPr>
              <a:t>Risks and Action Items</a:t>
            </a:r>
          </a:p>
        </p:txBody>
      </p:sp>
      <p:sp>
        <p:nvSpPr>
          <p:cNvPr id="104" name="Rectangle 103">
            <a:extLst>
              <a:ext uri="{FF2B5EF4-FFF2-40B4-BE49-F238E27FC236}">
                <a16:creationId xmlns:a16="http://schemas.microsoft.com/office/drawing/2014/main" id="{E9FBCA97-B993-42E0-BF2C-D36F647BE810}"/>
              </a:ext>
            </a:extLst>
          </p:cNvPr>
          <p:cNvSpPr/>
          <p:nvPr/>
        </p:nvSpPr>
        <p:spPr>
          <a:xfrm>
            <a:off x="388608" y="8062033"/>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Account Overview</a:t>
            </a:r>
          </a:p>
        </p:txBody>
      </p:sp>
      <p:sp>
        <p:nvSpPr>
          <p:cNvPr id="106" name="Rectangle 105">
            <a:extLst>
              <a:ext uri="{FF2B5EF4-FFF2-40B4-BE49-F238E27FC236}">
                <a16:creationId xmlns:a16="http://schemas.microsoft.com/office/drawing/2014/main" id="{CEDD77D4-9BC9-428B-9569-8D741A07A4DF}"/>
              </a:ext>
            </a:extLst>
          </p:cNvPr>
          <p:cNvSpPr/>
          <p:nvPr/>
        </p:nvSpPr>
        <p:spPr>
          <a:xfrm>
            <a:off x="388608" y="8501866"/>
            <a:ext cx="6995159" cy="369332"/>
          </a:xfrm>
          <a:prstGeom prst="rect">
            <a:avLst/>
          </a:prstGeom>
          <a:solidFill>
            <a:schemeClr val="bg1">
              <a:lumMod val="95000"/>
            </a:schemeClr>
          </a:solidFill>
        </p:spPr>
        <p:txBody>
          <a:bodyPr wrap="square" lIns="457200" tIns="0" rIns="91440" bIns="0" anchor="ctr">
            <a:noAutofit/>
          </a:bodyPr>
          <a:lstStyle/>
          <a:p>
            <a:pPr>
              <a:spcAft>
                <a:spcPts val="600"/>
              </a:spcAft>
            </a:pPr>
            <a:r>
              <a:rPr lang="en-US" sz="1400" b="1" dirty="0">
                <a:solidFill>
                  <a:schemeClr val="accent3"/>
                </a:solidFill>
                <a:cs typeface="Arial"/>
              </a:rPr>
              <a:t>Account Penetration – Current Product Portfolio</a:t>
            </a:r>
          </a:p>
        </p:txBody>
      </p:sp>
      <p:sp>
        <p:nvSpPr>
          <p:cNvPr id="108" name="Rectangle 107">
            <a:extLst>
              <a:ext uri="{FF2B5EF4-FFF2-40B4-BE49-F238E27FC236}">
                <a16:creationId xmlns:a16="http://schemas.microsoft.com/office/drawing/2014/main" id="{E65F6EE6-C143-479B-AA1D-33BDBDAEC3F9}"/>
              </a:ext>
            </a:extLst>
          </p:cNvPr>
          <p:cNvSpPr/>
          <p:nvPr/>
        </p:nvSpPr>
        <p:spPr>
          <a:xfrm>
            <a:off x="1219200" y="8941698"/>
            <a:ext cx="6164567" cy="369332"/>
          </a:xfrm>
          <a:prstGeom prst="rect">
            <a:avLst/>
          </a:prstGeom>
          <a:solidFill>
            <a:schemeClr val="accent1"/>
          </a:solidFill>
        </p:spPr>
        <p:txBody>
          <a:bodyPr wrap="square" lIns="274320" tIns="0" rIns="91440" bIns="0" anchor="ctr">
            <a:noAutofit/>
          </a:bodyPr>
          <a:lstStyle/>
          <a:p>
            <a:pPr>
              <a:spcAft>
                <a:spcPts val="600"/>
              </a:spcAft>
            </a:pPr>
            <a:r>
              <a:rPr lang="en-US" sz="1400" b="1" dirty="0">
                <a:solidFill>
                  <a:schemeClr val="bg1"/>
                </a:solidFill>
                <a:cs typeface="Arial"/>
              </a:rPr>
              <a:t>Appendix </a:t>
            </a:r>
          </a:p>
        </p:txBody>
      </p:sp>
      <p:sp>
        <p:nvSpPr>
          <p:cNvPr id="2" name="Arrow: Chevron 1">
            <a:extLst>
              <a:ext uri="{FF2B5EF4-FFF2-40B4-BE49-F238E27FC236}">
                <a16:creationId xmlns:a16="http://schemas.microsoft.com/office/drawing/2014/main" id="{D7205099-A7E7-4E29-95EB-3F7EF36F6A41}"/>
              </a:ext>
            </a:extLst>
          </p:cNvPr>
          <p:cNvSpPr/>
          <p:nvPr/>
        </p:nvSpPr>
        <p:spPr>
          <a:xfrm>
            <a:off x="533894" y="1596189"/>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63F3E6ED-59B2-4A12-B1FF-83CCFFF608B1}"/>
              </a:ext>
            </a:extLst>
          </p:cNvPr>
          <p:cNvSpPr/>
          <p:nvPr/>
        </p:nvSpPr>
        <p:spPr>
          <a:xfrm>
            <a:off x="533894" y="2036022"/>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Arrow: Chevron 48">
            <a:extLst>
              <a:ext uri="{FF2B5EF4-FFF2-40B4-BE49-F238E27FC236}">
                <a16:creationId xmlns:a16="http://schemas.microsoft.com/office/drawing/2014/main" id="{5281ABDA-0F9A-436A-9818-86E9FD923384}"/>
              </a:ext>
            </a:extLst>
          </p:cNvPr>
          <p:cNvSpPr/>
          <p:nvPr/>
        </p:nvSpPr>
        <p:spPr>
          <a:xfrm>
            <a:off x="533894" y="2475855"/>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BD06A83D-8412-4037-875F-496AF46E7721}"/>
              </a:ext>
            </a:extLst>
          </p:cNvPr>
          <p:cNvSpPr/>
          <p:nvPr/>
        </p:nvSpPr>
        <p:spPr>
          <a:xfrm>
            <a:off x="533894" y="2915688"/>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A96866F7-B64D-4C75-A8D5-6FA5A40A8311}"/>
              </a:ext>
            </a:extLst>
          </p:cNvPr>
          <p:cNvSpPr/>
          <p:nvPr/>
        </p:nvSpPr>
        <p:spPr>
          <a:xfrm>
            <a:off x="533894" y="3355521"/>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38894C9E-FCA9-43CB-8CB5-B5D0A14AA671}"/>
              </a:ext>
            </a:extLst>
          </p:cNvPr>
          <p:cNvSpPr/>
          <p:nvPr/>
        </p:nvSpPr>
        <p:spPr>
          <a:xfrm>
            <a:off x="533894" y="3795354"/>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9" name="Group 58">
            <a:extLst>
              <a:ext uri="{FF2B5EF4-FFF2-40B4-BE49-F238E27FC236}">
                <a16:creationId xmlns:a16="http://schemas.microsoft.com/office/drawing/2014/main" id="{31ADD21A-8235-4C0A-B002-80206756C6BC}"/>
              </a:ext>
            </a:extLst>
          </p:cNvPr>
          <p:cNvGrpSpPr/>
          <p:nvPr/>
        </p:nvGrpSpPr>
        <p:grpSpPr>
          <a:xfrm>
            <a:off x="533894" y="4675020"/>
            <a:ext cx="75706" cy="1425529"/>
            <a:chOff x="533894" y="2475855"/>
            <a:chExt cx="75706" cy="1425529"/>
          </a:xfrm>
        </p:grpSpPr>
        <p:sp>
          <p:nvSpPr>
            <p:cNvPr id="60" name="Arrow: Chevron 59">
              <a:extLst>
                <a:ext uri="{FF2B5EF4-FFF2-40B4-BE49-F238E27FC236}">
                  <a16:creationId xmlns:a16="http://schemas.microsoft.com/office/drawing/2014/main" id="{4449F5C5-09F6-4F7D-A132-B094B9B82FDE}"/>
                </a:ext>
              </a:extLst>
            </p:cNvPr>
            <p:cNvSpPr/>
            <p:nvPr/>
          </p:nvSpPr>
          <p:spPr>
            <a:xfrm>
              <a:off x="533894" y="2475855"/>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Arrow: Chevron 60">
              <a:extLst>
                <a:ext uri="{FF2B5EF4-FFF2-40B4-BE49-F238E27FC236}">
                  <a16:creationId xmlns:a16="http://schemas.microsoft.com/office/drawing/2014/main" id="{3730E658-3D74-459A-B784-180ADAEC9D6E}"/>
                </a:ext>
              </a:extLst>
            </p:cNvPr>
            <p:cNvSpPr/>
            <p:nvPr/>
          </p:nvSpPr>
          <p:spPr>
            <a:xfrm>
              <a:off x="533894" y="2915688"/>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row: Chevron 61">
              <a:extLst>
                <a:ext uri="{FF2B5EF4-FFF2-40B4-BE49-F238E27FC236}">
                  <a16:creationId xmlns:a16="http://schemas.microsoft.com/office/drawing/2014/main" id="{3E5CA0FC-6477-4830-89E9-3261F268952D}"/>
                </a:ext>
              </a:extLst>
            </p:cNvPr>
            <p:cNvSpPr/>
            <p:nvPr/>
          </p:nvSpPr>
          <p:spPr>
            <a:xfrm>
              <a:off x="533894" y="3355521"/>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Arrow: Chevron 62">
              <a:extLst>
                <a:ext uri="{FF2B5EF4-FFF2-40B4-BE49-F238E27FC236}">
                  <a16:creationId xmlns:a16="http://schemas.microsoft.com/office/drawing/2014/main" id="{09EE4008-AD11-4C9B-90EB-7444EF77EF06}"/>
                </a:ext>
              </a:extLst>
            </p:cNvPr>
            <p:cNvSpPr/>
            <p:nvPr/>
          </p:nvSpPr>
          <p:spPr>
            <a:xfrm>
              <a:off x="533894" y="3795354"/>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 name="Group 4">
            <a:extLst>
              <a:ext uri="{FF2B5EF4-FFF2-40B4-BE49-F238E27FC236}">
                <a16:creationId xmlns:a16="http://schemas.microsoft.com/office/drawing/2014/main" id="{27C266B3-1E37-4CD0-8154-70C5AE1E6E9E}"/>
              </a:ext>
            </a:extLst>
          </p:cNvPr>
          <p:cNvGrpSpPr/>
          <p:nvPr/>
        </p:nvGrpSpPr>
        <p:grpSpPr>
          <a:xfrm>
            <a:off x="533894" y="6874185"/>
            <a:ext cx="75706" cy="545863"/>
            <a:chOff x="533894" y="7111866"/>
            <a:chExt cx="75706" cy="545863"/>
          </a:xfrm>
        </p:grpSpPr>
        <p:sp>
          <p:nvSpPr>
            <p:cNvPr id="67" name="Arrow: Chevron 66">
              <a:extLst>
                <a:ext uri="{FF2B5EF4-FFF2-40B4-BE49-F238E27FC236}">
                  <a16:creationId xmlns:a16="http://schemas.microsoft.com/office/drawing/2014/main" id="{49DA4FE6-E7CF-4DA8-A4D0-A15556ADE43B}"/>
                </a:ext>
              </a:extLst>
            </p:cNvPr>
            <p:cNvSpPr/>
            <p:nvPr/>
          </p:nvSpPr>
          <p:spPr>
            <a:xfrm>
              <a:off x="533894" y="7111866"/>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Arrow: Chevron 67">
              <a:extLst>
                <a:ext uri="{FF2B5EF4-FFF2-40B4-BE49-F238E27FC236}">
                  <a16:creationId xmlns:a16="http://schemas.microsoft.com/office/drawing/2014/main" id="{0C2056CD-56E4-47B9-9A48-FC7359833781}"/>
                </a:ext>
              </a:extLst>
            </p:cNvPr>
            <p:cNvSpPr/>
            <p:nvPr/>
          </p:nvSpPr>
          <p:spPr>
            <a:xfrm>
              <a:off x="533894" y="7551699"/>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9" name="Arrow: Chevron 88">
            <a:extLst>
              <a:ext uri="{FF2B5EF4-FFF2-40B4-BE49-F238E27FC236}">
                <a16:creationId xmlns:a16="http://schemas.microsoft.com/office/drawing/2014/main" id="{10BA3BAB-9E7A-4506-BBAB-1B7ED41085E3}"/>
              </a:ext>
            </a:extLst>
          </p:cNvPr>
          <p:cNvSpPr/>
          <p:nvPr/>
        </p:nvSpPr>
        <p:spPr>
          <a:xfrm>
            <a:off x="533894" y="8193684"/>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 name="Arrow: Chevron 89">
            <a:extLst>
              <a:ext uri="{FF2B5EF4-FFF2-40B4-BE49-F238E27FC236}">
                <a16:creationId xmlns:a16="http://schemas.microsoft.com/office/drawing/2014/main" id="{154978BD-BA47-419A-A12F-CFEF71300EFC}"/>
              </a:ext>
            </a:extLst>
          </p:cNvPr>
          <p:cNvSpPr/>
          <p:nvPr/>
        </p:nvSpPr>
        <p:spPr>
          <a:xfrm>
            <a:off x="533894" y="8633517"/>
            <a:ext cx="75706" cy="106030"/>
          </a:xfrm>
          <a:prstGeom prst="chevron">
            <a:avLst>
              <a:gd name="adj" fmla="val 67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1" name="Rectangle: Rounded Corners 90">
            <a:extLst>
              <a:ext uri="{FF2B5EF4-FFF2-40B4-BE49-F238E27FC236}">
                <a16:creationId xmlns:a16="http://schemas.microsoft.com/office/drawing/2014/main" id="{B2717462-A347-4D9A-9090-CE719A0A5CBA}"/>
              </a:ext>
            </a:extLst>
          </p:cNvPr>
          <p:cNvSpPr/>
          <p:nvPr/>
        </p:nvSpPr>
        <p:spPr>
          <a:xfrm>
            <a:off x="388608" y="4103536"/>
            <a:ext cx="982992" cy="369332"/>
          </a:xfrm>
          <a:prstGeom prst="roundRect">
            <a:avLst>
              <a:gd name="adj" fmla="val 12766"/>
            </a:avLst>
          </a:prstGeom>
          <a:solidFill>
            <a:schemeClr val="accent1">
              <a:lumMod val="75000"/>
            </a:schemeClr>
          </a:solidFill>
        </p:spPr>
        <p:txBody>
          <a:bodyPr wrap="square" lIns="91440" tIns="0" rIns="91440" bIns="0" anchor="ctr">
            <a:noAutofit/>
          </a:bodyPr>
          <a:lstStyle/>
          <a:p>
            <a:pPr algn="ctr">
              <a:spcAft>
                <a:spcPts val="600"/>
              </a:spcAft>
            </a:pPr>
            <a:r>
              <a:rPr lang="en-US" sz="1400" b="1" dirty="0">
                <a:solidFill>
                  <a:schemeClr val="bg1"/>
                </a:solidFill>
                <a:cs typeface="Arial"/>
              </a:rPr>
              <a:t>Page 5</a:t>
            </a:r>
          </a:p>
        </p:txBody>
      </p:sp>
      <p:sp>
        <p:nvSpPr>
          <p:cNvPr id="92" name="Rectangle: Rounded Corners 91">
            <a:extLst>
              <a:ext uri="{FF2B5EF4-FFF2-40B4-BE49-F238E27FC236}">
                <a16:creationId xmlns:a16="http://schemas.microsoft.com/office/drawing/2014/main" id="{1379B4D8-8CDA-4BC9-86BA-3529FACF7399}"/>
              </a:ext>
            </a:extLst>
          </p:cNvPr>
          <p:cNvSpPr/>
          <p:nvPr/>
        </p:nvSpPr>
        <p:spPr>
          <a:xfrm>
            <a:off x="388608" y="6302701"/>
            <a:ext cx="982992" cy="369332"/>
          </a:xfrm>
          <a:prstGeom prst="roundRect">
            <a:avLst>
              <a:gd name="adj" fmla="val 12766"/>
            </a:avLst>
          </a:prstGeom>
          <a:solidFill>
            <a:schemeClr val="accent1">
              <a:lumMod val="75000"/>
            </a:schemeClr>
          </a:solidFill>
        </p:spPr>
        <p:txBody>
          <a:bodyPr wrap="square" lIns="91440" tIns="0" rIns="91440" bIns="0" anchor="ctr">
            <a:noAutofit/>
          </a:bodyPr>
          <a:lstStyle/>
          <a:p>
            <a:pPr algn="ctr">
              <a:spcAft>
                <a:spcPts val="600"/>
              </a:spcAft>
            </a:pPr>
            <a:r>
              <a:rPr lang="en-US" sz="1400" b="1" dirty="0">
                <a:solidFill>
                  <a:schemeClr val="bg1"/>
                </a:solidFill>
                <a:cs typeface="Arial"/>
              </a:rPr>
              <a:t>Page 7</a:t>
            </a:r>
          </a:p>
        </p:txBody>
      </p:sp>
      <p:sp>
        <p:nvSpPr>
          <p:cNvPr id="93" name="Rectangle: Rounded Corners 92">
            <a:extLst>
              <a:ext uri="{FF2B5EF4-FFF2-40B4-BE49-F238E27FC236}">
                <a16:creationId xmlns:a16="http://schemas.microsoft.com/office/drawing/2014/main" id="{92A11AEE-D051-4F45-A899-B5945463A542}"/>
              </a:ext>
            </a:extLst>
          </p:cNvPr>
          <p:cNvSpPr/>
          <p:nvPr/>
        </p:nvSpPr>
        <p:spPr>
          <a:xfrm>
            <a:off x="388608" y="7622200"/>
            <a:ext cx="982992" cy="369332"/>
          </a:xfrm>
          <a:prstGeom prst="roundRect">
            <a:avLst>
              <a:gd name="adj" fmla="val 12766"/>
            </a:avLst>
          </a:prstGeom>
          <a:solidFill>
            <a:schemeClr val="accent1">
              <a:lumMod val="75000"/>
            </a:schemeClr>
          </a:solidFill>
        </p:spPr>
        <p:txBody>
          <a:bodyPr wrap="square" lIns="91440" tIns="0" rIns="91440" bIns="0" anchor="ctr">
            <a:noAutofit/>
          </a:bodyPr>
          <a:lstStyle/>
          <a:p>
            <a:pPr algn="ctr">
              <a:spcAft>
                <a:spcPts val="600"/>
              </a:spcAft>
            </a:pPr>
            <a:r>
              <a:rPr lang="en-US" sz="1400" b="1" dirty="0">
                <a:solidFill>
                  <a:schemeClr val="bg1"/>
                </a:solidFill>
                <a:cs typeface="Arial"/>
              </a:rPr>
              <a:t>Page 8</a:t>
            </a:r>
          </a:p>
        </p:txBody>
      </p:sp>
      <p:sp>
        <p:nvSpPr>
          <p:cNvPr id="94" name="Rectangle: Rounded Corners 93">
            <a:extLst>
              <a:ext uri="{FF2B5EF4-FFF2-40B4-BE49-F238E27FC236}">
                <a16:creationId xmlns:a16="http://schemas.microsoft.com/office/drawing/2014/main" id="{4E0A46F5-1453-4086-86BA-7A5E451C1803}"/>
              </a:ext>
            </a:extLst>
          </p:cNvPr>
          <p:cNvSpPr/>
          <p:nvPr/>
        </p:nvSpPr>
        <p:spPr>
          <a:xfrm>
            <a:off x="388608" y="8941698"/>
            <a:ext cx="982992" cy="369332"/>
          </a:xfrm>
          <a:prstGeom prst="roundRect">
            <a:avLst>
              <a:gd name="adj" fmla="val 12766"/>
            </a:avLst>
          </a:prstGeom>
          <a:solidFill>
            <a:schemeClr val="accent1">
              <a:lumMod val="75000"/>
            </a:schemeClr>
          </a:solidFill>
        </p:spPr>
        <p:txBody>
          <a:bodyPr wrap="square" lIns="91440" tIns="0" rIns="91440" bIns="0" anchor="ctr">
            <a:noAutofit/>
          </a:bodyPr>
          <a:lstStyle/>
          <a:p>
            <a:pPr algn="ctr">
              <a:spcAft>
                <a:spcPts val="600"/>
              </a:spcAft>
            </a:pPr>
            <a:r>
              <a:rPr lang="en-US" sz="1400" b="1" dirty="0">
                <a:solidFill>
                  <a:schemeClr val="bg1"/>
                </a:solidFill>
                <a:cs typeface="Arial"/>
              </a:rPr>
              <a:t>Page 9</a:t>
            </a:r>
          </a:p>
        </p:txBody>
      </p:sp>
    </p:spTree>
    <p:extLst>
      <p:ext uri="{BB962C8B-B14F-4D97-AF65-F5344CB8AC3E}">
        <p14:creationId xmlns:p14="http://schemas.microsoft.com/office/powerpoint/2010/main" val="3022158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E2218E-D781-44F6-8EE9-387587F07114}"/>
              </a:ext>
            </a:extLst>
          </p:cNvPr>
          <p:cNvSpPr/>
          <p:nvPr/>
        </p:nvSpPr>
        <p:spPr>
          <a:xfrm>
            <a:off x="388617" y="6108404"/>
            <a:ext cx="6995160" cy="490356"/>
          </a:xfrm>
          <a:prstGeom prst="rect">
            <a:avLst/>
          </a:prstGeom>
          <a:solidFill>
            <a:schemeClr val="accent4">
              <a:lumMod val="20000"/>
              <a:lumOff val="80000"/>
            </a:schemeClr>
          </a:solidFill>
        </p:spPr>
        <p:txBody>
          <a:bodyPr wrap="square" lIns="0" tIns="0" rIns="0" bIns="0" anchor="ctr">
            <a:noAutofit/>
          </a:bodyPr>
          <a:lstStyle/>
          <a:p>
            <a:pPr>
              <a:spcAft>
                <a:spcPts val="600"/>
              </a:spcAft>
            </a:pPr>
            <a:endParaRPr lang="en-US" sz="1200" b="1" dirty="0">
              <a:solidFill>
                <a:schemeClr val="bg1"/>
              </a:solidFill>
              <a:cs typeface="Arial"/>
            </a:endParaRPr>
          </a:p>
        </p:txBody>
      </p:sp>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Account Snapshot</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63</a:t>
            </a:fld>
            <a:endParaRPr lang="en-US" dirty="0"/>
          </a:p>
        </p:txBody>
      </p:sp>
      <p:sp>
        <p:nvSpPr>
          <p:cNvPr id="6" name="Rectangle 5">
            <a:extLst>
              <a:ext uri="{FF2B5EF4-FFF2-40B4-BE49-F238E27FC236}">
                <a16:creationId xmlns:a16="http://schemas.microsoft.com/office/drawing/2014/main" id="{3573F4EA-E6DD-4D0E-88F1-BB9E3FBC8003}"/>
              </a:ext>
            </a:extLst>
          </p:cNvPr>
          <p:cNvSpPr/>
          <p:nvPr/>
        </p:nvSpPr>
        <p:spPr>
          <a:xfrm>
            <a:off x="388621" y="1089883"/>
            <a:ext cx="6995160" cy="169277"/>
          </a:xfrm>
          <a:prstGeom prst="rect">
            <a:avLst/>
          </a:prstGeom>
        </p:spPr>
        <p:txBody>
          <a:bodyPr wrap="square" lIns="0" tIns="0" rIns="0" bIns="0" anchor="ctr">
            <a:spAutoFit/>
          </a:bodyPr>
          <a:lstStyle/>
          <a:p>
            <a:pPr>
              <a:spcAft>
                <a:spcPts val="600"/>
              </a:spcAft>
            </a:pPr>
            <a:r>
              <a:rPr lang="en-US" sz="1100" dirty="0">
                <a:cs typeface="Arial"/>
              </a:rPr>
              <a:t>Use this section to describe the customer’s business, initiatives, and strategic direction.</a:t>
            </a:r>
            <a:endParaRPr lang="en-US" sz="1050" dirty="0">
              <a:cs typeface="Arial"/>
            </a:endParaRPr>
          </a:p>
        </p:txBody>
      </p:sp>
      <p:graphicFrame>
        <p:nvGraphicFramePr>
          <p:cNvPr id="7" name="Table 6">
            <a:extLst>
              <a:ext uri="{FF2B5EF4-FFF2-40B4-BE49-F238E27FC236}">
                <a16:creationId xmlns:a16="http://schemas.microsoft.com/office/drawing/2014/main" id="{7D74EF5A-8C5D-4506-906B-CF76E9A36C0F}"/>
              </a:ext>
            </a:extLst>
          </p:cNvPr>
          <p:cNvGraphicFramePr>
            <a:graphicFrameLocks noGrp="1"/>
          </p:cNvGraphicFramePr>
          <p:nvPr/>
        </p:nvGraphicFramePr>
        <p:xfrm>
          <a:off x="388621" y="1864966"/>
          <a:ext cx="6995160" cy="2298096"/>
        </p:xfrm>
        <a:graphic>
          <a:graphicData uri="http://schemas.openxmlformats.org/drawingml/2006/table">
            <a:tbl>
              <a:tblPr>
                <a:tableStyleId>{5C22544A-7EE6-4342-B048-85BDC9FD1C3A}</a:tableStyleId>
              </a:tblPr>
              <a:tblGrid>
                <a:gridCol w="3497580">
                  <a:extLst>
                    <a:ext uri="{9D8B030D-6E8A-4147-A177-3AD203B41FA5}">
                      <a16:colId xmlns:a16="http://schemas.microsoft.com/office/drawing/2014/main" val="2257368570"/>
                    </a:ext>
                  </a:extLst>
                </a:gridCol>
                <a:gridCol w="3497580">
                  <a:extLst>
                    <a:ext uri="{9D8B030D-6E8A-4147-A177-3AD203B41FA5}">
                      <a16:colId xmlns:a16="http://schemas.microsoft.com/office/drawing/2014/main" val="1173209140"/>
                    </a:ext>
                  </a:extLst>
                </a:gridCol>
              </a:tblGrid>
              <a:tr h="191508">
                <a:tc>
                  <a:txBody>
                    <a:bodyPr/>
                    <a:lstStyle/>
                    <a:p>
                      <a:pPr marL="0" marR="0" hangingPunct="0">
                        <a:spcBef>
                          <a:spcPts val="200"/>
                        </a:spcBef>
                        <a:spcAft>
                          <a:spcPts val="0"/>
                        </a:spcAft>
                      </a:pPr>
                      <a:r>
                        <a:rPr lang="en-US" sz="900" b="1" dirty="0">
                          <a:solidFill>
                            <a:schemeClr val="bg1"/>
                          </a:solidFill>
                          <a:effectLst/>
                        </a:rPr>
                        <a:t>Account Name</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US" sz="900" b="1" dirty="0">
                          <a:solidFill>
                            <a:schemeClr val="bg1"/>
                          </a:solidFill>
                          <a:effectLst/>
                        </a:rPr>
                        <a:t>Single Accountable Owner</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928566370"/>
                  </a:ext>
                </a:extLst>
              </a:tr>
              <a:tr h="191508">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4025882"/>
                  </a:ext>
                </a:extLst>
              </a:tr>
              <a:tr h="191508">
                <a:tc>
                  <a:txBody>
                    <a:bodyPr/>
                    <a:lstStyle/>
                    <a:p>
                      <a:pPr marL="0" marR="0" hangingPunct="0">
                        <a:spcBef>
                          <a:spcPts val="200"/>
                        </a:spcBef>
                        <a:spcAft>
                          <a:spcPts val="0"/>
                        </a:spcAft>
                      </a:pPr>
                      <a:r>
                        <a:rPr lang="en-US" sz="900" b="1" dirty="0">
                          <a:solidFill>
                            <a:schemeClr val="bg1"/>
                          </a:solidFill>
                          <a:effectLst/>
                        </a:rPr>
                        <a:t>Executive Sponsor</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US" sz="900" b="1" dirty="0">
                          <a:solidFill>
                            <a:schemeClr val="bg1"/>
                          </a:solidFill>
                          <a:effectLst/>
                        </a:rPr>
                        <a:t>Other Owners</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28601830"/>
                  </a:ext>
                </a:extLst>
              </a:tr>
              <a:tr h="191508">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7618131"/>
                  </a:ext>
                </a:extLst>
              </a:tr>
              <a:tr h="191508">
                <a:tc>
                  <a:txBody>
                    <a:bodyPr/>
                    <a:lstStyle/>
                    <a:p>
                      <a:pPr marL="0" marR="0" algn="just" hangingPunct="0">
                        <a:spcBef>
                          <a:spcPts val="200"/>
                        </a:spcBef>
                        <a:spcAft>
                          <a:spcPts val="0"/>
                        </a:spcAft>
                      </a:pPr>
                      <a:r>
                        <a:rPr lang="en-US" sz="900" b="1" dirty="0">
                          <a:solidFill>
                            <a:schemeClr val="bg1"/>
                          </a:solidFill>
                          <a:effectLst/>
                        </a:rPr>
                        <a:t>Industry Vertical</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just" hangingPunct="0">
                        <a:spcBef>
                          <a:spcPts val="200"/>
                        </a:spcBef>
                        <a:spcAft>
                          <a:spcPts val="0"/>
                        </a:spcAft>
                      </a:pPr>
                      <a:r>
                        <a:rPr lang="en-US" sz="900" b="1" dirty="0">
                          <a:solidFill>
                            <a:schemeClr val="bg1"/>
                          </a:solidFill>
                          <a:effectLst/>
                        </a:rPr>
                        <a:t>Region</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837377523"/>
                  </a:ext>
                </a:extLst>
              </a:tr>
              <a:tr h="191508">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0700679"/>
                  </a:ext>
                </a:extLst>
              </a:tr>
              <a:tr h="191508">
                <a:tc>
                  <a:txBody>
                    <a:bodyPr/>
                    <a:lstStyle/>
                    <a:p>
                      <a:pPr marL="0" marR="0" hangingPunct="0">
                        <a:spcBef>
                          <a:spcPts val="200"/>
                        </a:spcBef>
                        <a:spcAft>
                          <a:spcPts val="0"/>
                        </a:spcAft>
                      </a:pPr>
                      <a:r>
                        <a:rPr lang="en-US" sz="900" b="1" dirty="0">
                          <a:solidFill>
                            <a:schemeClr val="bg1"/>
                          </a:solidFill>
                          <a:effectLst/>
                        </a:rPr>
                        <a:t>Account Relationships (R/A/G)</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US" sz="900" b="1" dirty="0">
                          <a:solidFill>
                            <a:schemeClr val="bg1"/>
                          </a:solidFill>
                          <a:effectLst/>
                        </a:rPr>
                        <a:t>Current Share Price (if public)</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670792717"/>
                  </a:ext>
                </a:extLst>
              </a:tr>
              <a:tr h="191508">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210144"/>
                  </a:ext>
                </a:extLst>
              </a:tr>
              <a:tr h="191508">
                <a:tc gridSpan="2">
                  <a:txBody>
                    <a:bodyPr/>
                    <a:lstStyle/>
                    <a:p>
                      <a:pPr marL="0" marR="0" hangingPunct="0">
                        <a:spcBef>
                          <a:spcPts val="200"/>
                        </a:spcBef>
                        <a:spcAft>
                          <a:spcPts val="0"/>
                        </a:spcAft>
                      </a:pPr>
                      <a:r>
                        <a:rPr lang="en-US" sz="900" b="1" dirty="0">
                          <a:solidFill>
                            <a:schemeClr val="bg1"/>
                          </a:solidFill>
                          <a:effectLst/>
                        </a:rPr>
                        <a:t>Key things to keep in mind for this account</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816412187"/>
                  </a:ext>
                </a:extLst>
              </a:tr>
              <a:tr h="191508">
                <a:tc gridSpan="2">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78276017"/>
                  </a:ext>
                </a:extLst>
              </a:tr>
              <a:tr h="191508">
                <a:tc gridSpan="2">
                  <a:txBody>
                    <a:bodyPr/>
                    <a:lstStyle/>
                    <a:p>
                      <a:pPr marL="0" marR="0" hangingPunct="0">
                        <a:spcBef>
                          <a:spcPts val="200"/>
                        </a:spcBef>
                        <a:spcAft>
                          <a:spcPts val="0"/>
                        </a:spcAft>
                      </a:pPr>
                      <a:r>
                        <a:rPr lang="en-US" sz="900" b="1" dirty="0">
                          <a:solidFill>
                            <a:schemeClr val="bg1"/>
                          </a:solidFill>
                          <a:effectLst/>
                        </a:rPr>
                        <a:t>What have they been in the news recently for? </a:t>
                      </a:r>
                      <a:endParaRPr lang="en-US" sz="9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695212345"/>
                  </a:ext>
                </a:extLst>
              </a:tr>
              <a:tr h="191508">
                <a:tc gridSpan="2">
                  <a:txBody>
                    <a:bodyPr/>
                    <a:lstStyle/>
                    <a:p>
                      <a:pPr marL="0" marR="0" hangingPunct="0">
                        <a:spcBef>
                          <a:spcPts val="200"/>
                        </a:spcBef>
                        <a:spcAft>
                          <a:spcPts val="0"/>
                        </a:spcAft>
                      </a:pPr>
                      <a:r>
                        <a:rPr lang="en-US" sz="900" b="1" dirty="0">
                          <a:effectLst/>
                        </a:rPr>
                        <a:t> </a:t>
                      </a:r>
                      <a:endParaRPr lang="en-US" sz="900" b="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53601188"/>
                  </a:ext>
                </a:extLst>
              </a:tr>
            </a:tbl>
          </a:graphicData>
        </a:graphic>
      </p:graphicFrame>
      <p:graphicFrame>
        <p:nvGraphicFramePr>
          <p:cNvPr id="8" name="Table 7">
            <a:extLst>
              <a:ext uri="{FF2B5EF4-FFF2-40B4-BE49-F238E27FC236}">
                <a16:creationId xmlns:a16="http://schemas.microsoft.com/office/drawing/2014/main" id="{63BCC1CE-8037-4530-A9B7-FC14F7F70250}"/>
              </a:ext>
            </a:extLst>
          </p:cNvPr>
          <p:cNvGraphicFramePr>
            <a:graphicFrameLocks noGrp="1"/>
          </p:cNvGraphicFramePr>
          <p:nvPr>
            <p:extLst>
              <p:ext uri="{D42A27DB-BD31-4B8C-83A1-F6EECF244321}">
                <p14:modId xmlns:p14="http://schemas.microsoft.com/office/powerpoint/2010/main" val="1537365279"/>
              </p:ext>
            </p:extLst>
          </p:nvPr>
        </p:nvGraphicFramePr>
        <p:xfrm>
          <a:off x="388617" y="4768868"/>
          <a:ext cx="6995160" cy="1344168"/>
        </p:xfrm>
        <a:graphic>
          <a:graphicData uri="http://schemas.openxmlformats.org/drawingml/2006/table">
            <a:tbl>
              <a:tblPr firstRow="1" firstCol="1" bandRow="1">
                <a:tableStyleId>{5C22544A-7EE6-4342-B048-85BDC9FD1C3A}</a:tableStyleId>
              </a:tblPr>
              <a:tblGrid>
                <a:gridCol w="2354580">
                  <a:extLst>
                    <a:ext uri="{9D8B030D-6E8A-4147-A177-3AD203B41FA5}">
                      <a16:colId xmlns:a16="http://schemas.microsoft.com/office/drawing/2014/main" val="4023066950"/>
                    </a:ext>
                  </a:extLst>
                </a:gridCol>
                <a:gridCol w="2320290">
                  <a:extLst>
                    <a:ext uri="{9D8B030D-6E8A-4147-A177-3AD203B41FA5}">
                      <a16:colId xmlns:a16="http://schemas.microsoft.com/office/drawing/2014/main" val="2201984719"/>
                    </a:ext>
                  </a:extLst>
                </a:gridCol>
                <a:gridCol w="2320290">
                  <a:extLst>
                    <a:ext uri="{9D8B030D-6E8A-4147-A177-3AD203B41FA5}">
                      <a16:colId xmlns:a16="http://schemas.microsoft.com/office/drawing/2014/main" val="2164716316"/>
                    </a:ext>
                  </a:extLst>
                </a:gridCol>
              </a:tblGrid>
              <a:tr h="192024">
                <a:tc>
                  <a:txBody>
                    <a:bodyPr/>
                    <a:lstStyle/>
                    <a:p>
                      <a:pPr marL="0" marR="0" hangingPunct="0">
                        <a:spcBef>
                          <a:spcPts val="200"/>
                        </a:spcBef>
                        <a:spcAft>
                          <a:spcPts val="0"/>
                        </a:spcAft>
                      </a:pPr>
                      <a:r>
                        <a:rPr lang="en-GB" sz="900" dirty="0">
                          <a:effectLst/>
                        </a:rPr>
                        <a:t>Products</a:t>
                      </a:r>
                      <a:endParaRPr lang="en-US" sz="9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GB" sz="900" dirty="0">
                          <a:effectLst/>
                        </a:rPr>
                        <a:t>Penetration</a:t>
                      </a:r>
                      <a:endParaRPr lang="en-US" sz="9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GB" sz="900" dirty="0">
                          <a:effectLst/>
                        </a:rPr>
                        <a:t>Comments</a:t>
                      </a:r>
                      <a:endParaRPr lang="en-US" sz="9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30858473"/>
                  </a:ext>
                </a:extLst>
              </a:tr>
              <a:tr h="192024">
                <a:tc>
                  <a:txBody>
                    <a:bodyPr/>
                    <a:lstStyle/>
                    <a:p>
                      <a:pPr marL="0" marR="0" hangingPunct="0">
                        <a:spcBef>
                          <a:spcPts val="200"/>
                        </a:spcBef>
                        <a:spcAft>
                          <a:spcPts val="0"/>
                        </a:spcAft>
                      </a:pPr>
                      <a:r>
                        <a:rPr lang="en-GB" sz="900" dirty="0">
                          <a:solidFill>
                            <a:schemeClr val="tx1"/>
                          </a:solidFill>
                          <a:effectLst/>
                        </a:rPr>
                        <a:t>Product A</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endParaRPr lang="en-GB"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7663913"/>
                  </a:ext>
                </a:extLst>
              </a:tr>
              <a:tr h="192024">
                <a:tc>
                  <a:txBody>
                    <a:bodyPr/>
                    <a:lstStyle/>
                    <a:p>
                      <a:pPr marL="0" marR="0" hangingPunct="0">
                        <a:spcBef>
                          <a:spcPts val="200"/>
                        </a:spcBef>
                        <a:spcAft>
                          <a:spcPts val="0"/>
                        </a:spcAft>
                      </a:pPr>
                      <a:r>
                        <a:rPr lang="en-GB" sz="900" dirty="0">
                          <a:solidFill>
                            <a:schemeClr val="tx1"/>
                          </a:solidFill>
                          <a:effectLst/>
                          <a:latin typeface="Arial" panose="020B0604020202020204" pitchFamily="34" charset="0"/>
                          <a:ea typeface="Times New Roman" panose="02020603050405020304" pitchFamily="18" charset="0"/>
                        </a:rPr>
                        <a:t>Product B</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endParaRPr lang="en-GB"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3159580"/>
                  </a:ext>
                </a:extLst>
              </a:tr>
              <a:tr h="192024">
                <a:tc>
                  <a:txBody>
                    <a:bodyPr/>
                    <a:lstStyle/>
                    <a:p>
                      <a:pPr marL="0" marR="0" hangingPunct="0">
                        <a:spcBef>
                          <a:spcPts val="200"/>
                        </a:spcBef>
                        <a:spcAft>
                          <a:spcPts val="0"/>
                        </a:spcAft>
                      </a:pPr>
                      <a:r>
                        <a:rPr lang="en-GB" sz="900" dirty="0">
                          <a:solidFill>
                            <a:schemeClr val="tx1"/>
                          </a:solidFill>
                          <a:effectLst/>
                        </a:rPr>
                        <a:t>Product C</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endParaRPr lang="en-GB"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01419532"/>
                  </a:ext>
                </a:extLst>
              </a:tr>
              <a:tr h="192024">
                <a:tc>
                  <a:txBody>
                    <a:bodyPr/>
                    <a:lstStyle/>
                    <a:p>
                      <a:pPr marL="0" marR="0" hangingPunct="0">
                        <a:spcBef>
                          <a:spcPts val="200"/>
                        </a:spcBef>
                        <a:spcAft>
                          <a:spcPts val="0"/>
                        </a:spcAft>
                      </a:pPr>
                      <a:r>
                        <a:rPr lang="en-GB" sz="900" dirty="0">
                          <a:solidFill>
                            <a:schemeClr val="tx1"/>
                          </a:solidFill>
                          <a:effectLst/>
                          <a:latin typeface="Arial" panose="020B0604020202020204" pitchFamily="34" charset="0"/>
                          <a:ea typeface="Times New Roman" panose="02020603050405020304" pitchFamily="18" charset="0"/>
                        </a:rPr>
                        <a:t>Product D</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863934"/>
                  </a:ext>
                </a:extLst>
              </a:tr>
              <a:tr h="192024">
                <a:tc>
                  <a:txBody>
                    <a:bodyPr/>
                    <a:lstStyle/>
                    <a:p>
                      <a:pPr marL="0" marR="0" hangingPunct="0">
                        <a:spcBef>
                          <a:spcPts val="200"/>
                        </a:spcBef>
                        <a:spcAft>
                          <a:spcPts val="0"/>
                        </a:spcAft>
                      </a:pPr>
                      <a:r>
                        <a:rPr lang="en-GB" sz="900" dirty="0">
                          <a:solidFill>
                            <a:schemeClr val="tx1"/>
                          </a:solidFill>
                          <a:effectLst/>
                          <a:latin typeface="Arial" panose="020B0604020202020204" pitchFamily="34" charset="0"/>
                          <a:ea typeface="Times New Roman" panose="02020603050405020304" pitchFamily="18" charset="0"/>
                        </a:rPr>
                        <a:t>Service A</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8128373"/>
                  </a:ext>
                </a:extLst>
              </a:tr>
              <a:tr h="192024">
                <a:tc>
                  <a:txBody>
                    <a:bodyPr/>
                    <a:lstStyle/>
                    <a:p>
                      <a:pPr marL="0" marR="0" hangingPunct="0">
                        <a:spcBef>
                          <a:spcPts val="200"/>
                        </a:spcBef>
                        <a:spcAft>
                          <a:spcPts val="0"/>
                        </a:spcAft>
                      </a:pPr>
                      <a:r>
                        <a:rPr lang="en-GB" sz="900" dirty="0">
                          <a:solidFill>
                            <a:schemeClr val="tx1"/>
                          </a:solidFill>
                          <a:effectLst/>
                          <a:latin typeface="Arial" panose="020B0604020202020204" pitchFamily="34" charset="0"/>
                          <a:ea typeface="Times New Roman" panose="02020603050405020304" pitchFamily="18" charset="0"/>
                        </a:rPr>
                        <a:t>Service B</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solidFill>
                            <a:schemeClr val="tx1"/>
                          </a:solidFill>
                          <a:effectLst/>
                        </a:rPr>
                        <a:t> </a:t>
                      </a:r>
                      <a:endParaRPr lang="en-US" sz="9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0424785"/>
                  </a:ext>
                </a:extLst>
              </a:tr>
            </a:tbl>
          </a:graphicData>
        </a:graphic>
      </p:graphicFrame>
      <p:graphicFrame>
        <p:nvGraphicFramePr>
          <p:cNvPr id="9" name="Table 8">
            <a:extLst>
              <a:ext uri="{FF2B5EF4-FFF2-40B4-BE49-F238E27FC236}">
                <a16:creationId xmlns:a16="http://schemas.microsoft.com/office/drawing/2014/main" id="{F6DDC45E-D7A0-45F3-ABE0-BD5B6C48ACE0}"/>
              </a:ext>
            </a:extLst>
          </p:cNvPr>
          <p:cNvGraphicFramePr>
            <a:graphicFrameLocks noGrp="1"/>
          </p:cNvGraphicFramePr>
          <p:nvPr/>
        </p:nvGraphicFramePr>
        <p:xfrm>
          <a:off x="388620" y="7204566"/>
          <a:ext cx="6995156" cy="1536192"/>
        </p:xfrm>
        <a:graphic>
          <a:graphicData uri="http://schemas.openxmlformats.org/drawingml/2006/table">
            <a:tbl>
              <a:tblPr firstRow="1" firstCol="1" bandRow="1">
                <a:tableStyleId>{5C22544A-7EE6-4342-B048-85BDC9FD1C3A}</a:tableStyleId>
              </a:tblPr>
              <a:tblGrid>
                <a:gridCol w="2354580">
                  <a:extLst>
                    <a:ext uri="{9D8B030D-6E8A-4147-A177-3AD203B41FA5}">
                      <a16:colId xmlns:a16="http://schemas.microsoft.com/office/drawing/2014/main" val="1227998263"/>
                    </a:ext>
                  </a:extLst>
                </a:gridCol>
                <a:gridCol w="580072">
                  <a:extLst>
                    <a:ext uri="{9D8B030D-6E8A-4147-A177-3AD203B41FA5}">
                      <a16:colId xmlns:a16="http://schemas.microsoft.com/office/drawing/2014/main" val="1014669462"/>
                    </a:ext>
                  </a:extLst>
                </a:gridCol>
                <a:gridCol w="580072">
                  <a:extLst>
                    <a:ext uri="{9D8B030D-6E8A-4147-A177-3AD203B41FA5}">
                      <a16:colId xmlns:a16="http://schemas.microsoft.com/office/drawing/2014/main" val="1756923172"/>
                    </a:ext>
                  </a:extLst>
                </a:gridCol>
                <a:gridCol w="580072">
                  <a:extLst>
                    <a:ext uri="{9D8B030D-6E8A-4147-A177-3AD203B41FA5}">
                      <a16:colId xmlns:a16="http://schemas.microsoft.com/office/drawing/2014/main" val="812671774"/>
                    </a:ext>
                  </a:extLst>
                </a:gridCol>
                <a:gridCol w="580072">
                  <a:extLst>
                    <a:ext uri="{9D8B030D-6E8A-4147-A177-3AD203B41FA5}">
                      <a16:colId xmlns:a16="http://schemas.microsoft.com/office/drawing/2014/main" val="1134750973"/>
                    </a:ext>
                  </a:extLst>
                </a:gridCol>
                <a:gridCol w="580072">
                  <a:extLst>
                    <a:ext uri="{9D8B030D-6E8A-4147-A177-3AD203B41FA5}">
                      <a16:colId xmlns:a16="http://schemas.microsoft.com/office/drawing/2014/main" val="1538674499"/>
                    </a:ext>
                  </a:extLst>
                </a:gridCol>
                <a:gridCol w="580072">
                  <a:extLst>
                    <a:ext uri="{9D8B030D-6E8A-4147-A177-3AD203B41FA5}">
                      <a16:colId xmlns:a16="http://schemas.microsoft.com/office/drawing/2014/main" val="218785612"/>
                    </a:ext>
                  </a:extLst>
                </a:gridCol>
                <a:gridCol w="580072">
                  <a:extLst>
                    <a:ext uri="{9D8B030D-6E8A-4147-A177-3AD203B41FA5}">
                      <a16:colId xmlns:a16="http://schemas.microsoft.com/office/drawing/2014/main" val="386576448"/>
                    </a:ext>
                  </a:extLst>
                </a:gridCol>
                <a:gridCol w="580072">
                  <a:extLst>
                    <a:ext uri="{9D8B030D-6E8A-4147-A177-3AD203B41FA5}">
                      <a16:colId xmlns:a16="http://schemas.microsoft.com/office/drawing/2014/main" val="2822474283"/>
                    </a:ext>
                  </a:extLst>
                </a:gridCol>
              </a:tblGrid>
              <a:tr h="192024">
                <a:tc rowSpan="2">
                  <a:txBody>
                    <a:bodyPr/>
                    <a:lstStyle/>
                    <a:p>
                      <a:pPr marL="0" marR="0" algn="l" hangingPunct="0">
                        <a:spcBef>
                          <a:spcPts val="200"/>
                        </a:spcBef>
                        <a:spcAft>
                          <a:spcPts val="0"/>
                        </a:spcAft>
                      </a:pPr>
                      <a:r>
                        <a:rPr lang="en-US" sz="900" dirty="0">
                          <a:effectLst/>
                        </a:rPr>
                        <a:t>Measure</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dirty="0">
                          <a:effectLst/>
                        </a:rPr>
                        <a:t>2017</a:t>
                      </a:r>
                      <a:endParaRPr lang="en-US" sz="900" dirty="0">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dirty="0">
                          <a:effectLst/>
                        </a:rPr>
                        <a:t>2018</a:t>
                      </a:r>
                      <a:endParaRPr lang="en-US" sz="900" dirty="0">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dirty="0">
                          <a:effectLst/>
                        </a:rPr>
                        <a:t>2019</a:t>
                      </a:r>
                      <a:endParaRPr lang="en-US" sz="900" dirty="0">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solidFill>
                  </a:tcPr>
                </a:tc>
                <a:tc gridSpan="5">
                  <a:txBody>
                    <a:bodyPr/>
                    <a:lstStyle/>
                    <a:p>
                      <a:pPr marL="0" marR="0" algn="ctr" hangingPunct="0">
                        <a:spcBef>
                          <a:spcPts val="200"/>
                        </a:spcBef>
                        <a:spcAft>
                          <a:spcPts val="0"/>
                        </a:spcAft>
                      </a:pPr>
                      <a:r>
                        <a:rPr lang="en-US" sz="900" dirty="0">
                          <a:effectLst/>
                        </a:rPr>
                        <a:t>2020 Progress</a:t>
                      </a:r>
                      <a:endParaRPr lang="en-US" sz="900" dirty="0">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5182634"/>
                  </a:ext>
                </a:extLst>
              </a:tr>
              <a:tr h="19202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hangingPunct="0">
                        <a:spcBef>
                          <a:spcPts val="200"/>
                        </a:spcBef>
                        <a:spcAft>
                          <a:spcPts val="0"/>
                        </a:spcAft>
                      </a:pPr>
                      <a:r>
                        <a:rPr lang="en-US" sz="900" dirty="0">
                          <a:solidFill>
                            <a:schemeClr val="bg1"/>
                          </a:solidFill>
                          <a:effectLst/>
                        </a:rPr>
                        <a:t>Q1</a:t>
                      </a:r>
                      <a:endParaRPr lang="en-US" sz="900"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900" dirty="0">
                          <a:solidFill>
                            <a:schemeClr val="bg1"/>
                          </a:solidFill>
                          <a:effectLst/>
                        </a:rPr>
                        <a:t>Q2</a:t>
                      </a:r>
                      <a:endParaRPr lang="en-US" sz="900"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900" dirty="0">
                          <a:solidFill>
                            <a:schemeClr val="bg1"/>
                          </a:solidFill>
                          <a:effectLst/>
                        </a:rPr>
                        <a:t>Q3</a:t>
                      </a:r>
                      <a:endParaRPr lang="en-US" sz="900"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900" dirty="0">
                          <a:solidFill>
                            <a:schemeClr val="bg1"/>
                          </a:solidFill>
                          <a:effectLst/>
                        </a:rPr>
                        <a:t>Q4</a:t>
                      </a:r>
                      <a:endParaRPr lang="en-US" sz="900"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900" dirty="0">
                          <a:solidFill>
                            <a:schemeClr val="bg1"/>
                          </a:solidFill>
                          <a:effectLst/>
                        </a:rPr>
                        <a:t>Total</a:t>
                      </a:r>
                      <a:endParaRPr lang="en-US" sz="900"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accent1">
                        <a:lumMod val="75000"/>
                      </a:schemeClr>
                    </a:solidFill>
                  </a:tcPr>
                </a:tc>
                <a:extLst>
                  <a:ext uri="{0D108BD9-81ED-4DB2-BD59-A6C34878D82A}">
                    <a16:rowId xmlns:a16="http://schemas.microsoft.com/office/drawing/2014/main" val="399782491"/>
                  </a:ext>
                </a:extLst>
              </a:tr>
              <a:tr h="192024">
                <a:tc>
                  <a:txBody>
                    <a:bodyPr/>
                    <a:lstStyle/>
                    <a:p>
                      <a:pPr marL="0" marR="0" algn="l" hangingPunct="0">
                        <a:spcBef>
                          <a:spcPts val="200"/>
                        </a:spcBef>
                        <a:spcAft>
                          <a:spcPts val="0"/>
                        </a:spcAft>
                      </a:pPr>
                      <a:r>
                        <a:rPr lang="en-US" sz="900" dirty="0">
                          <a:solidFill>
                            <a:schemeClr val="tx1"/>
                          </a:solidFill>
                          <a:effectLst/>
                        </a:rPr>
                        <a:t>Total Revenue ($K)</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92110848"/>
                  </a:ext>
                </a:extLst>
              </a:tr>
              <a:tr h="192024">
                <a:tc>
                  <a:txBody>
                    <a:bodyPr/>
                    <a:lstStyle/>
                    <a:p>
                      <a:pPr marL="0" marR="0" algn="l" hangingPunct="0">
                        <a:spcBef>
                          <a:spcPts val="200"/>
                        </a:spcBef>
                        <a:spcAft>
                          <a:spcPts val="0"/>
                        </a:spcAft>
                      </a:pPr>
                      <a:r>
                        <a:rPr lang="en-US" sz="800" dirty="0">
                          <a:solidFill>
                            <a:schemeClr val="tx1"/>
                          </a:solidFill>
                          <a:effectLst/>
                        </a:rPr>
                        <a:t>     New ($K)</a:t>
                      </a:r>
                      <a:endParaRPr lang="en-US" sz="8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779008258"/>
                  </a:ext>
                </a:extLst>
              </a:tr>
              <a:tr h="192024">
                <a:tc>
                  <a:txBody>
                    <a:bodyPr/>
                    <a:lstStyle/>
                    <a:p>
                      <a:pPr marL="0" marR="0" algn="l" hangingPunct="0">
                        <a:spcBef>
                          <a:spcPts val="200"/>
                        </a:spcBef>
                        <a:spcAft>
                          <a:spcPts val="0"/>
                        </a:spcAft>
                      </a:pPr>
                      <a:r>
                        <a:rPr lang="en-US" sz="800" dirty="0">
                          <a:solidFill>
                            <a:schemeClr val="tx1"/>
                          </a:solidFill>
                          <a:effectLst/>
                        </a:rPr>
                        <a:t>     Renewal ($K)</a:t>
                      </a:r>
                      <a:endParaRPr lang="en-US" sz="8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endParaRPr lang="en-US" sz="900" dirty="0">
                        <a:solidFill>
                          <a:schemeClr val="tx1"/>
                        </a:solidFill>
                        <a:effectLst/>
                        <a:latin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9970823"/>
                  </a:ext>
                </a:extLst>
              </a:tr>
              <a:tr h="192024">
                <a:tc>
                  <a:txBody>
                    <a:bodyPr/>
                    <a:lstStyle/>
                    <a:p>
                      <a:pPr marL="0" marR="0" algn="l" hangingPunct="0">
                        <a:spcBef>
                          <a:spcPts val="200"/>
                        </a:spcBef>
                        <a:spcAft>
                          <a:spcPts val="0"/>
                        </a:spcAft>
                      </a:pPr>
                      <a:r>
                        <a:rPr lang="en-US" sz="900" dirty="0">
                          <a:solidFill>
                            <a:schemeClr val="tx1"/>
                          </a:solidFill>
                          <a:effectLst/>
                        </a:rPr>
                        <a:t>Total Revenue ($K)</a:t>
                      </a:r>
                      <a:endParaRPr lang="en-US" sz="9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875169848"/>
                  </a:ext>
                </a:extLst>
              </a:tr>
              <a:tr h="192024">
                <a:tc>
                  <a:txBody>
                    <a:bodyPr/>
                    <a:lstStyle/>
                    <a:p>
                      <a:pPr marL="0" marR="0" algn="l" hangingPunct="0">
                        <a:spcBef>
                          <a:spcPts val="200"/>
                        </a:spcBef>
                        <a:spcAft>
                          <a:spcPts val="0"/>
                        </a:spcAft>
                      </a:pPr>
                      <a:r>
                        <a:rPr lang="en-US" sz="800" dirty="0">
                          <a:solidFill>
                            <a:schemeClr val="tx1"/>
                          </a:solidFill>
                          <a:effectLst/>
                        </a:rPr>
                        <a:t>     Product ($K)</a:t>
                      </a:r>
                      <a:endParaRPr lang="en-US" sz="8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85276858"/>
                  </a:ext>
                </a:extLst>
              </a:tr>
              <a:tr h="192024">
                <a:tc>
                  <a:txBody>
                    <a:bodyPr/>
                    <a:lstStyle/>
                    <a:p>
                      <a:pPr marL="0" marR="0" algn="l" hangingPunct="0">
                        <a:spcBef>
                          <a:spcPts val="200"/>
                        </a:spcBef>
                        <a:spcAft>
                          <a:spcPts val="0"/>
                        </a:spcAft>
                      </a:pPr>
                      <a:r>
                        <a:rPr lang="en-US" sz="800" dirty="0">
                          <a:solidFill>
                            <a:schemeClr val="tx1"/>
                          </a:solidFill>
                          <a:effectLst/>
                        </a:rPr>
                        <a:t>     Services ($K)</a:t>
                      </a:r>
                      <a:endParaRPr lang="en-US" sz="8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dot"/>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solidFill>
                            <a:schemeClr val="tx1"/>
                          </a:solidFill>
                          <a:effectLst/>
                        </a:rPr>
                        <a:t> </a:t>
                      </a:r>
                      <a:endParaRPr lang="en-US" sz="900" dirty="0">
                        <a:solidFill>
                          <a:schemeClr val="tx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dot"/>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dot"/>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9088389"/>
                  </a:ext>
                </a:extLst>
              </a:tr>
            </a:tbl>
          </a:graphicData>
        </a:graphic>
      </p:graphicFrame>
      <p:sp>
        <p:nvSpPr>
          <p:cNvPr id="25" name="Oval 24">
            <a:extLst>
              <a:ext uri="{FF2B5EF4-FFF2-40B4-BE49-F238E27FC236}">
                <a16:creationId xmlns:a16="http://schemas.microsoft.com/office/drawing/2014/main" id="{645E4C8D-EC20-452C-B56B-B6E11FD66470}"/>
              </a:ext>
            </a:extLst>
          </p:cNvPr>
          <p:cNvSpPr/>
          <p:nvPr/>
        </p:nvSpPr>
        <p:spPr>
          <a:xfrm>
            <a:off x="3847531" y="4997243"/>
            <a:ext cx="103151" cy="103151"/>
          </a:xfrm>
          <a:prstGeom prst="ellipse">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3AFEB8AA-CED7-41CF-BD9D-3227D3FBCE24}"/>
              </a:ext>
            </a:extLst>
          </p:cNvPr>
          <p:cNvGrpSpPr/>
          <p:nvPr/>
        </p:nvGrpSpPr>
        <p:grpSpPr>
          <a:xfrm>
            <a:off x="3847531" y="5190564"/>
            <a:ext cx="103151" cy="103151"/>
            <a:chOff x="2761540" y="6536164"/>
            <a:chExt cx="228600" cy="228600"/>
          </a:xfrm>
        </p:grpSpPr>
        <p:sp>
          <p:nvSpPr>
            <p:cNvPr id="47" name="Freeform: Shape 46">
              <a:extLst>
                <a:ext uri="{FF2B5EF4-FFF2-40B4-BE49-F238E27FC236}">
                  <a16:creationId xmlns:a16="http://schemas.microsoft.com/office/drawing/2014/main" id="{307B4D6E-E0F7-49F3-85BD-3753303E86D0}"/>
                </a:ext>
              </a:extLst>
            </p:cNvPr>
            <p:cNvSpPr/>
            <p:nvPr/>
          </p:nvSpPr>
          <p:spPr>
            <a:xfrm>
              <a:off x="2875840" y="6536164"/>
              <a:ext cx="114300" cy="228600"/>
            </a:xfrm>
            <a:custGeom>
              <a:avLst/>
              <a:gdLst>
                <a:gd name="connsiteX0" fmla="*/ 0 w 114300"/>
                <a:gd name="connsiteY0" fmla="*/ 0 h 228600"/>
                <a:gd name="connsiteX1" fmla="*/ 114300 w 114300"/>
                <a:gd name="connsiteY1" fmla="*/ 114300 h 228600"/>
                <a:gd name="connsiteX2" fmla="*/ 0 w 114300"/>
                <a:gd name="connsiteY2" fmla="*/ 228600 h 228600"/>
                <a:gd name="connsiteX3" fmla="*/ 0 w 114300"/>
                <a:gd name="connsiteY3" fmla="*/ 0 h 228600"/>
              </a:gdLst>
              <a:ahLst/>
              <a:cxnLst>
                <a:cxn ang="0">
                  <a:pos x="connsiteX0" y="connsiteY0"/>
                </a:cxn>
                <a:cxn ang="0">
                  <a:pos x="connsiteX1" y="connsiteY1"/>
                </a:cxn>
                <a:cxn ang="0">
                  <a:pos x="connsiteX2" y="connsiteY2"/>
                </a:cxn>
                <a:cxn ang="0">
                  <a:pos x="connsiteX3" y="connsiteY3"/>
                </a:cxn>
              </a:cxnLst>
              <a:rect l="l" t="t" r="r" b="b"/>
              <a:pathLst>
                <a:path w="114300" h="228600">
                  <a:moveTo>
                    <a:pt x="0" y="0"/>
                  </a:moveTo>
                  <a:cubicBezTo>
                    <a:pt x="63126" y="0"/>
                    <a:pt x="114300" y="51174"/>
                    <a:pt x="114300" y="114300"/>
                  </a:cubicBezTo>
                  <a:cubicBezTo>
                    <a:pt x="114300" y="177426"/>
                    <a:pt x="63126" y="228600"/>
                    <a:pt x="0" y="228600"/>
                  </a:cubicBezTo>
                  <a:lnTo>
                    <a:pt x="0" y="0"/>
                  </a:lnTo>
                  <a:close/>
                </a:path>
              </a:pathLst>
            </a:custGeom>
            <a:solidFill>
              <a:schemeClr val="bg1">
                <a:lumMod val="95000"/>
              </a:schemeClr>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41983925-582B-4589-B8F7-5D63AFFC9666}"/>
                </a:ext>
              </a:extLst>
            </p:cNvPr>
            <p:cNvSpPr/>
            <p:nvPr/>
          </p:nvSpPr>
          <p:spPr>
            <a:xfrm>
              <a:off x="2761540" y="6536164"/>
              <a:ext cx="114300" cy="228600"/>
            </a:xfrm>
            <a:custGeom>
              <a:avLst/>
              <a:gdLst>
                <a:gd name="connsiteX0" fmla="*/ 114300 w 114300"/>
                <a:gd name="connsiteY0" fmla="*/ 0 h 228600"/>
                <a:gd name="connsiteX1" fmla="*/ 114300 w 114300"/>
                <a:gd name="connsiteY1" fmla="*/ 228600 h 228600"/>
                <a:gd name="connsiteX2" fmla="*/ 0 w 114300"/>
                <a:gd name="connsiteY2" fmla="*/ 114300 h 228600"/>
                <a:gd name="connsiteX3" fmla="*/ 114300 w 114300"/>
                <a:gd name="connsiteY3" fmla="*/ 0 h 228600"/>
              </a:gdLst>
              <a:ahLst/>
              <a:cxnLst>
                <a:cxn ang="0">
                  <a:pos x="connsiteX0" y="connsiteY0"/>
                </a:cxn>
                <a:cxn ang="0">
                  <a:pos x="connsiteX1" y="connsiteY1"/>
                </a:cxn>
                <a:cxn ang="0">
                  <a:pos x="connsiteX2" y="connsiteY2"/>
                </a:cxn>
                <a:cxn ang="0">
                  <a:pos x="connsiteX3" y="connsiteY3"/>
                </a:cxn>
              </a:cxnLst>
              <a:rect l="l" t="t" r="r" b="b"/>
              <a:pathLst>
                <a:path w="114300" h="228600">
                  <a:moveTo>
                    <a:pt x="114300" y="0"/>
                  </a:moveTo>
                  <a:lnTo>
                    <a:pt x="114300" y="228600"/>
                  </a:lnTo>
                  <a:cubicBezTo>
                    <a:pt x="51174" y="228600"/>
                    <a:pt x="0" y="177426"/>
                    <a:pt x="0" y="114300"/>
                  </a:cubicBezTo>
                  <a:cubicBezTo>
                    <a:pt x="0" y="51174"/>
                    <a:pt x="51174" y="0"/>
                    <a:pt x="114300" y="0"/>
                  </a:cubicBezTo>
                  <a:close/>
                </a:path>
              </a:pathLst>
            </a:cu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41D72515-C4A1-45ED-BB28-54C79332D306}"/>
              </a:ext>
            </a:extLst>
          </p:cNvPr>
          <p:cNvSpPr/>
          <p:nvPr/>
        </p:nvSpPr>
        <p:spPr>
          <a:xfrm>
            <a:off x="3847530" y="5383885"/>
            <a:ext cx="103151" cy="103151"/>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B34AF510-B513-48DE-899E-6A5B26043C13}"/>
              </a:ext>
            </a:extLst>
          </p:cNvPr>
          <p:cNvSpPr>
            <a:spLocks noChangeArrowheads="1"/>
          </p:cNvSpPr>
          <p:nvPr/>
        </p:nvSpPr>
        <p:spPr bwMode="auto">
          <a:xfrm>
            <a:off x="2147800" y="6215083"/>
            <a:ext cx="8848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product fully sold into account</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72" name="Oval 71">
            <a:extLst>
              <a:ext uri="{FF2B5EF4-FFF2-40B4-BE49-F238E27FC236}">
                <a16:creationId xmlns:a16="http://schemas.microsoft.com/office/drawing/2014/main" id="{1D41398A-20B0-49A1-8E3C-1FC19F3E6509}"/>
              </a:ext>
            </a:extLst>
          </p:cNvPr>
          <p:cNvSpPr/>
          <p:nvPr/>
        </p:nvSpPr>
        <p:spPr>
          <a:xfrm>
            <a:off x="1799955" y="6277514"/>
            <a:ext cx="152136" cy="152136"/>
          </a:xfrm>
          <a:prstGeom prst="ellipse">
            <a:avLst/>
          </a:pr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7">
            <a:extLst>
              <a:ext uri="{FF2B5EF4-FFF2-40B4-BE49-F238E27FC236}">
                <a16:creationId xmlns:a16="http://schemas.microsoft.com/office/drawing/2014/main" id="{63F66249-AE2B-4F50-9043-EFD0ED601068}"/>
              </a:ext>
            </a:extLst>
          </p:cNvPr>
          <p:cNvSpPr>
            <a:spLocks noChangeArrowheads="1"/>
          </p:cNvSpPr>
          <p:nvPr/>
        </p:nvSpPr>
        <p:spPr bwMode="auto">
          <a:xfrm>
            <a:off x="3753834" y="6215083"/>
            <a:ext cx="14095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product somewhat sold into account, still has potential</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grpSp>
        <p:nvGrpSpPr>
          <p:cNvPr id="73" name="Group 72">
            <a:extLst>
              <a:ext uri="{FF2B5EF4-FFF2-40B4-BE49-F238E27FC236}">
                <a16:creationId xmlns:a16="http://schemas.microsoft.com/office/drawing/2014/main" id="{CC1B785B-C453-4E7C-8248-305B575D671F}"/>
              </a:ext>
            </a:extLst>
          </p:cNvPr>
          <p:cNvGrpSpPr/>
          <p:nvPr/>
        </p:nvGrpSpPr>
        <p:grpSpPr>
          <a:xfrm>
            <a:off x="3405989" y="6277514"/>
            <a:ext cx="152136" cy="152136"/>
            <a:chOff x="2761540" y="6536164"/>
            <a:chExt cx="228600" cy="228600"/>
          </a:xfrm>
        </p:grpSpPr>
        <p:sp>
          <p:nvSpPr>
            <p:cNvPr id="75" name="Freeform: Shape 74">
              <a:extLst>
                <a:ext uri="{FF2B5EF4-FFF2-40B4-BE49-F238E27FC236}">
                  <a16:creationId xmlns:a16="http://schemas.microsoft.com/office/drawing/2014/main" id="{6FC873F3-0398-4EEA-8EAD-4A4A52A5DDE4}"/>
                </a:ext>
              </a:extLst>
            </p:cNvPr>
            <p:cNvSpPr/>
            <p:nvPr/>
          </p:nvSpPr>
          <p:spPr>
            <a:xfrm>
              <a:off x="2875840" y="6536164"/>
              <a:ext cx="114300" cy="228600"/>
            </a:xfrm>
            <a:custGeom>
              <a:avLst/>
              <a:gdLst>
                <a:gd name="connsiteX0" fmla="*/ 0 w 114300"/>
                <a:gd name="connsiteY0" fmla="*/ 0 h 228600"/>
                <a:gd name="connsiteX1" fmla="*/ 114300 w 114300"/>
                <a:gd name="connsiteY1" fmla="*/ 114300 h 228600"/>
                <a:gd name="connsiteX2" fmla="*/ 0 w 114300"/>
                <a:gd name="connsiteY2" fmla="*/ 228600 h 228600"/>
                <a:gd name="connsiteX3" fmla="*/ 0 w 114300"/>
                <a:gd name="connsiteY3" fmla="*/ 0 h 228600"/>
              </a:gdLst>
              <a:ahLst/>
              <a:cxnLst>
                <a:cxn ang="0">
                  <a:pos x="connsiteX0" y="connsiteY0"/>
                </a:cxn>
                <a:cxn ang="0">
                  <a:pos x="connsiteX1" y="connsiteY1"/>
                </a:cxn>
                <a:cxn ang="0">
                  <a:pos x="connsiteX2" y="connsiteY2"/>
                </a:cxn>
                <a:cxn ang="0">
                  <a:pos x="connsiteX3" y="connsiteY3"/>
                </a:cxn>
              </a:cxnLst>
              <a:rect l="l" t="t" r="r" b="b"/>
              <a:pathLst>
                <a:path w="114300" h="228600">
                  <a:moveTo>
                    <a:pt x="0" y="0"/>
                  </a:moveTo>
                  <a:cubicBezTo>
                    <a:pt x="63126" y="0"/>
                    <a:pt x="114300" y="51174"/>
                    <a:pt x="114300" y="114300"/>
                  </a:cubicBezTo>
                  <a:cubicBezTo>
                    <a:pt x="114300" y="177426"/>
                    <a:pt x="63126" y="228600"/>
                    <a:pt x="0" y="228600"/>
                  </a:cubicBezTo>
                  <a:lnTo>
                    <a:pt x="0" y="0"/>
                  </a:lnTo>
                  <a:close/>
                </a:path>
              </a:pathLst>
            </a:cu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76" name="Freeform: Shape 75">
              <a:extLst>
                <a:ext uri="{FF2B5EF4-FFF2-40B4-BE49-F238E27FC236}">
                  <a16:creationId xmlns:a16="http://schemas.microsoft.com/office/drawing/2014/main" id="{AB52F28D-1934-407D-8759-2380C7B4C4F9}"/>
                </a:ext>
              </a:extLst>
            </p:cNvPr>
            <p:cNvSpPr/>
            <p:nvPr/>
          </p:nvSpPr>
          <p:spPr>
            <a:xfrm>
              <a:off x="2761540" y="6536164"/>
              <a:ext cx="114300" cy="228600"/>
            </a:xfrm>
            <a:custGeom>
              <a:avLst/>
              <a:gdLst>
                <a:gd name="connsiteX0" fmla="*/ 114300 w 114300"/>
                <a:gd name="connsiteY0" fmla="*/ 0 h 228600"/>
                <a:gd name="connsiteX1" fmla="*/ 114300 w 114300"/>
                <a:gd name="connsiteY1" fmla="*/ 228600 h 228600"/>
                <a:gd name="connsiteX2" fmla="*/ 0 w 114300"/>
                <a:gd name="connsiteY2" fmla="*/ 114300 h 228600"/>
                <a:gd name="connsiteX3" fmla="*/ 114300 w 114300"/>
                <a:gd name="connsiteY3" fmla="*/ 0 h 228600"/>
              </a:gdLst>
              <a:ahLst/>
              <a:cxnLst>
                <a:cxn ang="0">
                  <a:pos x="connsiteX0" y="connsiteY0"/>
                </a:cxn>
                <a:cxn ang="0">
                  <a:pos x="connsiteX1" y="connsiteY1"/>
                </a:cxn>
                <a:cxn ang="0">
                  <a:pos x="connsiteX2" y="connsiteY2"/>
                </a:cxn>
                <a:cxn ang="0">
                  <a:pos x="connsiteX3" y="connsiteY3"/>
                </a:cxn>
              </a:cxnLst>
              <a:rect l="l" t="t" r="r" b="b"/>
              <a:pathLst>
                <a:path w="114300" h="228600">
                  <a:moveTo>
                    <a:pt x="114300" y="0"/>
                  </a:moveTo>
                  <a:lnTo>
                    <a:pt x="114300" y="228600"/>
                  </a:lnTo>
                  <a:cubicBezTo>
                    <a:pt x="51174" y="228600"/>
                    <a:pt x="0" y="177426"/>
                    <a:pt x="0" y="114300"/>
                  </a:cubicBezTo>
                  <a:cubicBezTo>
                    <a:pt x="0" y="51174"/>
                    <a:pt x="51174" y="0"/>
                    <a:pt x="114300" y="0"/>
                  </a:cubicBezTo>
                  <a:close/>
                </a:path>
              </a:pathLst>
            </a:custGeom>
            <a:solidFill>
              <a:schemeClr val="accent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grpSp>
      <p:sp>
        <p:nvSpPr>
          <p:cNvPr id="17" name="Rectangle 8">
            <a:extLst>
              <a:ext uri="{FF2B5EF4-FFF2-40B4-BE49-F238E27FC236}">
                <a16:creationId xmlns:a16="http://schemas.microsoft.com/office/drawing/2014/main" id="{31728FF7-CBC7-4325-BC3B-5D816D90D948}"/>
              </a:ext>
            </a:extLst>
          </p:cNvPr>
          <p:cNvSpPr>
            <a:spLocks noChangeArrowheads="1"/>
          </p:cNvSpPr>
          <p:nvPr/>
        </p:nvSpPr>
        <p:spPr bwMode="auto">
          <a:xfrm>
            <a:off x="5884532" y="6215083"/>
            <a:ext cx="1125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product not sold into account, has potential</a:t>
            </a:r>
            <a:endParaRPr kumimoji="0" lang="en-GB" altLang="en-US" sz="900" b="0" i="0" u="none" strike="noStrike" cap="none" normalizeH="0" baseline="0" dirty="0">
              <a:ln>
                <a:noFill/>
              </a:ln>
              <a:solidFill>
                <a:schemeClr val="tx1"/>
              </a:solidFill>
              <a:effectLst/>
              <a:latin typeface="Arial" panose="020B0604020202020204" pitchFamily="34" charset="0"/>
            </a:endParaRPr>
          </a:p>
        </p:txBody>
      </p:sp>
      <p:sp>
        <p:nvSpPr>
          <p:cNvPr id="74" name="Oval 73">
            <a:extLst>
              <a:ext uri="{FF2B5EF4-FFF2-40B4-BE49-F238E27FC236}">
                <a16:creationId xmlns:a16="http://schemas.microsoft.com/office/drawing/2014/main" id="{0E359204-4AD8-4A24-BA9E-77E76CD5C3E5}"/>
              </a:ext>
            </a:extLst>
          </p:cNvPr>
          <p:cNvSpPr/>
          <p:nvPr/>
        </p:nvSpPr>
        <p:spPr>
          <a:xfrm>
            <a:off x="5536685" y="6277514"/>
            <a:ext cx="152136" cy="152136"/>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1" name="Rectangle 6">
            <a:extLst>
              <a:ext uri="{FF2B5EF4-FFF2-40B4-BE49-F238E27FC236}">
                <a16:creationId xmlns:a16="http://schemas.microsoft.com/office/drawing/2014/main" id="{B58683F7-0D66-4644-AC00-71B2BF10B06B}"/>
              </a:ext>
            </a:extLst>
          </p:cNvPr>
          <p:cNvSpPr>
            <a:spLocks noChangeArrowheads="1"/>
          </p:cNvSpPr>
          <p:nvPr/>
        </p:nvSpPr>
        <p:spPr bwMode="auto">
          <a:xfrm>
            <a:off x="1035130" y="6261249"/>
            <a:ext cx="3915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Key:</a:t>
            </a:r>
            <a:endParaRPr kumimoji="0" lang="en-US" altLang="en-US" sz="1200" b="1" i="0" u="none" strike="noStrike" cap="none" normalizeH="0" baseline="0" dirty="0">
              <a:ln>
                <a:noFill/>
              </a:ln>
              <a:effectLst/>
              <a:latin typeface="Arial" panose="020B0604020202020204" pitchFamily="34" charset="0"/>
            </a:endParaRPr>
          </a:p>
        </p:txBody>
      </p:sp>
      <p:sp>
        <p:nvSpPr>
          <p:cNvPr id="70" name="Freeform 8">
            <a:extLst>
              <a:ext uri="{FF2B5EF4-FFF2-40B4-BE49-F238E27FC236}">
                <a16:creationId xmlns:a16="http://schemas.microsoft.com/office/drawing/2014/main" id="{F8A7A002-2E81-4425-A63D-6F089AC81C61}"/>
              </a:ext>
            </a:extLst>
          </p:cNvPr>
          <p:cNvSpPr>
            <a:spLocks noEditPoints="1"/>
          </p:cNvSpPr>
          <p:nvPr/>
        </p:nvSpPr>
        <p:spPr bwMode="auto">
          <a:xfrm>
            <a:off x="761916" y="6249630"/>
            <a:ext cx="206089" cy="207905"/>
          </a:xfrm>
          <a:custGeom>
            <a:avLst/>
            <a:gdLst>
              <a:gd name="T0" fmla="*/ 30 w 96"/>
              <a:gd name="T1" fmla="*/ 96 h 96"/>
              <a:gd name="T2" fmla="*/ 60 w 96"/>
              <a:gd name="T3" fmla="*/ 66 h 96"/>
              <a:gd name="T4" fmla="*/ 57 w 96"/>
              <a:gd name="T5" fmla="*/ 54 h 96"/>
              <a:gd name="T6" fmla="*/ 69 w 96"/>
              <a:gd name="T7" fmla="*/ 42 h 96"/>
              <a:gd name="T8" fmla="*/ 76 w 96"/>
              <a:gd name="T9" fmla="*/ 42 h 96"/>
              <a:gd name="T10" fmla="*/ 76 w 96"/>
              <a:gd name="T11" fmla="*/ 35 h 96"/>
              <a:gd name="T12" fmla="*/ 77 w 96"/>
              <a:gd name="T13" fmla="*/ 34 h 96"/>
              <a:gd name="T14" fmla="*/ 84 w 96"/>
              <a:gd name="T15" fmla="*/ 34 h 96"/>
              <a:gd name="T16" fmla="*/ 84 w 96"/>
              <a:gd name="T17" fmla="*/ 27 h 96"/>
              <a:gd name="T18" fmla="*/ 85 w 96"/>
              <a:gd name="T19" fmla="*/ 26 h 96"/>
              <a:gd name="T20" fmla="*/ 92 w 96"/>
              <a:gd name="T21" fmla="*/ 26 h 96"/>
              <a:gd name="T22" fmla="*/ 92 w 96"/>
              <a:gd name="T23" fmla="*/ 19 h 96"/>
              <a:gd name="T24" fmla="*/ 96 w 96"/>
              <a:gd name="T25" fmla="*/ 15 h 96"/>
              <a:gd name="T26" fmla="*/ 96 w 96"/>
              <a:gd name="T27" fmla="*/ 0 h 96"/>
              <a:gd name="T28" fmla="*/ 81 w 96"/>
              <a:gd name="T29" fmla="*/ 0 h 96"/>
              <a:gd name="T30" fmla="*/ 42 w 96"/>
              <a:gd name="T31" fmla="*/ 39 h 96"/>
              <a:gd name="T32" fmla="*/ 30 w 96"/>
              <a:gd name="T33" fmla="*/ 36 h 96"/>
              <a:gd name="T34" fmla="*/ 0 w 96"/>
              <a:gd name="T35" fmla="*/ 66 h 96"/>
              <a:gd name="T36" fmla="*/ 30 w 96"/>
              <a:gd name="T37" fmla="*/ 96 h 96"/>
              <a:gd name="T38" fmla="*/ 22 w 96"/>
              <a:gd name="T39" fmla="*/ 66 h 96"/>
              <a:gd name="T40" fmla="*/ 30 w 96"/>
              <a:gd name="T41" fmla="*/ 74 h 96"/>
              <a:gd name="T42" fmla="*/ 22 w 96"/>
              <a:gd name="T43" fmla="*/ 82 h 96"/>
              <a:gd name="T44" fmla="*/ 14 w 96"/>
              <a:gd name="T45" fmla="*/ 74 h 96"/>
              <a:gd name="T46" fmla="*/ 22 w 96"/>
              <a:gd name="T47" fmla="*/ 6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30" y="96"/>
                </a:moveTo>
                <a:cubicBezTo>
                  <a:pt x="47" y="96"/>
                  <a:pt x="60" y="83"/>
                  <a:pt x="60" y="66"/>
                </a:cubicBezTo>
                <a:cubicBezTo>
                  <a:pt x="60" y="62"/>
                  <a:pt x="59" y="57"/>
                  <a:pt x="57" y="54"/>
                </a:cubicBezTo>
                <a:cubicBezTo>
                  <a:pt x="69" y="42"/>
                  <a:pt x="69" y="42"/>
                  <a:pt x="69" y="42"/>
                </a:cubicBezTo>
                <a:cubicBezTo>
                  <a:pt x="76" y="42"/>
                  <a:pt x="76" y="42"/>
                  <a:pt x="76" y="42"/>
                </a:cubicBezTo>
                <a:cubicBezTo>
                  <a:pt x="76" y="35"/>
                  <a:pt x="76" y="35"/>
                  <a:pt x="76" y="35"/>
                </a:cubicBezTo>
                <a:cubicBezTo>
                  <a:pt x="77" y="34"/>
                  <a:pt x="77" y="34"/>
                  <a:pt x="77" y="34"/>
                </a:cubicBezTo>
                <a:cubicBezTo>
                  <a:pt x="84" y="34"/>
                  <a:pt x="84" y="34"/>
                  <a:pt x="84" y="34"/>
                </a:cubicBezTo>
                <a:cubicBezTo>
                  <a:pt x="84" y="27"/>
                  <a:pt x="84" y="27"/>
                  <a:pt x="84" y="27"/>
                </a:cubicBezTo>
                <a:cubicBezTo>
                  <a:pt x="85" y="26"/>
                  <a:pt x="85" y="26"/>
                  <a:pt x="85" y="26"/>
                </a:cubicBezTo>
                <a:cubicBezTo>
                  <a:pt x="92" y="26"/>
                  <a:pt x="92" y="26"/>
                  <a:pt x="92" y="26"/>
                </a:cubicBezTo>
                <a:cubicBezTo>
                  <a:pt x="92" y="19"/>
                  <a:pt x="92" y="19"/>
                  <a:pt x="92" y="19"/>
                </a:cubicBezTo>
                <a:cubicBezTo>
                  <a:pt x="96" y="15"/>
                  <a:pt x="96" y="15"/>
                  <a:pt x="96" y="15"/>
                </a:cubicBezTo>
                <a:cubicBezTo>
                  <a:pt x="96" y="0"/>
                  <a:pt x="96" y="0"/>
                  <a:pt x="96" y="0"/>
                </a:cubicBezTo>
                <a:cubicBezTo>
                  <a:pt x="81" y="0"/>
                  <a:pt x="81" y="0"/>
                  <a:pt x="81" y="0"/>
                </a:cubicBezTo>
                <a:cubicBezTo>
                  <a:pt x="42" y="39"/>
                  <a:pt x="42" y="39"/>
                  <a:pt x="42" y="39"/>
                </a:cubicBezTo>
                <a:cubicBezTo>
                  <a:pt x="39" y="37"/>
                  <a:pt x="34" y="36"/>
                  <a:pt x="30" y="36"/>
                </a:cubicBezTo>
                <a:cubicBezTo>
                  <a:pt x="13" y="36"/>
                  <a:pt x="0" y="49"/>
                  <a:pt x="0" y="66"/>
                </a:cubicBezTo>
                <a:cubicBezTo>
                  <a:pt x="0" y="83"/>
                  <a:pt x="13" y="96"/>
                  <a:pt x="30" y="96"/>
                </a:cubicBezTo>
                <a:close/>
                <a:moveTo>
                  <a:pt x="22" y="66"/>
                </a:moveTo>
                <a:cubicBezTo>
                  <a:pt x="26" y="66"/>
                  <a:pt x="30" y="70"/>
                  <a:pt x="30" y="74"/>
                </a:cubicBezTo>
                <a:cubicBezTo>
                  <a:pt x="30" y="78"/>
                  <a:pt x="26" y="82"/>
                  <a:pt x="22" y="82"/>
                </a:cubicBezTo>
                <a:cubicBezTo>
                  <a:pt x="18" y="82"/>
                  <a:pt x="14" y="78"/>
                  <a:pt x="14" y="74"/>
                </a:cubicBezTo>
                <a:cubicBezTo>
                  <a:pt x="14" y="70"/>
                  <a:pt x="18" y="66"/>
                  <a:pt x="22" y="6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Rectangle: Rounded Corners 93">
            <a:extLst>
              <a:ext uri="{FF2B5EF4-FFF2-40B4-BE49-F238E27FC236}">
                <a16:creationId xmlns:a16="http://schemas.microsoft.com/office/drawing/2014/main" id="{15B6B645-BEC1-438F-B816-06B1C178B954}"/>
              </a:ext>
            </a:extLst>
          </p:cNvPr>
          <p:cNvSpPr/>
          <p:nvPr/>
        </p:nvSpPr>
        <p:spPr>
          <a:xfrm>
            <a:off x="388618" y="1388327"/>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Account Overview</a:t>
            </a:r>
          </a:p>
        </p:txBody>
      </p:sp>
      <p:sp>
        <p:nvSpPr>
          <p:cNvPr id="95" name="Rectangle: Rounded Corners 94">
            <a:extLst>
              <a:ext uri="{FF2B5EF4-FFF2-40B4-BE49-F238E27FC236}">
                <a16:creationId xmlns:a16="http://schemas.microsoft.com/office/drawing/2014/main" id="{84E741A3-303F-4738-9BD3-F78CB63CC58A}"/>
              </a:ext>
            </a:extLst>
          </p:cNvPr>
          <p:cNvSpPr/>
          <p:nvPr/>
        </p:nvSpPr>
        <p:spPr>
          <a:xfrm>
            <a:off x="388621" y="1388327"/>
            <a:ext cx="347472" cy="347472"/>
          </a:xfrm>
          <a:prstGeom prst="roundRect">
            <a:avLst>
              <a:gd name="adj" fmla="val 13240"/>
            </a:avLst>
          </a:prstGeom>
          <a:solidFill>
            <a:schemeClr val="accent2"/>
          </a:solidFill>
        </p:spPr>
        <p:txBody>
          <a:bodyPr wrap="square" lIns="0" tIns="0" rIns="0" bIns="0" anchor="ctr">
            <a:noAutofit/>
          </a:bodyPr>
          <a:lstStyle/>
          <a:p>
            <a:pPr algn="ctr">
              <a:spcAft>
                <a:spcPts val="0"/>
              </a:spcAft>
            </a:pPr>
            <a:endParaRPr lang="en-US" sz="1200" b="1" dirty="0">
              <a:solidFill>
                <a:schemeClr val="bg1"/>
              </a:solidFill>
              <a:cs typeface="Arial"/>
            </a:endParaRPr>
          </a:p>
        </p:txBody>
      </p:sp>
      <p:sp>
        <p:nvSpPr>
          <p:cNvPr id="96" name="Rectangle: Rounded Corners 95">
            <a:extLst>
              <a:ext uri="{FF2B5EF4-FFF2-40B4-BE49-F238E27FC236}">
                <a16:creationId xmlns:a16="http://schemas.microsoft.com/office/drawing/2014/main" id="{ED3A4685-8805-42B2-A2D0-98A7E63C6102}"/>
              </a:ext>
            </a:extLst>
          </p:cNvPr>
          <p:cNvSpPr/>
          <p:nvPr/>
        </p:nvSpPr>
        <p:spPr>
          <a:xfrm>
            <a:off x="388618" y="4292229"/>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Account Penetration – Current Product Portfolio</a:t>
            </a:r>
          </a:p>
        </p:txBody>
      </p:sp>
      <p:sp>
        <p:nvSpPr>
          <p:cNvPr id="97" name="Rectangle: Rounded Corners 96">
            <a:extLst>
              <a:ext uri="{FF2B5EF4-FFF2-40B4-BE49-F238E27FC236}">
                <a16:creationId xmlns:a16="http://schemas.microsoft.com/office/drawing/2014/main" id="{F64EC1E8-4370-49E3-9A1A-5EBC31E32C69}"/>
              </a:ext>
            </a:extLst>
          </p:cNvPr>
          <p:cNvSpPr/>
          <p:nvPr/>
        </p:nvSpPr>
        <p:spPr>
          <a:xfrm>
            <a:off x="388621" y="4292229"/>
            <a:ext cx="347472" cy="347472"/>
          </a:xfrm>
          <a:prstGeom prst="roundRect">
            <a:avLst>
              <a:gd name="adj" fmla="val 13240"/>
            </a:avLst>
          </a:prstGeom>
          <a:solidFill>
            <a:schemeClr val="accent2"/>
          </a:solidFill>
        </p:spPr>
        <p:txBody>
          <a:bodyPr wrap="square" lIns="0" tIns="0" rIns="0" bIns="0" anchor="ctr">
            <a:noAutofit/>
          </a:bodyPr>
          <a:lstStyle/>
          <a:p>
            <a:pPr algn="ctr">
              <a:spcAft>
                <a:spcPts val="0"/>
              </a:spcAft>
            </a:pPr>
            <a:endParaRPr lang="en-US" sz="1200" b="1" dirty="0">
              <a:solidFill>
                <a:schemeClr val="bg1"/>
              </a:solidFill>
              <a:cs typeface="Arial"/>
            </a:endParaRPr>
          </a:p>
        </p:txBody>
      </p:sp>
      <p:sp>
        <p:nvSpPr>
          <p:cNvPr id="100" name="Rectangle: Rounded Corners 99">
            <a:extLst>
              <a:ext uri="{FF2B5EF4-FFF2-40B4-BE49-F238E27FC236}">
                <a16:creationId xmlns:a16="http://schemas.microsoft.com/office/drawing/2014/main" id="{32F721F3-834D-4764-841B-194151F3B87F}"/>
              </a:ext>
            </a:extLst>
          </p:cNvPr>
          <p:cNvSpPr/>
          <p:nvPr/>
        </p:nvSpPr>
        <p:spPr>
          <a:xfrm>
            <a:off x="388618" y="6727927"/>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Account Penetration - Revenue</a:t>
            </a:r>
          </a:p>
        </p:txBody>
      </p:sp>
      <p:sp>
        <p:nvSpPr>
          <p:cNvPr id="101" name="Rectangle: Rounded Corners 100">
            <a:extLst>
              <a:ext uri="{FF2B5EF4-FFF2-40B4-BE49-F238E27FC236}">
                <a16:creationId xmlns:a16="http://schemas.microsoft.com/office/drawing/2014/main" id="{294A881E-F2B3-4244-88D9-8FD2F6CFF775}"/>
              </a:ext>
            </a:extLst>
          </p:cNvPr>
          <p:cNvSpPr/>
          <p:nvPr/>
        </p:nvSpPr>
        <p:spPr>
          <a:xfrm>
            <a:off x="388621" y="6727927"/>
            <a:ext cx="347472" cy="347472"/>
          </a:xfrm>
          <a:prstGeom prst="roundRect">
            <a:avLst>
              <a:gd name="adj" fmla="val 13240"/>
            </a:avLst>
          </a:prstGeom>
          <a:solidFill>
            <a:schemeClr val="accent2"/>
          </a:solidFill>
        </p:spPr>
        <p:txBody>
          <a:bodyPr wrap="square" lIns="0" tIns="0" rIns="0" bIns="0" anchor="ctr">
            <a:noAutofit/>
          </a:bodyPr>
          <a:lstStyle/>
          <a:p>
            <a:pPr algn="ctr">
              <a:spcAft>
                <a:spcPts val="0"/>
              </a:spcAft>
            </a:pPr>
            <a:endParaRPr lang="en-US" sz="1200" b="1" dirty="0">
              <a:solidFill>
                <a:schemeClr val="bg1"/>
              </a:solidFill>
              <a:cs typeface="Arial"/>
            </a:endParaRPr>
          </a:p>
        </p:txBody>
      </p:sp>
      <p:sp>
        <p:nvSpPr>
          <p:cNvPr id="3" name="Arrow: Chevron 2">
            <a:extLst>
              <a:ext uri="{FF2B5EF4-FFF2-40B4-BE49-F238E27FC236}">
                <a16:creationId xmlns:a16="http://schemas.microsoft.com/office/drawing/2014/main" id="{8928CC51-AB9F-4A92-A3C8-DA77A2BD89A6}"/>
              </a:ext>
            </a:extLst>
          </p:cNvPr>
          <p:cNvSpPr/>
          <p:nvPr/>
        </p:nvSpPr>
        <p:spPr>
          <a:xfrm>
            <a:off x="524504" y="1509048"/>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Arrow: Chevron 32">
            <a:extLst>
              <a:ext uri="{FF2B5EF4-FFF2-40B4-BE49-F238E27FC236}">
                <a16:creationId xmlns:a16="http://schemas.microsoft.com/office/drawing/2014/main" id="{8CEB3A82-A31C-4094-9CD1-DBD07BA42A0E}"/>
              </a:ext>
            </a:extLst>
          </p:cNvPr>
          <p:cNvSpPr/>
          <p:nvPr/>
        </p:nvSpPr>
        <p:spPr>
          <a:xfrm>
            <a:off x="524504" y="4412950"/>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Chevron 4">
            <a:extLst>
              <a:ext uri="{FF2B5EF4-FFF2-40B4-BE49-F238E27FC236}">
                <a16:creationId xmlns:a16="http://schemas.microsoft.com/office/drawing/2014/main" id="{2B554128-2E14-41DC-87D5-706B8BEA7F39}"/>
              </a:ext>
            </a:extLst>
          </p:cNvPr>
          <p:cNvSpPr/>
          <p:nvPr/>
        </p:nvSpPr>
        <p:spPr>
          <a:xfrm>
            <a:off x="524504" y="6848648"/>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21704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people seated on table in room">
            <a:extLst>
              <a:ext uri="{FF2B5EF4-FFF2-40B4-BE49-F238E27FC236}">
                <a16:creationId xmlns:a16="http://schemas.microsoft.com/office/drawing/2014/main" id="{081A2E24-0C8F-4DC3-8F6F-83B91C0F5379}"/>
              </a:ext>
            </a:extLst>
          </p:cNvPr>
          <p:cNvPicPr>
            <a:picLocks noChangeAspect="1" noChangeArrowheads="1"/>
          </p:cNvPicPr>
          <p:nvPr/>
        </p:nvPicPr>
        <p:blipFill rotWithShape="1">
          <a:blip r:embed="rId2">
            <a:alphaModFix amt="65000"/>
            <a:extLst>
              <a:ext uri="{28A0092B-C50C-407E-A947-70E740481C1C}">
                <a14:useLocalDpi xmlns:a14="http://schemas.microsoft.com/office/drawing/2010/main" val="0"/>
              </a:ext>
            </a:extLst>
          </a:blip>
          <a:srcRect t="25751" b="50362"/>
          <a:stretch/>
        </p:blipFill>
        <p:spPr bwMode="auto">
          <a:xfrm>
            <a:off x="0" y="5573790"/>
            <a:ext cx="7772400" cy="1238498"/>
          </a:xfrm>
          <a:prstGeom prst="rect">
            <a:avLst/>
          </a:prstGeom>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883F045-F2ED-4154-829A-80BA4286608C}"/>
              </a:ext>
            </a:extLst>
          </p:cNvPr>
          <p:cNvGraphicFramePr>
            <a:graphicFrameLocks noGrp="1"/>
          </p:cNvGraphicFramePr>
          <p:nvPr/>
        </p:nvGraphicFramePr>
        <p:xfrm>
          <a:off x="388622" y="1874554"/>
          <a:ext cx="6995163" cy="2638598"/>
        </p:xfrm>
        <a:graphic>
          <a:graphicData uri="http://schemas.openxmlformats.org/drawingml/2006/table">
            <a:tbl>
              <a:tblPr>
                <a:tableStyleId>{5C22544A-7EE6-4342-B048-85BDC9FD1C3A}</a:tableStyleId>
              </a:tblPr>
              <a:tblGrid>
                <a:gridCol w="720089">
                  <a:extLst>
                    <a:ext uri="{9D8B030D-6E8A-4147-A177-3AD203B41FA5}">
                      <a16:colId xmlns:a16="http://schemas.microsoft.com/office/drawing/2014/main" val="3213456360"/>
                    </a:ext>
                  </a:extLst>
                </a:gridCol>
                <a:gridCol w="720089">
                  <a:extLst>
                    <a:ext uri="{9D8B030D-6E8A-4147-A177-3AD203B41FA5}">
                      <a16:colId xmlns:a16="http://schemas.microsoft.com/office/drawing/2014/main" val="1009681159"/>
                    </a:ext>
                  </a:extLst>
                </a:gridCol>
                <a:gridCol w="330200">
                  <a:extLst>
                    <a:ext uri="{9D8B030D-6E8A-4147-A177-3AD203B41FA5}">
                      <a16:colId xmlns:a16="http://schemas.microsoft.com/office/drawing/2014/main" val="959903056"/>
                    </a:ext>
                  </a:extLst>
                </a:gridCol>
                <a:gridCol w="330200">
                  <a:extLst>
                    <a:ext uri="{9D8B030D-6E8A-4147-A177-3AD203B41FA5}">
                      <a16:colId xmlns:a16="http://schemas.microsoft.com/office/drawing/2014/main" val="1176638817"/>
                    </a:ext>
                  </a:extLst>
                </a:gridCol>
                <a:gridCol w="330200">
                  <a:extLst>
                    <a:ext uri="{9D8B030D-6E8A-4147-A177-3AD203B41FA5}">
                      <a16:colId xmlns:a16="http://schemas.microsoft.com/office/drawing/2014/main" val="1041224291"/>
                    </a:ext>
                  </a:extLst>
                </a:gridCol>
                <a:gridCol w="912877">
                  <a:extLst>
                    <a:ext uri="{9D8B030D-6E8A-4147-A177-3AD203B41FA5}">
                      <a16:colId xmlns:a16="http://schemas.microsoft.com/office/drawing/2014/main" val="2934201310"/>
                    </a:ext>
                  </a:extLst>
                </a:gridCol>
                <a:gridCol w="912877">
                  <a:extLst>
                    <a:ext uri="{9D8B030D-6E8A-4147-A177-3AD203B41FA5}">
                      <a16:colId xmlns:a16="http://schemas.microsoft.com/office/drawing/2014/main" val="2588723190"/>
                    </a:ext>
                  </a:extLst>
                </a:gridCol>
                <a:gridCol w="912877">
                  <a:extLst>
                    <a:ext uri="{9D8B030D-6E8A-4147-A177-3AD203B41FA5}">
                      <a16:colId xmlns:a16="http://schemas.microsoft.com/office/drawing/2014/main" val="2807594022"/>
                    </a:ext>
                  </a:extLst>
                </a:gridCol>
                <a:gridCol w="912877">
                  <a:extLst>
                    <a:ext uri="{9D8B030D-6E8A-4147-A177-3AD203B41FA5}">
                      <a16:colId xmlns:a16="http://schemas.microsoft.com/office/drawing/2014/main" val="2017485184"/>
                    </a:ext>
                  </a:extLst>
                </a:gridCol>
                <a:gridCol w="912877">
                  <a:extLst>
                    <a:ext uri="{9D8B030D-6E8A-4147-A177-3AD203B41FA5}">
                      <a16:colId xmlns:a16="http://schemas.microsoft.com/office/drawing/2014/main" val="4285605752"/>
                    </a:ext>
                  </a:extLst>
                </a:gridCol>
              </a:tblGrid>
              <a:tr h="216022">
                <a:tc rowSpan="2">
                  <a:txBody>
                    <a:bodyPr/>
                    <a:lstStyle/>
                    <a:p>
                      <a:pPr marL="0" marR="0" algn="ctr" hangingPunct="0">
                        <a:spcBef>
                          <a:spcPts val="200"/>
                        </a:spcBef>
                        <a:spcAft>
                          <a:spcPts val="0"/>
                        </a:spcAft>
                      </a:pPr>
                      <a:r>
                        <a:rPr lang="en-US" sz="900" b="1" dirty="0">
                          <a:solidFill>
                            <a:schemeClr val="bg1"/>
                          </a:solidFill>
                          <a:effectLst/>
                        </a:rPr>
                        <a:t>Name</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b="1" dirty="0">
                          <a:solidFill>
                            <a:schemeClr val="bg1"/>
                          </a:solidFill>
                          <a:effectLst/>
                        </a:rPr>
                        <a:t>Role/Title</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gridSpan="3">
                  <a:txBody>
                    <a:bodyPr/>
                    <a:lstStyle/>
                    <a:p>
                      <a:pPr marL="0" marR="0" algn="ctr" hangingPunct="0">
                        <a:spcBef>
                          <a:spcPts val="200"/>
                        </a:spcBef>
                        <a:spcAft>
                          <a:spcPts val="0"/>
                        </a:spcAft>
                      </a:pPr>
                      <a:r>
                        <a:rPr lang="en-US" sz="900" b="1" dirty="0">
                          <a:solidFill>
                            <a:schemeClr val="bg1"/>
                          </a:solidFill>
                          <a:effectLst/>
                        </a:rPr>
                        <a:t>Level</a:t>
                      </a:r>
                      <a:r>
                        <a:rPr lang="en-US" sz="900" b="1" baseline="30000" dirty="0">
                          <a:solidFill>
                            <a:schemeClr val="bg1"/>
                          </a:solidFill>
                          <a:effectLst/>
                        </a:rPr>
                        <a:t>1</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rowSpan="2">
                  <a:txBody>
                    <a:bodyPr/>
                    <a:lstStyle/>
                    <a:p>
                      <a:pPr marL="0" marR="0" algn="ctr" hangingPunct="0">
                        <a:spcBef>
                          <a:spcPts val="200"/>
                        </a:spcBef>
                        <a:spcAft>
                          <a:spcPts val="0"/>
                        </a:spcAft>
                      </a:pPr>
                      <a:r>
                        <a:rPr lang="en-US" sz="900" b="1" dirty="0">
                          <a:solidFill>
                            <a:schemeClr val="bg1"/>
                          </a:solidFill>
                          <a:effectLst/>
                        </a:rPr>
                        <a:t>Decision </a:t>
                      </a:r>
                      <a:br>
                        <a:rPr lang="en-US" sz="900" b="1" dirty="0">
                          <a:solidFill>
                            <a:schemeClr val="bg1"/>
                          </a:solidFill>
                          <a:effectLst/>
                        </a:rPr>
                      </a:br>
                      <a:r>
                        <a:rPr lang="en-US" sz="900" b="1" dirty="0">
                          <a:solidFill>
                            <a:schemeClr val="bg1"/>
                          </a:solidFill>
                          <a:effectLst/>
                        </a:rPr>
                        <a:t>Maker (Y/N)</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b="1" dirty="0">
                          <a:solidFill>
                            <a:schemeClr val="bg1"/>
                          </a:solidFill>
                          <a:effectLst/>
                        </a:rPr>
                        <a:t>Relationship </a:t>
                      </a:r>
                      <a:br>
                        <a:rPr lang="en-US" sz="900" b="1" dirty="0">
                          <a:solidFill>
                            <a:schemeClr val="bg1"/>
                          </a:solidFill>
                          <a:effectLst/>
                        </a:rPr>
                      </a:br>
                      <a:r>
                        <a:rPr lang="en-US" sz="900" b="1" dirty="0">
                          <a:solidFill>
                            <a:schemeClr val="bg1"/>
                          </a:solidFill>
                          <a:effectLst/>
                        </a:rPr>
                        <a:t>Owner Name</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b="1" dirty="0">
                          <a:solidFill>
                            <a:schemeClr val="bg1"/>
                          </a:solidFill>
                          <a:effectLst/>
                        </a:rPr>
                        <a:t>Contact</a:t>
                      </a:r>
                      <a:r>
                        <a:rPr lang="en-US" sz="900" b="1" baseline="30000" dirty="0">
                          <a:solidFill>
                            <a:schemeClr val="bg1"/>
                          </a:solidFill>
                          <a:effectLst/>
                        </a:rPr>
                        <a:t>2</a:t>
                      </a:r>
                      <a:endParaRPr lang="en-US" sz="900" b="1" dirty="0">
                        <a:solidFill>
                          <a:schemeClr val="bg1"/>
                        </a:solidFill>
                        <a:effectLst/>
                      </a:endParaRPr>
                    </a:p>
                    <a:p>
                      <a:pPr marL="0" marR="0" algn="ctr" hangingPunct="0">
                        <a:spcBef>
                          <a:spcPts val="200"/>
                        </a:spcBef>
                        <a:spcAft>
                          <a:spcPts val="0"/>
                        </a:spcAft>
                      </a:pPr>
                      <a:r>
                        <a:rPr lang="en-US" sz="900" b="1" dirty="0">
                          <a:solidFill>
                            <a:schemeClr val="bg1"/>
                          </a:solidFill>
                          <a:effectLst/>
                        </a:rPr>
                        <a:t>(F/R/O/N)</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b="1" dirty="0">
                          <a:solidFill>
                            <a:schemeClr val="bg1"/>
                          </a:solidFill>
                          <a:effectLst/>
                        </a:rPr>
                        <a:t>Influence</a:t>
                      </a:r>
                      <a:r>
                        <a:rPr lang="en-US" sz="900" b="1" baseline="30000" dirty="0">
                          <a:solidFill>
                            <a:schemeClr val="bg1"/>
                          </a:solidFill>
                          <a:effectLst/>
                        </a:rPr>
                        <a:t>3</a:t>
                      </a:r>
                      <a:r>
                        <a:rPr lang="en-US" sz="900" b="1" dirty="0">
                          <a:solidFill>
                            <a:schemeClr val="bg1"/>
                          </a:solidFill>
                          <a:effectLst/>
                        </a:rPr>
                        <a:t> (S/M/L/N)</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900" b="1" dirty="0">
                          <a:solidFill>
                            <a:schemeClr val="bg1"/>
                          </a:solidFill>
                          <a:effectLst/>
                        </a:rPr>
                        <a:t>Perception</a:t>
                      </a:r>
                      <a:r>
                        <a:rPr lang="en-US" sz="900" b="1" baseline="30000" dirty="0">
                          <a:solidFill>
                            <a:schemeClr val="bg1"/>
                          </a:solidFill>
                          <a:effectLst/>
                        </a:rPr>
                        <a:t>4</a:t>
                      </a:r>
                      <a:endParaRPr lang="en-US" sz="900" b="1" dirty="0">
                        <a:solidFill>
                          <a:schemeClr val="bg1"/>
                        </a:solidFill>
                        <a:effectLst/>
                      </a:endParaRPr>
                    </a:p>
                    <a:p>
                      <a:pPr marL="0" marR="0" algn="ctr" hangingPunct="0">
                        <a:spcBef>
                          <a:spcPts val="200"/>
                        </a:spcBef>
                        <a:spcAft>
                          <a:spcPts val="0"/>
                        </a:spcAft>
                      </a:pPr>
                      <a:r>
                        <a:rPr lang="en-US" sz="900" b="1" dirty="0">
                          <a:solidFill>
                            <a:schemeClr val="bg1"/>
                          </a:solidFill>
                          <a:effectLst/>
                        </a:rPr>
                        <a:t>(+/=/-)</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18358184"/>
                  </a:ext>
                </a:extLst>
              </a:tr>
              <a:tr h="216022">
                <a:tc vMerge="1">
                  <a:txBody>
                    <a:bodyPr/>
                    <a:lstStyle/>
                    <a:p>
                      <a:endParaRPr lang="en-US"/>
                    </a:p>
                  </a:txBody>
                  <a:tcPr/>
                </a:tc>
                <a:tc vMerge="1">
                  <a:txBody>
                    <a:bodyPr/>
                    <a:lstStyle/>
                    <a:p>
                      <a:endParaRPr lang="en-US"/>
                    </a:p>
                  </a:txBody>
                  <a:tcPr/>
                </a:tc>
                <a:tc>
                  <a:txBody>
                    <a:bodyPr/>
                    <a:lstStyle/>
                    <a:p>
                      <a:pPr marL="0" marR="0" algn="ctr" hangingPunct="0">
                        <a:spcBef>
                          <a:spcPts val="200"/>
                        </a:spcBef>
                        <a:spcAft>
                          <a:spcPts val="0"/>
                        </a:spcAft>
                      </a:pPr>
                      <a:r>
                        <a:rPr lang="en-US" sz="900" b="1" dirty="0">
                          <a:solidFill>
                            <a:schemeClr val="bg1"/>
                          </a:solidFill>
                          <a:effectLst/>
                        </a:rPr>
                        <a:t>C</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900" b="1" dirty="0">
                          <a:solidFill>
                            <a:schemeClr val="bg1"/>
                          </a:solidFill>
                          <a:effectLst/>
                        </a:rPr>
                        <a:t>M</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900" b="1" dirty="0">
                          <a:solidFill>
                            <a:schemeClr val="bg1"/>
                          </a:solidFill>
                          <a:effectLst/>
                        </a:rPr>
                        <a:t>U</a:t>
                      </a:r>
                      <a:endParaRPr lang="en-US" sz="900" b="1" dirty="0">
                        <a:solidFill>
                          <a:schemeClr val="bg1"/>
                        </a:solidFill>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05095567"/>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365255"/>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9254457"/>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7927965"/>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82334908"/>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5476449"/>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7782679"/>
                  </a:ext>
                </a:extLst>
              </a:tr>
              <a:tr h="315222">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45720" marR="4572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6550269"/>
                  </a:ext>
                </a:extLst>
              </a:tr>
            </a:tbl>
          </a:graphicData>
        </a:graphic>
      </p:graphicFrame>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Account Snapshot</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64</a:t>
            </a:fld>
            <a:endParaRPr lang="en-US" dirty="0"/>
          </a:p>
        </p:txBody>
      </p:sp>
      <p:sp>
        <p:nvSpPr>
          <p:cNvPr id="6" name="Rectangle 5">
            <a:extLst>
              <a:ext uri="{FF2B5EF4-FFF2-40B4-BE49-F238E27FC236}">
                <a16:creationId xmlns:a16="http://schemas.microsoft.com/office/drawing/2014/main" id="{3573F4EA-E6DD-4D0E-88F1-BB9E3FBC8003}"/>
              </a:ext>
            </a:extLst>
          </p:cNvPr>
          <p:cNvSpPr/>
          <p:nvPr/>
        </p:nvSpPr>
        <p:spPr>
          <a:xfrm>
            <a:off x="388621" y="1089883"/>
            <a:ext cx="6995160" cy="169277"/>
          </a:xfrm>
          <a:prstGeom prst="rect">
            <a:avLst/>
          </a:prstGeom>
        </p:spPr>
        <p:txBody>
          <a:bodyPr wrap="square" lIns="0" tIns="0" rIns="0" bIns="0" anchor="ctr">
            <a:spAutoFit/>
          </a:bodyPr>
          <a:lstStyle/>
          <a:p>
            <a:pPr>
              <a:spcAft>
                <a:spcPts val="600"/>
              </a:spcAft>
            </a:pPr>
            <a:r>
              <a:rPr lang="en-US" sz="1100" dirty="0">
                <a:cs typeface="Arial"/>
              </a:rPr>
              <a:t>Refer to buying decision team personas in Organizational Playbook</a:t>
            </a:r>
            <a:endParaRPr lang="en-US" sz="1050" dirty="0">
              <a:cs typeface="Arial"/>
            </a:endParaRPr>
          </a:p>
        </p:txBody>
      </p:sp>
      <p:sp>
        <p:nvSpPr>
          <p:cNvPr id="41" name="TextBox 40">
            <a:extLst>
              <a:ext uri="{FF2B5EF4-FFF2-40B4-BE49-F238E27FC236}">
                <a16:creationId xmlns:a16="http://schemas.microsoft.com/office/drawing/2014/main" id="{CF0A2AC7-A881-4AE3-8566-8B3DBA920047}"/>
              </a:ext>
            </a:extLst>
          </p:cNvPr>
          <p:cNvSpPr txBox="1"/>
          <p:nvPr/>
        </p:nvSpPr>
        <p:spPr>
          <a:xfrm>
            <a:off x="388612" y="4651056"/>
            <a:ext cx="6995162" cy="784830"/>
          </a:xfrm>
          <a:prstGeom prst="rect">
            <a:avLst/>
          </a:prstGeom>
          <a:noFill/>
        </p:spPr>
        <p:txBody>
          <a:bodyPr wrap="square" lIns="0" tIns="0" rIns="0" bIns="0" anchor="t">
            <a:spAutoFit/>
          </a:bodyPr>
          <a:lstStyle/>
          <a:p>
            <a:pPr marL="228600" marR="0" indent="-228600" hangingPunct="0">
              <a:spcBef>
                <a:spcPts val="600"/>
              </a:spcBef>
              <a:spcAft>
                <a:spcPts val="0"/>
              </a:spcAft>
              <a:buFont typeface="+mj-lt"/>
              <a:buAutoNum type="arabicPeriod"/>
            </a:pPr>
            <a:r>
              <a:rPr lang="en-GB" sz="900" dirty="0">
                <a:effectLst/>
                <a:latin typeface="Arial" panose="020B0604020202020204" pitchFamily="34" charset="0"/>
                <a:ea typeface="Times New Roman" panose="02020603050405020304" pitchFamily="18" charset="0"/>
              </a:rPr>
              <a:t>Level: C-Level, Mid-Level, User-Level</a:t>
            </a:r>
          </a:p>
          <a:p>
            <a:pPr marL="228600" indent="-228600" hangingPunct="0">
              <a:spcBef>
                <a:spcPts val="600"/>
              </a:spcBef>
              <a:spcAft>
                <a:spcPts val="0"/>
              </a:spcAft>
              <a:buFont typeface="+mj-lt"/>
              <a:buAutoNum type="arabicPeriod"/>
            </a:pPr>
            <a:r>
              <a:rPr lang="en-US" sz="900" dirty="0">
                <a:effectLst/>
                <a:latin typeface="Arial" panose="020B0604020202020204" pitchFamily="34" charset="0"/>
                <a:ea typeface="Times New Roman" panose="02020603050405020304" pitchFamily="18" charset="0"/>
              </a:rPr>
              <a:t>Contact: Frequent, Regular, Occasional, None</a:t>
            </a:r>
          </a:p>
          <a:p>
            <a:pPr marL="228600" indent="-228600" hangingPunct="0">
              <a:spcBef>
                <a:spcPts val="600"/>
              </a:spcBef>
              <a:spcAft>
                <a:spcPts val="0"/>
              </a:spcAft>
              <a:buFont typeface="+mj-lt"/>
              <a:buAutoNum type="arabicPeriod"/>
            </a:pPr>
            <a:r>
              <a:rPr lang="en-US" sz="900" dirty="0">
                <a:effectLst/>
                <a:latin typeface="Arial" panose="020B0604020202020204" pitchFamily="34" charset="0"/>
                <a:ea typeface="Times New Roman" panose="02020603050405020304" pitchFamily="18" charset="0"/>
              </a:rPr>
              <a:t>Influence (of client contact over sales decisions): Strong, Medium, Low, None</a:t>
            </a:r>
          </a:p>
          <a:p>
            <a:pPr marL="228600" indent="-228600" hangingPunct="0">
              <a:spcBef>
                <a:spcPts val="600"/>
              </a:spcBef>
              <a:spcAft>
                <a:spcPts val="0"/>
              </a:spcAft>
              <a:buFont typeface="+mj-lt"/>
              <a:buAutoNum type="arabicPeriod"/>
            </a:pPr>
            <a:r>
              <a:rPr lang="en-US" sz="900" dirty="0">
                <a:effectLst/>
                <a:latin typeface="Arial" panose="020B0604020202020204" pitchFamily="34" charset="0"/>
                <a:ea typeface="Times New Roman" panose="02020603050405020304" pitchFamily="18" charset="0"/>
              </a:rPr>
              <a:t>Perception: Positive, Neutral, Negative See Appendix A for Organization Charts</a:t>
            </a:r>
          </a:p>
        </p:txBody>
      </p:sp>
      <p:sp>
        <p:nvSpPr>
          <p:cNvPr id="272385" name="Rectangle 272384">
            <a:extLst>
              <a:ext uri="{FF2B5EF4-FFF2-40B4-BE49-F238E27FC236}">
                <a16:creationId xmlns:a16="http://schemas.microsoft.com/office/drawing/2014/main" id="{7A7BEB21-7BE9-416F-A4B1-013CEE16A238}"/>
              </a:ext>
            </a:extLst>
          </p:cNvPr>
          <p:cNvSpPr/>
          <p:nvPr/>
        </p:nvSpPr>
        <p:spPr>
          <a:xfrm>
            <a:off x="0" y="5573790"/>
            <a:ext cx="7772400" cy="123849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79" name="TextBox 78">
            <a:extLst>
              <a:ext uri="{FF2B5EF4-FFF2-40B4-BE49-F238E27FC236}">
                <a16:creationId xmlns:a16="http://schemas.microsoft.com/office/drawing/2014/main" id="{5DAA368C-2540-4464-B259-AD950C979A18}"/>
              </a:ext>
            </a:extLst>
          </p:cNvPr>
          <p:cNvSpPr txBox="1"/>
          <p:nvPr/>
        </p:nvSpPr>
        <p:spPr>
          <a:xfrm>
            <a:off x="388596" y="5900937"/>
            <a:ext cx="6995178" cy="184666"/>
          </a:xfrm>
          <a:prstGeom prst="rect">
            <a:avLst/>
          </a:prstGeom>
          <a:noFill/>
        </p:spPr>
        <p:txBody>
          <a:bodyPr wrap="square" lIns="0" tIns="0" rIns="0" bIns="0">
            <a:spAutoFit/>
          </a:bodyPr>
          <a:lstStyle/>
          <a:p>
            <a:pPr marL="0" marR="0" hangingPunct="0">
              <a:spcBef>
                <a:spcPts val="200"/>
              </a:spcBef>
              <a:spcAft>
                <a:spcPts val="0"/>
              </a:spcAft>
            </a:pPr>
            <a:r>
              <a:rPr lang="en-US" sz="1200" b="1" dirty="0">
                <a:solidFill>
                  <a:schemeClr val="bg1"/>
                </a:solidFill>
                <a:effectLst/>
                <a:latin typeface="Arial" panose="020B0604020202020204" pitchFamily="34" charset="0"/>
                <a:ea typeface="Times New Roman" panose="02020603050405020304" pitchFamily="18" charset="0"/>
              </a:rPr>
              <a:t>Client’s Strategic Initiatives</a:t>
            </a:r>
          </a:p>
        </p:txBody>
      </p:sp>
      <p:cxnSp>
        <p:nvCxnSpPr>
          <p:cNvPr id="272389" name="Straight Connector 272388">
            <a:extLst>
              <a:ext uri="{FF2B5EF4-FFF2-40B4-BE49-F238E27FC236}">
                <a16:creationId xmlns:a16="http://schemas.microsoft.com/office/drawing/2014/main" id="{8CA7A9E0-D2D3-47B0-9F5A-350A2A3FA57A}"/>
              </a:ext>
            </a:extLst>
          </p:cNvPr>
          <p:cNvCxnSpPr>
            <a:cxnSpLocks/>
          </p:cNvCxnSpPr>
          <p:nvPr/>
        </p:nvCxnSpPr>
        <p:spPr>
          <a:xfrm>
            <a:off x="2438400" y="5992649"/>
            <a:ext cx="4945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2391" name="Rectangle: Top Corners Rounded 272390">
            <a:extLst>
              <a:ext uri="{FF2B5EF4-FFF2-40B4-BE49-F238E27FC236}">
                <a16:creationId xmlns:a16="http://schemas.microsoft.com/office/drawing/2014/main" id="{A562A185-FED8-4B33-ADEB-0A2836D55510}"/>
              </a:ext>
            </a:extLst>
          </p:cNvPr>
          <p:cNvSpPr/>
          <p:nvPr/>
        </p:nvSpPr>
        <p:spPr>
          <a:xfrm>
            <a:off x="388596" y="6412749"/>
            <a:ext cx="6995166" cy="39490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8" name="Table 37">
            <a:extLst>
              <a:ext uri="{FF2B5EF4-FFF2-40B4-BE49-F238E27FC236}">
                <a16:creationId xmlns:a16="http://schemas.microsoft.com/office/drawing/2014/main" id="{04C9D286-B38B-4E1E-8B7E-583D58046AC3}"/>
              </a:ext>
            </a:extLst>
          </p:cNvPr>
          <p:cNvGraphicFramePr>
            <a:graphicFrameLocks noGrp="1"/>
          </p:cNvGraphicFramePr>
          <p:nvPr/>
        </p:nvGraphicFramePr>
        <p:xfrm>
          <a:off x="388621" y="6412749"/>
          <a:ext cx="6995152" cy="2787391"/>
        </p:xfrm>
        <a:graphic>
          <a:graphicData uri="http://schemas.openxmlformats.org/drawingml/2006/table">
            <a:tbl>
              <a:tblPr firstRow="1" firstCol="1" lastRow="1" lastCol="1" bandRow="1" bandCol="1">
                <a:tableStyleId>{5C22544A-7EE6-4342-B048-85BDC9FD1C3A}</a:tableStyleId>
              </a:tblPr>
              <a:tblGrid>
                <a:gridCol w="6995152">
                  <a:extLst>
                    <a:ext uri="{9D8B030D-6E8A-4147-A177-3AD203B41FA5}">
                      <a16:colId xmlns:a16="http://schemas.microsoft.com/office/drawing/2014/main" val="2541669591"/>
                    </a:ext>
                  </a:extLst>
                </a:gridCol>
              </a:tblGrid>
              <a:tr h="398079">
                <a:tc>
                  <a:txBody>
                    <a:bodyPr/>
                    <a:lstStyle/>
                    <a:p>
                      <a:pPr marL="0" marR="0" hangingPunct="0">
                        <a:spcBef>
                          <a:spcPts val="200"/>
                        </a:spcBef>
                        <a:spcAft>
                          <a:spcPts val="0"/>
                        </a:spcAft>
                      </a:pPr>
                      <a:r>
                        <a:rPr lang="en-US" sz="1000" dirty="0">
                          <a:effectLst/>
                        </a:rPr>
                        <a:t>What are client’s stated goals and how are these relevant to our approach for account expansion?</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260656"/>
                  </a:ext>
                </a:extLst>
              </a:tr>
              <a:tr h="2389312">
                <a:tc>
                  <a:txBody>
                    <a:bodyPr/>
                    <a:lstStyle/>
                    <a:p>
                      <a:pPr marL="0" marR="0" hangingPunct="0">
                        <a:spcBef>
                          <a:spcPts val="200"/>
                        </a:spcBef>
                        <a:spcAft>
                          <a:spcPts val="0"/>
                        </a:spcAft>
                      </a:pPr>
                      <a:r>
                        <a:rPr lang="en-US" sz="1000" dirty="0">
                          <a:solidFill>
                            <a:schemeClr val="tx1"/>
                          </a:solidFill>
                          <a:effectLst/>
                        </a:rPr>
                        <a:t>e.g. growth target of 8-15% in three years, building out customer success arm, etc.</a:t>
                      </a:r>
                    </a:p>
                    <a:p>
                      <a:pPr marL="0" marR="0" hangingPunct="0">
                        <a:spcBef>
                          <a:spcPts val="200"/>
                        </a:spcBef>
                        <a:spcAft>
                          <a:spcPts val="0"/>
                        </a:spcAft>
                      </a:pPr>
                      <a:r>
                        <a:rPr lang="en-US" sz="1000" dirty="0">
                          <a:effectLst/>
                        </a:rPr>
                        <a:t> </a:t>
                      </a:r>
                    </a:p>
                    <a:p>
                      <a:pPr marL="0" marR="0" hangingPunct="0">
                        <a:spcBef>
                          <a:spcPts val="200"/>
                        </a:spcBef>
                        <a:spcAft>
                          <a:spcPts val="0"/>
                        </a:spcAft>
                      </a:pPr>
                      <a:r>
                        <a:rPr lang="en-US" sz="1000" dirty="0">
                          <a:effectLst/>
                        </a:rPr>
                        <a:t> </a:t>
                      </a:r>
                      <a:endParaRPr lang="en-US" sz="1000" dirty="0">
                        <a:effectLst/>
                        <a:latin typeface="Arial" panose="020B0604020202020204" pitchFamily="34" charset="0"/>
                        <a:ea typeface="Times New Roman" panose="02020603050405020304" pitchFamily="18" charset="0"/>
                      </a:endParaRPr>
                    </a:p>
                  </a:txBody>
                  <a:tcPr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041465"/>
                  </a:ext>
                </a:extLst>
              </a:tr>
            </a:tbl>
          </a:graphicData>
        </a:graphic>
      </p:graphicFrame>
      <p:sp>
        <p:nvSpPr>
          <p:cNvPr id="5" name="Rectangle: Rounded Corners 4">
            <a:extLst>
              <a:ext uri="{FF2B5EF4-FFF2-40B4-BE49-F238E27FC236}">
                <a16:creationId xmlns:a16="http://schemas.microsoft.com/office/drawing/2014/main" id="{945A2E5A-9AC2-470A-A6C5-CC12836B43CF}"/>
              </a:ext>
            </a:extLst>
          </p:cNvPr>
          <p:cNvSpPr/>
          <p:nvPr/>
        </p:nvSpPr>
        <p:spPr>
          <a:xfrm>
            <a:off x="388618" y="1388327"/>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Relationships </a:t>
            </a:r>
          </a:p>
        </p:txBody>
      </p:sp>
      <p:sp>
        <p:nvSpPr>
          <p:cNvPr id="7" name="Rectangle: Rounded Corners 6">
            <a:extLst>
              <a:ext uri="{FF2B5EF4-FFF2-40B4-BE49-F238E27FC236}">
                <a16:creationId xmlns:a16="http://schemas.microsoft.com/office/drawing/2014/main" id="{21D700FC-3929-461E-B476-41E0E1C260C4}"/>
              </a:ext>
            </a:extLst>
          </p:cNvPr>
          <p:cNvSpPr/>
          <p:nvPr/>
        </p:nvSpPr>
        <p:spPr>
          <a:xfrm>
            <a:off x="388621" y="1388327"/>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10" name="Arrow: Chevron 9">
            <a:extLst>
              <a:ext uri="{FF2B5EF4-FFF2-40B4-BE49-F238E27FC236}">
                <a16:creationId xmlns:a16="http://schemas.microsoft.com/office/drawing/2014/main" id="{D58A31BC-A300-4D1C-8629-1EDFAD5E3988}"/>
              </a:ext>
            </a:extLst>
          </p:cNvPr>
          <p:cNvSpPr/>
          <p:nvPr/>
        </p:nvSpPr>
        <p:spPr>
          <a:xfrm>
            <a:off x="524504" y="1509048"/>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0181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Account Snapshot</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65</a:t>
            </a:fld>
            <a:endParaRPr lang="en-US" dirty="0"/>
          </a:p>
        </p:txBody>
      </p:sp>
      <p:graphicFrame>
        <p:nvGraphicFramePr>
          <p:cNvPr id="12" name="Table 11">
            <a:extLst>
              <a:ext uri="{FF2B5EF4-FFF2-40B4-BE49-F238E27FC236}">
                <a16:creationId xmlns:a16="http://schemas.microsoft.com/office/drawing/2014/main" id="{4A751200-ACFC-4B7A-A805-C5BDE9698D8C}"/>
              </a:ext>
            </a:extLst>
          </p:cNvPr>
          <p:cNvGraphicFramePr>
            <a:graphicFrameLocks noGrp="1"/>
          </p:cNvGraphicFramePr>
          <p:nvPr>
            <p:extLst>
              <p:ext uri="{D42A27DB-BD31-4B8C-83A1-F6EECF244321}">
                <p14:modId xmlns:p14="http://schemas.microsoft.com/office/powerpoint/2010/main" val="2597731972"/>
              </p:ext>
            </p:extLst>
          </p:nvPr>
        </p:nvGraphicFramePr>
        <p:xfrm>
          <a:off x="388621" y="1569166"/>
          <a:ext cx="6995155" cy="7650362"/>
        </p:xfrm>
        <a:graphic>
          <a:graphicData uri="http://schemas.openxmlformats.org/drawingml/2006/table">
            <a:tbl>
              <a:tblPr firstRow="1" firstCol="1" bandRow="1">
                <a:tableStyleId>{5C22544A-7EE6-4342-B048-85BDC9FD1C3A}</a:tableStyleId>
              </a:tblPr>
              <a:tblGrid>
                <a:gridCol w="1821179">
                  <a:extLst>
                    <a:ext uri="{9D8B030D-6E8A-4147-A177-3AD203B41FA5}">
                      <a16:colId xmlns:a16="http://schemas.microsoft.com/office/drawing/2014/main" val="2646580901"/>
                    </a:ext>
                  </a:extLst>
                </a:gridCol>
                <a:gridCol w="2586988">
                  <a:extLst>
                    <a:ext uri="{9D8B030D-6E8A-4147-A177-3AD203B41FA5}">
                      <a16:colId xmlns:a16="http://schemas.microsoft.com/office/drawing/2014/main" val="2609463788"/>
                    </a:ext>
                  </a:extLst>
                </a:gridCol>
                <a:gridCol w="2586988">
                  <a:extLst>
                    <a:ext uri="{9D8B030D-6E8A-4147-A177-3AD203B41FA5}">
                      <a16:colId xmlns:a16="http://schemas.microsoft.com/office/drawing/2014/main" val="3452341428"/>
                    </a:ext>
                  </a:extLst>
                </a:gridCol>
              </a:tblGrid>
              <a:tr h="320102">
                <a:tc gridSpan="3">
                  <a:txBody>
                    <a:bodyPr/>
                    <a:lstStyle/>
                    <a:p>
                      <a:pPr marL="0" marR="0" hangingPunct="0">
                        <a:spcBef>
                          <a:spcPts val="200"/>
                        </a:spcBef>
                        <a:spcAft>
                          <a:spcPts val="0"/>
                        </a:spcAft>
                      </a:pPr>
                      <a:r>
                        <a:rPr lang="en-GB" sz="1100" dirty="0">
                          <a:effectLst/>
                        </a:rPr>
                        <a:t>What is the Situation, Complication, Question, and Answer</a:t>
                      </a:r>
                      <a:endParaRPr lang="en-US" sz="11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8245631"/>
                  </a:ext>
                </a:extLst>
              </a:tr>
              <a:tr h="610855">
                <a:tc rowSpan="3">
                  <a:txBody>
                    <a:bodyPr/>
                    <a:lstStyle/>
                    <a:p>
                      <a:pPr marL="0" marR="0" hangingPunct="0">
                        <a:spcBef>
                          <a:spcPts val="200"/>
                        </a:spcBef>
                        <a:spcAft>
                          <a:spcPts val="0"/>
                        </a:spcAft>
                      </a:pPr>
                      <a:r>
                        <a:rPr lang="en-GB" sz="1100" dirty="0">
                          <a:solidFill>
                            <a:schemeClr val="tx1"/>
                          </a:solidFill>
                          <a:effectLst/>
                        </a:rPr>
                        <a:t>THE </a:t>
                      </a:r>
                      <a:br>
                        <a:rPr lang="en-GB" sz="1100" dirty="0">
                          <a:solidFill>
                            <a:schemeClr val="tx1"/>
                          </a:solidFill>
                          <a:effectLst/>
                        </a:rPr>
                      </a:br>
                      <a:r>
                        <a:rPr lang="en-GB" sz="1100" dirty="0">
                          <a:solidFill>
                            <a:schemeClr val="tx1"/>
                          </a:solidFill>
                          <a:effectLst/>
                        </a:rPr>
                        <a:t>SITUATION</a:t>
                      </a:r>
                      <a:endParaRPr lang="en-US" sz="1100" dirty="0">
                        <a:solidFill>
                          <a:schemeClr val="tx1"/>
                        </a:solidFill>
                        <a:effectLst/>
                        <a:latin typeface="Arial" panose="020B0604020202020204" pitchFamily="34" charset="0"/>
                        <a:ea typeface="Times New Roman" panose="02020603050405020304" pitchFamily="18" charset="0"/>
                      </a:endParaRPr>
                    </a:p>
                  </a:txBody>
                  <a:tcPr marL="54864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hangingPunct="0">
                        <a:spcBef>
                          <a:spcPts val="200"/>
                        </a:spcBef>
                        <a:spcAft>
                          <a:spcPts val="0"/>
                        </a:spcAft>
                      </a:pPr>
                      <a:r>
                        <a:rPr lang="en-GB" sz="800" dirty="0">
                          <a:effectLst/>
                        </a:rPr>
                        <a:t>Briefly describe the client’s business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43441729"/>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Name the business units and individuals most impacted by suboptimal solutions</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6414222"/>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What solutions do they currently use?</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4259401"/>
                  </a:ext>
                </a:extLst>
              </a:tr>
              <a:tr h="610855">
                <a:tc rowSpan="3">
                  <a:txBody>
                    <a:bodyPr/>
                    <a:lstStyle/>
                    <a:p>
                      <a:pPr marL="0" marR="0" hangingPunct="0">
                        <a:spcBef>
                          <a:spcPts val="200"/>
                        </a:spcBef>
                        <a:spcAft>
                          <a:spcPts val="0"/>
                        </a:spcAft>
                      </a:pPr>
                      <a:r>
                        <a:rPr lang="en-GB" sz="1100" dirty="0">
                          <a:solidFill>
                            <a:schemeClr val="tx1"/>
                          </a:solidFill>
                          <a:effectLst/>
                        </a:rPr>
                        <a:t>THE COMPLICATION</a:t>
                      </a:r>
                      <a:endParaRPr lang="en-US" sz="1100" dirty="0">
                        <a:solidFill>
                          <a:schemeClr val="tx1"/>
                        </a:solidFill>
                        <a:effectLst/>
                        <a:latin typeface="Arial" panose="020B0604020202020204" pitchFamily="34" charset="0"/>
                        <a:ea typeface="Times New Roman" panose="02020603050405020304" pitchFamily="18" charset="0"/>
                      </a:endParaRPr>
                    </a:p>
                  </a:txBody>
                  <a:tcPr marL="54864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hangingPunct="0">
                        <a:spcBef>
                          <a:spcPts val="200"/>
                        </a:spcBef>
                        <a:spcAft>
                          <a:spcPts val="0"/>
                        </a:spcAft>
                      </a:pPr>
                      <a:r>
                        <a:rPr lang="en-GB" sz="800" dirty="0">
                          <a:effectLst/>
                        </a:rPr>
                        <a:t>Why are they considering purchasing solutions?</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4769685"/>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What are the main pain points of their current situation?</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8004072"/>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When do they need to have a solution in place?</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26277968"/>
                  </a:ext>
                </a:extLst>
              </a:tr>
              <a:tr h="610855">
                <a:tc rowSpan="3">
                  <a:txBody>
                    <a:bodyPr/>
                    <a:lstStyle/>
                    <a:p>
                      <a:pPr marL="0" marR="0" hangingPunct="0">
                        <a:spcBef>
                          <a:spcPts val="200"/>
                        </a:spcBef>
                        <a:spcAft>
                          <a:spcPts val="0"/>
                        </a:spcAft>
                      </a:pPr>
                      <a:r>
                        <a:rPr lang="en-GB" sz="1100" dirty="0">
                          <a:solidFill>
                            <a:schemeClr val="tx1"/>
                          </a:solidFill>
                          <a:effectLst/>
                        </a:rPr>
                        <a:t>THE </a:t>
                      </a:r>
                      <a:br>
                        <a:rPr lang="en-GB" sz="1100" dirty="0">
                          <a:solidFill>
                            <a:schemeClr val="tx1"/>
                          </a:solidFill>
                          <a:effectLst/>
                        </a:rPr>
                      </a:br>
                      <a:r>
                        <a:rPr lang="en-GB" sz="1100" dirty="0">
                          <a:solidFill>
                            <a:schemeClr val="tx1"/>
                          </a:solidFill>
                          <a:effectLst/>
                        </a:rPr>
                        <a:t>QUESTION</a:t>
                      </a:r>
                      <a:endParaRPr lang="en-US" sz="1100" dirty="0">
                        <a:solidFill>
                          <a:schemeClr val="tx1"/>
                        </a:solidFill>
                        <a:effectLst/>
                        <a:latin typeface="Arial" panose="020B0604020202020204" pitchFamily="34" charset="0"/>
                        <a:ea typeface="Times New Roman" panose="02020603050405020304" pitchFamily="18" charset="0"/>
                      </a:endParaRPr>
                    </a:p>
                  </a:txBody>
                  <a:tcPr marL="54864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hangingPunct="0">
                        <a:spcBef>
                          <a:spcPts val="200"/>
                        </a:spcBef>
                        <a:spcAft>
                          <a:spcPts val="0"/>
                        </a:spcAft>
                      </a:pPr>
                      <a:r>
                        <a:rPr lang="en-GB" sz="800" dirty="0">
                          <a:effectLst/>
                        </a:rPr>
                        <a:t>What is the cost or risk of doing nothing?</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7335613"/>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Quantify the value of our solutions in currency or time saved. (i.e. Save them $X; Improve time efficiencies by Y, etc.)</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0288467"/>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What support or outside expertise do they need?</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596930"/>
                  </a:ext>
                </a:extLst>
              </a:tr>
              <a:tr h="610855">
                <a:tc rowSpan="3">
                  <a:txBody>
                    <a:bodyPr/>
                    <a:lstStyle/>
                    <a:p>
                      <a:pPr marL="0" marR="0" hangingPunct="0">
                        <a:spcBef>
                          <a:spcPts val="200"/>
                        </a:spcBef>
                        <a:spcAft>
                          <a:spcPts val="0"/>
                        </a:spcAft>
                      </a:pPr>
                      <a:r>
                        <a:rPr lang="en-GB" sz="1100" dirty="0">
                          <a:solidFill>
                            <a:schemeClr val="tx1"/>
                          </a:solidFill>
                          <a:effectLst/>
                        </a:rPr>
                        <a:t>THE </a:t>
                      </a:r>
                      <a:br>
                        <a:rPr lang="en-GB" sz="1100" dirty="0">
                          <a:solidFill>
                            <a:schemeClr val="tx1"/>
                          </a:solidFill>
                          <a:effectLst/>
                        </a:rPr>
                      </a:br>
                      <a:r>
                        <a:rPr lang="en-GB" sz="1100" dirty="0">
                          <a:solidFill>
                            <a:schemeClr val="tx1"/>
                          </a:solidFill>
                          <a:effectLst/>
                        </a:rPr>
                        <a:t>ANSWER </a:t>
                      </a:r>
                      <a:endParaRPr lang="en-US" sz="1100" dirty="0">
                        <a:solidFill>
                          <a:schemeClr val="tx1"/>
                        </a:solidFill>
                        <a:effectLst/>
                        <a:latin typeface="Arial" panose="020B0604020202020204" pitchFamily="34" charset="0"/>
                        <a:ea typeface="Times New Roman" panose="02020603050405020304" pitchFamily="18" charset="0"/>
                      </a:endParaRPr>
                    </a:p>
                  </a:txBody>
                  <a:tcPr marL="54864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hangingPunct="0">
                        <a:spcBef>
                          <a:spcPts val="200"/>
                        </a:spcBef>
                        <a:spcAft>
                          <a:spcPts val="0"/>
                        </a:spcAft>
                      </a:pPr>
                      <a:r>
                        <a:rPr lang="en-GB" sz="800" dirty="0">
                          <a:effectLst/>
                        </a:rPr>
                        <a:t>How can we uniquely address the above Situation, Complication, and Questions to help the client? </a:t>
                      </a:r>
                      <a:r>
                        <a:rPr lang="en-GB" sz="800" i="1" dirty="0">
                          <a:effectLst/>
                        </a:rPr>
                        <a:t>(discuss how we solve the problem specifically rather than listing the product offered)</a:t>
                      </a:r>
                      <a:endParaRPr lang="en-US" sz="800" i="1"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9820697"/>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What products/services will address the opportunity?</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2482656"/>
                  </a:ext>
                </a:extLst>
              </a:tr>
              <a:tr h="610855">
                <a:tc vMerge="1">
                  <a:txBody>
                    <a:bodyPr/>
                    <a:lstStyle/>
                    <a:p>
                      <a:endParaRPr lang="en-US"/>
                    </a:p>
                  </a:txBody>
                  <a:tcPr/>
                </a:tc>
                <a:tc>
                  <a:txBody>
                    <a:bodyPr/>
                    <a:lstStyle/>
                    <a:p>
                      <a:pPr marL="0" marR="0" hangingPunct="0">
                        <a:spcBef>
                          <a:spcPts val="200"/>
                        </a:spcBef>
                        <a:spcAft>
                          <a:spcPts val="0"/>
                        </a:spcAft>
                      </a:pPr>
                      <a:r>
                        <a:rPr lang="en-GB" sz="800" dirty="0">
                          <a:effectLst/>
                        </a:rPr>
                        <a:t>What proof will validate our solution fit (guided evaluation, customer reference, solution design, etc.)?</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800" dirty="0">
                          <a:effectLst/>
                        </a:rPr>
                        <a:t> </a:t>
                      </a:r>
                      <a:endParaRPr lang="en-US" sz="8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0919426"/>
                  </a:ext>
                </a:extLst>
              </a:tr>
            </a:tbl>
          </a:graphicData>
        </a:graphic>
      </p:graphicFrame>
      <p:grpSp>
        <p:nvGrpSpPr>
          <p:cNvPr id="24" name="Group 23">
            <a:extLst>
              <a:ext uri="{FF2B5EF4-FFF2-40B4-BE49-F238E27FC236}">
                <a16:creationId xmlns:a16="http://schemas.microsoft.com/office/drawing/2014/main" id="{160EF5E1-7A77-445E-84A0-A71B25D2DE18}"/>
              </a:ext>
            </a:extLst>
          </p:cNvPr>
          <p:cNvGrpSpPr/>
          <p:nvPr/>
        </p:nvGrpSpPr>
        <p:grpSpPr>
          <a:xfrm>
            <a:off x="304797" y="2610147"/>
            <a:ext cx="457203" cy="437853"/>
            <a:chOff x="304797" y="2610147"/>
            <a:chExt cx="457203" cy="437853"/>
          </a:xfrm>
        </p:grpSpPr>
        <p:sp>
          <p:nvSpPr>
            <p:cNvPr id="15" name="Rectangle: Top Corners Rounded 14">
              <a:extLst>
                <a:ext uri="{FF2B5EF4-FFF2-40B4-BE49-F238E27FC236}">
                  <a16:creationId xmlns:a16="http://schemas.microsoft.com/office/drawing/2014/main" id="{4B26F81B-1E0C-4A02-AF4B-40457C3FCBBF}"/>
                </a:ext>
              </a:extLst>
            </p:cNvPr>
            <p:cNvSpPr/>
            <p:nvPr/>
          </p:nvSpPr>
          <p:spPr>
            <a:xfrm rot="5400000">
              <a:off x="342900" y="2572047"/>
              <a:ext cx="381000" cy="4572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Chevron 19">
              <a:extLst>
                <a:ext uri="{FF2B5EF4-FFF2-40B4-BE49-F238E27FC236}">
                  <a16:creationId xmlns:a16="http://schemas.microsoft.com/office/drawing/2014/main" id="{736AD87E-0B26-479F-B97E-984BFBBAEB47}"/>
                </a:ext>
              </a:extLst>
            </p:cNvPr>
            <p:cNvSpPr/>
            <p:nvPr/>
          </p:nvSpPr>
          <p:spPr>
            <a:xfrm>
              <a:off x="478993" y="2724447"/>
              <a:ext cx="108814" cy="15240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ight Triangle 22">
              <a:extLst>
                <a:ext uri="{FF2B5EF4-FFF2-40B4-BE49-F238E27FC236}">
                  <a16:creationId xmlns:a16="http://schemas.microsoft.com/office/drawing/2014/main" id="{5D13D5E4-473D-40AD-B6A3-060459D00B23}"/>
                </a:ext>
              </a:extLst>
            </p:cNvPr>
            <p:cNvSpPr/>
            <p:nvPr/>
          </p:nvSpPr>
          <p:spPr>
            <a:xfrm flipH="1" flipV="1">
              <a:off x="304797" y="2991146"/>
              <a:ext cx="83821" cy="56854"/>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Rectangle: Top Corners Rounded 72">
            <a:extLst>
              <a:ext uri="{FF2B5EF4-FFF2-40B4-BE49-F238E27FC236}">
                <a16:creationId xmlns:a16="http://schemas.microsoft.com/office/drawing/2014/main" id="{3CEC1DD8-F56C-45F7-9F23-4CF7FABF1215}"/>
              </a:ext>
            </a:extLst>
          </p:cNvPr>
          <p:cNvSpPr/>
          <p:nvPr/>
        </p:nvSpPr>
        <p:spPr>
          <a:xfrm rot="5400000">
            <a:off x="342900" y="4406013"/>
            <a:ext cx="381000" cy="4572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Arrow: Chevron 73">
            <a:extLst>
              <a:ext uri="{FF2B5EF4-FFF2-40B4-BE49-F238E27FC236}">
                <a16:creationId xmlns:a16="http://schemas.microsoft.com/office/drawing/2014/main" id="{DC12159C-E4B5-4B76-A249-F5B7CCEDE438}"/>
              </a:ext>
            </a:extLst>
          </p:cNvPr>
          <p:cNvSpPr/>
          <p:nvPr/>
        </p:nvSpPr>
        <p:spPr>
          <a:xfrm>
            <a:off x="478993" y="4558413"/>
            <a:ext cx="108814" cy="15240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ight Triangle 74">
            <a:extLst>
              <a:ext uri="{FF2B5EF4-FFF2-40B4-BE49-F238E27FC236}">
                <a16:creationId xmlns:a16="http://schemas.microsoft.com/office/drawing/2014/main" id="{C4DA2F8A-5305-4A58-8E49-957F7E031C63}"/>
              </a:ext>
            </a:extLst>
          </p:cNvPr>
          <p:cNvSpPr/>
          <p:nvPr/>
        </p:nvSpPr>
        <p:spPr>
          <a:xfrm flipH="1" flipV="1">
            <a:off x="304797" y="4825112"/>
            <a:ext cx="83821" cy="56854"/>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EBAE10B7-6609-4FB4-ADB2-47AE17354042}"/>
              </a:ext>
            </a:extLst>
          </p:cNvPr>
          <p:cNvGrpSpPr/>
          <p:nvPr/>
        </p:nvGrpSpPr>
        <p:grpSpPr>
          <a:xfrm>
            <a:off x="304797" y="6278079"/>
            <a:ext cx="457203" cy="437853"/>
            <a:chOff x="304797" y="2610147"/>
            <a:chExt cx="457203" cy="437853"/>
          </a:xfrm>
        </p:grpSpPr>
        <p:sp>
          <p:nvSpPr>
            <p:cNvPr id="77" name="Rectangle: Top Corners Rounded 76">
              <a:extLst>
                <a:ext uri="{FF2B5EF4-FFF2-40B4-BE49-F238E27FC236}">
                  <a16:creationId xmlns:a16="http://schemas.microsoft.com/office/drawing/2014/main" id="{C69E615F-5C4A-42BA-AB27-64A1E7F4D73E}"/>
                </a:ext>
              </a:extLst>
            </p:cNvPr>
            <p:cNvSpPr/>
            <p:nvPr/>
          </p:nvSpPr>
          <p:spPr>
            <a:xfrm rot="5400000">
              <a:off x="342900" y="2572047"/>
              <a:ext cx="381000" cy="4572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Arrow: Chevron 77">
              <a:extLst>
                <a:ext uri="{FF2B5EF4-FFF2-40B4-BE49-F238E27FC236}">
                  <a16:creationId xmlns:a16="http://schemas.microsoft.com/office/drawing/2014/main" id="{DFA6BDFD-4218-410A-86F0-017E3D36A18A}"/>
                </a:ext>
              </a:extLst>
            </p:cNvPr>
            <p:cNvSpPr/>
            <p:nvPr/>
          </p:nvSpPr>
          <p:spPr>
            <a:xfrm>
              <a:off x="478993" y="2724447"/>
              <a:ext cx="108814" cy="15240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Right Triangle 79">
              <a:extLst>
                <a:ext uri="{FF2B5EF4-FFF2-40B4-BE49-F238E27FC236}">
                  <a16:creationId xmlns:a16="http://schemas.microsoft.com/office/drawing/2014/main" id="{54E88D8B-01EC-4884-B404-949D3F2984C4}"/>
                </a:ext>
              </a:extLst>
            </p:cNvPr>
            <p:cNvSpPr/>
            <p:nvPr/>
          </p:nvSpPr>
          <p:spPr>
            <a:xfrm flipH="1" flipV="1">
              <a:off x="304797" y="2991146"/>
              <a:ext cx="83821" cy="56854"/>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BD932366-0EB1-4E8F-978E-13B8966104CB}"/>
              </a:ext>
            </a:extLst>
          </p:cNvPr>
          <p:cNvGrpSpPr/>
          <p:nvPr/>
        </p:nvGrpSpPr>
        <p:grpSpPr>
          <a:xfrm>
            <a:off x="304797" y="8112045"/>
            <a:ext cx="457203" cy="437853"/>
            <a:chOff x="304797" y="2610147"/>
            <a:chExt cx="457203" cy="437853"/>
          </a:xfrm>
        </p:grpSpPr>
        <p:sp>
          <p:nvSpPr>
            <p:cNvPr id="83" name="Rectangle: Top Corners Rounded 82">
              <a:extLst>
                <a:ext uri="{FF2B5EF4-FFF2-40B4-BE49-F238E27FC236}">
                  <a16:creationId xmlns:a16="http://schemas.microsoft.com/office/drawing/2014/main" id="{7CA6F48A-351F-42F6-9C8E-2EA4DEAB93B1}"/>
                </a:ext>
              </a:extLst>
            </p:cNvPr>
            <p:cNvSpPr/>
            <p:nvPr/>
          </p:nvSpPr>
          <p:spPr>
            <a:xfrm rot="5400000">
              <a:off x="342900" y="2572047"/>
              <a:ext cx="381000" cy="4572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row: Chevron 83">
              <a:extLst>
                <a:ext uri="{FF2B5EF4-FFF2-40B4-BE49-F238E27FC236}">
                  <a16:creationId xmlns:a16="http://schemas.microsoft.com/office/drawing/2014/main" id="{90B6D78C-7ED8-4346-993E-DF6758C6DD68}"/>
                </a:ext>
              </a:extLst>
            </p:cNvPr>
            <p:cNvSpPr/>
            <p:nvPr/>
          </p:nvSpPr>
          <p:spPr>
            <a:xfrm>
              <a:off x="478993" y="2724447"/>
              <a:ext cx="108814" cy="15240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Right Triangle 84">
              <a:extLst>
                <a:ext uri="{FF2B5EF4-FFF2-40B4-BE49-F238E27FC236}">
                  <a16:creationId xmlns:a16="http://schemas.microsoft.com/office/drawing/2014/main" id="{3737ACE0-A584-4EB2-843B-DCC19B7F0D41}"/>
                </a:ext>
              </a:extLst>
            </p:cNvPr>
            <p:cNvSpPr/>
            <p:nvPr/>
          </p:nvSpPr>
          <p:spPr>
            <a:xfrm flipH="1" flipV="1">
              <a:off x="304797" y="2991146"/>
              <a:ext cx="83821" cy="56854"/>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Rounded Corners 92">
            <a:extLst>
              <a:ext uri="{FF2B5EF4-FFF2-40B4-BE49-F238E27FC236}">
                <a16:creationId xmlns:a16="http://schemas.microsoft.com/office/drawing/2014/main" id="{018FFB3B-FF18-42D2-8A58-65F6B250CBA4}"/>
              </a:ext>
            </a:extLst>
          </p:cNvPr>
          <p:cNvSpPr/>
          <p:nvPr/>
        </p:nvSpPr>
        <p:spPr>
          <a:xfrm>
            <a:off x="388618" y="1089883"/>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SCQA Framework</a:t>
            </a:r>
          </a:p>
        </p:txBody>
      </p:sp>
      <p:sp>
        <p:nvSpPr>
          <p:cNvPr id="94" name="Rectangle: Rounded Corners 93">
            <a:extLst>
              <a:ext uri="{FF2B5EF4-FFF2-40B4-BE49-F238E27FC236}">
                <a16:creationId xmlns:a16="http://schemas.microsoft.com/office/drawing/2014/main" id="{A9A7DB95-55AF-4860-8B9F-E2F0277206E7}"/>
              </a:ext>
            </a:extLst>
          </p:cNvPr>
          <p:cNvSpPr/>
          <p:nvPr/>
        </p:nvSpPr>
        <p:spPr>
          <a:xfrm>
            <a:off x="388621" y="1089883"/>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3" name="Arrow: Chevron 2">
            <a:extLst>
              <a:ext uri="{FF2B5EF4-FFF2-40B4-BE49-F238E27FC236}">
                <a16:creationId xmlns:a16="http://schemas.microsoft.com/office/drawing/2014/main" id="{38CF78C8-8707-401F-93C9-1C5F57E4B01A}"/>
              </a:ext>
            </a:extLst>
          </p:cNvPr>
          <p:cNvSpPr/>
          <p:nvPr/>
        </p:nvSpPr>
        <p:spPr>
          <a:xfrm>
            <a:off x="524504" y="1210604"/>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49511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Opportunities</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66</a:t>
            </a:fld>
            <a:endParaRPr lang="en-US" dirty="0"/>
          </a:p>
        </p:txBody>
      </p:sp>
      <p:sp>
        <p:nvSpPr>
          <p:cNvPr id="3" name="Rectangle 2">
            <a:extLst>
              <a:ext uri="{FF2B5EF4-FFF2-40B4-BE49-F238E27FC236}">
                <a16:creationId xmlns:a16="http://schemas.microsoft.com/office/drawing/2014/main" id="{8A985691-5897-4814-BE75-4DA61A5C9D29}"/>
              </a:ext>
            </a:extLst>
          </p:cNvPr>
          <p:cNvSpPr/>
          <p:nvPr/>
        </p:nvSpPr>
        <p:spPr>
          <a:xfrm>
            <a:off x="388621" y="1089883"/>
            <a:ext cx="6995160" cy="169277"/>
          </a:xfrm>
          <a:prstGeom prst="rect">
            <a:avLst/>
          </a:prstGeom>
        </p:spPr>
        <p:txBody>
          <a:bodyPr wrap="square" lIns="0" tIns="0" rIns="0" bIns="0" anchor="ctr">
            <a:spAutoFit/>
          </a:bodyPr>
          <a:lstStyle/>
          <a:p>
            <a:pPr>
              <a:spcAft>
                <a:spcPts val="600"/>
              </a:spcAft>
            </a:pPr>
            <a:r>
              <a:rPr lang="en-US" sz="1100" dirty="0">
                <a:cs typeface="Arial"/>
              </a:rPr>
              <a:t>Use this section to outline our standing with customer and how you will approach the account.</a:t>
            </a:r>
            <a:endParaRPr lang="en-US" sz="1050" dirty="0">
              <a:cs typeface="Arial"/>
            </a:endParaRPr>
          </a:p>
        </p:txBody>
      </p:sp>
      <p:graphicFrame>
        <p:nvGraphicFramePr>
          <p:cNvPr id="9" name="Table 8">
            <a:extLst>
              <a:ext uri="{FF2B5EF4-FFF2-40B4-BE49-F238E27FC236}">
                <a16:creationId xmlns:a16="http://schemas.microsoft.com/office/drawing/2014/main" id="{153A909D-9734-4AB9-B83F-72E07649318B}"/>
              </a:ext>
            </a:extLst>
          </p:cNvPr>
          <p:cNvGraphicFramePr>
            <a:graphicFrameLocks noGrp="1"/>
          </p:cNvGraphicFramePr>
          <p:nvPr>
            <p:extLst>
              <p:ext uri="{D42A27DB-BD31-4B8C-83A1-F6EECF244321}">
                <p14:modId xmlns:p14="http://schemas.microsoft.com/office/powerpoint/2010/main" val="4051092815"/>
              </p:ext>
            </p:extLst>
          </p:nvPr>
        </p:nvGraphicFramePr>
        <p:xfrm>
          <a:off x="388620" y="1874554"/>
          <a:ext cx="6995156" cy="4141970"/>
        </p:xfrm>
        <a:graphic>
          <a:graphicData uri="http://schemas.openxmlformats.org/drawingml/2006/table">
            <a:tbl>
              <a:tblPr>
                <a:tableStyleId>{5C22544A-7EE6-4342-B048-85BDC9FD1C3A}</a:tableStyleId>
              </a:tblPr>
              <a:tblGrid>
                <a:gridCol w="3497578">
                  <a:extLst>
                    <a:ext uri="{9D8B030D-6E8A-4147-A177-3AD203B41FA5}">
                      <a16:colId xmlns:a16="http://schemas.microsoft.com/office/drawing/2014/main" val="3149918625"/>
                    </a:ext>
                  </a:extLst>
                </a:gridCol>
                <a:gridCol w="3497578">
                  <a:extLst>
                    <a:ext uri="{9D8B030D-6E8A-4147-A177-3AD203B41FA5}">
                      <a16:colId xmlns:a16="http://schemas.microsoft.com/office/drawing/2014/main" val="1926663673"/>
                    </a:ext>
                  </a:extLst>
                </a:gridCol>
              </a:tblGrid>
              <a:tr h="374904">
                <a:tc>
                  <a:txBody>
                    <a:bodyPr/>
                    <a:lstStyle/>
                    <a:p>
                      <a:pPr marL="0" marR="0" algn="ctr" hangingPunct="0">
                        <a:spcBef>
                          <a:spcPts val="200"/>
                        </a:spcBef>
                        <a:spcAft>
                          <a:spcPts val="0"/>
                        </a:spcAft>
                      </a:pPr>
                      <a:r>
                        <a:rPr lang="en-US" sz="900" b="1" dirty="0">
                          <a:solidFill>
                            <a:schemeClr val="bg1"/>
                          </a:solidFill>
                          <a:effectLst/>
                        </a:rPr>
                        <a:t>Our Distinct Value Proposition</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US" sz="900" b="1" dirty="0">
                          <a:solidFill>
                            <a:schemeClr val="bg1"/>
                          </a:solidFill>
                          <a:effectLst/>
                        </a:rPr>
                        <a:t>Key Commercial Insights</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486879671"/>
                  </a:ext>
                </a:extLst>
              </a:tr>
              <a:tr h="961216">
                <a:tc>
                  <a:txBody>
                    <a:bodyPr/>
                    <a:lstStyle/>
                    <a:p>
                      <a:pPr marL="0" marR="0" algn="ctr" hangingPunct="0">
                        <a:spcBef>
                          <a:spcPts val="200"/>
                        </a:spcBef>
                        <a:spcAft>
                          <a:spcPts val="0"/>
                        </a:spcAft>
                      </a:pPr>
                      <a:r>
                        <a:rPr lang="en-US" sz="900" dirty="0">
                          <a:effectLst/>
                        </a:rPr>
                        <a:t>How are we uniquely positioned to serve this customer? What specific needs of the customer are we able to provide for?  </a:t>
                      </a:r>
                    </a:p>
                    <a:p>
                      <a:pPr marL="0" marR="0" algn="ctr" hangingPunct="0">
                        <a:spcBef>
                          <a:spcPts val="200"/>
                        </a:spcBef>
                        <a:spcAft>
                          <a:spcPts val="0"/>
                        </a:spcAft>
                      </a:pPr>
                      <a:r>
                        <a:rPr lang="en-US" sz="900" dirty="0">
                          <a:effectLst/>
                        </a:rPr>
                        <a:t>e.g. We can provide PCI compliance.</a:t>
                      </a:r>
                    </a:p>
                  </a:txBody>
                  <a:tcPr marL="182880" marR="18288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What are the key commercial insights we will share with the account based on similar companies?</a:t>
                      </a:r>
                    </a:p>
                    <a:p>
                      <a:pPr marL="0" marR="0" algn="ctr" hangingPunct="0">
                        <a:spcBef>
                          <a:spcPts val="200"/>
                        </a:spcBef>
                        <a:spcAft>
                          <a:spcPts val="0"/>
                        </a:spcAft>
                      </a:pPr>
                      <a:r>
                        <a:rPr lang="en-US" sz="900" dirty="0">
                          <a:effectLst/>
                        </a:rPr>
                        <a:t>e.g. we have seen other ISOs approach their customers with x value prop and build a selling narrative to that value prop.</a:t>
                      </a:r>
                      <a:endParaRPr lang="en-US" sz="900" dirty="0">
                        <a:effectLst/>
                        <a:latin typeface="Arial" panose="020B0604020202020204" pitchFamily="34" charset="0"/>
                        <a:ea typeface="Times New Roman" panose="02020603050405020304" pitchFamily="18" charset="0"/>
                      </a:endParaRPr>
                    </a:p>
                  </a:txBody>
                  <a:tcPr marL="182880" marR="182880"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7084522"/>
                  </a:ext>
                </a:extLst>
              </a:tr>
              <a:tr h="374904">
                <a:tc>
                  <a:txBody>
                    <a:bodyPr/>
                    <a:lstStyle/>
                    <a:p>
                      <a:pPr marL="0" marR="0" algn="ctr" hangingPunct="0">
                        <a:spcBef>
                          <a:spcPts val="200"/>
                        </a:spcBef>
                        <a:spcAft>
                          <a:spcPts val="0"/>
                        </a:spcAft>
                      </a:pPr>
                      <a:r>
                        <a:rPr lang="en-US" sz="900" b="1" dirty="0">
                          <a:solidFill>
                            <a:schemeClr val="bg1"/>
                          </a:solidFill>
                          <a:effectLst/>
                        </a:rPr>
                        <a:t>What is the budget as expressed by the client?</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US" sz="900" b="1" dirty="0">
                          <a:solidFill>
                            <a:schemeClr val="bg1"/>
                          </a:solidFill>
                          <a:effectLst/>
                        </a:rPr>
                        <a:t>How is the budget being funded?</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932775092"/>
                  </a:ext>
                </a:extLst>
              </a:tr>
              <a:tr h="843389">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37252171"/>
                  </a:ext>
                </a:extLst>
              </a:tr>
              <a:tr h="372084">
                <a:tc>
                  <a:txBody>
                    <a:bodyPr/>
                    <a:lstStyle/>
                    <a:p>
                      <a:pPr marL="0" marR="0" algn="ctr" hangingPunct="0">
                        <a:spcBef>
                          <a:spcPts val="200"/>
                        </a:spcBef>
                        <a:spcAft>
                          <a:spcPts val="0"/>
                        </a:spcAft>
                      </a:pPr>
                      <a:r>
                        <a:rPr lang="en-US" sz="900" b="1" dirty="0">
                          <a:solidFill>
                            <a:schemeClr val="bg1"/>
                          </a:solidFill>
                          <a:effectLst/>
                        </a:rPr>
                        <a:t>Do we have the client data and documents required to support the business case?</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US" sz="900" b="1" dirty="0">
                          <a:solidFill>
                            <a:schemeClr val="bg1"/>
                          </a:solidFill>
                          <a:effectLst/>
                        </a:rPr>
                        <a:t>Which stakeholders must agree with the </a:t>
                      </a:r>
                      <a:br>
                        <a:rPr lang="en-US" sz="900" b="1" dirty="0">
                          <a:solidFill>
                            <a:schemeClr val="bg1"/>
                          </a:solidFill>
                          <a:effectLst/>
                        </a:rPr>
                      </a:br>
                      <a:r>
                        <a:rPr lang="en-US" sz="900" b="1" dirty="0">
                          <a:solidFill>
                            <a:schemeClr val="bg1"/>
                          </a:solidFill>
                          <a:effectLst/>
                        </a:rPr>
                        <a:t>business case logic?</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363378925"/>
                  </a:ext>
                </a:extLst>
              </a:tr>
              <a:tr h="843389">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0454253"/>
                  </a:ext>
                </a:extLst>
              </a:tr>
              <a:tr h="372084">
                <a:tc>
                  <a:txBody>
                    <a:bodyPr/>
                    <a:lstStyle/>
                    <a:p>
                      <a:pPr marL="0" marR="0" algn="ctr" hangingPunct="0">
                        <a:spcBef>
                          <a:spcPts val="200"/>
                        </a:spcBef>
                        <a:spcAft>
                          <a:spcPts val="0"/>
                        </a:spcAft>
                      </a:pPr>
                      <a:r>
                        <a:rPr lang="en-US" sz="900" b="1" dirty="0">
                          <a:solidFill>
                            <a:schemeClr val="bg1"/>
                          </a:solidFill>
                          <a:effectLst/>
                        </a:rPr>
                        <a:t>Will procurement department be involved in </a:t>
                      </a:r>
                      <a:br>
                        <a:rPr lang="en-US" sz="900" b="1" dirty="0">
                          <a:solidFill>
                            <a:schemeClr val="bg1"/>
                          </a:solidFill>
                          <a:effectLst/>
                        </a:rPr>
                      </a:br>
                      <a:r>
                        <a:rPr lang="en-US" sz="900" b="1" dirty="0">
                          <a:solidFill>
                            <a:schemeClr val="bg1"/>
                          </a:solidFill>
                          <a:effectLst/>
                        </a:rPr>
                        <a:t>finalizing a purchase?</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US" sz="900" b="1" dirty="0">
                          <a:solidFill>
                            <a:schemeClr val="bg1"/>
                          </a:solidFill>
                          <a:effectLst/>
                        </a:rPr>
                        <a:t>☐ YES 		☐ NO</a:t>
                      </a:r>
                      <a:endParaRPr lang="en-US" sz="900" b="1" dirty="0">
                        <a:solidFill>
                          <a:schemeClr val="bg1"/>
                        </a:solidFill>
                        <a:effectLst/>
                        <a:latin typeface="Arial" panose="020B0604020202020204" pitchFamily="34" charset="0"/>
                        <a:ea typeface="Times New Roman" panose="02020603050405020304" pitchFamily="18" charset="0"/>
                      </a:endParaRPr>
                    </a:p>
                  </a:txBody>
                  <a:tcPr marL="182880" marR="1828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30123868"/>
                  </a:ext>
                </a:extLst>
              </a:tr>
            </a:tbl>
          </a:graphicData>
        </a:graphic>
      </p:graphicFrame>
      <p:graphicFrame>
        <p:nvGraphicFramePr>
          <p:cNvPr id="11" name="Table 10">
            <a:extLst>
              <a:ext uri="{FF2B5EF4-FFF2-40B4-BE49-F238E27FC236}">
                <a16:creationId xmlns:a16="http://schemas.microsoft.com/office/drawing/2014/main" id="{CA728F1B-0CDC-4369-AC6D-7DBDCDEB504E}"/>
              </a:ext>
            </a:extLst>
          </p:cNvPr>
          <p:cNvGraphicFramePr>
            <a:graphicFrameLocks noGrp="1"/>
          </p:cNvGraphicFramePr>
          <p:nvPr/>
        </p:nvGraphicFramePr>
        <p:xfrm>
          <a:off x="388618" y="6631917"/>
          <a:ext cx="6995155" cy="2283483"/>
        </p:xfrm>
        <a:graphic>
          <a:graphicData uri="http://schemas.openxmlformats.org/drawingml/2006/table">
            <a:tbl>
              <a:tblPr firstRow="1" firstCol="1" bandRow="1">
                <a:tableStyleId>{5C22544A-7EE6-4342-B048-85BDC9FD1C3A}</a:tableStyleId>
              </a:tblPr>
              <a:tblGrid>
                <a:gridCol w="1399031">
                  <a:extLst>
                    <a:ext uri="{9D8B030D-6E8A-4147-A177-3AD203B41FA5}">
                      <a16:colId xmlns:a16="http://schemas.microsoft.com/office/drawing/2014/main" val="607687681"/>
                    </a:ext>
                  </a:extLst>
                </a:gridCol>
                <a:gridCol w="1399031">
                  <a:extLst>
                    <a:ext uri="{9D8B030D-6E8A-4147-A177-3AD203B41FA5}">
                      <a16:colId xmlns:a16="http://schemas.microsoft.com/office/drawing/2014/main" val="943929528"/>
                    </a:ext>
                  </a:extLst>
                </a:gridCol>
                <a:gridCol w="1399031">
                  <a:extLst>
                    <a:ext uri="{9D8B030D-6E8A-4147-A177-3AD203B41FA5}">
                      <a16:colId xmlns:a16="http://schemas.microsoft.com/office/drawing/2014/main" val="1513539609"/>
                    </a:ext>
                  </a:extLst>
                </a:gridCol>
                <a:gridCol w="1399031">
                  <a:extLst>
                    <a:ext uri="{9D8B030D-6E8A-4147-A177-3AD203B41FA5}">
                      <a16:colId xmlns:a16="http://schemas.microsoft.com/office/drawing/2014/main" val="2173499073"/>
                    </a:ext>
                  </a:extLst>
                </a:gridCol>
                <a:gridCol w="1399031">
                  <a:extLst>
                    <a:ext uri="{9D8B030D-6E8A-4147-A177-3AD203B41FA5}">
                      <a16:colId xmlns:a16="http://schemas.microsoft.com/office/drawing/2014/main" val="1296811206"/>
                    </a:ext>
                  </a:extLst>
                </a:gridCol>
              </a:tblGrid>
              <a:tr h="385858">
                <a:tc>
                  <a:txBody>
                    <a:bodyPr/>
                    <a:lstStyle/>
                    <a:p>
                      <a:pPr marL="0" marR="0" hangingPunct="0">
                        <a:spcBef>
                          <a:spcPts val="200"/>
                        </a:spcBef>
                        <a:spcAft>
                          <a:spcPts val="0"/>
                        </a:spcAft>
                      </a:pPr>
                      <a:r>
                        <a:rPr lang="en-GB" sz="900" dirty="0">
                          <a:effectLst/>
                        </a:rPr>
                        <a:t>Competitor Name</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GB" sz="900" dirty="0">
                          <a:effectLst/>
                        </a:rPr>
                        <a:t>Current Products </a:t>
                      </a:r>
                      <a:br>
                        <a:rPr lang="en-GB" sz="900" dirty="0">
                          <a:effectLst/>
                        </a:rPr>
                      </a:br>
                      <a:r>
                        <a:rPr lang="en-GB" sz="900" dirty="0">
                          <a:effectLst/>
                        </a:rPr>
                        <a:t>Used by Customer</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GB" sz="900" dirty="0">
                          <a:effectLst/>
                        </a:rPr>
                        <a:t>Countering Strategy For These Alternatives</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GB" sz="900" dirty="0">
                          <a:effectLst/>
                        </a:rPr>
                        <a:t>Standing with Customer</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ctr" hangingPunct="0">
                        <a:spcBef>
                          <a:spcPts val="200"/>
                        </a:spcBef>
                        <a:spcAft>
                          <a:spcPts val="0"/>
                        </a:spcAft>
                      </a:pPr>
                      <a:r>
                        <a:rPr lang="en-GB" sz="900" dirty="0">
                          <a:effectLst/>
                        </a:rPr>
                        <a:t>Comments</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476797933"/>
                  </a:ext>
                </a:extLst>
              </a:tr>
              <a:tr h="379525">
                <a:tc>
                  <a:txBody>
                    <a:bodyPr/>
                    <a:lstStyle/>
                    <a:p>
                      <a:pPr marL="0" marR="0" hangingPunct="0">
                        <a:spcBef>
                          <a:spcPts val="200"/>
                        </a:spcBef>
                        <a:spcAft>
                          <a:spcPts val="0"/>
                        </a:spcAft>
                      </a:pPr>
                      <a:r>
                        <a:rPr lang="en-GB" sz="900" dirty="0">
                          <a:solidFill>
                            <a:schemeClr val="tx1"/>
                          </a:solidFill>
                          <a:effectLst/>
                        </a:rPr>
                        <a:t>Do nothing?</a:t>
                      </a:r>
                      <a:endParaRPr lang="en-US" sz="9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9224683"/>
                  </a:ext>
                </a:extLst>
              </a:tr>
              <a:tr h="379525">
                <a:tc>
                  <a:txBody>
                    <a:bodyPr/>
                    <a:lstStyle/>
                    <a:p>
                      <a:pPr marL="0" marR="0" hangingPunct="0">
                        <a:spcBef>
                          <a:spcPts val="200"/>
                        </a:spcBef>
                        <a:spcAft>
                          <a:spcPts val="0"/>
                        </a:spcAft>
                      </a:pPr>
                      <a:r>
                        <a:rPr lang="en-GB" sz="900" dirty="0">
                          <a:solidFill>
                            <a:schemeClr val="tx1"/>
                          </a:solidFill>
                          <a:effectLst/>
                        </a:rPr>
                        <a:t>Competitor 1</a:t>
                      </a:r>
                      <a:endParaRPr lang="en-US" sz="9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8187390"/>
                  </a:ext>
                </a:extLst>
              </a:tr>
              <a:tr h="379525">
                <a:tc>
                  <a:txBody>
                    <a:bodyPr/>
                    <a:lstStyle/>
                    <a:p>
                      <a:pPr marL="0" marR="0" hangingPunct="0">
                        <a:spcBef>
                          <a:spcPts val="200"/>
                        </a:spcBef>
                        <a:spcAft>
                          <a:spcPts val="0"/>
                        </a:spcAft>
                      </a:pPr>
                      <a:r>
                        <a:rPr lang="en-GB" sz="900" dirty="0">
                          <a:solidFill>
                            <a:schemeClr val="tx1"/>
                          </a:solidFill>
                          <a:effectLst/>
                        </a:rPr>
                        <a:t>Competitor 2</a:t>
                      </a:r>
                      <a:endParaRPr lang="en-US" sz="9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5588528"/>
                  </a:ext>
                </a:extLst>
              </a:tr>
              <a:tr h="379525">
                <a:tc>
                  <a:txBody>
                    <a:bodyPr/>
                    <a:lstStyle/>
                    <a:p>
                      <a:pPr marL="0" marR="0" hangingPunct="0">
                        <a:spcBef>
                          <a:spcPts val="200"/>
                        </a:spcBef>
                        <a:spcAft>
                          <a:spcPts val="0"/>
                        </a:spcAft>
                      </a:pPr>
                      <a:r>
                        <a:rPr lang="en-GB" sz="900" dirty="0">
                          <a:solidFill>
                            <a:schemeClr val="tx1"/>
                          </a:solidFill>
                          <a:effectLst/>
                        </a:rPr>
                        <a:t>Competitor 3</a:t>
                      </a:r>
                      <a:endParaRPr lang="en-US" sz="9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3507424"/>
                  </a:ext>
                </a:extLst>
              </a:tr>
              <a:tr h="379525">
                <a:tc>
                  <a:txBody>
                    <a:bodyPr/>
                    <a:lstStyle/>
                    <a:p>
                      <a:pPr marL="0" marR="0" hangingPunct="0">
                        <a:spcBef>
                          <a:spcPts val="200"/>
                        </a:spcBef>
                        <a:spcAft>
                          <a:spcPts val="0"/>
                        </a:spcAft>
                      </a:pPr>
                      <a:r>
                        <a:rPr lang="en-GB" sz="900" dirty="0">
                          <a:solidFill>
                            <a:schemeClr val="tx1"/>
                          </a:solidFill>
                          <a:effectLst/>
                        </a:rPr>
                        <a:t>Other (please specify)</a:t>
                      </a:r>
                      <a:endParaRPr lang="en-US" sz="900" dirty="0">
                        <a:solidFill>
                          <a:schemeClr val="tx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hangingPunct="0">
                        <a:spcBef>
                          <a:spcPts val="200"/>
                        </a:spcBef>
                        <a:spcAft>
                          <a:spcPts val="0"/>
                        </a:spcAft>
                      </a:pPr>
                      <a:r>
                        <a:rPr lang="en-GB" sz="900" dirty="0">
                          <a:effectLst/>
                        </a:rPr>
                        <a:t> </a:t>
                      </a:r>
                      <a:endParaRPr lang="en-US" sz="900"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18924475"/>
                  </a:ext>
                </a:extLst>
              </a:tr>
            </a:tbl>
          </a:graphicData>
        </a:graphic>
      </p:graphicFrame>
      <p:sp>
        <p:nvSpPr>
          <p:cNvPr id="44" name="Rectangle: Rounded Corners 43">
            <a:extLst>
              <a:ext uri="{FF2B5EF4-FFF2-40B4-BE49-F238E27FC236}">
                <a16:creationId xmlns:a16="http://schemas.microsoft.com/office/drawing/2014/main" id="{DF65A040-6EE2-456A-BB22-998473D0B3CD}"/>
              </a:ext>
            </a:extLst>
          </p:cNvPr>
          <p:cNvSpPr/>
          <p:nvPr/>
        </p:nvSpPr>
        <p:spPr>
          <a:xfrm>
            <a:off x="388618" y="6155279"/>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Top Competitors at Account</a:t>
            </a:r>
          </a:p>
        </p:txBody>
      </p:sp>
      <p:sp>
        <p:nvSpPr>
          <p:cNvPr id="45" name="Rectangle: Rounded Corners 44">
            <a:extLst>
              <a:ext uri="{FF2B5EF4-FFF2-40B4-BE49-F238E27FC236}">
                <a16:creationId xmlns:a16="http://schemas.microsoft.com/office/drawing/2014/main" id="{DAC58A88-9DE8-44F4-A21B-06EF1FE15177}"/>
              </a:ext>
            </a:extLst>
          </p:cNvPr>
          <p:cNvSpPr/>
          <p:nvPr/>
        </p:nvSpPr>
        <p:spPr>
          <a:xfrm>
            <a:off x="388621" y="6155279"/>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47" name="Rectangle: Rounded Corners 46">
            <a:extLst>
              <a:ext uri="{FF2B5EF4-FFF2-40B4-BE49-F238E27FC236}">
                <a16:creationId xmlns:a16="http://schemas.microsoft.com/office/drawing/2014/main" id="{06A85E95-D6EA-4D93-91E2-82B322B3EADE}"/>
              </a:ext>
            </a:extLst>
          </p:cNvPr>
          <p:cNvSpPr/>
          <p:nvPr/>
        </p:nvSpPr>
        <p:spPr>
          <a:xfrm>
            <a:off x="388618" y="1388327"/>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Business Case</a:t>
            </a:r>
          </a:p>
        </p:txBody>
      </p:sp>
      <p:sp>
        <p:nvSpPr>
          <p:cNvPr id="48" name="Rectangle: Rounded Corners 47">
            <a:extLst>
              <a:ext uri="{FF2B5EF4-FFF2-40B4-BE49-F238E27FC236}">
                <a16:creationId xmlns:a16="http://schemas.microsoft.com/office/drawing/2014/main" id="{60866B02-6BD8-49C4-A205-9F6799B17729}"/>
              </a:ext>
            </a:extLst>
          </p:cNvPr>
          <p:cNvSpPr/>
          <p:nvPr/>
        </p:nvSpPr>
        <p:spPr>
          <a:xfrm>
            <a:off x="388621" y="1388327"/>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5" name="Arrow: Chevron 4">
            <a:extLst>
              <a:ext uri="{FF2B5EF4-FFF2-40B4-BE49-F238E27FC236}">
                <a16:creationId xmlns:a16="http://schemas.microsoft.com/office/drawing/2014/main" id="{49306540-FC9E-43CA-91F6-0329A3F4D99F}"/>
              </a:ext>
            </a:extLst>
          </p:cNvPr>
          <p:cNvSpPr/>
          <p:nvPr/>
        </p:nvSpPr>
        <p:spPr>
          <a:xfrm>
            <a:off x="524504" y="1509048"/>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24EED14D-B9FC-4987-8CFB-73995DA95B08}"/>
              </a:ext>
            </a:extLst>
          </p:cNvPr>
          <p:cNvSpPr/>
          <p:nvPr/>
        </p:nvSpPr>
        <p:spPr>
          <a:xfrm>
            <a:off x="524504" y="6276000"/>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5105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68C159-36AF-43C6-8175-71731CDD5178}"/>
              </a:ext>
            </a:extLst>
          </p:cNvPr>
          <p:cNvGraphicFramePr>
            <a:graphicFrameLocks noGrp="1"/>
          </p:cNvGraphicFramePr>
          <p:nvPr>
            <p:extLst>
              <p:ext uri="{D42A27DB-BD31-4B8C-83A1-F6EECF244321}">
                <p14:modId xmlns:p14="http://schemas.microsoft.com/office/powerpoint/2010/main" val="2420104858"/>
              </p:ext>
            </p:extLst>
          </p:nvPr>
        </p:nvGraphicFramePr>
        <p:xfrm>
          <a:off x="388618" y="1867610"/>
          <a:ext cx="6995156" cy="2393235"/>
        </p:xfrm>
        <a:graphic>
          <a:graphicData uri="http://schemas.openxmlformats.org/drawingml/2006/table">
            <a:tbl>
              <a:tblPr>
                <a:tableStyleId>{5C22544A-7EE6-4342-B048-85BDC9FD1C3A}</a:tableStyleId>
              </a:tblPr>
              <a:tblGrid>
                <a:gridCol w="1516380">
                  <a:extLst>
                    <a:ext uri="{9D8B030D-6E8A-4147-A177-3AD203B41FA5}">
                      <a16:colId xmlns:a16="http://schemas.microsoft.com/office/drawing/2014/main" val="4133820523"/>
                    </a:ext>
                  </a:extLst>
                </a:gridCol>
                <a:gridCol w="1369694">
                  <a:extLst>
                    <a:ext uri="{9D8B030D-6E8A-4147-A177-3AD203B41FA5}">
                      <a16:colId xmlns:a16="http://schemas.microsoft.com/office/drawing/2014/main" val="1567247520"/>
                    </a:ext>
                  </a:extLst>
                </a:gridCol>
                <a:gridCol w="1369694">
                  <a:extLst>
                    <a:ext uri="{9D8B030D-6E8A-4147-A177-3AD203B41FA5}">
                      <a16:colId xmlns:a16="http://schemas.microsoft.com/office/drawing/2014/main" val="673645547"/>
                    </a:ext>
                  </a:extLst>
                </a:gridCol>
                <a:gridCol w="1369694">
                  <a:extLst>
                    <a:ext uri="{9D8B030D-6E8A-4147-A177-3AD203B41FA5}">
                      <a16:colId xmlns:a16="http://schemas.microsoft.com/office/drawing/2014/main" val="20507479"/>
                    </a:ext>
                  </a:extLst>
                </a:gridCol>
                <a:gridCol w="1369694">
                  <a:extLst>
                    <a:ext uri="{9D8B030D-6E8A-4147-A177-3AD203B41FA5}">
                      <a16:colId xmlns:a16="http://schemas.microsoft.com/office/drawing/2014/main" val="1691494622"/>
                    </a:ext>
                  </a:extLst>
                </a:gridCol>
              </a:tblGrid>
              <a:tr h="374904">
                <a:tc>
                  <a:txBody>
                    <a:bodyPr/>
                    <a:lstStyle/>
                    <a:p>
                      <a:pPr marL="0" marR="0" algn="l" hangingPunct="0">
                        <a:spcBef>
                          <a:spcPts val="200"/>
                        </a:spcBef>
                        <a:spcAft>
                          <a:spcPts val="0"/>
                        </a:spcAft>
                      </a:pPr>
                      <a:r>
                        <a:rPr lang="en-US" sz="1000" b="1" dirty="0">
                          <a:solidFill>
                            <a:schemeClr val="bg1"/>
                          </a:solidFill>
                          <a:effectLst/>
                        </a:rPr>
                        <a:t>Renewal Opportunity</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200"/>
                        </a:spcBef>
                        <a:spcAft>
                          <a:spcPts val="0"/>
                        </a:spcAft>
                      </a:pPr>
                      <a:r>
                        <a:rPr lang="en-US" sz="1000" b="1" dirty="0">
                          <a:solidFill>
                            <a:schemeClr val="bg1"/>
                          </a:solidFill>
                          <a:effectLst/>
                        </a:rPr>
                        <a:t>Est. ACV ($MM)</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200"/>
                        </a:spcBef>
                        <a:spcAft>
                          <a:spcPts val="0"/>
                        </a:spcAft>
                      </a:pPr>
                      <a:r>
                        <a:rPr lang="en-US" sz="1000" b="1" dirty="0">
                          <a:solidFill>
                            <a:schemeClr val="bg1"/>
                          </a:solidFill>
                          <a:effectLst/>
                        </a:rPr>
                        <a:t>Competition</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200"/>
                        </a:spcBef>
                        <a:spcAft>
                          <a:spcPts val="0"/>
                        </a:spcAft>
                      </a:pPr>
                      <a:r>
                        <a:rPr lang="en-US" sz="1000" b="1" dirty="0">
                          <a:solidFill>
                            <a:schemeClr val="bg1"/>
                          </a:solidFill>
                          <a:effectLst/>
                        </a:rPr>
                        <a:t>Probability (H/M/L)</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200"/>
                        </a:spcBef>
                        <a:spcAft>
                          <a:spcPts val="0"/>
                        </a:spcAft>
                      </a:pPr>
                      <a:r>
                        <a:rPr lang="en-US" sz="1000" b="1" dirty="0">
                          <a:solidFill>
                            <a:schemeClr val="bg1"/>
                          </a:solidFill>
                          <a:effectLst/>
                        </a:rPr>
                        <a:t>Comments</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08485923"/>
                  </a:ext>
                </a:extLst>
              </a:tr>
              <a:tr h="672777">
                <a:tc>
                  <a:txBody>
                    <a:bodyPr/>
                    <a:lstStyle/>
                    <a:p>
                      <a:pPr marL="0" marR="0" algn="l" hangingPunct="0">
                        <a:spcBef>
                          <a:spcPts val="200"/>
                        </a:spcBef>
                        <a:spcAft>
                          <a:spcPts val="0"/>
                        </a:spcAft>
                      </a:pPr>
                      <a:r>
                        <a:rPr lang="en-US" sz="900" dirty="0">
                          <a:effectLst/>
                        </a:rPr>
                        <a:t>e.g. Product A contract up for renewal in December 2020</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e.g. Potential investments / product modifications needed to succeed</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5214535"/>
                  </a:ext>
                </a:extLst>
              </a:tr>
              <a:tr h="672777">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33627295"/>
                  </a:ext>
                </a:extLst>
              </a:tr>
              <a:tr h="672777">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6481003"/>
                  </a:ext>
                </a:extLst>
              </a:tr>
            </a:tbl>
          </a:graphicData>
        </a:graphic>
      </p:graphicFrame>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Opportunities</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67</a:t>
            </a:fld>
            <a:endParaRPr lang="en-US" dirty="0"/>
          </a:p>
        </p:txBody>
      </p:sp>
      <p:graphicFrame>
        <p:nvGraphicFramePr>
          <p:cNvPr id="7" name="Table 6">
            <a:extLst>
              <a:ext uri="{FF2B5EF4-FFF2-40B4-BE49-F238E27FC236}">
                <a16:creationId xmlns:a16="http://schemas.microsoft.com/office/drawing/2014/main" id="{28F95C00-FB04-45FC-A1F3-75C62FC39198}"/>
              </a:ext>
            </a:extLst>
          </p:cNvPr>
          <p:cNvGraphicFramePr>
            <a:graphicFrameLocks noGrp="1"/>
          </p:cNvGraphicFramePr>
          <p:nvPr/>
        </p:nvGraphicFramePr>
        <p:xfrm>
          <a:off x="388618" y="4874994"/>
          <a:ext cx="7004897" cy="3741954"/>
        </p:xfrm>
        <a:graphic>
          <a:graphicData uri="http://schemas.openxmlformats.org/drawingml/2006/table">
            <a:tbl>
              <a:tblPr>
                <a:tableStyleId>{5C22544A-7EE6-4342-B048-85BDC9FD1C3A}</a:tableStyleId>
              </a:tblPr>
              <a:tblGrid>
                <a:gridCol w="1518497">
                  <a:extLst>
                    <a:ext uri="{9D8B030D-6E8A-4147-A177-3AD203B41FA5}">
                      <a16:colId xmlns:a16="http://schemas.microsoft.com/office/drawing/2014/main" val="2107988277"/>
                    </a:ext>
                  </a:extLst>
                </a:gridCol>
                <a:gridCol w="1371600">
                  <a:extLst>
                    <a:ext uri="{9D8B030D-6E8A-4147-A177-3AD203B41FA5}">
                      <a16:colId xmlns:a16="http://schemas.microsoft.com/office/drawing/2014/main" val="1704942799"/>
                    </a:ext>
                  </a:extLst>
                </a:gridCol>
                <a:gridCol w="1371600">
                  <a:extLst>
                    <a:ext uri="{9D8B030D-6E8A-4147-A177-3AD203B41FA5}">
                      <a16:colId xmlns:a16="http://schemas.microsoft.com/office/drawing/2014/main" val="3189617570"/>
                    </a:ext>
                  </a:extLst>
                </a:gridCol>
                <a:gridCol w="685800">
                  <a:extLst>
                    <a:ext uri="{9D8B030D-6E8A-4147-A177-3AD203B41FA5}">
                      <a16:colId xmlns:a16="http://schemas.microsoft.com/office/drawing/2014/main" val="3607278317"/>
                    </a:ext>
                  </a:extLst>
                </a:gridCol>
                <a:gridCol w="685800">
                  <a:extLst>
                    <a:ext uri="{9D8B030D-6E8A-4147-A177-3AD203B41FA5}">
                      <a16:colId xmlns:a16="http://schemas.microsoft.com/office/drawing/2014/main" val="4005574895"/>
                    </a:ext>
                  </a:extLst>
                </a:gridCol>
                <a:gridCol w="1371600">
                  <a:extLst>
                    <a:ext uri="{9D8B030D-6E8A-4147-A177-3AD203B41FA5}">
                      <a16:colId xmlns:a16="http://schemas.microsoft.com/office/drawing/2014/main" val="1611211322"/>
                    </a:ext>
                  </a:extLst>
                </a:gridCol>
              </a:tblGrid>
              <a:tr h="210820">
                <a:tc rowSpan="2">
                  <a:txBody>
                    <a:bodyPr/>
                    <a:lstStyle/>
                    <a:p>
                      <a:pPr marL="0" marR="0" hangingPunct="0">
                        <a:spcBef>
                          <a:spcPts val="200"/>
                        </a:spcBef>
                        <a:spcAft>
                          <a:spcPts val="0"/>
                        </a:spcAft>
                      </a:pPr>
                      <a:r>
                        <a:rPr lang="en-US" sz="1000" b="1" dirty="0">
                          <a:solidFill>
                            <a:schemeClr val="bg1"/>
                          </a:solidFill>
                          <a:effectLst/>
                        </a:rPr>
                        <a:t>New Opportunity</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1000" b="1" dirty="0">
                          <a:solidFill>
                            <a:schemeClr val="bg1"/>
                          </a:solidFill>
                          <a:effectLst/>
                        </a:rPr>
                        <a:t>Est. ACV ($MM)</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marL="0" marR="0" algn="ctr" hangingPunct="0">
                        <a:spcBef>
                          <a:spcPts val="200"/>
                        </a:spcBef>
                        <a:spcAft>
                          <a:spcPts val="0"/>
                        </a:spcAft>
                      </a:pPr>
                      <a:r>
                        <a:rPr lang="en-US" sz="1000" b="1" dirty="0">
                          <a:solidFill>
                            <a:schemeClr val="bg1"/>
                          </a:solidFill>
                          <a:effectLst/>
                        </a:rPr>
                        <a:t>Competition</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gridSpan="2">
                  <a:txBody>
                    <a:bodyPr/>
                    <a:lstStyle/>
                    <a:p>
                      <a:pPr marL="0" marR="0" algn="ctr" hangingPunct="0">
                        <a:spcBef>
                          <a:spcPts val="200"/>
                        </a:spcBef>
                        <a:spcAft>
                          <a:spcPts val="0"/>
                        </a:spcAft>
                      </a:pPr>
                      <a:r>
                        <a:rPr lang="en-US" sz="1000" b="1" dirty="0">
                          <a:solidFill>
                            <a:schemeClr val="bg1"/>
                          </a:solidFill>
                          <a:effectLst/>
                        </a:rPr>
                        <a:t>Stage</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marL="0" marR="0" algn="ctr" hangingPunct="0">
                        <a:spcBef>
                          <a:spcPts val="200"/>
                        </a:spcBef>
                        <a:spcAft>
                          <a:spcPts val="0"/>
                        </a:spcAft>
                      </a:pPr>
                      <a:r>
                        <a:rPr lang="en-US" sz="1000" b="1" dirty="0">
                          <a:solidFill>
                            <a:schemeClr val="bg1"/>
                          </a:solidFill>
                          <a:effectLst/>
                        </a:rPr>
                        <a:t>Comments</a:t>
                      </a:r>
                      <a:endParaRPr lang="en-US" sz="1000" b="1" dirty="0">
                        <a:solidFill>
                          <a:schemeClr val="bg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215088408"/>
                  </a:ext>
                </a:extLst>
              </a:tr>
              <a:tr h="1677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hangingPunct="0">
                        <a:spcBef>
                          <a:spcPts val="200"/>
                        </a:spcBef>
                        <a:spcAft>
                          <a:spcPts val="0"/>
                        </a:spcAft>
                      </a:pPr>
                      <a:r>
                        <a:rPr lang="en-US" sz="800" b="1" dirty="0">
                          <a:solidFill>
                            <a:schemeClr val="bg1"/>
                          </a:solidFill>
                          <a:effectLst/>
                          <a:latin typeface="Arial" panose="020B0604020202020204" pitchFamily="34" charset="0"/>
                          <a:ea typeface="Times New Roman" panose="02020603050405020304" pitchFamily="18" charset="0"/>
                        </a:rPr>
                        <a:t>Pre-Pipe</a:t>
                      </a:r>
                      <a:r>
                        <a:rPr lang="en-US" sz="800" b="1" baseline="30000" dirty="0">
                          <a:solidFill>
                            <a:schemeClr val="bg1"/>
                          </a:solidFill>
                          <a:effectLst/>
                          <a:latin typeface="Arial" panose="020B0604020202020204" pitchFamily="34" charset="0"/>
                          <a:ea typeface="Times New Roman" panose="02020603050405020304" pitchFamily="18" charset="0"/>
                        </a:rPr>
                        <a:t>1</a:t>
                      </a:r>
                      <a:endParaRPr lang="en-US" sz="800" b="1"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75000"/>
                      </a:schemeClr>
                    </a:solidFill>
                  </a:tcPr>
                </a:tc>
                <a:tc>
                  <a:txBody>
                    <a:bodyPr/>
                    <a:lstStyle/>
                    <a:p>
                      <a:pPr marL="0" marR="0" algn="ctr" hangingPunct="0">
                        <a:spcBef>
                          <a:spcPts val="200"/>
                        </a:spcBef>
                        <a:spcAft>
                          <a:spcPts val="0"/>
                        </a:spcAft>
                      </a:pPr>
                      <a:r>
                        <a:rPr lang="en-US" sz="800" b="1" dirty="0">
                          <a:solidFill>
                            <a:schemeClr val="bg1"/>
                          </a:solidFill>
                          <a:effectLst/>
                          <a:latin typeface="Arial" panose="020B0604020202020204" pitchFamily="34" charset="0"/>
                          <a:ea typeface="Times New Roman" panose="02020603050405020304" pitchFamily="18" charset="0"/>
                        </a:rPr>
                        <a:t>Pipe</a:t>
                      </a:r>
                      <a:r>
                        <a:rPr lang="en-US" sz="800" b="1" baseline="30000" dirty="0">
                          <a:solidFill>
                            <a:schemeClr val="bg1"/>
                          </a:solidFill>
                          <a:effectLst/>
                          <a:latin typeface="Arial" panose="020B0604020202020204" pitchFamily="34" charset="0"/>
                          <a:ea typeface="Times New Roman" panose="02020603050405020304" pitchFamily="18" charset="0"/>
                        </a:rPr>
                        <a:t>2</a:t>
                      </a:r>
                      <a:endParaRPr lang="en-US" sz="800" b="1" dirty="0">
                        <a:solidFill>
                          <a:schemeClr val="bg1"/>
                        </a:solidFill>
                        <a:effectLst/>
                        <a:latin typeface="Arial" panose="020B0604020202020204" pitchFamily="34" charset="0"/>
                        <a:ea typeface="Times New Roman" panose="02020603050405020304" pitchFamily="18"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lumMod val="75000"/>
                      </a:schemeClr>
                    </a:solidFill>
                  </a:tcPr>
                </a:tc>
                <a:tc vMerge="1">
                  <a:txBody>
                    <a:bodyPr/>
                    <a:lstStyle/>
                    <a:p>
                      <a:endParaRPr lang="en-US"/>
                    </a:p>
                  </a:txBody>
                  <a:tcPr/>
                </a:tc>
                <a:extLst>
                  <a:ext uri="{0D108BD9-81ED-4DB2-BD59-A6C34878D82A}">
                    <a16:rowId xmlns:a16="http://schemas.microsoft.com/office/drawing/2014/main" val="289345900"/>
                  </a:ext>
                </a:extLst>
              </a:tr>
              <a:tr h="210312">
                <a:tc gridSpan="6">
                  <a:txBody>
                    <a:bodyPr/>
                    <a:lstStyle/>
                    <a:p>
                      <a:pPr marL="0" marR="0" algn="l" defTabSz="706557" rtl="0" eaLnBrk="1" latinLnBrk="0" hangingPunct="0">
                        <a:spcBef>
                          <a:spcPts val="200"/>
                        </a:spcBef>
                        <a:spcAft>
                          <a:spcPts val="0"/>
                        </a:spcAft>
                      </a:pPr>
                      <a:r>
                        <a:rPr lang="en-US" sz="900" kern="1200" dirty="0">
                          <a:solidFill>
                            <a:schemeClr val="dk1"/>
                          </a:solidFill>
                          <a:effectLst/>
                          <a:latin typeface="+mn-lt"/>
                          <a:ea typeface="+mn-ea"/>
                          <a:cs typeface="+mn-cs"/>
                        </a:rPr>
                        <a:t>High value, easy to win</a:t>
                      </a: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2374536"/>
                  </a:ext>
                </a:extLst>
              </a:tr>
              <a:tr h="301752">
                <a:tc>
                  <a:txBody>
                    <a:bodyPr/>
                    <a:lstStyle/>
                    <a:p>
                      <a:pPr marL="0" marR="0" hangingPunct="0">
                        <a:spcBef>
                          <a:spcPts val="200"/>
                        </a:spcBef>
                        <a:spcAft>
                          <a:spcPts val="0"/>
                        </a:spcAft>
                      </a:pPr>
                      <a:r>
                        <a:rPr lang="en-US" sz="900" dirty="0">
                          <a:effectLst/>
                        </a:rPr>
                        <a:t>e.g. opportunity to sell SD-WAN into tech stack</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6985384"/>
                  </a:ext>
                </a:extLst>
              </a:tr>
              <a:tr h="301752">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3688480"/>
                  </a:ext>
                </a:extLst>
              </a:tr>
              <a:tr h="301752">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5335519"/>
                  </a:ext>
                </a:extLst>
              </a:tr>
              <a:tr h="210312">
                <a:tc gridSpan="6">
                  <a:txBody>
                    <a:bodyPr/>
                    <a:lstStyle/>
                    <a:p>
                      <a:pPr marL="0" marR="0" algn="l" defTabSz="706557" rtl="0" eaLnBrk="1" latinLnBrk="0" hangingPunct="0">
                        <a:spcBef>
                          <a:spcPts val="200"/>
                        </a:spcBef>
                        <a:spcAft>
                          <a:spcPts val="0"/>
                        </a:spcAft>
                      </a:pPr>
                      <a:r>
                        <a:rPr lang="en-US" sz="900" kern="1200" dirty="0">
                          <a:solidFill>
                            <a:schemeClr val="dk1"/>
                          </a:solidFill>
                          <a:effectLst/>
                          <a:latin typeface="+mn-lt"/>
                          <a:ea typeface="+mn-ea"/>
                          <a:cs typeface="+mn-cs"/>
                        </a:rPr>
                        <a:t>High value, hard to win</a:t>
                      </a: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1481483"/>
                  </a:ext>
                </a:extLst>
              </a:tr>
              <a:tr h="301752">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3292507"/>
                  </a:ext>
                </a:extLst>
              </a:tr>
              <a:tr h="301752">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9762302"/>
                  </a:ext>
                </a:extLst>
              </a:tr>
              <a:tr h="301752">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5138204"/>
                  </a:ext>
                </a:extLst>
              </a:tr>
              <a:tr h="210312">
                <a:tc gridSpan="6">
                  <a:txBody>
                    <a:bodyPr/>
                    <a:lstStyle/>
                    <a:p>
                      <a:pPr marL="0" marR="0" algn="l" defTabSz="706557" rtl="0" eaLnBrk="1" latinLnBrk="0" hangingPunct="0">
                        <a:spcBef>
                          <a:spcPts val="200"/>
                        </a:spcBef>
                        <a:spcAft>
                          <a:spcPts val="0"/>
                        </a:spcAft>
                      </a:pPr>
                      <a:r>
                        <a:rPr lang="en-US" sz="900" kern="1200" dirty="0">
                          <a:solidFill>
                            <a:schemeClr val="dk1"/>
                          </a:solidFill>
                          <a:effectLst/>
                          <a:latin typeface="+mn-lt"/>
                          <a:ea typeface="+mn-ea"/>
                          <a:cs typeface="+mn-cs"/>
                        </a:rPr>
                        <a:t>Low value</a:t>
                      </a:r>
                    </a:p>
                  </a:txBody>
                  <a:tcPr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4817848"/>
                  </a:ext>
                </a:extLst>
              </a:tr>
              <a:tr h="305647">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0369410"/>
                  </a:ext>
                </a:extLst>
              </a:tr>
              <a:tr h="305647">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0237058"/>
                  </a:ext>
                </a:extLst>
              </a:tr>
              <a:tr h="305647">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endParaRPr lang="en-US" sz="9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785135"/>
                  </a:ext>
                </a:extLst>
              </a:tr>
            </a:tbl>
          </a:graphicData>
        </a:graphic>
      </p:graphicFrame>
      <p:sp>
        <p:nvSpPr>
          <p:cNvPr id="37" name="TextBox 36">
            <a:extLst>
              <a:ext uri="{FF2B5EF4-FFF2-40B4-BE49-F238E27FC236}">
                <a16:creationId xmlns:a16="http://schemas.microsoft.com/office/drawing/2014/main" id="{BF20EFEF-6A09-49DC-89E0-CA60CA85E755}"/>
              </a:ext>
            </a:extLst>
          </p:cNvPr>
          <p:cNvSpPr txBox="1"/>
          <p:nvPr/>
        </p:nvSpPr>
        <p:spPr>
          <a:xfrm>
            <a:off x="388618" y="8738500"/>
            <a:ext cx="6995155" cy="353943"/>
          </a:xfrm>
          <a:prstGeom prst="rect">
            <a:avLst/>
          </a:prstGeom>
          <a:noFill/>
        </p:spPr>
        <p:txBody>
          <a:bodyPr wrap="square" lIns="0" tIns="0" rIns="0" bIns="0" anchor="ctr">
            <a:spAutoFit/>
          </a:bodyPr>
          <a:lstStyle/>
          <a:p>
            <a:pPr marL="228600" marR="0" indent="-228600" hangingPunct="0">
              <a:spcBef>
                <a:spcPts val="600"/>
              </a:spcBef>
              <a:spcAft>
                <a:spcPts val="0"/>
              </a:spcAft>
              <a:buFont typeface="+mj-lt"/>
              <a:buAutoNum type="arabicPeriod"/>
            </a:pPr>
            <a:r>
              <a:rPr lang="en-US" sz="900" dirty="0">
                <a:latin typeface="Arial" panose="020B0604020202020204" pitchFamily="34" charset="0"/>
              </a:rPr>
              <a:t>✓ (check) if opportunity is not yet in pipeline</a:t>
            </a:r>
          </a:p>
          <a:p>
            <a:pPr marL="228600" indent="-228600" hangingPunct="0">
              <a:spcBef>
                <a:spcPts val="600"/>
              </a:spcBef>
              <a:spcAft>
                <a:spcPts val="0"/>
              </a:spcAft>
              <a:buFont typeface="+mj-lt"/>
              <a:buAutoNum type="arabicPeriod"/>
            </a:pPr>
            <a:r>
              <a:rPr lang="en-US" sz="900" dirty="0">
                <a:latin typeface="Arial" panose="020B0604020202020204" pitchFamily="34" charset="0"/>
              </a:rPr>
              <a:t>Indicate stage (1-7) if opportunity already in Salesforce pipeline	</a:t>
            </a:r>
          </a:p>
        </p:txBody>
      </p:sp>
      <p:sp>
        <p:nvSpPr>
          <p:cNvPr id="45" name="Rectangle: Rounded Corners 44">
            <a:extLst>
              <a:ext uri="{FF2B5EF4-FFF2-40B4-BE49-F238E27FC236}">
                <a16:creationId xmlns:a16="http://schemas.microsoft.com/office/drawing/2014/main" id="{DDCADCE0-FA25-494D-9650-32C0A3DFCE94}"/>
              </a:ext>
            </a:extLst>
          </p:cNvPr>
          <p:cNvSpPr/>
          <p:nvPr/>
        </p:nvSpPr>
        <p:spPr>
          <a:xfrm>
            <a:off x="388618" y="4395711"/>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New Business</a:t>
            </a:r>
          </a:p>
        </p:txBody>
      </p:sp>
      <p:sp>
        <p:nvSpPr>
          <p:cNvPr id="47" name="Rectangle: Rounded Corners 46">
            <a:extLst>
              <a:ext uri="{FF2B5EF4-FFF2-40B4-BE49-F238E27FC236}">
                <a16:creationId xmlns:a16="http://schemas.microsoft.com/office/drawing/2014/main" id="{5F9137A9-71C9-49F1-9DC2-D2EE332B3D90}"/>
              </a:ext>
            </a:extLst>
          </p:cNvPr>
          <p:cNvSpPr/>
          <p:nvPr/>
        </p:nvSpPr>
        <p:spPr>
          <a:xfrm>
            <a:off x="388621" y="4395711"/>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50" name="Rectangle: Rounded Corners 49">
            <a:extLst>
              <a:ext uri="{FF2B5EF4-FFF2-40B4-BE49-F238E27FC236}">
                <a16:creationId xmlns:a16="http://schemas.microsoft.com/office/drawing/2014/main" id="{33B0E140-029F-498F-A2C6-95B1875AFC7E}"/>
              </a:ext>
            </a:extLst>
          </p:cNvPr>
          <p:cNvSpPr/>
          <p:nvPr/>
        </p:nvSpPr>
        <p:spPr>
          <a:xfrm>
            <a:off x="388618" y="1388327"/>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Renewals</a:t>
            </a:r>
          </a:p>
        </p:txBody>
      </p:sp>
      <p:sp>
        <p:nvSpPr>
          <p:cNvPr id="51" name="Rectangle: Rounded Corners 50">
            <a:extLst>
              <a:ext uri="{FF2B5EF4-FFF2-40B4-BE49-F238E27FC236}">
                <a16:creationId xmlns:a16="http://schemas.microsoft.com/office/drawing/2014/main" id="{64A8F607-8388-46C7-B200-3CC62E32791F}"/>
              </a:ext>
            </a:extLst>
          </p:cNvPr>
          <p:cNvSpPr/>
          <p:nvPr/>
        </p:nvSpPr>
        <p:spPr>
          <a:xfrm>
            <a:off x="388621" y="1388327"/>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3" name="Rectangle 2">
            <a:extLst>
              <a:ext uri="{FF2B5EF4-FFF2-40B4-BE49-F238E27FC236}">
                <a16:creationId xmlns:a16="http://schemas.microsoft.com/office/drawing/2014/main" id="{B54884FC-A0D8-48D4-9ACE-D3E1DA67D3CB}"/>
              </a:ext>
            </a:extLst>
          </p:cNvPr>
          <p:cNvSpPr/>
          <p:nvPr/>
        </p:nvSpPr>
        <p:spPr>
          <a:xfrm>
            <a:off x="388621" y="1089883"/>
            <a:ext cx="6995160" cy="169277"/>
          </a:xfrm>
          <a:prstGeom prst="rect">
            <a:avLst/>
          </a:prstGeom>
        </p:spPr>
        <p:txBody>
          <a:bodyPr wrap="square" lIns="0" tIns="0" rIns="0" bIns="0" anchor="ctr">
            <a:spAutoFit/>
          </a:bodyPr>
          <a:lstStyle/>
          <a:p>
            <a:pPr>
              <a:spcAft>
                <a:spcPts val="600"/>
              </a:spcAft>
            </a:pPr>
            <a:r>
              <a:rPr lang="en-US" sz="1100" dirty="0">
                <a:cs typeface="Arial"/>
              </a:rPr>
              <a:t>Use this section to outline and prioritize opportunities.</a:t>
            </a:r>
            <a:endParaRPr lang="en-US" sz="1050" dirty="0">
              <a:cs typeface="Arial"/>
            </a:endParaRPr>
          </a:p>
        </p:txBody>
      </p:sp>
      <p:sp>
        <p:nvSpPr>
          <p:cNvPr id="6" name="Arrow: Chevron 5">
            <a:extLst>
              <a:ext uri="{FF2B5EF4-FFF2-40B4-BE49-F238E27FC236}">
                <a16:creationId xmlns:a16="http://schemas.microsoft.com/office/drawing/2014/main" id="{CCFD72DC-E4B0-4403-91D6-DD9C322064DB}"/>
              </a:ext>
            </a:extLst>
          </p:cNvPr>
          <p:cNvSpPr/>
          <p:nvPr/>
        </p:nvSpPr>
        <p:spPr>
          <a:xfrm>
            <a:off x="524504" y="1509048"/>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Arrow: Chevron 13">
            <a:extLst>
              <a:ext uri="{FF2B5EF4-FFF2-40B4-BE49-F238E27FC236}">
                <a16:creationId xmlns:a16="http://schemas.microsoft.com/office/drawing/2014/main" id="{4456861D-AAAC-415E-A4FB-E6B5322F05FF}"/>
              </a:ext>
            </a:extLst>
          </p:cNvPr>
          <p:cNvSpPr/>
          <p:nvPr/>
        </p:nvSpPr>
        <p:spPr>
          <a:xfrm>
            <a:off x="524504" y="4516432"/>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9169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5EA662C8-C36C-46CE-9BC6-0B52AA66BBD8}"/>
              </a:ext>
            </a:extLst>
          </p:cNvPr>
          <p:cNvSpPr/>
          <p:nvPr/>
        </p:nvSpPr>
        <p:spPr>
          <a:xfrm>
            <a:off x="388618" y="1388327"/>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Activity Based Selling (ABS) – Plan</a:t>
            </a:r>
          </a:p>
        </p:txBody>
      </p:sp>
      <p:sp>
        <p:nvSpPr>
          <p:cNvPr id="45" name="Rectangle: Rounded Corners 44">
            <a:extLst>
              <a:ext uri="{FF2B5EF4-FFF2-40B4-BE49-F238E27FC236}">
                <a16:creationId xmlns:a16="http://schemas.microsoft.com/office/drawing/2014/main" id="{49E7523A-2294-4091-B7C1-010FAF64EF2D}"/>
              </a:ext>
            </a:extLst>
          </p:cNvPr>
          <p:cNvSpPr/>
          <p:nvPr/>
        </p:nvSpPr>
        <p:spPr>
          <a:xfrm>
            <a:off x="388621" y="1388327"/>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Plan Outline</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68</a:t>
            </a:fld>
            <a:endParaRPr lang="en-US" dirty="0"/>
          </a:p>
        </p:txBody>
      </p:sp>
      <p:sp>
        <p:nvSpPr>
          <p:cNvPr id="3" name="Rectangle 2">
            <a:extLst>
              <a:ext uri="{FF2B5EF4-FFF2-40B4-BE49-F238E27FC236}">
                <a16:creationId xmlns:a16="http://schemas.microsoft.com/office/drawing/2014/main" id="{F362984C-100F-44CE-B828-4F9B74D97000}"/>
              </a:ext>
            </a:extLst>
          </p:cNvPr>
          <p:cNvSpPr/>
          <p:nvPr/>
        </p:nvSpPr>
        <p:spPr>
          <a:xfrm>
            <a:off x="388621" y="1089883"/>
            <a:ext cx="6995160" cy="169277"/>
          </a:xfrm>
          <a:prstGeom prst="rect">
            <a:avLst/>
          </a:prstGeom>
        </p:spPr>
        <p:txBody>
          <a:bodyPr wrap="square" lIns="0" tIns="0" rIns="0" bIns="0" anchor="ctr">
            <a:spAutoFit/>
          </a:bodyPr>
          <a:lstStyle/>
          <a:p>
            <a:pPr>
              <a:spcAft>
                <a:spcPts val="600"/>
              </a:spcAft>
            </a:pPr>
            <a:r>
              <a:rPr lang="en-US" sz="1100" dirty="0">
                <a:cs typeface="Arial"/>
              </a:rPr>
              <a:t>Use this section to describe the plans of attack by Sales and Marketing teams.</a:t>
            </a:r>
            <a:endParaRPr lang="en-US" sz="1050" dirty="0">
              <a:cs typeface="Arial"/>
            </a:endParaRPr>
          </a:p>
        </p:txBody>
      </p:sp>
      <p:graphicFrame>
        <p:nvGraphicFramePr>
          <p:cNvPr id="11" name="Table 10">
            <a:extLst>
              <a:ext uri="{FF2B5EF4-FFF2-40B4-BE49-F238E27FC236}">
                <a16:creationId xmlns:a16="http://schemas.microsoft.com/office/drawing/2014/main" id="{C7CB053F-0920-497D-96A5-20AE29D5FFF3}"/>
              </a:ext>
            </a:extLst>
          </p:cNvPr>
          <p:cNvGraphicFramePr>
            <a:graphicFrameLocks noGrp="1"/>
          </p:cNvGraphicFramePr>
          <p:nvPr/>
        </p:nvGraphicFramePr>
        <p:xfrm>
          <a:off x="388621" y="1878003"/>
          <a:ext cx="6995156" cy="2980944"/>
        </p:xfrm>
        <a:graphic>
          <a:graphicData uri="http://schemas.openxmlformats.org/drawingml/2006/table">
            <a:tbl>
              <a:tblPr firstRow="1" firstCol="1" bandRow="1">
                <a:tableStyleId>{5C22544A-7EE6-4342-B048-85BDC9FD1C3A}</a:tableStyleId>
              </a:tblPr>
              <a:tblGrid>
                <a:gridCol w="2887979">
                  <a:extLst>
                    <a:ext uri="{9D8B030D-6E8A-4147-A177-3AD203B41FA5}">
                      <a16:colId xmlns:a16="http://schemas.microsoft.com/office/drawing/2014/main" val="1727269837"/>
                    </a:ext>
                  </a:extLst>
                </a:gridCol>
                <a:gridCol w="1369059">
                  <a:extLst>
                    <a:ext uri="{9D8B030D-6E8A-4147-A177-3AD203B41FA5}">
                      <a16:colId xmlns:a16="http://schemas.microsoft.com/office/drawing/2014/main" val="1277784920"/>
                    </a:ext>
                  </a:extLst>
                </a:gridCol>
                <a:gridCol w="1369059">
                  <a:extLst>
                    <a:ext uri="{9D8B030D-6E8A-4147-A177-3AD203B41FA5}">
                      <a16:colId xmlns:a16="http://schemas.microsoft.com/office/drawing/2014/main" val="3406013101"/>
                    </a:ext>
                  </a:extLst>
                </a:gridCol>
                <a:gridCol w="1369059">
                  <a:extLst>
                    <a:ext uri="{9D8B030D-6E8A-4147-A177-3AD203B41FA5}">
                      <a16:colId xmlns:a16="http://schemas.microsoft.com/office/drawing/2014/main" val="1691402896"/>
                    </a:ext>
                  </a:extLst>
                </a:gridCol>
              </a:tblGrid>
              <a:tr h="374904">
                <a:tc>
                  <a:txBody>
                    <a:bodyPr/>
                    <a:lstStyle/>
                    <a:p>
                      <a:pPr marL="0" marR="0" hangingPunct="0">
                        <a:spcBef>
                          <a:spcPts val="200"/>
                        </a:spcBef>
                        <a:spcAft>
                          <a:spcPts val="0"/>
                        </a:spcAft>
                      </a:pPr>
                      <a:r>
                        <a:rPr lang="en-GB" sz="1000" dirty="0">
                          <a:effectLst/>
                        </a:rPr>
                        <a:t>Activity</a:t>
                      </a:r>
                      <a:r>
                        <a:rPr lang="en-GB" sz="1000" baseline="30000" dirty="0">
                          <a:effectLst/>
                        </a:rPr>
                        <a:t>1</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GB" sz="1000" dirty="0">
                          <a:effectLst/>
                        </a:rPr>
                        <a:t>Scheduled Date</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GB" sz="1000" dirty="0">
                          <a:effectLst/>
                        </a:rPr>
                        <a:t>Completed Date</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GB" sz="1000" dirty="0">
                          <a:effectLst/>
                        </a:rPr>
                        <a:t>Comments</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27531707"/>
                  </a:ext>
                </a:extLst>
              </a:tr>
              <a:tr h="260604">
                <a:tc>
                  <a:txBody>
                    <a:bodyPr/>
                    <a:lstStyle/>
                    <a:p>
                      <a:pPr marL="0" marR="0" hangingPunct="0">
                        <a:spcBef>
                          <a:spcPts val="200"/>
                        </a:spcBef>
                        <a:spcAft>
                          <a:spcPts val="0"/>
                        </a:spcAft>
                      </a:pPr>
                      <a:r>
                        <a:rPr lang="en-GB" sz="900" b="0" dirty="0">
                          <a:solidFill>
                            <a:schemeClr val="tx1"/>
                          </a:solidFill>
                          <a:effectLst/>
                        </a:rPr>
                        <a:t>e.g. introduce someone in network for a reference</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3087584"/>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9328031"/>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4095495"/>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9056046"/>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5074011"/>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351530"/>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7986632"/>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5612477"/>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908106"/>
                  </a:ext>
                </a:extLst>
              </a:tr>
              <a:tr h="260604">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2083352"/>
                  </a:ext>
                </a:extLst>
              </a:tr>
            </a:tbl>
          </a:graphicData>
        </a:graphic>
      </p:graphicFrame>
      <p:graphicFrame>
        <p:nvGraphicFramePr>
          <p:cNvPr id="24" name="Table 23">
            <a:extLst>
              <a:ext uri="{FF2B5EF4-FFF2-40B4-BE49-F238E27FC236}">
                <a16:creationId xmlns:a16="http://schemas.microsoft.com/office/drawing/2014/main" id="{AF954442-E18A-4FB8-A692-8B82D595A07C}"/>
              </a:ext>
            </a:extLst>
          </p:cNvPr>
          <p:cNvGraphicFramePr>
            <a:graphicFrameLocks noGrp="1"/>
          </p:cNvGraphicFramePr>
          <p:nvPr/>
        </p:nvGraphicFramePr>
        <p:xfrm>
          <a:off x="388621" y="5910030"/>
          <a:ext cx="6995156" cy="3026664"/>
        </p:xfrm>
        <a:graphic>
          <a:graphicData uri="http://schemas.openxmlformats.org/drawingml/2006/table">
            <a:tbl>
              <a:tblPr firstRow="1" firstCol="1" bandRow="1">
                <a:tableStyleId>{5C22544A-7EE6-4342-B048-85BDC9FD1C3A}</a:tableStyleId>
              </a:tblPr>
              <a:tblGrid>
                <a:gridCol w="2887979">
                  <a:extLst>
                    <a:ext uri="{9D8B030D-6E8A-4147-A177-3AD203B41FA5}">
                      <a16:colId xmlns:a16="http://schemas.microsoft.com/office/drawing/2014/main" val="1727269837"/>
                    </a:ext>
                  </a:extLst>
                </a:gridCol>
                <a:gridCol w="1369059">
                  <a:extLst>
                    <a:ext uri="{9D8B030D-6E8A-4147-A177-3AD203B41FA5}">
                      <a16:colId xmlns:a16="http://schemas.microsoft.com/office/drawing/2014/main" val="1277784920"/>
                    </a:ext>
                  </a:extLst>
                </a:gridCol>
                <a:gridCol w="1369059">
                  <a:extLst>
                    <a:ext uri="{9D8B030D-6E8A-4147-A177-3AD203B41FA5}">
                      <a16:colId xmlns:a16="http://schemas.microsoft.com/office/drawing/2014/main" val="3406013101"/>
                    </a:ext>
                  </a:extLst>
                </a:gridCol>
                <a:gridCol w="1369059">
                  <a:extLst>
                    <a:ext uri="{9D8B030D-6E8A-4147-A177-3AD203B41FA5}">
                      <a16:colId xmlns:a16="http://schemas.microsoft.com/office/drawing/2014/main" val="1691402896"/>
                    </a:ext>
                  </a:extLst>
                </a:gridCol>
              </a:tblGrid>
              <a:tr h="374904">
                <a:tc>
                  <a:txBody>
                    <a:bodyPr/>
                    <a:lstStyle/>
                    <a:p>
                      <a:pPr marL="0" marR="0" hangingPunct="0">
                        <a:spcBef>
                          <a:spcPts val="200"/>
                        </a:spcBef>
                        <a:spcAft>
                          <a:spcPts val="0"/>
                        </a:spcAft>
                      </a:pPr>
                      <a:r>
                        <a:rPr lang="en-GB" sz="1000" dirty="0">
                          <a:effectLst/>
                        </a:rPr>
                        <a:t>Activity</a:t>
                      </a:r>
                      <a:r>
                        <a:rPr lang="en-GB" sz="1000" baseline="30000" dirty="0">
                          <a:effectLst/>
                        </a:rPr>
                        <a:t>1</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GB" sz="1000" dirty="0">
                          <a:effectLst/>
                        </a:rPr>
                        <a:t>Scheduled Date</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GB" sz="1000" dirty="0">
                          <a:effectLst/>
                        </a:rPr>
                        <a:t>Completed Date</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hangingPunct="0">
                        <a:spcBef>
                          <a:spcPts val="200"/>
                        </a:spcBef>
                        <a:spcAft>
                          <a:spcPts val="0"/>
                        </a:spcAft>
                      </a:pPr>
                      <a:r>
                        <a:rPr lang="en-GB" sz="1000" dirty="0">
                          <a:effectLst/>
                        </a:rPr>
                        <a:t>Comments</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27531707"/>
                  </a:ext>
                </a:extLst>
              </a:tr>
              <a:tr h="265176">
                <a:tc>
                  <a:txBody>
                    <a:bodyPr/>
                    <a:lstStyle/>
                    <a:p>
                      <a:pPr marL="0" marR="0" hangingPunct="0">
                        <a:spcBef>
                          <a:spcPts val="200"/>
                        </a:spcBef>
                        <a:spcAft>
                          <a:spcPts val="0"/>
                        </a:spcAft>
                      </a:pPr>
                      <a:r>
                        <a:rPr lang="en-US" sz="900" b="0" dirty="0">
                          <a:solidFill>
                            <a:schemeClr val="tx1"/>
                          </a:solidFill>
                          <a:effectLst/>
                        </a:rPr>
                        <a:t>e.g. schedule targeted marketing content at personas</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3087584"/>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9328031"/>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4095495"/>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9056046"/>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5074011"/>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351530"/>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7986632"/>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5612477"/>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908106"/>
                  </a:ext>
                </a:extLst>
              </a:tr>
              <a:tr h="265176">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GB" sz="900" b="0" dirty="0">
                          <a:solidFill>
                            <a:schemeClr val="tx1"/>
                          </a:solidFill>
                          <a:effectLst/>
                        </a:rPr>
                        <a:t> </a:t>
                      </a:r>
                      <a:endParaRPr lang="en-US" sz="900" b="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2083352"/>
                  </a:ext>
                </a:extLst>
              </a:tr>
            </a:tbl>
          </a:graphicData>
        </a:graphic>
      </p:graphicFrame>
      <p:sp>
        <p:nvSpPr>
          <p:cNvPr id="18" name="TextBox 17">
            <a:extLst>
              <a:ext uri="{FF2B5EF4-FFF2-40B4-BE49-F238E27FC236}">
                <a16:creationId xmlns:a16="http://schemas.microsoft.com/office/drawing/2014/main" id="{8A96C99A-64F6-4F96-AF69-21F3564DDA56}"/>
              </a:ext>
            </a:extLst>
          </p:cNvPr>
          <p:cNvSpPr txBox="1"/>
          <p:nvPr/>
        </p:nvSpPr>
        <p:spPr>
          <a:xfrm>
            <a:off x="388618" y="5001151"/>
            <a:ext cx="6995155" cy="276999"/>
          </a:xfrm>
          <a:prstGeom prst="rect">
            <a:avLst/>
          </a:prstGeom>
          <a:noFill/>
        </p:spPr>
        <p:txBody>
          <a:bodyPr wrap="square" lIns="0" tIns="0" rIns="0" bIns="0" anchor="ctr">
            <a:spAutoFit/>
          </a:bodyPr>
          <a:lstStyle/>
          <a:p>
            <a:pPr marL="228600" marR="0" indent="-228600" hangingPunct="0">
              <a:spcBef>
                <a:spcPts val="600"/>
              </a:spcBef>
              <a:spcAft>
                <a:spcPts val="0"/>
              </a:spcAft>
              <a:buFont typeface="+mj-lt"/>
              <a:buAutoNum type="arabicPeriod"/>
            </a:pPr>
            <a:r>
              <a:rPr lang="en-US" sz="900" dirty="0">
                <a:latin typeface="Arial" panose="020B0604020202020204" pitchFamily="34" charset="0"/>
              </a:rPr>
              <a:t>List above the activities such as Introductory Meeting, Demo Session, Proof of Concept, Design Review, Spec Fix, Final Review. Leverage the New Business Plan job aid to guide your thinking. </a:t>
            </a:r>
          </a:p>
        </p:txBody>
      </p:sp>
      <p:sp>
        <p:nvSpPr>
          <p:cNvPr id="30" name="TextBox 29">
            <a:extLst>
              <a:ext uri="{FF2B5EF4-FFF2-40B4-BE49-F238E27FC236}">
                <a16:creationId xmlns:a16="http://schemas.microsoft.com/office/drawing/2014/main" id="{2DDB9E37-CFAE-4A8C-83AC-15E6015BA180}"/>
              </a:ext>
            </a:extLst>
          </p:cNvPr>
          <p:cNvSpPr txBox="1"/>
          <p:nvPr/>
        </p:nvSpPr>
        <p:spPr>
          <a:xfrm>
            <a:off x="388618" y="9078896"/>
            <a:ext cx="6995155" cy="138499"/>
          </a:xfrm>
          <a:prstGeom prst="rect">
            <a:avLst/>
          </a:prstGeom>
          <a:noFill/>
        </p:spPr>
        <p:txBody>
          <a:bodyPr wrap="square" lIns="0" tIns="0" rIns="0" bIns="0" anchor="t">
            <a:spAutoFit/>
          </a:bodyPr>
          <a:lstStyle/>
          <a:p>
            <a:pPr marL="228600" marR="0" indent="-228600" hangingPunct="0">
              <a:spcBef>
                <a:spcPts val="600"/>
              </a:spcBef>
              <a:spcAft>
                <a:spcPts val="0"/>
              </a:spcAft>
              <a:buFont typeface="+mj-lt"/>
              <a:buAutoNum type="arabicPeriod"/>
            </a:pPr>
            <a:r>
              <a:rPr lang="en-US" sz="900" dirty="0">
                <a:latin typeface="Arial" panose="020B0604020202020204" pitchFamily="34" charset="0"/>
              </a:rPr>
              <a:t>List above the activities such as Event, Conference, Trade Show, Video and other Content that is specific to this account</a:t>
            </a:r>
          </a:p>
        </p:txBody>
      </p:sp>
      <p:sp>
        <p:nvSpPr>
          <p:cNvPr id="27" name="Rectangle: Rounded Corners 26">
            <a:extLst>
              <a:ext uri="{FF2B5EF4-FFF2-40B4-BE49-F238E27FC236}">
                <a16:creationId xmlns:a16="http://schemas.microsoft.com/office/drawing/2014/main" id="{9F6865F7-8430-4796-B28F-D881E5338965}"/>
              </a:ext>
            </a:extLst>
          </p:cNvPr>
          <p:cNvSpPr/>
          <p:nvPr/>
        </p:nvSpPr>
        <p:spPr>
          <a:xfrm>
            <a:off x="388618" y="5420354"/>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Activity Based Marketing (ABM) – Plan</a:t>
            </a:r>
            <a:r>
              <a:rPr lang="en-US" sz="1200" b="1" baseline="30000" dirty="0">
                <a:solidFill>
                  <a:schemeClr val="accent3"/>
                </a:solidFill>
                <a:cs typeface="Arial"/>
              </a:rPr>
              <a:t>2</a:t>
            </a:r>
          </a:p>
        </p:txBody>
      </p:sp>
      <p:sp>
        <p:nvSpPr>
          <p:cNvPr id="29" name="Rectangle: Rounded Corners 28">
            <a:extLst>
              <a:ext uri="{FF2B5EF4-FFF2-40B4-BE49-F238E27FC236}">
                <a16:creationId xmlns:a16="http://schemas.microsoft.com/office/drawing/2014/main" id="{26213C0D-35FE-47A2-9563-263F59966C36}"/>
              </a:ext>
            </a:extLst>
          </p:cNvPr>
          <p:cNvSpPr/>
          <p:nvPr/>
        </p:nvSpPr>
        <p:spPr>
          <a:xfrm>
            <a:off x="388621" y="5420354"/>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sp>
        <p:nvSpPr>
          <p:cNvPr id="5" name="Arrow: Chevron 4">
            <a:extLst>
              <a:ext uri="{FF2B5EF4-FFF2-40B4-BE49-F238E27FC236}">
                <a16:creationId xmlns:a16="http://schemas.microsoft.com/office/drawing/2014/main" id="{CC2F7C1A-BC5E-4D3A-9879-FD7955A6F6D4}"/>
              </a:ext>
            </a:extLst>
          </p:cNvPr>
          <p:cNvSpPr/>
          <p:nvPr/>
        </p:nvSpPr>
        <p:spPr>
          <a:xfrm>
            <a:off x="524504" y="5541075"/>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4DDF88BB-1DA2-45F7-9F82-D25DB5220EAB}"/>
              </a:ext>
            </a:extLst>
          </p:cNvPr>
          <p:cNvSpPr/>
          <p:nvPr/>
        </p:nvSpPr>
        <p:spPr>
          <a:xfrm>
            <a:off x="524504" y="1509048"/>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27029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five person by table watching turned on white iMac">
            <a:extLst>
              <a:ext uri="{FF2B5EF4-FFF2-40B4-BE49-F238E27FC236}">
                <a16:creationId xmlns:a16="http://schemas.microsoft.com/office/drawing/2014/main" id="{799C3842-1AC6-40AB-A733-85838812BA72}"/>
              </a:ext>
            </a:extLst>
          </p:cNvPr>
          <p:cNvPicPr>
            <a:picLocks noChangeAspect="1" noChangeArrowheads="1"/>
          </p:cNvPicPr>
          <p:nvPr/>
        </p:nvPicPr>
        <p:blipFill rotWithShape="1">
          <a:blip r:embed="rId3">
            <a:alphaModFix amt="65000"/>
            <a:extLst>
              <a:ext uri="{28A0092B-C50C-407E-A947-70E740481C1C}">
                <a14:useLocalDpi xmlns:a14="http://schemas.microsoft.com/office/drawing/2010/main" val="0"/>
              </a:ext>
            </a:extLst>
          </a:blip>
          <a:srcRect t="15954" b="60159"/>
          <a:stretch/>
        </p:blipFill>
        <p:spPr bwMode="auto">
          <a:xfrm>
            <a:off x="0" y="1567398"/>
            <a:ext cx="7772400" cy="1238498"/>
          </a:xfrm>
          <a:prstGeom prst="rect">
            <a:avLst/>
          </a:prstGeom>
          <a:extLst>
            <a:ext uri="{909E8E84-426E-40DD-AFC4-6F175D3DCCD1}">
              <a14:hiddenFill xmlns:a14="http://schemas.microsoft.com/office/drawing/2010/main">
                <a:solidFill>
                  <a:srgbClr val="FFFFFF"/>
                </a:solidFill>
              </a14:hiddenFill>
            </a:ext>
          </a:extLst>
        </p:spPr>
      </p:pic>
      <p:sp>
        <p:nvSpPr>
          <p:cNvPr id="42" name="Rectangle: Top Corners Rounded 41">
            <a:extLst>
              <a:ext uri="{FF2B5EF4-FFF2-40B4-BE49-F238E27FC236}">
                <a16:creationId xmlns:a16="http://schemas.microsoft.com/office/drawing/2014/main" id="{4D0E0D9C-DD8E-4840-8209-8AEACBF0D75B}"/>
              </a:ext>
            </a:extLst>
          </p:cNvPr>
          <p:cNvSpPr/>
          <p:nvPr/>
        </p:nvSpPr>
        <p:spPr>
          <a:xfrm>
            <a:off x="388614" y="4436153"/>
            <a:ext cx="6995166" cy="526516"/>
          </a:xfrm>
          <a:prstGeom prst="round2SameRect">
            <a:avLst>
              <a:gd name="adj1" fmla="val 100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id="{908B5705-7A8B-4BFB-896D-468F3277D6DC}"/>
              </a:ext>
            </a:extLst>
          </p:cNvPr>
          <p:cNvSpPr/>
          <p:nvPr/>
        </p:nvSpPr>
        <p:spPr>
          <a:xfrm>
            <a:off x="388618" y="3949720"/>
            <a:ext cx="6995149" cy="347472"/>
          </a:xfrm>
          <a:prstGeom prst="roundRect">
            <a:avLst>
              <a:gd name="adj" fmla="val 16529"/>
            </a:avLst>
          </a:prstGeom>
          <a:solidFill>
            <a:schemeClr val="bg1">
              <a:lumMod val="95000"/>
            </a:schemeClr>
          </a:solidFill>
        </p:spPr>
        <p:txBody>
          <a:bodyPr wrap="square" lIns="457200" tIns="0" rIns="91440" bIns="0" anchor="ctr">
            <a:noAutofit/>
          </a:bodyPr>
          <a:lstStyle/>
          <a:p>
            <a:pPr>
              <a:spcAft>
                <a:spcPts val="600"/>
              </a:spcAft>
            </a:pPr>
            <a:r>
              <a:rPr lang="en-US" sz="1200" b="1" dirty="0">
                <a:solidFill>
                  <a:schemeClr val="accent3"/>
                </a:solidFill>
                <a:cs typeface="Arial"/>
              </a:rPr>
              <a:t>Action Log by Function</a:t>
            </a:r>
          </a:p>
        </p:txBody>
      </p:sp>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Risks and Action Items</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69</a:t>
            </a:fld>
            <a:endParaRPr lang="en-US" dirty="0"/>
          </a:p>
        </p:txBody>
      </p:sp>
      <p:sp>
        <p:nvSpPr>
          <p:cNvPr id="3" name="Rectangle 2">
            <a:extLst>
              <a:ext uri="{FF2B5EF4-FFF2-40B4-BE49-F238E27FC236}">
                <a16:creationId xmlns:a16="http://schemas.microsoft.com/office/drawing/2014/main" id="{F362984C-100F-44CE-B828-4F9B74D97000}"/>
              </a:ext>
            </a:extLst>
          </p:cNvPr>
          <p:cNvSpPr/>
          <p:nvPr/>
        </p:nvSpPr>
        <p:spPr>
          <a:xfrm>
            <a:off x="388621" y="1089883"/>
            <a:ext cx="6995160" cy="338554"/>
          </a:xfrm>
          <a:prstGeom prst="rect">
            <a:avLst/>
          </a:prstGeom>
        </p:spPr>
        <p:txBody>
          <a:bodyPr wrap="square" lIns="0" tIns="0" rIns="0" bIns="0" anchor="t">
            <a:spAutoFit/>
          </a:bodyPr>
          <a:lstStyle/>
          <a:p>
            <a:pPr>
              <a:spcAft>
                <a:spcPts val="600"/>
              </a:spcAft>
            </a:pPr>
            <a:r>
              <a:rPr lang="en-US" sz="1100" dirty="0">
                <a:cs typeface="Arial"/>
              </a:rPr>
              <a:t>Use this section to address further considerations for account management and determine actions/ownership for each function supporting the project.</a:t>
            </a:r>
            <a:endParaRPr lang="en-US" sz="1050" dirty="0">
              <a:cs typeface="Arial"/>
            </a:endParaRPr>
          </a:p>
        </p:txBody>
      </p:sp>
      <p:sp>
        <p:nvSpPr>
          <p:cNvPr id="14" name="Rectangle 13">
            <a:extLst>
              <a:ext uri="{FF2B5EF4-FFF2-40B4-BE49-F238E27FC236}">
                <a16:creationId xmlns:a16="http://schemas.microsoft.com/office/drawing/2014/main" id="{87BA5E07-3B11-413D-9FFA-5C8C738D5FCA}"/>
              </a:ext>
            </a:extLst>
          </p:cNvPr>
          <p:cNvSpPr/>
          <p:nvPr/>
        </p:nvSpPr>
        <p:spPr>
          <a:xfrm>
            <a:off x="0" y="1567398"/>
            <a:ext cx="7772400" cy="123849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43" name="Rectangle: Top Corners Rounded 42">
            <a:extLst>
              <a:ext uri="{FF2B5EF4-FFF2-40B4-BE49-F238E27FC236}">
                <a16:creationId xmlns:a16="http://schemas.microsoft.com/office/drawing/2014/main" id="{2B267A8F-3871-4A8D-8162-3634C25E51FF}"/>
              </a:ext>
            </a:extLst>
          </p:cNvPr>
          <p:cNvSpPr/>
          <p:nvPr/>
        </p:nvSpPr>
        <p:spPr>
          <a:xfrm>
            <a:off x="388596" y="2406358"/>
            <a:ext cx="6995166" cy="39490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FC6E240D-03AA-49B1-9888-AF28F3729663}"/>
              </a:ext>
            </a:extLst>
          </p:cNvPr>
          <p:cNvGraphicFramePr>
            <a:graphicFrameLocks noGrp="1"/>
          </p:cNvGraphicFramePr>
          <p:nvPr/>
        </p:nvGraphicFramePr>
        <p:xfrm>
          <a:off x="388621" y="2406357"/>
          <a:ext cx="6995152" cy="1403643"/>
        </p:xfrm>
        <a:graphic>
          <a:graphicData uri="http://schemas.openxmlformats.org/drawingml/2006/table">
            <a:tbl>
              <a:tblPr firstRow="1" firstCol="1" lastRow="1" lastCol="1" bandRow="1" bandCol="1">
                <a:tableStyleId>{5C22544A-7EE6-4342-B048-85BDC9FD1C3A}</a:tableStyleId>
              </a:tblPr>
              <a:tblGrid>
                <a:gridCol w="6995152">
                  <a:extLst>
                    <a:ext uri="{9D8B030D-6E8A-4147-A177-3AD203B41FA5}">
                      <a16:colId xmlns:a16="http://schemas.microsoft.com/office/drawing/2014/main" val="2541669591"/>
                    </a:ext>
                  </a:extLst>
                </a:gridCol>
              </a:tblGrid>
              <a:tr h="398079">
                <a:tc>
                  <a:txBody>
                    <a:bodyPr/>
                    <a:lstStyle/>
                    <a:p>
                      <a:pPr marL="0" marR="0" hangingPunct="0">
                        <a:spcBef>
                          <a:spcPts val="200"/>
                        </a:spcBef>
                        <a:spcAft>
                          <a:spcPts val="0"/>
                        </a:spcAft>
                      </a:pPr>
                      <a:r>
                        <a:rPr lang="en-US" sz="1000" dirty="0">
                          <a:effectLst/>
                        </a:rPr>
                        <a:t>Define key risks and challenges relative to successfully execution of the above defined Sales and Marketing account plans (i.e., project approvals, budget, pricing, technical issues, or BDT challenges)</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7260656"/>
                  </a:ext>
                </a:extLst>
              </a:tr>
              <a:tr h="1005564">
                <a:tc>
                  <a:txBody>
                    <a:bodyPr/>
                    <a:lstStyle/>
                    <a:p>
                      <a:pPr marL="0" marR="0" hangingPunct="0">
                        <a:spcBef>
                          <a:spcPts val="200"/>
                        </a:spcBef>
                        <a:spcAft>
                          <a:spcPts val="0"/>
                        </a:spcAft>
                      </a:pPr>
                      <a:r>
                        <a:rPr lang="en-US" sz="1000" dirty="0">
                          <a:solidFill>
                            <a:schemeClr val="tx1"/>
                          </a:solidFill>
                          <a:effectLst/>
                        </a:rPr>
                        <a:t>e.g. new executive member might change decisions, known decreased budgets, etc.</a:t>
                      </a:r>
                    </a:p>
                    <a:p>
                      <a:pPr marL="0" marR="0" hangingPunct="0">
                        <a:spcBef>
                          <a:spcPts val="200"/>
                        </a:spcBef>
                        <a:spcAft>
                          <a:spcPts val="0"/>
                        </a:spcAft>
                      </a:pPr>
                      <a:r>
                        <a:rPr lang="en-US" sz="1000" dirty="0">
                          <a:effectLst/>
                        </a:rPr>
                        <a:t> </a:t>
                      </a:r>
                      <a:endParaRPr lang="en-US" sz="1000" dirty="0">
                        <a:effectLst/>
                        <a:latin typeface="Arial" panose="020B0604020202020204" pitchFamily="34" charset="0"/>
                        <a:ea typeface="Times New Roman" panose="02020603050405020304" pitchFamily="18" charset="0"/>
                      </a:endParaRPr>
                    </a:p>
                  </a:txBody>
                  <a:tcPr marT="9144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041465"/>
                  </a:ext>
                </a:extLst>
              </a:tr>
            </a:tbl>
          </a:graphicData>
        </a:graphic>
      </p:graphicFrame>
      <p:cxnSp>
        <p:nvCxnSpPr>
          <p:cNvPr id="28" name="Straight Connector 27">
            <a:extLst>
              <a:ext uri="{FF2B5EF4-FFF2-40B4-BE49-F238E27FC236}">
                <a16:creationId xmlns:a16="http://schemas.microsoft.com/office/drawing/2014/main" id="{3597D40F-B000-4166-BED8-284FD4FF2AE7}"/>
              </a:ext>
            </a:extLst>
          </p:cNvPr>
          <p:cNvCxnSpPr>
            <a:cxnSpLocks/>
          </p:cNvCxnSpPr>
          <p:nvPr/>
        </p:nvCxnSpPr>
        <p:spPr>
          <a:xfrm>
            <a:off x="2057400" y="1986257"/>
            <a:ext cx="5326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4499200-0843-4ED0-AD4C-D581F3D59C8A}"/>
              </a:ext>
            </a:extLst>
          </p:cNvPr>
          <p:cNvSpPr/>
          <p:nvPr/>
        </p:nvSpPr>
        <p:spPr>
          <a:xfrm>
            <a:off x="388621" y="3949720"/>
            <a:ext cx="347472" cy="347472"/>
          </a:xfrm>
          <a:prstGeom prst="roundRect">
            <a:avLst>
              <a:gd name="adj" fmla="val 13240"/>
            </a:avLst>
          </a:prstGeom>
          <a:solidFill>
            <a:schemeClr val="accent2"/>
          </a:solidFill>
        </p:spPr>
        <p:txBody>
          <a:bodyPr wrap="square" lIns="0" tIns="0" rIns="0" bIns="0" anchor="ctr">
            <a:noAutofit/>
          </a:bodyPr>
          <a:lstStyle/>
          <a:p>
            <a:pPr algn="ctr">
              <a:spcAft>
                <a:spcPts val="600"/>
              </a:spcAft>
            </a:pPr>
            <a:endParaRPr lang="en-US" sz="1200" b="1" dirty="0">
              <a:solidFill>
                <a:schemeClr val="bg1"/>
              </a:solidFill>
              <a:cs typeface="Arial"/>
            </a:endParaRPr>
          </a:p>
        </p:txBody>
      </p:sp>
      <p:graphicFrame>
        <p:nvGraphicFramePr>
          <p:cNvPr id="33" name="Table 32">
            <a:extLst>
              <a:ext uri="{FF2B5EF4-FFF2-40B4-BE49-F238E27FC236}">
                <a16:creationId xmlns:a16="http://schemas.microsoft.com/office/drawing/2014/main" id="{A258ED64-32FF-47F6-B2AD-85F5A1B3D665}"/>
              </a:ext>
            </a:extLst>
          </p:cNvPr>
          <p:cNvGraphicFramePr>
            <a:graphicFrameLocks noGrp="1"/>
          </p:cNvGraphicFramePr>
          <p:nvPr/>
        </p:nvGraphicFramePr>
        <p:xfrm>
          <a:off x="388619" y="4436153"/>
          <a:ext cx="6995149" cy="4250644"/>
        </p:xfrm>
        <a:graphic>
          <a:graphicData uri="http://schemas.openxmlformats.org/drawingml/2006/table">
            <a:tbl>
              <a:tblPr>
                <a:tableStyleId>{5C22544A-7EE6-4342-B048-85BDC9FD1C3A}</a:tableStyleId>
              </a:tblPr>
              <a:tblGrid>
                <a:gridCol w="999307">
                  <a:extLst>
                    <a:ext uri="{9D8B030D-6E8A-4147-A177-3AD203B41FA5}">
                      <a16:colId xmlns:a16="http://schemas.microsoft.com/office/drawing/2014/main" val="3703956373"/>
                    </a:ext>
                  </a:extLst>
                </a:gridCol>
                <a:gridCol w="999307">
                  <a:extLst>
                    <a:ext uri="{9D8B030D-6E8A-4147-A177-3AD203B41FA5}">
                      <a16:colId xmlns:a16="http://schemas.microsoft.com/office/drawing/2014/main" val="980498381"/>
                    </a:ext>
                  </a:extLst>
                </a:gridCol>
                <a:gridCol w="999307">
                  <a:extLst>
                    <a:ext uri="{9D8B030D-6E8A-4147-A177-3AD203B41FA5}">
                      <a16:colId xmlns:a16="http://schemas.microsoft.com/office/drawing/2014/main" val="1299113377"/>
                    </a:ext>
                  </a:extLst>
                </a:gridCol>
                <a:gridCol w="999307">
                  <a:extLst>
                    <a:ext uri="{9D8B030D-6E8A-4147-A177-3AD203B41FA5}">
                      <a16:colId xmlns:a16="http://schemas.microsoft.com/office/drawing/2014/main" val="2028132969"/>
                    </a:ext>
                  </a:extLst>
                </a:gridCol>
                <a:gridCol w="999307">
                  <a:extLst>
                    <a:ext uri="{9D8B030D-6E8A-4147-A177-3AD203B41FA5}">
                      <a16:colId xmlns:a16="http://schemas.microsoft.com/office/drawing/2014/main" val="2879891158"/>
                    </a:ext>
                  </a:extLst>
                </a:gridCol>
                <a:gridCol w="999307">
                  <a:extLst>
                    <a:ext uri="{9D8B030D-6E8A-4147-A177-3AD203B41FA5}">
                      <a16:colId xmlns:a16="http://schemas.microsoft.com/office/drawing/2014/main" val="963372875"/>
                    </a:ext>
                  </a:extLst>
                </a:gridCol>
                <a:gridCol w="999307">
                  <a:extLst>
                    <a:ext uri="{9D8B030D-6E8A-4147-A177-3AD203B41FA5}">
                      <a16:colId xmlns:a16="http://schemas.microsoft.com/office/drawing/2014/main" val="3372319209"/>
                    </a:ext>
                  </a:extLst>
                </a:gridCol>
              </a:tblGrid>
              <a:tr h="374904">
                <a:tc>
                  <a:txBody>
                    <a:bodyPr/>
                    <a:lstStyle/>
                    <a:p>
                      <a:pPr marL="0" marR="0" algn="l" hangingPunct="0">
                        <a:spcBef>
                          <a:spcPts val="0"/>
                        </a:spcBef>
                        <a:spcAft>
                          <a:spcPts val="0"/>
                        </a:spcAft>
                      </a:pPr>
                      <a:r>
                        <a:rPr lang="en-US" sz="1000" b="1" dirty="0">
                          <a:solidFill>
                            <a:schemeClr val="bg1"/>
                          </a:solidFill>
                          <a:effectLst/>
                        </a:rPr>
                        <a:t>Action Item</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0"/>
                        </a:spcBef>
                        <a:spcAft>
                          <a:spcPts val="0"/>
                        </a:spcAft>
                      </a:pPr>
                      <a:r>
                        <a:rPr lang="en-US" sz="1000" b="1" dirty="0">
                          <a:solidFill>
                            <a:schemeClr val="bg1"/>
                          </a:solidFill>
                          <a:effectLst/>
                        </a:rPr>
                        <a:t>Functional Area</a:t>
                      </a:r>
                      <a:r>
                        <a:rPr lang="en-US" sz="1000" b="1" baseline="30000" dirty="0">
                          <a:solidFill>
                            <a:schemeClr val="bg1"/>
                          </a:solidFill>
                          <a:effectLst/>
                        </a:rPr>
                        <a:t>1</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0"/>
                        </a:spcBef>
                        <a:spcAft>
                          <a:spcPts val="0"/>
                        </a:spcAft>
                      </a:pPr>
                      <a:r>
                        <a:rPr lang="en-US" sz="1000" b="1" dirty="0">
                          <a:solidFill>
                            <a:schemeClr val="bg1"/>
                          </a:solidFill>
                          <a:effectLst/>
                        </a:rPr>
                        <a:t>Owner Name</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0"/>
                        </a:spcBef>
                        <a:spcAft>
                          <a:spcPts val="0"/>
                        </a:spcAft>
                      </a:pPr>
                      <a:r>
                        <a:rPr lang="en-US" sz="1000" b="1" dirty="0">
                          <a:solidFill>
                            <a:schemeClr val="bg1"/>
                          </a:solidFill>
                          <a:effectLst/>
                        </a:rPr>
                        <a:t>Date Assigned</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0"/>
                        </a:spcBef>
                        <a:spcAft>
                          <a:spcPts val="0"/>
                        </a:spcAft>
                      </a:pPr>
                      <a:r>
                        <a:rPr lang="en-US" sz="1000" b="1" dirty="0">
                          <a:solidFill>
                            <a:schemeClr val="bg1"/>
                          </a:solidFill>
                          <a:effectLst/>
                        </a:rPr>
                        <a:t>Completion Date</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0"/>
                        </a:spcBef>
                        <a:spcAft>
                          <a:spcPts val="0"/>
                        </a:spcAft>
                      </a:pPr>
                      <a:r>
                        <a:rPr lang="en-US" sz="1000" b="1" dirty="0">
                          <a:solidFill>
                            <a:schemeClr val="bg1"/>
                          </a:solidFill>
                          <a:effectLst/>
                        </a:rPr>
                        <a:t>Status</a:t>
                      </a:r>
                      <a:r>
                        <a:rPr lang="en-US" sz="1000" b="1" baseline="30000" dirty="0">
                          <a:solidFill>
                            <a:schemeClr val="bg1"/>
                          </a:solidFill>
                          <a:effectLst/>
                        </a:rPr>
                        <a:t>2</a:t>
                      </a:r>
                      <a:endParaRPr lang="en-US" sz="1000" b="1" dirty="0">
                        <a:solidFill>
                          <a:schemeClr val="bg1"/>
                        </a:solidFill>
                        <a:effectLst/>
                      </a:endParaRPr>
                    </a:p>
                    <a:p>
                      <a:pPr marL="0" marR="0" algn="l" hangingPunct="0">
                        <a:spcBef>
                          <a:spcPts val="0"/>
                        </a:spcBef>
                        <a:spcAft>
                          <a:spcPts val="0"/>
                        </a:spcAft>
                      </a:pPr>
                      <a:r>
                        <a:rPr lang="en-US" sz="1000" b="1" dirty="0">
                          <a:solidFill>
                            <a:schemeClr val="bg1"/>
                          </a:solidFill>
                          <a:effectLst/>
                        </a:rPr>
                        <a:t>(U/IP/D/C)</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0" marR="0" algn="l" hangingPunct="0">
                        <a:spcBef>
                          <a:spcPts val="0"/>
                        </a:spcBef>
                        <a:spcAft>
                          <a:spcPts val="0"/>
                        </a:spcAft>
                      </a:pPr>
                      <a:r>
                        <a:rPr lang="en-US" sz="1000" b="1" dirty="0">
                          <a:solidFill>
                            <a:schemeClr val="bg1"/>
                          </a:solidFill>
                          <a:effectLst/>
                        </a:rPr>
                        <a:t>Comments</a:t>
                      </a:r>
                      <a:endParaRPr lang="en-US" sz="1000" b="1" dirty="0">
                        <a:solidFill>
                          <a:schemeClr val="bg1"/>
                        </a:solidFill>
                        <a:effectLst/>
                        <a:latin typeface="Arial" panose="020B0604020202020204" pitchFamily="34" charset="0"/>
                        <a:ea typeface="Times New Roman" panose="02020603050405020304" pitchFamily="18" charset="0"/>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585171108"/>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4096310"/>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4649530"/>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4242410"/>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3564588"/>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62668329"/>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740014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145405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919430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733492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5111818"/>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0580684"/>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8031842"/>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60532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8945691"/>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7060185"/>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2553173"/>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053408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7460157"/>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3631299"/>
                  </a:ext>
                </a:extLst>
              </a:tr>
              <a:tr h="193787">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hangingPunct="0">
                        <a:spcBef>
                          <a:spcPts val="200"/>
                        </a:spcBef>
                        <a:spcAft>
                          <a:spcPts val="0"/>
                        </a:spcAft>
                      </a:pPr>
                      <a:r>
                        <a:rPr lang="en-US" sz="1000" b="1" dirty="0">
                          <a:effectLst/>
                        </a:rPr>
                        <a:t> </a:t>
                      </a:r>
                      <a:endParaRPr lang="en-US" sz="1000" b="1" dirty="0">
                        <a:effectLst/>
                        <a:latin typeface="Arial" panose="020B0604020202020204" pitchFamily="34" charset="0"/>
                        <a:ea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09525721"/>
                  </a:ext>
                </a:extLst>
              </a:tr>
            </a:tbl>
          </a:graphicData>
        </a:graphic>
      </p:graphicFrame>
      <p:sp>
        <p:nvSpPr>
          <p:cNvPr id="48" name="TextBox 47">
            <a:extLst>
              <a:ext uri="{FF2B5EF4-FFF2-40B4-BE49-F238E27FC236}">
                <a16:creationId xmlns:a16="http://schemas.microsoft.com/office/drawing/2014/main" id="{4AC902C5-79B4-40F0-9C08-CDEDEB7677F7}"/>
              </a:ext>
            </a:extLst>
          </p:cNvPr>
          <p:cNvSpPr txBox="1"/>
          <p:nvPr/>
        </p:nvSpPr>
        <p:spPr>
          <a:xfrm>
            <a:off x="388596" y="1894545"/>
            <a:ext cx="6995178" cy="184666"/>
          </a:xfrm>
          <a:prstGeom prst="rect">
            <a:avLst/>
          </a:prstGeom>
          <a:noFill/>
        </p:spPr>
        <p:txBody>
          <a:bodyPr wrap="square" lIns="0" tIns="0" rIns="0" bIns="0">
            <a:spAutoFit/>
          </a:bodyPr>
          <a:lstStyle/>
          <a:p>
            <a:pPr marL="0" marR="0" hangingPunct="0">
              <a:spcBef>
                <a:spcPts val="200"/>
              </a:spcBef>
              <a:spcAft>
                <a:spcPts val="0"/>
              </a:spcAft>
            </a:pPr>
            <a:r>
              <a:rPr lang="en-US" sz="1200" b="1" dirty="0">
                <a:solidFill>
                  <a:schemeClr val="bg1"/>
                </a:solidFill>
                <a:effectLst/>
                <a:latin typeface="Arial" panose="020B0604020202020204" pitchFamily="34" charset="0"/>
                <a:ea typeface="Times New Roman" panose="02020603050405020304" pitchFamily="18" charset="0"/>
              </a:rPr>
              <a:t>Risks and Challenges</a:t>
            </a:r>
          </a:p>
        </p:txBody>
      </p:sp>
      <p:sp>
        <p:nvSpPr>
          <p:cNvPr id="36" name="TextBox 35">
            <a:extLst>
              <a:ext uri="{FF2B5EF4-FFF2-40B4-BE49-F238E27FC236}">
                <a16:creationId xmlns:a16="http://schemas.microsoft.com/office/drawing/2014/main" id="{079EC4AB-225B-426F-BD15-500A4906445D}"/>
              </a:ext>
            </a:extLst>
          </p:cNvPr>
          <p:cNvSpPr txBox="1"/>
          <p:nvPr/>
        </p:nvSpPr>
        <p:spPr>
          <a:xfrm>
            <a:off x="388618" y="8825761"/>
            <a:ext cx="6995155" cy="492443"/>
          </a:xfrm>
          <a:prstGeom prst="rect">
            <a:avLst/>
          </a:prstGeom>
          <a:noFill/>
        </p:spPr>
        <p:txBody>
          <a:bodyPr wrap="square" lIns="0" tIns="0" rIns="0" bIns="0" anchor="t">
            <a:spAutoFit/>
          </a:bodyPr>
          <a:lstStyle/>
          <a:p>
            <a:pPr marL="228600" marR="0" indent="-228600" hangingPunct="0">
              <a:spcBef>
                <a:spcPts val="600"/>
              </a:spcBef>
              <a:spcAft>
                <a:spcPts val="0"/>
              </a:spcAft>
              <a:buFont typeface="+mj-lt"/>
              <a:buAutoNum type="arabicPeriod"/>
            </a:pPr>
            <a:r>
              <a:rPr lang="en-US" sz="900" dirty="0">
                <a:latin typeface="Arial" panose="020B0604020202020204" pitchFamily="34" charset="0"/>
              </a:rPr>
              <a:t>Indicate the appropriate functional area associated with the action item – Product, Corporate, Marketing, Senior Leadership, Sales Engineer team</a:t>
            </a:r>
          </a:p>
          <a:p>
            <a:pPr marL="228600" marR="0" indent="-228600" hangingPunct="0">
              <a:spcBef>
                <a:spcPts val="600"/>
              </a:spcBef>
              <a:spcAft>
                <a:spcPts val="0"/>
              </a:spcAft>
              <a:buFont typeface="+mj-lt"/>
              <a:buAutoNum type="arabicPeriod"/>
            </a:pPr>
            <a:r>
              <a:rPr lang="en-US" sz="900" dirty="0">
                <a:latin typeface="Arial" panose="020B0604020202020204" pitchFamily="34" charset="0"/>
              </a:rPr>
              <a:t>2. Status of the action item – Upcoming, In Progress, Delayed, Completed</a:t>
            </a:r>
          </a:p>
        </p:txBody>
      </p:sp>
      <p:sp>
        <p:nvSpPr>
          <p:cNvPr id="6" name="Arrow: Chevron 5">
            <a:extLst>
              <a:ext uri="{FF2B5EF4-FFF2-40B4-BE49-F238E27FC236}">
                <a16:creationId xmlns:a16="http://schemas.microsoft.com/office/drawing/2014/main" id="{15B6D0CD-2122-457F-9A38-4A96AE386BA8}"/>
              </a:ext>
            </a:extLst>
          </p:cNvPr>
          <p:cNvSpPr/>
          <p:nvPr/>
        </p:nvSpPr>
        <p:spPr>
          <a:xfrm>
            <a:off x="524504" y="4070441"/>
            <a:ext cx="75706" cy="106030"/>
          </a:xfrm>
          <a:prstGeom prst="chevron">
            <a:avLst>
              <a:gd name="adj" fmla="val 67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9547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36FFDA7-BE02-4FA6-ADEB-830B568FF3E8}"/>
              </a:ext>
            </a:extLst>
          </p:cNvPr>
          <p:cNvGraphicFramePr>
            <a:graphicFrameLocks noChangeAspect="1"/>
          </p:cNvGraphicFramePr>
          <p:nvPr>
            <p:custDataLst>
              <p:tags r:id="rId1"/>
            </p:custDataLst>
            <p:extLst>
              <p:ext uri="{D42A27DB-BD31-4B8C-83A1-F6EECF244321}">
                <p14:modId xmlns:p14="http://schemas.microsoft.com/office/powerpoint/2010/main" val="4277471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F36FFDA7-BE02-4FA6-ADEB-830B568FF3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B9E6EA6-DAB2-470B-B4A6-E0871A5CA97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6DC28830-1286-41BA-A27B-4BBBED39139B}"/>
              </a:ext>
            </a:extLst>
          </p:cNvPr>
          <p:cNvSpPr>
            <a:spLocks noGrp="1"/>
          </p:cNvSpPr>
          <p:nvPr>
            <p:ph type="title"/>
          </p:nvPr>
        </p:nvSpPr>
        <p:spPr/>
        <p:txBody>
          <a:bodyPr/>
          <a:lstStyle/>
          <a:p>
            <a:r>
              <a:rPr lang="en-US" dirty="0"/>
              <a:t>Expectations For Your Role</a:t>
            </a:r>
          </a:p>
        </p:txBody>
      </p:sp>
      <p:graphicFrame>
        <p:nvGraphicFramePr>
          <p:cNvPr id="74" name="Table 6">
            <a:extLst>
              <a:ext uri="{FF2B5EF4-FFF2-40B4-BE49-F238E27FC236}">
                <a16:creationId xmlns:a16="http://schemas.microsoft.com/office/drawing/2014/main" id="{EF9D5AE8-6AB3-4EFC-A3D2-F57FCDCE81F4}"/>
              </a:ext>
            </a:extLst>
          </p:cNvPr>
          <p:cNvGraphicFramePr>
            <a:graphicFrameLocks noGrp="1"/>
          </p:cNvGraphicFramePr>
          <p:nvPr>
            <p:extLst>
              <p:ext uri="{D42A27DB-BD31-4B8C-83A1-F6EECF244321}">
                <p14:modId xmlns:p14="http://schemas.microsoft.com/office/powerpoint/2010/main" val="2775454850"/>
              </p:ext>
            </p:extLst>
          </p:nvPr>
        </p:nvGraphicFramePr>
        <p:xfrm>
          <a:off x="300446" y="3622882"/>
          <a:ext cx="7171507" cy="5731929"/>
        </p:xfrm>
        <a:graphic>
          <a:graphicData uri="http://schemas.openxmlformats.org/drawingml/2006/table">
            <a:tbl>
              <a:tblPr firstRow="1">
                <a:tableStyleId>{EB344D84-9AFB-497E-A393-DC336BA19D2E}</a:tableStyleId>
              </a:tblPr>
              <a:tblGrid>
                <a:gridCol w="385355">
                  <a:extLst>
                    <a:ext uri="{9D8B030D-6E8A-4147-A177-3AD203B41FA5}">
                      <a16:colId xmlns:a16="http://schemas.microsoft.com/office/drawing/2014/main" val="2768266578"/>
                    </a:ext>
                  </a:extLst>
                </a:gridCol>
                <a:gridCol w="990599">
                  <a:extLst>
                    <a:ext uri="{9D8B030D-6E8A-4147-A177-3AD203B41FA5}">
                      <a16:colId xmlns:a16="http://schemas.microsoft.com/office/drawing/2014/main" val="731879030"/>
                    </a:ext>
                  </a:extLst>
                </a:gridCol>
                <a:gridCol w="1395909">
                  <a:extLst>
                    <a:ext uri="{9D8B030D-6E8A-4147-A177-3AD203B41FA5}">
                      <a16:colId xmlns:a16="http://schemas.microsoft.com/office/drawing/2014/main" val="2488323801"/>
                    </a:ext>
                  </a:extLst>
                </a:gridCol>
                <a:gridCol w="1466548">
                  <a:extLst>
                    <a:ext uri="{9D8B030D-6E8A-4147-A177-3AD203B41FA5}">
                      <a16:colId xmlns:a16="http://schemas.microsoft.com/office/drawing/2014/main" val="775885368"/>
                    </a:ext>
                  </a:extLst>
                </a:gridCol>
                <a:gridCol w="1328544">
                  <a:extLst>
                    <a:ext uri="{9D8B030D-6E8A-4147-A177-3AD203B41FA5}">
                      <a16:colId xmlns:a16="http://schemas.microsoft.com/office/drawing/2014/main" val="3828550337"/>
                    </a:ext>
                  </a:extLst>
                </a:gridCol>
                <a:gridCol w="1604552">
                  <a:extLst>
                    <a:ext uri="{9D8B030D-6E8A-4147-A177-3AD203B41FA5}">
                      <a16:colId xmlns:a16="http://schemas.microsoft.com/office/drawing/2014/main" val="2045435659"/>
                    </a:ext>
                  </a:extLst>
                </a:gridCol>
              </a:tblGrid>
              <a:tr h="1074442">
                <a:tc gridSpan="2">
                  <a:txBody>
                    <a:bodyPr/>
                    <a:lstStyle/>
                    <a:p>
                      <a:pPr marL="0" indent="0" algn="l">
                        <a:spcBef>
                          <a:spcPts val="0"/>
                        </a:spcBef>
                        <a:buNone/>
                      </a:pPr>
                      <a:r>
                        <a:rPr lang="en-US" sz="1400" b="0" i="1" dirty="0">
                          <a:solidFill>
                            <a:schemeClr val="tx1"/>
                          </a:solidFill>
                        </a:rPr>
                        <a:t>Role</a:t>
                      </a:r>
                    </a:p>
                  </a:txBody>
                  <a:tcPr marL="108000" marR="108000" marT="540000" marB="72000">
                    <a:lnL>
                      <a:noFill/>
                    </a:lnL>
                    <a:lnR>
                      <a:noFill/>
                    </a:lnR>
                    <a:lnT w="254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indent="0" algn="l">
                        <a:spcBef>
                          <a:spcPts val="0"/>
                        </a:spcBef>
                        <a:buNone/>
                      </a:pPr>
                      <a:r>
                        <a:rPr lang="en-US" sz="1400" b="1" dirty="0">
                          <a:solidFill>
                            <a:schemeClr val="accent2"/>
                          </a:solidFill>
                        </a:rPr>
                        <a:t>Hunter</a:t>
                      </a:r>
                    </a:p>
                  </a:txBody>
                  <a:tcPr marL="108000" marR="108000" marT="540000" marB="72000">
                    <a:lnL>
                      <a:noFill/>
                    </a:lnL>
                    <a:lnR>
                      <a:noFill/>
                    </a:lnR>
                    <a:lnT w="254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buNone/>
                      </a:pPr>
                      <a:r>
                        <a:rPr lang="en-US" sz="1400" b="1" dirty="0">
                          <a:solidFill>
                            <a:schemeClr val="accent3"/>
                          </a:solidFill>
                        </a:rPr>
                        <a:t>Farmer</a:t>
                      </a:r>
                    </a:p>
                  </a:txBody>
                  <a:tcPr marL="108000" marR="108000" marT="540000" marB="72000">
                    <a:lnL>
                      <a:noFill/>
                    </a:lnL>
                    <a:lnR>
                      <a:noFill/>
                    </a:lnR>
                    <a:lnT w="254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buNone/>
                      </a:pPr>
                      <a:r>
                        <a:rPr lang="en-US" sz="1400" b="1" dirty="0">
                          <a:solidFill>
                            <a:schemeClr val="tx2"/>
                          </a:solidFill>
                        </a:rPr>
                        <a:t>Hybrid</a:t>
                      </a:r>
                    </a:p>
                  </a:txBody>
                  <a:tcPr marL="108000" marR="108000" marT="540000" marB="72000">
                    <a:lnL>
                      <a:noFill/>
                    </a:lnL>
                    <a:lnR>
                      <a:noFill/>
                    </a:lnR>
                    <a:lnT w="254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buNone/>
                      </a:pPr>
                      <a:r>
                        <a:rPr lang="en-US" sz="1400" b="1" dirty="0">
                          <a:solidFill>
                            <a:srgbClr val="7030A0"/>
                          </a:solidFill>
                        </a:rPr>
                        <a:t>Sales Engineering &amp; Pre-Sales</a:t>
                      </a:r>
                    </a:p>
                  </a:txBody>
                  <a:tcPr marL="0" marR="0" marT="540000" marB="72000">
                    <a:lnL>
                      <a:noFill/>
                    </a:lnL>
                    <a:lnR>
                      <a:noFill/>
                    </a:lnR>
                    <a:lnT w="254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255557"/>
                  </a:ext>
                </a:extLst>
              </a:tr>
              <a:tr h="527291">
                <a:tc gridSpan="2">
                  <a:txBody>
                    <a:bodyPr/>
                    <a:lstStyle/>
                    <a:p>
                      <a:pPr marL="0" indent="0" algn="l">
                        <a:spcBef>
                          <a:spcPts val="0"/>
                        </a:spcBef>
                        <a:buNone/>
                      </a:pPr>
                      <a:r>
                        <a:rPr lang="en-US" sz="1200" b="0" i="1" dirty="0">
                          <a:solidFill>
                            <a:schemeClr val="tx1"/>
                          </a:solidFill>
                        </a:rPr>
                        <a:t>Primary Focus</a:t>
                      </a:r>
                    </a:p>
                  </a:txBody>
                  <a:tcPr marL="108000" marR="108000" marT="72000" marB="7200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indent="0" algn="l">
                        <a:spcBef>
                          <a:spcPts val="0"/>
                        </a:spcBef>
                        <a:buNone/>
                      </a:pPr>
                      <a:r>
                        <a:rPr lang="en-US" sz="1200" b="0" dirty="0">
                          <a:solidFill>
                            <a:schemeClr val="accent2"/>
                          </a:solidFill>
                        </a:rPr>
                        <a:t>New Client Acquisition</a:t>
                      </a:r>
                    </a:p>
                  </a:txBody>
                  <a:tcPr marL="108000" marR="108000" marT="72000" marB="7200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buNone/>
                      </a:pPr>
                      <a:r>
                        <a:rPr lang="en-US" sz="1200" b="0" dirty="0">
                          <a:solidFill>
                            <a:schemeClr val="accent3"/>
                          </a:solidFill>
                        </a:rPr>
                        <a:t>Existing Client Expansion</a:t>
                      </a:r>
                    </a:p>
                  </a:txBody>
                  <a:tcPr marL="108000" marR="108000" marT="72000" marB="7200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buNone/>
                      </a:pPr>
                      <a:r>
                        <a:rPr lang="en-US" sz="1200" b="0" dirty="0">
                          <a:solidFill>
                            <a:schemeClr val="tx2"/>
                          </a:solidFill>
                        </a:rPr>
                        <a:t>New &amp; </a:t>
                      </a:r>
                      <a:br>
                        <a:rPr lang="en-US" sz="1200" b="0" dirty="0">
                          <a:solidFill>
                            <a:schemeClr val="tx2"/>
                          </a:solidFill>
                        </a:rPr>
                      </a:br>
                      <a:r>
                        <a:rPr lang="en-US" sz="1200" b="0" dirty="0">
                          <a:solidFill>
                            <a:schemeClr val="tx2"/>
                          </a:solidFill>
                        </a:rPr>
                        <a:t>Existing Clients</a:t>
                      </a:r>
                    </a:p>
                  </a:txBody>
                  <a:tcPr marL="108000" marR="108000" marT="72000" marB="7200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spcBef>
                          <a:spcPts val="0"/>
                        </a:spcBef>
                        <a:buNone/>
                      </a:pPr>
                      <a:r>
                        <a:rPr lang="en-US" sz="1200" b="0" dirty="0">
                          <a:solidFill>
                            <a:srgbClr val="7030A0"/>
                          </a:solidFill>
                        </a:rPr>
                        <a:t>Value Selling &amp; Delivery</a:t>
                      </a:r>
                    </a:p>
                  </a:txBody>
                  <a:tcPr marL="108000" marR="108000" marT="72000" marB="7200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4828848"/>
                  </a:ext>
                </a:extLst>
              </a:tr>
              <a:tr h="1213836">
                <a:tc gridSpan="2">
                  <a:txBody>
                    <a:bodyPr/>
                    <a:lstStyle/>
                    <a:p>
                      <a:pPr marL="0" indent="0" algn="l">
                        <a:spcBef>
                          <a:spcPts val="0"/>
                        </a:spcBef>
                        <a:buNone/>
                      </a:pPr>
                      <a:r>
                        <a:rPr lang="en-US" sz="1200" b="1" dirty="0">
                          <a:solidFill>
                            <a:schemeClr val="bg1"/>
                          </a:solidFill>
                        </a:rPr>
                        <a:t>Lead </a:t>
                      </a:r>
                      <a:br>
                        <a:rPr lang="en-US" sz="1200" b="1" dirty="0">
                          <a:solidFill>
                            <a:schemeClr val="bg1"/>
                          </a:solidFill>
                        </a:rPr>
                      </a:br>
                      <a:r>
                        <a:rPr lang="en-US" sz="1200" b="1" dirty="0">
                          <a:solidFill>
                            <a:schemeClr val="bg1"/>
                          </a:solidFill>
                        </a:rPr>
                        <a:t>Management</a:t>
                      </a:r>
                    </a:p>
                  </a:txBody>
                  <a:tcPr marL="144000" marR="108000" marT="108000" marB="72000">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New Client Prospecting</a:t>
                      </a:r>
                    </a:p>
                    <a:p>
                      <a:pPr marL="171450" indent="-171450">
                        <a:spcBef>
                          <a:spcPts val="300"/>
                        </a:spcBef>
                        <a:spcAft>
                          <a:spcPts val="300"/>
                        </a:spcAft>
                        <a:buFont typeface="Arial" panose="020B0604020202020204" pitchFamily="34" charset="0"/>
                        <a:buChar char="•"/>
                      </a:pPr>
                      <a:r>
                        <a:rPr lang="en-US" sz="1200" i="0" dirty="0">
                          <a:solidFill>
                            <a:schemeClr val="tx1"/>
                          </a:solidFill>
                        </a:rPr>
                        <a:t>Marketing Generated SALs</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Existing Client Prospecting</a:t>
                      </a:r>
                    </a:p>
                    <a:p>
                      <a:pPr marL="171450" indent="-171450">
                        <a:spcBef>
                          <a:spcPts val="300"/>
                        </a:spcBef>
                        <a:spcAft>
                          <a:spcPts val="300"/>
                        </a:spcAft>
                        <a:buFont typeface="Arial" panose="020B0604020202020204" pitchFamily="34" charset="0"/>
                        <a:buChar char="•"/>
                      </a:pPr>
                      <a:r>
                        <a:rPr lang="en-US" sz="1200" i="0" dirty="0">
                          <a:solidFill>
                            <a:schemeClr val="tx1"/>
                          </a:solidFill>
                        </a:rPr>
                        <a:t>Marketing Generated SALs</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i="0" dirty="0">
                          <a:solidFill>
                            <a:schemeClr val="tx1"/>
                          </a:solidFill>
                        </a:rPr>
                        <a:t>See Hunter &amp; Farmer</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i="0" dirty="0">
                          <a:solidFill>
                            <a:schemeClr val="tx1"/>
                          </a:solidFill>
                        </a:rPr>
                        <a:t>Lead Qualification Support</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201932"/>
                  </a:ext>
                </a:extLst>
              </a:tr>
              <a:tr h="1213836">
                <a:tc rowSpan="2">
                  <a:txBody>
                    <a:bodyPr/>
                    <a:lstStyle/>
                    <a:p>
                      <a:pPr marL="0" marR="0" lvl="0" indent="0" algn="ctr" defTabSz="45339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Opportunity Management</a:t>
                      </a:r>
                    </a:p>
                  </a:txBody>
                  <a:tcPr marL="0" marR="0" marT="108000" marB="72000" vert="vert27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339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Full Process</a:t>
                      </a:r>
                    </a:p>
                  </a:txBody>
                  <a:tcPr marL="144000" marR="108000" marT="108000" marB="7200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New Clients</a:t>
                      </a:r>
                    </a:p>
                    <a:p>
                      <a:pPr marL="171450" indent="-171450">
                        <a:spcBef>
                          <a:spcPts val="300"/>
                        </a:spcBef>
                        <a:spcAft>
                          <a:spcPts val="300"/>
                        </a:spcAft>
                        <a:buFont typeface="Arial" panose="020B0604020202020204" pitchFamily="34" charset="0"/>
                        <a:buChar char="•"/>
                      </a:pPr>
                      <a:r>
                        <a:rPr lang="en-US" sz="1200" i="0" dirty="0">
                          <a:solidFill>
                            <a:schemeClr val="tx1"/>
                          </a:solidFill>
                        </a:rPr>
                        <a:t>New Markets</a:t>
                      </a:r>
                    </a:p>
                    <a:p>
                      <a:pPr marL="171450" indent="-171450">
                        <a:spcBef>
                          <a:spcPts val="300"/>
                        </a:spcBef>
                        <a:spcAft>
                          <a:spcPts val="300"/>
                        </a:spcAft>
                        <a:buFont typeface="Arial" panose="020B0604020202020204" pitchFamily="34" charset="0"/>
                        <a:buChar char="•"/>
                      </a:pPr>
                      <a:r>
                        <a:rPr lang="en-US" sz="1200" i="0" dirty="0">
                          <a:solidFill>
                            <a:schemeClr val="tx1"/>
                          </a:solidFill>
                        </a:rPr>
                        <a:t>New Products</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Existing Clients</a:t>
                      </a:r>
                    </a:p>
                    <a:p>
                      <a:pPr marL="171450" indent="-171450">
                        <a:spcBef>
                          <a:spcPts val="300"/>
                        </a:spcBef>
                        <a:spcAft>
                          <a:spcPts val="300"/>
                        </a:spcAft>
                        <a:buFont typeface="Arial" panose="020B0604020202020204" pitchFamily="34" charset="0"/>
                        <a:buChar char="•"/>
                      </a:pPr>
                      <a:r>
                        <a:rPr lang="en-US" sz="1200" i="0" dirty="0">
                          <a:solidFill>
                            <a:schemeClr val="tx1"/>
                          </a:solidFill>
                        </a:rPr>
                        <a:t>Existing Clients; New Products/ Markets</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See Hunter &amp; Farmer</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Business Case Development</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881735"/>
                  </a:ext>
                </a:extLst>
              </a:tr>
              <a:tr h="567508">
                <a:tc vMerge="1">
                  <a:txBody>
                    <a:bodyPr/>
                    <a:lstStyle/>
                    <a:p>
                      <a:pPr marL="0" marR="0" lvl="0" indent="0" algn="ctr" defTabSz="45339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ndParaRPr>
                    </a:p>
                  </a:txBody>
                  <a:tcPr marL="0" marR="0" marT="0" marB="91440" anchor="ctr">
                    <a:solidFill>
                      <a:schemeClr val="tx2">
                        <a:lumMod val="75000"/>
                      </a:schemeClr>
                    </a:solidFill>
                  </a:tcPr>
                </a:tc>
                <a:tc>
                  <a:txBody>
                    <a:bodyPr/>
                    <a:lstStyle/>
                    <a:p>
                      <a:pPr marL="0" marR="0" lvl="0" indent="0" algn="l" defTabSz="45339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Fast Track</a:t>
                      </a:r>
                    </a:p>
                  </a:txBody>
                  <a:tcPr marL="144000" marR="108000" marT="108000" marB="7200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N/A</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Existing Client; Standard Order</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i="0" dirty="0">
                          <a:solidFill>
                            <a:schemeClr val="tx1"/>
                          </a:solidFill>
                        </a:rPr>
                        <a:t>See Hunter &amp; Farmer</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i="0" dirty="0">
                          <a:solidFill>
                            <a:schemeClr val="tx1"/>
                          </a:solidFill>
                        </a:rPr>
                        <a:t>N/A</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869564"/>
                  </a:ext>
                </a:extLst>
              </a:tr>
              <a:tr h="1135016">
                <a:tc gridSpan="2">
                  <a:txBody>
                    <a:bodyPr/>
                    <a:lstStyle/>
                    <a:p>
                      <a:pPr marL="0" marR="0" lvl="0" indent="0" algn="l" defTabSz="45339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Pipeline Management</a:t>
                      </a:r>
                    </a:p>
                  </a:txBody>
                  <a:tcPr marL="144000" marR="108000" marT="108000" marB="72000">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a:txBody>
                    <a:bodyPr/>
                    <a:lstStyle/>
                    <a:p>
                      <a:pPr marL="171450" indent="-171450">
                        <a:spcBef>
                          <a:spcPts val="300"/>
                        </a:spcBef>
                        <a:spcAft>
                          <a:spcPts val="300"/>
                        </a:spcAft>
                        <a:buFont typeface="Arial" panose="020B0604020202020204" pitchFamily="34" charset="0"/>
                        <a:buChar char="•"/>
                      </a:pPr>
                      <a:r>
                        <a:rPr lang="en-US" sz="1200" i="0" dirty="0">
                          <a:solidFill>
                            <a:schemeClr val="tx1"/>
                          </a:solidFill>
                        </a:rPr>
                        <a:t>Ensure Pipeline Coverage &amp; Reporting Hygiene</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Ensure Pipeline Coverage &amp; Reporting Hygiene</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Arial"/>
                          <a:ea typeface="+mn-ea"/>
                          <a:cs typeface="+mn-cs"/>
                        </a:rPr>
                        <a:t>Ensure Pipeline Coverage &amp; Reporting Hygiene</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70655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mn-lt"/>
                          <a:ea typeface="+mn-ea"/>
                          <a:cs typeface="+mn-cs"/>
                        </a:rPr>
                        <a:t>Ensure Pipeline Coverage &amp; Reporting Hygiene</a:t>
                      </a:r>
                    </a:p>
                  </a:txBody>
                  <a:tcPr marL="109728" marR="109728" marT="109728" marB="73152">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138024"/>
                  </a:ext>
                </a:extLst>
              </a:tr>
            </a:tbl>
          </a:graphicData>
        </a:graphic>
      </p:graphicFrame>
      <p:grpSp>
        <p:nvGrpSpPr>
          <p:cNvPr id="7" name="Group 6">
            <a:extLst>
              <a:ext uri="{FF2B5EF4-FFF2-40B4-BE49-F238E27FC236}">
                <a16:creationId xmlns:a16="http://schemas.microsoft.com/office/drawing/2014/main" id="{704DA14C-ED1F-4D0D-A9B9-501D97CFAC06}"/>
              </a:ext>
            </a:extLst>
          </p:cNvPr>
          <p:cNvGrpSpPr/>
          <p:nvPr/>
        </p:nvGrpSpPr>
        <p:grpSpPr>
          <a:xfrm>
            <a:off x="318074" y="886102"/>
            <a:ext cx="7171508" cy="588011"/>
            <a:chOff x="300445" y="1132323"/>
            <a:chExt cx="7171508" cy="588011"/>
          </a:xfrm>
        </p:grpSpPr>
        <p:sp>
          <p:nvSpPr>
            <p:cNvPr id="8" name="Rectangle 7">
              <a:extLst>
                <a:ext uri="{FF2B5EF4-FFF2-40B4-BE49-F238E27FC236}">
                  <a16:creationId xmlns:a16="http://schemas.microsoft.com/office/drawing/2014/main" id="{99A8EE72-F8AA-4634-BFD4-499A6F77A0FD}"/>
                </a:ext>
              </a:extLst>
            </p:cNvPr>
            <p:cNvSpPr/>
            <p:nvPr/>
          </p:nvSpPr>
          <p:spPr>
            <a:xfrm>
              <a:off x="2286000" y="1166336"/>
              <a:ext cx="5185953" cy="553998"/>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We are collectively working to build a high-performing sales culture and we are relying on you to make yourself and the people around you better. Here is what is expected of you as we build a culture that will deliver results:</a:t>
              </a:r>
            </a:p>
          </p:txBody>
        </p:sp>
        <p:sp>
          <p:nvSpPr>
            <p:cNvPr id="9" name="Rectangle 8">
              <a:extLst>
                <a:ext uri="{FF2B5EF4-FFF2-40B4-BE49-F238E27FC236}">
                  <a16:creationId xmlns:a16="http://schemas.microsoft.com/office/drawing/2014/main" id="{BA166CF4-408E-4F3F-9FED-ECB533BC8FEE}"/>
                </a:ext>
              </a:extLst>
            </p:cNvPr>
            <p:cNvSpPr/>
            <p:nvPr/>
          </p:nvSpPr>
          <p:spPr>
            <a:xfrm>
              <a:off x="300445" y="1215706"/>
              <a:ext cx="1756949" cy="430887"/>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What Is Expected Of You?</a:t>
              </a:r>
            </a:p>
          </p:txBody>
        </p:sp>
        <p:cxnSp>
          <p:nvCxnSpPr>
            <p:cNvPr id="10" name="Straight Connector 9">
              <a:extLst>
                <a:ext uri="{FF2B5EF4-FFF2-40B4-BE49-F238E27FC236}">
                  <a16:creationId xmlns:a16="http://schemas.microsoft.com/office/drawing/2014/main" id="{B9EC1459-999D-4E19-9F3A-1720012AB1D9}"/>
                </a:ext>
              </a:extLst>
            </p:cNvPr>
            <p:cNvCxnSpPr>
              <a:cxnSpLocks/>
            </p:cNvCxnSpPr>
            <p:nvPr/>
          </p:nvCxnSpPr>
          <p:spPr>
            <a:xfrm>
              <a:off x="2171697" y="1132323"/>
              <a:ext cx="0" cy="5880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1C92D9CF-011E-45D2-A463-8A2EFC7ADBF5}"/>
              </a:ext>
            </a:extLst>
          </p:cNvPr>
          <p:cNvSpPr/>
          <p:nvPr/>
        </p:nvSpPr>
        <p:spPr>
          <a:xfrm>
            <a:off x="6039849" y="3689350"/>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4FD387-40FA-4888-8953-845E67A19F48}"/>
              </a:ext>
            </a:extLst>
          </p:cNvPr>
          <p:cNvSpPr/>
          <p:nvPr/>
        </p:nvSpPr>
        <p:spPr>
          <a:xfrm>
            <a:off x="4724400" y="3689350"/>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73A3276-F655-44A3-9AA1-DA83F19D0DA8}"/>
              </a:ext>
            </a:extLst>
          </p:cNvPr>
          <p:cNvSpPr/>
          <p:nvPr/>
        </p:nvSpPr>
        <p:spPr>
          <a:xfrm>
            <a:off x="3244850" y="3689350"/>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E6309DC-29BB-4638-B8E8-F7952AC9B202}"/>
              </a:ext>
            </a:extLst>
          </p:cNvPr>
          <p:cNvSpPr/>
          <p:nvPr/>
        </p:nvSpPr>
        <p:spPr>
          <a:xfrm>
            <a:off x="1784350" y="3689350"/>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DF608DC7-0712-43F6-8FC9-E949F29A0F4D}"/>
              </a:ext>
            </a:extLst>
          </p:cNvPr>
          <p:cNvGrpSpPr/>
          <p:nvPr/>
        </p:nvGrpSpPr>
        <p:grpSpPr>
          <a:xfrm>
            <a:off x="1866760" y="3780946"/>
            <a:ext cx="260630" cy="242260"/>
            <a:chOff x="6276975" y="3981450"/>
            <a:chExt cx="360363" cy="334963"/>
          </a:xfrm>
          <a:solidFill>
            <a:schemeClr val="bg1"/>
          </a:solidFill>
        </p:grpSpPr>
        <p:sp>
          <p:nvSpPr>
            <p:cNvPr id="40" name="Freeform 98">
              <a:extLst>
                <a:ext uri="{FF2B5EF4-FFF2-40B4-BE49-F238E27FC236}">
                  <a16:creationId xmlns:a16="http://schemas.microsoft.com/office/drawing/2014/main" id="{1E7209FC-1151-4E59-92E8-146257689DB0}"/>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99">
              <a:extLst>
                <a:ext uri="{FF2B5EF4-FFF2-40B4-BE49-F238E27FC236}">
                  <a16:creationId xmlns:a16="http://schemas.microsoft.com/office/drawing/2014/main" id="{34356211-38B9-433F-AB34-300F65FC4CF4}"/>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100">
              <a:extLst>
                <a:ext uri="{FF2B5EF4-FFF2-40B4-BE49-F238E27FC236}">
                  <a16:creationId xmlns:a16="http://schemas.microsoft.com/office/drawing/2014/main" id="{28573A81-AB71-4EA9-8D74-E29521397D69}"/>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01">
              <a:extLst>
                <a:ext uri="{FF2B5EF4-FFF2-40B4-BE49-F238E27FC236}">
                  <a16:creationId xmlns:a16="http://schemas.microsoft.com/office/drawing/2014/main" id="{CA4FC5EB-4F65-45DB-ABEC-60BC66702204}"/>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21" name="Graphic 20" descr="Farm scene">
            <a:extLst>
              <a:ext uri="{FF2B5EF4-FFF2-40B4-BE49-F238E27FC236}">
                <a16:creationId xmlns:a16="http://schemas.microsoft.com/office/drawing/2014/main" id="{583580EF-63EF-47B7-9154-4F471ABEE3B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7015" y="3741515"/>
            <a:ext cx="321121" cy="321121"/>
          </a:xfrm>
          <a:prstGeom prst="rect">
            <a:avLst/>
          </a:prstGeom>
        </p:spPr>
      </p:pic>
      <p:grpSp>
        <p:nvGrpSpPr>
          <p:cNvPr id="46" name="Group 45">
            <a:extLst>
              <a:ext uri="{FF2B5EF4-FFF2-40B4-BE49-F238E27FC236}">
                <a16:creationId xmlns:a16="http://schemas.microsoft.com/office/drawing/2014/main" id="{B91AF6A1-A770-4F55-AEA8-C925750F7784}"/>
              </a:ext>
            </a:extLst>
          </p:cNvPr>
          <p:cNvGrpSpPr/>
          <p:nvPr/>
        </p:nvGrpSpPr>
        <p:grpSpPr>
          <a:xfrm>
            <a:off x="6129129" y="3798207"/>
            <a:ext cx="246891" cy="207736"/>
            <a:chOff x="2670175" y="2913063"/>
            <a:chExt cx="360363" cy="303212"/>
          </a:xfrm>
          <a:solidFill>
            <a:schemeClr val="bg1"/>
          </a:solidFill>
        </p:grpSpPr>
        <p:sp>
          <p:nvSpPr>
            <p:cNvPr id="47" name="Freeform 5">
              <a:extLst>
                <a:ext uri="{FF2B5EF4-FFF2-40B4-BE49-F238E27FC236}">
                  <a16:creationId xmlns:a16="http://schemas.microsoft.com/office/drawing/2014/main" id="{7DE4E084-E1BA-44BF-A862-DE66464F9EC4}"/>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6">
              <a:extLst>
                <a:ext uri="{FF2B5EF4-FFF2-40B4-BE49-F238E27FC236}">
                  <a16:creationId xmlns:a16="http://schemas.microsoft.com/office/drawing/2014/main" id="{BFCB7D33-125A-40D3-977B-01D638A84C01}"/>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7">
              <a:extLst>
                <a:ext uri="{FF2B5EF4-FFF2-40B4-BE49-F238E27FC236}">
                  <a16:creationId xmlns:a16="http://schemas.microsoft.com/office/drawing/2014/main" id="{56241CE8-47D9-4230-A3BA-DF9549C40B0A}"/>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0" name="Group 49">
            <a:extLst>
              <a:ext uri="{FF2B5EF4-FFF2-40B4-BE49-F238E27FC236}">
                <a16:creationId xmlns:a16="http://schemas.microsoft.com/office/drawing/2014/main" id="{33C44CDA-039F-4FDE-BE80-D446440FFF8A}"/>
              </a:ext>
            </a:extLst>
          </p:cNvPr>
          <p:cNvGrpSpPr/>
          <p:nvPr/>
        </p:nvGrpSpPr>
        <p:grpSpPr>
          <a:xfrm>
            <a:off x="4803651" y="3768016"/>
            <a:ext cx="266949" cy="268119"/>
            <a:chOff x="5554663" y="3611563"/>
            <a:chExt cx="361950" cy="363537"/>
          </a:xfrm>
          <a:solidFill>
            <a:schemeClr val="bg1"/>
          </a:solidFill>
        </p:grpSpPr>
        <p:sp>
          <p:nvSpPr>
            <p:cNvPr id="51" name="Freeform 48">
              <a:extLst>
                <a:ext uri="{FF2B5EF4-FFF2-40B4-BE49-F238E27FC236}">
                  <a16:creationId xmlns:a16="http://schemas.microsoft.com/office/drawing/2014/main" id="{8FF61FE5-961F-462A-B08F-BCA3925B6967}"/>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9">
              <a:extLst>
                <a:ext uri="{FF2B5EF4-FFF2-40B4-BE49-F238E27FC236}">
                  <a16:creationId xmlns:a16="http://schemas.microsoft.com/office/drawing/2014/main" id="{91A13150-AAFC-43D1-BD6D-D78AF23BFC59}"/>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0">
              <a:extLst>
                <a:ext uri="{FF2B5EF4-FFF2-40B4-BE49-F238E27FC236}">
                  <a16:creationId xmlns:a16="http://schemas.microsoft.com/office/drawing/2014/main" id="{3BF0D334-386E-43E8-8D26-701EABD50A22}"/>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4" name="Group 53">
            <a:extLst>
              <a:ext uri="{FF2B5EF4-FFF2-40B4-BE49-F238E27FC236}">
                <a16:creationId xmlns:a16="http://schemas.microsoft.com/office/drawing/2014/main" id="{BF5DC96C-B144-4581-804F-06D2EED65B7B}"/>
              </a:ext>
            </a:extLst>
          </p:cNvPr>
          <p:cNvGrpSpPr/>
          <p:nvPr/>
        </p:nvGrpSpPr>
        <p:grpSpPr>
          <a:xfrm>
            <a:off x="1240917" y="6013264"/>
            <a:ext cx="346075" cy="331788"/>
            <a:chOff x="4119563" y="2901951"/>
            <a:chExt cx="346075" cy="331788"/>
          </a:xfrm>
          <a:solidFill>
            <a:srgbClr val="093957"/>
          </a:solidFill>
        </p:grpSpPr>
        <p:sp>
          <p:nvSpPr>
            <p:cNvPr id="55" name="Freeform 146">
              <a:extLst>
                <a:ext uri="{FF2B5EF4-FFF2-40B4-BE49-F238E27FC236}">
                  <a16:creationId xmlns:a16="http://schemas.microsoft.com/office/drawing/2014/main" id="{4546EED7-7937-4FF6-AEA2-2E6E84006146}"/>
                </a:ext>
              </a:extLst>
            </p:cNvPr>
            <p:cNvSpPr>
              <a:spLocks/>
            </p:cNvSpPr>
            <p:nvPr/>
          </p:nvSpPr>
          <p:spPr bwMode="auto">
            <a:xfrm>
              <a:off x="4360863" y="3052763"/>
              <a:ext cx="104775" cy="150813"/>
            </a:xfrm>
            <a:custGeom>
              <a:avLst/>
              <a:gdLst>
                <a:gd name="T0" fmla="*/ 17 w 28"/>
                <a:gd name="T1" fmla="*/ 22 h 40"/>
                <a:gd name="T2" fmla="*/ 22 w 28"/>
                <a:gd name="T3" fmla="*/ 12 h 40"/>
                <a:gd name="T4" fmla="*/ 10 w 28"/>
                <a:gd name="T5" fmla="*/ 0 h 40"/>
                <a:gd name="T6" fmla="*/ 2 w 28"/>
                <a:gd name="T7" fmla="*/ 3 h 40"/>
                <a:gd name="T8" fmla="*/ 2 w 28"/>
                <a:gd name="T9" fmla="*/ 8 h 40"/>
                <a:gd name="T10" fmla="*/ 0 w 28"/>
                <a:gd name="T11" fmla="*/ 18 h 40"/>
                <a:gd name="T12" fmla="*/ 3 w 28"/>
                <a:gd name="T13" fmla="*/ 22 h 40"/>
                <a:gd name="T14" fmla="*/ 0 w 28"/>
                <a:gd name="T15" fmla="*/ 23 h 40"/>
                <a:gd name="T16" fmla="*/ 10 w 28"/>
                <a:gd name="T17" fmla="*/ 40 h 40"/>
                <a:gd name="T18" fmla="*/ 26 w 28"/>
                <a:gd name="T19" fmla="*/ 40 h 40"/>
                <a:gd name="T20" fmla="*/ 28 w 28"/>
                <a:gd name="T21" fmla="*/ 38 h 40"/>
                <a:gd name="T22" fmla="*/ 17 w 28"/>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0">
                  <a:moveTo>
                    <a:pt x="17" y="22"/>
                  </a:moveTo>
                  <a:cubicBezTo>
                    <a:pt x="20" y="19"/>
                    <a:pt x="22" y="16"/>
                    <a:pt x="22" y="12"/>
                  </a:cubicBezTo>
                  <a:cubicBezTo>
                    <a:pt x="22" y="5"/>
                    <a:pt x="17" y="0"/>
                    <a:pt x="10" y="0"/>
                  </a:cubicBezTo>
                  <a:cubicBezTo>
                    <a:pt x="7" y="0"/>
                    <a:pt x="4" y="1"/>
                    <a:pt x="2" y="3"/>
                  </a:cubicBezTo>
                  <a:cubicBezTo>
                    <a:pt x="2" y="5"/>
                    <a:pt x="2" y="7"/>
                    <a:pt x="2" y="8"/>
                  </a:cubicBezTo>
                  <a:cubicBezTo>
                    <a:pt x="2" y="12"/>
                    <a:pt x="1" y="15"/>
                    <a:pt x="0" y="18"/>
                  </a:cubicBezTo>
                  <a:cubicBezTo>
                    <a:pt x="1" y="19"/>
                    <a:pt x="2" y="21"/>
                    <a:pt x="3" y="22"/>
                  </a:cubicBezTo>
                  <a:cubicBezTo>
                    <a:pt x="2" y="22"/>
                    <a:pt x="1" y="23"/>
                    <a:pt x="0" y="23"/>
                  </a:cubicBezTo>
                  <a:cubicBezTo>
                    <a:pt x="5" y="27"/>
                    <a:pt x="9" y="33"/>
                    <a:pt x="10" y="40"/>
                  </a:cubicBezTo>
                  <a:cubicBezTo>
                    <a:pt x="26" y="40"/>
                    <a:pt x="26" y="40"/>
                    <a:pt x="26" y="40"/>
                  </a:cubicBezTo>
                  <a:cubicBezTo>
                    <a:pt x="27" y="40"/>
                    <a:pt x="28" y="39"/>
                    <a:pt x="28" y="38"/>
                  </a:cubicBezTo>
                  <a:cubicBezTo>
                    <a:pt x="28" y="31"/>
                    <a:pt x="24" y="24"/>
                    <a:pt x="1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147">
              <a:extLst>
                <a:ext uri="{FF2B5EF4-FFF2-40B4-BE49-F238E27FC236}">
                  <a16:creationId xmlns:a16="http://schemas.microsoft.com/office/drawing/2014/main" id="{C3112847-2122-4BC7-88EC-EC3E2EA65A08}"/>
                </a:ext>
              </a:extLst>
            </p:cNvPr>
            <p:cNvSpPr>
              <a:spLocks/>
            </p:cNvSpPr>
            <p:nvPr/>
          </p:nvSpPr>
          <p:spPr bwMode="auto">
            <a:xfrm>
              <a:off x="4119563" y="3052763"/>
              <a:ext cx="106363" cy="150813"/>
            </a:xfrm>
            <a:custGeom>
              <a:avLst/>
              <a:gdLst>
                <a:gd name="T0" fmla="*/ 28 w 28"/>
                <a:gd name="T1" fmla="*/ 23 h 40"/>
                <a:gd name="T2" fmla="*/ 25 w 28"/>
                <a:gd name="T3" fmla="*/ 22 h 40"/>
                <a:gd name="T4" fmla="*/ 28 w 28"/>
                <a:gd name="T5" fmla="*/ 18 h 40"/>
                <a:gd name="T6" fmla="*/ 26 w 28"/>
                <a:gd name="T7" fmla="*/ 8 h 40"/>
                <a:gd name="T8" fmla="*/ 26 w 28"/>
                <a:gd name="T9" fmla="*/ 3 h 40"/>
                <a:gd name="T10" fmla="*/ 18 w 28"/>
                <a:gd name="T11" fmla="*/ 0 h 40"/>
                <a:gd name="T12" fmla="*/ 6 w 28"/>
                <a:gd name="T13" fmla="*/ 12 h 40"/>
                <a:gd name="T14" fmla="*/ 11 w 28"/>
                <a:gd name="T15" fmla="*/ 22 h 40"/>
                <a:gd name="T16" fmla="*/ 0 w 28"/>
                <a:gd name="T17" fmla="*/ 38 h 40"/>
                <a:gd name="T18" fmla="*/ 2 w 28"/>
                <a:gd name="T19" fmla="*/ 40 h 40"/>
                <a:gd name="T20" fmla="*/ 18 w 28"/>
                <a:gd name="T21" fmla="*/ 40 h 40"/>
                <a:gd name="T22" fmla="*/ 28 w 28"/>
                <a:gd name="T23"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0">
                  <a:moveTo>
                    <a:pt x="28" y="23"/>
                  </a:moveTo>
                  <a:cubicBezTo>
                    <a:pt x="27" y="23"/>
                    <a:pt x="26" y="22"/>
                    <a:pt x="25" y="22"/>
                  </a:cubicBezTo>
                  <a:cubicBezTo>
                    <a:pt x="26" y="21"/>
                    <a:pt x="27" y="19"/>
                    <a:pt x="28" y="18"/>
                  </a:cubicBezTo>
                  <a:cubicBezTo>
                    <a:pt x="27" y="15"/>
                    <a:pt x="26" y="12"/>
                    <a:pt x="26" y="8"/>
                  </a:cubicBezTo>
                  <a:cubicBezTo>
                    <a:pt x="26" y="7"/>
                    <a:pt x="26" y="5"/>
                    <a:pt x="26" y="3"/>
                  </a:cubicBezTo>
                  <a:cubicBezTo>
                    <a:pt x="24" y="1"/>
                    <a:pt x="21" y="0"/>
                    <a:pt x="18" y="0"/>
                  </a:cubicBezTo>
                  <a:cubicBezTo>
                    <a:pt x="11" y="0"/>
                    <a:pt x="6" y="5"/>
                    <a:pt x="6" y="12"/>
                  </a:cubicBezTo>
                  <a:cubicBezTo>
                    <a:pt x="6" y="16"/>
                    <a:pt x="8" y="19"/>
                    <a:pt x="11" y="22"/>
                  </a:cubicBezTo>
                  <a:cubicBezTo>
                    <a:pt x="4" y="24"/>
                    <a:pt x="0" y="31"/>
                    <a:pt x="0" y="38"/>
                  </a:cubicBezTo>
                  <a:cubicBezTo>
                    <a:pt x="0" y="39"/>
                    <a:pt x="1" y="40"/>
                    <a:pt x="2" y="40"/>
                  </a:cubicBezTo>
                  <a:cubicBezTo>
                    <a:pt x="18" y="40"/>
                    <a:pt x="18" y="40"/>
                    <a:pt x="18" y="40"/>
                  </a:cubicBezTo>
                  <a:cubicBezTo>
                    <a:pt x="19" y="33"/>
                    <a:pt x="23" y="27"/>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148">
              <a:extLst>
                <a:ext uri="{FF2B5EF4-FFF2-40B4-BE49-F238E27FC236}">
                  <a16:creationId xmlns:a16="http://schemas.microsoft.com/office/drawing/2014/main" id="{9B841FBB-E0E0-4C45-8443-B57813E6B1D6}"/>
                </a:ext>
              </a:extLst>
            </p:cNvPr>
            <p:cNvSpPr>
              <a:spLocks/>
            </p:cNvSpPr>
            <p:nvPr/>
          </p:nvSpPr>
          <p:spPr bwMode="auto">
            <a:xfrm>
              <a:off x="4206875" y="2978151"/>
              <a:ext cx="173038" cy="52388"/>
            </a:xfrm>
            <a:custGeom>
              <a:avLst/>
              <a:gdLst>
                <a:gd name="T0" fmla="*/ 2 w 46"/>
                <a:gd name="T1" fmla="*/ 14 h 14"/>
                <a:gd name="T2" fmla="*/ 1 w 46"/>
                <a:gd name="T3" fmla="*/ 14 h 14"/>
                <a:gd name="T4" fmla="*/ 1 w 46"/>
                <a:gd name="T5" fmla="*/ 11 h 14"/>
                <a:gd name="T6" fmla="*/ 23 w 46"/>
                <a:gd name="T7" fmla="*/ 0 h 14"/>
                <a:gd name="T8" fmla="*/ 45 w 46"/>
                <a:gd name="T9" fmla="*/ 11 h 14"/>
                <a:gd name="T10" fmla="*/ 45 w 46"/>
                <a:gd name="T11" fmla="*/ 14 h 14"/>
                <a:gd name="T12" fmla="*/ 42 w 46"/>
                <a:gd name="T13" fmla="*/ 13 h 14"/>
                <a:gd name="T14" fmla="*/ 23 w 46"/>
                <a:gd name="T15" fmla="*/ 4 h 14"/>
                <a:gd name="T16" fmla="*/ 4 w 46"/>
                <a:gd name="T17" fmla="*/ 13 h 14"/>
                <a:gd name="T18" fmla="*/ 2 w 4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
                  <a:moveTo>
                    <a:pt x="2" y="14"/>
                  </a:moveTo>
                  <a:cubicBezTo>
                    <a:pt x="2" y="14"/>
                    <a:pt x="2" y="14"/>
                    <a:pt x="1" y="14"/>
                  </a:cubicBezTo>
                  <a:cubicBezTo>
                    <a:pt x="0" y="13"/>
                    <a:pt x="0" y="12"/>
                    <a:pt x="1" y="11"/>
                  </a:cubicBezTo>
                  <a:cubicBezTo>
                    <a:pt x="6" y="4"/>
                    <a:pt x="14" y="0"/>
                    <a:pt x="23" y="0"/>
                  </a:cubicBezTo>
                  <a:cubicBezTo>
                    <a:pt x="32" y="0"/>
                    <a:pt x="40" y="4"/>
                    <a:pt x="45" y="11"/>
                  </a:cubicBezTo>
                  <a:cubicBezTo>
                    <a:pt x="46" y="12"/>
                    <a:pt x="46" y="13"/>
                    <a:pt x="45" y="14"/>
                  </a:cubicBezTo>
                  <a:cubicBezTo>
                    <a:pt x="44" y="14"/>
                    <a:pt x="43" y="14"/>
                    <a:pt x="42" y="13"/>
                  </a:cubicBezTo>
                  <a:cubicBezTo>
                    <a:pt x="37" y="7"/>
                    <a:pt x="30" y="4"/>
                    <a:pt x="23" y="4"/>
                  </a:cubicBezTo>
                  <a:cubicBezTo>
                    <a:pt x="16" y="4"/>
                    <a:pt x="9" y="7"/>
                    <a:pt x="4" y="13"/>
                  </a:cubicBezTo>
                  <a:cubicBezTo>
                    <a:pt x="4" y="14"/>
                    <a:pt x="3"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149">
              <a:extLst>
                <a:ext uri="{FF2B5EF4-FFF2-40B4-BE49-F238E27FC236}">
                  <a16:creationId xmlns:a16="http://schemas.microsoft.com/office/drawing/2014/main" id="{7C119D43-311F-4286-9D7F-8B171C52CF8E}"/>
                </a:ext>
              </a:extLst>
            </p:cNvPr>
            <p:cNvSpPr>
              <a:spLocks/>
            </p:cNvSpPr>
            <p:nvPr/>
          </p:nvSpPr>
          <p:spPr bwMode="auto">
            <a:xfrm>
              <a:off x="4179888" y="2940051"/>
              <a:ext cx="225425" cy="68263"/>
            </a:xfrm>
            <a:custGeom>
              <a:avLst/>
              <a:gdLst>
                <a:gd name="T0" fmla="*/ 2 w 60"/>
                <a:gd name="T1" fmla="*/ 17 h 18"/>
                <a:gd name="T2" fmla="*/ 1 w 60"/>
                <a:gd name="T3" fmla="*/ 17 h 18"/>
                <a:gd name="T4" fmla="*/ 0 w 60"/>
                <a:gd name="T5" fmla="*/ 14 h 18"/>
                <a:gd name="T6" fmla="*/ 30 w 60"/>
                <a:gd name="T7" fmla="*/ 0 h 18"/>
                <a:gd name="T8" fmla="*/ 60 w 60"/>
                <a:gd name="T9" fmla="*/ 14 h 18"/>
                <a:gd name="T10" fmla="*/ 59 w 60"/>
                <a:gd name="T11" fmla="*/ 17 h 18"/>
                <a:gd name="T12" fmla="*/ 56 w 60"/>
                <a:gd name="T13" fmla="*/ 17 h 18"/>
                <a:gd name="T14" fmla="*/ 30 w 60"/>
                <a:gd name="T15" fmla="*/ 4 h 18"/>
                <a:gd name="T16" fmla="*/ 4 w 60"/>
                <a:gd name="T17" fmla="*/ 17 h 18"/>
                <a:gd name="T18" fmla="*/ 2 w 60"/>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8">
                  <a:moveTo>
                    <a:pt x="2" y="17"/>
                  </a:moveTo>
                  <a:cubicBezTo>
                    <a:pt x="2" y="17"/>
                    <a:pt x="1" y="17"/>
                    <a:pt x="1" y="17"/>
                  </a:cubicBezTo>
                  <a:cubicBezTo>
                    <a:pt x="0" y="16"/>
                    <a:pt x="0" y="15"/>
                    <a:pt x="0" y="14"/>
                  </a:cubicBezTo>
                  <a:cubicBezTo>
                    <a:pt x="8" y="5"/>
                    <a:pt x="18" y="0"/>
                    <a:pt x="30" y="0"/>
                  </a:cubicBezTo>
                  <a:cubicBezTo>
                    <a:pt x="42" y="0"/>
                    <a:pt x="52" y="5"/>
                    <a:pt x="60" y="14"/>
                  </a:cubicBezTo>
                  <a:cubicBezTo>
                    <a:pt x="60" y="15"/>
                    <a:pt x="60" y="16"/>
                    <a:pt x="59" y="17"/>
                  </a:cubicBezTo>
                  <a:cubicBezTo>
                    <a:pt x="58" y="18"/>
                    <a:pt x="57" y="17"/>
                    <a:pt x="56" y="17"/>
                  </a:cubicBezTo>
                  <a:cubicBezTo>
                    <a:pt x="50" y="9"/>
                    <a:pt x="40" y="4"/>
                    <a:pt x="30" y="4"/>
                  </a:cubicBezTo>
                  <a:cubicBezTo>
                    <a:pt x="20" y="4"/>
                    <a:pt x="10" y="9"/>
                    <a:pt x="4" y="17"/>
                  </a:cubicBezTo>
                  <a:cubicBezTo>
                    <a:pt x="3" y="17"/>
                    <a:pt x="3" y="17"/>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150">
              <a:extLst>
                <a:ext uri="{FF2B5EF4-FFF2-40B4-BE49-F238E27FC236}">
                  <a16:creationId xmlns:a16="http://schemas.microsoft.com/office/drawing/2014/main" id="{CF61D990-8B3D-4BC9-AA98-47EDAB17C907}"/>
                </a:ext>
              </a:extLst>
            </p:cNvPr>
            <p:cNvSpPr>
              <a:spLocks/>
            </p:cNvSpPr>
            <p:nvPr/>
          </p:nvSpPr>
          <p:spPr bwMode="auto">
            <a:xfrm>
              <a:off x="4149725" y="2901951"/>
              <a:ext cx="285750" cy="84138"/>
            </a:xfrm>
            <a:custGeom>
              <a:avLst/>
              <a:gdLst>
                <a:gd name="T0" fmla="*/ 74 w 76"/>
                <a:gd name="T1" fmla="*/ 21 h 22"/>
                <a:gd name="T2" fmla="*/ 73 w 76"/>
                <a:gd name="T3" fmla="*/ 21 h 22"/>
                <a:gd name="T4" fmla="*/ 38 w 76"/>
                <a:gd name="T5" fmla="*/ 4 h 22"/>
                <a:gd name="T6" fmla="*/ 4 w 76"/>
                <a:gd name="T7" fmla="*/ 21 h 22"/>
                <a:gd name="T8" fmla="*/ 1 w 76"/>
                <a:gd name="T9" fmla="*/ 21 h 22"/>
                <a:gd name="T10" fmla="*/ 0 w 76"/>
                <a:gd name="T11" fmla="*/ 18 h 22"/>
                <a:gd name="T12" fmla="*/ 38 w 76"/>
                <a:gd name="T13" fmla="*/ 0 h 22"/>
                <a:gd name="T14" fmla="*/ 76 w 76"/>
                <a:gd name="T15" fmla="*/ 18 h 22"/>
                <a:gd name="T16" fmla="*/ 75 w 76"/>
                <a:gd name="T17" fmla="*/ 21 h 22"/>
                <a:gd name="T18" fmla="*/ 74 w 76"/>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74" y="21"/>
                  </a:moveTo>
                  <a:cubicBezTo>
                    <a:pt x="73" y="21"/>
                    <a:pt x="73" y="21"/>
                    <a:pt x="73" y="21"/>
                  </a:cubicBezTo>
                  <a:cubicBezTo>
                    <a:pt x="64" y="10"/>
                    <a:pt x="52" y="4"/>
                    <a:pt x="38" y="4"/>
                  </a:cubicBezTo>
                  <a:cubicBezTo>
                    <a:pt x="24" y="4"/>
                    <a:pt x="12" y="10"/>
                    <a:pt x="4" y="21"/>
                  </a:cubicBezTo>
                  <a:cubicBezTo>
                    <a:pt x="3" y="21"/>
                    <a:pt x="2" y="22"/>
                    <a:pt x="1" y="21"/>
                  </a:cubicBezTo>
                  <a:cubicBezTo>
                    <a:pt x="0" y="20"/>
                    <a:pt x="0" y="19"/>
                    <a:pt x="0" y="18"/>
                  </a:cubicBezTo>
                  <a:cubicBezTo>
                    <a:pt x="10" y="7"/>
                    <a:pt x="23" y="0"/>
                    <a:pt x="38" y="0"/>
                  </a:cubicBezTo>
                  <a:cubicBezTo>
                    <a:pt x="53" y="0"/>
                    <a:pt x="66" y="7"/>
                    <a:pt x="76" y="18"/>
                  </a:cubicBezTo>
                  <a:cubicBezTo>
                    <a:pt x="76" y="19"/>
                    <a:pt x="76" y="20"/>
                    <a:pt x="75" y="21"/>
                  </a:cubicBezTo>
                  <a:cubicBezTo>
                    <a:pt x="75" y="21"/>
                    <a:pt x="75" y="21"/>
                    <a:pt x="7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51">
              <a:extLst>
                <a:ext uri="{FF2B5EF4-FFF2-40B4-BE49-F238E27FC236}">
                  <a16:creationId xmlns:a16="http://schemas.microsoft.com/office/drawing/2014/main" id="{162048F2-DFF0-4C9D-B72A-6001DE68020F}"/>
                </a:ext>
              </a:extLst>
            </p:cNvPr>
            <p:cNvSpPr>
              <a:spLocks/>
            </p:cNvSpPr>
            <p:nvPr/>
          </p:nvSpPr>
          <p:spPr bwMode="auto">
            <a:xfrm>
              <a:off x="4198938" y="3022601"/>
              <a:ext cx="187325" cy="211138"/>
            </a:xfrm>
            <a:custGeom>
              <a:avLst/>
              <a:gdLst>
                <a:gd name="T0" fmla="*/ 50 w 50"/>
                <a:gd name="T1" fmla="*/ 53 h 56"/>
                <a:gd name="T2" fmla="*/ 34 w 50"/>
                <a:gd name="T3" fmla="*/ 30 h 56"/>
                <a:gd name="T4" fmla="*/ 41 w 50"/>
                <a:gd name="T5" fmla="*/ 16 h 56"/>
                <a:gd name="T6" fmla="*/ 25 w 50"/>
                <a:gd name="T7" fmla="*/ 0 h 56"/>
                <a:gd name="T8" fmla="*/ 9 w 50"/>
                <a:gd name="T9" fmla="*/ 16 h 56"/>
                <a:gd name="T10" fmla="*/ 16 w 50"/>
                <a:gd name="T11" fmla="*/ 30 h 56"/>
                <a:gd name="T12" fmla="*/ 0 w 50"/>
                <a:gd name="T13" fmla="*/ 54 h 56"/>
                <a:gd name="T14" fmla="*/ 2 w 50"/>
                <a:gd name="T15" fmla="*/ 56 h 56"/>
                <a:gd name="T16" fmla="*/ 48 w 50"/>
                <a:gd name="T17" fmla="*/ 56 h 56"/>
                <a:gd name="T18" fmla="*/ 48 w 50"/>
                <a:gd name="T19" fmla="*/ 56 h 56"/>
                <a:gd name="T20" fmla="*/ 50 w 50"/>
                <a:gd name="T21" fmla="*/ 54 h 56"/>
                <a:gd name="T22" fmla="*/ 50 w 50"/>
                <a:gd name="T23"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6">
                  <a:moveTo>
                    <a:pt x="50" y="53"/>
                  </a:moveTo>
                  <a:cubicBezTo>
                    <a:pt x="50" y="43"/>
                    <a:pt x="43" y="34"/>
                    <a:pt x="34" y="30"/>
                  </a:cubicBezTo>
                  <a:cubicBezTo>
                    <a:pt x="38" y="28"/>
                    <a:pt x="41" y="22"/>
                    <a:pt x="41" y="16"/>
                  </a:cubicBezTo>
                  <a:cubicBezTo>
                    <a:pt x="41" y="7"/>
                    <a:pt x="34" y="0"/>
                    <a:pt x="25" y="0"/>
                  </a:cubicBezTo>
                  <a:cubicBezTo>
                    <a:pt x="16" y="0"/>
                    <a:pt x="9" y="7"/>
                    <a:pt x="9" y="16"/>
                  </a:cubicBezTo>
                  <a:cubicBezTo>
                    <a:pt x="9" y="22"/>
                    <a:pt x="12" y="28"/>
                    <a:pt x="16" y="30"/>
                  </a:cubicBezTo>
                  <a:cubicBezTo>
                    <a:pt x="7" y="34"/>
                    <a:pt x="0" y="43"/>
                    <a:pt x="0" y="54"/>
                  </a:cubicBezTo>
                  <a:cubicBezTo>
                    <a:pt x="0" y="55"/>
                    <a:pt x="1" y="56"/>
                    <a:pt x="2" y="56"/>
                  </a:cubicBezTo>
                  <a:cubicBezTo>
                    <a:pt x="48" y="56"/>
                    <a:pt x="48" y="56"/>
                    <a:pt x="48" y="56"/>
                  </a:cubicBezTo>
                  <a:cubicBezTo>
                    <a:pt x="48" y="56"/>
                    <a:pt x="48" y="56"/>
                    <a:pt x="48" y="56"/>
                  </a:cubicBezTo>
                  <a:cubicBezTo>
                    <a:pt x="49" y="56"/>
                    <a:pt x="50" y="55"/>
                    <a:pt x="50" y="54"/>
                  </a:cubicBezTo>
                  <a:cubicBezTo>
                    <a:pt x="50" y="54"/>
                    <a:pt x="50" y="54"/>
                    <a:pt x="5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1" name="Group 60">
            <a:extLst>
              <a:ext uri="{FF2B5EF4-FFF2-40B4-BE49-F238E27FC236}">
                <a16:creationId xmlns:a16="http://schemas.microsoft.com/office/drawing/2014/main" id="{17C7D1C8-BCAC-4BBD-875C-2B542D5F5BF4}"/>
              </a:ext>
            </a:extLst>
          </p:cNvPr>
          <p:cNvGrpSpPr/>
          <p:nvPr/>
        </p:nvGrpSpPr>
        <p:grpSpPr>
          <a:xfrm>
            <a:off x="1222235" y="7244164"/>
            <a:ext cx="293687" cy="298956"/>
            <a:chOff x="8447088" y="4332288"/>
            <a:chExt cx="354012" cy="360363"/>
          </a:xfrm>
          <a:solidFill>
            <a:srgbClr val="093957"/>
          </a:solidFill>
        </p:grpSpPr>
        <p:sp>
          <p:nvSpPr>
            <p:cNvPr id="62" name="Oval 103">
              <a:extLst>
                <a:ext uri="{FF2B5EF4-FFF2-40B4-BE49-F238E27FC236}">
                  <a16:creationId xmlns:a16="http://schemas.microsoft.com/office/drawing/2014/main" id="{F18DD277-7E2B-4186-8DCE-672B061543D7}"/>
                </a:ext>
              </a:extLst>
            </p:cNvPr>
            <p:cNvSpPr>
              <a:spLocks noChangeArrowheads="1"/>
            </p:cNvSpPr>
            <p:nvPr/>
          </p:nvSpPr>
          <p:spPr bwMode="auto">
            <a:xfrm>
              <a:off x="8477250" y="4332288"/>
              <a:ext cx="120650" cy="1206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04">
              <a:extLst>
                <a:ext uri="{FF2B5EF4-FFF2-40B4-BE49-F238E27FC236}">
                  <a16:creationId xmlns:a16="http://schemas.microsoft.com/office/drawing/2014/main" id="{D81D1218-807A-4EDA-8DBD-E9C5EF6EDCF6}"/>
                </a:ext>
              </a:extLst>
            </p:cNvPr>
            <p:cNvSpPr>
              <a:spLocks/>
            </p:cNvSpPr>
            <p:nvPr/>
          </p:nvSpPr>
          <p:spPr bwMode="auto">
            <a:xfrm>
              <a:off x="8447088" y="4467226"/>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05">
              <a:extLst>
                <a:ext uri="{FF2B5EF4-FFF2-40B4-BE49-F238E27FC236}">
                  <a16:creationId xmlns:a16="http://schemas.microsoft.com/office/drawing/2014/main" id="{54A121A2-453B-47EC-B366-DF2070CD60F2}"/>
                </a:ext>
              </a:extLst>
            </p:cNvPr>
            <p:cNvSpPr>
              <a:spLocks noEditPoints="1"/>
            </p:cNvSpPr>
            <p:nvPr/>
          </p:nvSpPr>
          <p:spPr bwMode="auto">
            <a:xfrm>
              <a:off x="8620125" y="4511676"/>
              <a:ext cx="180975" cy="180975"/>
            </a:xfrm>
            <a:custGeom>
              <a:avLst/>
              <a:gdLst>
                <a:gd name="T0" fmla="*/ 47 w 48"/>
                <a:gd name="T1" fmla="*/ 28 h 48"/>
                <a:gd name="T2" fmla="*/ 44 w 48"/>
                <a:gd name="T3" fmla="*/ 26 h 48"/>
                <a:gd name="T4" fmla="*/ 44 w 48"/>
                <a:gd name="T5" fmla="*/ 24 h 48"/>
                <a:gd name="T6" fmla="*/ 44 w 48"/>
                <a:gd name="T7" fmla="*/ 22 h 48"/>
                <a:gd name="T8" fmla="*/ 47 w 48"/>
                <a:gd name="T9" fmla="*/ 20 h 48"/>
                <a:gd name="T10" fmla="*/ 48 w 48"/>
                <a:gd name="T11" fmla="*/ 17 h 48"/>
                <a:gd name="T12" fmla="*/ 42 w 48"/>
                <a:gd name="T13" fmla="*/ 7 h 48"/>
                <a:gd name="T14" fmla="*/ 41 w 48"/>
                <a:gd name="T15" fmla="*/ 6 h 48"/>
                <a:gd name="T16" fmla="*/ 39 w 48"/>
                <a:gd name="T17" fmla="*/ 6 h 48"/>
                <a:gd name="T18" fmla="*/ 36 w 48"/>
                <a:gd name="T19" fmla="*/ 8 h 48"/>
                <a:gd name="T20" fmla="*/ 32 w 48"/>
                <a:gd name="T21" fmla="*/ 6 h 48"/>
                <a:gd name="T22" fmla="*/ 32 w 48"/>
                <a:gd name="T23" fmla="*/ 2 h 48"/>
                <a:gd name="T24" fmla="*/ 30 w 48"/>
                <a:gd name="T25" fmla="*/ 0 h 48"/>
                <a:gd name="T26" fmla="*/ 18 w 48"/>
                <a:gd name="T27" fmla="*/ 0 h 48"/>
                <a:gd name="T28" fmla="*/ 16 w 48"/>
                <a:gd name="T29" fmla="*/ 2 h 48"/>
                <a:gd name="T30" fmla="*/ 16 w 48"/>
                <a:gd name="T31" fmla="*/ 6 h 48"/>
                <a:gd name="T32" fmla="*/ 12 w 48"/>
                <a:gd name="T33" fmla="*/ 8 h 48"/>
                <a:gd name="T34" fmla="*/ 9 w 48"/>
                <a:gd name="T35" fmla="*/ 6 h 48"/>
                <a:gd name="T36" fmla="*/ 6 w 48"/>
                <a:gd name="T37" fmla="*/ 7 h 48"/>
                <a:gd name="T38" fmla="*/ 0 w 48"/>
                <a:gd name="T39" fmla="*/ 17 h 48"/>
                <a:gd name="T40" fmla="*/ 0 w 48"/>
                <a:gd name="T41" fmla="*/ 19 h 48"/>
                <a:gd name="T42" fmla="*/ 1 w 48"/>
                <a:gd name="T43" fmla="*/ 20 h 48"/>
                <a:gd name="T44" fmla="*/ 4 w 48"/>
                <a:gd name="T45" fmla="*/ 22 h 48"/>
                <a:gd name="T46" fmla="*/ 4 w 48"/>
                <a:gd name="T47" fmla="*/ 24 h 48"/>
                <a:gd name="T48" fmla="*/ 4 w 48"/>
                <a:gd name="T49" fmla="*/ 26 h 48"/>
                <a:gd name="T50" fmla="*/ 1 w 48"/>
                <a:gd name="T51" fmla="*/ 28 h 48"/>
                <a:gd name="T52" fmla="*/ 0 w 48"/>
                <a:gd name="T53" fmla="*/ 29 h 48"/>
                <a:gd name="T54" fmla="*/ 0 w 48"/>
                <a:gd name="T55" fmla="*/ 31 h 48"/>
                <a:gd name="T56" fmla="*/ 6 w 48"/>
                <a:gd name="T57" fmla="*/ 41 h 48"/>
                <a:gd name="T58" fmla="*/ 9 w 48"/>
                <a:gd name="T59" fmla="*/ 42 h 48"/>
                <a:gd name="T60" fmla="*/ 12 w 48"/>
                <a:gd name="T61" fmla="*/ 40 h 48"/>
                <a:gd name="T62" fmla="*/ 16 w 48"/>
                <a:gd name="T63" fmla="*/ 42 h 48"/>
                <a:gd name="T64" fmla="*/ 16 w 48"/>
                <a:gd name="T65" fmla="*/ 46 h 48"/>
                <a:gd name="T66" fmla="*/ 18 w 48"/>
                <a:gd name="T67" fmla="*/ 48 h 48"/>
                <a:gd name="T68" fmla="*/ 30 w 48"/>
                <a:gd name="T69" fmla="*/ 48 h 48"/>
                <a:gd name="T70" fmla="*/ 32 w 48"/>
                <a:gd name="T71" fmla="*/ 46 h 48"/>
                <a:gd name="T72" fmla="*/ 32 w 48"/>
                <a:gd name="T73" fmla="*/ 42 h 48"/>
                <a:gd name="T74" fmla="*/ 36 w 48"/>
                <a:gd name="T75" fmla="*/ 40 h 48"/>
                <a:gd name="T76" fmla="*/ 39 w 48"/>
                <a:gd name="T77" fmla="*/ 42 h 48"/>
                <a:gd name="T78" fmla="*/ 41 w 48"/>
                <a:gd name="T79" fmla="*/ 42 h 48"/>
                <a:gd name="T80" fmla="*/ 42 w 48"/>
                <a:gd name="T81" fmla="*/ 41 h 48"/>
                <a:gd name="T82" fmla="*/ 48 w 48"/>
                <a:gd name="T83" fmla="*/ 31 h 48"/>
                <a:gd name="T84" fmla="*/ 47 w 48"/>
                <a:gd name="T85" fmla="*/ 28 h 48"/>
                <a:gd name="T86" fmla="*/ 24 w 48"/>
                <a:gd name="T87" fmla="*/ 32 h 48"/>
                <a:gd name="T88" fmla="*/ 16 w 48"/>
                <a:gd name="T89" fmla="*/ 24 h 48"/>
                <a:gd name="T90" fmla="*/ 24 w 48"/>
                <a:gd name="T91" fmla="*/ 16 h 48"/>
                <a:gd name="T92" fmla="*/ 32 w 48"/>
                <a:gd name="T93" fmla="*/ 24 h 48"/>
                <a:gd name="T94" fmla="*/ 24 w 48"/>
                <a:gd name="T9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8">
                  <a:moveTo>
                    <a:pt x="47" y="28"/>
                  </a:moveTo>
                  <a:cubicBezTo>
                    <a:pt x="44" y="26"/>
                    <a:pt x="44" y="26"/>
                    <a:pt x="44" y="26"/>
                  </a:cubicBezTo>
                  <a:cubicBezTo>
                    <a:pt x="44" y="25"/>
                    <a:pt x="44" y="25"/>
                    <a:pt x="44" y="24"/>
                  </a:cubicBezTo>
                  <a:cubicBezTo>
                    <a:pt x="44" y="23"/>
                    <a:pt x="44" y="23"/>
                    <a:pt x="44" y="22"/>
                  </a:cubicBezTo>
                  <a:cubicBezTo>
                    <a:pt x="47" y="20"/>
                    <a:pt x="47" y="20"/>
                    <a:pt x="47" y="20"/>
                  </a:cubicBezTo>
                  <a:cubicBezTo>
                    <a:pt x="48" y="19"/>
                    <a:pt x="48" y="18"/>
                    <a:pt x="48" y="17"/>
                  </a:cubicBezTo>
                  <a:cubicBezTo>
                    <a:pt x="42" y="7"/>
                    <a:pt x="42" y="7"/>
                    <a:pt x="42" y="7"/>
                  </a:cubicBezTo>
                  <a:cubicBezTo>
                    <a:pt x="42" y="6"/>
                    <a:pt x="41" y="6"/>
                    <a:pt x="41" y="6"/>
                  </a:cubicBezTo>
                  <a:cubicBezTo>
                    <a:pt x="40" y="6"/>
                    <a:pt x="40" y="6"/>
                    <a:pt x="39" y="6"/>
                  </a:cubicBezTo>
                  <a:cubicBezTo>
                    <a:pt x="36" y="8"/>
                    <a:pt x="36" y="8"/>
                    <a:pt x="36" y="8"/>
                  </a:cubicBezTo>
                  <a:cubicBezTo>
                    <a:pt x="35" y="7"/>
                    <a:pt x="33" y="6"/>
                    <a:pt x="32" y="6"/>
                  </a:cubicBezTo>
                  <a:cubicBezTo>
                    <a:pt x="32" y="2"/>
                    <a:pt x="32" y="2"/>
                    <a:pt x="32" y="2"/>
                  </a:cubicBezTo>
                  <a:cubicBezTo>
                    <a:pt x="32" y="1"/>
                    <a:pt x="31" y="0"/>
                    <a:pt x="30" y="0"/>
                  </a:cubicBezTo>
                  <a:cubicBezTo>
                    <a:pt x="18" y="0"/>
                    <a:pt x="18" y="0"/>
                    <a:pt x="18" y="0"/>
                  </a:cubicBezTo>
                  <a:cubicBezTo>
                    <a:pt x="17" y="0"/>
                    <a:pt x="16" y="1"/>
                    <a:pt x="16" y="2"/>
                  </a:cubicBezTo>
                  <a:cubicBezTo>
                    <a:pt x="16" y="6"/>
                    <a:pt x="16" y="6"/>
                    <a:pt x="16" y="6"/>
                  </a:cubicBezTo>
                  <a:cubicBezTo>
                    <a:pt x="15" y="6"/>
                    <a:pt x="13" y="7"/>
                    <a:pt x="12" y="8"/>
                  </a:cubicBezTo>
                  <a:cubicBezTo>
                    <a:pt x="9" y="6"/>
                    <a:pt x="9" y="6"/>
                    <a:pt x="9" y="6"/>
                  </a:cubicBezTo>
                  <a:cubicBezTo>
                    <a:pt x="8" y="6"/>
                    <a:pt x="7" y="6"/>
                    <a:pt x="6" y="7"/>
                  </a:cubicBezTo>
                  <a:cubicBezTo>
                    <a:pt x="0" y="17"/>
                    <a:pt x="0" y="17"/>
                    <a:pt x="0" y="17"/>
                  </a:cubicBezTo>
                  <a:cubicBezTo>
                    <a:pt x="0" y="18"/>
                    <a:pt x="0" y="18"/>
                    <a:pt x="0" y="19"/>
                  </a:cubicBezTo>
                  <a:cubicBezTo>
                    <a:pt x="0" y="19"/>
                    <a:pt x="0" y="20"/>
                    <a:pt x="1" y="20"/>
                  </a:cubicBezTo>
                  <a:cubicBezTo>
                    <a:pt x="4" y="22"/>
                    <a:pt x="4" y="22"/>
                    <a:pt x="4" y="22"/>
                  </a:cubicBezTo>
                  <a:cubicBezTo>
                    <a:pt x="4" y="23"/>
                    <a:pt x="4" y="23"/>
                    <a:pt x="4" y="24"/>
                  </a:cubicBezTo>
                  <a:cubicBezTo>
                    <a:pt x="4" y="25"/>
                    <a:pt x="4" y="25"/>
                    <a:pt x="4" y="26"/>
                  </a:cubicBezTo>
                  <a:cubicBezTo>
                    <a:pt x="1" y="28"/>
                    <a:pt x="1" y="28"/>
                    <a:pt x="1" y="28"/>
                  </a:cubicBezTo>
                  <a:cubicBezTo>
                    <a:pt x="0" y="28"/>
                    <a:pt x="0" y="29"/>
                    <a:pt x="0" y="29"/>
                  </a:cubicBezTo>
                  <a:cubicBezTo>
                    <a:pt x="0" y="30"/>
                    <a:pt x="0" y="30"/>
                    <a:pt x="0" y="31"/>
                  </a:cubicBezTo>
                  <a:cubicBezTo>
                    <a:pt x="6" y="41"/>
                    <a:pt x="6" y="41"/>
                    <a:pt x="6" y="41"/>
                  </a:cubicBezTo>
                  <a:cubicBezTo>
                    <a:pt x="7" y="42"/>
                    <a:pt x="8" y="42"/>
                    <a:pt x="9" y="42"/>
                  </a:cubicBezTo>
                  <a:cubicBezTo>
                    <a:pt x="12" y="40"/>
                    <a:pt x="12" y="40"/>
                    <a:pt x="12" y="40"/>
                  </a:cubicBezTo>
                  <a:cubicBezTo>
                    <a:pt x="13" y="41"/>
                    <a:pt x="15" y="42"/>
                    <a:pt x="16" y="42"/>
                  </a:cubicBezTo>
                  <a:cubicBezTo>
                    <a:pt x="16" y="46"/>
                    <a:pt x="16" y="46"/>
                    <a:pt x="16" y="46"/>
                  </a:cubicBezTo>
                  <a:cubicBezTo>
                    <a:pt x="16" y="47"/>
                    <a:pt x="17" y="48"/>
                    <a:pt x="18" y="48"/>
                  </a:cubicBezTo>
                  <a:cubicBezTo>
                    <a:pt x="30" y="48"/>
                    <a:pt x="30" y="48"/>
                    <a:pt x="30" y="48"/>
                  </a:cubicBezTo>
                  <a:cubicBezTo>
                    <a:pt x="31" y="48"/>
                    <a:pt x="32" y="47"/>
                    <a:pt x="32" y="46"/>
                  </a:cubicBezTo>
                  <a:cubicBezTo>
                    <a:pt x="32" y="42"/>
                    <a:pt x="32" y="42"/>
                    <a:pt x="32" y="42"/>
                  </a:cubicBezTo>
                  <a:cubicBezTo>
                    <a:pt x="33" y="42"/>
                    <a:pt x="35" y="41"/>
                    <a:pt x="36" y="40"/>
                  </a:cubicBezTo>
                  <a:cubicBezTo>
                    <a:pt x="39" y="42"/>
                    <a:pt x="39" y="42"/>
                    <a:pt x="39" y="42"/>
                  </a:cubicBezTo>
                  <a:cubicBezTo>
                    <a:pt x="40" y="42"/>
                    <a:pt x="40" y="42"/>
                    <a:pt x="41" y="42"/>
                  </a:cubicBezTo>
                  <a:cubicBezTo>
                    <a:pt x="41" y="42"/>
                    <a:pt x="42" y="42"/>
                    <a:pt x="42" y="41"/>
                  </a:cubicBezTo>
                  <a:cubicBezTo>
                    <a:pt x="48" y="31"/>
                    <a:pt x="48" y="31"/>
                    <a:pt x="48" y="31"/>
                  </a:cubicBezTo>
                  <a:cubicBezTo>
                    <a:pt x="48" y="30"/>
                    <a:pt x="48" y="29"/>
                    <a:pt x="47" y="28"/>
                  </a:cubicBezTo>
                  <a:close/>
                  <a:moveTo>
                    <a:pt x="24" y="32"/>
                  </a:moveTo>
                  <a:cubicBezTo>
                    <a:pt x="20" y="32"/>
                    <a:pt x="16" y="28"/>
                    <a:pt x="16" y="24"/>
                  </a:cubicBezTo>
                  <a:cubicBezTo>
                    <a:pt x="16" y="20"/>
                    <a:pt x="20" y="16"/>
                    <a:pt x="24" y="16"/>
                  </a:cubicBezTo>
                  <a:cubicBezTo>
                    <a:pt x="28" y="16"/>
                    <a:pt x="32" y="20"/>
                    <a:pt x="32" y="24"/>
                  </a:cubicBezTo>
                  <a:cubicBezTo>
                    <a:pt x="32" y="28"/>
                    <a:pt x="28" y="32"/>
                    <a:pt x="24"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76" name="Group 75">
            <a:extLst>
              <a:ext uri="{FF2B5EF4-FFF2-40B4-BE49-F238E27FC236}">
                <a16:creationId xmlns:a16="http://schemas.microsoft.com/office/drawing/2014/main" id="{90D427D3-3BC2-40CC-AB30-BFABE2498606}"/>
              </a:ext>
            </a:extLst>
          </p:cNvPr>
          <p:cNvGrpSpPr/>
          <p:nvPr/>
        </p:nvGrpSpPr>
        <p:grpSpPr>
          <a:xfrm>
            <a:off x="1240917" y="8978162"/>
            <a:ext cx="256468" cy="261069"/>
            <a:chOff x="4119563" y="4332288"/>
            <a:chExt cx="354012" cy="360363"/>
          </a:xfrm>
          <a:solidFill>
            <a:srgbClr val="093957"/>
          </a:solidFill>
        </p:grpSpPr>
        <p:sp>
          <p:nvSpPr>
            <p:cNvPr id="77" name="Oval 124">
              <a:extLst>
                <a:ext uri="{FF2B5EF4-FFF2-40B4-BE49-F238E27FC236}">
                  <a16:creationId xmlns:a16="http://schemas.microsoft.com/office/drawing/2014/main" id="{973E7200-B2EF-4A89-8653-C0E0AFCEC9C1}"/>
                </a:ext>
              </a:extLst>
            </p:cNvPr>
            <p:cNvSpPr>
              <a:spLocks noChangeArrowheads="1"/>
            </p:cNvSpPr>
            <p:nvPr/>
          </p:nvSpPr>
          <p:spPr bwMode="auto">
            <a:xfrm>
              <a:off x="4149725" y="4332288"/>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25">
              <a:extLst>
                <a:ext uri="{FF2B5EF4-FFF2-40B4-BE49-F238E27FC236}">
                  <a16:creationId xmlns:a16="http://schemas.microsoft.com/office/drawing/2014/main" id="{E36C4911-4104-487B-81BD-BDF46CCBF5D0}"/>
                </a:ext>
              </a:extLst>
            </p:cNvPr>
            <p:cNvSpPr>
              <a:spLocks/>
            </p:cNvSpPr>
            <p:nvPr/>
          </p:nvSpPr>
          <p:spPr bwMode="auto">
            <a:xfrm>
              <a:off x="4119563" y="4467226"/>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26">
              <a:extLst>
                <a:ext uri="{FF2B5EF4-FFF2-40B4-BE49-F238E27FC236}">
                  <a16:creationId xmlns:a16="http://schemas.microsoft.com/office/drawing/2014/main" id="{5B514EC2-55F5-4680-8D4B-4A1E6942B9E7}"/>
                </a:ext>
              </a:extLst>
            </p:cNvPr>
            <p:cNvSpPr>
              <a:spLocks/>
            </p:cNvSpPr>
            <p:nvPr/>
          </p:nvSpPr>
          <p:spPr bwMode="auto">
            <a:xfrm>
              <a:off x="4314825" y="4346576"/>
              <a:ext cx="158750" cy="331788"/>
            </a:xfrm>
            <a:custGeom>
              <a:avLst/>
              <a:gdLst>
                <a:gd name="T0" fmla="*/ 24 w 42"/>
                <a:gd name="T1" fmla="*/ 20 h 88"/>
                <a:gd name="T2" fmla="*/ 40 w 42"/>
                <a:gd name="T3" fmla="*/ 20 h 88"/>
                <a:gd name="T4" fmla="*/ 42 w 42"/>
                <a:gd name="T5" fmla="*/ 18 h 88"/>
                <a:gd name="T6" fmla="*/ 42 w 42"/>
                <a:gd name="T7" fmla="*/ 2 h 88"/>
                <a:gd name="T8" fmla="*/ 40 w 42"/>
                <a:gd name="T9" fmla="*/ 0 h 88"/>
                <a:gd name="T10" fmla="*/ 24 w 42"/>
                <a:gd name="T11" fmla="*/ 0 h 88"/>
                <a:gd name="T12" fmla="*/ 22 w 42"/>
                <a:gd name="T13" fmla="*/ 2 h 88"/>
                <a:gd name="T14" fmla="*/ 22 w 42"/>
                <a:gd name="T15" fmla="*/ 8 h 88"/>
                <a:gd name="T16" fmla="*/ 12 w 42"/>
                <a:gd name="T17" fmla="*/ 8 h 88"/>
                <a:gd name="T18" fmla="*/ 10 w 42"/>
                <a:gd name="T19" fmla="*/ 10 h 88"/>
                <a:gd name="T20" fmla="*/ 10 w 42"/>
                <a:gd name="T21" fmla="*/ 44 h 88"/>
                <a:gd name="T22" fmla="*/ 2 w 42"/>
                <a:gd name="T23" fmla="*/ 44 h 88"/>
                <a:gd name="T24" fmla="*/ 0 w 42"/>
                <a:gd name="T25" fmla="*/ 46 h 88"/>
                <a:gd name="T26" fmla="*/ 2 w 42"/>
                <a:gd name="T27" fmla="*/ 48 h 88"/>
                <a:gd name="T28" fmla="*/ 10 w 42"/>
                <a:gd name="T29" fmla="*/ 48 h 88"/>
                <a:gd name="T30" fmla="*/ 10 w 42"/>
                <a:gd name="T31" fmla="*/ 78 h 88"/>
                <a:gd name="T32" fmla="*/ 12 w 42"/>
                <a:gd name="T33" fmla="*/ 80 h 88"/>
                <a:gd name="T34" fmla="*/ 22 w 42"/>
                <a:gd name="T35" fmla="*/ 80 h 88"/>
                <a:gd name="T36" fmla="*/ 22 w 42"/>
                <a:gd name="T37" fmla="*/ 86 h 88"/>
                <a:gd name="T38" fmla="*/ 24 w 42"/>
                <a:gd name="T39" fmla="*/ 88 h 88"/>
                <a:gd name="T40" fmla="*/ 40 w 42"/>
                <a:gd name="T41" fmla="*/ 88 h 88"/>
                <a:gd name="T42" fmla="*/ 42 w 42"/>
                <a:gd name="T43" fmla="*/ 86 h 88"/>
                <a:gd name="T44" fmla="*/ 42 w 42"/>
                <a:gd name="T45" fmla="*/ 70 h 88"/>
                <a:gd name="T46" fmla="*/ 40 w 42"/>
                <a:gd name="T47" fmla="*/ 68 h 88"/>
                <a:gd name="T48" fmla="*/ 24 w 42"/>
                <a:gd name="T49" fmla="*/ 68 h 88"/>
                <a:gd name="T50" fmla="*/ 22 w 42"/>
                <a:gd name="T51" fmla="*/ 70 h 88"/>
                <a:gd name="T52" fmla="*/ 22 w 42"/>
                <a:gd name="T53" fmla="*/ 76 h 88"/>
                <a:gd name="T54" fmla="*/ 14 w 42"/>
                <a:gd name="T55" fmla="*/ 76 h 88"/>
                <a:gd name="T56" fmla="*/ 14 w 42"/>
                <a:gd name="T57" fmla="*/ 48 h 88"/>
                <a:gd name="T58" fmla="*/ 22 w 42"/>
                <a:gd name="T59" fmla="*/ 48 h 88"/>
                <a:gd name="T60" fmla="*/ 22 w 42"/>
                <a:gd name="T61" fmla="*/ 54 h 88"/>
                <a:gd name="T62" fmla="*/ 24 w 42"/>
                <a:gd name="T63" fmla="*/ 56 h 88"/>
                <a:gd name="T64" fmla="*/ 40 w 42"/>
                <a:gd name="T65" fmla="*/ 56 h 88"/>
                <a:gd name="T66" fmla="*/ 42 w 42"/>
                <a:gd name="T67" fmla="*/ 54 h 88"/>
                <a:gd name="T68" fmla="*/ 42 w 42"/>
                <a:gd name="T69" fmla="*/ 38 h 88"/>
                <a:gd name="T70" fmla="*/ 40 w 42"/>
                <a:gd name="T71" fmla="*/ 36 h 88"/>
                <a:gd name="T72" fmla="*/ 24 w 42"/>
                <a:gd name="T73" fmla="*/ 36 h 88"/>
                <a:gd name="T74" fmla="*/ 22 w 42"/>
                <a:gd name="T75" fmla="*/ 38 h 88"/>
                <a:gd name="T76" fmla="*/ 22 w 42"/>
                <a:gd name="T77" fmla="*/ 44 h 88"/>
                <a:gd name="T78" fmla="*/ 14 w 42"/>
                <a:gd name="T79" fmla="*/ 44 h 88"/>
                <a:gd name="T80" fmla="*/ 14 w 42"/>
                <a:gd name="T81" fmla="*/ 12 h 88"/>
                <a:gd name="T82" fmla="*/ 22 w 42"/>
                <a:gd name="T83" fmla="*/ 12 h 88"/>
                <a:gd name="T84" fmla="*/ 22 w 42"/>
                <a:gd name="T85" fmla="*/ 18 h 88"/>
                <a:gd name="T86" fmla="*/ 24 w 42"/>
                <a:gd name="T87"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88">
                  <a:moveTo>
                    <a:pt x="24" y="20"/>
                  </a:moveTo>
                  <a:cubicBezTo>
                    <a:pt x="40" y="20"/>
                    <a:pt x="40" y="20"/>
                    <a:pt x="40" y="20"/>
                  </a:cubicBezTo>
                  <a:cubicBezTo>
                    <a:pt x="41" y="20"/>
                    <a:pt x="42" y="19"/>
                    <a:pt x="42" y="18"/>
                  </a:cubicBezTo>
                  <a:cubicBezTo>
                    <a:pt x="42" y="2"/>
                    <a:pt x="42" y="2"/>
                    <a:pt x="42" y="2"/>
                  </a:cubicBezTo>
                  <a:cubicBezTo>
                    <a:pt x="42" y="1"/>
                    <a:pt x="41" y="0"/>
                    <a:pt x="40" y="0"/>
                  </a:cubicBezTo>
                  <a:cubicBezTo>
                    <a:pt x="24" y="0"/>
                    <a:pt x="24" y="0"/>
                    <a:pt x="24" y="0"/>
                  </a:cubicBezTo>
                  <a:cubicBezTo>
                    <a:pt x="23" y="0"/>
                    <a:pt x="22" y="1"/>
                    <a:pt x="22" y="2"/>
                  </a:cubicBezTo>
                  <a:cubicBezTo>
                    <a:pt x="22" y="8"/>
                    <a:pt x="22" y="8"/>
                    <a:pt x="22" y="8"/>
                  </a:cubicBezTo>
                  <a:cubicBezTo>
                    <a:pt x="12" y="8"/>
                    <a:pt x="12" y="8"/>
                    <a:pt x="12" y="8"/>
                  </a:cubicBezTo>
                  <a:cubicBezTo>
                    <a:pt x="11" y="8"/>
                    <a:pt x="10" y="9"/>
                    <a:pt x="10" y="10"/>
                  </a:cubicBezTo>
                  <a:cubicBezTo>
                    <a:pt x="10" y="44"/>
                    <a:pt x="10" y="44"/>
                    <a:pt x="10" y="44"/>
                  </a:cubicBezTo>
                  <a:cubicBezTo>
                    <a:pt x="2" y="44"/>
                    <a:pt x="2" y="44"/>
                    <a:pt x="2" y="44"/>
                  </a:cubicBezTo>
                  <a:cubicBezTo>
                    <a:pt x="1" y="44"/>
                    <a:pt x="0" y="45"/>
                    <a:pt x="0" y="46"/>
                  </a:cubicBezTo>
                  <a:cubicBezTo>
                    <a:pt x="0" y="47"/>
                    <a:pt x="1" y="48"/>
                    <a:pt x="2" y="48"/>
                  </a:cubicBezTo>
                  <a:cubicBezTo>
                    <a:pt x="10" y="48"/>
                    <a:pt x="10" y="48"/>
                    <a:pt x="10" y="48"/>
                  </a:cubicBezTo>
                  <a:cubicBezTo>
                    <a:pt x="10" y="78"/>
                    <a:pt x="10" y="78"/>
                    <a:pt x="10" y="78"/>
                  </a:cubicBezTo>
                  <a:cubicBezTo>
                    <a:pt x="10" y="79"/>
                    <a:pt x="11" y="80"/>
                    <a:pt x="12" y="80"/>
                  </a:cubicBezTo>
                  <a:cubicBezTo>
                    <a:pt x="22" y="80"/>
                    <a:pt x="22" y="80"/>
                    <a:pt x="22" y="80"/>
                  </a:cubicBezTo>
                  <a:cubicBezTo>
                    <a:pt x="22" y="86"/>
                    <a:pt x="22" y="86"/>
                    <a:pt x="22" y="86"/>
                  </a:cubicBezTo>
                  <a:cubicBezTo>
                    <a:pt x="22" y="87"/>
                    <a:pt x="23" y="88"/>
                    <a:pt x="24" y="88"/>
                  </a:cubicBezTo>
                  <a:cubicBezTo>
                    <a:pt x="40" y="88"/>
                    <a:pt x="40" y="88"/>
                    <a:pt x="40" y="88"/>
                  </a:cubicBezTo>
                  <a:cubicBezTo>
                    <a:pt x="41" y="88"/>
                    <a:pt x="42" y="87"/>
                    <a:pt x="42" y="86"/>
                  </a:cubicBezTo>
                  <a:cubicBezTo>
                    <a:pt x="42" y="70"/>
                    <a:pt x="42" y="70"/>
                    <a:pt x="42" y="70"/>
                  </a:cubicBezTo>
                  <a:cubicBezTo>
                    <a:pt x="42" y="69"/>
                    <a:pt x="41" y="68"/>
                    <a:pt x="40" y="68"/>
                  </a:cubicBezTo>
                  <a:cubicBezTo>
                    <a:pt x="24" y="68"/>
                    <a:pt x="24" y="68"/>
                    <a:pt x="24" y="68"/>
                  </a:cubicBezTo>
                  <a:cubicBezTo>
                    <a:pt x="23" y="68"/>
                    <a:pt x="22" y="69"/>
                    <a:pt x="22" y="70"/>
                  </a:cubicBezTo>
                  <a:cubicBezTo>
                    <a:pt x="22" y="76"/>
                    <a:pt x="22" y="76"/>
                    <a:pt x="22" y="76"/>
                  </a:cubicBezTo>
                  <a:cubicBezTo>
                    <a:pt x="14" y="76"/>
                    <a:pt x="14" y="76"/>
                    <a:pt x="14" y="76"/>
                  </a:cubicBezTo>
                  <a:cubicBezTo>
                    <a:pt x="14" y="48"/>
                    <a:pt x="14" y="48"/>
                    <a:pt x="14" y="48"/>
                  </a:cubicBezTo>
                  <a:cubicBezTo>
                    <a:pt x="22" y="48"/>
                    <a:pt x="22" y="48"/>
                    <a:pt x="22" y="48"/>
                  </a:cubicBezTo>
                  <a:cubicBezTo>
                    <a:pt x="22" y="54"/>
                    <a:pt x="22" y="54"/>
                    <a:pt x="22" y="54"/>
                  </a:cubicBezTo>
                  <a:cubicBezTo>
                    <a:pt x="22" y="55"/>
                    <a:pt x="23" y="56"/>
                    <a:pt x="24" y="56"/>
                  </a:cubicBezTo>
                  <a:cubicBezTo>
                    <a:pt x="40" y="56"/>
                    <a:pt x="40" y="56"/>
                    <a:pt x="40" y="56"/>
                  </a:cubicBezTo>
                  <a:cubicBezTo>
                    <a:pt x="41" y="56"/>
                    <a:pt x="42" y="55"/>
                    <a:pt x="42" y="54"/>
                  </a:cubicBezTo>
                  <a:cubicBezTo>
                    <a:pt x="42" y="38"/>
                    <a:pt x="42" y="38"/>
                    <a:pt x="42" y="38"/>
                  </a:cubicBezTo>
                  <a:cubicBezTo>
                    <a:pt x="42" y="37"/>
                    <a:pt x="41" y="36"/>
                    <a:pt x="40" y="36"/>
                  </a:cubicBezTo>
                  <a:cubicBezTo>
                    <a:pt x="24" y="36"/>
                    <a:pt x="24" y="36"/>
                    <a:pt x="24" y="36"/>
                  </a:cubicBezTo>
                  <a:cubicBezTo>
                    <a:pt x="23" y="36"/>
                    <a:pt x="22" y="37"/>
                    <a:pt x="22" y="38"/>
                  </a:cubicBezTo>
                  <a:cubicBezTo>
                    <a:pt x="22" y="44"/>
                    <a:pt x="22" y="44"/>
                    <a:pt x="22" y="44"/>
                  </a:cubicBezTo>
                  <a:cubicBezTo>
                    <a:pt x="14" y="44"/>
                    <a:pt x="14" y="44"/>
                    <a:pt x="14" y="44"/>
                  </a:cubicBezTo>
                  <a:cubicBezTo>
                    <a:pt x="14" y="12"/>
                    <a:pt x="14" y="12"/>
                    <a:pt x="14" y="12"/>
                  </a:cubicBezTo>
                  <a:cubicBezTo>
                    <a:pt x="22" y="12"/>
                    <a:pt x="22" y="12"/>
                    <a:pt x="22" y="12"/>
                  </a:cubicBezTo>
                  <a:cubicBezTo>
                    <a:pt x="22" y="18"/>
                    <a:pt x="22" y="18"/>
                    <a:pt x="22" y="18"/>
                  </a:cubicBezTo>
                  <a:cubicBezTo>
                    <a:pt x="22" y="19"/>
                    <a:pt x="23" y="20"/>
                    <a:pt x="2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5" name="Group 74">
            <a:extLst>
              <a:ext uri="{FF2B5EF4-FFF2-40B4-BE49-F238E27FC236}">
                <a16:creationId xmlns:a16="http://schemas.microsoft.com/office/drawing/2014/main" id="{1A12CDBB-2191-4190-8398-64F0D649E37F}"/>
              </a:ext>
            </a:extLst>
          </p:cNvPr>
          <p:cNvGrpSpPr/>
          <p:nvPr/>
        </p:nvGrpSpPr>
        <p:grpSpPr>
          <a:xfrm>
            <a:off x="318074" y="1608160"/>
            <a:ext cx="7171508" cy="406581"/>
            <a:chOff x="300445" y="1132323"/>
            <a:chExt cx="7171508" cy="406581"/>
          </a:xfrm>
        </p:grpSpPr>
        <p:sp>
          <p:nvSpPr>
            <p:cNvPr id="80" name="Rectangle 79">
              <a:extLst>
                <a:ext uri="{FF2B5EF4-FFF2-40B4-BE49-F238E27FC236}">
                  <a16:creationId xmlns:a16="http://schemas.microsoft.com/office/drawing/2014/main" id="{6056A21B-4836-45CE-9AC2-AC18DB879B46}"/>
                </a:ext>
              </a:extLst>
            </p:cNvPr>
            <p:cNvSpPr/>
            <p:nvPr/>
          </p:nvSpPr>
          <p:spPr>
            <a:xfrm>
              <a:off x="2286000" y="1248224"/>
              <a:ext cx="5185953" cy="184666"/>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latin typeface="+mn-lt"/>
                  <a:ea typeface="+mn-ea"/>
                  <a:cs typeface="+mn-cs"/>
                </a:rPr>
                <a:t>Sales Behaviors + Discipline = Results</a:t>
              </a:r>
            </a:p>
          </p:txBody>
        </p:sp>
        <p:sp>
          <p:nvSpPr>
            <p:cNvPr id="81" name="Rectangle 80">
              <a:extLst>
                <a:ext uri="{FF2B5EF4-FFF2-40B4-BE49-F238E27FC236}">
                  <a16:creationId xmlns:a16="http://schemas.microsoft.com/office/drawing/2014/main" id="{247B24A3-F762-4A77-8842-AFE89A9C25E0}"/>
                </a:ext>
              </a:extLst>
            </p:cNvPr>
            <p:cNvSpPr/>
            <p:nvPr/>
          </p:nvSpPr>
          <p:spPr>
            <a:xfrm>
              <a:off x="300445" y="1217446"/>
              <a:ext cx="1756949" cy="215444"/>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Our Culture</a:t>
              </a:r>
            </a:p>
          </p:txBody>
        </p:sp>
        <p:cxnSp>
          <p:nvCxnSpPr>
            <p:cNvPr id="82" name="Straight Connector 81">
              <a:extLst>
                <a:ext uri="{FF2B5EF4-FFF2-40B4-BE49-F238E27FC236}">
                  <a16:creationId xmlns:a16="http://schemas.microsoft.com/office/drawing/2014/main" id="{D5D28920-9ECD-4FEA-97FA-3CC5885B35F7}"/>
                </a:ext>
              </a:extLst>
            </p:cNvPr>
            <p:cNvCxnSpPr>
              <a:cxnSpLocks/>
            </p:cNvCxnSpPr>
            <p:nvPr/>
          </p:nvCxnSpPr>
          <p:spPr>
            <a:xfrm>
              <a:off x="2171697" y="1132323"/>
              <a:ext cx="0" cy="40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27A9E6EA-9586-46EA-B6EE-3C679CD1E56C}"/>
              </a:ext>
            </a:extLst>
          </p:cNvPr>
          <p:cNvGrpSpPr/>
          <p:nvPr/>
        </p:nvGrpSpPr>
        <p:grpSpPr>
          <a:xfrm>
            <a:off x="318074" y="2171128"/>
            <a:ext cx="7171508" cy="1346522"/>
            <a:chOff x="300445" y="1120170"/>
            <a:chExt cx="7171508" cy="1346522"/>
          </a:xfrm>
        </p:grpSpPr>
        <p:sp>
          <p:nvSpPr>
            <p:cNvPr id="86" name="Rectangle 85">
              <a:extLst>
                <a:ext uri="{FF2B5EF4-FFF2-40B4-BE49-F238E27FC236}">
                  <a16:creationId xmlns:a16="http://schemas.microsoft.com/office/drawing/2014/main" id="{07041F9C-9AAB-4427-9AD1-AA0C27EFBDBA}"/>
                </a:ext>
              </a:extLst>
            </p:cNvPr>
            <p:cNvSpPr/>
            <p:nvPr/>
          </p:nvSpPr>
          <p:spPr>
            <a:xfrm>
              <a:off x="2286000" y="1166336"/>
              <a:ext cx="5185953" cy="1300356"/>
            </a:xfrm>
            <a:prstGeom prst="rect">
              <a:avLst/>
            </a:prstGeom>
          </p:spPr>
          <p:txBody>
            <a:bodyPr wrap="square" lIns="0" tIns="0" rIns="0" bIns="0">
              <a:spAutoFit/>
            </a:bodyPr>
            <a:lstStyle/>
            <a:p>
              <a:pPr marL="171450" marR="0" lvl="0" indent="-17145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Prepare well (follow processes and use Job Aids)</a:t>
              </a:r>
            </a:p>
            <a:p>
              <a:pPr marL="171450" marR="0" lvl="0" indent="-17145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Lead the process</a:t>
              </a:r>
            </a:p>
            <a:p>
              <a:pPr marL="171450" marR="0" lvl="0" indent="-17145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Ruthlessly execute against our growth levers</a:t>
              </a:r>
            </a:p>
            <a:p>
              <a:pPr marL="171450" marR="0" lvl="0" indent="-17145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Ensure we have Buying Decision Team access</a:t>
              </a:r>
            </a:p>
            <a:p>
              <a:pPr marL="171450" marR="0" lvl="0" indent="-17145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Ruthlessly qualify (is it big, do we want it, can we win?)</a:t>
              </a:r>
            </a:p>
            <a:p>
              <a:pPr marL="171450" marR="0" lvl="0" indent="-171450"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Sell the value of our products (our UVP)</a:t>
              </a:r>
            </a:p>
          </p:txBody>
        </p:sp>
        <p:sp>
          <p:nvSpPr>
            <p:cNvPr id="90" name="Rectangle 89">
              <a:extLst>
                <a:ext uri="{FF2B5EF4-FFF2-40B4-BE49-F238E27FC236}">
                  <a16:creationId xmlns:a16="http://schemas.microsoft.com/office/drawing/2014/main" id="{A92684BF-4927-40A6-B616-60FCCF634AB2}"/>
                </a:ext>
              </a:extLst>
            </p:cNvPr>
            <p:cNvSpPr/>
            <p:nvPr/>
          </p:nvSpPr>
          <p:spPr>
            <a:xfrm>
              <a:off x="300445" y="1120170"/>
              <a:ext cx="1756949" cy="430887"/>
            </a:xfrm>
            <a:prstGeom prst="rect">
              <a:avLst/>
            </a:prstGeom>
          </p:spPr>
          <p:txBody>
            <a:bodyPr wrap="square" lIns="0" tIns="0" rIns="0" bIns="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Key Sales Behaviors</a:t>
              </a:r>
            </a:p>
          </p:txBody>
        </p:sp>
        <p:cxnSp>
          <p:nvCxnSpPr>
            <p:cNvPr id="91" name="Straight Connector 90">
              <a:extLst>
                <a:ext uri="{FF2B5EF4-FFF2-40B4-BE49-F238E27FC236}">
                  <a16:creationId xmlns:a16="http://schemas.microsoft.com/office/drawing/2014/main" id="{B067ED06-67F5-4943-AB48-EDF6CB4EFDE5}"/>
                </a:ext>
              </a:extLst>
            </p:cNvPr>
            <p:cNvCxnSpPr>
              <a:cxnSpLocks/>
            </p:cNvCxnSpPr>
            <p:nvPr/>
          </p:nvCxnSpPr>
          <p:spPr>
            <a:xfrm>
              <a:off x="2171697" y="1132323"/>
              <a:ext cx="0" cy="133436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834BC743-7902-4217-8DA9-AB31BE4EB10B}"/>
              </a:ext>
            </a:extLst>
          </p:cNvPr>
          <p:cNvGrpSpPr>
            <a:grpSpLocks noChangeAspect="1"/>
          </p:cNvGrpSpPr>
          <p:nvPr/>
        </p:nvGrpSpPr>
        <p:grpSpPr>
          <a:xfrm>
            <a:off x="1244416" y="7859976"/>
            <a:ext cx="385703" cy="331570"/>
            <a:chOff x="5554663" y="2179638"/>
            <a:chExt cx="361950" cy="311151"/>
          </a:xfrm>
          <a:solidFill>
            <a:srgbClr val="093957"/>
          </a:solidFill>
        </p:grpSpPr>
        <p:sp>
          <p:nvSpPr>
            <p:cNvPr id="94" name="Freeform 43">
              <a:extLst>
                <a:ext uri="{FF2B5EF4-FFF2-40B4-BE49-F238E27FC236}">
                  <a16:creationId xmlns:a16="http://schemas.microsoft.com/office/drawing/2014/main" id="{75DD58E5-C969-4715-A521-422216A064F6}"/>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Oval 94">
              <a:extLst>
                <a:ext uri="{FF2B5EF4-FFF2-40B4-BE49-F238E27FC236}">
                  <a16:creationId xmlns:a16="http://schemas.microsoft.com/office/drawing/2014/main" id="{06A2D888-3E8E-4FC5-A4F1-11C31EF3606E}"/>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Oval 95">
              <a:extLst>
                <a:ext uri="{FF2B5EF4-FFF2-40B4-BE49-F238E27FC236}">
                  <a16:creationId xmlns:a16="http://schemas.microsoft.com/office/drawing/2014/main" id="{EE2C5DA1-B674-460B-92DD-DA448A5BD5FF}"/>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46">
              <a:extLst>
                <a:ext uri="{FF2B5EF4-FFF2-40B4-BE49-F238E27FC236}">
                  <a16:creationId xmlns:a16="http://schemas.microsoft.com/office/drawing/2014/main" id="{FEF74F6F-78AE-437D-9B57-F735F08425E9}"/>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47">
              <a:extLst>
                <a:ext uri="{FF2B5EF4-FFF2-40B4-BE49-F238E27FC236}">
                  <a16:creationId xmlns:a16="http://schemas.microsoft.com/office/drawing/2014/main" id="{570497E1-6455-4D17-8D97-EA7136724906}"/>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48">
              <a:extLst>
                <a:ext uri="{FF2B5EF4-FFF2-40B4-BE49-F238E27FC236}">
                  <a16:creationId xmlns:a16="http://schemas.microsoft.com/office/drawing/2014/main" id="{B6DFFEEA-5537-49EF-9BC4-2D4029F65EB1}"/>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49">
              <a:extLst>
                <a:ext uri="{FF2B5EF4-FFF2-40B4-BE49-F238E27FC236}">
                  <a16:creationId xmlns:a16="http://schemas.microsoft.com/office/drawing/2014/main" id="{B089D54C-0164-4DAF-AB0C-1FC20C080C37}"/>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50">
              <a:extLst>
                <a:ext uri="{FF2B5EF4-FFF2-40B4-BE49-F238E27FC236}">
                  <a16:creationId xmlns:a16="http://schemas.microsoft.com/office/drawing/2014/main" id="{62D84FD2-DF91-418E-96C8-26EBAB181D59}"/>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5" name="TextBox 64">
            <a:extLst>
              <a:ext uri="{FF2B5EF4-FFF2-40B4-BE49-F238E27FC236}">
                <a16:creationId xmlns:a16="http://schemas.microsoft.com/office/drawing/2014/main" id="{F06D977D-E304-4DC2-AA55-0B1DADBD0121}"/>
              </a:ext>
            </a:extLst>
          </p:cNvPr>
          <p:cNvSpPr txBox="1"/>
          <p:nvPr/>
        </p:nvSpPr>
        <p:spPr>
          <a:xfrm>
            <a:off x="1979063" y="9568190"/>
            <a:ext cx="3990308" cy="261610"/>
          </a:xfrm>
          <a:prstGeom prst="rect">
            <a:avLst/>
          </a:prstGeom>
          <a:noFill/>
        </p:spPr>
        <p:txBody>
          <a:bodyPr wrap="square" rtlCol="0">
            <a:spAutoFit/>
          </a:bodyPr>
          <a:lstStyle/>
          <a:p>
            <a:r>
              <a:rPr lang="en-US" sz="1050" dirty="0"/>
              <a:t>: Fast Track is for standard BAU orders</a:t>
            </a:r>
            <a:endParaRPr lang="en-US" sz="1050" dirty="0">
              <a:solidFill>
                <a:schemeClr val="accent3"/>
              </a:solidFill>
            </a:endParaRPr>
          </a:p>
        </p:txBody>
      </p:sp>
      <p:grpSp>
        <p:nvGrpSpPr>
          <p:cNvPr id="66" name="Group 65">
            <a:extLst>
              <a:ext uri="{FF2B5EF4-FFF2-40B4-BE49-F238E27FC236}">
                <a16:creationId xmlns:a16="http://schemas.microsoft.com/office/drawing/2014/main" id="{B4446B11-F761-4D1C-AF7D-30E366DD4645}"/>
              </a:ext>
            </a:extLst>
          </p:cNvPr>
          <p:cNvGrpSpPr>
            <a:grpSpLocks noChangeAspect="1"/>
          </p:cNvGrpSpPr>
          <p:nvPr/>
        </p:nvGrpSpPr>
        <p:grpSpPr>
          <a:xfrm>
            <a:off x="1676400" y="9494772"/>
            <a:ext cx="319107" cy="274320"/>
            <a:chOff x="5554663" y="2179638"/>
            <a:chExt cx="361950" cy="311151"/>
          </a:xfrm>
          <a:solidFill>
            <a:srgbClr val="093957"/>
          </a:solidFill>
        </p:grpSpPr>
        <p:sp>
          <p:nvSpPr>
            <p:cNvPr id="67" name="Freeform 43">
              <a:extLst>
                <a:ext uri="{FF2B5EF4-FFF2-40B4-BE49-F238E27FC236}">
                  <a16:creationId xmlns:a16="http://schemas.microsoft.com/office/drawing/2014/main" id="{D70B3827-0271-47F3-826A-185E139B55E1}"/>
                </a:ext>
              </a:extLst>
            </p:cNvPr>
            <p:cNvSpPr>
              <a:spLocks/>
            </p:cNvSpPr>
            <p:nvPr/>
          </p:nvSpPr>
          <p:spPr bwMode="auto">
            <a:xfrm>
              <a:off x="5630863" y="2298701"/>
              <a:ext cx="165100" cy="174625"/>
            </a:xfrm>
            <a:custGeom>
              <a:avLst/>
              <a:gdLst>
                <a:gd name="T0" fmla="*/ 42 w 44"/>
                <a:gd name="T1" fmla="*/ 0 h 46"/>
                <a:gd name="T2" fmla="*/ 21 w 44"/>
                <a:gd name="T3" fmla="*/ 0 h 46"/>
                <a:gd name="T4" fmla="*/ 0 w 44"/>
                <a:gd name="T5" fmla="*/ 12 h 46"/>
                <a:gd name="T6" fmla="*/ 0 w 44"/>
                <a:gd name="T7" fmla="*/ 12 h 46"/>
                <a:gd name="T8" fmla="*/ 0 w 44"/>
                <a:gd name="T9" fmla="*/ 44 h 46"/>
                <a:gd name="T10" fmla="*/ 1 w 44"/>
                <a:gd name="T11" fmla="*/ 45 h 46"/>
                <a:gd name="T12" fmla="*/ 2 w 44"/>
                <a:gd name="T13" fmla="*/ 46 h 46"/>
                <a:gd name="T14" fmla="*/ 9 w 44"/>
                <a:gd name="T15" fmla="*/ 46 h 46"/>
                <a:gd name="T16" fmla="*/ 9 w 44"/>
                <a:gd name="T17" fmla="*/ 44 h 46"/>
                <a:gd name="T18" fmla="*/ 18 w 44"/>
                <a:gd name="T19" fmla="*/ 35 h 46"/>
                <a:gd name="T20" fmla="*/ 27 w 44"/>
                <a:gd name="T21" fmla="*/ 44 h 46"/>
                <a:gd name="T22" fmla="*/ 27 w 44"/>
                <a:gd name="T23" fmla="*/ 46 h 46"/>
                <a:gd name="T24" fmla="*/ 42 w 44"/>
                <a:gd name="T25" fmla="*/ 46 h 46"/>
                <a:gd name="T26" fmla="*/ 44 w 44"/>
                <a:gd name="T27" fmla="*/ 44 h 46"/>
                <a:gd name="T28" fmla="*/ 44 w 44"/>
                <a:gd name="T29" fmla="*/ 2 h 46"/>
                <a:gd name="T30" fmla="*/ 42 w 44"/>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6">
                  <a:moveTo>
                    <a:pt x="42" y="0"/>
                  </a:moveTo>
                  <a:cubicBezTo>
                    <a:pt x="21" y="0"/>
                    <a:pt x="21" y="0"/>
                    <a:pt x="21" y="0"/>
                  </a:cubicBezTo>
                  <a:cubicBezTo>
                    <a:pt x="16" y="7"/>
                    <a:pt x="9" y="12"/>
                    <a:pt x="0" y="12"/>
                  </a:cubicBezTo>
                  <a:cubicBezTo>
                    <a:pt x="0" y="12"/>
                    <a:pt x="0" y="12"/>
                    <a:pt x="0" y="12"/>
                  </a:cubicBezTo>
                  <a:cubicBezTo>
                    <a:pt x="0" y="44"/>
                    <a:pt x="0" y="44"/>
                    <a:pt x="0" y="44"/>
                  </a:cubicBezTo>
                  <a:cubicBezTo>
                    <a:pt x="0" y="44"/>
                    <a:pt x="0" y="45"/>
                    <a:pt x="1" y="45"/>
                  </a:cubicBezTo>
                  <a:cubicBezTo>
                    <a:pt x="1" y="46"/>
                    <a:pt x="1" y="46"/>
                    <a:pt x="2" y="46"/>
                  </a:cubicBezTo>
                  <a:cubicBezTo>
                    <a:pt x="9" y="46"/>
                    <a:pt x="9" y="46"/>
                    <a:pt x="9" y="46"/>
                  </a:cubicBezTo>
                  <a:cubicBezTo>
                    <a:pt x="9" y="45"/>
                    <a:pt x="9" y="45"/>
                    <a:pt x="9" y="44"/>
                  </a:cubicBezTo>
                  <a:cubicBezTo>
                    <a:pt x="9" y="39"/>
                    <a:pt x="13" y="35"/>
                    <a:pt x="18" y="35"/>
                  </a:cubicBezTo>
                  <a:cubicBezTo>
                    <a:pt x="23" y="35"/>
                    <a:pt x="27" y="39"/>
                    <a:pt x="27" y="44"/>
                  </a:cubicBezTo>
                  <a:cubicBezTo>
                    <a:pt x="27" y="45"/>
                    <a:pt x="27" y="45"/>
                    <a:pt x="27" y="46"/>
                  </a:cubicBezTo>
                  <a:cubicBezTo>
                    <a:pt x="42" y="46"/>
                    <a:pt x="42" y="46"/>
                    <a:pt x="42" y="46"/>
                  </a:cubicBezTo>
                  <a:cubicBezTo>
                    <a:pt x="43" y="46"/>
                    <a:pt x="44" y="45"/>
                    <a:pt x="44" y="44"/>
                  </a:cubicBezTo>
                  <a:cubicBezTo>
                    <a:pt x="44" y="2"/>
                    <a:pt x="44" y="2"/>
                    <a:pt x="44" y="2"/>
                  </a:cubicBezTo>
                  <a:cubicBezTo>
                    <a:pt x="44" y="1"/>
                    <a:pt x="43"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Oval 67">
              <a:extLst>
                <a:ext uri="{FF2B5EF4-FFF2-40B4-BE49-F238E27FC236}">
                  <a16:creationId xmlns:a16="http://schemas.microsoft.com/office/drawing/2014/main" id="{E3CF9BFD-B110-45AF-9902-1937CF3536CC}"/>
                </a:ext>
              </a:extLst>
            </p:cNvPr>
            <p:cNvSpPr>
              <a:spLocks noChangeArrowheads="1"/>
            </p:cNvSpPr>
            <p:nvPr/>
          </p:nvSpPr>
          <p:spPr bwMode="auto">
            <a:xfrm>
              <a:off x="5821363"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Oval 68">
              <a:extLst>
                <a:ext uri="{FF2B5EF4-FFF2-40B4-BE49-F238E27FC236}">
                  <a16:creationId xmlns:a16="http://schemas.microsoft.com/office/drawing/2014/main" id="{66E6BBE8-3DFC-4261-98AA-2AE645F484C8}"/>
                </a:ext>
              </a:extLst>
            </p:cNvPr>
            <p:cNvSpPr>
              <a:spLocks noChangeArrowheads="1"/>
            </p:cNvSpPr>
            <p:nvPr/>
          </p:nvSpPr>
          <p:spPr bwMode="auto">
            <a:xfrm>
              <a:off x="5672138" y="2438401"/>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46">
              <a:extLst>
                <a:ext uri="{FF2B5EF4-FFF2-40B4-BE49-F238E27FC236}">
                  <a16:creationId xmlns:a16="http://schemas.microsoft.com/office/drawing/2014/main" id="{9BACFCCC-7CD4-4F7B-AB07-276D97086420}"/>
                </a:ext>
              </a:extLst>
            </p:cNvPr>
            <p:cNvSpPr>
              <a:spLocks noEditPoints="1"/>
            </p:cNvSpPr>
            <p:nvPr/>
          </p:nvSpPr>
          <p:spPr bwMode="auto">
            <a:xfrm>
              <a:off x="5554663" y="2179638"/>
              <a:ext cx="150813" cy="149225"/>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16 w 40"/>
                <a:gd name="T11" fmla="*/ 10 h 40"/>
                <a:gd name="T12" fmla="*/ 18 w 40"/>
                <a:gd name="T13" fmla="*/ 8 h 40"/>
                <a:gd name="T14" fmla="*/ 20 w 40"/>
                <a:gd name="T15" fmla="*/ 10 h 40"/>
                <a:gd name="T16" fmla="*/ 20 w 40"/>
                <a:gd name="T17" fmla="*/ 20 h 40"/>
                <a:gd name="T18" fmla="*/ 26 w 40"/>
                <a:gd name="T19" fmla="*/ 20 h 40"/>
                <a:gd name="T20" fmla="*/ 28 w 40"/>
                <a:gd name="T21" fmla="*/ 22 h 40"/>
                <a:gd name="T22" fmla="*/ 26 w 40"/>
                <a:gd name="T23" fmla="*/ 24 h 40"/>
                <a:gd name="T24" fmla="*/ 18 w 40"/>
                <a:gd name="T25" fmla="*/ 24 h 40"/>
                <a:gd name="T26" fmla="*/ 16 w 40"/>
                <a:gd name="T27" fmla="*/ 22 h 40"/>
                <a:gd name="T28" fmla="*/ 16 w 40"/>
                <a:gd name="T29"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16" y="10"/>
                  </a:moveTo>
                  <a:cubicBezTo>
                    <a:pt x="16" y="9"/>
                    <a:pt x="17" y="8"/>
                    <a:pt x="18" y="8"/>
                  </a:cubicBezTo>
                  <a:cubicBezTo>
                    <a:pt x="19" y="8"/>
                    <a:pt x="20" y="9"/>
                    <a:pt x="20" y="10"/>
                  </a:cubicBezTo>
                  <a:cubicBezTo>
                    <a:pt x="20" y="20"/>
                    <a:pt x="20" y="20"/>
                    <a:pt x="20" y="20"/>
                  </a:cubicBezTo>
                  <a:cubicBezTo>
                    <a:pt x="26" y="20"/>
                    <a:pt x="26" y="20"/>
                    <a:pt x="26" y="20"/>
                  </a:cubicBezTo>
                  <a:cubicBezTo>
                    <a:pt x="27" y="20"/>
                    <a:pt x="28" y="21"/>
                    <a:pt x="28" y="22"/>
                  </a:cubicBezTo>
                  <a:cubicBezTo>
                    <a:pt x="28" y="23"/>
                    <a:pt x="27" y="24"/>
                    <a:pt x="26" y="24"/>
                  </a:cubicBezTo>
                  <a:cubicBezTo>
                    <a:pt x="18" y="24"/>
                    <a:pt x="18" y="24"/>
                    <a:pt x="18" y="24"/>
                  </a:cubicBezTo>
                  <a:cubicBezTo>
                    <a:pt x="17" y="24"/>
                    <a:pt x="16" y="23"/>
                    <a:pt x="16" y="22"/>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47">
              <a:extLst>
                <a:ext uri="{FF2B5EF4-FFF2-40B4-BE49-F238E27FC236}">
                  <a16:creationId xmlns:a16="http://schemas.microsoft.com/office/drawing/2014/main" id="{9271FC82-BD19-42CD-B0EF-9CAA8C92DF9E}"/>
                </a:ext>
              </a:extLst>
            </p:cNvPr>
            <p:cNvSpPr>
              <a:spLocks/>
            </p:cNvSpPr>
            <p:nvPr/>
          </p:nvSpPr>
          <p:spPr bwMode="auto">
            <a:xfrm>
              <a:off x="5554663" y="2371726"/>
              <a:ext cx="60325" cy="14288"/>
            </a:xfrm>
            <a:custGeom>
              <a:avLst/>
              <a:gdLst>
                <a:gd name="T0" fmla="*/ 14 w 16"/>
                <a:gd name="T1" fmla="*/ 0 h 4"/>
                <a:gd name="T2" fmla="*/ 2 w 16"/>
                <a:gd name="T3" fmla="*/ 0 h 4"/>
                <a:gd name="T4" fmla="*/ 2 w 16"/>
                <a:gd name="T5" fmla="*/ 0 h 4"/>
                <a:gd name="T6" fmla="*/ 0 w 16"/>
                <a:gd name="T7" fmla="*/ 2 h 4"/>
                <a:gd name="T8" fmla="*/ 2 w 16"/>
                <a:gd name="T9" fmla="*/ 4 h 4"/>
                <a:gd name="T10" fmla="*/ 14 w 16"/>
                <a:gd name="T11" fmla="*/ 4 h 4"/>
                <a:gd name="T12" fmla="*/ 14 w 16"/>
                <a:gd name="T13" fmla="*/ 4 h 4"/>
                <a:gd name="T14" fmla="*/ 16 w 16"/>
                <a:gd name="T15" fmla="*/ 2 h 4"/>
                <a:gd name="T16" fmla="*/ 14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4" y="0"/>
                  </a:moveTo>
                  <a:cubicBezTo>
                    <a:pt x="2" y="0"/>
                    <a:pt x="2" y="0"/>
                    <a:pt x="2" y="0"/>
                  </a:cubicBezTo>
                  <a:cubicBezTo>
                    <a:pt x="2" y="0"/>
                    <a:pt x="2" y="0"/>
                    <a:pt x="2" y="0"/>
                  </a:cubicBezTo>
                  <a:cubicBezTo>
                    <a:pt x="1" y="0"/>
                    <a:pt x="0" y="1"/>
                    <a:pt x="0" y="2"/>
                  </a:cubicBezTo>
                  <a:cubicBezTo>
                    <a:pt x="0" y="3"/>
                    <a:pt x="1" y="4"/>
                    <a:pt x="2" y="4"/>
                  </a:cubicBezTo>
                  <a:cubicBezTo>
                    <a:pt x="14" y="4"/>
                    <a:pt x="14" y="4"/>
                    <a:pt x="14"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48">
              <a:extLst>
                <a:ext uri="{FF2B5EF4-FFF2-40B4-BE49-F238E27FC236}">
                  <a16:creationId xmlns:a16="http://schemas.microsoft.com/office/drawing/2014/main" id="{0CF528DF-226C-4B71-BE6E-26C49F8E7B42}"/>
                </a:ext>
              </a:extLst>
            </p:cNvPr>
            <p:cNvSpPr>
              <a:spLocks/>
            </p:cNvSpPr>
            <p:nvPr/>
          </p:nvSpPr>
          <p:spPr bwMode="auto">
            <a:xfrm>
              <a:off x="5578475" y="2401888"/>
              <a:ext cx="36513" cy="14288"/>
            </a:xfrm>
            <a:custGeom>
              <a:avLst/>
              <a:gdLst>
                <a:gd name="T0" fmla="*/ 8 w 10"/>
                <a:gd name="T1" fmla="*/ 0 h 4"/>
                <a:gd name="T2" fmla="*/ 2 w 10"/>
                <a:gd name="T3" fmla="*/ 0 h 4"/>
                <a:gd name="T4" fmla="*/ 0 w 10"/>
                <a:gd name="T5" fmla="*/ 2 h 4"/>
                <a:gd name="T6" fmla="*/ 2 w 10"/>
                <a:gd name="T7" fmla="*/ 4 h 4"/>
                <a:gd name="T8" fmla="*/ 8 w 10"/>
                <a:gd name="T9" fmla="*/ 4 h 4"/>
                <a:gd name="T10" fmla="*/ 10 w 10"/>
                <a:gd name="T11" fmla="*/ 2 h 4"/>
                <a:gd name="T12" fmla="*/ 8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8" y="0"/>
                  </a:moveTo>
                  <a:cubicBezTo>
                    <a:pt x="2" y="0"/>
                    <a:pt x="2" y="0"/>
                    <a:pt x="2" y="0"/>
                  </a:cubicBezTo>
                  <a:cubicBezTo>
                    <a:pt x="1" y="0"/>
                    <a:pt x="0" y="1"/>
                    <a:pt x="0" y="2"/>
                  </a:cubicBezTo>
                  <a:cubicBezTo>
                    <a:pt x="0" y="3"/>
                    <a:pt x="1" y="4"/>
                    <a:pt x="2" y="4"/>
                  </a:cubicBezTo>
                  <a:cubicBezTo>
                    <a:pt x="8" y="4"/>
                    <a:pt x="8" y="4"/>
                    <a:pt x="8" y="4"/>
                  </a:cubicBezTo>
                  <a:cubicBezTo>
                    <a:pt x="9" y="4"/>
                    <a:pt x="10" y="3"/>
                    <a:pt x="10" y="2"/>
                  </a:cubicBezTo>
                  <a:cubicBezTo>
                    <a:pt x="10" y="1"/>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49">
              <a:extLst>
                <a:ext uri="{FF2B5EF4-FFF2-40B4-BE49-F238E27FC236}">
                  <a16:creationId xmlns:a16="http://schemas.microsoft.com/office/drawing/2014/main" id="{A3B6F17B-5748-463C-8945-E60D034221F8}"/>
                </a:ext>
              </a:extLst>
            </p:cNvPr>
            <p:cNvSpPr>
              <a:spLocks/>
            </p:cNvSpPr>
            <p:nvPr/>
          </p:nvSpPr>
          <p:spPr bwMode="auto">
            <a:xfrm>
              <a:off x="5592763" y="2430463"/>
              <a:ext cx="22225" cy="15875"/>
            </a:xfrm>
            <a:custGeom>
              <a:avLst/>
              <a:gdLst>
                <a:gd name="T0" fmla="*/ 4 w 6"/>
                <a:gd name="T1" fmla="*/ 0 h 4"/>
                <a:gd name="T2" fmla="*/ 2 w 6"/>
                <a:gd name="T3" fmla="*/ 0 h 4"/>
                <a:gd name="T4" fmla="*/ 0 w 6"/>
                <a:gd name="T5" fmla="*/ 2 h 4"/>
                <a:gd name="T6" fmla="*/ 2 w 6"/>
                <a:gd name="T7" fmla="*/ 4 h 4"/>
                <a:gd name="T8" fmla="*/ 4 w 6"/>
                <a:gd name="T9" fmla="*/ 4 h 4"/>
                <a:gd name="T10" fmla="*/ 6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cubicBezTo>
                    <a:pt x="2" y="0"/>
                    <a:pt x="2" y="0"/>
                    <a:pt x="2" y="0"/>
                  </a:cubicBezTo>
                  <a:cubicBezTo>
                    <a:pt x="1" y="0"/>
                    <a:pt x="0" y="1"/>
                    <a:pt x="0" y="2"/>
                  </a:cubicBezTo>
                  <a:cubicBezTo>
                    <a:pt x="0" y="3"/>
                    <a:pt x="1" y="4"/>
                    <a:pt x="2" y="4"/>
                  </a:cubicBezTo>
                  <a:cubicBezTo>
                    <a:pt x="4" y="4"/>
                    <a:pt x="4" y="4"/>
                    <a:pt x="4" y="4"/>
                  </a:cubicBezTo>
                  <a:cubicBezTo>
                    <a:pt x="5" y="4"/>
                    <a:pt x="6" y="3"/>
                    <a:pt x="6"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50">
              <a:extLst>
                <a:ext uri="{FF2B5EF4-FFF2-40B4-BE49-F238E27FC236}">
                  <a16:creationId xmlns:a16="http://schemas.microsoft.com/office/drawing/2014/main" id="{1A818397-6243-4A96-8657-5C6C06613ABF}"/>
                </a:ext>
              </a:extLst>
            </p:cNvPr>
            <p:cNvSpPr>
              <a:spLocks noEditPoints="1"/>
            </p:cNvSpPr>
            <p:nvPr/>
          </p:nvSpPr>
          <p:spPr bwMode="auto">
            <a:xfrm>
              <a:off x="5803900" y="2344738"/>
              <a:ext cx="112713" cy="128588"/>
            </a:xfrm>
            <a:custGeom>
              <a:avLst/>
              <a:gdLst>
                <a:gd name="T0" fmla="*/ 30 w 30"/>
                <a:gd name="T1" fmla="*/ 18 h 34"/>
                <a:gd name="T2" fmla="*/ 30 w 30"/>
                <a:gd name="T3" fmla="*/ 17 h 34"/>
                <a:gd name="T4" fmla="*/ 30 w 30"/>
                <a:gd name="T5" fmla="*/ 17 h 34"/>
                <a:gd name="T6" fmla="*/ 30 w 30"/>
                <a:gd name="T7" fmla="*/ 17 h 34"/>
                <a:gd name="T8" fmla="*/ 20 w 30"/>
                <a:gd name="T9" fmla="*/ 1 h 34"/>
                <a:gd name="T10" fmla="*/ 18 w 30"/>
                <a:gd name="T11" fmla="*/ 0 h 34"/>
                <a:gd name="T12" fmla="*/ 2 w 30"/>
                <a:gd name="T13" fmla="*/ 0 h 34"/>
                <a:gd name="T14" fmla="*/ 0 w 30"/>
                <a:gd name="T15" fmla="*/ 2 h 34"/>
                <a:gd name="T16" fmla="*/ 0 w 30"/>
                <a:gd name="T17" fmla="*/ 18 h 34"/>
                <a:gd name="T18" fmla="*/ 0 w 30"/>
                <a:gd name="T19" fmla="*/ 32 h 34"/>
                <a:gd name="T20" fmla="*/ 2 w 30"/>
                <a:gd name="T21" fmla="*/ 34 h 34"/>
                <a:gd name="T22" fmla="*/ 3 w 30"/>
                <a:gd name="T23" fmla="*/ 34 h 34"/>
                <a:gd name="T24" fmla="*/ 3 w 30"/>
                <a:gd name="T25" fmla="*/ 32 h 34"/>
                <a:gd name="T26" fmla="*/ 12 w 30"/>
                <a:gd name="T27" fmla="*/ 23 h 34"/>
                <a:gd name="T28" fmla="*/ 21 w 30"/>
                <a:gd name="T29" fmla="*/ 32 h 34"/>
                <a:gd name="T30" fmla="*/ 21 w 30"/>
                <a:gd name="T31" fmla="*/ 34 h 34"/>
                <a:gd name="T32" fmla="*/ 28 w 30"/>
                <a:gd name="T33" fmla="*/ 34 h 34"/>
                <a:gd name="T34" fmla="*/ 30 w 30"/>
                <a:gd name="T35" fmla="*/ 32 h 34"/>
                <a:gd name="T36" fmla="*/ 30 w 30"/>
                <a:gd name="T37" fmla="*/ 18 h 34"/>
                <a:gd name="T38" fmla="*/ 30 w 30"/>
                <a:gd name="T39" fmla="*/ 18 h 34"/>
                <a:gd name="T40" fmla="*/ 4 w 30"/>
                <a:gd name="T41" fmla="*/ 16 h 34"/>
                <a:gd name="T42" fmla="*/ 4 w 30"/>
                <a:gd name="T43" fmla="*/ 4 h 34"/>
                <a:gd name="T44" fmla="*/ 17 w 30"/>
                <a:gd name="T45" fmla="*/ 4 h 34"/>
                <a:gd name="T46" fmla="*/ 24 w 30"/>
                <a:gd name="T47" fmla="*/ 16 h 34"/>
                <a:gd name="T48" fmla="*/ 4 w 30"/>
                <a:gd name="T49"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4">
                  <a:moveTo>
                    <a:pt x="30" y="18"/>
                  </a:moveTo>
                  <a:cubicBezTo>
                    <a:pt x="30" y="18"/>
                    <a:pt x="30" y="17"/>
                    <a:pt x="30" y="17"/>
                  </a:cubicBezTo>
                  <a:cubicBezTo>
                    <a:pt x="30" y="17"/>
                    <a:pt x="30" y="17"/>
                    <a:pt x="30" y="17"/>
                  </a:cubicBezTo>
                  <a:cubicBezTo>
                    <a:pt x="30" y="17"/>
                    <a:pt x="30" y="17"/>
                    <a:pt x="30" y="17"/>
                  </a:cubicBezTo>
                  <a:cubicBezTo>
                    <a:pt x="20" y="1"/>
                    <a:pt x="20" y="1"/>
                    <a:pt x="20" y="1"/>
                  </a:cubicBezTo>
                  <a:cubicBezTo>
                    <a:pt x="19" y="0"/>
                    <a:pt x="19" y="0"/>
                    <a:pt x="18" y="0"/>
                  </a:cubicBezTo>
                  <a:cubicBezTo>
                    <a:pt x="2" y="0"/>
                    <a:pt x="2" y="0"/>
                    <a:pt x="2" y="0"/>
                  </a:cubicBezTo>
                  <a:cubicBezTo>
                    <a:pt x="1" y="0"/>
                    <a:pt x="0" y="1"/>
                    <a:pt x="0" y="2"/>
                  </a:cubicBezTo>
                  <a:cubicBezTo>
                    <a:pt x="0" y="18"/>
                    <a:pt x="0" y="18"/>
                    <a:pt x="0" y="18"/>
                  </a:cubicBezTo>
                  <a:cubicBezTo>
                    <a:pt x="0" y="32"/>
                    <a:pt x="0" y="32"/>
                    <a:pt x="0" y="32"/>
                  </a:cubicBezTo>
                  <a:cubicBezTo>
                    <a:pt x="0" y="33"/>
                    <a:pt x="1" y="34"/>
                    <a:pt x="2" y="34"/>
                  </a:cubicBezTo>
                  <a:cubicBezTo>
                    <a:pt x="3" y="34"/>
                    <a:pt x="3" y="34"/>
                    <a:pt x="3" y="34"/>
                  </a:cubicBezTo>
                  <a:cubicBezTo>
                    <a:pt x="3" y="33"/>
                    <a:pt x="3" y="33"/>
                    <a:pt x="3" y="32"/>
                  </a:cubicBezTo>
                  <a:cubicBezTo>
                    <a:pt x="3" y="27"/>
                    <a:pt x="7" y="23"/>
                    <a:pt x="12" y="23"/>
                  </a:cubicBezTo>
                  <a:cubicBezTo>
                    <a:pt x="17" y="23"/>
                    <a:pt x="21" y="27"/>
                    <a:pt x="21" y="32"/>
                  </a:cubicBezTo>
                  <a:cubicBezTo>
                    <a:pt x="21" y="33"/>
                    <a:pt x="21" y="33"/>
                    <a:pt x="21" y="34"/>
                  </a:cubicBezTo>
                  <a:cubicBezTo>
                    <a:pt x="28" y="34"/>
                    <a:pt x="28" y="34"/>
                    <a:pt x="28" y="34"/>
                  </a:cubicBezTo>
                  <a:cubicBezTo>
                    <a:pt x="29" y="34"/>
                    <a:pt x="30" y="33"/>
                    <a:pt x="30" y="32"/>
                  </a:cubicBezTo>
                  <a:cubicBezTo>
                    <a:pt x="30" y="18"/>
                    <a:pt x="30" y="18"/>
                    <a:pt x="30" y="18"/>
                  </a:cubicBezTo>
                  <a:cubicBezTo>
                    <a:pt x="30" y="18"/>
                    <a:pt x="30" y="18"/>
                    <a:pt x="30" y="18"/>
                  </a:cubicBezTo>
                  <a:close/>
                  <a:moveTo>
                    <a:pt x="4" y="16"/>
                  </a:moveTo>
                  <a:cubicBezTo>
                    <a:pt x="4" y="4"/>
                    <a:pt x="4" y="4"/>
                    <a:pt x="4" y="4"/>
                  </a:cubicBezTo>
                  <a:cubicBezTo>
                    <a:pt x="17" y="4"/>
                    <a:pt x="17" y="4"/>
                    <a:pt x="17" y="4"/>
                  </a:cubicBezTo>
                  <a:cubicBezTo>
                    <a:pt x="24" y="16"/>
                    <a:pt x="24" y="16"/>
                    <a:pt x="24" y="16"/>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30477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person pointing white paper on wall">
            <a:extLst>
              <a:ext uri="{FF2B5EF4-FFF2-40B4-BE49-F238E27FC236}">
                <a16:creationId xmlns:a16="http://schemas.microsoft.com/office/drawing/2014/main" id="{8B28186F-395B-49E1-AE49-0B2E147F564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244" b="29455"/>
          <a:stretch/>
        </p:blipFill>
        <p:spPr bwMode="auto">
          <a:xfrm>
            <a:off x="0" y="894080"/>
            <a:ext cx="7772400" cy="2763519"/>
          </a:xfrm>
          <a:custGeom>
            <a:avLst/>
            <a:gdLst>
              <a:gd name="connsiteX0" fmla="*/ 0 w 7772400"/>
              <a:gd name="connsiteY0" fmla="*/ 0 h 2763519"/>
              <a:gd name="connsiteX1" fmla="*/ 7772400 w 7772400"/>
              <a:gd name="connsiteY1" fmla="*/ 0 h 2763519"/>
              <a:gd name="connsiteX2" fmla="*/ 7772400 w 7772400"/>
              <a:gd name="connsiteY2" fmla="*/ 2763519 h 2763519"/>
              <a:gd name="connsiteX3" fmla="*/ 0 w 7772400"/>
              <a:gd name="connsiteY3" fmla="*/ 2763519 h 2763519"/>
            </a:gdLst>
            <a:ahLst/>
            <a:cxnLst>
              <a:cxn ang="0">
                <a:pos x="connsiteX0" y="connsiteY0"/>
              </a:cxn>
              <a:cxn ang="0">
                <a:pos x="connsiteX1" y="connsiteY1"/>
              </a:cxn>
              <a:cxn ang="0">
                <a:pos x="connsiteX2" y="connsiteY2"/>
              </a:cxn>
              <a:cxn ang="0">
                <a:pos x="connsiteX3" y="connsiteY3"/>
              </a:cxn>
            </a:cxnLst>
            <a:rect l="l" t="t" r="r" b="b"/>
            <a:pathLst>
              <a:path w="7772400" h="2763519">
                <a:moveTo>
                  <a:pt x="0" y="0"/>
                </a:moveTo>
                <a:lnTo>
                  <a:pt x="7772400" y="0"/>
                </a:lnTo>
                <a:lnTo>
                  <a:pt x="7772400" y="2763519"/>
                </a:lnTo>
                <a:lnTo>
                  <a:pt x="0" y="2763519"/>
                </a:lnTo>
                <a:close/>
              </a:path>
            </a:pathLst>
          </a:cu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10074D2-C721-4083-A5B4-6B27F44F1E81}"/>
              </a:ext>
            </a:extLst>
          </p:cNvPr>
          <p:cNvSpPr/>
          <p:nvPr/>
        </p:nvSpPr>
        <p:spPr>
          <a:xfrm>
            <a:off x="0" y="894080"/>
            <a:ext cx="7772400" cy="276352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1E3559-1719-4CDB-81B1-21C699320BCE}"/>
              </a:ext>
            </a:extLst>
          </p:cNvPr>
          <p:cNvSpPr>
            <a:spLocks noGrp="1"/>
          </p:cNvSpPr>
          <p:nvPr>
            <p:ph type="title"/>
          </p:nvPr>
        </p:nvSpPr>
        <p:spPr/>
        <p:txBody>
          <a:bodyPr/>
          <a:lstStyle/>
          <a:p>
            <a:r>
              <a:rPr lang="en-US" dirty="0"/>
              <a:t>Appendix </a:t>
            </a:r>
          </a:p>
        </p:txBody>
      </p:sp>
      <p:sp>
        <p:nvSpPr>
          <p:cNvPr id="4" name="Slide Number Placeholder 3">
            <a:extLst>
              <a:ext uri="{FF2B5EF4-FFF2-40B4-BE49-F238E27FC236}">
                <a16:creationId xmlns:a16="http://schemas.microsoft.com/office/drawing/2014/main" id="{74ED4395-87CB-4956-A956-8F916D37C2B0}"/>
              </a:ext>
            </a:extLst>
          </p:cNvPr>
          <p:cNvSpPr>
            <a:spLocks noGrp="1"/>
          </p:cNvSpPr>
          <p:nvPr>
            <p:ph type="sldNum" sz="quarter" idx="4"/>
          </p:nvPr>
        </p:nvSpPr>
        <p:spPr/>
        <p:txBody>
          <a:bodyPr/>
          <a:lstStyle/>
          <a:p>
            <a:pPr fontAlgn="auto">
              <a:spcBef>
                <a:spcPts val="0"/>
              </a:spcBef>
              <a:spcAft>
                <a:spcPts val="0"/>
              </a:spcAft>
            </a:pPr>
            <a:fld id="{D43FAC5E-33C6-4E1E-A7B3-C187ED111F4A}" type="slidenum">
              <a:rPr lang="en-US" smtClean="0"/>
              <a:pPr fontAlgn="auto">
                <a:spcBef>
                  <a:spcPts val="0"/>
                </a:spcBef>
                <a:spcAft>
                  <a:spcPts val="0"/>
                </a:spcAft>
              </a:pPr>
              <a:t>70</a:t>
            </a:fld>
            <a:endParaRPr lang="en-US" dirty="0"/>
          </a:p>
        </p:txBody>
      </p:sp>
      <p:sp>
        <p:nvSpPr>
          <p:cNvPr id="30" name="Rectangle 29">
            <a:extLst>
              <a:ext uri="{FF2B5EF4-FFF2-40B4-BE49-F238E27FC236}">
                <a16:creationId xmlns:a16="http://schemas.microsoft.com/office/drawing/2014/main" id="{EC803DEC-4C55-4147-975F-C4AD4ACB73B7}"/>
              </a:ext>
            </a:extLst>
          </p:cNvPr>
          <p:cNvSpPr/>
          <p:nvPr/>
        </p:nvSpPr>
        <p:spPr>
          <a:xfrm>
            <a:off x="388618" y="1586330"/>
            <a:ext cx="3428100" cy="1641375"/>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0" rtlCol="0" anchor="t"/>
          <a:lstStyle/>
          <a:p>
            <a:pPr marL="0" marR="0" hangingPunct="0">
              <a:spcBef>
                <a:spcPts val="200"/>
              </a:spcBef>
              <a:spcAft>
                <a:spcPts val="0"/>
              </a:spcAft>
            </a:pPr>
            <a:r>
              <a:rPr lang="en-GB" sz="1200" dirty="0">
                <a:effectLst/>
                <a:latin typeface="Arial" panose="020B0604020202020204" pitchFamily="34" charset="0"/>
                <a:ea typeface="Times New Roman" panose="02020603050405020304" pitchFamily="18" charset="0"/>
              </a:rPr>
              <a:t>Please bring in any details on org charts of the accounts in this section to understand decision-making hierarchy.</a:t>
            </a:r>
            <a:endParaRPr lang="en-US" sz="1200" dirty="0"/>
          </a:p>
        </p:txBody>
      </p:sp>
      <p:sp>
        <p:nvSpPr>
          <p:cNvPr id="31" name="Rectangle 30">
            <a:extLst>
              <a:ext uri="{FF2B5EF4-FFF2-40B4-BE49-F238E27FC236}">
                <a16:creationId xmlns:a16="http://schemas.microsoft.com/office/drawing/2014/main" id="{64184104-FF32-47AB-BA3D-B58F1077EE86}"/>
              </a:ext>
            </a:extLst>
          </p:cNvPr>
          <p:cNvSpPr/>
          <p:nvPr/>
        </p:nvSpPr>
        <p:spPr>
          <a:xfrm>
            <a:off x="3955682" y="1586330"/>
            <a:ext cx="3428100" cy="1641375"/>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0" rtlCol="0" anchor="t"/>
          <a:lstStyle/>
          <a:p>
            <a:r>
              <a:rPr lang="en-GB" sz="1200" dirty="0">
                <a:effectLst/>
                <a:latin typeface="Arial" panose="020B0604020202020204" pitchFamily="34" charset="0"/>
                <a:ea typeface="Times New Roman" panose="02020603050405020304" pitchFamily="18" charset="0"/>
              </a:rPr>
              <a:t>Please bring in any existing infrastructure design frameworks into this section. </a:t>
            </a:r>
            <a:endParaRPr lang="en-US" sz="1200" dirty="0"/>
          </a:p>
        </p:txBody>
      </p:sp>
      <p:sp>
        <p:nvSpPr>
          <p:cNvPr id="32" name="Rectangle 31">
            <a:extLst>
              <a:ext uri="{FF2B5EF4-FFF2-40B4-BE49-F238E27FC236}">
                <a16:creationId xmlns:a16="http://schemas.microsoft.com/office/drawing/2014/main" id="{EAF3C43F-4385-48FF-9EEA-99744AF77472}"/>
              </a:ext>
            </a:extLst>
          </p:cNvPr>
          <p:cNvSpPr/>
          <p:nvPr/>
        </p:nvSpPr>
        <p:spPr>
          <a:xfrm>
            <a:off x="909825" y="3366670"/>
            <a:ext cx="6473955" cy="519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r>
              <a:rPr lang="en-US" sz="1400" b="1" dirty="0">
                <a:effectLst/>
                <a:ea typeface="Calibri" panose="020F0502020204030204" pitchFamily="34" charset="0"/>
              </a:rPr>
              <a:t>Previous Won/Loss Deals</a:t>
            </a:r>
            <a:endParaRPr lang="en-US" sz="1400" b="1" dirty="0"/>
          </a:p>
        </p:txBody>
      </p:sp>
      <p:sp>
        <p:nvSpPr>
          <p:cNvPr id="34" name="Rectangle 33">
            <a:extLst>
              <a:ext uri="{FF2B5EF4-FFF2-40B4-BE49-F238E27FC236}">
                <a16:creationId xmlns:a16="http://schemas.microsoft.com/office/drawing/2014/main" id="{0401FBBB-5C6B-4E2E-A53C-0FC2368962AC}"/>
              </a:ext>
            </a:extLst>
          </p:cNvPr>
          <p:cNvSpPr/>
          <p:nvPr/>
        </p:nvSpPr>
        <p:spPr>
          <a:xfrm>
            <a:off x="909826" y="1066800"/>
            <a:ext cx="2906891" cy="519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r>
              <a:rPr lang="en-US" sz="1400" b="1" dirty="0">
                <a:effectLst/>
                <a:ea typeface="Calibri" panose="020F0502020204030204" pitchFamily="34" charset="0"/>
              </a:rPr>
              <a:t>Organizational Charts</a:t>
            </a:r>
            <a:endParaRPr lang="en-US" sz="1400" b="1" dirty="0"/>
          </a:p>
        </p:txBody>
      </p:sp>
      <p:sp>
        <p:nvSpPr>
          <p:cNvPr id="35" name="Rectangle 34">
            <a:extLst>
              <a:ext uri="{FF2B5EF4-FFF2-40B4-BE49-F238E27FC236}">
                <a16:creationId xmlns:a16="http://schemas.microsoft.com/office/drawing/2014/main" id="{30ADDA9A-B424-48E5-AF40-4968074E300A}"/>
              </a:ext>
            </a:extLst>
          </p:cNvPr>
          <p:cNvSpPr/>
          <p:nvPr/>
        </p:nvSpPr>
        <p:spPr>
          <a:xfrm>
            <a:off x="4476890" y="1066800"/>
            <a:ext cx="2906891" cy="519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r>
              <a:rPr lang="en-US" sz="1400" b="1" dirty="0">
                <a:effectLst/>
                <a:ea typeface="Calibri" panose="020F0502020204030204" pitchFamily="34" charset="0"/>
              </a:rPr>
              <a:t>Infrastructure Design</a:t>
            </a:r>
            <a:endParaRPr lang="en-US" sz="1400" b="1" dirty="0"/>
          </a:p>
        </p:txBody>
      </p:sp>
      <p:graphicFrame>
        <p:nvGraphicFramePr>
          <p:cNvPr id="6" name="Table 5">
            <a:extLst>
              <a:ext uri="{FF2B5EF4-FFF2-40B4-BE49-F238E27FC236}">
                <a16:creationId xmlns:a16="http://schemas.microsoft.com/office/drawing/2014/main" id="{B4D4CB1F-83E2-4D3F-8EF0-D7A91F11B262}"/>
              </a:ext>
            </a:extLst>
          </p:cNvPr>
          <p:cNvGraphicFramePr>
            <a:graphicFrameLocks noGrp="1"/>
          </p:cNvGraphicFramePr>
          <p:nvPr>
            <p:extLst>
              <p:ext uri="{D42A27DB-BD31-4B8C-83A1-F6EECF244321}">
                <p14:modId xmlns:p14="http://schemas.microsoft.com/office/powerpoint/2010/main" val="1921904886"/>
              </p:ext>
            </p:extLst>
          </p:nvPr>
        </p:nvGraphicFramePr>
        <p:xfrm>
          <a:off x="388617" y="4025164"/>
          <a:ext cx="6995166" cy="4356833"/>
        </p:xfrm>
        <a:graphic>
          <a:graphicData uri="http://schemas.openxmlformats.org/drawingml/2006/table">
            <a:tbl>
              <a:tblPr firstRow="1" firstCol="1" bandRow="1">
                <a:tableStyleId>{5C22544A-7EE6-4342-B048-85BDC9FD1C3A}</a:tableStyleId>
              </a:tblPr>
              <a:tblGrid>
                <a:gridCol w="1165861">
                  <a:extLst>
                    <a:ext uri="{9D8B030D-6E8A-4147-A177-3AD203B41FA5}">
                      <a16:colId xmlns:a16="http://schemas.microsoft.com/office/drawing/2014/main" val="942091439"/>
                    </a:ext>
                  </a:extLst>
                </a:gridCol>
                <a:gridCol w="1165861">
                  <a:extLst>
                    <a:ext uri="{9D8B030D-6E8A-4147-A177-3AD203B41FA5}">
                      <a16:colId xmlns:a16="http://schemas.microsoft.com/office/drawing/2014/main" val="1602718048"/>
                    </a:ext>
                  </a:extLst>
                </a:gridCol>
                <a:gridCol w="1165861">
                  <a:extLst>
                    <a:ext uri="{9D8B030D-6E8A-4147-A177-3AD203B41FA5}">
                      <a16:colId xmlns:a16="http://schemas.microsoft.com/office/drawing/2014/main" val="474247052"/>
                    </a:ext>
                  </a:extLst>
                </a:gridCol>
                <a:gridCol w="1165861">
                  <a:extLst>
                    <a:ext uri="{9D8B030D-6E8A-4147-A177-3AD203B41FA5}">
                      <a16:colId xmlns:a16="http://schemas.microsoft.com/office/drawing/2014/main" val="688620303"/>
                    </a:ext>
                  </a:extLst>
                </a:gridCol>
                <a:gridCol w="1165861">
                  <a:extLst>
                    <a:ext uri="{9D8B030D-6E8A-4147-A177-3AD203B41FA5}">
                      <a16:colId xmlns:a16="http://schemas.microsoft.com/office/drawing/2014/main" val="3589949278"/>
                    </a:ext>
                  </a:extLst>
                </a:gridCol>
                <a:gridCol w="1165861">
                  <a:extLst>
                    <a:ext uri="{9D8B030D-6E8A-4147-A177-3AD203B41FA5}">
                      <a16:colId xmlns:a16="http://schemas.microsoft.com/office/drawing/2014/main" val="4006319744"/>
                    </a:ext>
                  </a:extLst>
                </a:gridCol>
              </a:tblGrid>
              <a:tr h="374904">
                <a:tc>
                  <a:txBody>
                    <a:bodyPr/>
                    <a:lstStyle/>
                    <a:p>
                      <a:pPr marL="0" marR="0" hangingPunct="0">
                        <a:spcBef>
                          <a:spcPts val="200"/>
                        </a:spcBef>
                        <a:spcAft>
                          <a:spcPts val="0"/>
                        </a:spcAft>
                      </a:pPr>
                      <a:r>
                        <a:rPr lang="en-US" sz="1000" dirty="0">
                          <a:effectLst/>
                        </a:rPr>
                        <a:t>Closed Won/Loss</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hangingPunct="0">
                        <a:spcBef>
                          <a:spcPts val="200"/>
                        </a:spcBef>
                        <a:spcAft>
                          <a:spcPts val="0"/>
                        </a:spcAft>
                      </a:pPr>
                      <a:r>
                        <a:rPr lang="en-US" sz="1000" dirty="0">
                          <a:effectLst/>
                        </a:rPr>
                        <a:t>Product</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hangingPunct="0">
                        <a:spcBef>
                          <a:spcPts val="200"/>
                        </a:spcBef>
                        <a:spcAft>
                          <a:spcPts val="0"/>
                        </a:spcAft>
                      </a:pPr>
                      <a:r>
                        <a:rPr lang="en-US" sz="1000" dirty="0">
                          <a:effectLst/>
                        </a:rPr>
                        <a:t>Reasoning</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hangingPunct="0">
                        <a:spcBef>
                          <a:spcPts val="200"/>
                        </a:spcBef>
                        <a:spcAft>
                          <a:spcPts val="0"/>
                        </a:spcAft>
                      </a:pPr>
                      <a:r>
                        <a:rPr lang="en-US" sz="1000" dirty="0">
                          <a:effectLst/>
                        </a:rPr>
                        <a:t>Members involved</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hangingPunct="0">
                        <a:spcBef>
                          <a:spcPts val="200"/>
                        </a:spcBef>
                        <a:spcAft>
                          <a:spcPts val="0"/>
                        </a:spcAft>
                      </a:pPr>
                      <a:r>
                        <a:rPr lang="en-US" sz="1000" dirty="0">
                          <a:effectLst/>
                        </a:rPr>
                        <a:t>$ won or lost</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marL="0" marR="0" hangingPunct="0">
                        <a:spcBef>
                          <a:spcPts val="200"/>
                        </a:spcBef>
                        <a:spcAft>
                          <a:spcPts val="0"/>
                        </a:spcAft>
                      </a:pPr>
                      <a:r>
                        <a:rPr lang="en-US" sz="1000" dirty="0">
                          <a:effectLst/>
                        </a:rPr>
                        <a:t>Comments</a:t>
                      </a:r>
                      <a:endParaRPr lang="en-US" sz="1000" dirty="0">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472902286"/>
                  </a:ext>
                </a:extLst>
              </a:tr>
              <a:tr h="568847">
                <a:tc>
                  <a:txBody>
                    <a:bodyPr/>
                    <a:lstStyle/>
                    <a:p>
                      <a:pPr marL="0" marR="0" hangingPunct="0">
                        <a:spcBef>
                          <a:spcPts val="200"/>
                        </a:spcBef>
                        <a:spcAft>
                          <a:spcPts val="0"/>
                        </a:spcAft>
                      </a:pPr>
                      <a:r>
                        <a:rPr lang="en-US" sz="1000" dirty="0">
                          <a:solidFill>
                            <a:schemeClr val="tx1"/>
                          </a:solidFill>
                          <a:effectLst/>
                        </a:rPr>
                        <a:t>e.g. Won</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Product A</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Agreed to budget</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Names</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$100MM</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4704947"/>
                  </a:ext>
                </a:extLst>
              </a:tr>
              <a:tr h="568847">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0920795"/>
                  </a:ext>
                </a:extLst>
              </a:tr>
              <a:tr h="568847">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7302982"/>
                  </a:ext>
                </a:extLst>
              </a:tr>
              <a:tr h="568847">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394970"/>
                  </a:ext>
                </a:extLst>
              </a:tr>
              <a:tr h="568847">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6668822"/>
                  </a:ext>
                </a:extLst>
              </a:tr>
              <a:tr h="568847">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0446388"/>
                  </a:ext>
                </a:extLst>
              </a:tr>
              <a:tr h="568847">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hangingPunct="0">
                        <a:spcBef>
                          <a:spcPts val="20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Times New Roman" panose="02020603050405020304" pitchFamily="18" charset="0"/>
                      </a:endParaRPr>
                    </a:p>
                  </a:txBody>
                  <a:tcPr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3338647"/>
                  </a:ext>
                </a:extLst>
              </a:tr>
            </a:tbl>
          </a:graphicData>
        </a:graphic>
      </p:graphicFrame>
      <p:sp>
        <p:nvSpPr>
          <p:cNvPr id="37" name="Rectangle 36">
            <a:extLst>
              <a:ext uri="{FF2B5EF4-FFF2-40B4-BE49-F238E27FC236}">
                <a16:creationId xmlns:a16="http://schemas.microsoft.com/office/drawing/2014/main" id="{EE35333B-2E2E-4C89-8EBE-22EA47D41A11}"/>
              </a:ext>
            </a:extLst>
          </p:cNvPr>
          <p:cNvSpPr/>
          <p:nvPr/>
        </p:nvSpPr>
        <p:spPr>
          <a:xfrm>
            <a:off x="388617" y="3366670"/>
            <a:ext cx="521208" cy="519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effectLst/>
                <a:ea typeface="Calibri" panose="020F0502020204030204" pitchFamily="34" charset="0"/>
              </a:rPr>
              <a:t>C</a:t>
            </a:r>
            <a:endParaRPr lang="en-US" sz="1400" b="1" dirty="0"/>
          </a:p>
        </p:txBody>
      </p:sp>
      <p:sp>
        <p:nvSpPr>
          <p:cNvPr id="38" name="Rectangle 37">
            <a:extLst>
              <a:ext uri="{FF2B5EF4-FFF2-40B4-BE49-F238E27FC236}">
                <a16:creationId xmlns:a16="http://schemas.microsoft.com/office/drawing/2014/main" id="{5F455CCB-F1B9-49AF-9E29-DC368DD9F183}"/>
              </a:ext>
            </a:extLst>
          </p:cNvPr>
          <p:cNvSpPr/>
          <p:nvPr/>
        </p:nvSpPr>
        <p:spPr>
          <a:xfrm>
            <a:off x="388618" y="1066800"/>
            <a:ext cx="521208" cy="519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effectLst/>
                <a:ea typeface="Calibri" panose="020F0502020204030204" pitchFamily="34" charset="0"/>
              </a:rPr>
              <a:t>A</a:t>
            </a:r>
            <a:endParaRPr lang="en-US" sz="1400" b="1" dirty="0"/>
          </a:p>
        </p:txBody>
      </p:sp>
      <p:sp>
        <p:nvSpPr>
          <p:cNvPr id="39" name="Rectangle 38">
            <a:extLst>
              <a:ext uri="{FF2B5EF4-FFF2-40B4-BE49-F238E27FC236}">
                <a16:creationId xmlns:a16="http://schemas.microsoft.com/office/drawing/2014/main" id="{DC30CBF2-A6B0-459A-A4E2-167B7D9F2A51}"/>
              </a:ext>
            </a:extLst>
          </p:cNvPr>
          <p:cNvSpPr/>
          <p:nvPr/>
        </p:nvSpPr>
        <p:spPr>
          <a:xfrm>
            <a:off x="3955682" y="1066800"/>
            <a:ext cx="521208" cy="519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effectLst/>
                <a:ea typeface="Calibri" panose="020F0502020204030204" pitchFamily="34" charset="0"/>
              </a:rPr>
              <a:t>B</a:t>
            </a:r>
            <a:endParaRPr lang="en-US" sz="1400" b="1" dirty="0"/>
          </a:p>
        </p:txBody>
      </p:sp>
    </p:spTree>
    <p:extLst>
      <p:ext uri="{BB962C8B-B14F-4D97-AF65-F5344CB8AC3E}">
        <p14:creationId xmlns:p14="http://schemas.microsoft.com/office/powerpoint/2010/main" val="4288042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2537485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SCQA Framework</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1155838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extLst>
              <p:ext uri="{D42A27DB-BD31-4B8C-83A1-F6EECF244321}">
                <p14:modId xmlns:p14="http://schemas.microsoft.com/office/powerpoint/2010/main" val="320007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0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rmAutofit fontScale="90000"/>
          </a:bodyPr>
          <a:lstStyle/>
          <a:p>
            <a:r>
              <a:rPr lang="en-US" sz="2700" dirty="0"/>
              <a:t>SCQA Overview</a:t>
            </a:r>
            <a:br>
              <a:rPr lang="en-US" dirty="0"/>
            </a:br>
            <a:r>
              <a:rPr lang="en-US" sz="1100" dirty="0"/>
              <a:t>Job Aid</a:t>
            </a:r>
            <a:endParaRPr lang="en-US" b="1" dirty="0"/>
          </a:p>
        </p:txBody>
      </p:sp>
      <p:sp>
        <p:nvSpPr>
          <p:cNvPr id="6" name="Rectangle 5">
            <a:extLst>
              <a:ext uri="{FF2B5EF4-FFF2-40B4-BE49-F238E27FC236}">
                <a16:creationId xmlns:a16="http://schemas.microsoft.com/office/drawing/2014/main" id="{EF197ED2-B880-4B07-BCEA-E4D736B014B3}"/>
              </a:ext>
            </a:extLst>
          </p:cNvPr>
          <p:cNvSpPr/>
          <p:nvPr/>
        </p:nvSpPr>
        <p:spPr>
          <a:xfrm>
            <a:off x="244819" y="1006821"/>
            <a:ext cx="7298981" cy="1530057"/>
          </a:xfrm>
          <a:prstGeom prst="rect">
            <a:avLst/>
          </a:prstGeom>
          <a:solidFill>
            <a:schemeClr val="accent3"/>
          </a:solidFill>
        </p:spPr>
        <p:txBody>
          <a:bodyPr wrap="square" lIns="180000" tIns="180000" rIns="180000" bIns="18000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The SCQA Framework?</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a:ea typeface="+mn-ea"/>
                <a:cs typeface="Arial"/>
              </a:rPr>
              <a:t>The SCQA provides you with the structure to qualify opportunities and then create a compelling, comprehensive, and consumable Client Proposal. Working through the SCQA helps answer questions like: Where do I start? </a:t>
            </a:r>
            <a:r>
              <a:rPr lang="en-US" sz="1200" dirty="0">
                <a:solidFill>
                  <a:schemeClr val="bg1"/>
                </a:solidFill>
                <a:latin typeface="Arial"/>
                <a:cs typeface="Arial"/>
              </a:rPr>
              <a:t>W</a:t>
            </a:r>
            <a:r>
              <a:rPr kumimoji="0" lang="en-US" sz="1200" b="0" i="0" u="none" strike="noStrike" kern="1200" cap="none" spc="0" normalizeH="0" baseline="0" noProof="0" dirty="0">
                <a:ln>
                  <a:noFill/>
                </a:ln>
                <a:solidFill>
                  <a:schemeClr val="bg1"/>
                </a:solidFill>
                <a:effectLst/>
                <a:uLnTx/>
                <a:uFillTx/>
                <a:latin typeface="Arial"/>
                <a:ea typeface="+mn-ea"/>
                <a:cs typeface="Arial"/>
              </a:rPr>
              <a:t>hat points should I make? </a:t>
            </a:r>
            <a:r>
              <a:rPr lang="en-US" sz="1200" dirty="0">
                <a:solidFill>
                  <a:schemeClr val="bg1"/>
                </a:solidFill>
                <a:latin typeface="Arial"/>
                <a:cs typeface="Arial"/>
              </a:rPr>
              <a:t>H</a:t>
            </a:r>
            <a:r>
              <a:rPr kumimoji="0" lang="en-US" sz="1200" b="0" i="0" u="none" strike="noStrike" kern="1200" cap="none" spc="0" normalizeH="0" baseline="0" noProof="0" dirty="0">
                <a:ln>
                  <a:noFill/>
                </a:ln>
                <a:solidFill>
                  <a:schemeClr val="bg1"/>
                </a:solidFill>
                <a:effectLst/>
                <a:uLnTx/>
                <a:uFillTx/>
                <a:latin typeface="Arial"/>
                <a:ea typeface="+mn-ea"/>
                <a:cs typeface="Arial"/>
              </a:rPr>
              <a:t>ow do I make the information flow? Am I addressing my client’s real needs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Arial"/>
              <a:ea typeface="+mn-ea"/>
              <a:cs typeface="Arial"/>
            </a:endParaRPr>
          </a:p>
        </p:txBody>
      </p:sp>
      <p:sp>
        <p:nvSpPr>
          <p:cNvPr id="13" name="Rectangle 12">
            <a:extLst>
              <a:ext uri="{FF2B5EF4-FFF2-40B4-BE49-F238E27FC236}">
                <a16:creationId xmlns:a16="http://schemas.microsoft.com/office/drawing/2014/main" id="{F211FB45-1885-44AA-9C8C-830FB0876512}"/>
              </a:ext>
            </a:extLst>
          </p:cNvPr>
          <p:cNvSpPr/>
          <p:nvPr/>
        </p:nvSpPr>
        <p:spPr>
          <a:xfrm>
            <a:off x="278361" y="5066120"/>
            <a:ext cx="7252618" cy="147732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strike="noStrike" kern="1200" cap="none" spc="0" normalizeH="0" baseline="0" noProof="0" dirty="0">
                <a:ln>
                  <a:noFill/>
                </a:ln>
                <a:solidFill>
                  <a:schemeClr val="accent3"/>
                </a:solidFill>
                <a:effectLst/>
                <a:uLnTx/>
                <a:uFillTx/>
                <a:latin typeface="Arial Black" panose="020B0A04020102020204" pitchFamily="34" charset="0"/>
              </a:rPr>
              <a:t>The Context And The Resolution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The Context tells the reader in story form what they know and is much like a story which sets up a Situation, Complication, Question which the Client Proposal will provide the Answer. In essence the context is the introduction of your proposal and sets things off in the right direction.</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Arial"/>
                <a:ea typeface="+mn-ea"/>
                <a:cs typeface="+mn-cs"/>
              </a:rPr>
              <a:t>The Answer or Resolution can then be fleshed out in more detail using a pyramid of logically organized supporting points or ideas. These ideas relate to and support the key message (i.e. Answer) you are looking to tell your client – this is the meaty part of the proposal.</a:t>
            </a:r>
          </a:p>
        </p:txBody>
      </p:sp>
      <p:grpSp>
        <p:nvGrpSpPr>
          <p:cNvPr id="8" name="Group 7">
            <a:extLst>
              <a:ext uri="{FF2B5EF4-FFF2-40B4-BE49-F238E27FC236}">
                <a16:creationId xmlns:a16="http://schemas.microsoft.com/office/drawing/2014/main" id="{245ABD91-BF24-4C4E-8EFD-174F455021E5}"/>
              </a:ext>
            </a:extLst>
          </p:cNvPr>
          <p:cNvGrpSpPr/>
          <p:nvPr/>
        </p:nvGrpSpPr>
        <p:grpSpPr>
          <a:xfrm>
            <a:off x="201112" y="6756753"/>
            <a:ext cx="7342688" cy="2082447"/>
            <a:chOff x="368542" y="4876800"/>
            <a:chExt cx="7047622" cy="2082447"/>
          </a:xfrm>
        </p:grpSpPr>
        <p:grpSp>
          <p:nvGrpSpPr>
            <p:cNvPr id="3" name="Group 2">
              <a:extLst>
                <a:ext uri="{FF2B5EF4-FFF2-40B4-BE49-F238E27FC236}">
                  <a16:creationId xmlns:a16="http://schemas.microsoft.com/office/drawing/2014/main" id="{3B228CC2-5EFA-4114-BB88-53993C032495}"/>
                </a:ext>
              </a:extLst>
            </p:cNvPr>
            <p:cNvGrpSpPr/>
            <p:nvPr/>
          </p:nvGrpSpPr>
          <p:grpSpPr>
            <a:xfrm>
              <a:off x="380848" y="4876800"/>
              <a:ext cx="7035316" cy="1538550"/>
              <a:chOff x="380848" y="4967967"/>
              <a:chExt cx="7035316" cy="1538550"/>
            </a:xfrm>
          </p:grpSpPr>
          <p:sp>
            <p:nvSpPr>
              <p:cNvPr id="17" name="Rectangle 16">
                <a:extLst>
                  <a:ext uri="{FF2B5EF4-FFF2-40B4-BE49-F238E27FC236}">
                    <a16:creationId xmlns:a16="http://schemas.microsoft.com/office/drawing/2014/main" id="{72D46B1F-A55C-4709-928D-CD1A1CF248B0}"/>
                  </a:ext>
                </a:extLst>
              </p:cNvPr>
              <p:cNvSpPr/>
              <p:nvPr/>
            </p:nvSpPr>
            <p:spPr>
              <a:xfrm>
                <a:off x="380848" y="4967967"/>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a:rPr>
                  <a:t>Situation: </a:t>
                </a:r>
                <a:r>
                  <a:rPr kumimoji="0" lang="en-US" sz="1400" b="0" i="0" u="none" strike="noStrike" kern="1200" cap="none" spc="0" normalizeH="0" baseline="0" noProof="0" dirty="0">
                    <a:ln>
                      <a:noFill/>
                    </a:ln>
                    <a:solidFill>
                      <a:srgbClr val="FFFFFF"/>
                    </a:solidFill>
                    <a:effectLst/>
                    <a:uLnTx/>
                    <a:uFillTx/>
                    <a:latin typeface="Arial"/>
                    <a:ea typeface="+mn-ea"/>
                    <a:cs typeface="Arial"/>
                  </a:rPr>
                  <a:t>What are the known &amp; relevant facts that will not be disputed?</a:t>
                </a:r>
              </a:p>
            </p:txBody>
          </p:sp>
          <p:sp>
            <p:nvSpPr>
              <p:cNvPr id="18" name="Rectangle 17">
                <a:extLst>
                  <a:ext uri="{FF2B5EF4-FFF2-40B4-BE49-F238E27FC236}">
                    <a16:creationId xmlns:a16="http://schemas.microsoft.com/office/drawing/2014/main" id="{7F59010B-03C0-4BD5-AFF2-179625464B20}"/>
                  </a:ext>
                </a:extLst>
              </p:cNvPr>
              <p:cNvSpPr/>
              <p:nvPr/>
            </p:nvSpPr>
            <p:spPr>
              <a:xfrm>
                <a:off x="380848" y="5520466"/>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a:rPr>
                  <a:t>Complication: </a:t>
                </a:r>
                <a:r>
                  <a:rPr kumimoji="0" lang="en-US" sz="1400" b="0" i="0" u="none" strike="noStrike" kern="1200" cap="none" spc="0" normalizeH="0" baseline="0" noProof="0" dirty="0">
                    <a:ln>
                      <a:noFill/>
                    </a:ln>
                    <a:solidFill>
                      <a:srgbClr val="FFFFFF"/>
                    </a:solidFill>
                    <a:effectLst/>
                    <a:uLnTx/>
                    <a:uFillTx/>
                    <a:latin typeface="Arial"/>
                    <a:ea typeface="+mn-ea"/>
                    <a:cs typeface="Arial"/>
                  </a:rPr>
                  <a:t>What is the trigger to the situation bringing about a ‘tipping point’ </a:t>
                </a:r>
              </a:p>
            </p:txBody>
          </p:sp>
          <p:sp>
            <p:nvSpPr>
              <p:cNvPr id="19" name="Rectangle 18">
                <a:extLst>
                  <a:ext uri="{FF2B5EF4-FFF2-40B4-BE49-F238E27FC236}">
                    <a16:creationId xmlns:a16="http://schemas.microsoft.com/office/drawing/2014/main" id="{460E8A42-7EDD-4422-A7D6-6EA63F916A80}"/>
                  </a:ext>
                </a:extLst>
              </p:cNvPr>
              <p:cNvSpPr/>
              <p:nvPr/>
            </p:nvSpPr>
            <p:spPr>
              <a:xfrm>
                <a:off x="380848" y="6072964"/>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Question: </a:t>
                </a:r>
                <a:r>
                  <a:rPr kumimoji="0" lang="en-US" sz="1400" b="0" i="0" u="none" strike="noStrike" kern="1200" cap="none" spc="0" normalizeH="0" baseline="0" noProof="0" dirty="0">
                    <a:ln>
                      <a:noFill/>
                    </a:ln>
                    <a:solidFill>
                      <a:srgbClr val="FFFFFF"/>
                    </a:solidFill>
                    <a:effectLst/>
                    <a:uLnTx/>
                    <a:uFillTx/>
                    <a:latin typeface="Arial"/>
                    <a:ea typeface="+mn-ea"/>
                    <a:cs typeface="+mn-cs"/>
                  </a:rPr>
                  <a:t>What fundamental question is keeping your client awake?</a:t>
                </a:r>
              </a:p>
            </p:txBody>
          </p:sp>
        </p:grpSp>
        <p:sp>
          <p:nvSpPr>
            <p:cNvPr id="20" name="Rectangle 19">
              <a:extLst>
                <a:ext uri="{FF2B5EF4-FFF2-40B4-BE49-F238E27FC236}">
                  <a16:creationId xmlns:a16="http://schemas.microsoft.com/office/drawing/2014/main" id="{2E64B75D-832B-456A-8F96-4A4A209CA90B}"/>
                </a:ext>
              </a:extLst>
            </p:cNvPr>
            <p:cNvSpPr/>
            <p:nvPr/>
          </p:nvSpPr>
          <p:spPr>
            <a:xfrm>
              <a:off x="368542" y="6525694"/>
              <a:ext cx="7035316" cy="433553"/>
            </a:xfrm>
            <a:prstGeom prst="rect">
              <a:avLst/>
            </a:prstGeom>
            <a:solidFill>
              <a:schemeClr val="accent2"/>
            </a:solidFill>
          </p:spPr>
          <p:txBody>
            <a:bodyPr wrap="square" lIns="108000" tIns="108000" rIns="108000" bIns="108000">
              <a:spAutoFit/>
            </a:bodyPr>
            <a:lstStyle/>
            <a:p>
              <a:pPr marL="285750" marR="0" lvl="0" indent="-285750" algn="l" defTabSz="457200" rtl="0" eaLnBrk="1" fontAlgn="auto" latinLnBrk="0" hangingPunct="1">
                <a:lnSpc>
                  <a:spcPct val="100000"/>
                </a:lnSpc>
                <a:spcBef>
                  <a:spcPts val="0"/>
                </a:spcBef>
                <a:spcAft>
                  <a:spcPts val="600"/>
                </a:spcAft>
                <a:buClr>
                  <a:schemeClr val="bg1"/>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Answer: </a:t>
              </a:r>
              <a:r>
                <a:rPr kumimoji="0" lang="en-US" sz="1400" b="0" i="0" u="none" strike="noStrike" kern="1200" cap="none" spc="0" normalizeH="0" baseline="0" noProof="0" dirty="0">
                  <a:ln>
                    <a:noFill/>
                  </a:ln>
                  <a:solidFill>
                    <a:srgbClr val="FFFFFF"/>
                  </a:solidFill>
                  <a:effectLst/>
                  <a:uLnTx/>
                  <a:uFillTx/>
                  <a:latin typeface="Arial"/>
                  <a:ea typeface="+mn-ea"/>
                  <a:cs typeface="+mn-cs"/>
                </a:rPr>
                <a:t>What is the single most important point (main message) of the Proposal?</a:t>
              </a:r>
            </a:p>
          </p:txBody>
        </p:sp>
      </p:grpSp>
      <p:grpSp>
        <p:nvGrpSpPr>
          <p:cNvPr id="21" name="Group 20">
            <a:extLst>
              <a:ext uri="{FF2B5EF4-FFF2-40B4-BE49-F238E27FC236}">
                <a16:creationId xmlns:a16="http://schemas.microsoft.com/office/drawing/2014/main" id="{1543236F-6DDA-43E3-B464-2C2DF515CB03}"/>
              </a:ext>
            </a:extLst>
          </p:cNvPr>
          <p:cNvGrpSpPr/>
          <p:nvPr/>
        </p:nvGrpSpPr>
        <p:grpSpPr>
          <a:xfrm>
            <a:off x="255844" y="2743200"/>
            <a:ext cx="7068857" cy="2136006"/>
            <a:chOff x="375395" y="3940049"/>
            <a:chExt cx="6938386" cy="2136006"/>
          </a:xfrm>
        </p:grpSpPr>
        <p:sp>
          <p:nvSpPr>
            <p:cNvPr id="23" name="Rectangle 8">
              <a:extLst>
                <a:ext uri="{FF2B5EF4-FFF2-40B4-BE49-F238E27FC236}">
                  <a16:creationId xmlns:a16="http://schemas.microsoft.com/office/drawing/2014/main" id="{2E777B56-2520-4438-A658-DE39D0397458}"/>
                </a:ext>
              </a:extLst>
            </p:cNvPr>
            <p:cNvSpPr>
              <a:spLocks noChangeArrowheads="1"/>
            </p:cNvSpPr>
            <p:nvPr/>
          </p:nvSpPr>
          <p:spPr bwMode="auto">
            <a:xfrm>
              <a:off x="3952799" y="3940050"/>
              <a:ext cx="3360982" cy="2136005"/>
            </a:xfrm>
            <a:prstGeom prst="rect">
              <a:avLst/>
            </a:prstGeom>
            <a:noFill/>
            <a:ln w="9525">
              <a:noFill/>
              <a:miter lim="800000"/>
              <a:headEnd/>
              <a:tailEnd/>
            </a:ln>
          </p:spPr>
          <p:txBody>
            <a:bodyPr wrap="none" lIns="110500" tIns="55250" rIns="110500" bIns="55250" anchor="ctr"/>
            <a:lstStyle/>
            <a:p>
              <a:pPr defTabSz="777240"/>
              <a:endParaRPr lang="en-AU" sz="1360" dirty="0">
                <a:solidFill>
                  <a:srgbClr val="616365"/>
                </a:solidFill>
                <a:latin typeface="+mn-lt"/>
              </a:endParaRPr>
            </a:p>
          </p:txBody>
        </p:sp>
        <p:sp>
          <p:nvSpPr>
            <p:cNvPr id="27" name="AutoShape 9">
              <a:extLst>
                <a:ext uri="{FF2B5EF4-FFF2-40B4-BE49-F238E27FC236}">
                  <a16:creationId xmlns:a16="http://schemas.microsoft.com/office/drawing/2014/main" id="{A791F83E-584E-43B2-A134-D41B3F60E613}"/>
                </a:ext>
              </a:extLst>
            </p:cNvPr>
            <p:cNvSpPr>
              <a:spLocks noChangeArrowheads="1"/>
            </p:cNvSpPr>
            <p:nvPr/>
          </p:nvSpPr>
          <p:spPr bwMode="auto">
            <a:xfrm>
              <a:off x="375395" y="3940050"/>
              <a:ext cx="4173638" cy="2134565"/>
            </a:xfrm>
            <a:prstGeom prst="homePlate">
              <a:avLst>
                <a:gd name="adj" fmla="val 26127"/>
              </a:avLst>
            </a:prstGeom>
            <a:noFill/>
            <a:ln w="57150">
              <a:solidFill>
                <a:schemeClr val="accent1"/>
              </a:solidFill>
              <a:miter lim="800000"/>
              <a:headEnd/>
              <a:tailEnd/>
            </a:ln>
            <a:effectLst>
              <a:outerShdw dist="35921" dir="2700000" algn="ctr" rotWithShape="0">
                <a:schemeClr val="bg1"/>
              </a:outerShdw>
            </a:effectLst>
          </p:spPr>
          <p:txBody>
            <a:bodyPr wrap="none" lIns="110500" tIns="55250" rIns="110500" bIns="55250" anchor="ctr"/>
            <a:lstStyle/>
            <a:p>
              <a:pPr defTabSz="777240">
                <a:defRPr/>
              </a:pPr>
              <a:endParaRPr lang="en-AU" sz="1360" dirty="0">
                <a:solidFill>
                  <a:srgbClr val="616365"/>
                </a:solidFill>
                <a:latin typeface="+mn-lt"/>
              </a:endParaRPr>
            </a:p>
          </p:txBody>
        </p:sp>
        <p:sp>
          <p:nvSpPr>
            <p:cNvPr id="28" name="Rectangle 10">
              <a:extLst>
                <a:ext uri="{FF2B5EF4-FFF2-40B4-BE49-F238E27FC236}">
                  <a16:creationId xmlns:a16="http://schemas.microsoft.com/office/drawing/2014/main" id="{612C02CB-4368-4210-884C-7DE289232D48}"/>
                </a:ext>
              </a:extLst>
            </p:cNvPr>
            <p:cNvSpPr>
              <a:spLocks noChangeArrowheads="1"/>
            </p:cNvSpPr>
            <p:nvPr/>
          </p:nvSpPr>
          <p:spPr bwMode="auto">
            <a:xfrm>
              <a:off x="5241295" y="4607910"/>
              <a:ext cx="1203934" cy="293629"/>
            </a:xfrm>
            <a:prstGeom prst="rect">
              <a:avLst/>
            </a:prstGeom>
            <a:noFill/>
            <a:ln w="19050">
              <a:solidFill>
                <a:srgbClr val="DEA900"/>
              </a:solidFill>
              <a:miter lim="800000"/>
              <a:headEnd/>
              <a:tailEnd/>
            </a:ln>
          </p:spPr>
          <p:txBody>
            <a:bodyPr lIns="110500" tIns="55250" rIns="110500" bIns="55250" anchor="ctr"/>
            <a:lstStyle/>
            <a:p>
              <a:pPr algn="ctr" defTabSz="777240" eaLnBrk="0" hangingPunct="0">
                <a:lnSpc>
                  <a:spcPct val="85000"/>
                </a:lnSpc>
              </a:pPr>
              <a:r>
                <a:rPr lang="en-AU" sz="1020" b="1" dirty="0">
                  <a:latin typeface="+mn-lt"/>
                </a:rPr>
                <a:t>Answer/           Main Message</a:t>
              </a:r>
            </a:p>
          </p:txBody>
        </p:sp>
        <p:sp>
          <p:nvSpPr>
            <p:cNvPr id="29" name="Rectangle 11">
              <a:extLst>
                <a:ext uri="{FF2B5EF4-FFF2-40B4-BE49-F238E27FC236}">
                  <a16:creationId xmlns:a16="http://schemas.microsoft.com/office/drawing/2014/main" id="{32423EDA-1687-4EFD-8F2A-41BC1BBC942E}"/>
                </a:ext>
              </a:extLst>
            </p:cNvPr>
            <p:cNvSpPr>
              <a:spLocks noChangeArrowheads="1"/>
            </p:cNvSpPr>
            <p:nvPr/>
          </p:nvSpPr>
          <p:spPr bwMode="auto">
            <a:xfrm>
              <a:off x="4689492" y="5091535"/>
              <a:ext cx="603400" cy="251886"/>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1020" b="1" dirty="0">
                  <a:solidFill>
                    <a:srgbClr val="061A26"/>
                  </a:solidFill>
                  <a:latin typeface="+mn-lt"/>
                </a:rPr>
                <a:t>Idea</a:t>
              </a:r>
            </a:p>
          </p:txBody>
        </p:sp>
        <p:sp>
          <p:nvSpPr>
            <p:cNvPr id="30" name="Rectangle 12">
              <a:extLst>
                <a:ext uri="{FF2B5EF4-FFF2-40B4-BE49-F238E27FC236}">
                  <a16:creationId xmlns:a16="http://schemas.microsoft.com/office/drawing/2014/main" id="{8C0B474F-60FA-4DAF-B151-B0511A3E97D8}"/>
                </a:ext>
              </a:extLst>
            </p:cNvPr>
            <p:cNvSpPr>
              <a:spLocks noChangeArrowheads="1"/>
            </p:cNvSpPr>
            <p:nvPr/>
          </p:nvSpPr>
          <p:spPr bwMode="auto">
            <a:xfrm>
              <a:off x="5542277" y="5091535"/>
              <a:ext cx="603401" cy="251886"/>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1020" b="1" dirty="0">
                  <a:solidFill>
                    <a:srgbClr val="061A26"/>
                  </a:solidFill>
                  <a:latin typeface="+mn-lt"/>
                </a:rPr>
                <a:t>Idea</a:t>
              </a:r>
            </a:p>
          </p:txBody>
        </p:sp>
        <p:sp>
          <p:nvSpPr>
            <p:cNvPr id="31" name="Rectangle 13">
              <a:extLst>
                <a:ext uri="{FF2B5EF4-FFF2-40B4-BE49-F238E27FC236}">
                  <a16:creationId xmlns:a16="http://schemas.microsoft.com/office/drawing/2014/main" id="{7156ED05-3BD6-4E15-9A22-A26925D8F820}"/>
                </a:ext>
              </a:extLst>
            </p:cNvPr>
            <p:cNvSpPr>
              <a:spLocks noChangeArrowheads="1"/>
            </p:cNvSpPr>
            <p:nvPr/>
          </p:nvSpPr>
          <p:spPr bwMode="auto">
            <a:xfrm>
              <a:off x="6373565" y="5091535"/>
              <a:ext cx="603401" cy="251886"/>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1020" b="1" dirty="0">
                  <a:solidFill>
                    <a:srgbClr val="061A26"/>
                  </a:solidFill>
                  <a:latin typeface="+mn-lt"/>
                </a:rPr>
                <a:t>Idea</a:t>
              </a:r>
            </a:p>
          </p:txBody>
        </p:sp>
        <p:cxnSp>
          <p:nvCxnSpPr>
            <p:cNvPr id="32" name="AutoShape 14">
              <a:extLst>
                <a:ext uri="{FF2B5EF4-FFF2-40B4-BE49-F238E27FC236}">
                  <a16:creationId xmlns:a16="http://schemas.microsoft.com/office/drawing/2014/main" id="{B56850B0-7AD1-466E-A983-E01E8A24C7E3}"/>
                </a:ext>
              </a:extLst>
            </p:cNvPr>
            <p:cNvCxnSpPr>
              <a:cxnSpLocks noChangeShapeType="1"/>
              <a:stCxn id="28" idx="2"/>
              <a:endCxn id="29" idx="0"/>
            </p:cNvCxnSpPr>
            <p:nvPr/>
          </p:nvCxnSpPr>
          <p:spPr bwMode="auto">
            <a:xfrm rot="5400000">
              <a:off x="5331224" y="4570861"/>
              <a:ext cx="172723" cy="851353"/>
            </a:xfrm>
            <a:prstGeom prst="bentConnector3">
              <a:avLst>
                <a:gd name="adj1" fmla="val 50000"/>
              </a:avLst>
            </a:prstGeom>
            <a:noFill/>
            <a:ln w="19050">
              <a:solidFill>
                <a:schemeClr val="accent1"/>
              </a:solidFill>
              <a:miter lim="800000"/>
              <a:headEnd/>
              <a:tailEnd type="triangle" w="med" len="med"/>
            </a:ln>
          </p:spPr>
        </p:cxnSp>
        <p:cxnSp>
          <p:nvCxnSpPr>
            <p:cNvPr id="33" name="AutoShape 15">
              <a:extLst>
                <a:ext uri="{FF2B5EF4-FFF2-40B4-BE49-F238E27FC236}">
                  <a16:creationId xmlns:a16="http://schemas.microsoft.com/office/drawing/2014/main" id="{6611CA16-876D-48E9-B067-FBF3329E93EF}"/>
                </a:ext>
              </a:extLst>
            </p:cNvPr>
            <p:cNvCxnSpPr>
              <a:cxnSpLocks noChangeShapeType="1"/>
              <a:stCxn id="28" idx="2"/>
              <a:endCxn id="31" idx="0"/>
            </p:cNvCxnSpPr>
            <p:nvPr/>
          </p:nvCxnSpPr>
          <p:spPr bwMode="auto">
            <a:xfrm rot="16200000" flipH="1">
              <a:off x="6173260" y="4580177"/>
              <a:ext cx="172723" cy="832722"/>
            </a:xfrm>
            <a:prstGeom prst="bentConnector3">
              <a:avLst>
                <a:gd name="adj1" fmla="val 50000"/>
              </a:avLst>
            </a:prstGeom>
            <a:noFill/>
            <a:ln w="19050">
              <a:solidFill>
                <a:schemeClr val="accent1"/>
              </a:solidFill>
              <a:miter lim="800000"/>
              <a:headEnd/>
              <a:tailEnd type="triangle" w="med" len="med"/>
            </a:ln>
          </p:spPr>
        </p:cxnSp>
        <p:cxnSp>
          <p:nvCxnSpPr>
            <p:cNvPr id="34" name="AutoShape 16">
              <a:extLst>
                <a:ext uri="{FF2B5EF4-FFF2-40B4-BE49-F238E27FC236}">
                  <a16:creationId xmlns:a16="http://schemas.microsoft.com/office/drawing/2014/main" id="{4F14A193-B1F1-4A18-B954-D0D392552B0A}"/>
                </a:ext>
              </a:extLst>
            </p:cNvPr>
            <p:cNvCxnSpPr>
              <a:cxnSpLocks noChangeShapeType="1"/>
              <a:stCxn id="28" idx="2"/>
              <a:endCxn id="30" idx="0"/>
            </p:cNvCxnSpPr>
            <p:nvPr/>
          </p:nvCxnSpPr>
          <p:spPr bwMode="auto">
            <a:xfrm>
              <a:off x="5843262" y="4910176"/>
              <a:ext cx="1434" cy="172723"/>
            </a:xfrm>
            <a:prstGeom prst="straightConnector1">
              <a:avLst/>
            </a:prstGeom>
            <a:noFill/>
            <a:ln w="19050">
              <a:solidFill>
                <a:schemeClr val="accent1"/>
              </a:solidFill>
              <a:round/>
              <a:headEnd/>
              <a:tailEnd type="triangle" w="med" len="med"/>
            </a:ln>
          </p:spPr>
        </p:cxnSp>
        <p:sp>
          <p:nvSpPr>
            <p:cNvPr id="35" name="Rectangle 17">
              <a:extLst>
                <a:ext uri="{FF2B5EF4-FFF2-40B4-BE49-F238E27FC236}">
                  <a16:creationId xmlns:a16="http://schemas.microsoft.com/office/drawing/2014/main" id="{D68533D3-1EF8-445A-91AA-B2BF9CAC7CB7}"/>
                </a:ext>
              </a:extLst>
            </p:cNvPr>
            <p:cNvSpPr>
              <a:spLocks noChangeArrowheads="1"/>
            </p:cNvSpPr>
            <p:nvPr/>
          </p:nvSpPr>
          <p:spPr bwMode="auto">
            <a:xfrm>
              <a:off x="4589164" y="5723412"/>
              <a:ext cx="239353"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36" name="Rectangle 18">
              <a:extLst>
                <a:ext uri="{FF2B5EF4-FFF2-40B4-BE49-F238E27FC236}">
                  <a16:creationId xmlns:a16="http://schemas.microsoft.com/office/drawing/2014/main" id="{F8021FCC-2B4E-4E70-B893-A17C94A7398A}"/>
                </a:ext>
              </a:extLst>
            </p:cNvPr>
            <p:cNvSpPr>
              <a:spLocks noChangeArrowheads="1"/>
            </p:cNvSpPr>
            <p:nvPr/>
          </p:nvSpPr>
          <p:spPr bwMode="auto">
            <a:xfrm>
              <a:off x="6826475" y="5723412"/>
              <a:ext cx="239354"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37" name="Rectangle 19">
              <a:extLst>
                <a:ext uri="{FF2B5EF4-FFF2-40B4-BE49-F238E27FC236}">
                  <a16:creationId xmlns:a16="http://schemas.microsoft.com/office/drawing/2014/main" id="{197D786C-B07B-4D53-ACF6-F3342A97BE77}"/>
                </a:ext>
              </a:extLst>
            </p:cNvPr>
            <p:cNvSpPr>
              <a:spLocks noChangeArrowheads="1"/>
            </p:cNvSpPr>
            <p:nvPr/>
          </p:nvSpPr>
          <p:spPr bwMode="auto">
            <a:xfrm>
              <a:off x="6554156" y="5723412"/>
              <a:ext cx="237920"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38" name="Rectangle 20">
              <a:extLst>
                <a:ext uri="{FF2B5EF4-FFF2-40B4-BE49-F238E27FC236}">
                  <a16:creationId xmlns:a16="http://schemas.microsoft.com/office/drawing/2014/main" id="{37DFB1C8-75C8-41E9-AA0F-B6D0C278B2B1}"/>
                </a:ext>
              </a:extLst>
            </p:cNvPr>
            <p:cNvSpPr>
              <a:spLocks noChangeArrowheads="1"/>
            </p:cNvSpPr>
            <p:nvPr/>
          </p:nvSpPr>
          <p:spPr bwMode="auto">
            <a:xfrm>
              <a:off x="6276104" y="5723412"/>
              <a:ext cx="237920"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39" name="Rectangle 21">
              <a:extLst>
                <a:ext uri="{FF2B5EF4-FFF2-40B4-BE49-F238E27FC236}">
                  <a16:creationId xmlns:a16="http://schemas.microsoft.com/office/drawing/2014/main" id="{EFF54EEE-AA6C-425E-B591-7D3059F6A5E3}"/>
                </a:ext>
              </a:extLst>
            </p:cNvPr>
            <p:cNvSpPr>
              <a:spLocks noChangeArrowheads="1"/>
            </p:cNvSpPr>
            <p:nvPr/>
          </p:nvSpPr>
          <p:spPr bwMode="auto">
            <a:xfrm>
              <a:off x="5860461" y="5723412"/>
              <a:ext cx="237920"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40" name="Rectangle 22">
              <a:extLst>
                <a:ext uri="{FF2B5EF4-FFF2-40B4-BE49-F238E27FC236}">
                  <a16:creationId xmlns:a16="http://schemas.microsoft.com/office/drawing/2014/main" id="{61D773E4-9287-4924-A386-C9A53FCA6AE9}"/>
                </a:ext>
              </a:extLst>
            </p:cNvPr>
            <p:cNvSpPr>
              <a:spLocks noChangeArrowheads="1"/>
            </p:cNvSpPr>
            <p:nvPr/>
          </p:nvSpPr>
          <p:spPr bwMode="auto">
            <a:xfrm>
              <a:off x="5582409" y="5723412"/>
              <a:ext cx="237920"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41" name="Rectangle 23">
              <a:extLst>
                <a:ext uri="{FF2B5EF4-FFF2-40B4-BE49-F238E27FC236}">
                  <a16:creationId xmlns:a16="http://schemas.microsoft.com/office/drawing/2014/main" id="{38D96E74-EAB0-4323-B6FB-FBA096F7576B}"/>
                </a:ext>
              </a:extLst>
            </p:cNvPr>
            <p:cNvSpPr>
              <a:spLocks noChangeArrowheads="1"/>
            </p:cNvSpPr>
            <p:nvPr/>
          </p:nvSpPr>
          <p:spPr bwMode="auto">
            <a:xfrm>
              <a:off x="5143833" y="5723412"/>
              <a:ext cx="237920"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sp>
          <p:nvSpPr>
            <p:cNvPr id="42" name="Rectangle 24">
              <a:extLst>
                <a:ext uri="{FF2B5EF4-FFF2-40B4-BE49-F238E27FC236}">
                  <a16:creationId xmlns:a16="http://schemas.microsoft.com/office/drawing/2014/main" id="{C533B9E5-03FE-49B5-AF7E-6F690F621F3B}"/>
                </a:ext>
              </a:extLst>
            </p:cNvPr>
            <p:cNvSpPr>
              <a:spLocks noChangeArrowheads="1"/>
            </p:cNvSpPr>
            <p:nvPr/>
          </p:nvSpPr>
          <p:spPr bwMode="auto">
            <a:xfrm>
              <a:off x="4870082" y="5723412"/>
              <a:ext cx="239353" cy="161208"/>
            </a:xfrm>
            <a:prstGeom prst="rect">
              <a:avLst/>
            </a:prstGeom>
            <a:noFill/>
            <a:ln w="19050">
              <a:solidFill>
                <a:srgbClr val="DEA900"/>
              </a:solidFill>
              <a:miter lim="800000"/>
              <a:headEnd/>
              <a:tailEnd/>
            </a:ln>
          </p:spPr>
          <p:txBody>
            <a:bodyPr wrap="none" lIns="110500" tIns="55250" rIns="110500" bIns="55250" anchor="ctr"/>
            <a:lstStyle/>
            <a:p>
              <a:pPr algn="ctr" defTabSz="777240" eaLnBrk="0" hangingPunct="0">
                <a:lnSpc>
                  <a:spcPct val="85000"/>
                </a:lnSpc>
              </a:pPr>
              <a:r>
                <a:rPr lang="en-AU" sz="893" b="1" dirty="0">
                  <a:solidFill>
                    <a:srgbClr val="061A26"/>
                  </a:solidFill>
                  <a:latin typeface="+mn-lt"/>
                </a:rPr>
                <a:t>Idea</a:t>
              </a:r>
            </a:p>
          </p:txBody>
        </p:sp>
        <p:cxnSp>
          <p:nvCxnSpPr>
            <p:cNvPr id="43" name="AutoShape 25">
              <a:extLst>
                <a:ext uri="{FF2B5EF4-FFF2-40B4-BE49-F238E27FC236}">
                  <a16:creationId xmlns:a16="http://schemas.microsoft.com/office/drawing/2014/main" id="{E642A7C1-0B48-4074-97AB-B9BBC72CE17E}"/>
                </a:ext>
              </a:extLst>
            </p:cNvPr>
            <p:cNvCxnSpPr>
              <a:cxnSpLocks noChangeShapeType="1"/>
              <a:stCxn id="29" idx="2"/>
              <a:endCxn id="35" idx="0"/>
            </p:cNvCxnSpPr>
            <p:nvPr/>
          </p:nvCxnSpPr>
          <p:spPr bwMode="auto">
            <a:xfrm rot="5400000">
              <a:off x="4664340" y="5391525"/>
              <a:ext cx="371354" cy="283784"/>
            </a:xfrm>
            <a:prstGeom prst="bentConnector3">
              <a:avLst>
                <a:gd name="adj1" fmla="val 50000"/>
              </a:avLst>
            </a:prstGeom>
            <a:noFill/>
            <a:ln w="19050">
              <a:solidFill>
                <a:schemeClr val="accent1"/>
              </a:solidFill>
              <a:miter lim="800000"/>
              <a:headEnd/>
              <a:tailEnd type="triangle" w="med" len="med"/>
            </a:ln>
          </p:spPr>
        </p:cxnSp>
        <p:cxnSp>
          <p:nvCxnSpPr>
            <p:cNvPr id="44" name="AutoShape 26">
              <a:extLst>
                <a:ext uri="{FF2B5EF4-FFF2-40B4-BE49-F238E27FC236}">
                  <a16:creationId xmlns:a16="http://schemas.microsoft.com/office/drawing/2014/main" id="{02FC20C1-E3AF-4048-A2E1-A395E076EF7F}"/>
                </a:ext>
              </a:extLst>
            </p:cNvPr>
            <p:cNvCxnSpPr>
              <a:cxnSpLocks noChangeShapeType="1"/>
              <a:stCxn id="29" idx="2"/>
              <a:endCxn id="42" idx="0"/>
            </p:cNvCxnSpPr>
            <p:nvPr/>
          </p:nvCxnSpPr>
          <p:spPr bwMode="auto">
            <a:xfrm rot="5400000">
              <a:off x="4804799" y="5531984"/>
              <a:ext cx="371354" cy="2866"/>
            </a:xfrm>
            <a:prstGeom prst="bentConnector3">
              <a:avLst>
                <a:gd name="adj1" fmla="val 50000"/>
              </a:avLst>
            </a:prstGeom>
            <a:noFill/>
            <a:ln w="19050">
              <a:solidFill>
                <a:schemeClr val="accent1"/>
              </a:solidFill>
              <a:miter lim="800000"/>
              <a:headEnd/>
              <a:tailEnd type="triangle" w="med" len="med"/>
            </a:ln>
          </p:spPr>
        </p:cxnSp>
        <p:cxnSp>
          <p:nvCxnSpPr>
            <p:cNvPr id="45" name="AutoShape 27">
              <a:extLst>
                <a:ext uri="{FF2B5EF4-FFF2-40B4-BE49-F238E27FC236}">
                  <a16:creationId xmlns:a16="http://schemas.microsoft.com/office/drawing/2014/main" id="{0F6E1986-8157-4B34-8830-258AEDCCA075}"/>
                </a:ext>
              </a:extLst>
            </p:cNvPr>
            <p:cNvCxnSpPr>
              <a:cxnSpLocks noChangeShapeType="1"/>
              <a:stCxn id="29" idx="2"/>
              <a:endCxn id="41" idx="0"/>
            </p:cNvCxnSpPr>
            <p:nvPr/>
          </p:nvCxnSpPr>
          <p:spPr bwMode="auto">
            <a:xfrm rot="16200000" flipH="1">
              <a:off x="4941674" y="5397974"/>
              <a:ext cx="371354" cy="270886"/>
            </a:xfrm>
            <a:prstGeom prst="bentConnector3">
              <a:avLst>
                <a:gd name="adj1" fmla="val 50000"/>
              </a:avLst>
            </a:prstGeom>
            <a:noFill/>
            <a:ln w="19050">
              <a:solidFill>
                <a:schemeClr val="accent1"/>
              </a:solidFill>
              <a:miter lim="800000"/>
              <a:headEnd/>
              <a:tailEnd type="triangle" w="med" len="med"/>
            </a:ln>
          </p:spPr>
        </p:cxnSp>
        <p:cxnSp>
          <p:nvCxnSpPr>
            <p:cNvPr id="46" name="AutoShape 28">
              <a:extLst>
                <a:ext uri="{FF2B5EF4-FFF2-40B4-BE49-F238E27FC236}">
                  <a16:creationId xmlns:a16="http://schemas.microsoft.com/office/drawing/2014/main" id="{1F567245-CA07-4780-8518-3481D04EAE0C}"/>
                </a:ext>
              </a:extLst>
            </p:cNvPr>
            <p:cNvCxnSpPr>
              <a:cxnSpLocks noChangeShapeType="1"/>
              <a:stCxn id="30" idx="2"/>
              <a:endCxn id="40" idx="0"/>
            </p:cNvCxnSpPr>
            <p:nvPr/>
          </p:nvCxnSpPr>
          <p:spPr bwMode="auto">
            <a:xfrm rot="5400000">
              <a:off x="5587356" y="5461755"/>
              <a:ext cx="371354" cy="143325"/>
            </a:xfrm>
            <a:prstGeom prst="bentConnector3">
              <a:avLst>
                <a:gd name="adj1" fmla="val 50000"/>
              </a:avLst>
            </a:prstGeom>
            <a:noFill/>
            <a:ln w="19050">
              <a:solidFill>
                <a:schemeClr val="accent1"/>
              </a:solidFill>
              <a:miter lim="800000"/>
              <a:headEnd/>
              <a:tailEnd type="triangle" w="med" len="med"/>
            </a:ln>
          </p:spPr>
        </p:cxnSp>
        <p:cxnSp>
          <p:nvCxnSpPr>
            <p:cNvPr id="47" name="AutoShape 29">
              <a:extLst>
                <a:ext uri="{FF2B5EF4-FFF2-40B4-BE49-F238E27FC236}">
                  <a16:creationId xmlns:a16="http://schemas.microsoft.com/office/drawing/2014/main" id="{979664EF-DE94-4067-B625-C11CECD3677F}"/>
                </a:ext>
              </a:extLst>
            </p:cNvPr>
            <p:cNvCxnSpPr>
              <a:cxnSpLocks noChangeShapeType="1"/>
              <a:stCxn id="30" idx="2"/>
              <a:endCxn id="39" idx="0"/>
            </p:cNvCxnSpPr>
            <p:nvPr/>
          </p:nvCxnSpPr>
          <p:spPr bwMode="auto">
            <a:xfrm rot="16200000" flipH="1">
              <a:off x="5726382" y="5466054"/>
              <a:ext cx="371354" cy="134726"/>
            </a:xfrm>
            <a:prstGeom prst="bentConnector3">
              <a:avLst>
                <a:gd name="adj1" fmla="val 50000"/>
              </a:avLst>
            </a:prstGeom>
            <a:noFill/>
            <a:ln w="19050">
              <a:solidFill>
                <a:schemeClr val="accent1"/>
              </a:solidFill>
              <a:miter lim="800000"/>
              <a:headEnd/>
              <a:tailEnd type="triangle" w="med" len="med"/>
            </a:ln>
          </p:spPr>
        </p:cxnSp>
        <p:cxnSp>
          <p:nvCxnSpPr>
            <p:cNvPr id="48" name="AutoShape 30">
              <a:extLst>
                <a:ext uri="{FF2B5EF4-FFF2-40B4-BE49-F238E27FC236}">
                  <a16:creationId xmlns:a16="http://schemas.microsoft.com/office/drawing/2014/main" id="{08DC5203-C37C-4285-8910-C2E8DB667007}"/>
                </a:ext>
              </a:extLst>
            </p:cNvPr>
            <p:cNvCxnSpPr>
              <a:cxnSpLocks noChangeShapeType="1"/>
              <a:stCxn id="31" idx="2"/>
              <a:endCxn id="38" idx="0"/>
            </p:cNvCxnSpPr>
            <p:nvPr/>
          </p:nvCxnSpPr>
          <p:spPr bwMode="auto">
            <a:xfrm rot="5400000">
              <a:off x="6349846" y="5392959"/>
              <a:ext cx="371354" cy="280917"/>
            </a:xfrm>
            <a:prstGeom prst="bentConnector3">
              <a:avLst>
                <a:gd name="adj1" fmla="val 50000"/>
              </a:avLst>
            </a:prstGeom>
            <a:noFill/>
            <a:ln w="19050">
              <a:solidFill>
                <a:schemeClr val="accent1"/>
              </a:solidFill>
              <a:miter lim="800000"/>
              <a:headEnd/>
              <a:tailEnd type="triangle" w="med" len="med"/>
            </a:ln>
          </p:spPr>
        </p:cxnSp>
        <p:cxnSp>
          <p:nvCxnSpPr>
            <p:cNvPr id="49" name="AutoShape 31">
              <a:extLst>
                <a:ext uri="{FF2B5EF4-FFF2-40B4-BE49-F238E27FC236}">
                  <a16:creationId xmlns:a16="http://schemas.microsoft.com/office/drawing/2014/main" id="{58151F02-0809-4ADB-A397-3A6448BF4709}"/>
                </a:ext>
              </a:extLst>
            </p:cNvPr>
            <p:cNvCxnSpPr>
              <a:cxnSpLocks noChangeShapeType="1"/>
              <a:stCxn id="31" idx="2"/>
              <a:endCxn id="36" idx="0"/>
            </p:cNvCxnSpPr>
            <p:nvPr/>
          </p:nvCxnSpPr>
          <p:spPr bwMode="auto">
            <a:xfrm rot="16200000" flipH="1">
              <a:off x="6625749" y="5397975"/>
              <a:ext cx="371354" cy="270885"/>
            </a:xfrm>
            <a:prstGeom prst="bentConnector3">
              <a:avLst>
                <a:gd name="adj1" fmla="val 50000"/>
              </a:avLst>
            </a:prstGeom>
            <a:noFill/>
            <a:ln w="19050">
              <a:solidFill>
                <a:schemeClr val="accent1"/>
              </a:solidFill>
              <a:miter lim="800000"/>
              <a:headEnd/>
              <a:tailEnd type="triangle" w="med" len="med"/>
            </a:ln>
          </p:spPr>
        </p:cxnSp>
        <p:cxnSp>
          <p:nvCxnSpPr>
            <p:cNvPr id="50" name="AutoShape 32">
              <a:extLst>
                <a:ext uri="{FF2B5EF4-FFF2-40B4-BE49-F238E27FC236}">
                  <a16:creationId xmlns:a16="http://schemas.microsoft.com/office/drawing/2014/main" id="{517F94D5-DFA9-400A-99B2-F465FE78087E}"/>
                </a:ext>
              </a:extLst>
            </p:cNvPr>
            <p:cNvCxnSpPr>
              <a:cxnSpLocks noChangeShapeType="1"/>
              <a:stCxn id="31" idx="2"/>
              <a:endCxn id="37" idx="0"/>
            </p:cNvCxnSpPr>
            <p:nvPr/>
          </p:nvCxnSpPr>
          <p:spPr bwMode="auto">
            <a:xfrm rot="5400000">
              <a:off x="6488873" y="5531984"/>
              <a:ext cx="371354" cy="2866"/>
            </a:xfrm>
            <a:prstGeom prst="bentConnector3">
              <a:avLst>
                <a:gd name="adj1" fmla="val 50000"/>
              </a:avLst>
            </a:prstGeom>
            <a:noFill/>
            <a:ln w="19050">
              <a:solidFill>
                <a:schemeClr val="accent1"/>
              </a:solidFill>
              <a:miter lim="800000"/>
              <a:headEnd/>
              <a:tailEnd type="triangle" w="med" len="med"/>
            </a:ln>
          </p:spPr>
        </p:cxnSp>
        <p:grpSp>
          <p:nvGrpSpPr>
            <p:cNvPr id="51" name="Group 33">
              <a:extLst>
                <a:ext uri="{FF2B5EF4-FFF2-40B4-BE49-F238E27FC236}">
                  <a16:creationId xmlns:a16="http://schemas.microsoft.com/office/drawing/2014/main" id="{7DAAC09A-603B-41AB-A522-7466FBD80DB2}"/>
                </a:ext>
              </a:extLst>
            </p:cNvPr>
            <p:cNvGrpSpPr>
              <a:grpSpLocks/>
            </p:cNvGrpSpPr>
            <p:nvPr/>
          </p:nvGrpSpPr>
          <p:grpSpPr bwMode="auto">
            <a:xfrm>
              <a:off x="445047" y="4486040"/>
              <a:ext cx="3939184" cy="987398"/>
              <a:chOff x="230" y="1042"/>
              <a:chExt cx="5556" cy="837"/>
            </a:xfrm>
          </p:grpSpPr>
          <p:sp>
            <p:nvSpPr>
              <p:cNvPr id="54" name="AutoShape 34">
                <a:extLst>
                  <a:ext uri="{FF2B5EF4-FFF2-40B4-BE49-F238E27FC236}">
                    <a16:creationId xmlns:a16="http://schemas.microsoft.com/office/drawing/2014/main" id="{DD712B9F-9572-457F-852E-2D20EE5AD320}"/>
                  </a:ext>
                </a:extLst>
              </p:cNvPr>
              <p:cNvSpPr>
                <a:spLocks noChangeArrowheads="1"/>
              </p:cNvSpPr>
              <p:nvPr/>
            </p:nvSpPr>
            <p:spPr bwMode="auto">
              <a:xfrm>
                <a:off x="4387" y="1268"/>
                <a:ext cx="1399" cy="449"/>
              </a:xfrm>
              <a:prstGeom prst="rightArrow">
                <a:avLst>
                  <a:gd name="adj1" fmla="val 75000"/>
                  <a:gd name="adj2" fmla="val 99591"/>
                </a:avLst>
              </a:prstGeom>
              <a:solidFill>
                <a:srgbClr val="DEA900"/>
              </a:solidFill>
              <a:ln w="9525" algn="ctr">
                <a:solidFill>
                  <a:schemeClr val="bg2"/>
                </a:solidFill>
                <a:miter lim="800000"/>
                <a:headEnd/>
                <a:tailEnd/>
              </a:ln>
              <a:effectLst>
                <a:outerShdw dist="28398" dir="3806097" algn="ctr" rotWithShape="0">
                  <a:schemeClr val="bg2"/>
                </a:outerShdw>
              </a:effectLst>
            </p:spPr>
            <p:txBody>
              <a:bodyPr lIns="0" tIns="0" rIns="0" bIns="0" anchor="ctr"/>
              <a:lstStyle/>
              <a:p>
                <a:pPr marL="270496" indent="-117024" algn="r" defTabSz="1434968" eaLnBrk="0" fontAlgn="auto" hangingPunct="0">
                  <a:spcBef>
                    <a:spcPct val="30000"/>
                  </a:spcBef>
                  <a:spcAft>
                    <a:spcPts val="0"/>
                  </a:spcAft>
                  <a:tabLst>
                    <a:tab pos="573604" algn="l"/>
                  </a:tabLst>
                  <a:defRPr/>
                </a:pPr>
                <a:r>
                  <a:rPr lang="en-GB" sz="765" b="1" dirty="0">
                    <a:latin typeface="+mn-lt"/>
                  </a:rPr>
                  <a:t>ANSWER</a:t>
                </a:r>
              </a:p>
            </p:txBody>
          </p:sp>
          <p:sp>
            <p:nvSpPr>
              <p:cNvPr id="55" name="AutoShape 35">
                <a:extLst>
                  <a:ext uri="{FF2B5EF4-FFF2-40B4-BE49-F238E27FC236}">
                    <a16:creationId xmlns:a16="http://schemas.microsoft.com/office/drawing/2014/main" id="{2691DDAB-4A1F-4370-9F85-41343E194A45}"/>
                  </a:ext>
                </a:extLst>
              </p:cNvPr>
              <p:cNvSpPr>
                <a:spLocks noChangeArrowheads="1"/>
              </p:cNvSpPr>
              <p:nvPr/>
            </p:nvSpPr>
            <p:spPr bwMode="auto">
              <a:xfrm>
                <a:off x="3122" y="1205"/>
                <a:ext cx="1478" cy="549"/>
              </a:xfrm>
              <a:prstGeom prst="rightArrow">
                <a:avLst>
                  <a:gd name="adj1" fmla="val 75000"/>
                  <a:gd name="adj2" fmla="val 86112"/>
                </a:avLst>
              </a:prstGeom>
              <a:solidFill>
                <a:srgbClr val="7030A0"/>
              </a:solidFill>
              <a:ln w="9525">
                <a:solidFill>
                  <a:schemeClr val="bg2"/>
                </a:solidFill>
                <a:miter lim="800000"/>
                <a:headEnd/>
                <a:tailEnd/>
              </a:ln>
              <a:effectLst>
                <a:outerShdw dist="28398" dir="3806097" algn="ctr" rotWithShape="0">
                  <a:schemeClr val="bg2"/>
                </a:outerShdw>
              </a:effectLst>
            </p:spPr>
            <p:txBody>
              <a:bodyPr wrap="none" lIns="0" tIns="0" rIns="0" bIns="0" anchor="ctr"/>
              <a:lstStyle/>
              <a:p>
                <a:pPr marL="270496" indent="-117024" defTabSz="1434968" eaLnBrk="0" fontAlgn="auto" hangingPunct="0">
                  <a:spcBef>
                    <a:spcPct val="30000"/>
                  </a:spcBef>
                  <a:spcAft>
                    <a:spcPts val="0"/>
                  </a:spcAft>
                  <a:tabLst>
                    <a:tab pos="573604" algn="l"/>
                  </a:tabLst>
                  <a:defRPr/>
                </a:pPr>
                <a:r>
                  <a:rPr lang="en-GB" sz="765" b="1" dirty="0">
                    <a:solidFill>
                      <a:srgbClr val="FFFFFF"/>
                    </a:solidFill>
                    <a:latin typeface="+mn-lt"/>
                  </a:rPr>
                  <a:t>QUESTION</a:t>
                </a:r>
                <a:endParaRPr lang="en-GB" sz="765" dirty="0">
                  <a:solidFill>
                    <a:srgbClr val="FFFFFF"/>
                  </a:solidFill>
                  <a:latin typeface="+mn-lt"/>
                </a:endParaRPr>
              </a:p>
            </p:txBody>
          </p:sp>
          <p:sp>
            <p:nvSpPr>
              <p:cNvPr id="56" name="AutoShape 36">
                <a:extLst>
                  <a:ext uri="{FF2B5EF4-FFF2-40B4-BE49-F238E27FC236}">
                    <a16:creationId xmlns:a16="http://schemas.microsoft.com/office/drawing/2014/main" id="{3E5CD901-C206-4014-BBD7-9F32AD38329C}"/>
                  </a:ext>
                </a:extLst>
              </p:cNvPr>
              <p:cNvSpPr>
                <a:spLocks noChangeArrowheads="1"/>
              </p:cNvSpPr>
              <p:nvPr/>
            </p:nvSpPr>
            <p:spPr bwMode="auto">
              <a:xfrm>
                <a:off x="1563" y="1142"/>
                <a:ext cx="1708" cy="676"/>
              </a:xfrm>
              <a:prstGeom prst="rightArrow">
                <a:avLst>
                  <a:gd name="adj1" fmla="val 75000"/>
                  <a:gd name="adj2" fmla="val 80984"/>
                </a:avLst>
              </a:prstGeom>
              <a:solidFill>
                <a:schemeClr val="accent1"/>
              </a:solidFill>
              <a:ln w="9525">
                <a:solidFill>
                  <a:schemeClr val="bg2"/>
                </a:solidFill>
                <a:miter lim="800000"/>
                <a:headEnd/>
                <a:tailEnd/>
              </a:ln>
              <a:effectLst>
                <a:outerShdw dist="28398" dir="3806097" algn="ctr" rotWithShape="0">
                  <a:schemeClr val="bg2"/>
                </a:outerShdw>
              </a:effectLst>
            </p:spPr>
            <p:txBody>
              <a:bodyPr wrap="none" lIns="0" tIns="0" rIns="0" bIns="0" anchor="ctr"/>
              <a:lstStyle/>
              <a:p>
                <a:pPr marL="270496" indent="-117024" algn="ctr" defTabSz="1434968" eaLnBrk="0" fontAlgn="auto" hangingPunct="0">
                  <a:spcBef>
                    <a:spcPct val="30000"/>
                  </a:spcBef>
                  <a:spcAft>
                    <a:spcPts val="0"/>
                  </a:spcAft>
                  <a:buClr>
                    <a:srgbClr val="00A9E0"/>
                  </a:buClr>
                  <a:tabLst>
                    <a:tab pos="573604" algn="l"/>
                  </a:tabLst>
                  <a:defRPr/>
                </a:pPr>
                <a:r>
                  <a:rPr lang="en-GB" sz="765" b="1" dirty="0">
                    <a:solidFill>
                      <a:srgbClr val="FFFFFF"/>
                    </a:solidFill>
                    <a:latin typeface="+mn-lt"/>
                  </a:rPr>
                  <a:t>     COMPLICATION</a:t>
                </a:r>
                <a:endParaRPr lang="en-GB" sz="765" dirty="0">
                  <a:solidFill>
                    <a:srgbClr val="FFFFFF"/>
                  </a:solidFill>
                  <a:latin typeface="+mn-lt"/>
                </a:endParaRPr>
              </a:p>
            </p:txBody>
          </p:sp>
          <p:sp>
            <p:nvSpPr>
              <p:cNvPr id="57" name="AutoShape 37">
                <a:extLst>
                  <a:ext uri="{FF2B5EF4-FFF2-40B4-BE49-F238E27FC236}">
                    <a16:creationId xmlns:a16="http://schemas.microsoft.com/office/drawing/2014/main" id="{4D460031-ABC9-4447-BE50-37AD49ED8496}"/>
                  </a:ext>
                </a:extLst>
              </p:cNvPr>
              <p:cNvSpPr>
                <a:spLocks noChangeArrowheads="1"/>
              </p:cNvSpPr>
              <p:nvPr/>
            </p:nvSpPr>
            <p:spPr bwMode="auto">
              <a:xfrm>
                <a:off x="230" y="1042"/>
                <a:ext cx="1493" cy="837"/>
              </a:xfrm>
              <a:prstGeom prst="rightArrow">
                <a:avLst>
                  <a:gd name="adj1" fmla="val 75000"/>
                  <a:gd name="adj2" fmla="val 64087"/>
                </a:avLst>
              </a:prstGeom>
              <a:solidFill>
                <a:schemeClr val="accent2"/>
              </a:solidFill>
              <a:ln w="9525">
                <a:solidFill>
                  <a:schemeClr val="bg2"/>
                </a:solidFill>
                <a:miter lim="800000"/>
                <a:headEnd/>
                <a:tailEnd/>
              </a:ln>
              <a:effectLst>
                <a:outerShdw dist="28398" dir="3806097" algn="ctr" rotWithShape="0">
                  <a:schemeClr val="bg2"/>
                </a:outerShdw>
              </a:effectLst>
            </p:spPr>
            <p:txBody>
              <a:bodyPr wrap="none" lIns="0" tIns="0" rIns="0" bIns="0" anchor="ctr"/>
              <a:lstStyle/>
              <a:p>
                <a:pPr marL="270496" indent="-117024" algn="r" defTabSz="1434968" eaLnBrk="0" fontAlgn="auto" hangingPunct="0">
                  <a:spcBef>
                    <a:spcPct val="30000"/>
                  </a:spcBef>
                  <a:spcAft>
                    <a:spcPts val="0"/>
                  </a:spcAft>
                  <a:tabLst>
                    <a:tab pos="573604" algn="l"/>
                  </a:tabLst>
                  <a:defRPr/>
                </a:pPr>
                <a:r>
                  <a:rPr lang="en-GB" sz="765" b="1" dirty="0">
                    <a:solidFill>
                      <a:srgbClr val="FFFFFF"/>
                    </a:solidFill>
                    <a:latin typeface="+mn-lt"/>
                  </a:rPr>
                  <a:t>SITUATION</a:t>
                </a:r>
                <a:endParaRPr lang="en-GB" sz="765" dirty="0">
                  <a:solidFill>
                    <a:srgbClr val="FFFFFF"/>
                  </a:solidFill>
                  <a:latin typeface="+mn-lt"/>
                </a:endParaRPr>
              </a:p>
            </p:txBody>
          </p:sp>
        </p:grpSp>
        <p:sp>
          <p:nvSpPr>
            <p:cNvPr id="52" name="Text Box 38">
              <a:extLst>
                <a:ext uri="{FF2B5EF4-FFF2-40B4-BE49-F238E27FC236}">
                  <a16:creationId xmlns:a16="http://schemas.microsoft.com/office/drawing/2014/main" id="{81B577CB-DA69-4DC3-BC6B-2ADEF14FE750}"/>
                </a:ext>
              </a:extLst>
            </p:cNvPr>
            <p:cNvSpPr txBox="1">
              <a:spLocks noChangeArrowheads="1"/>
            </p:cNvSpPr>
            <p:nvPr/>
          </p:nvSpPr>
          <p:spPr bwMode="auto">
            <a:xfrm>
              <a:off x="964462" y="3940049"/>
              <a:ext cx="2733218" cy="530155"/>
            </a:xfrm>
            <a:prstGeom prst="rect">
              <a:avLst/>
            </a:prstGeom>
            <a:noFill/>
            <a:ln w="9525">
              <a:noFill/>
              <a:miter lim="800000"/>
              <a:headEnd/>
              <a:tailEnd/>
            </a:ln>
          </p:spPr>
          <p:txBody>
            <a:bodyPr lIns="110500" tIns="55250" rIns="110500" bIns="55250">
              <a:spAutoFit/>
            </a:bodyPr>
            <a:lstStyle/>
            <a:p>
              <a:pPr algn="ctr" defTabSz="777240">
                <a:spcBef>
                  <a:spcPct val="50000"/>
                </a:spcBef>
              </a:pPr>
              <a:r>
                <a:rPr lang="en-AU" sz="2720" b="1" dirty="0">
                  <a:solidFill>
                    <a:schemeClr val="accent1"/>
                  </a:solidFill>
                  <a:latin typeface="+mn-lt"/>
                  <a:cs typeface="Arial" pitchFamily="34" charset="0"/>
                </a:rPr>
                <a:t>Context</a:t>
              </a:r>
            </a:p>
          </p:txBody>
        </p:sp>
        <p:sp>
          <p:nvSpPr>
            <p:cNvPr id="53" name="Text Box 39">
              <a:extLst>
                <a:ext uri="{FF2B5EF4-FFF2-40B4-BE49-F238E27FC236}">
                  <a16:creationId xmlns:a16="http://schemas.microsoft.com/office/drawing/2014/main" id="{0A204BBF-FAC1-4748-86AF-1BF50C7C9329}"/>
                </a:ext>
              </a:extLst>
            </p:cNvPr>
            <p:cNvSpPr txBox="1">
              <a:spLocks noChangeArrowheads="1"/>
            </p:cNvSpPr>
            <p:nvPr/>
          </p:nvSpPr>
          <p:spPr bwMode="auto">
            <a:xfrm>
              <a:off x="4549032" y="3940049"/>
              <a:ext cx="2733216" cy="530155"/>
            </a:xfrm>
            <a:prstGeom prst="rect">
              <a:avLst/>
            </a:prstGeom>
            <a:noFill/>
            <a:ln w="9525">
              <a:noFill/>
              <a:miter lim="800000"/>
              <a:headEnd/>
              <a:tailEnd/>
            </a:ln>
          </p:spPr>
          <p:txBody>
            <a:bodyPr lIns="110500" tIns="55250" rIns="110500" bIns="55250">
              <a:spAutoFit/>
            </a:bodyPr>
            <a:lstStyle/>
            <a:p>
              <a:pPr algn="ctr" defTabSz="777240">
                <a:spcBef>
                  <a:spcPct val="50000"/>
                </a:spcBef>
              </a:pPr>
              <a:r>
                <a:rPr lang="en-AU" sz="2720" b="1" dirty="0">
                  <a:solidFill>
                    <a:srgbClr val="DEA900"/>
                  </a:solidFill>
                  <a:latin typeface="+mn-lt"/>
                  <a:cs typeface="Arial" pitchFamily="34" charset="0"/>
                </a:rPr>
                <a:t>Resolution</a:t>
              </a:r>
            </a:p>
          </p:txBody>
        </p:sp>
      </p:grpSp>
      <p:grpSp>
        <p:nvGrpSpPr>
          <p:cNvPr id="77" name="Group 76">
            <a:extLst>
              <a:ext uri="{FF2B5EF4-FFF2-40B4-BE49-F238E27FC236}">
                <a16:creationId xmlns:a16="http://schemas.microsoft.com/office/drawing/2014/main" id="{136A2D31-DF1D-4E82-9867-DB76C607CD81}"/>
              </a:ext>
            </a:extLst>
          </p:cNvPr>
          <p:cNvGrpSpPr>
            <a:grpSpLocks noChangeAspect="1"/>
          </p:cNvGrpSpPr>
          <p:nvPr/>
        </p:nvGrpSpPr>
        <p:grpSpPr>
          <a:xfrm>
            <a:off x="5015673" y="244028"/>
            <a:ext cx="2641511" cy="290028"/>
            <a:chOff x="543380" y="1126488"/>
            <a:chExt cx="6531461" cy="717131"/>
          </a:xfrm>
        </p:grpSpPr>
        <p:sp>
          <p:nvSpPr>
            <p:cNvPr id="78" name="Oval 77">
              <a:extLst>
                <a:ext uri="{FF2B5EF4-FFF2-40B4-BE49-F238E27FC236}">
                  <a16:creationId xmlns:a16="http://schemas.microsoft.com/office/drawing/2014/main" id="{055BB96D-206F-4CA9-AD8C-BDB7E07267A6}"/>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79" name="Oval 78">
              <a:extLst>
                <a:ext uri="{FF2B5EF4-FFF2-40B4-BE49-F238E27FC236}">
                  <a16:creationId xmlns:a16="http://schemas.microsoft.com/office/drawing/2014/main" id="{9174742C-EC63-43A8-A334-ABA29843DAC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0" name="Oval 79">
              <a:extLst>
                <a:ext uri="{FF2B5EF4-FFF2-40B4-BE49-F238E27FC236}">
                  <a16:creationId xmlns:a16="http://schemas.microsoft.com/office/drawing/2014/main" id="{F292B430-13C4-499F-AFB0-5D975C575C4F}"/>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1" name="Oval 80">
              <a:extLst>
                <a:ext uri="{FF2B5EF4-FFF2-40B4-BE49-F238E27FC236}">
                  <a16:creationId xmlns:a16="http://schemas.microsoft.com/office/drawing/2014/main" id="{F486F454-3B13-49E3-A9DA-A48528BD7820}"/>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2" name="Oval 81">
              <a:extLst>
                <a:ext uri="{FF2B5EF4-FFF2-40B4-BE49-F238E27FC236}">
                  <a16:creationId xmlns:a16="http://schemas.microsoft.com/office/drawing/2014/main" id="{0C240E3D-0F75-49EF-A746-748D50D7AE24}"/>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3" name="Oval 82">
              <a:extLst>
                <a:ext uri="{FF2B5EF4-FFF2-40B4-BE49-F238E27FC236}">
                  <a16:creationId xmlns:a16="http://schemas.microsoft.com/office/drawing/2014/main" id="{23AB95B1-6201-4700-ACE5-FBBCC930A37D}"/>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4" name="Oval 83">
              <a:extLst>
                <a:ext uri="{FF2B5EF4-FFF2-40B4-BE49-F238E27FC236}">
                  <a16:creationId xmlns:a16="http://schemas.microsoft.com/office/drawing/2014/main" id="{C1A90812-E35D-4F6E-A6F7-23DAF90AE4D0}"/>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85" name="Group 84">
              <a:extLst>
                <a:ext uri="{FF2B5EF4-FFF2-40B4-BE49-F238E27FC236}">
                  <a16:creationId xmlns:a16="http://schemas.microsoft.com/office/drawing/2014/main" id="{13488557-9920-4DF1-A9B0-4449CF81FBDD}"/>
                </a:ext>
              </a:extLst>
            </p:cNvPr>
            <p:cNvGrpSpPr/>
            <p:nvPr/>
          </p:nvGrpSpPr>
          <p:grpSpPr>
            <a:xfrm>
              <a:off x="721764" y="1304872"/>
              <a:ext cx="360363" cy="360363"/>
              <a:chOff x="9161463" y="2887663"/>
              <a:chExt cx="360363" cy="360363"/>
            </a:xfrm>
            <a:solidFill>
              <a:schemeClr val="bg1"/>
            </a:solidFill>
          </p:grpSpPr>
          <p:sp>
            <p:nvSpPr>
              <p:cNvPr id="102" name="Freeform 21">
                <a:extLst>
                  <a:ext uri="{FF2B5EF4-FFF2-40B4-BE49-F238E27FC236}">
                    <a16:creationId xmlns:a16="http://schemas.microsoft.com/office/drawing/2014/main" id="{D2B2A48B-A453-4FD2-9862-8C727B9096AE}"/>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22">
                <a:extLst>
                  <a:ext uri="{FF2B5EF4-FFF2-40B4-BE49-F238E27FC236}">
                    <a16:creationId xmlns:a16="http://schemas.microsoft.com/office/drawing/2014/main" id="{FE47BE8B-3804-4860-A538-C8C3020FD19A}"/>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23">
                <a:extLst>
                  <a:ext uri="{FF2B5EF4-FFF2-40B4-BE49-F238E27FC236}">
                    <a16:creationId xmlns:a16="http://schemas.microsoft.com/office/drawing/2014/main" id="{976AE156-E8B4-4CDD-9546-FEBD6323ECB1}"/>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6" name="Freeform 13">
              <a:extLst>
                <a:ext uri="{FF2B5EF4-FFF2-40B4-BE49-F238E27FC236}">
                  <a16:creationId xmlns:a16="http://schemas.microsoft.com/office/drawing/2014/main" id="{0B6859ED-09AE-48BB-B276-C1800AEC17B7}"/>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
              <a:extLst>
                <a:ext uri="{FF2B5EF4-FFF2-40B4-BE49-F238E27FC236}">
                  <a16:creationId xmlns:a16="http://schemas.microsoft.com/office/drawing/2014/main" id="{EF00E547-4F7F-4A76-BB2B-587C5FBA3D2B}"/>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8" name="Group 87">
              <a:extLst>
                <a:ext uri="{FF2B5EF4-FFF2-40B4-BE49-F238E27FC236}">
                  <a16:creationId xmlns:a16="http://schemas.microsoft.com/office/drawing/2014/main" id="{BF2153AC-F1F5-474C-A512-F7E93883E6D8}"/>
                </a:ext>
              </a:extLst>
            </p:cNvPr>
            <p:cNvGrpSpPr/>
            <p:nvPr/>
          </p:nvGrpSpPr>
          <p:grpSpPr>
            <a:xfrm>
              <a:off x="5594820" y="1304872"/>
              <a:ext cx="304800" cy="360362"/>
              <a:chOff x="3421063" y="1804988"/>
              <a:chExt cx="304800" cy="360362"/>
            </a:xfrm>
            <a:solidFill>
              <a:schemeClr val="bg1"/>
            </a:solidFill>
          </p:grpSpPr>
          <p:sp>
            <p:nvSpPr>
              <p:cNvPr id="99" name="Freeform 99">
                <a:extLst>
                  <a:ext uri="{FF2B5EF4-FFF2-40B4-BE49-F238E27FC236}">
                    <a16:creationId xmlns:a16="http://schemas.microsoft.com/office/drawing/2014/main" id="{5E50076E-98ED-4541-A98D-AB1420D0BF90}"/>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100">
                <a:extLst>
                  <a:ext uri="{FF2B5EF4-FFF2-40B4-BE49-F238E27FC236}">
                    <a16:creationId xmlns:a16="http://schemas.microsoft.com/office/drawing/2014/main" id="{E5605543-28B7-4E4E-86E9-09C41449C11A}"/>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101">
                <a:extLst>
                  <a:ext uri="{FF2B5EF4-FFF2-40B4-BE49-F238E27FC236}">
                    <a16:creationId xmlns:a16="http://schemas.microsoft.com/office/drawing/2014/main" id="{E2CF940A-4A27-4AB8-981D-86BC96A26B8D}"/>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89" name="Graphic 88">
              <a:extLst>
                <a:ext uri="{FF2B5EF4-FFF2-40B4-BE49-F238E27FC236}">
                  <a16:creationId xmlns:a16="http://schemas.microsoft.com/office/drawing/2014/main" id="{4AEF4C03-78D4-49CD-AEBB-0E56B51075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90" name="Group 89">
              <a:extLst>
                <a:ext uri="{FF2B5EF4-FFF2-40B4-BE49-F238E27FC236}">
                  <a16:creationId xmlns:a16="http://schemas.microsoft.com/office/drawing/2014/main" id="{12AB068E-F41C-4C98-BE18-3DEB29790A9D}"/>
                </a:ext>
              </a:extLst>
            </p:cNvPr>
            <p:cNvGrpSpPr/>
            <p:nvPr/>
          </p:nvGrpSpPr>
          <p:grpSpPr>
            <a:xfrm>
              <a:off x="3628929" y="1304872"/>
              <a:ext cx="360363" cy="360362"/>
              <a:chOff x="4113213" y="5414963"/>
              <a:chExt cx="360363" cy="360362"/>
            </a:xfrm>
            <a:solidFill>
              <a:schemeClr val="bg1"/>
            </a:solidFill>
          </p:grpSpPr>
          <p:sp>
            <p:nvSpPr>
              <p:cNvPr id="96" name="Freeform 88">
                <a:extLst>
                  <a:ext uri="{FF2B5EF4-FFF2-40B4-BE49-F238E27FC236}">
                    <a16:creationId xmlns:a16="http://schemas.microsoft.com/office/drawing/2014/main" id="{7BF1AA3E-E675-4581-9953-A98545C6E07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89">
                <a:extLst>
                  <a:ext uri="{FF2B5EF4-FFF2-40B4-BE49-F238E27FC236}">
                    <a16:creationId xmlns:a16="http://schemas.microsoft.com/office/drawing/2014/main" id="{C45F3AE3-7E9B-428C-A352-AB248934022E}"/>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90">
                <a:extLst>
                  <a:ext uri="{FF2B5EF4-FFF2-40B4-BE49-F238E27FC236}">
                    <a16:creationId xmlns:a16="http://schemas.microsoft.com/office/drawing/2014/main" id="{862B7A9B-4C61-4F68-9F93-29E7EED965FA}"/>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1" name="Group 90">
              <a:extLst>
                <a:ext uri="{FF2B5EF4-FFF2-40B4-BE49-F238E27FC236}">
                  <a16:creationId xmlns:a16="http://schemas.microsoft.com/office/drawing/2014/main" id="{A5C327D2-9B90-4439-8E0F-CEB55B42E9FD}"/>
                </a:ext>
              </a:extLst>
            </p:cNvPr>
            <p:cNvGrpSpPr/>
            <p:nvPr/>
          </p:nvGrpSpPr>
          <p:grpSpPr>
            <a:xfrm>
              <a:off x="2659874" y="1308047"/>
              <a:ext cx="360363" cy="354013"/>
              <a:chOff x="9161463" y="4692650"/>
              <a:chExt cx="360363" cy="354013"/>
            </a:xfrm>
            <a:solidFill>
              <a:schemeClr val="bg1"/>
            </a:solidFill>
          </p:grpSpPr>
          <p:sp>
            <p:nvSpPr>
              <p:cNvPr id="92" name="Freeform 156">
                <a:extLst>
                  <a:ext uri="{FF2B5EF4-FFF2-40B4-BE49-F238E27FC236}">
                    <a16:creationId xmlns:a16="http://schemas.microsoft.com/office/drawing/2014/main" id="{31DFF828-16F3-420C-8628-0B19CE05F738}"/>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157">
                <a:extLst>
                  <a:ext uri="{FF2B5EF4-FFF2-40B4-BE49-F238E27FC236}">
                    <a16:creationId xmlns:a16="http://schemas.microsoft.com/office/drawing/2014/main" id="{CEC640E2-EE37-41CC-AE1F-EBB827B09584}"/>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58">
                <a:extLst>
                  <a:ext uri="{FF2B5EF4-FFF2-40B4-BE49-F238E27FC236}">
                    <a16:creationId xmlns:a16="http://schemas.microsoft.com/office/drawing/2014/main" id="{68A5935D-3F3F-4868-8E67-78FC92631035}"/>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59">
                <a:extLst>
                  <a:ext uri="{FF2B5EF4-FFF2-40B4-BE49-F238E27FC236}">
                    <a16:creationId xmlns:a16="http://schemas.microsoft.com/office/drawing/2014/main" id="{E9BEDFE5-F619-42CA-A20D-63893400DE12}"/>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74" name="Slide Number Placeholder 2">
            <a:extLst>
              <a:ext uri="{FF2B5EF4-FFF2-40B4-BE49-F238E27FC236}">
                <a16:creationId xmlns:a16="http://schemas.microsoft.com/office/drawing/2014/main" id="{85F1BD96-9D27-594E-B506-13DF943644EC}"/>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72</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28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D0E454-6487-4669-8FFE-24564D2AB849}"/>
              </a:ext>
            </a:extLst>
          </p:cNvPr>
          <p:cNvGraphicFramePr>
            <a:graphicFrameLocks noChangeAspect="1"/>
          </p:cNvGraphicFramePr>
          <p:nvPr>
            <p:custDataLst>
              <p:tags r:id="rId1"/>
            </p:custDataLst>
            <p:extLst>
              <p:ext uri="{D42A27DB-BD31-4B8C-83A1-F6EECF244321}">
                <p14:modId xmlns:p14="http://schemas.microsoft.com/office/powerpoint/2010/main" val="4209979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25D0E454-6487-4669-8FFE-24564D2AB84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D3F9FF-B5DB-41FE-9839-AB17BF808DF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0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6" name="Title 5"/>
          <p:cNvSpPr>
            <a:spLocks noGrp="1"/>
          </p:cNvSpPr>
          <p:nvPr>
            <p:ph type="title"/>
          </p:nvPr>
        </p:nvSpPr>
        <p:spPr/>
        <p:txBody>
          <a:bodyPr/>
          <a:lstStyle/>
          <a:p>
            <a:r>
              <a:rPr lang="en-AU" dirty="0"/>
              <a:t>SCQA Framework</a:t>
            </a:r>
            <a:br>
              <a:rPr lang="en-AU" dirty="0"/>
            </a:br>
            <a:r>
              <a:rPr kumimoji="0" lang="en-US" sz="1000" b="1" i="0" u="none" strike="noStrike" kern="1200" cap="none" spc="50" normalizeH="0" baseline="0" noProof="0" dirty="0">
                <a:ln>
                  <a:noFill/>
                </a:ln>
                <a:effectLst/>
                <a:uLnTx/>
                <a:uFillTx/>
              </a:rPr>
              <a:t>Job Aid</a:t>
            </a:r>
            <a:endParaRPr lang="en-AU" dirty="0"/>
          </a:p>
        </p:txBody>
      </p:sp>
      <p:sp>
        <p:nvSpPr>
          <p:cNvPr id="4" name="Slide Number Placeholder 3"/>
          <p:cNvSpPr>
            <a:spLocks noGrp="1"/>
          </p:cNvSpPr>
          <p:nvPr>
            <p:ph type="sldNum" sz="quarter" idx="4294967295"/>
          </p:nvPr>
        </p:nvSpPr>
        <p:spPr>
          <a:xfrm>
            <a:off x="7516813" y="9372600"/>
            <a:ext cx="255587" cy="442913"/>
          </a:xfrm>
          <a:prstGeom prst="rect">
            <a:avLst/>
          </a:prstGeom>
        </p:spPr>
        <p:txBody>
          <a:bodyPr/>
          <a:lstStyle/>
          <a:p>
            <a:pPr defTabSz="777240" fontAlgn="auto">
              <a:spcBef>
                <a:spcPts val="0"/>
              </a:spcBef>
              <a:spcAft>
                <a:spcPts val="0"/>
              </a:spcAft>
            </a:pPr>
            <a:r>
              <a:rPr lang="en-AU" dirty="0">
                <a:solidFill>
                  <a:srgbClr val="000000">
                    <a:tint val="75000"/>
                  </a:srgbClr>
                </a:solidFill>
              </a:rPr>
              <a:t> </a:t>
            </a:r>
          </a:p>
        </p:txBody>
      </p:sp>
      <p:sp>
        <p:nvSpPr>
          <p:cNvPr id="23" name="Rectangle 10">
            <a:extLst>
              <a:ext uri="{FF2B5EF4-FFF2-40B4-BE49-F238E27FC236}">
                <a16:creationId xmlns:a16="http://schemas.microsoft.com/office/drawing/2014/main" id="{367EE4AD-2F46-49CB-9C49-7BE535362A1B}"/>
              </a:ext>
            </a:extLst>
          </p:cNvPr>
          <p:cNvSpPr>
            <a:spLocks noChangeArrowheads="1"/>
          </p:cNvSpPr>
          <p:nvPr/>
        </p:nvSpPr>
        <p:spPr bwMode="auto">
          <a:xfrm>
            <a:off x="256489" y="6579631"/>
            <a:ext cx="1223884" cy="917575"/>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r>
              <a:rPr lang="en-AU" sz="850" b="1" dirty="0">
                <a:solidFill>
                  <a:srgbClr val="000000"/>
                </a:solidFill>
                <a:latin typeface="Arial"/>
              </a:rPr>
              <a:t>Key message 1:</a:t>
            </a:r>
            <a:br>
              <a:rPr lang="en-AU" sz="850" b="1" dirty="0">
                <a:solidFill>
                  <a:srgbClr val="000000"/>
                </a:solidFill>
                <a:latin typeface="Arial"/>
              </a:rPr>
            </a:br>
            <a:r>
              <a:rPr lang="en-AU" sz="850" b="1" dirty="0">
                <a:solidFill>
                  <a:srgbClr val="000000"/>
                </a:solidFill>
                <a:latin typeface="Arial"/>
              </a:rPr>
              <a:t>I.e. Why?</a:t>
            </a:r>
          </a:p>
        </p:txBody>
      </p:sp>
      <p:sp>
        <p:nvSpPr>
          <p:cNvPr id="24" name="Rectangle 11">
            <a:extLst>
              <a:ext uri="{FF2B5EF4-FFF2-40B4-BE49-F238E27FC236}">
                <a16:creationId xmlns:a16="http://schemas.microsoft.com/office/drawing/2014/main" id="{BBC386E7-D327-48C5-84CF-A1F4F40CE7AD}"/>
              </a:ext>
            </a:extLst>
          </p:cNvPr>
          <p:cNvSpPr>
            <a:spLocks noChangeArrowheads="1"/>
          </p:cNvSpPr>
          <p:nvPr/>
        </p:nvSpPr>
        <p:spPr bwMode="auto">
          <a:xfrm>
            <a:off x="1808271" y="6590426"/>
            <a:ext cx="1223884" cy="917575"/>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r>
              <a:rPr lang="en-AU" sz="850" b="1" dirty="0">
                <a:solidFill>
                  <a:srgbClr val="000000"/>
                </a:solidFill>
                <a:latin typeface="Arial"/>
              </a:rPr>
              <a:t>Key message 2:</a:t>
            </a:r>
            <a:br>
              <a:rPr lang="en-AU" sz="850" b="1" dirty="0">
                <a:solidFill>
                  <a:srgbClr val="000000"/>
                </a:solidFill>
                <a:latin typeface="Arial"/>
              </a:rPr>
            </a:br>
            <a:r>
              <a:rPr lang="en-AU" sz="850" b="1" dirty="0">
                <a:solidFill>
                  <a:srgbClr val="000000"/>
                </a:solidFill>
                <a:latin typeface="Arial"/>
              </a:rPr>
              <a:t>I.e. How?</a:t>
            </a:r>
          </a:p>
        </p:txBody>
      </p:sp>
      <p:sp>
        <p:nvSpPr>
          <p:cNvPr id="25" name="Rectangle 12">
            <a:extLst>
              <a:ext uri="{FF2B5EF4-FFF2-40B4-BE49-F238E27FC236}">
                <a16:creationId xmlns:a16="http://schemas.microsoft.com/office/drawing/2014/main" id="{9515459C-0F44-4773-975F-CAA84B66FA2F}"/>
              </a:ext>
            </a:extLst>
          </p:cNvPr>
          <p:cNvSpPr>
            <a:spLocks noChangeArrowheads="1"/>
          </p:cNvSpPr>
          <p:nvPr/>
        </p:nvSpPr>
        <p:spPr bwMode="auto">
          <a:xfrm>
            <a:off x="3311474" y="6579631"/>
            <a:ext cx="1223884" cy="917575"/>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r>
              <a:rPr lang="en-AU" sz="850" b="1" dirty="0">
                <a:solidFill>
                  <a:srgbClr val="000000"/>
                </a:solidFill>
                <a:latin typeface="Arial"/>
              </a:rPr>
              <a:t>Key message 3:</a:t>
            </a:r>
            <a:br>
              <a:rPr lang="en-AU" sz="850" b="1" dirty="0">
                <a:solidFill>
                  <a:srgbClr val="000000"/>
                </a:solidFill>
                <a:latin typeface="Arial"/>
              </a:rPr>
            </a:br>
            <a:r>
              <a:rPr lang="en-AU" sz="850" b="1" dirty="0">
                <a:solidFill>
                  <a:srgbClr val="000000"/>
                </a:solidFill>
                <a:latin typeface="Arial"/>
              </a:rPr>
              <a:t>I.e. When?</a:t>
            </a:r>
          </a:p>
        </p:txBody>
      </p:sp>
      <p:cxnSp>
        <p:nvCxnSpPr>
          <p:cNvPr id="26" name="AutoShape 13">
            <a:extLst>
              <a:ext uri="{FF2B5EF4-FFF2-40B4-BE49-F238E27FC236}">
                <a16:creationId xmlns:a16="http://schemas.microsoft.com/office/drawing/2014/main" id="{9889FB4D-A0A0-40DD-89C7-904EEE52B05F}"/>
              </a:ext>
            </a:extLst>
          </p:cNvPr>
          <p:cNvCxnSpPr>
            <a:cxnSpLocks noChangeShapeType="1"/>
            <a:endCxn id="23" idx="0"/>
          </p:cNvCxnSpPr>
          <p:nvPr/>
        </p:nvCxnSpPr>
        <p:spPr bwMode="auto">
          <a:xfrm rot="5400000">
            <a:off x="2194641" y="4940367"/>
            <a:ext cx="313055" cy="2965473"/>
          </a:xfrm>
          <a:prstGeom prst="bentConnector3">
            <a:avLst>
              <a:gd name="adj1" fmla="val 50000"/>
            </a:avLst>
          </a:prstGeom>
          <a:noFill/>
          <a:ln w="9525">
            <a:solidFill>
              <a:schemeClr val="tx2"/>
            </a:solidFill>
            <a:miter lim="800000"/>
            <a:headEnd/>
            <a:tailEnd type="triangle" w="med" len="med"/>
          </a:ln>
        </p:spPr>
      </p:cxnSp>
      <p:cxnSp>
        <p:nvCxnSpPr>
          <p:cNvPr id="27" name="AutoShape 14">
            <a:extLst>
              <a:ext uri="{FF2B5EF4-FFF2-40B4-BE49-F238E27FC236}">
                <a16:creationId xmlns:a16="http://schemas.microsoft.com/office/drawing/2014/main" id="{8B75BA21-F418-4077-9363-F0965A12D75A}"/>
              </a:ext>
            </a:extLst>
          </p:cNvPr>
          <p:cNvCxnSpPr>
            <a:cxnSpLocks noChangeShapeType="1"/>
            <a:endCxn id="24" idx="0"/>
          </p:cNvCxnSpPr>
          <p:nvPr/>
        </p:nvCxnSpPr>
        <p:spPr bwMode="auto">
          <a:xfrm rot="5400000">
            <a:off x="2965134" y="5721656"/>
            <a:ext cx="323850" cy="1413691"/>
          </a:xfrm>
          <a:prstGeom prst="bentConnector3">
            <a:avLst>
              <a:gd name="adj1" fmla="val 50000"/>
            </a:avLst>
          </a:prstGeom>
          <a:noFill/>
          <a:ln w="9525">
            <a:solidFill>
              <a:schemeClr val="tx2"/>
            </a:solidFill>
            <a:miter lim="800000"/>
            <a:headEnd/>
            <a:tailEnd type="triangle" w="med" len="med"/>
          </a:ln>
        </p:spPr>
      </p:cxnSp>
      <p:cxnSp>
        <p:nvCxnSpPr>
          <p:cNvPr id="28" name="AutoShape 15">
            <a:extLst>
              <a:ext uri="{FF2B5EF4-FFF2-40B4-BE49-F238E27FC236}">
                <a16:creationId xmlns:a16="http://schemas.microsoft.com/office/drawing/2014/main" id="{3B0F1A99-41D4-481A-BAFC-E944DE3BA54A}"/>
              </a:ext>
            </a:extLst>
          </p:cNvPr>
          <p:cNvCxnSpPr>
            <a:cxnSpLocks noChangeShapeType="1"/>
            <a:endCxn id="25" idx="0"/>
          </p:cNvCxnSpPr>
          <p:nvPr/>
        </p:nvCxnSpPr>
        <p:spPr bwMode="auto">
          <a:xfrm rot="16200000" flipH="1">
            <a:off x="3722133" y="6378347"/>
            <a:ext cx="313055" cy="89512"/>
          </a:xfrm>
          <a:prstGeom prst="bentConnector3">
            <a:avLst>
              <a:gd name="adj1" fmla="val 50000"/>
            </a:avLst>
          </a:prstGeom>
          <a:noFill/>
          <a:ln w="9525">
            <a:solidFill>
              <a:schemeClr val="tx2"/>
            </a:solidFill>
            <a:miter lim="800000"/>
            <a:headEnd/>
            <a:tailEnd type="triangle" w="med" len="med"/>
          </a:ln>
        </p:spPr>
      </p:cxnSp>
      <p:sp>
        <p:nvSpPr>
          <p:cNvPr id="29" name="Rectangle 28">
            <a:extLst>
              <a:ext uri="{FF2B5EF4-FFF2-40B4-BE49-F238E27FC236}">
                <a16:creationId xmlns:a16="http://schemas.microsoft.com/office/drawing/2014/main" id="{22C0CFFC-5210-409E-9F56-41955E869A03}"/>
              </a:ext>
            </a:extLst>
          </p:cNvPr>
          <p:cNvSpPr>
            <a:spLocks noChangeArrowheads="1"/>
          </p:cNvSpPr>
          <p:nvPr/>
        </p:nvSpPr>
        <p:spPr bwMode="auto">
          <a:xfrm>
            <a:off x="260538"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sp>
        <p:nvSpPr>
          <p:cNvPr id="30" name="Rectangle 29">
            <a:extLst>
              <a:ext uri="{FF2B5EF4-FFF2-40B4-BE49-F238E27FC236}">
                <a16:creationId xmlns:a16="http://schemas.microsoft.com/office/drawing/2014/main" id="{3D8765EB-F2BD-4C01-AEBC-16BF86925ED0}"/>
              </a:ext>
            </a:extLst>
          </p:cNvPr>
          <p:cNvSpPr>
            <a:spLocks noChangeArrowheads="1"/>
          </p:cNvSpPr>
          <p:nvPr/>
        </p:nvSpPr>
        <p:spPr bwMode="auto">
          <a:xfrm>
            <a:off x="928479"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cxnSp>
        <p:nvCxnSpPr>
          <p:cNvPr id="31" name="AutoShape 20">
            <a:extLst>
              <a:ext uri="{FF2B5EF4-FFF2-40B4-BE49-F238E27FC236}">
                <a16:creationId xmlns:a16="http://schemas.microsoft.com/office/drawing/2014/main" id="{5C6E64FB-53CC-4AB8-98E0-A1C339C8F7A9}"/>
              </a:ext>
            </a:extLst>
          </p:cNvPr>
          <p:cNvCxnSpPr>
            <a:cxnSpLocks noChangeShapeType="1"/>
            <a:stCxn id="23" idx="2"/>
            <a:endCxn id="29" idx="0"/>
          </p:cNvCxnSpPr>
          <p:nvPr/>
        </p:nvCxnSpPr>
        <p:spPr bwMode="auto">
          <a:xfrm rot="5400000">
            <a:off x="578990" y="7485062"/>
            <a:ext cx="277971" cy="302260"/>
          </a:xfrm>
          <a:prstGeom prst="bentConnector3">
            <a:avLst>
              <a:gd name="adj1" fmla="val 50000"/>
            </a:avLst>
          </a:prstGeom>
          <a:noFill/>
          <a:ln w="9525">
            <a:solidFill>
              <a:schemeClr val="tx2"/>
            </a:solidFill>
            <a:miter lim="800000"/>
            <a:headEnd/>
            <a:tailEnd type="triangle" w="med" len="med"/>
          </a:ln>
        </p:spPr>
      </p:cxnSp>
      <p:cxnSp>
        <p:nvCxnSpPr>
          <p:cNvPr id="32" name="AutoShape 21">
            <a:extLst>
              <a:ext uri="{FF2B5EF4-FFF2-40B4-BE49-F238E27FC236}">
                <a16:creationId xmlns:a16="http://schemas.microsoft.com/office/drawing/2014/main" id="{F10F09EE-6359-4A7A-8E60-6923E29F8A73}"/>
              </a:ext>
            </a:extLst>
          </p:cNvPr>
          <p:cNvCxnSpPr>
            <a:cxnSpLocks noChangeShapeType="1"/>
            <a:stCxn id="23" idx="2"/>
            <a:endCxn id="30" idx="0"/>
          </p:cNvCxnSpPr>
          <p:nvPr/>
        </p:nvCxnSpPr>
        <p:spPr bwMode="auto">
          <a:xfrm rot="16200000" flipH="1">
            <a:off x="912961" y="7453351"/>
            <a:ext cx="277971" cy="365681"/>
          </a:xfrm>
          <a:prstGeom prst="bentConnector3">
            <a:avLst>
              <a:gd name="adj1" fmla="val 50000"/>
            </a:avLst>
          </a:prstGeom>
          <a:noFill/>
          <a:ln w="9525">
            <a:solidFill>
              <a:schemeClr val="tx2"/>
            </a:solidFill>
            <a:miter lim="800000"/>
            <a:headEnd/>
            <a:tailEnd type="triangle" w="med" len="med"/>
          </a:ln>
        </p:spPr>
      </p:cxnSp>
      <p:sp>
        <p:nvSpPr>
          <p:cNvPr id="33" name="Rectangle 22">
            <a:extLst>
              <a:ext uri="{FF2B5EF4-FFF2-40B4-BE49-F238E27FC236}">
                <a16:creationId xmlns:a16="http://schemas.microsoft.com/office/drawing/2014/main" id="{C31D6AB2-0051-4D1F-91FC-D8F0FF90104B}"/>
              </a:ext>
            </a:extLst>
          </p:cNvPr>
          <p:cNvSpPr>
            <a:spLocks noChangeArrowheads="1"/>
          </p:cNvSpPr>
          <p:nvPr/>
        </p:nvSpPr>
        <p:spPr bwMode="auto">
          <a:xfrm>
            <a:off x="1797476"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sp>
        <p:nvSpPr>
          <p:cNvPr id="34" name="Rectangle 24">
            <a:extLst>
              <a:ext uri="{FF2B5EF4-FFF2-40B4-BE49-F238E27FC236}">
                <a16:creationId xmlns:a16="http://schemas.microsoft.com/office/drawing/2014/main" id="{01366D9F-5DA3-4E00-B4A5-4DBB7ECDDCFC}"/>
              </a:ext>
            </a:extLst>
          </p:cNvPr>
          <p:cNvSpPr>
            <a:spLocks noChangeArrowheads="1"/>
          </p:cNvSpPr>
          <p:nvPr/>
        </p:nvSpPr>
        <p:spPr bwMode="auto">
          <a:xfrm>
            <a:off x="2465417"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cxnSp>
        <p:nvCxnSpPr>
          <p:cNvPr id="35" name="AutoShape 25">
            <a:extLst>
              <a:ext uri="{FF2B5EF4-FFF2-40B4-BE49-F238E27FC236}">
                <a16:creationId xmlns:a16="http://schemas.microsoft.com/office/drawing/2014/main" id="{5198219A-4B07-4E13-8D20-8C1EE6A46EBE}"/>
              </a:ext>
            </a:extLst>
          </p:cNvPr>
          <p:cNvCxnSpPr>
            <a:cxnSpLocks noChangeShapeType="1"/>
            <a:stCxn id="24" idx="2"/>
            <a:endCxn id="33" idx="0"/>
          </p:cNvCxnSpPr>
          <p:nvPr/>
        </p:nvCxnSpPr>
        <p:spPr bwMode="auto">
          <a:xfrm rot="5400000">
            <a:off x="2128747" y="7483038"/>
            <a:ext cx="267176" cy="317103"/>
          </a:xfrm>
          <a:prstGeom prst="bentConnector3">
            <a:avLst>
              <a:gd name="adj1" fmla="val 50000"/>
            </a:avLst>
          </a:prstGeom>
          <a:noFill/>
          <a:ln w="9525">
            <a:solidFill>
              <a:schemeClr val="tx2"/>
            </a:solidFill>
            <a:miter lim="800000"/>
            <a:headEnd/>
            <a:tailEnd type="triangle" w="med" len="med"/>
          </a:ln>
        </p:spPr>
      </p:cxnSp>
      <p:cxnSp>
        <p:nvCxnSpPr>
          <p:cNvPr id="36" name="AutoShape 27">
            <a:extLst>
              <a:ext uri="{FF2B5EF4-FFF2-40B4-BE49-F238E27FC236}">
                <a16:creationId xmlns:a16="http://schemas.microsoft.com/office/drawing/2014/main" id="{44EB8373-663E-4F2F-929D-0F3D953168E6}"/>
              </a:ext>
            </a:extLst>
          </p:cNvPr>
          <p:cNvCxnSpPr>
            <a:cxnSpLocks noChangeShapeType="1"/>
            <a:stCxn id="24" idx="2"/>
            <a:endCxn id="34" idx="0"/>
          </p:cNvCxnSpPr>
          <p:nvPr/>
        </p:nvCxnSpPr>
        <p:spPr bwMode="auto">
          <a:xfrm rot="16200000" flipH="1">
            <a:off x="2462718" y="7466170"/>
            <a:ext cx="267176" cy="350838"/>
          </a:xfrm>
          <a:prstGeom prst="bentConnector3">
            <a:avLst>
              <a:gd name="adj1" fmla="val 50000"/>
            </a:avLst>
          </a:prstGeom>
          <a:noFill/>
          <a:ln w="9525">
            <a:solidFill>
              <a:schemeClr val="tx2"/>
            </a:solidFill>
            <a:miter lim="800000"/>
            <a:headEnd/>
            <a:tailEnd type="triangle" w="med" len="med"/>
          </a:ln>
        </p:spPr>
      </p:cxnSp>
      <p:sp>
        <p:nvSpPr>
          <p:cNvPr id="37" name="Rectangle 28">
            <a:extLst>
              <a:ext uri="{FF2B5EF4-FFF2-40B4-BE49-F238E27FC236}">
                <a16:creationId xmlns:a16="http://schemas.microsoft.com/office/drawing/2014/main" id="{60D3CF30-BCDA-4358-ABC7-08645F4177DD}"/>
              </a:ext>
            </a:extLst>
          </p:cNvPr>
          <p:cNvSpPr>
            <a:spLocks noChangeArrowheads="1"/>
          </p:cNvSpPr>
          <p:nvPr/>
        </p:nvSpPr>
        <p:spPr bwMode="auto">
          <a:xfrm>
            <a:off x="3283138"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sp>
        <p:nvSpPr>
          <p:cNvPr id="38" name="Rectangle 29">
            <a:extLst>
              <a:ext uri="{FF2B5EF4-FFF2-40B4-BE49-F238E27FC236}">
                <a16:creationId xmlns:a16="http://schemas.microsoft.com/office/drawing/2014/main" id="{C582DAE4-F21F-44C6-8297-BE9AF7121481}"/>
              </a:ext>
            </a:extLst>
          </p:cNvPr>
          <p:cNvSpPr>
            <a:spLocks noChangeArrowheads="1"/>
          </p:cNvSpPr>
          <p:nvPr/>
        </p:nvSpPr>
        <p:spPr bwMode="auto">
          <a:xfrm>
            <a:off x="3951079"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cxnSp>
        <p:nvCxnSpPr>
          <p:cNvPr id="39" name="AutoShape 31">
            <a:extLst>
              <a:ext uri="{FF2B5EF4-FFF2-40B4-BE49-F238E27FC236}">
                <a16:creationId xmlns:a16="http://schemas.microsoft.com/office/drawing/2014/main" id="{7271C9C4-3F18-4286-B7B0-6F7E59E17DB8}"/>
              </a:ext>
            </a:extLst>
          </p:cNvPr>
          <p:cNvCxnSpPr>
            <a:cxnSpLocks noChangeShapeType="1"/>
            <a:stCxn id="25" idx="2"/>
            <a:endCxn id="37" idx="0"/>
          </p:cNvCxnSpPr>
          <p:nvPr/>
        </p:nvCxnSpPr>
        <p:spPr bwMode="auto">
          <a:xfrm rot="5400000">
            <a:off x="3617783" y="7468869"/>
            <a:ext cx="277971" cy="334645"/>
          </a:xfrm>
          <a:prstGeom prst="bentConnector3">
            <a:avLst>
              <a:gd name="adj1" fmla="val 50000"/>
            </a:avLst>
          </a:prstGeom>
          <a:noFill/>
          <a:ln w="9525">
            <a:solidFill>
              <a:schemeClr val="tx2"/>
            </a:solidFill>
            <a:miter lim="800000"/>
            <a:headEnd/>
            <a:tailEnd type="triangle" w="med" len="med"/>
          </a:ln>
        </p:spPr>
      </p:cxnSp>
      <p:cxnSp>
        <p:nvCxnSpPr>
          <p:cNvPr id="40" name="AutoShape 32">
            <a:extLst>
              <a:ext uri="{FF2B5EF4-FFF2-40B4-BE49-F238E27FC236}">
                <a16:creationId xmlns:a16="http://schemas.microsoft.com/office/drawing/2014/main" id="{D9F6C8D1-2C26-4396-9275-626268ED3F99}"/>
              </a:ext>
            </a:extLst>
          </p:cNvPr>
          <p:cNvCxnSpPr>
            <a:cxnSpLocks noChangeShapeType="1"/>
            <a:stCxn id="25" idx="2"/>
            <a:endCxn id="38" idx="0"/>
          </p:cNvCxnSpPr>
          <p:nvPr/>
        </p:nvCxnSpPr>
        <p:spPr bwMode="auto">
          <a:xfrm rot="16200000" flipH="1">
            <a:off x="3951753" y="7469544"/>
            <a:ext cx="277971" cy="333296"/>
          </a:xfrm>
          <a:prstGeom prst="bentConnector3">
            <a:avLst>
              <a:gd name="adj1" fmla="val 50000"/>
            </a:avLst>
          </a:prstGeom>
          <a:noFill/>
          <a:ln w="9525">
            <a:solidFill>
              <a:schemeClr val="tx2"/>
            </a:solidFill>
            <a:miter lim="800000"/>
            <a:headEnd/>
            <a:tailEnd type="triangle" w="med" len="med"/>
          </a:ln>
        </p:spPr>
      </p:cxnSp>
      <p:sp>
        <p:nvSpPr>
          <p:cNvPr id="41" name="Rectangle 12">
            <a:extLst>
              <a:ext uri="{FF2B5EF4-FFF2-40B4-BE49-F238E27FC236}">
                <a16:creationId xmlns:a16="http://schemas.microsoft.com/office/drawing/2014/main" id="{B87560E2-2FFC-45C0-892D-78E2296AE997}"/>
              </a:ext>
            </a:extLst>
          </p:cNvPr>
          <p:cNvSpPr>
            <a:spLocks noChangeArrowheads="1"/>
          </p:cNvSpPr>
          <p:nvPr/>
        </p:nvSpPr>
        <p:spPr bwMode="auto">
          <a:xfrm>
            <a:off x="4838967" y="6589077"/>
            <a:ext cx="1223884" cy="917575"/>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r>
              <a:rPr lang="en-AU" sz="850" b="1" dirty="0">
                <a:solidFill>
                  <a:srgbClr val="000000"/>
                </a:solidFill>
                <a:latin typeface="Arial"/>
              </a:rPr>
              <a:t>Key message 4:</a:t>
            </a:r>
            <a:br>
              <a:rPr lang="en-AU" sz="850" b="1" dirty="0">
                <a:solidFill>
                  <a:srgbClr val="000000"/>
                </a:solidFill>
                <a:latin typeface="Arial"/>
              </a:rPr>
            </a:br>
            <a:r>
              <a:rPr lang="en-AU" sz="850" b="1" dirty="0">
                <a:solidFill>
                  <a:srgbClr val="000000"/>
                </a:solidFill>
                <a:latin typeface="Arial"/>
              </a:rPr>
              <a:t>I.e. How much?</a:t>
            </a:r>
          </a:p>
        </p:txBody>
      </p:sp>
      <p:sp>
        <p:nvSpPr>
          <p:cNvPr id="42" name="Rectangle 28">
            <a:extLst>
              <a:ext uri="{FF2B5EF4-FFF2-40B4-BE49-F238E27FC236}">
                <a16:creationId xmlns:a16="http://schemas.microsoft.com/office/drawing/2014/main" id="{3B019426-701D-4A77-A8E5-58AA2B4B0E75}"/>
              </a:ext>
            </a:extLst>
          </p:cNvPr>
          <p:cNvSpPr>
            <a:spLocks noChangeArrowheads="1"/>
          </p:cNvSpPr>
          <p:nvPr/>
        </p:nvSpPr>
        <p:spPr bwMode="auto">
          <a:xfrm>
            <a:off x="4797137"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sp>
        <p:nvSpPr>
          <p:cNvPr id="43" name="Rectangle 29">
            <a:extLst>
              <a:ext uri="{FF2B5EF4-FFF2-40B4-BE49-F238E27FC236}">
                <a16:creationId xmlns:a16="http://schemas.microsoft.com/office/drawing/2014/main" id="{23DE369E-41EA-4645-ADBD-2E4C302EB931}"/>
              </a:ext>
            </a:extLst>
          </p:cNvPr>
          <p:cNvSpPr>
            <a:spLocks noChangeArrowheads="1"/>
          </p:cNvSpPr>
          <p:nvPr/>
        </p:nvSpPr>
        <p:spPr bwMode="auto">
          <a:xfrm>
            <a:off x="5465077"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cxnSp>
        <p:nvCxnSpPr>
          <p:cNvPr id="44" name="AutoShape 31">
            <a:extLst>
              <a:ext uri="{FF2B5EF4-FFF2-40B4-BE49-F238E27FC236}">
                <a16:creationId xmlns:a16="http://schemas.microsoft.com/office/drawing/2014/main" id="{F2EF8B7C-5F64-42FB-B6E0-180B0D3AB6BC}"/>
              </a:ext>
            </a:extLst>
          </p:cNvPr>
          <p:cNvCxnSpPr>
            <a:cxnSpLocks noChangeShapeType="1"/>
            <a:stCxn id="41" idx="2"/>
            <a:endCxn id="42" idx="0"/>
          </p:cNvCxnSpPr>
          <p:nvPr/>
        </p:nvCxnSpPr>
        <p:spPr bwMode="auto">
          <a:xfrm rot="5400000">
            <a:off x="5143252" y="7466845"/>
            <a:ext cx="268525" cy="348139"/>
          </a:xfrm>
          <a:prstGeom prst="bentConnector3">
            <a:avLst>
              <a:gd name="adj1" fmla="val 49750"/>
            </a:avLst>
          </a:prstGeom>
          <a:noFill/>
          <a:ln w="9525">
            <a:solidFill>
              <a:schemeClr val="tx2"/>
            </a:solidFill>
            <a:miter lim="800000"/>
            <a:headEnd/>
            <a:tailEnd type="triangle" w="med" len="med"/>
          </a:ln>
        </p:spPr>
      </p:cxnSp>
      <p:cxnSp>
        <p:nvCxnSpPr>
          <p:cNvPr id="45" name="AutoShape 32">
            <a:extLst>
              <a:ext uri="{FF2B5EF4-FFF2-40B4-BE49-F238E27FC236}">
                <a16:creationId xmlns:a16="http://schemas.microsoft.com/office/drawing/2014/main" id="{09E14BF2-E56B-40BE-AF33-AA015D0F0215}"/>
              </a:ext>
            </a:extLst>
          </p:cNvPr>
          <p:cNvCxnSpPr>
            <a:cxnSpLocks noChangeShapeType="1"/>
            <a:stCxn id="41" idx="2"/>
            <a:endCxn id="43" idx="0"/>
          </p:cNvCxnSpPr>
          <p:nvPr/>
        </p:nvCxnSpPr>
        <p:spPr bwMode="auto">
          <a:xfrm rot="16200000" flipH="1">
            <a:off x="5477222" y="7481013"/>
            <a:ext cx="268525" cy="319802"/>
          </a:xfrm>
          <a:prstGeom prst="bentConnector3">
            <a:avLst>
              <a:gd name="adj1" fmla="val 49750"/>
            </a:avLst>
          </a:prstGeom>
          <a:noFill/>
          <a:ln w="9525">
            <a:solidFill>
              <a:schemeClr val="tx2"/>
            </a:solidFill>
            <a:miter lim="800000"/>
            <a:headEnd/>
            <a:tailEnd type="triangle" w="med" len="med"/>
          </a:ln>
        </p:spPr>
      </p:cxnSp>
      <p:sp>
        <p:nvSpPr>
          <p:cNvPr id="46" name="Rectangle 12">
            <a:extLst>
              <a:ext uri="{FF2B5EF4-FFF2-40B4-BE49-F238E27FC236}">
                <a16:creationId xmlns:a16="http://schemas.microsoft.com/office/drawing/2014/main" id="{AF731090-F9A0-4608-B5A6-BE1F8168A1BD}"/>
              </a:ext>
            </a:extLst>
          </p:cNvPr>
          <p:cNvSpPr>
            <a:spLocks noChangeArrowheads="1"/>
          </p:cNvSpPr>
          <p:nvPr/>
        </p:nvSpPr>
        <p:spPr bwMode="auto">
          <a:xfrm>
            <a:off x="6346219" y="6589077"/>
            <a:ext cx="1223883" cy="917575"/>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r>
              <a:rPr lang="en-AU" sz="850" b="1" dirty="0">
                <a:solidFill>
                  <a:srgbClr val="000000"/>
                </a:solidFill>
                <a:latin typeface="Arial"/>
              </a:rPr>
              <a:t>Key message 5:</a:t>
            </a:r>
            <a:br>
              <a:rPr lang="en-AU" sz="850" b="1" dirty="0">
                <a:solidFill>
                  <a:srgbClr val="000000"/>
                </a:solidFill>
                <a:latin typeface="Arial"/>
              </a:rPr>
            </a:br>
            <a:r>
              <a:rPr lang="en-AU" sz="850" b="1" dirty="0">
                <a:solidFill>
                  <a:srgbClr val="000000"/>
                </a:solidFill>
                <a:latin typeface="Arial"/>
              </a:rPr>
              <a:t>I.e. What product?</a:t>
            </a:r>
          </a:p>
        </p:txBody>
      </p:sp>
      <p:cxnSp>
        <p:nvCxnSpPr>
          <p:cNvPr id="47" name="AutoShape 14">
            <a:extLst>
              <a:ext uri="{FF2B5EF4-FFF2-40B4-BE49-F238E27FC236}">
                <a16:creationId xmlns:a16="http://schemas.microsoft.com/office/drawing/2014/main" id="{5DE952DD-EC59-41CB-8B81-C81830FAEBE9}"/>
              </a:ext>
            </a:extLst>
          </p:cNvPr>
          <p:cNvCxnSpPr>
            <a:cxnSpLocks noChangeShapeType="1"/>
            <a:endCxn id="41" idx="0"/>
          </p:cNvCxnSpPr>
          <p:nvPr/>
        </p:nvCxnSpPr>
        <p:spPr bwMode="auto">
          <a:xfrm rot="16200000" flipH="1">
            <a:off x="4481156" y="5619323"/>
            <a:ext cx="322501" cy="1617005"/>
          </a:xfrm>
          <a:prstGeom prst="bentConnector3">
            <a:avLst>
              <a:gd name="adj1" fmla="val 50000"/>
            </a:avLst>
          </a:prstGeom>
          <a:noFill/>
          <a:ln w="9525">
            <a:solidFill>
              <a:schemeClr val="tx2"/>
            </a:solidFill>
            <a:miter lim="800000"/>
            <a:headEnd/>
            <a:tailEnd type="triangle" w="med" len="med"/>
          </a:ln>
        </p:spPr>
      </p:cxnSp>
      <p:cxnSp>
        <p:nvCxnSpPr>
          <p:cNvPr id="48" name="AutoShape 14">
            <a:extLst>
              <a:ext uri="{FF2B5EF4-FFF2-40B4-BE49-F238E27FC236}">
                <a16:creationId xmlns:a16="http://schemas.microsoft.com/office/drawing/2014/main" id="{6944B201-4870-4426-95FA-2A1B3DF7C04C}"/>
              </a:ext>
            </a:extLst>
          </p:cNvPr>
          <p:cNvCxnSpPr>
            <a:cxnSpLocks noChangeShapeType="1"/>
            <a:endCxn id="46" idx="0"/>
          </p:cNvCxnSpPr>
          <p:nvPr/>
        </p:nvCxnSpPr>
        <p:spPr bwMode="auto">
          <a:xfrm rot="16200000" flipH="1">
            <a:off x="5234782" y="4865697"/>
            <a:ext cx="322501" cy="3124257"/>
          </a:xfrm>
          <a:prstGeom prst="bentConnector3">
            <a:avLst>
              <a:gd name="adj1" fmla="val 50000"/>
            </a:avLst>
          </a:prstGeom>
          <a:noFill/>
          <a:ln w="9525">
            <a:solidFill>
              <a:schemeClr val="tx2"/>
            </a:solidFill>
            <a:miter lim="800000"/>
            <a:headEnd/>
            <a:tailEnd type="triangle" w="med" len="med"/>
          </a:ln>
        </p:spPr>
      </p:cxnSp>
      <p:sp>
        <p:nvSpPr>
          <p:cNvPr id="49" name="Rectangle 28">
            <a:extLst>
              <a:ext uri="{FF2B5EF4-FFF2-40B4-BE49-F238E27FC236}">
                <a16:creationId xmlns:a16="http://schemas.microsoft.com/office/drawing/2014/main" id="{D13F1DE9-246F-478F-818A-0BC4F067145B}"/>
              </a:ext>
            </a:extLst>
          </p:cNvPr>
          <p:cNvSpPr>
            <a:spLocks noChangeArrowheads="1"/>
          </p:cNvSpPr>
          <p:nvPr/>
        </p:nvSpPr>
        <p:spPr bwMode="auto">
          <a:xfrm>
            <a:off x="6289546"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sp>
        <p:nvSpPr>
          <p:cNvPr id="50" name="Rectangle 29">
            <a:extLst>
              <a:ext uri="{FF2B5EF4-FFF2-40B4-BE49-F238E27FC236}">
                <a16:creationId xmlns:a16="http://schemas.microsoft.com/office/drawing/2014/main" id="{C6579007-0AF2-486A-B6A2-5899499F7096}"/>
              </a:ext>
            </a:extLst>
          </p:cNvPr>
          <p:cNvSpPr>
            <a:spLocks noChangeArrowheads="1"/>
          </p:cNvSpPr>
          <p:nvPr/>
        </p:nvSpPr>
        <p:spPr bwMode="auto">
          <a:xfrm>
            <a:off x="6957486" y="7775177"/>
            <a:ext cx="612616" cy="833914"/>
          </a:xfrm>
          <a:prstGeom prst="rect">
            <a:avLst/>
          </a:prstGeom>
          <a:solidFill>
            <a:schemeClr val="bg1"/>
          </a:solidFill>
          <a:ln w="9525" algn="ctr">
            <a:solidFill>
              <a:srgbClr val="FFC000"/>
            </a:solidFill>
            <a:miter lim="800000"/>
            <a:headEnd/>
            <a:tailEnd/>
          </a:ln>
        </p:spPr>
        <p:txBody>
          <a:bodyPr/>
          <a:lstStyle/>
          <a:p>
            <a:pPr defTabSz="777240" fontAlgn="auto">
              <a:spcBef>
                <a:spcPts val="0"/>
              </a:spcBef>
              <a:spcAft>
                <a:spcPts val="0"/>
              </a:spcAft>
            </a:pPr>
            <a:endParaRPr lang="en-US" sz="680" dirty="0">
              <a:solidFill>
                <a:srgbClr val="000000"/>
              </a:solidFill>
              <a:latin typeface="Arial"/>
              <a:cs typeface="Arial" charset="0"/>
            </a:endParaRPr>
          </a:p>
        </p:txBody>
      </p:sp>
      <p:cxnSp>
        <p:nvCxnSpPr>
          <p:cNvPr id="51" name="AutoShape 31">
            <a:extLst>
              <a:ext uri="{FF2B5EF4-FFF2-40B4-BE49-F238E27FC236}">
                <a16:creationId xmlns:a16="http://schemas.microsoft.com/office/drawing/2014/main" id="{431E5E8D-A800-4909-808D-AD0014976866}"/>
              </a:ext>
            </a:extLst>
          </p:cNvPr>
          <p:cNvCxnSpPr>
            <a:cxnSpLocks noChangeShapeType="1"/>
            <a:stCxn id="46" idx="2"/>
            <a:endCxn id="49" idx="0"/>
          </p:cNvCxnSpPr>
          <p:nvPr/>
        </p:nvCxnSpPr>
        <p:spPr bwMode="auto">
          <a:xfrm rot="5400000">
            <a:off x="6643082" y="7459423"/>
            <a:ext cx="268525" cy="362982"/>
          </a:xfrm>
          <a:prstGeom prst="bentConnector3">
            <a:avLst>
              <a:gd name="adj1" fmla="val 49750"/>
            </a:avLst>
          </a:prstGeom>
          <a:noFill/>
          <a:ln w="9525">
            <a:solidFill>
              <a:schemeClr val="tx2"/>
            </a:solidFill>
            <a:miter lim="800000"/>
            <a:headEnd/>
            <a:tailEnd type="triangle" w="med" len="med"/>
          </a:ln>
        </p:spPr>
      </p:cxnSp>
      <p:cxnSp>
        <p:nvCxnSpPr>
          <p:cNvPr id="52" name="AutoShape 32">
            <a:extLst>
              <a:ext uri="{FF2B5EF4-FFF2-40B4-BE49-F238E27FC236}">
                <a16:creationId xmlns:a16="http://schemas.microsoft.com/office/drawing/2014/main" id="{9917EFFF-5CB5-4A29-9FB2-52F3240AAEC8}"/>
              </a:ext>
            </a:extLst>
          </p:cNvPr>
          <p:cNvCxnSpPr>
            <a:cxnSpLocks noChangeShapeType="1"/>
            <a:stCxn id="46" idx="2"/>
            <a:endCxn id="50" idx="0"/>
          </p:cNvCxnSpPr>
          <p:nvPr/>
        </p:nvCxnSpPr>
        <p:spPr bwMode="auto">
          <a:xfrm rot="16200000" flipH="1">
            <a:off x="6977053" y="7488435"/>
            <a:ext cx="268525" cy="304959"/>
          </a:xfrm>
          <a:prstGeom prst="bentConnector3">
            <a:avLst>
              <a:gd name="adj1" fmla="val 49750"/>
            </a:avLst>
          </a:prstGeom>
          <a:noFill/>
          <a:ln w="9525">
            <a:solidFill>
              <a:schemeClr val="tx2"/>
            </a:solidFill>
            <a:miter lim="800000"/>
            <a:headEnd/>
            <a:tailEnd type="triangle" w="med" len="med"/>
          </a:ln>
        </p:spPr>
      </p:cxnSp>
      <p:cxnSp>
        <p:nvCxnSpPr>
          <p:cNvPr id="53" name="Straight Arrow Connector 168">
            <a:extLst>
              <a:ext uri="{FF2B5EF4-FFF2-40B4-BE49-F238E27FC236}">
                <a16:creationId xmlns:a16="http://schemas.microsoft.com/office/drawing/2014/main" id="{E33406D0-3AE0-4EB9-A782-3691DA15052A}"/>
              </a:ext>
            </a:extLst>
          </p:cNvPr>
          <p:cNvCxnSpPr>
            <a:cxnSpLocks noChangeShapeType="1"/>
          </p:cNvCxnSpPr>
          <p:nvPr/>
        </p:nvCxnSpPr>
        <p:spPr bwMode="auto">
          <a:xfrm>
            <a:off x="7695594" y="5829379"/>
            <a:ext cx="0" cy="2816146"/>
          </a:xfrm>
          <a:prstGeom prst="straightConnector1">
            <a:avLst/>
          </a:prstGeom>
          <a:noFill/>
          <a:ln w="19050" algn="ctr">
            <a:solidFill>
              <a:schemeClr val="accent2"/>
            </a:solidFill>
            <a:round/>
            <a:headEnd type="arrow" w="med" len="med"/>
            <a:tailEnd type="arrow" w="med" len="med"/>
          </a:ln>
        </p:spPr>
      </p:cxnSp>
      <p:cxnSp>
        <p:nvCxnSpPr>
          <p:cNvPr id="54" name="Straight Arrow Connector 169">
            <a:extLst>
              <a:ext uri="{FF2B5EF4-FFF2-40B4-BE49-F238E27FC236}">
                <a16:creationId xmlns:a16="http://schemas.microsoft.com/office/drawing/2014/main" id="{049440E6-48CE-480D-858B-A3B1CEA2E72E}"/>
              </a:ext>
            </a:extLst>
          </p:cNvPr>
          <p:cNvCxnSpPr>
            <a:cxnSpLocks noChangeShapeType="1"/>
          </p:cNvCxnSpPr>
          <p:nvPr/>
        </p:nvCxnSpPr>
        <p:spPr bwMode="auto">
          <a:xfrm>
            <a:off x="267285" y="8707595"/>
            <a:ext cx="7283926" cy="0"/>
          </a:xfrm>
          <a:prstGeom prst="straightConnector1">
            <a:avLst/>
          </a:prstGeom>
          <a:noFill/>
          <a:ln w="19050" algn="ctr">
            <a:solidFill>
              <a:schemeClr val="accent2"/>
            </a:solidFill>
            <a:round/>
            <a:headEnd type="arrow" w="med" len="med"/>
            <a:tailEnd type="arrow" w="med" len="med"/>
          </a:ln>
        </p:spPr>
      </p:cxnSp>
      <p:sp>
        <p:nvSpPr>
          <p:cNvPr id="56" name="Rectangle 55">
            <a:extLst>
              <a:ext uri="{FF2B5EF4-FFF2-40B4-BE49-F238E27FC236}">
                <a16:creationId xmlns:a16="http://schemas.microsoft.com/office/drawing/2014/main" id="{6676762B-2300-4CF3-99A5-C0BD6CFB9F22}"/>
              </a:ext>
            </a:extLst>
          </p:cNvPr>
          <p:cNvSpPr/>
          <p:nvPr/>
        </p:nvSpPr>
        <p:spPr>
          <a:xfrm>
            <a:off x="245694" y="8794315"/>
            <a:ext cx="7338575" cy="648017"/>
          </a:xfrm>
          <a:prstGeom prst="rect">
            <a:avLst/>
          </a:prstGeom>
          <a:solidFill>
            <a:srgbClr val="DCDD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40" fontAlgn="auto">
              <a:spcBef>
                <a:spcPts val="0"/>
              </a:spcBef>
              <a:spcAft>
                <a:spcPts val="0"/>
              </a:spcAft>
              <a:defRPr/>
            </a:pPr>
            <a:endParaRPr lang="en-AU" sz="1020" dirty="0">
              <a:solidFill>
                <a:srgbClr val="FFFFFF"/>
              </a:solidFill>
              <a:latin typeface="Arial"/>
            </a:endParaRPr>
          </a:p>
        </p:txBody>
      </p:sp>
      <p:grpSp>
        <p:nvGrpSpPr>
          <p:cNvPr id="57" name="Group 143">
            <a:extLst>
              <a:ext uri="{FF2B5EF4-FFF2-40B4-BE49-F238E27FC236}">
                <a16:creationId xmlns:a16="http://schemas.microsoft.com/office/drawing/2014/main" id="{AA745071-BD6C-48B3-93BB-17D2C3247218}"/>
              </a:ext>
            </a:extLst>
          </p:cNvPr>
          <p:cNvGrpSpPr>
            <a:grpSpLocks/>
          </p:cNvGrpSpPr>
          <p:nvPr/>
        </p:nvGrpSpPr>
        <p:grpSpPr bwMode="auto">
          <a:xfrm>
            <a:off x="268788" y="8848634"/>
            <a:ext cx="1384034" cy="540332"/>
            <a:chOff x="714379" y="5154763"/>
            <a:chExt cx="1732017" cy="900000"/>
          </a:xfrm>
        </p:grpSpPr>
        <p:sp>
          <p:nvSpPr>
            <p:cNvPr id="66" name="AutoShape 4">
              <a:extLst>
                <a:ext uri="{FF2B5EF4-FFF2-40B4-BE49-F238E27FC236}">
                  <a16:creationId xmlns:a16="http://schemas.microsoft.com/office/drawing/2014/main" id="{90F393BE-DF4F-4617-9E1C-1A6614954F33}"/>
                </a:ext>
              </a:extLst>
            </p:cNvPr>
            <p:cNvSpPr>
              <a:spLocks noChangeAspect="1" noChangeArrowheads="1"/>
            </p:cNvSpPr>
            <p:nvPr/>
          </p:nvSpPr>
          <p:spPr bwMode="auto">
            <a:xfrm>
              <a:off x="714379" y="5154763"/>
              <a:ext cx="1732017" cy="900000"/>
            </a:xfrm>
            <a:prstGeom prst="homePlate">
              <a:avLst>
                <a:gd name="adj" fmla="val 48112"/>
              </a:avLst>
            </a:prstGeom>
            <a:solidFill>
              <a:schemeClr val="accent2"/>
            </a:solidFill>
            <a:ln w="28575">
              <a:solidFill>
                <a:schemeClr val="accent2"/>
              </a:solidFill>
              <a:miter lim="800000"/>
              <a:headEnd/>
              <a:tailEnd/>
            </a:ln>
          </p:spPr>
          <p:txBody>
            <a:bodyPr wrap="none" anchor="ctr"/>
            <a:lstStyle/>
            <a:p>
              <a:pPr defTabSz="777240" fontAlgn="auto">
                <a:spcBef>
                  <a:spcPts val="0"/>
                </a:spcBef>
                <a:spcAft>
                  <a:spcPts val="0"/>
                </a:spcAft>
              </a:pPr>
              <a:r>
                <a:rPr lang="en-AU" sz="1020" dirty="0">
                  <a:solidFill>
                    <a:srgbClr val="FFFFFF"/>
                  </a:solidFill>
                  <a:latin typeface="Arial"/>
                </a:rPr>
                <a:t>	</a:t>
              </a:r>
            </a:p>
          </p:txBody>
        </p:sp>
        <p:sp>
          <p:nvSpPr>
            <p:cNvPr id="67" name="TextBox 156">
              <a:extLst>
                <a:ext uri="{FF2B5EF4-FFF2-40B4-BE49-F238E27FC236}">
                  <a16:creationId xmlns:a16="http://schemas.microsoft.com/office/drawing/2014/main" id="{D15AC455-8639-496C-987F-19F369F57271}"/>
                </a:ext>
              </a:extLst>
            </p:cNvPr>
            <p:cNvSpPr txBox="1">
              <a:spLocks noChangeArrowheads="1"/>
            </p:cNvSpPr>
            <p:nvPr/>
          </p:nvSpPr>
          <p:spPr bwMode="auto">
            <a:xfrm>
              <a:off x="1144119" y="5237302"/>
              <a:ext cx="984030" cy="371668"/>
            </a:xfrm>
            <a:prstGeom prst="rect">
              <a:avLst/>
            </a:prstGeom>
            <a:noFill/>
            <a:ln w="9525">
              <a:noFill/>
              <a:miter lim="800000"/>
              <a:headEnd/>
              <a:tailEnd/>
            </a:ln>
          </p:spPr>
          <p:txBody>
            <a:bodyPr wrap="none">
              <a:spAutoFit/>
            </a:bodyPr>
            <a:lstStyle/>
            <a:p>
              <a:pPr defTabSz="777240" fontAlgn="auto">
                <a:spcBef>
                  <a:spcPts val="0"/>
                </a:spcBef>
                <a:spcAft>
                  <a:spcPts val="0"/>
                </a:spcAft>
              </a:pPr>
              <a:r>
                <a:rPr lang="en-AU" sz="850" b="1" dirty="0">
                  <a:solidFill>
                    <a:srgbClr val="FFFFFF"/>
                  </a:solidFill>
                  <a:latin typeface="Arial"/>
                </a:rPr>
                <a:t>Mutually</a:t>
              </a:r>
            </a:p>
          </p:txBody>
        </p:sp>
        <p:sp>
          <p:nvSpPr>
            <p:cNvPr id="68" name="AutoShape 11">
              <a:extLst>
                <a:ext uri="{FF2B5EF4-FFF2-40B4-BE49-F238E27FC236}">
                  <a16:creationId xmlns:a16="http://schemas.microsoft.com/office/drawing/2014/main" id="{A826BA15-0830-4A1A-A66F-AA7F30509F4E}"/>
                </a:ext>
              </a:extLst>
            </p:cNvPr>
            <p:cNvSpPr>
              <a:spLocks noChangeAspect="1" noChangeArrowheads="1"/>
            </p:cNvSpPr>
            <p:nvPr/>
          </p:nvSpPr>
          <p:spPr bwMode="auto">
            <a:xfrm>
              <a:off x="832510" y="5240661"/>
              <a:ext cx="324000" cy="324580"/>
            </a:xfrm>
            <a:prstGeom prst="roundRect">
              <a:avLst>
                <a:gd name="adj" fmla="val 16667"/>
              </a:avLst>
            </a:prstGeom>
            <a:solidFill>
              <a:schemeClr val="accent1"/>
            </a:solidFill>
            <a:ln w="12700">
              <a:solidFill>
                <a:schemeClr val="bg1"/>
              </a:solidFill>
              <a:round/>
              <a:headEnd/>
              <a:tailEnd/>
            </a:ln>
          </p:spPr>
          <p:txBody>
            <a:bodyPr wrap="none" anchor="ctr"/>
            <a:lstStyle/>
            <a:p>
              <a:pPr algn="ctr" defTabSz="777240" fontAlgn="auto">
                <a:spcBef>
                  <a:spcPts val="0"/>
                </a:spcBef>
                <a:spcAft>
                  <a:spcPts val="0"/>
                </a:spcAft>
              </a:pPr>
              <a:r>
                <a:rPr lang="en-AU" sz="680" dirty="0">
                  <a:solidFill>
                    <a:srgbClr val="FFFFFF"/>
                  </a:solidFill>
                  <a:latin typeface="Arial"/>
                  <a:cs typeface="Arial" charset="0"/>
                </a:rPr>
                <a:t>M</a:t>
              </a:r>
            </a:p>
          </p:txBody>
        </p:sp>
        <p:sp>
          <p:nvSpPr>
            <p:cNvPr id="69" name="Rectangle 158">
              <a:extLst>
                <a:ext uri="{FF2B5EF4-FFF2-40B4-BE49-F238E27FC236}">
                  <a16:creationId xmlns:a16="http://schemas.microsoft.com/office/drawing/2014/main" id="{361AD87E-DAE5-4F8A-84D8-8B42495F84CF}"/>
                </a:ext>
              </a:extLst>
            </p:cNvPr>
            <p:cNvSpPr>
              <a:spLocks noChangeArrowheads="1"/>
            </p:cNvSpPr>
            <p:nvPr/>
          </p:nvSpPr>
          <p:spPr bwMode="auto">
            <a:xfrm>
              <a:off x="1144119" y="5664286"/>
              <a:ext cx="1076627" cy="371668"/>
            </a:xfrm>
            <a:prstGeom prst="rect">
              <a:avLst/>
            </a:prstGeom>
            <a:noFill/>
            <a:ln w="9525">
              <a:noFill/>
              <a:miter lim="800000"/>
              <a:headEnd/>
              <a:tailEnd/>
            </a:ln>
          </p:spPr>
          <p:txBody>
            <a:bodyPr wrap="none">
              <a:spAutoFit/>
            </a:bodyPr>
            <a:lstStyle/>
            <a:p>
              <a:pPr defTabSz="777240" fontAlgn="auto">
                <a:spcBef>
                  <a:spcPct val="50000"/>
                </a:spcBef>
                <a:spcAft>
                  <a:spcPts val="0"/>
                </a:spcAft>
              </a:pPr>
              <a:r>
                <a:rPr lang="en-AU" sz="850" b="1" dirty="0">
                  <a:solidFill>
                    <a:srgbClr val="FFFFFF"/>
                  </a:solidFill>
                  <a:latin typeface="Arial"/>
                  <a:cs typeface="Arial" charset="0"/>
                </a:rPr>
                <a:t>Exclusive</a:t>
              </a:r>
            </a:p>
          </p:txBody>
        </p:sp>
        <p:sp>
          <p:nvSpPr>
            <p:cNvPr id="70" name="AutoShape 12">
              <a:extLst>
                <a:ext uri="{FF2B5EF4-FFF2-40B4-BE49-F238E27FC236}">
                  <a16:creationId xmlns:a16="http://schemas.microsoft.com/office/drawing/2014/main" id="{7D8FD6B9-B34E-4AD5-A01D-866BCB4DAB68}"/>
                </a:ext>
              </a:extLst>
            </p:cNvPr>
            <p:cNvSpPr>
              <a:spLocks noChangeAspect="1" noChangeArrowheads="1"/>
            </p:cNvSpPr>
            <p:nvPr/>
          </p:nvSpPr>
          <p:spPr bwMode="auto">
            <a:xfrm>
              <a:off x="832510" y="5666635"/>
              <a:ext cx="324000" cy="324580"/>
            </a:xfrm>
            <a:prstGeom prst="roundRect">
              <a:avLst>
                <a:gd name="adj" fmla="val 16667"/>
              </a:avLst>
            </a:prstGeom>
            <a:solidFill>
              <a:schemeClr val="accent1"/>
            </a:solidFill>
            <a:ln w="12700">
              <a:solidFill>
                <a:schemeClr val="bg1"/>
              </a:solidFill>
              <a:round/>
              <a:headEnd/>
              <a:tailEnd/>
            </a:ln>
          </p:spPr>
          <p:txBody>
            <a:bodyPr wrap="none" anchor="ctr"/>
            <a:lstStyle/>
            <a:p>
              <a:pPr algn="ctr" defTabSz="777240" fontAlgn="auto">
                <a:spcBef>
                  <a:spcPts val="0"/>
                </a:spcBef>
                <a:spcAft>
                  <a:spcPts val="0"/>
                </a:spcAft>
              </a:pPr>
              <a:r>
                <a:rPr lang="en-AU" sz="680" dirty="0">
                  <a:solidFill>
                    <a:srgbClr val="FFFFFF"/>
                  </a:solidFill>
                  <a:latin typeface="Arial"/>
                  <a:cs typeface="Arial" charset="0"/>
                </a:rPr>
                <a:t>E</a:t>
              </a:r>
            </a:p>
          </p:txBody>
        </p:sp>
      </p:grpSp>
      <p:grpSp>
        <p:nvGrpSpPr>
          <p:cNvPr id="58" name="Group 144">
            <a:extLst>
              <a:ext uri="{FF2B5EF4-FFF2-40B4-BE49-F238E27FC236}">
                <a16:creationId xmlns:a16="http://schemas.microsoft.com/office/drawing/2014/main" id="{29198A0E-2A18-475F-8E51-1BFA8DBA79D0}"/>
              </a:ext>
            </a:extLst>
          </p:cNvPr>
          <p:cNvGrpSpPr>
            <a:grpSpLocks/>
          </p:cNvGrpSpPr>
          <p:nvPr/>
        </p:nvGrpSpPr>
        <p:grpSpPr bwMode="auto">
          <a:xfrm>
            <a:off x="3837081" y="8848634"/>
            <a:ext cx="1384034" cy="540332"/>
            <a:chOff x="4857752" y="5357826"/>
            <a:chExt cx="1732017" cy="900000"/>
          </a:xfrm>
        </p:grpSpPr>
        <p:sp>
          <p:nvSpPr>
            <p:cNvPr id="61" name="AutoShape 3">
              <a:extLst>
                <a:ext uri="{FF2B5EF4-FFF2-40B4-BE49-F238E27FC236}">
                  <a16:creationId xmlns:a16="http://schemas.microsoft.com/office/drawing/2014/main" id="{7E8132AB-7D05-46F5-B563-615B707735A6}"/>
                </a:ext>
              </a:extLst>
            </p:cNvPr>
            <p:cNvSpPr>
              <a:spLocks noChangeAspect="1" noChangeArrowheads="1"/>
            </p:cNvSpPr>
            <p:nvPr/>
          </p:nvSpPr>
          <p:spPr bwMode="auto">
            <a:xfrm>
              <a:off x="4857752" y="5357826"/>
              <a:ext cx="1732017" cy="900000"/>
            </a:xfrm>
            <a:prstGeom prst="homePlate">
              <a:avLst>
                <a:gd name="adj" fmla="val 48112"/>
              </a:avLst>
            </a:prstGeom>
            <a:solidFill>
              <a:schemeClr val="accent2"/>
            </a:solidFill>
            <a:ln w="28575">
              <a:solidFill>
                <a:schemeClr val="accent2"/>
              </a:solidFill>
              <a:miter lim="800000"/>
              <a:headEnd/>
              <a:tailEnd/>
            </a:ln>
          </p:spPr>
          <p:txBody>
            <a:bodyPr wrap="none" anchor="ctr"/>
            <a:lstStyle/>
            <a:p>
              <a:pPr defTabSz="777240" fontAlgn="auto">
                <a:spcBef>
                  <a:spcPts val="0"/>
                </a:spcBef>
                <a:spcAft>
                  <a:spcPts val="0"/>
                </a:spcAft>
              </a:pPr>
              <a:endParaRPr lang="en-US" sz="1020" dirty="0">
                <a:solidFill>
                  <a:srgbClr val="FFFFFF"/>
                </a:solidFill>
                <a:latin typeface="Arial"/>
              </a:endParaRPr>
            </a:p>
          </p:txBody>
        </p:sp>
        <p:sp>
          <p:nvSpPr>
            <p:cNvPr id="62" name="Rectangle 162">
              <a:extLst>
                <a:ext uri="{FF2B5EF4-FFF2-40B4-BE49-F238E27FC236}">
                  <a16:creationId xmlns:a16="http://schemas.microsoft.com/office/drawing/2014/main" id="{16A7C53C-6C1F-4F29-8DC7-9BE07973C65C}"/>
                </a:ext>
              </a:extLst>
            </p:cNvPr>
            <p:cNvSpPr>
              <a:spLocks noChangeArrowheads="1"/>
            </p:cNvSpPr>
            <p:nvPr/>
          </p:nvSpPr>
          <p:spPr bwMode="auto">
            <a:xfrm>
              <a:off x="5187939" y="5419773"/>
              <a:ext cx="1239297" cy="371668"/>
            </a:xfrm>
            <a:prstGeom prst="rect">
              <a:avLst/>
            </a:prstGeom>
            <a:noFill/>
            <a:ln w="9525">
              <a:noFill/>
              <a:miter lim="800000"/>
              <a:headEnd/>
              <a:tailEnd/>
            </a:ln>
          </p:spPr>
          <p:txBody>
            <a:bodyPr wrap="none">
              <a:spAutoFit/>
            </a:bodyPr>
            <a:lstStyle/>
            <a:p>
              <a:pPr defTabSz="777240" fontAlgn="auto">
                <a:spcBef>
                  <a:spcPct val="50000"/>
                </a:spcBef>
                <a:spcAft>
                  <a:spcPts val="0"/>
                </a:spcAft>
              </a:pPr>
              <a:r>
                <a:rPr lang="en-AU" sz="850" b="1" dirty="0">
                  <a:solidFill>
                    <a:srgbClr val="FFFFFF"/>
                  </a:solidFill>
                  <a:latin typeface="Arial"/>
                  <a:cs typeface="Arial" charset="0"/>
                </a:rPr>
                <a:t>Collectively</a:t>
              </a:r>
            </a:p>
          </p:txBody>
        </p:sp>
        <p:sp>
          <p:nvSpPr>
            <p:cNvPr id="63" name="AutoShape 13">
              <a:extLst>
                <a:ext uri="{FF2B5EF4-FFF2-40B4-BE49-F238E27FC236}">
                  <a16:creationId xmlns:a16="http://schemas.microsoft.com/office/drawing/2014/main" id="{1CD773B1-F1EB-4F4C-BB37-CC3DCC92453B}"/>
                </a:ext>
              </a:extLst>
            </p:cNvPr>
            <p:cNvSpPr>
              <a:spLocks noChangeAspect="1" noChangeArrowheads="1"/>
            </p:cNvSpPr>
            <p:nvPr/>
          </p:nvSpPr>
          <p:spPr bwMode="auto">
            <a:xfrm>
              <a:off x="4948919" y="5428314"/>
              <a:ext cx="324000" cy="324580"/>
            </a:xfrm>
            <a:prstGeom prst="roundRect">
              <a:avLst>
                <a:gd name="adj" fmla="val 16667"/>
              </a:avLst>
            </a:prstGeom>
            <a:solidFill>
              <a:schemeClr val="accent1"/>
            </a:solidFill>
            <a:ln w="12700">
              <a:solidFill>
                <a:schemeClr val="bg1"/>
              </a:solidFill>
              <a:round/>
              <a:headEnd/>
              <a:tailEnd/>
            </a:ln>
          </p:spPr>
          <p:txBody>
            <a:bodyPr wrap="none" anchor="ctr"/>
            <a:lstStyle/>
            <a:p>
              <a:pPr algn="ctr" defTabSz="777240" fontAlgn="auto">
                <a:spcBef>
                  <a:spcPts val="0"/>
                </a:spcBef>
                <a:spcAft>
                  <a:spcPts val="0"/>
                </a:spcAft>
              </a:pPr>
              <a:r>
                <a:rPr lang="en-AU" sz="680" dirty="0">
                  <a:solidFill>
                    <a:srgbClr val="FFFFFF"/>
                  </a:solidFill>
                  <a:latin typeface="Arial"/>
                  <a:cs typeface="Arial" charset="0"/>
                </a:rPr>
                <a:t>C</a:t>
              </a:r>
            </a:p>
          </p:txBody>
        </p:sp>
        <p:sp>
          <p:nvSpPr>
            <p:cNvPr id="64" name="Rectangle 164">
              <a:extLst>
                <a:ext uri="{FF2B5EF4-FFF2-40B4-BE49-F238E27FC236}">
                  <a16:creationId xmlns:a16="http://schemas.microsoft.com/office/drawing/2014/main" id="{DB1332EE-A531-4151-8E95-707B546990BD}"/>
                </a:ext>
              </a:extLst>
            </p:cNvPr>
            <p:cNvSpPr>
              <a:spLocks noChangeArrowheads="1"/>
            </p:cNvSpPr>
            <p:nvPr/>
          </p:nvSpPr>
          <p:spPr bwMode="auto">
            <a:xfrm>
              <a:off x="5187939" y="5848344"/>
              <a:ext cx="1191749" cy="371668"/>
            </a:xfrm>
            <a:prstGeom prst="rect">
              <a:avLst/>
            </a:prstGeom>
            <a:noFill/>
            <a:ln w="9525">
              <a:noFill/>
              <a:miter lim="800000"/>
              <a:headEnd/>
              <a:tailEnd/>
            </a:ln>
          </p:spPr>
          <p:txBody>
            <a:bodyPr wrap="none">
              <a:spAutoFit/>
            </a:bodyPr>
            <a:lstStyle/>
            <a:p>
              <a:pPr defTabSz="777240" fontAlgn="auto">
                <a:spcBef>
                  <a:spcPct val="50000"/>
                </a:spcBef>
                <a:spcAft>
                  <a:spcPts val="0"/>
                </a:spcAft>
              </a:pPr>
              <a:r>
                <a:rPr lang="en-AU" sz="850" b="1" dirty="0">
                  <a:solidFill>
                    <a:srgbClr val="FFFFFF"/>
                  </a:solidFill>
                  <a:latin typeface="Arial"/>
                  <a:cs typeface="Arial" charset="0"/>
                </a:rPr>
                <a:t>Exhaustive</a:t>
              </a:r>
            </a:p>
          </p:txBody>
        </p:sp>
        <p:sp>
          <p:nvSpPr>
            <p:cNvPr id="65" name="AutoShape 14">
              <a:extLst>
                <a:ext uri="{FF2B5EF4-FFF2-40B4-BE49-F238E27FC236}">
                  <a16:creationId xmlns:a16="http://schemas.microsoft.com/office/drawing/2014/main" id="{084227A5-E13A-4028-8DED-78029E032357}"/>
                </a:ext>
              </a:extLst>
            </p:cNvPr>
            <p:cNvSpPr>
              <a:spLocks noChangeAspect="1" noChangeArrowheads="1"/>
            </p:cNvSpPr>
            <p:nvPr/>
          </p:nvSpPr>
          <p:spPr bwMode="auto">
            <a:xfrm>
              <a:off x="4948919" y="5856941"/>
              <a:ext cx="324000" cy="324580"/>
            </a:xfrm>
            <a:prstGeom prst="roundRect">
              <a:avLst>
                <a:gd name="adj" fmla="val 16667"/>
              </a:avLst>
            </a:prstGeom>
            <a:solidFill>
              <a:schemeClr val="accent1"/>
            </a:solidFill>
            <a:ln w="12700">
              <a:solidFill>
                <a:schemeClr val="bg1"/>
              </a:solidFill>
              <a:round/>
              <a:headEnd/>
              <a:tailEnd/>
            </a:ln>
          </p:spPr>
          <p:txBody>
            <a:bodyPr wrap="none" anchor="ctr"/>
            <a:lstStyle/>
            <a:p>
              <a:pPr algn="ctr" defTabSz="777240" fontAlgn="auto">
                <a:spcBef>
                  <a:spcPts val="0"/>
                </a:spcBef>
                <a:spcAft>
                  <a:spcPts val="0"/>
                </a:spcAft>
              </a:pPr>
              <a:r>
                <a:rPr lang="en-AU" sz="680" dirty="0">
                  <a:solidFill>
                    <a:srgbClr val="FFFFFF"/>
                  </a:solidFill>
                  <a:latin typeface="Arial"/>
                  <a:cs typeface="Arial" charset="0"/>
                </a:rPr>
                <a:t>E</a:t>
              </a:r>
            </a:p>
          </p:txBody>
        </p:sp>
      </p:grpSp>
      <p:sp>
        <p:nvSpPr>
          <p:cNvPr id="59" name="Text Box 9">
            <a:extLst>
              <a:ext uri="{FF2B5EF4-FFF2-40B4-BE49-F238E27FC236}">
                <a16:creationId xmlns:a16="http://schemas.microsoft.com/office/drawing/2014/main" id="{A3D963FC-9D7A-46B7-8DE1-72168CA1FD39}"/>
              </a:ext>
            </a:extLst>
          </p:cNvPr>
          <p:cNvSpPr txBox="1">
            <a:spLocks noChangeArrowheads="1"/>
          </p:cNvSpPr>
          <p:nvPr/>
        </p:nvSpPr>
        <p:spPr bwMode="auto">
          <a:xfrm>
            <a:off x="1683093" y="8812403"/>
            <a:ext cx="1997186" cy="630942"/>
          </a:xfrm>
          <a:prstGeom prst="rect">
            <a:avLst/>
          </a:prstGeom>
          <a:noFill/>
          <a:ln w="9525">
            <a:noFill/>
            <a:miter lim="800000"/>
            <a:headEnd/>
            <a:tailEnd/>
          </a:ln>
        </p:spPr>
        <p:txBody>
          <a:bodyPr wrap="square">
            <a:spAutoFit/>
          </a:bodyPr>
          <a:lstStyle/>
          <a:p>
            <a:pPr marL="148431" indent="-148431" defTabSz="777240" fontAlgn="auto">
              <a:spcBef>
                <a:spcPct val="50000"/>
              </a:spcBef>
              <a:spcAft>
                <a:spcPts val="0"/>
              </a:spcAft>
              <a:buClr>
                <a:srgbClr val="FF9933"/>
              </a:buClr>
            </a:pPr>
            <a:r>
              <a:rPr lang="en-AU" sz="1000" b="1" dirty="0">
                <a:solidFill>
                  <a:srgbClr val="000000"/>
                </a:solidFill>
                <a:latin typeface="Arial"/>
                <a:cs typeface="Arial" charset="0"/>
              </a:rPr>
              <a:t>No overlaps</a:t>
            </a:r>
          </a:p>
          <a:p>
            <a:pPr defTabSz="777240" fontAlgn="auto">
              <a:spcBef>
                <a:spcPct val="50000"/>
              </a:spcBef>
              <a:spcAft>
                <a:spcPts val="0"/>
              </a:spcAft>
              <a:buClr>
                <a:srgbClr val="FF9933"/>
              </a:buClr>
            </a:pPr>
            <a:r>
              <a:rPr lang="en-AU" sz="1000" dirty="0">
                <a:solidFill>
                  <a:srgbClr val="000000"/>
                </a:solidFill>
                <a:latin typeface="Arial"/>
                <a:cs typeface="Arial" charset="0"/>
              </a:rPr>
              <a:t>“A place for everything, &amp; everything in it’s place”</a:t>
            </a:r>
          </a:p>
        </p:txBody>
      </p:sp>
      <p:sp>
        <p:nvSpPr>
          <p:cNvPr id="60" name="Text Box 10">
            <a:extLst>
              <a:ext uri="{FF2B5EF4-FFF2-40B4-BE49-F238E27FC236}">
                <a16:creationId xmlns:a16="http://schemas.microsoft.com/office/drawing/2014/main" id="{9652EABB-84DB-47BE-9673-DC533C01F0A8}"/>
              </a:ext>
            </a:extLst>
          </p:cNvPr>
          <p:cNvSpPr txBox="1">
            <a:spLocks noChangeArrowheads="1"/>
          </p:cNvSpPr>
          <p:nvPr/>
        </p:nvSpPr>
        <p:spPr bwMode="auto">
          <a:xfrm>
            <a:off x="5244239" y="8837198"/>
            <a:ext cx="2306972" cy="630942"/>
          </a:xfrm>
          <a:prstGeom prst="rect">
            <a:avLst/>
          </a:prstGeom>
          <a:noFill/>
          <a:ln w="9525">
            <a:noFill/>
            <a:miter lim="800000"/>
            <a:headEnd/>
            <a:tailEnd/>
          </a:ln>
        </p:spPr>
        <p:txBody>
          <a:bodyPr wrap="square">
            <a:spAutoFit/>
          </a:bodyPr>
          <a:lstStyle/>
          <a:p>
            <a:pPr marL="148431" indent="-148431" defTabSz="777240" fontAlgn="auto">
              <a:spcBef>
                <a:spcPct val="50000"/>
              </a:spcBef>
              <a:spcAft>
                <a:spcPts val="0"/>
              </a:spcAft>
              <a:buClr>
                <a:srgbClr val="FF9933"/>
              </a:buClr>
            </a:pPr>
            <a:r>
              <a:rPr lang="en-AU" sz="1000" b="1" dirty="0">
                <a:solidFill>
                  <a:srgbClr val="000000"/>
                </a:solidFill>
                <a:latin typeface="Arial"/>
                <a:cs typeface="Arial" charset="0"/>
              </a:rPr>
              <a:t>No gaps</a:t>
            </a:r>
          </a:p>
          <a:p>
            <a:pPr defTabSz="777240" fontAlgn="auto">
              <a:spcBef>
                <a:spcPct val="50000"/>
              </a:spcBef>
              <a:spcAft>
                <a:spcPts val="0"/>
              </a:spcAft>
              <a:buClr>
                <a:srgbClr val="FF9933"/>
              </a:buClr>
            </a:pPr>
            <a:r>
              <a:rPr lang="en-AU" sz="1000" dirty="0">
                <a:solidFill>
                  <a:srgbClr val="000000"/>
                </a:solidFill>
                <a:latin typeface="Arial"/>
                <a:cs typeface="Arial" charset="0"/>
              </a:rPr>
              <a:t>“Nothing has been missed, &amp; the ‘legs’ support the main message”</a:t>
            </a:r>
          </a:p>
        </p:txBody>
      </p:sp>
      <p:grpSp>
        <p:nvGrpSpPr>
          <p:cNvPr id="12" name="Group 11">
            <a:extLst>
              <a:ext uri="{FF2B5EF4-FFF2-40B4-BE49-F238E27FC236}">
                <a16:creationId xmlns:a16="http://schemas.microsoft.com/office/drawing/2014/main" id="{CA2ACB12-124A-4A2D-9F5A-F09A89A55512}"/>
              </a:ext>
            </a:extLst>
          </p:cNvPr>
          <p:cNvGrpSpPr/>
          <p:nvPr/>
        </p:nvGrpSpPr>
        <p:grpSpPr>
          <a:xfrm>
            <a:off x="85913" y="1323783"/>
            <a:ext cx="7502598" cy="4942793"/>
            <a:chOff x="85913" y="1323783"/>
            <a:chExt cx="7533598" cy="4942793"/>
          </a:xfrm>
        </p:grpSpPr>
        <p:sp>
          <p:nvSpPr>
            <p:cNvPr id="11" name="Rectangle 3"/>
            <p:cNvSpPr>
              <a:spLocks noChangeArrowheads="1"/>
            </p:cNvSpPr>
            <p:nvPr/>
          </p:nvSpPr>
          <p:spPr bwMode="auto">
            <a:xfrm>
              <a:off x="230962" y="1809763"/>
              <a:ext cx="3589133" cy="2039946"/>
            </a:xfrm>
            <a:prstGeom prst="rect">
              <a:avLst/>
            </a:prstGeom>
            <a:noFill/>
            <a:ln w="9525" algn="ctr">
              <a:solidFill>
                <a:schemeClr val="accent2"/>
              </a:solidFill>
              <a:miter lim="800000"/>
              <a:headEnd/>
              <a:tailEnd/>
            </a:ln>
          </p:spPr>
          <p:txBody>
            <a:bodyPr lIns="91800" tIns="91800" rIns="91800" bIns="91800"/>
            <a:lstStyle/>
            <a:p>
              <a:pPr marL="151130" indent="-151130" defTabSz="777240" eaLnBrk="0" fontAlgn="auto" hangingPunct="0">
                <a:lnSpc>
                  <a:spcPct val="90000"/>
                </a:lnSpc>
                <a:spcBef>
                  <a:spcPct val="20000"/>
                </a:spcBef>
                <a:spcAft>
                  <a:spcPct val="20000"/>
                </a:spcAft>
              </a:pPr>
              <a:endParaRPr lang="en-AU" sz="1105" dirty="0">
                <a:solidFill>
                  <a:srgbClr val="776F65"/>
                </a:solidFill>
                <a:latin typeface="Arial"/>
              </a:endParaRPr>
            </a:p>
            <a:p>
              <a:pPr marL="151130" indent="-151130" defTabSz="777240" eaLnBrk="0" fontAlgn="auto" hangingPunct="0">
                <a:lnSpc>
                  <a:spcPct val="90000"/>
                </a:lnSpc>
                <a:spcBef>
                  <a:spcPct val="20000"/>
                </a:spcBef>
                <a:spcAft>
                  <a:spcPct val="20000"/>
                </a:spcAft>
                <a:buFont typeface="Arial" charset="0"/>
                <a:buChar char="•"/>
              </a:pPr>
              <a:endParaRPr lang="en-AU" sz="1105" dirty="0">
                <a:solidFill>
                  <a:srgbClr val="000000"/>
                </a:solidFill>
                <a:latin typeface="Arial"/>
              </a:endParaRPr>
            </a:p>
            <a:p>
              <a:pPr marL="151130" indent="-151130" defTabSz="777240" eaLnBrk="0" fontAlgn="auto" hangingPunct="0">
                <a:lnSpc>
                  <a:spcPct val="90000"/>
                </a:lnSpc>
                <a:spcBef>
                  <a:spcPct val="20000"/>
                </a:spcBef>
                <a:spcAft>
                  <a:spcPct val="20000"/>
                </a:spcAft>
                <a:buFont typeface="Arial" charset="0"/>
                <a:buChar char="•"/>
              </a:pPr>
              <a:endParaRPr lang="en-AU" sz="1105" dirty="0">
                <a:solidFill>
                  <a:srgbClr val="776F65"/>
                </a:solidFill>
                <a:latin typeface="Arial"/>
              </a:endParaRPr>
            </a:p>
            <a:p>
              <a:pPr marL="151130" indent="-151130" defTabSz="777240" eaLnBrk="0" fontAlgn="auto" hangingPunct="0">
                <a:lnSpc>
                  <a:spcPct val="90000"/>
                </a:lnSpc>
                <a:spcBef>
                  <a:spcPct val="20000"/>
                </a:spcBef>
                <a:spcAft>
                  <a:spcPct val="20000"/>
                </a:spcAft>
                <a:buFont typeface="Arial" charset="0"/>
                <a:buChar char="•"/>
              </a:pPr>
              <a:endParaRPr lang="en-AU" sz="1105" dirty="0">
                <a:solidFill>
                  <a:srgbClr val="776F65"/>
                </a:solidFill>
                <a:latin typeface="Arial"/>
              </a:endParaRPr>
            </a:p>
          </p:txBody>
        </p:sp>
        <p:sp>
          <p:nvSpPr>
            <p:cNvPr id="13" name="Rectangle 5"/>
            <p:cNvSpPr>
              <a:spLocks noChangeArrowheads="1"/>
            </p:cNvSpPr>
            <p:nvPr/>
          </p:nvSpPr>
          <p:spPr bwMode="auto">
            <a:xfrm>
              <a:off x="4267140" y="1809763"/>
              <a:ext cx="3324313" cy="2039946"/>
            </a:xfrm>
            <a:prstGeom prst="rect">
              <a:avLst/>
            </a:prstGeom>
            <a:noFill/>
            <a:ln w="9525" algn="ctr">
              <a:solidFill>
                <a:schemeClr val="accent1"/>
              </a:solidFill>
              <a:miter lim="800000"/>
              <a:headEnd/>
              <a:tailEnd/>
            </a:ln>
          </p:spPr>
          <p:txBody>
            <a:bodyPr lIns="91800" tIns="91800" rIns="91800" bIns="91800"/>
            <a:lstStyle/>
            <a:p>
              <a:pPr marL="151130" indent="-151130" defTabSz="777240" eaLnBrk="0" fontAlgn="auto" hangingPunct="0">
                <a:lnSpc>
                  <a:spcPct val="90000"/>
                </a:lnSpc>
                <a:spcBef>
                  <a:spcPct val="20000"/>
                </a:spcBef>
                <a:spcAft>
                  <a:spcPct val="20000"/>
                </a:spcAft>
                <a:buFont typeface="Arial" charset="0"/>
                <a:buChar char="•"/>
              </a:pPr>
              <a:endParaRPr lang="en-AU" sz="1105" dirty="0">
                <a:solidFill>
                  <a:srgbClr val="776F65"/>
                </a:solidFill>
                <a:latin typeface="Arial"/>
              </a:endParaRPr>
            </a:p>
            <a:p>
              <a:pPr marL="151130" indent="-151130" defTabSz="777240" eaLnBrk="0" fontAlgn="auto" hangingPunct="0">
                <a:lnSpc>
                  <a:spcPct val="90000"/>
                </a:lnSpc>
                <a:spcBef>
                  <a:spcPct val="20000"/>
                </a:spcBef>
                <a:spcAft>
                  <a:spcPct val="20000"/>
                </a:spcAft>
                <a:buFont typeface="Arial" charset="0"/>
                <a:buChar char="•"/>
              </a:pPr>
              <a:endParaRPr lang="en-AU" sz="1105" dirty="0">
                <a:solidFill>
                  <a:srgbClr val="776F65"/>
                </a:solidFill>
                <a:latin typeface="Arial"/>
              </a:endParaRPr>
            </a:p>
            <a:p>
              <a:pPr marL="151130" indent="-151130" defTabSz="777240" eaLnBrk="0" fontAlgn="auto" hangingPunct="0">
                <a:lnSpc>
                  <a:spcPct val="90000"/>
                </a:lnSpc>
                <a:spcBef>
                  <a:spcPct val="20000"/>
                </a:spcBef>
                <a:spcAft>
                  <a:spcPct val="20000"/>
                </a:spcAft>
                <a:buFont typeface="Arial" charset="0"/>
                <a:buChar char="•"/>
              </a:pPr>
              <a:endParaRPr lang="en-AU" sz="1105" dirty="0">
                <a:solidFill>
                  <a:srgbClr val="776F65"/>
                </a:solidFill>
                <a:latin typeface="Arial"/>
              </a:endParaRPr>
            </a:p>
          </p:txBody>
        </p:sp>
        <p:sp>
          <p:nvSpPr>
            <p:cNvPr id="15" name="AutoShape 8"/>
            <p:cNvSpPr>
              <a:spLocks noChangeArrowheads="1"/>
            </p:cNvSpPr>
            <p:nvPr/>
          </p:nvSpPr>
          <p:spPr bwMode="auto">
            <a:xfrm rot="5400000">
              <a:off x="3026642" y="2713173"/>
              <a:ext cx="2043709" cy="242888"/>
            </a:xfrm>
            <a:prstGeom prst="triangle">
              <a:avLst>
                <a:gd name="adj" fmla="val 50000"/>
              </a:avLst>
            </a:prstGeom>
            <a:solidFill>
              <a:schemeClr val="accent1"/>
            </a:solidFill>
            <a:ln w="9525">
              <a:solidFill>
                <a:schemeClr val="accent1"/>
              </a:solidFill>
              <a:miter lim="800000"/>
              <a:headEnd/>
              <a:tailEnd/>
            </a:ln>
          </p:spPr>
          <p:txBody>
            <a:bodyPr rot="10800000" vert="eaVert" wrap="none" lIns="0" tIns="0" rIns="0" bIns="0" anchor="ctr"/>
            <a:lstStyle/>
            <a:p>
              <a:pPr defTabSz="777240" fontAlgn="auto">
                <a:spcBef>
                  <a:spcPts val="0"/>
                </a:spcBef>
                <a:spcAft>
                  <a:spcPts val="0"/>
                </a:spcAft>
              </a:pPr>
              <a:endParaRPr lang="en-US" sz="1530" dirty="0">
                <a:solidFill>
                  <a:srgbClr val="000000"/>
                </a:solidFill>
                <a:latin typeface="Arial"/>
              </a:endParaRPr>
            </a:p>
          </p:txBody>
        </p:sp>
        <p:sp>
          <p:nvSpPr>
            <p:cNvPr id="19" name="AutoShape 7"/>
            <p:cNvSpPr>
              <a:spLocks noChangeArrowheads="1"/>
            </p:cNvSpPr>
            <p:nvPr/>
          </p:nvSpPr>
          <p:spPr bwMode="auto">
            <a:xfrm>
              <a:off x="3683243" y="1323783"/>
              <a:ext cx="3936268" cy="338410"/>
            </a:xfrm>
            <a:prstGeom prst="homePlate">
              <a:avLst/>
            </a:prstGeom>
            <a:solidFill>
              <a:schemeClr val="accent1"/>
            </a:solidFill>
            <a:ln w="9525">
              <a:solidFill>
                <a:schemeClr val="bg1"/>
              </a:solidFill>
              <a:miter lim="800000"/>
              <a:headEnd/>
              <a:tailEnd/>
            </a:ln>
            <a:effectLst/>
          </p:spPr>
          <p:txBody>
            <a:bodyPr wrap="none" lIns="38862" tIns="0" rIns="0" bIns="0" anchor="ctr"/>
            <a:lstStyle/>
            <a:p>
              <a:pPr marL="190262" indent="-82312" algn="ctr" defTabSz="1009333" eaLnBrk="0" fontAlgn="auto" hangingPunct="0">
                <a:spcBef>
                  <a:spcPct val="30000"/>
                </a:spcBef>
                <a:spcAft>
                  <a:spcPts val="0"/>
                </a:spcAft>
                <a:buClr>
                  <a:srgbClr val="4B306A"/>
                </a:buClr>
                <a:tabLst>
                  <a:tab pos="403464" algn="l"/>
                </a:tabLst>
                <a:defRPr/>
              </a:pPr>
              <a:r>
                <a:rPr lang="en-GB" sz="1400" b="1" dirty="0">
                  <a:solidFill>
                    <a:srgbClr val="FFFFFF"/>
                  </a:solidFill>
                  <a:latin typeface="Arial Black" panose="020B0A04020102020204" pitchFamily="34" charset="0"/>
                </a:rPr>
                <a:t>     COMPLICATION</a:t>
              </a:r>
              <a:endParaRPr lang="en-GB" sz="1400" dirty="0">
                <a:solidFill>
                  <a:srgbClr val="FFFFFF"/>
                </a:solidFill>
                <a:latin typeface="Arial Black" panose="020B0A04020102020204" pitchFamily="34" charset="0"/>
              </a:endParaRPr>
            </a:p>
          </p:txBody>
        </p:sp>
        <p:sp>
          <p:nvSpPr>
            <p:cNvPr id="20" name="AutoShape 8"/>
            <p:cNvSpPr>
              <a:spLocks noChangeArrowheads="1"/>
            </p:cNvSpPr>
            <p:nvPr/>
          </p:nvSpPr>
          <p:spPr bwMode="auto">
            <a:xfrm>
              <a:off x="230962" y="1323783"/>
              <a:ext cx="3819233" cy="338410"/>
            </a:xfrm>
            <a:prstGeom prst="homePlate">
              <a:avLst/>
            </a:prstGeom>
            <a:solidFill>
              <a:schemeClr val="accent2"/>
            </a:solidFill>
            <a:ln w="9525">
              <a:solidFill>
                <a:schemeClr val="bg1"/>
              </a:solidFill>
              <a:miter lim="800000"/>
              <a:headEnd/>
              <a:tailEnd/>
            </a:ln>
            <a:effectLst/>
          </p:spPr>
          <p:txBody>
            <a:bodyPr wrap="none" lIns="38862" tIns="0" rIns="0" bIns="0" anchor="ctr"/>
            <a:lstStyle/>
            <a:p>
              <a:pPr marL="190262" indent="-82312" algn="ctr" defTabSz="1009333" eaLnBrk="0" fontAlgn="auto" hangingPunct="0">
                <a:spcBef>
                  <a:spcPct val="30000"/>
                </a:spcBef>
                <a:spcAft>
                  <a:spcPts val="0"/>
                </a:spcAft>
                <a:tabLst>
                  <a:tab pos="403464" algn="l"/>
                </a:tabLst>
                <a:defRPr/>
              </a:pPr>
              <a:r>
                <a:rPr lang="en-GB" sz="1400" b="1" dirty="0">
                  <a:solidFill>
                    <a:srgbClr val="FFFFFF"/>
                  </a:solidFill>
                  <a:latin typeface="Arial Black" panose="020B0A04020102020204" pitchFamily="34" charset="0"/>
                </a:rPr>
                <a:t>SITUATION</a:t>
              </a:r>
              <a:endParaRPr lang="en-GB" sz="1400" dirty="0">
                <a:solidFill>
                  <a:srgbClr val="FFFFFF"/>
                </a:solidFill>
                <a:latin typeface="Arial Black" panose="020B0A04020102020204" pitchFamily="34" charset="0"/>
              </a:endParaRPr>
            </a:p>
          </p:txBody>
        </p:sp>
        <p:sp>
          <p:nvSpPr>
            <p:cNvPr id="21" name="Text Placeholder 4">
              <a:extLst>
                <a:ext uri="{FF2B5EF4-FFF2-40B4-BE49-F238E27FC236}">
                  <a16:creationId xmlns:a16="http://schemas.microsoft.com/office/drawing/2014/main" id="{F2A36BA5-5F7D-435D-9457-4E8E4B267BD0}"/>
                </a:ext>
              </a:extLst>
            </p:cNvPr>
            <p:cNvSpPr txBox="1">
              <a:spLocks/>
            </p:cNvSpPr>
            <p:nvPr/>
          </p:nvSpPr>
          <p:spPr>
            <a:xfrm>
              <a:off x="85913" y="3810000"/>
              <a:ext cx="7388549" cy="529695"/>
            </a:xfrm>
            <a:prstGeom prst="rect">
              <a:avLst/>
            </a:prstGeom>
          </p:spPr>
          <p:txBody>
            <a:bodyPr vert="horz" lIns="182880" tIns="182880" rIns="182880" bIns="182880" rtlCol="0">
              <a:noAutofit/>
            </a:bodyPr>
            <a:lstStyle>
              <a:lvl1pPr marL="264959" indent="-264959" algn="l" defTabSz="706557" rtl="0" eaLnBrk="1" latinLnBrk="0" hangingPunct="1">
                <a:lnSpc>
                  <a:spcPts val="1700"/>
                </a:lnSpc>
                <a:spcBef>
                  <a:spcPct val="20000"/>
                </a:spcBef>
                <a:buClr>
                  <a:schemeClr val="accent2"/>
                </a:buClr>
                <a:buFont typeface="Arial" panose="020B0604020202020204" pitchFamily="34" charset="0"/>
                <a:buChar char="•"/>
                <a:defRPr sz="2473" kern="1200" baseline="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lnSpc>
                  <a:spcPts val="1445"/>
                </a:lnSpc>
                <a:spcBef>
                  <a:spcPct val="20000"/>
                </a:spcBef>
                <a:buClr>
                  <a:schemeClr val="accent3"/>
                </a:buClr>
                <a:buFont typeface="Arial" panose="020B0604020202020204" pitchFamily="34" charset="0"/>
                <a:buChar char="•"/>
                <a:defRPr sz="2164" kern="1200" baseline="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lnSpc>
                  <a:spcPts val="1445"/>
                </a:lnSpc>
                <a:spcBef>
                  <a:spcPct val="20000"/>
                </a:spcBef>
                <a:buClr>
                  <a:schemeClr val="accent2"/>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fontAlgn="auto">
                <a:spcBef>
                  <a:spcPts val="600"/>
                </a:spcBef>
                <a:spcAft>
                  <a:spcPts val="600"/>
                </a:spcAft>
                <a:buFont typeface="Arial" panose="020B0604020202020204" pitchFamily="34" charset="0"/>
                <a:buNone/>
              </a:pPr>
              <a:r>
                <a:rPr lang="en-AU" sz="1400" b="1" dirty="0"/>
                <a:t>Step 2: </a:t>
              </a:r>
              <a:r>
                <a:rPr lang="en-AU" sz="1400" dirty="0"/>
                <a:t>Clearly describe the key Question and Answers</a:t>
              </a:r>
            </a:p>
          </p:txBody>
        </p:sp>
        <p:sp>
          <p:nvSpPr>
            <p:cNvPr id="22" name="Rectangle 9">
              <a:extLst>
                <a:ext uri="{FF2B5EF4-FFF2-40B4-BE49-F238E27FC236}">
                  <a16:creationId xmlns:a16="http://schemas.microsoft.com/office/drawing/2014/main" id="{3478093F-A815-4959-820C-C6831A86A272}"/>
                </a:ext>
              </a:extLst>
            </p:cNvPr>
            <p:cNvSpPr>
              <a:spLocks noChangeArrowheads="1"/>
            </p:cNvSpPr>
            <p:nvPr/>
          </p:nvSpPr>
          <p:spPr bwMode="auto">
            <a:xfrm>
              <a:off x="235684" y="5538027"/>
              <a:ext cx="7321709" cy="728549"/>
            </a:xfrm>
            <a:prstGeom prst="rect">
              <a:avLst/>
            </a:prstGeom>
            <a:noFill/>
            <a:ln w="9525" algn="ctr">
              <a:solidFill>
                <a:srgbClr val="DEA900"/>
              </a:solidFill>
              <a:miter lim="800000"/>
              <a:headEnd/>
              <a:tailEnd/>
            </a:ln>
          </p:spPr>
          <p:txBody>
            <a:bodyPr/>
            <a:lstStyle/>
            <a:p>
              <a:pPr algn="ctr" defTabSz="777240" fontAlgn="auto">
                <a:spcBef>
                  <a:spcPts val="0"/>
                </a:spcBef>
                <a:spcAft>
                  <a:spcPts val="0"/>
                </a:spcAft>
              </a:pPr>
              <a:r>
                <a:rPr lang="en-AU" sz="1200" b="1" dirty="0">
                  <a:solidFill>
                    <a:srgbClr val="DEA900"/>
                  </a:solidFill>
                  <a:latin typeface="Arial"/>
                  <a:cs typeface="Arial" charset="0"/>
                </a:rPr>
                <a:t>What is the main message to be conveyed at its highest level?</a:t>
              </a:r>
            </a:p>
          </p:txBody>
        </p:sp>
        <p:sp>
          <p:nvSpPr>
            <p:cNvPr id="73" name="AutoShape 7">
              <a:extLst>
                <a:ext uri="{FF2B5EF4-FFF2-40B4-BE49-F238E27FC236}">
                  <a16:creationId xmlns:a16="http://schemas.microsoft.com/office/drawing/2014/main" id="{450A94AE-C03B-4618-B003-42005DD9960A}"/>
                </a:ext>
              </a:extLst>
            </p:cNvPr>
            <p:cNvSpPr>
              <a:spLocks noChangeArrowheads="1"/>
            </p:cNvSpPr>
            <p:nvPr/>
          </p:nvSpPr>
          <p:spPr bwMode="auto">
            <a:xfrm>
              <a:off x="3676255" y="4267200"/>
              <a:ext cx="3936268" cy="338410"/>
            </a:xfrm>
            <a:prstGeom prst="homePlate">
              <a:avLst/>
            </a:prstGeom>
            <a:solidFill>
              <a:srgbClr val="DEA900"/>
            </a:solidFill>
            <a:ln w="9525">
              <a:solidFill>
                <a:schemeClr val="bg1"/>
              </a:solidFill>
              <a:miter lim="800000"/>
              <a:headEnd/>
              <a:tailEnd/>
            </a:ln>
            <a:effectLst/>
          </p:spPr>
          <p:txBody>
            <a:bodyPr wrap="none" lIns="38862" tIns="0" rIns="0" bIns="0" anchor="ctr"/>
            <a:lstStyle/>
            <a:p>
              <a:pPr marL="190262" indent="-82312" algn="ctr" defTabSz="1009333" eaLnBrk="0" fontAlgn="auto" hangingPunct="0">
                <a:spcBef>
                  <a:spcPct val="30000"/>
                </a:spcBef>
                <a:spcAft>
                  <a:spcPts val="0"/>
                </a:spcAft>
                <a:buClr>
                  <a:srgbClr val="4B306A"/>
                </a:buClr>
                <a:tabLst>
                  <a:tab pos="403464" algn="l"/>
                </a:tabLst>
                <a:defRPr/>
              </a:pPr>
              <a:r>
                <a:rPr lang="en-GB" sz="1400" b="1" dirty="0">
                  <a:solidFill>
                    <a:srgbClr val="FFFFFF"/>
                  </a:solidFill>
                  <a:latin typeface="Arial Black" panose="020B0A04020102020204" pitchFamily="34" charset="0"/>
                </a:rPr>
                <a:t>     ANSWER</a:t>
              </a:r>
              <a:endParaRPr lang="en-GB" sz="1400" dirty="0">
                <a:solidFill>
                  <a:srgbClr val="FFFFFF"/>
                </a:solidFill>
                <a:latin typeface="Arial Black" panose="020B0A04020102020204" pitchFamily="34" charset="0"/>
              </a:endParaRPr>
            </a:p>
          </p:txBody>
        </p:sp>
        <p:sp>
          <p:nvSpPr>
            <p:cNvPr id="74" name="AutoShape 8">
              <a:extLst>
                <a:ext uri="{FF2B5EF4-FFF2-40B4-BE49-F238E27FC236}">
                  <a16:creationId xmlns:a16="http://schemas.microsoft.com/office/drawing/2014/main" id="{02BBFC21-9D0E-4016-BF2F-D59323E737FD}"/>
                </a:ext>
              </a:extLst>
            </p:cNvPr>
            <p:cNvSpPr>
              <a:spLocks noChangeArrowheads="1"/>
            </p:cNvSpPr>
            <p:nvPr/>
          </p:nvSpPr>
          <p:spPr bwMode="auto">
            <a:xfrm>
              <a:off x="223974" y="4267200"/>
              <a:ext cx="3819233" cy="338410"/>
            </a:xfrm>
            <a:prstGeom prst="homePlate">
              <a:avLst/>
            </a:prstGeom>
            <a:solidFill>
              <a:srgbClr val="7030A0"/>
            </a:solidFill>
            <a:ln w="9525">
              <a:solidFill>
                <a:schemeClr val="bg1"/>
              </a:solidFill>
              <a:miter lim="800000"/>
              <a:headEnd/>
              <a:tailEnd/>
            </a:ln>
            <a:effectLst/>
          </p:spPr>
          <p:txBody>
            <a:bodyPr wrap="none" lIns="38862" tIns="0" rIns="0" bIns="0" anchor="ctr"/>
            <a:lstStyle/>
            <a:p>
              <a:pPr marL="190262" indent="-82312" algn="ctr" defTabSz="1009333" eaLnBrk="0" fontAlgn="auto" hangingPunct="0">
                <a:spcBef>
                  <a:spcPct val="30000"/>
                </a:spcBef>
                <a:spcAft>
                  <a:spcPts val="0"/>
                </a:spcAft>
                <a:tabLst>
                  <a:tab pos="403464" algn="l"/>
                </a:tabLst>
                <a:defRPr/>
              </a:pPr>
              <a:r>
                <a:rPr lang="en-GB" sz="1400" b="1" dirty="0">
                  <a:solidFill>
                    <a:srgbClr val="FFFFFF"/>
                  </a:solidFill>
                  <a:latin typeface="Arial Black" panose="020B0A04020102020204" pitchFamily="34" charset="0"/>
                </a:rPr>
                <a:t>QUESTION</a:t>
              </a:r>
              <a:endParaRPr lang="en-GB" sz="1400" dirty="0">
                <a:solidFill>
                  <a:srgbClr val="FFFFFF"/>
                </a:solidFill>
                <a:latin typeface="Arial Black" panose="020B0A04020102020204" pitchFamily="34" charset="0"/>
              </a:endParaRPr>
            </a:p>
          </p:txBody>
        </p:sp>
        <p:sp>
          <p:nvSpPr>
            <p:cNvPr id="75" name="Rectangle 9">
              <a:extLst>
                <a:ext uri="{FF2B5EF4-FFF2-40B4-BE49-F238E27FC236}">
                  <a16:creationId xmlns:a16="http://schemas.microsoft.com/office/drawing/2014/main" id="{4C4AC6C7-7212-484F-96D2-B0C6B66DFF89}"/>
                </a:ext>
              </a:extLst>
            </p:cNvPr>
            <p:cNvSpPr>
              <a:spLocks noChangeArrowheads="1"/>
            </p:cNvSpPr>
            <p:nvPr/>
          </p:nvSpPr>
          <p:spPr bwMode="auto">
            <a:xfrm>
              <a:off x="233924" y="4723879"/>
              <a:ext cx="7321709" cy="680321"/>
            </a:xfrm>
            <a:prstGeom prst="rect">
              <a:avLst/>
            </a:prstGeom>
            <a:noFill/>
            <a:ln w="9525" algn="ctr">
              <a:solidFill>
                <a:srgbClr val="7030A0"/>
              </a:solidFill>
              <a:miter lim="800000"/>
              <a:headEnd/>
              <a:tailEnd/>
            </a:ln>
          </p:spPr>
          <p:txBody>
            <a:bodyPr/>
            <a:lstStyle/>
            <a:p>
              <a:pPr algn="ctr" defTabSz="777240" fontAlgn="auto">
                <a:spcBef>
                  <a:spcPts val="0"/>
                </a:spcBef>
                <a:spcAft>
                  <a:spcPts val="0"/>
                </a:spcAft>
              </a:pPr>
              <a:r>
                <a:rPr lang="en-AU" sz="1200" b="1" i="1" dirty="0">
                  <a:solidFill>
                    <a:srgbClr val="FFFFFF"/>
                  </a:solidFill>
                  <a:latin typeface="Arial"/>
                  <a:cs typeface="Arial" charset="0"/>
                </a:rPr>
                <a:t> </a:t>
              </a:r>
              <a:r>
                <a:rPr lang="en-AU" sz="1200" b="1" dirty="0">
                  <a:solidFill>
                    <a:srgbClr val="7030A0"/>
                  </a:solidFill>
                  <a:latin typeface="Arial"/>
                  <a:cs typeface="Arial" charset="0"/>
                </a:rPr>
                <a:t>What is the key question to be answered?</a:t>
              </a:r>
            </a:p>
          </p:txBody>
        </p:sp>
      </p:grpSp>
      <p:sp>
        <p:nvSpPr>
          <p:cNvPr id="92" name="Text Placeholder 4">
            <a:extLst>
              <a:ext uri="{FF2B5EF4-FFF2-40B4-BE49-F238E27FC236}">
                <a16:creationId xmlns:a16="http://schemas.microsoft.com/office/drawing/2014/main" id="{5A88ADB3-806A-40EE-A7A8-2AEDC8B1D71F}"/>
              </a:ext>
            </a:extLst>
          </p:cNvPr>
          <p:cNvSpPr txBox="1">
            <a:spLocks/>
          </p:cNvSpPr>
          <p:nvPr/>
        </p:nvSpPr>
        <p:spPr>
          <a:xfrm>
            <a:off x="74470" y="795509"/>
            <a:ext cx="7388549" cy="529695"/>
          </a:xfrm>
          <a:prstGeom prst="rect">
            <a:avLst/>
          </a:prstGeom>
        </p:spPr>
        <p:txBody>
          <a:bodyPr lIns="182880" tIns="182880" rIns="182880" bIns="182880"/>
          <a:lstStyle>
            <a:lvl1pPr marL="264959" indent="-264959" algn="l" defTabSz="706557" rtl="0" eaLnBrk="1" latinLnBrk="0" hangingPunct="1">
              <a:spcBef>
                <a:spcPct val="20000"/>
              </a:spcBef>
              <a:buClr>
                <a:schemeClr val="accent3"/>
              </a:buClr>
              <a:buFont typeface="Arial" panose="020B0604020202020204" pitchFamily="34" charset="0"/>
              <a:buChar char="•"/>
              <a:defRPr sz="2473" kern="1200">
                <a:solidFill>
                  <a:schemeClr val="tx1"/>
                </a:solidFill>
                <a:latin typeface="Arial" panose="020B0604020202020204" pitchFamily="34" charset="0"/>
                <a:ea typeface="+mn-ea"/>
                <a:cs typeface="Arial" panose="020B0604020202020204" pitchFamily="34" charset="0"/>
              </a:defRPr>
            </a:lvl1pPr>
            <a:lvl2pPr marL="574077" indent="-220799" algn="l" defTabSz="706557" rtl="0" eaLnBrk="1" latinLnBrk="0" hangingPunct="1">
              <a:spcBef>
                <a:spcPct val="20000"/>
              </a:spcBef>
              <a:buClr>
                <a:schemeClr val="accent3"/>
              </a:buClr>
              <a:buFont typeface="Arial" panose="020B0604020202020204" pitchFamily="34" charset="0"/>
              <a:buChar char="•"/>
              <a:defRPr sz="2164" kern="1200">
                <a:solidFill>
                  <a:schemeClr val="tx1"/>
                </a:solidFill>
                <a:latin typeface="Arial" panose="020B0604020202020204" pitchFamily="34" charset="0"/>
                <a:ea typeface="+mn-ea"/>
                <a:cs typeface="Arial" panose="020B0604020202020204" pitchFamily="34" charset="0"/>
              </a:defRPr>
            </a:lvl2pPr>
            <a:lvl3pPr marL="883196" indent="-176639" algn="l" defTabSz="706557" rtl="0" eaLnBrk="1" latinLnBrk="0" hangingPunct="1">
              <a:spcBef>
                <a:spcPct val="20000"/>
              </a:spcBef>
              <a:buClr>
                <a:schemeClr val="accent3"/>
              </a:buClr>
              <a:buFont typeface="Arial" panose="020B0604020202020204" pitchFamily="34" charset="0"/>
              <a:buChar char="•"/>
              <a:defRPr sz="1854" kern="1200">
                <a:solidFill>
                  <a:schemeClr val="tx1"/>
                </a:solidFill>
                <a:latin typeface="Arial" panose="020B0604020202020204" pitchFamily="34" charset="0"/>
                <a:ea typeface="+mn-ea"/>
                <a:cs typeface="Arial" panose="020B0604020202020204" pitchFamily="34" charset="0"/>
              </a:defRPr>
            </a:lvl3pPr>
            <a:lvl4pPr marL="1236475"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4pPr>
            <a:lvl5pPr marL="1589753" indent="-176639" algn="l" defTabSz="706557" rtl="0" eaLnBrk="1" latinLnBrk="0" hangingPunct="1">
              <a:spcBef>
                <a:spcPct val="20000"/>
              </a:spcBef>
              <a:buClr>
                <a:schemeClr val="accent3"/>
              </a:buClr>
              <a:buFont typeface="Arial" panose="020B0604020202020204" pitchFamily="34" charset="0"/>
              <a:buChar char="•"/>
              <a:defRPr sz="1545" kern="1200">
                <a:solidFill>
                  <a:schemeClr val="tx1"/>
                </a:solidFill>
                <a:latin typeface="Arial" panose="020B0604020202020204" pitchFamily="34" charset="0"/>
                <a:ea typeface="+mn-ea"/>
                <a:cs typeface="Arial" panose="020B0604020202020204" pitchFamily="34" charset="0"/>
              </a:defRPr>
            </a:lvl5pPr>
            <a:lvl6pPr marL="1943031"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anose="020B0604020202020204" pitchFamily="34" charset="0"/>
              <a:buChar char="•"/>
              <a:defRPr sz="1545" kern="1200">
                <a:solidFill>
                  <a:schemeClr val="tx1"/>
                </a:solidFill>
                <a:latin typeface="+mn-lt"/>
                <a:ea typeface="+mn-ea"/>
                <a:cs typeface="+mn-cs"/>
              </a:defRPr>
            </a:lvl9pPr>
          </a:lstStyle>
          <a:p>
            <a:pPr marL="0" indent="0" fontAlgn="auto">
              <a:spcBef>
                <a:spcPts val="600"/>
              </a:spcBef>
              <a:spcAft>
                <a:spcPts val="600"/>
              </a:spcAft>
              <a:buFont typeface="Arial" panose="020B0604020202020204" pitchFamily="34" charset="0"/>
              <a:buNone/>
            </a:pPr>
            <a:r>
              <a:rPr lang="en-AU" sz="1400" b="1" dirty="0"/>
              <a:t>Step 1: </a:t>
            </a:r>
            <a:r>
              <a:rPr lang="en-AU" sz="1400" dirty="0"/>
              <a:t>Clearly describe the Situation and Complication</a:t>
            </a:r>
          </a:p>
        </p:txBody>
      </p:sp>
      <p:grpSp>
        <p:nvGrpSpPr>
          <p:cNvPr id="122" name="Group 121">
            <a:extLst>
              <a:ext uri="{FF2B5EF4-FFF2-40B4-BE49-F238E27FC236}">
                <a16:creationId xmlns:a16="http://schemas.microsoft.com/office/drawing/2014/main" id="{5BDB0D20-5821-4C71-8F50-92C6BD589044}"/>
              </a:ext>
            </a:extLst>
          </p:cNvPr>
          <p:cNvGrpSpPr>
            <a:grpSpLocks noChangeAspect="1"/>
          </p:cNvGrpSpPr>
          <p:nvPr/>
        </p:nvGrpSpPr>
        <p:grpSpPr>
          <a:xfrm>
            <a:off x="5015673" y="244028"/>
            <a:ext cx="2641511" cy="290028"/>
            <a:chOff x="543380" y="1126488"/>
            <a:chExt cx="6531461" cy="717131"/>
          </a:xfrm>
        </p:grpSpPr>
        <p:sp>
          <p:nvSpPr>
            <p:cNvPr id="123" name="Oval 122">
              <a:extLst>
                <a:ext uri="{FF2B5EF4-FFF2-40B4-BE49-F238E27FC236}">
                  <a16:creationId xmlns:a16="http://schemas.microsoft.com/office/drawing/2014/main" id="{2726044E-80AC-410F-BBA4-A5B650CAB9B2}"/>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124" name="Oval 123">
              <a:extLst>
                <a:ext uri="{FF2B5EF4-FFF2-40B4-BE49-F238E27FC236}">
                  <a16:creationId xmlns:a16="http://schemas.microsoft.com/office/drawing/2014/main" id="{43167F5D-1BD2-46DC-B1BE-C526CD4BCDBB}"/>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125" name="Oval 124">
              <a:extLst>
                <a:ext uri="{FF2B5EF4-FFF2-40B4-BE49-F238E27FC236}">
                  <a16:creationId xmlns:a16="http://schemas.microsoft.com/office/drawing/2014/main" id="{7E3E5206-D3A7-4EE2-A7E4-86726D34124A}"/>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126" name="Oval 125">
              <a:extLst>
                <a:ext uri="{FF2B5EF4-FFF2-40B4-BE49-F238E27FC236}">
                  <a16:creationId xmlns:a16="http://schemas.microsoft.com/office/drawing/2014/main" id="{19D52537-2254-4BAD-8C67-32DF21286218}"/>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127" name="Oval 126">
              <a:extLst>
                <a:ext uri="{FF2B5EF4-FFF2-40B4-BE49-F238E27FC236}">
                  <a16:creationId xmlns:a16="http://schemas.microsoft.com/office/drawing/2014/main" id="{165057B9-C50D-4B1F-B02D-0A42F80AC648}"/>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128" name="Oval 127">
              <a:extLst>
                <a:ext uri="{FF2B5EF4-FFF2-40B4-BE49-F238E27FC236}">
                  <a16:creationId xmlns:a16="http://schemas.microsoft.com/office/drawing/2014/main" id="{5BB5386D-39F5-4B6F-932C-9866D3143488}"/>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129" name="Oval 128">
              <a:extLst>
                <a:ext uri="{FF2B5EF4-FFF2-40B4-BE49-F238E27FC236}">
                  <a16:creationId xmlns:a16="http://schemas.microsoft.com/office/drawing/2014/main" id="{270ECA63-9403-44C5-98DA-B52ED37CFCB8}"/>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130" name="Group 129">
              <a:extLst>
                <a:ext uri="{FF2B5EF4-FFF2-40B4-BE49-F238E27FC236}">
                  <a16:creationId xmlns:a16="http://schemas.microsoft.com/office/drawing/2014/main" id="{1CB99F73-7771-4F89-8DB9-4C14935B1E44}"/>
                </a:ext>
              </a:extLst>
            </p:cNvPr>
            <p:cNvGrpSpPr/>
            <p:nvPr/>
          </p:nvGrpSpPr>
          <p:grpSpPr>
            <a:xfrm>
              <a:off x="721764" y="1304872"/>
              <a:ext cx="360363" cy="360363"/>
              <a:chOff x="9161463" y="2887663"/>
              <a:chExt cx="360363" cy="360363"/>
            </a:xfrm>
            <a:solidFill>
              <a:schemeClr val="bg1"/>
            </a:solidFill>
          </p:grpSpPr>
          <p:sp>
            <p:nvSpPr>
              <p:cNvPr id="147" name="Freeform 21">
                <a:extLst>
                  <a:ext uri="{FF2B5EF4-FFF2-40B4-BE49-F238E27FC236}">
                    <a16:creationId xmlns:a16="http://schemas.microsoft.com/office/drawing/2014/main" id="{4FB030BB-92B6-4218-8894-F9C7E3F3CA12}"/>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22">
                <a:extLst>
                  <a:ext uri="{FF2B5EF4-FFF2-40B4-BE49-F238E27FC236}">
                    <a16:creationId xmlns:a16="http://schemas.microsoft.com/office/drawing/2014/main" id="{F7FC4157-4981-4905-A2EB-61D97C84F107}"/>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23">
                <a:extLst>
                  <a:ext uri="{FF2B5EF4-FFF2-40B4-BE49-F238E27FC236}">
                    <a16:creationId xmlns:a16="http://schemas.microsoft.com/office/drawing/2014/main" id="{5772B20E-B406-4455-9414-9E9C2CF767F0}"/>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1" name="Freeform 13">
              <a:extLst>
                <a:ext uri="{FF2B5EF4-FFF2-40B4-BE49-F238E27FC236}">
                  <a16:creationId xmlns:a16="http://schemas.microsoft.com/office/drawing/2014/main" id="{D9BCE7D8-035C-4B49-B8B5-4E58FD2D6835}"/>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
              <a:extLst>
                <a:ext uri="{FF2B5EF4-FFF2-40B4-BE49-F238E27FC236}">
                  <a16:creationId xmlns:a16="http://schemas.microsoft.com/office/drawing/2014/main" id="{56D0E3E1-641E-4BF0-9516-476D157CDEB3}"/>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33" name="Group 132">
              <a:extLst>
                <a:ext uri="{FF2B5EF4-FFF2-40B4-BE49-F238E27FC236}">
                  <a16:creationId xmlns:a16="http://schemas.microsoft.com/office/drawing/2014/main" id="{54C12F66-31D2-4D5D-BE2F-2D6CBD7F4973}"/>
                </a:ext>
              </a:extLst>
            </p:cNvPr>
            <p:cNvGrpSpPr/>
            <p:nvPr/>
          </p:nvGrpSpPr>
          <p:grpSpPr>
            <a:xfrm>
              <a:off x="5594820" y="1304872"/>
              <a:ext cx="304800" cy="360362"/>
              <a:chOff x="3421063" y="1804988"/>
              <a:chExt cx="304800" cy="360362"/>
            </a:xfrm>
            <a:solidFill>
              <a:schemeClr val="bg1"/>
            </a:solidFill>
          </p:grpSpPr>
          <p:sp>
            <p:nvSpPr>
              <p:cNvPr id="144" name="Freeform 99">
                <a:extLst>
                  <a:ext uri="{FF2B5EF4-FFF2-40B4-BE49-F238E27FC236}">
                    <a16:creationId xmlns:a16="http://schemas.microsoft.com/office/drawing/2014/main" id="{C15DA2AD-D6B2-4D58-B779-B436D78D1B6A}"/>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100">
                <a:extLst>
                  <a:ext uri="{FF2B5EF4-FFF2-40B4-BE49-F238E27FC236}">
                    <a16:creationId xmlns:a16="http://schemas.microsoft.com/office/drawing/2014/main" id="{CD0ACFA9-9CA1-4331-94DD-FEAF91ECDEBD}"/>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101">
                <a:extLst>
                  <a:ext uri="{FF2B5EF4-FFF2-40B4-BE49-F238E27FC236}">
                    <a16:creationId xmlns:a16="http://schemas.microsoft.com/office/drawing/2014/main" id="{3F8C1AA7-316C-4F45-8A00-5E7B0F6A3ADB}"/>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134" name="Graphic 133">
              <a:extLst>
                <a:ext uri="{FF2B5EF4-FFF2-40B4-BE49-F238E27FC236}">
                  <a16:creationId xmlns:a16="http://schemas.microsoft.com/office/drawing/2014/main" id="{665ECB6A-2DD8-45D4-A743-1E286FAB74C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135" name="Group 134">
              <a:extLst>
                <a:ext uri="{FF2B5EF4-FFF2-40B4-BE49-F238E27FC236}">
                  <a16:creationId xmlns:a16="http://schemas.microsoft.com/office/drawing/2014/main" id="{72743C72-EC82-43A2-9820-5754B0FBDCED}"/>
                </a:ext>
              </a:extLst>
            </p:cNvPr>
            <p:cNvGrpSpPr/>
            <p:nvPr/>
          </p:nvGrpSpPr>
          <p:grpSpPr>
            <a:xfrm>
              <a:off x="3628929" y="1304872"/>
              <a:ext cx="360363" cy="360362"/>
              <a:chOff x="4113213" y="5414963"/>
              <a:chExt cx="360363" cy="360362"/>
            </a:xfrm>
            <a:solidFill>
              <a:schemeClr val="bg1"/>
            </a:solidFill>
          </p:grpSpPr>
          <p:sp>
            <p:nvSpPr>
              <p:cNvPr id="141" name="Freeform 88">
                <a:extLst>
                  <a:ext uri="{FF2B5EF4-FFF2-40B4-BE49-F238E27FC236}">
                    <a16:creationId xmlns:a16="http://schemas.microsoft.com/office/drawing/2014/main" id="{EC32F456-344E-4932-BB0F-99D136CEC2F7}"/>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89">
                <a:extLst>
                  <a:ext uri="{FF2B5EF4-FFF2-40B4-BE49-F238E27FC236}">
                    <a16:creationId xmlns:a16="http://schemas.microsoft.com/office/drawing/2014/main" id="{A75F9B7C-056D-494B-B865-B736E06CA6B9}"/>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90">
                <a:extLst>
                  <a:ext uri="{FF2B5EF4-FFF2-40B4-BE49-F238E27FC236}">
                    <a16:creationId xmlns:a16="http://schemas.microsoft.com/office/drawing/2014/main" id="{F9726D1C-B4FA-46BC-A881-71A3ACFC5566}"/>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6" name="Group 135">
              <a:extLst>
                <a:ext uri="{FF2B5EF4-FFF2-40B4-BE49-F238E27FC236}">
                  <a16:creationId xmlns:a16="http://schemas.microsoft.com/office/drawing/2014/main" id="{EF96C26D-62B5-4024-824B-F3C7BEEC0F57}"/>
                </a:ext>
              </a:extLst>
            </p:cNvPr>
            <p:cNvGrpSpPr/>
            <p:nvPr/>
          </p:nvGrpSpPr>
          <p:grpSpPr>
            <a:xfrm>
              <a:off x="2659874" y="1308047"/>
              <a:ext cx="360363" cy="354013"/>
              <a:chOff x="9161463" y="4692650"/>
              <a:chExt cx="360363" cy="354013"/>
            </a:xfrm>
            <a:solidFill>
              <a:schemeClr val="bg1"/>
            </a:solidFill>
          </p:grpSpPr>
          <p:sp>
            <p:nvSpPr>
              <p:cNvPr id="137" name="Freeform 156">
                <a:extLst>
                  <a:ext uri="{FF2B5EF4-FFF2-40B4-BE49-F238E27FC236}">
                    <a16:creationId xmlns:a16="http://schemas.microsoft.com/office/drawing/2014/main" id="{E19B37FF-EA90-4F86-B4A8-D6EA743C5E59}"/>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Freeform 157">
                <a:extLst>
                  <a:ext uri="{FF2B5EF4-FFF2-40B4-BE49-F238E27FC236}">
                    <a16:creationId xmlns:a16="http://schemas.microsoft.com/office/drawing/2014/main" id="{114335A6-744B-425E-80F9-0DBC161245D6}"/>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158">
                <a:extLst>
                  <a:ext uri="{FF2B5EF4-FFF2-40B4-BE49-F238E27FC236}">
                    <a16:creationId xmlns:a16="http://schemas.microsoft.com/office/drawing/2014/main" id="{92CB4B22-8335-4234-876B-1C0A7303FD00}"/>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159">
                <a:extLst>
                  <a:ext uri="{FF2B5EF4-FFF2-40B4-BE49-F238E27FC236}">
                    <a16:creationId xmlns:a16="http://schemas.microsoft.com/office/drawing/2014/main" id="{31F8AE60-913A-4944-918A-E57ABBB0B0AE}"/>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3" name="Slide Number Placeholder 2">
            <a:extLst>
              <a:ext uri="{FF2B5EF4-FFF2-40B4-BE49-F238E27FC236}">
                <a16:creationId xmlns:a16="http://schemas.microsoft.com/office/drawing/2014/main" id="{72CEE585-0166-F64A-906E-60639170326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73</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595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1897554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Win Strategy</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2850374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D02D77F-D74E-4C7E-90CC-DAC2DBB60738}"/>
              </a:ext>
            </a:extLst>
          </p:cNvPr>
          <p:cNvGraphicFramePr>
            <a:graphicFrameLocks noChangeAspect="1"/>
          </p:cNvGraphicFramePr>
          <p:nvPr>
            <p:custDataLst>
              <p:tags r:id="rId1"/>
            </p:custDataLst>
            <p:extLst>
              <p:ext uri="{D42A27DB-BD31-4B8C-83A1-F6EECF244321}">
                <p14:modId xmlns:p14="http://schemas.microsoft.com/office/powerpoint/2010/main" val="237552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DD02D77F-D74E-4C7E-90CC-DAC2DBB607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DCFB0ED-1175-4AA7-BF43-7FB2A20782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34D4955E-15C0-46BE-BE36-EAF8307FF955}"/>
              </a:ext>
            </a:extLst>
          </p:cNvPr>
          <p:cNvSpPr>
            <a:spLocks noGrp="1"/>
          </p:cNvSpPr>
          <p:nvPr>
            <p:ph type="title"/>
          </p:nvPr>
        </p:nvSpPr>
        <p:spPr/>
        <p:txBody>
          <a:bodyPr/>
          <a:lstStyle/>
          <a:p>
            <a:r>
              <a:rPr lang="en-US" dirty="0"/>
              <a:t>Win Strategy (1 of 2)</a:t>
            </a:r>
          </a:p>
        </p:txBody>
      </p:sp>
      <p:graphicFrame>
        <p:nvGraphicFramePr>
          <p:cNvPr id="27" name="Table 26">
            <a:extLst>
              <a:ext uri="{FF2B5EF4-FFF2-40B4-BE49-F238E27FC236}">
                <a16:creationId xmlns:a16="http://schemas.microsoft.com/office/drawing/2014/main" id="{D5D538E6-91E3-4CF6-A913-27BE2532BD8F}"/>
              </a:ext>
            </a:extLst>
          </p:cNvPr>
          <p:cNvGraphicFramePr>
            <a:graphicFrameLocks noGrp="1"/>
          </p:cNvGraphicFramePr>
          <p:nvPr>
            <p:extLst>
              <p:ext uri="{D42A27DB-BD31-4B8C-83A1-F6EECF244321}">
                <p14:modId xmlns:p14="http://schemas.microsoft.com/office/powerpoint/2010/main" val="4031379904"/>
              </p:ext>
            </p:extLst>
          </p:nvPr>
        </p:nvGraphicFramePr>
        <p:xfrm>
          <a:off x="231703" y="2099854"/>
          <a:ext cx="7285110" cy="1551046"/>
        </p:xfrm>
        <a:graphic>
          <a:graphicData uri="http://schemas.openxmlformats.org/drawingml/2006/table">
            <a:tbl>
              <a:tblPr firstRow="1" firstCol="1" bandRow="1"/>
              <a:tblGrid>
                <a:gridCol w="1820778">
                  <a:extLst>
                    <a:ext uri="{9D8B030D-6E8A-4147-A177-3AD203B41FA5}">
                      <a16:colId xmlns:a16="http://schemas.microsoft.com/office/drawing/2014/main" val="2630887574"/>
                    </a:ext>
                  </a:extLst>
                </a:gridCol>
                <a:gridCol w="1821444">
                  <a:extLst>
                    <a:ext uri="{9D8B030D-6E8A-4147-A177-3AD203B41FA5}">
                      <a16:colId xmlns:a16="http://schemas.microsoft.com/office/drawing/2014/main" val="3515154229"/>
                    </a:ext>
                  </a:extLst>
                </a:gridCol>
                <a:gridCol w="1821444">
                  <a:extLst>
                    <a:ext uri="{9D8B030D-6E8A-4147-A177-3AD203B41FA5}">
                      <a16:colId xmlns:a16="http://schemas.microsoft.com/office/drawing/2014/main" val="3140167750"/>
                    </a:ext>
                  </a:extLst>
                </a:gridCol>
                <a:gridCol w="1821444">
                  <a:extLst>
                    <a:ext uri="{9D8B030D-6E8A-4147-A177-3AD203B41FA5}">
                      <a16:colId xmlns:a16="http://schemas.microsoft.com/office/drawing/2014/main" val="1142585131"/>
                    </a:ext>
                  </a:extLst>
                </a:gridCol>
              </a:tblGrid>
              <a:tr h="370941">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Customer Name and Role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Your Name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354781"/>
                  </a:ext>
                </a:extLst>
              </a:tr>
              <a:tr h="370941">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Company Industry Vertical</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Product or Solution</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0997896"/>
                  </a:ext>
                </a:extLst>
              </a:tr>
              <a:tr h="404582">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Customer Segment</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Buyer Persona(s) Engaged</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326019"/>
                  </a:ext>
                </a:extLst>
              </a:tr>
              <a:tr h="404582">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 Opportunity Size?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Sales Process Stage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7930072"/>
                  </a:ext>
                </a:extLst>
              </a:tr>
            </a:tbl>
          </a:graphicData>
        </a:graphic>
      </p:graphicFrame>
      <p:graphicFrame>
        <p:nvGraphicFramePr>
          <p:cNvPr id="28" name="Table 27">
            <a:extLst>
              <a:ext uri="{FF2B5EF4-FFF2-40B4-BE49-F238E27FC236}">
                <a16:creationId xmlns:a16="http://schemas.microsoft.com/office/drawing/2014/main" id="{D1623205-FEF4-4546-889B-84A0628B28A8}"/>
              </a:ext>
            </a:extLst>
          </p:cNvPr>
          <p:cNvGraphicFramePr>
            <a:graphicFrameLocks noGrp="1"/>
          </p:cNvGraphicFramePr>
          <p:nvPr>
            <p:extLst>
              <p:ext uri="{D42A27DB-BD31-4B8C-83A1-F6EECF244321}">
                <p14:modId xmlns:p14="http://schemas.microsoft.com/office/powerpoint/2010/main" val="3146656051"/>
              </p:ext>
            </p:extLst>
          </p:nvPr>
        </p:nvGraphicFramePr>
        <p:xfrm>
          <a:off x="231702" y="3803305"/>
          <a:ext cx="7285110" cy="5493095"/>
        </p:xfrm>
        <a:graphic>
          <a:graphicData uri="http://schemas.openxmlformats.org/drawingml/2006/table">
            <a:tbl>
              <a:tblPr firstRow="1" firstCol="1" bandRow="1"/>
              <a:tblGrid>
                <a:gridCol w="1255054">
                  <a:extLst>
                    <a:ext uri="{9D8B030D-6E8A-4147-A177-3AD203B41FA5}">
                      <a16:colId xmlns:a16="http://schemas.microsoft.com/office/drawing/2014/main" val="1127434531"/>
                    </a:ext>
                  </a:extLst>
                </a:gridCol>
                <a:gridCol w="2958014">
                  <a:extLst>
                    <a:ext uri="{9D8B030D-6E8A-4147-A177-3AD203B41FA5}">
                      <a16:colId xmlns:a16="http://schemas.microsoft.com/office/drawing/2014/main" val="30428985"/>
                    </a:ext>
                  </a:extLst>
                </a:gridCol>
                <a:gridCol w="3072042">
                  <a:extLst>
                    <a:ext uri="{9D8B030D-6E8A-4147-A177-3AD203B41FA5}">
                      <a16:colId xmlns:a16="http://schemas.microsoft.com/office/drawing/2014/main" val="329817356"/>
                    </a:ext>
                  </a:extLst>
                </a:gridCol>
              </a:tblGrid>
              <a:tr h="303336">
                <a:tc gridSpan="3">
                  <a:txBody>
                    <a:bodyPr/>
                    <a:lstStyle/>
                    <a:p>
                      <a:pPr marL="0" marR="0">
                        <a:spcBef>
                          <a:spcPts val="0"/>
                        </a:spcBef>
                        <a:spcAft>
                          <a:spcPts val="0"/>
                        </a:spcAft>
                      </a:pPr>
                      <a:r>
                        <a:rPr lang="en-US"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SECTION 1: What is the Situation, Complication, Question, and Answer</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75570"/>
                  </a:ext>
                </a:extLst>
              </a:tr>
              <a:tr h="303336">
                <a:tc rowSpan="3">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THE </a:t>
                      </a:r>
                      <a:b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SITUATION</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Briefly describe the client’s business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970006"/>
                  </a:ext>
                </a:extLst>
              </a:tr>
              <a:tr h="528818">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Name the business units and individuals most impacted by suboptimal network solutions</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518432"/>
                  </a:ext>
                </a:extLst>
              </a:tr>
              <a:tr h="352545">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network solutions do they currently use?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401330"/>
                  </a:ext>
                </a:extLst>
              </a:tr>
              <a:tr h="352545">
                <a:tc rowSpan="3">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THE </a:t>
                      </a:r>
                      <a:b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COMPLICATION</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Why are they considering purchasing solutions?</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476077"/>
                  </a:ext>
                </a:extLst>
              </a:tr>
              <a:tr h="352545">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are the main pain points of their current situation?</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896075"/>
                  </a:ext>
                </a:extLst>
              </a:tr>
              <a:tr h="352545">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When do they need to have a solution in place?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29253"/>
                  </a:ext>
                </a:extLst>
              </a:tr>
              <a:tr h="303336">
                <a:tc rowSpan="3">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THE </a:t>
                      </a:r>
                      <a:b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QUESTION</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is the cost or risk of doing nothing?</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13723"/>
                  </a:ext>
                </a:extLst>
              </a:tr>
              <a:tr h="528818">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Quantify the value of solutions in currency or time saved. (i.e. Save them $X; Improve time efficiencies by Y, etc.)</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87793"/>
                  </a:ext>
                </a:extLst>
              </a:tr>
              <a:tr h="352545">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support or outside expertise do they need?</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553520"/>
                  </a:ext>
                </a:extLst>
              </a:tr>
              <a:tr h="881363">
                <a:tc rowSpan="3">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THE </a:t>
                      </a:r>
                      <a:b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ANSWER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How can we uniquely address the above Situation, Complication, and Questions to help the client?</a:t>
                      </a:r>
                      <a:r>
                        <a:rPr lang="en-US" sz="1000" i="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(discuss how we solve the problem specifically rather than listing the product offered)</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42797"/>
                  </a:ext>
                </a:extLst>
              </a:tr>
              <a:tr h="352545">
                <a:tc vMerge="1">
                  <a:txBody>
                    <a:bodyPr/>
                    <a:lstStyle/>
                    <a:p>
                      <a:endParaRPr lang="en-US"/>
                    </a:p>
                  </a:txBody>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products/services will address the opportunity?</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975886"/>
                  </a:ext>
                </a:extLst>
              </a:tr>
              <a:tr h="528818">
                <a:tc vMerge="1">
                  <a:txBody>
                    <a:bodyPr/>
                    <a:lstStyle/>
                    <a:p>
                      <a:endParaRPr lang="en-US"/>
                    </a:p>
                  </a:txBody>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What proof will validate our solution fit (guided evaluation, customer reference, solution design, etc.)?</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44762"/>
                  </a:ext>
                </a:extLst>
              </a:tr>
            </a:tbl>
          </a:graphicData>
        </a:graphic>
      </p:graphicFrame>
      <p:sp>
        <p:nvSpPr>
          <p:cNvPr id="30" name="TextBox 29">
            <a:extLst>
              <a:ext uri="{FF2B5EF4-FFF2-40B4-BE49-F238E27FC236}">
                <a16:creationId xmlns:a16="http://schemas.microsoft.com/office/drawing/2014/main" id="{906FD344-FD2A-47DF-9FA4-E8DE986638D9}"/>
              </a:ext>
            </a:extLst>
          </p:cNvPr>
          <p:cNvSpPr txBox="1"/>
          <p:nvPr/>
        </p:nvSpPr>
        <p:spPr>
          <a:xfrm>
            <a:off x="231701" y="916284"/>
            <a:ext cx="7285110" cy="1092607"/>
          </a:xfrm>
          <a:prstGeom prst="rect">
            <a:avLst/>
          </a:prstGeom>
          <a:noFill/>
        </p:spPr>
        <p:txBody>
          <a:bodyPr wrap="square">
            <a:spAutoFit/>
          </a:bodyPr>
          <a:lstStyle/>
          <a:p>
            <a:pPr marL="0" marR="0">
              <a:spcBef>
                <a:spcPts val="600"/>
              </a:spcBef>
              <a:spcAft>
                <a:spcPts val="0"/>
              </a:spcAft>
            </a:pPr>
            <a:r>
              <a:rPr lang="en-US" sz="1200" b="1" dirty="0">
                <a:solidFill>
                  <a:srgbClr val="1481C4"/>
                </a:solidFill>
                <a:effectLst/>
                <a:latin typeface="+mn-lt"/>
                <a:ea typeface="Arial" panose="020B0604020202020204" pitchFamily="34" charset="0"/>
                <a:cs typeface="Arial" panose="020B0604020202020204" pitchFamily="34" charset="0"/>
              </a:rPr>
              <a:t>Value</a:t>
            </a:r>
            <a:r>
              <a:rPr lang="en-US" sz="1200" dirty="0">
                <a:solidFill>
                  <a:srgbClr val="1481C4"/>
                </a:solidFill>
                <a:effectLst/>
                <a:latin typeface="+mn-lt"/>
                <a:ea typeface="Arial" panose="020B0604020202020204" pitchFamily="34" charset="0"/>
                <a:cs typeface="Arial" panose="020B0604020202020204" pitchFamily="34" charset="0"/>
              </a:rPr>
              <a:t>:  </a:t>
            </a:r>
            <a:r>
              <a:rPr lang="en-US" sz="1200" dirty="0">
                <a:solidFill>
                  <a:srgbClr val="3F3F3F"/>
                </a:solidFill>
                <a:effectLst/>
                <a:latin typeface="+mn-lt"/>
                <a:ea typeface="Arial" panose="020B0604020202020204" pitchFamily="34" charset="0"/>
                <a:cs typeface="Arial" panose="020B0604020202020204" pitchFamily="34" charset="0"/>
              </a:rPr>
              <a:t>This document helps you win more deals by identifies knowledge gaps related to your opportunity and promotes further investigation, qualification,</a:t>
            </a:r>
            <a:r>
              <a:rPr lang="en-US" sz="1200" dirty="0">
                <a:solidFill>
                  <a:srgbClr val="3F3F3F"/>
                </a:solidFill>
                <a:latin typeface="+mn-lt"/>
                <a:ea typeface="Arial" panose="020B0604020202020204" pitchFamily="34" charset="0"/>
                <a:cs typeface="Arial" panose="020B0604020202020204" pitchFamily="34" charset="0"/>
              </a:rPr>
              <a:t> and the development of an air-tight business case.</a:t>
            </a:r>
            <a:endParaRPr lang="en-US" sz="1200" dirty="0">
              <a:effectLst/>
              <a:latin typeface="+mn-lt"/>
              <a:ea typeface="Arial" panose="020B0604020202020204" pitchFamily="34" charset="0"/>
              <a:cs typeface="Arial" panose="020B0604020202020204" pitchFamily="34" charset="0"/>
            </a:endParaRPr>
          </a:p>
          <a:p>
            <a:pPr marL="0" marR="0">
              <a:spcBef>
                <a:spcPts val="600"/>
              </a:spcBef>
              <a:spcAft>
                <a:spcPts val="0"/>
              </a:spcAft>
            </a:pPr>
            <a:r>
              <a:rPr lang="en-US" sz="1200" b="1" dirty="0">
                <a:solidFill>
                  <a:srgbClr val="1481C4"/>
                </a:solidFill>
                <a:effectLst/>
                <a:latin typeface="+mn-lt"/>
                <a:ea typeface="Arial" panose="020B0604020202020204" pitchFamily="34" charset="0"/>
                <a:cs typeface="Arial" panose="020B0604020202020204" pitchFamily="34" charset="0"/>
              </a:rPr>
              <a:t>Instructions</a:t>
            </a:r>
            <a:r>
              <a:rPr lang="en-US" sz="1200" dirty="0">
                <a:solidFill>
                  <a:srgbClr val="1481C4"/>
                </a:solidFill>
                <a:effectLst/>
                <a:latin typeface="+mn-lt"/>
                <a:ea typeface="Arial" panose="020B0604020202020204" pitchFamily="34" charset="0"/>
                <a:cs typeface="Arial" panose="020B0604020202020204" pitchFamily="34" charset="0"/>
              </a:rPr>
              <a:t>: </a:t>
            </a:r>
            <a:r>
              <a:rPr lang="en-US" sz="1200" dirty="0">
                <a:solidFill>
                  <a:srgbClr val="3F3F3F"/>
                </a:solidFill>
                <a:effectLst/>
                <a:latin typeface="+mn-lt"/>
                <a:ea typeface="Arial" panose="020B0604020202020204" pitchFamily="34" charset="0"/>
                <a:cs typeface="Arial" panose="020B0604020202020204" pitchFamily="34" charset="0"/>
              </a:rPr>
              <a:t>The Win Strategy document is designed to be updated throughout the opportunity management process.  You should work towards completing the SCQA Win Strategy as comprehensively as possible and then meet with your manager to close any final gaps.</a:t>
            </a:r>
            <a:endParaRPr lang="en-US" sz="1200" dirty="0">
              <a:effectLst/>
              <a:latin typeface="+mn-lt"/>
              <a:ea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356A21DC-C9F4-435E-ABB9-78DF31CBF2A2}"/>
              </a:ext>
            </a:extLst>
          </p:cNvPr>
          <p:cNvGrpSpPr>
            <a:grpSpLocks noChangeAspect="1"/>
          </p:cNvGrpSpPr>
          <p:nvPr/>
        </p:nvGrpSpPr>
        <p:grpSpPr>
          <a:xfrm>
            <a:off x="5015673" y="244028"/>
            <a:ext cx="2641511" cy="290028"/>
            <a:chOff x="543380" y="1126488"/>
            <a:chExt cx="6531461" cy="717131"/>
          </a:xfrm>
        </p:grpSpPr>
        <p:sp>
          <p:nvSpPr>
            <p:cNvPr id="60" name="Oval 59">
              <a:extLst>
                <a:ext uri="{FF2B5EF4-FFF2-40B4-BE49-F238E27FC236}">
                  <a16:creationId xmlns:a16="http://schemas.microsoft.com/office/drawing/2014/main" id="{FEA2DA04-FF64-4D59-96C7-4B60A8F08BFC}"/>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84C2C7A9-46E0-424F-9345-8C17FCDF8BFD}"/>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DB4671B5-3133-4C15-81D5-2D6D96EE72B0}"/>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EB6699D6-7BE2-4081-850B-14F6E97894C6}"/>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72322484-DE7D-4189-8C47-36C08B80FE24}"/>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5" name="Oval 64">
              <a:extLst>
                <a:ext uri="{FF2B5EF4-FFF2-40B4-BE49-F238E27FC236}">
                  <a16:creationId xmlns:a16="http://schemas.microsoft.com/office/drawing/2014/main" id="{5D27FA7C-E253-4682-8CFB-76020CAFCDE7}"/>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6" name="Oval 65">
              <a:extLst>
                <a:ext uri="{FF2B5EF4-FFF2-40B4-BE49-F238E27FC236}">
                  <a16:creationId xmlns:a16="http://schemas.microsoft.com/office/drawing/2014/main" id="{08612632-FF0B-458A-AFB1-957A9720CBE2}"/>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7" name="Group 66">
              <a:extLst>
                <a:ext uri="{FF2B5EF4-FFF2-40B4-BE49-F238E27FC236}">
                  <a16:creationId xmlns:a16="http://schemas.microsoft.com/office/drawing/2014/main" id="{E8D55667-5713-4CAC-B7F1-35F03CE67F7F}"/>
                </a:ext>
              </a:extLst>
            </p:cNvPr>
            <p:cNvGrpSpPr/>
            <p:nvPr/>
          </p:nvGrpSpPr>
          <p:grpSpPr>
            <a:xfrm>
              <a:off x="721764" y="1304872"/>
              <a:ext cx="360363" cy="360363"/>
              <a:chOff x="9161463" y="2887663"/>
              <a:chExt cx="360363" cy="360363"/>
            </a:xfrm>
            <a:solidFill>
              <a:schemeClr val="bg1"/>
            </a:solidFill>
          </p:grpSpPr>
          <p:sp>
            <p:nvSpPr>
              <p:cNvPr id="84" name="Freeform 21">
                <a:extLst>
                  <a:ext uri="{FF2B5EF4-FFF2-40B4-BE49-F238E27FC236}">
                    <a16:creationId xmlns:a16="http://schemas.microsoft.com/office/drawing/2014/main" id="{566F84BF-9CBC-448D-AF37-EBA8216BAB1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22">
                <a:extLst>
                  <a:ext uri="{FF2B5EF4-FFF2-40B4-BE49-F238E27FC236}">
                    <a16:creationId xmlns:a16="http://schemas.microsoft.com/office/drawing/2014/main" id="{3A0524CB-C8A8-4C82-ADE4-8EA86EDA39C6}"/>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23">
                <a:extLst>
                  <a:ext uri="{FF2B5EF4-FFF2-40B4-BE49-F238E27FC236}">
                    <a16:creationId xmlns:a16="http://schemas.microsoft.com/office/drawing/2014/main" id="{526B5007-F553-4367-A876-7B099CFB1F62}"/>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8" name="Freeform 13">
              <a:extLst>
                <a:ext uri="{FF2B5EF4-FFF2-40B4-BE49-F238E27FC236}">
                  <a16:creationId xmlns:a16="http://schemas.microsoft.com/office/drawing/2014/main" id="{7D7AC6FF-60B7-49DA-B46F-22B102F15803}"/>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6">
              <a:extLst>
                <a:ext uri="{FF2B5EF4-FFF2-40B4-BE49-F238E27FC236}">
                  <a16:creationId xmlns:a16="http://schemas.microsoft.com/office/drawing/2014/main" id="{4A81B8EE-B22D-405F-81F0-3DD76F3E802A}"/>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0" name="Group 69">
              <a:extLst>
                <a:ext uri="{FF2B5EF4-FFF2-40B4-BE49-F238E27FC236}">
                  <a16:creationId xmlns:a16="http://schemas.microsoft.com/office/drawing/2014/main" id="{B1143C85-52AA-40B1-8EC8-B96F37D79C97}"/>
                </a:ext>
              </a:extLst>
            </p:cNvPr>
            <p:cNvGrpSpPr/>
            <p:nvPr/>
          </p:nvGrpSpPr>
          <p:grpSpPr>
            <a:xfrm>
              <a:off x="5594820" y="1304872"/>
              <a:ext cx="304800" cy="360362"/>
              <a:chOff x="3421063" y="1804988"/>
              <a:chExt cx="304800" cy="360362"/>
            </a:xfrm>
            <a:solidFill>
              <a:schemeClr val="bg1"/>
            </a:solidFill>
          </p:grpSpPr>
          <p:sp>
            <p:nvSpPr>
              <p:cNvPr id="81" name="Freeform 99">
                <a:extLst>
                  <a:ext uri="{FF2B5EF4-FFF2-40B4-BE49-F238E27FC236}">
                    <a16:creationId xmlns:a16="http://schemas.microsoft.com/office/drawing/2014/main" id="{3AB24803-98C9-4C21-A542-20B93319C08B}"/>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0">
                <a:extLst>
                  <a:ext uri="{FF2B5EF4-FFF2-40B4-BE49-F238E27FC236}">
                    <a16:creationId xmlns:a16="http://schemas.microsoft.com/office/drawing/2014/main" id="{A3EE6564-0D2A-4523-AA61-66BD1529F24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01">
                <a:extLst>
                  <a:ext uri="{FF2B5EF4-FFF2-40B4-BE49-F238E27FC236}">
                    <a16:creationId xmlns:a16="http://schemas.microsoft.com/office/drawing/2014/main" id="{D716726D-B357-4E42-A5B3-8862450F7717}"/>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1" name="Graphic 70">
              <a:extLst>
                <a:ext uri="{FF2B5EF4-FFF2-40B4-BE49-F238E27FC236}">
                  <a16:creationId xmlns:a16="http://schemas.microsoft.com/office/drawing/2014/main" id="{7F34471E-B01A-4591-B38F-EC2825695C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72" name="Group 71">
              <a:extLst>
                <a:ext uri="{FF2B5EF4-FFF2-40B4-BE49-F238E27FC236}">
                  <a16:creationId xmlns:a16="http://schemas.microsoft.com/office/drawing/2014/main" id="{F7D91127-FB99-44F7-88F8-52B0348FA9C5}"/>
                </a:ext>
              </a:extLst>
            </p:cNvPr>
            <p:cNvGrpSpPr/>
            <p:nvPr/>
          </p:nvGrpSpPr>
          <p:grpSpPr>
            <a:xfrm>
              <a:off x="3628929" y="1304872"/>
              <a:ext cx="360363" cy="360362"/>
              <a:chOff x="4113213" y="5414963"/>
              <a:chExt cx="360363" cy="360362"/>
            </a:xfrm>
            <a:solidFill>
              <a:schemeClr val="bg1"/>
            </a:solidFill>
          </p:grpSpPr>
          <p:sp>
            <p:nvSpPr>
              <p:cNvPr id="78" name="Freeform 88">
                <a:extLst>
                  <a:ext uri="{FF2B5EF4-FFF2-40B4-BE49-F238E27FC236}">
                    <a16:creationId xmlns:a16="http://schemas.microsoft.com/office/drawing/2014/main" id="{7CF311B8-B538-424F-BD1D-206736A589D7}"/>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89">
                <a:extLst>
                  <a:ext uri="{FF2B5EF4-FFF2-40B4-BE49-F238E27FC236}">
                    <a16:creationId xmlns:a16="http://schemas.microsoft.com/office/drawing/2014/main" id="{D23D8F64-8CA0-4503-B4AE-8CDC712F0D97}"/>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90">
                <a:extLst>
                  <a:ext uri="{FF2B5EF4-FFF2-40B4-BE49-F238E27FC236}">
                    <a16:creationId xmlns:a16="http://schemas.microsoft.com/office/drawing/2014/main" id="{A891F33A-2525-4B6A-9FF1-DEC70363F26D}"/>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3" name="Group 72">
              <a:extLst>
                <a:ext uri="{FF2B5EF4-FFF2-40B4-BE49-F238E27FC236}">
                  <a16:creationId xmlns:a16="http://schemas.microsoft.com/office/drawing/2014/main" id="{FAC502C1-7539-44BD-AB3B-EAE2DC9140D0}"/>
                </a:ext>
              </a:extLst>
            </p:cNvPr>
            <p:cNvGrpSpPr/>
            <p:nvPr/>
          </p:nvGrpSpPr>
          <p:grpSpPr>
            <a:xfrm>
              <a:off x="2659874" y="1308047"/>
              <a:ext cx="360363" cy="354013"/>
              <a:chOff x="9161463" y="4692650"/>
              <a:chExt cx="360363" cy="354013"/>
            </a:xfrm>
            <a:solidFill>
              <a:schemeClr val="bg1"/>
            </a:solidFill>
          </p:grpSpPr>
          <p:sp>
            <p:nvSpPr>
              <p:cNvPr id="74" name="Freeform 156">
                <a:extLst>
                  <a:ext uri="{FF2B5EF4-FFF2-40B4-BE49-F238E27FC236}">
                    <a16:creationId xmlns:a16="http://schemas.microsoft.com/office/drawing/2014/main" id="{52F7D275-7018-4B84-87C2-A4A6F6506435}"/>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57">
                <a:extLst>
                  <a:ext uri="{FF2B5EF4-FFF2-40B4-BE49-F238E27FC236}">
                    <a16:creationId xmlns:a16="http://schemas.microsoft.com/office/drawing/2014/main" id="{A0BB077F-4025-4B58-B6D1-98513140C432}"/>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58">
                <a:extLst>
                  <a:ext uri="{FF2B5EF4-FFF2-40B4-BE49-F238E27FC236}">
                    <a16:creationId xmlns:a16="http://schemas.microsoft.com/office/drawing/2014/main" id="{55050B94-744E-4428-BC2D-05576061824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59">
                <a:extLst>
                  <a:ext uri="{FF2B5EF4-FFF2-40B4-BE49-F238E27FC236}">
                    <a16:creationId xmlns:a16="http://schemas.microsoft.com/office/drawing/2014/main" id="{9139D8DA-D1D5-482F-98F1-183761573B36}"/>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7" name="Slide Number Placeholder 2">
            <a:extLst>
              <a:ext uri="{FF2B5EF4-FFF2-40B4-BE49-F238E27FC236}">
                <a16:creationId xmlns:a16="http://schemas.microsoft.com/office/drawing/2014/main" id="{0914CE04-F7BF-B740-93C4-443C2D4146D6}"/>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75</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12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D02D77F-D74E-4C7E-90CC-DAC2DBB60738}"/>
              </a:ext>
            </a:extLst>
          </p:cNvPr>
          <p:cNvGraphicFramePr>
            <a:graphicFrameLocks noChangeAspect="1"/>
          </p:cNvGraphicFramePr>
          <p:nvPr>
            <p:custDataLst>
              <p:tags r:id="rId1"/>
            </p:custDataLst>
            <p:extLst>
              <p:ext uri="{D42A27DB-BD31-4B8C-83A1-F6EECF244321}">
                <p14:modId xmlns:p14="http://schemas.microsoft.com/office/powerpoint/2010/main" val="2561891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DD02D77F-D74E-4C7E-90CC-DAC2DBB607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DCFB0ED-1175-4AA7-BF43-7FB2A20782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34D4955E-15C0-46BE-BE36-EAF8307FF955}"/>
              </a:ext>
            </a:extLst>
          </p:cNvPr>
          <p:cNvSpPr>
            <a:spLocks noGrp="1"/>
          </p:cNvSpPr>
          <p:nvPr>
            <p:ph type="title"/>
          </p:nvPr>
        </p:nvSpPr>
        <p:spPr/>
        <p:txBody>
          <a:bodyPr/>
          <a:lstStyle/>
          <a:p>
            <a:r>
              <a:rPr lang="en-US" dirty="0"/>
              <a:t>Win Strategy (2 of 2)</a:t>
            </a:r>
          </a:p>
        </p:txBody>
      </p:sp>
      <p:graphicFrame>
        <p:nvGraphicFramePr>
          <p:cNvPr id="3" name="Table 2">
            <a:extLst>
              <a:ext uri="{FF2B5EF4-FFF2-40B4-BE49-F238E27FC236}">
                <a16:creationId xmlns:a16="http://schemas.microsoft.com/office/drawing/2014/main" id="{3328F97A-2760-46CE-BD8E-28E9F662FD3D}"/>
              </a:ext>
            </a:extLst>
          </p:cNvPr>
          <p:cNvGraphicFramePr>
            <a:graphicFrameLocks noGrp="1"/>
          </p:cNvGraphicFramePr>
          <p:nvPr>
            <p:extLst>
              <p:ext uri="{D42A27DB-BD31-4B8C-83A1-F6EECF244321}">
                <p14:modId xmlns:p14="http://schemas.microsoft.com/office/powerpoint/2010/main" val="1062646936"/>
              </p:ext>
            </p:extLst>
          </p:nvPr>
        </p:nvGraphicFramePr>
        <p:xfrm>
          <a:off x="228599" y="1027998"/>
          <a:ext cx="7288213" cy="1254935"/>
        </p:xfrm>
        <a:graphic>
          <a:graphicData uri="http://schemas.openxmlformats.org/drawingml/2006/table">
            <a:tbl>
              <a:tblPr firstRow="1" firstCol="1" bandRow="1"/>
              <a:tblGrid>
                <a:gridCol w="2305394">
                  <a:extLst>
                    <a:ext uri="{9D8B030D-6E8A-4147-A177-3AD203B41FA5}">
                      <a16:colId xmlns:a16="http://schemas.microsoft.com/office/drawing/2014/main" val="1412049259"/>
                    </a:ext>
                  </a:extLst>
                </a:gridCol>
                <a:gridCol w="2551848">
                  <a:extLst>
                    <a:ext uri="{9D8B030D-6E8A-4147-A177-3AD203B41FA5}">
                      <a16:colId xmlns:a16="http://schemas.microsoft.com/office/drawing/2014/main" val="1086617166"/>
                    </a:ext>
                  </a:extLst>
                </a:gridCol>
                <a:gridCol w="2430971">
                  <a:extLst>
                    <a:ext uri="{9D8B030D-6E8A-4147-A177-3AD203B41FA5}">
                      <a16:colId xmlns:a16="http://schemas.microsoft.com/office/drawing/2014/main" val="1365341722"/>
                    </a:ext>
                  </a:extLst>
                </a:gridCol>
              </a:tblGrid>
              <a:tr h="226300">
                <a:tc gridSpan="3">
                  <a:txBody>
                    <a:bodyPr/>
                    <a:lstStyle/>
                    <a:p>
                      <a:pPr marL="0" marR="0" algn="l">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SECTION 2: Compelling Event(s) for this opportunity-</a:t>
                      </a:r>
                      <a:r>
                        <a:rPr lang="en-US" sz="105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7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Compelling events put clients in a position to act and are tied to a specific date</a:t>
                      </a:r>
                      <a:r>
                        <a:rPr lang="en-US" sz="75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5047247"/>
                  </a:ext>
                </a:extLst>
              </a:tr>
              <a:tr h="411454">
                <a:tc>
                  <a:txBody>
                    <a:bodyPr/>
                    <a:lstStyle/>
                    <a:p>
                      <a:pPr marL="0" marR="0" algn="l">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Event Type </a:t>
                      </a: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(i.e. Renewal, New Division, New Project Kickoff)</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Relevant Dates</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219"/>
                  </a:ext>
                </a:extLst>
              </a:tr>
              <a:tr h="205727">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Event 1</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72407"/>
                  </a:ext>
                </a:extLst>
              </a:tr>
              <a:tr h="205727">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Event 2</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540520"/>
                  </a:ext>
                </a:extLst>
              </a:tr>
              <a:tr h="205727">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Event 3</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471311"/>
                  </a:ext>
                </a:extLst>
              </a:tr>
            </a:tbl>
          </a:graphicData>
        </a:graphic>
      </p:graphicFrame>
      <p:graphicFrame>
        <p:nvGraphicFramePr>
          <p:cNvPr id="25" name="Table 24">
            <a:extLst>
              <a:ext uri="{FF2B5EF4-FFF2-40B4-BE49-F238E27FC236}">
                <a16:creationId xmlns:a16="http://schemas.microsoft.com/office/drawing/2014/main" id="{A32D640B-1E2C-46B7-8910-D91552EC90BC}"/>
              </a:ext>
            </a:extLst>
          </p:cNvPr>
          <p:cNvGraphicFramePr>
            <a:graphicFrameLocks noGrp="1"/>
          </p:cNvGraphicFramePr>
          <p:nvPr>
            <p:extLst>
              <p:ext uri="{D42A27DB-BD31-4B8C-83A1-F6EECF244321}">
                <p14:modId xmlns:p14="http://schemas.microsoft.com/office/powerpoint/2010/main" val="1299616148"/>
              </p:ext>
            </p:extLst>
          </p:nvPr>
        </p:nvGraphicFramePr>
        <p:xfrm>
          <a:off x="228601" y="2470284"/>
          <a:ext cx="7288211" cy="1957777"/>
        </p:xfrm>
        <a:graphic>
          <a:graphicData uri="http://schemas.openxmlformats.org/drawingml/2006/table">
            <a:tbl>
              <a:tblPr firstRow="1" firstCol="1" bandRow="1"/>
              <a:tblGrid>
                <a:gridCol w="262469">
                  <a:extLst>
                    <a:ext uri="{9D8B030D-6E8A-4147-A177-3AD203B41FA5}">
                      <a16:colId xmlns:a16="http://schemas.microsoft.com/office/drawing/2014/main" val="2335538465"/>
                    </a:ext>
                  </a:extLst>
                </a:gridCol>
                <a:gridCol w="3426350">
                  <a:extLst>
                    <a:ext uri="{9D8B030D-6E8A-4147-A177-3AD203B41FA5}">
                      <a16:colId xmlns:a16="http://schemas.microsoft.com/office/drawing/2014/main" val="2713672444"/>
                    </a:ext>
                  </a:extLst>
                </a:gridCol>
                <a:gridCol w="3599392">
                  <a:extLst>
                    <a:ext uri="{9D8B030D-6E8A-4147-A177-3AD203B41FA5}">
                      <a16:colId xmlns:a16="http://schemas.microsoft.com/office/drawing/2014/main" val="2252741026"/>
                    </a:ext>
                  </a:extLst>
                </a:gridCol>
              </a:tblGrid>
              <a:tr h="222353">
                <a:tc gridSpan="3">
                  <a:txBody>
                    <a:bodyPr/>
                    <a:lstStyle/>
                    <a:p>
                      <a:pPr marL="0" marR="0" algn="l">
                        <a:spcBef>
                          <a:spcPts val="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SECTION 3: Business case</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1292047"/>
                  </a:ext>
                </a:extLst>
              </a:tr>
              <a:tr h="318860">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1</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is the basis for the business case?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39836"/>
                  </a:ext>
                </a:extLst>
              </a:tr>
              <a:tr h="185294">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2</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3F3F3F"/>
                          </a:solidFill>
                          <a:effectLst/>
                          <a:latin typeface="Arial" panose="020B0604020202020204" pitchFamily="34" charset="0"/>
                          <a:ea typeface="Arial" panose="020B0604020202020204" pitchFamily="34" charset="0"/>
                          <a:cs typeface="Arial" panose="020B0604020202020204" pitchFamily="34" charset="0"/>
                        </a:rPr>
                        <a:t>What is the budget as expressed by the client?</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487874"/>
                  </a:ext>
                </a:extLst>
              </a:tr>
              <a:tr h="185294">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3</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3F3F3F"/>
                          </a:solidFill>
                          <a:effectLst/>
                          <a:latin typeface="Arial" panose="020B0604020202020204" pitchFamily="34" charset="0"/>
                          <a:ea typeface="Arial" panose="020B0604020202020204" pitchFamily="34" charset="0"/>
                          <a:cs typeface="Arial" panose="020B0604020202020204" pitchFamily="34" charset="0"/>
                        </a:rPr>
                        <a:t>How is the budget being funded?</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491987"/>
                  </a:ext>
                </a:extLst>
              </a:tr>
              <a:tr h="370588">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4</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Do we have the client data and documents required to support the business case?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252600"/>
                  </a:ext>
                </a:extLst>
              </a:tr>
              <a:tr h="222353">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5</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Which BDT members or other client stakeholders must agree with the business case logic?</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372137"/>
                  </a:ext>
                </a:extLst>
              </a:tr>
              <a:tr h="370588">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6</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Will procurement department be involved in finalizing a purchase?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YES 		</a:t>
                      </a:r>
                      <a:r>
                        <a:rPr lang="en-US" sz="1000" dirty="0">
                          <a:solidFill>
                            <a:srgbClr val="0000FF"/>
                          </a:solidFill>
                          <a:effectLst/>
                          <a:latin typeface="Arial" panose="020B0604020202020204" pitchFamily="34" charset="0"/>
                          <a:ea typeface="MS Gothic" panose="020B0609070205080204" pitchFamily="49" charset="-128"/>
                          <a:cs typeface="Arial" panose="020B0604020202020204" pitchFamily="34" charset="0"/>
                        </a:rPr>
                        <a:t>☐</a:t>
                      </a: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NO</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022469"/>
                  </a:ext>
                </a:extLst>
              </a:tr>
            </a:tbl>
          </a:graphicData>
        </a:graphic>
      </p:graphicFrame>
      <p:graphicFrame>
        <p:nvGraphicFramePr>
          <p:cNvPr id="26" name="Table 25">
            <a:extLst>
              <a:ext uri="{FF2B5EF4-FFF2-40B4-BE49-F238E27FC236}">
                <a16:creationId xmlns:a16="http://schemas.microsoft.com/office/drawing/2014/main" id="{D474CE06-2CA3-41CB-BDCD-F495174B606B}"/>
              </a:ext>
            </a:extLst>
          </p:cNvPr>
          <p:cNvGraphicFramePr>
            <a:graphicFrameLocks noGrp="1"/>
          </p:cNvGraphicFramePr>
          <p:nvPr>
            <p:extLst>
              <p:ext uri="{D42A27DB-BD31-4B8C-83A1-F6EECF244321}">
                <p14:modId xmlns:p14="http://schemas.microsoft.com/office/powerpoint/2010/main" val="3805865950"/>
              </p:ext>
            </p:extLst>
          </p:nvPr>
        </p:nvGraphicFramePr>
        <p:xfrm>
          <a:off x="228600" y="4532964"/>
          <a:ext cx="7288213" cy="1875329"/>
        </p:xfrm>
        <a:graphic>
          <a:graphicData uri="http://schemas.openxmlformats.org/drawingml/2006/table">
            <a:tbl>
              <a:tblPr firstRow="1" firstCol="1" bandRow="1"/>
              <a:tblGrid>
                <a:gridCol w="1405724">
                  <a:extLst>
                    <a:ext uri="{9D8B030D-6E8A-4147-A177-3AD203B41FA5}">
                      <a16:colId xmlns:a16="http://schemas.microsoft.com/office/drawing/2014/main" val="2204254416"/>
                    </a:ext>
                  </a:extLst>
                </a:gridCol>
                <a:gridCol w="1085402">
                  <a:extLst>
                    <a:ext uri="{9D8B030D-6E8A-4147-A177-3AD203B41FA5}">
                      <a16:colId xmlns:a16="http://schemas.microsoft.com/office/drawing/2014/main" val="3233987595"/>
                    </a:ext>
                  </a:extLst>
                </a:gridCol>
                <a:gridCol w="2826566">
                  <a:extLst>
                    <a:ext uri="{9D8B030D-6E8A-4147-A177-3AD203B41FA5}">
                      <a16:colId xmlns:a16="http://schemas.microsoft.com/office/drawing/2014/main" val="1432305002"/>
                    </a:ext>
                  </a:extLst>
                </a:gridCol>
                <a:gridCol w="1970521">
                  <a:extLst>
                    <a:ext uri="{9D8B030D-6E8A-4147-A177-3AD203B41FA5}">
                      <a16:colId xmlns:a16="http://schemas.microsoft.com/office/drawing/2014/main" val="562463117"/>
                    </a:ext>
                  </a:extLst>
                </a:gridCol>
              </a:tblGrid>
              <a:tr h="252448">
                <a:tc gridSpan="4">
                  <a:txBody>
                    <a:bodyPr/>
                    <a:lstStyle/>
                    <a:p>
                      <a:pPr marL="0" marR="0">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SECTION 4: Competitors &amp; Alternatives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0728984"/>
                  </a:ext>
                </a:extLst>
              </a:tr>
              <a:tr h="393426">
                <a:tc>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Event</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Relevant?</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Countering Strategy For These Alternatives</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Support Will We Need (SE, Product?)</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985188"/>
                  </a:ext>
                </a:extLst>
              </a:tr>
              <a:tr h="245891">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Do nothing?</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MS Gothic" panose="020B0609070205080204" pitchFamily="49" charset="-128"/>
                          <a:cs typeface="Arial" panose="020B0604020202020204" pitchFamily="34" charset="0"/>
                        </a:rPr>
                        <a:t>☐</a:t>
                      </a: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YES ☐ NO</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75850"/>
                  </a:ext>
                </a:extLst>
              </a:tr>
              <a:tr h="245891">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Competitor 1</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YES </a:t>
                      </a:r>
                      <a:r>
                        <a:rPr lang="en-US" sz="1000" dirty="0">
                          <a:solidFill>
                            <a:srgbClr val="0000FF"/>
                          </a:solidFill>
                          <a:effectLst/>
                          <a:latin typeface="Arial" panose="020B0604020202020204" pitchFamily="34" charset="0"/>
                          <a:ea typeface="MS Gothic" panose="020B0609070205080204" pitchFamily="49" charset="-128"/>
                          <a:cs typeface="Arial" panose="020B0604020202020204" pitchFamily="34" charset="0"/>
                        </a:rPr>
                        <a:t>☐</a:t>
                      </a: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NO</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08527"/>
                  </a:ext>
                </a:extLst>
              </a:tr>
              <a:tr h="245891">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Competitor 2</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MS Gothic" panose="020B0609070205080204" pitchFamily="49" charset="-128"/>
                          <a:cs typeface="Arial" panose="020B0604020202020204" pitchFamily="34" charset="0"/>
                        </a:rPr>
                        <a:t>☐</a:t>
                      </a: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YES ☐ NO</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719787"/>
                  </a:ext>
                </a:extLst>
              </a:tr>
              <a:tr h="245891">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Competitor 3</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YES ☐ NO</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593088"/>
                  </a:ext>
                </a:extLst>
              </a:tr>
              <a:tr h="245891">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Other (please specify)</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YES ☐ NO</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2503"/>
                  </a:ext>
                </a:extLst>
              </a:tr>
            </a:tbl>
          </a:graphicData>
        </a:graphic>
      </p:graphicFrame>
      <p:graphicFrame>
        <p:nvGraphicFramePr>
          <p:cNvPr id="27" name="Table 26">
            <a:extLst>
              <a:ext uri="{FF2B5EF4-FFF2-40B4-BE49-F238E27FC236}">
                <a16:creationId xmlns:a16="http://schemas.microsoft.com/office/drawing/2014/main" id="{BAEC1393-6923-4103-9E82-28CAFD4DB0F0}"/>
              </a:ext>
            </a:extLst>
          </p:cNvPr>
          <p:cNvGraphicFramePr>
            <a:graphicFrameLocks noGrp="1"/>
          </p:cNvGraphicFramePr>
          <p:nvPr>
            <p:extLst>
              <p:ext uri="{D42A27DB-BD31-4B8C-83A1-F6EECF244321}">
                <p14:modId xmlns:p14="http://schemas.microsoft.com/office/powerpoint/2010/main" val="1421177334"/>
              </p:ext>
            </p:extLst>
          </p:nvPr>
        </p:nvGraphicFramePr>
        <p:xfrm>
          <a:off x="228600" y="6595643"/>
          <a:ext cx="7288211" cy="2624557"/>
        </p:xfrm>
        <a:graphic>
          <a:graphicData uri="http://schemas.openxmlformats.org/drawingml/2006/table">
            <a:tbl>
              <a:tblPr firstRow="1" firstCol="1" bandRow="1"/>
              <a:tblGrid>
                <a:gridCol w="1288768">
                  <a:extLst>
                    <a:ext uri="{9D8B030D-6E8A-4147-A177-3AD203B41FA5}">
                      <a16:colId xmlns:a16="http://schemas.microsoft.com/office/drawing/2014/main" val="4052661134"/>
                    </a:ext>
                  </a:extLst>
                </a:gridCol>
                <a:gridCol w="1041174">
                  <a:extLst>
                    <a:ext uri="{9D8B030D-6E8A-4147-A177-3AD203B41FA5}">
                      <a16:colId xmlns:a16="http://schemas.microsoft.com/office/drawing/2014/main" val="2373129421"/>
                    </a:ext>
                  </a:extLst>
                </a:gridCol>
                <a:gridCol w="948060">
                  <a:extLst>
                    <a:ext uri="{9D8B030D-6E8A-4147-A177-3AD203B41FA5}">
                      <a16:colId xmlns:a16="http://schemas.microsoft.com/office/drawing/2014/main" val="2496635696"/>
                    </a:ext>
                  </a:extLst>
                </a:gridCol>
                <a:gridCol w="1771969">
                  <a:extLst>
                    <a:ext uri="{9D8B030D-6E8A-4147-A177-3AD203B41FA5}">
                      <a16:colId xmlns:a16="http://schemas.microsoft.com/office/drawing/2014/main" val="1846408576"/>
                    </a:ext>
                  </a:extLst>
                </a:gridCol>
                <a:gridCol w="2238240">
                  <a:extLst>
                    <a:ext uri="{9D8B030D-6E8A-4147-A177-3AD203B41FA5}">
                      <a16:colId xmlns:a16="http://schemas.microsoft.com/office/drawing/2014/main" val="1269506320"/>
                    </a:ext>
                  </a:extLst>
                </a:gridCol>
              </a:tblGrid>
              <a:tr h="190790">
                <a:tc gridSpan="5">
                  <a:txBody>
                    <a:bodyPr/>
                    <a:lstStyle/>
                    <a:p>
                      <a:pPr marL="0" marR="0">
                        <a:spcBef>
                          <a:spcPts val="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SECTION 5: The Buying Decision team (BDT)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4920757"/>
                  </a:ext>
                </a:extLst>
              </a:tr>
              <a:tr h="290727">
                <a:tc>
                  <a:txBody>
                    <a:bodyPr/>
                    <a:lstStyle/>
                    <a:p>
                      <a:pPr marL="0" marR="0" algn="ctr">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Persona</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Name</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Contact Established?</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What Do They Most Care About?</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Next Steps?</a:t>
                      </a:r>
                      <a:endParaRPr lang="en-US"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419521"/>
                  </a:ext>
                </a:extLst>
              </a:tr>
              <a:tr h="181704">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Persona 1 - Title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003926"/>
                  </a:ext>
                </a:extLst>
              </a:tr>
              <a:tr h="181704">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Persona 2 - Title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359331"/>
                  </a:ext>
                </a:extLst>
              </a:tr>
              <a:tr h="181704">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Persona 3 - Title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3419312"/>
                  </a:ext>
                </a:extLst>
              </a:tr>
              <a:tr h="181704">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Persona 4 - Title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7239189"/>
                  </a:ext>
                </a:extLst>
              </a:tr>
              <a:tr h="181704">
                <a:tc>
                  <a:txBody>
                    <a:bodyPr/>
                    <a:lstStyle/>
                    <a:p>
                      <a:pPr marL="0" marR="0" algn="ctr">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Other</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2803291"/>
                  </a:ext>
                </a:extLst>
              </a:tr>
              <a:tr h="181704">
                <a:tc>
                  <a:txBody>
                    <a:bodyPr/>
                    <a:lstStyle/>
                    <a:p>
                      <a:pPr marL="0" marR="0" algn="ctr">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Other</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9914395"/>
                  </a:ext>
                </a:extLst>
              </a:tr>
              <a:tr h="181704">
                <a:tc>
                  <a:txBody>
                    <a:bodyPr/>
                    <a:lstStyle/>
                    <a:p>
                      <a:pPr marL="0" marR="0" algn="ctr">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Other</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0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0751783"/>
                  </a:ext>
                </a:extLst>
              </a:tr>
              <a:tr h="857039">
                <a:tc>
                  <a:txBody>
                    <a:bodyPr/>
                    <a:lstStyle/>
                    <a:p>
                      <a:pPr marL="0" marR="0">
                        <a:spcBef>
                          <a:spcPts val="0"/>
                        </a:spcBef>
                        <a:spcAft>
                          <a:spcPts val="0"/>
                        </a:spcAft>
                      </a:pPr>
                      <a:r>
                        <a:rPr lang="en-US" sz="10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What objections and obstacles do we anticipate?</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Notes -</a:t>
                      </a:r>
                      <a:endParaRPr lang="en-US" dirty="0">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3717370"/>
                  </a:ext>
                </a:extLst>
              </a:tr>
            </a:tbl>
          </a:graphicData>
        </a:graphic>
      </p:graphicFrame>
      <p:sp>
        <p:nvSpPr>
          <p:cNvPr id="28" name="Rectangle 2">
            <a:extLst>
              <a:ext uri="{FF2B5EF4-FFF2-40B4-BE49-F238E27FC236}">
                <a16:creationId xmlns:a16="http://schemas.microsoft.com/office/drawing/2014/main" id="{C3E7EAA5-E40D-4730-ADCC-E6733B500BC2}"/>
              </a:ext>
            </a:extLst>
          </p:cNvPr>
          <p:cNvSpPr>
            <a:spLocks noChangeArrowheads="1"/>
          </p:cNvSpPr>
          <p:nvPr/>
        </p:nvSpPr>
        <p:spPr bwMode="auto">
          <a:xfrm>
            <a:off x="320760" y="393055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58" name="Group 57">
            <a:extLst>
              <a:ext uri="{FF2B5EF4-FFF2-40B4-BE49-F238E27FC236}">
                <a16:creationId xmlns:a16="http://schemas.microsoft.com/office/drawing/2014/main" id="{26EC7CE0-F080-408E-B66A-D3A71CE2EB58}"/>
              </a:ext>
            </a:extLst>
          </p:cNvPr>
          <p:cNvGrpSpPr>
            <a:grpSpLocks noChangeAspect="1"/>
          </p:cNvGrpSpPr>
          <p:nvPr/>
        </p:nvGrpSpPr>
        <p:grpSpPr>
          <a:xfrm>
            <a:off x="5015673" y="244028"/>
            <a:ext cx="2641511" cy="290028"/>
            <a:chOff x="543380" y="1126488"/>
            <a:chExt cx="6531461" cy="717131"/>
          </a:xfrm>
        </p:grpSpPr>
        <p:sp>
          <p:nvSpPr>
            <p:cNvPr id="59" name="Oval 58">
              <a:extLst>
                <a:ext uri="{FF2B5EF4-FFF2-40B4-BE49-F238E27FC236}">
                  <a16:creationId xmlns:a16="http://schemas.microsoft.com/office/drawing/2014/main" id="{A2B23826-9F20-476A-AF36-24B0A0C37BC4}"/>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0" name="Oval 59">
              <a:extLst>
                <a:ext uri="{FF2B5EF4-FFF2-40B4-BE49-F238E27FC236}">
                  <a16:creationId xmlns:a16="http://schemas.microsoft.com/office/drawing/2014/main" id="{AF141A7E-E4A7-44DB-9C06-2FF6BE30A2CE}"/>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12750A10-0E08-4624-9B96-61577C933C92}"/>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0CF3EC55-57A7-4479-9AE3-11683643F3B8}"/>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1E616836-A480-42B4-88CA-1545F7F790F4}"/>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C335AB03-0A99-490A-90D2-9857AE31BD2B}"/>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5" name="Oval 64">
              <a:extLst>
                <a:ext uri="{FF2B5EF4-FFF2-40B4-BE49-F238E27FC236}">
                  <a16:creationId xmlns:a16="http://schemas.microsoft.com/office/drawing/2014/main" id="{48E429EC-A76C-464F-9D7F-F4743359BF9C}"/>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6" name="Group 65">
              <a:extLst>
                <a:ext uri="{FF2B5EF4-FFF2-40B4-BE49-F238E27FC236}">
                  <a16:creationId xmlns:a16="http://schemas.microsoft.com/office/drawing/2014/main" id="{DFCAE971-1C9C-48ED-89BC-F8568E4CD068}"/>
                </a:ext>
              </a:extLst>
            </p:cNvPr>
            <p:cNvGrpSpPr/>
            <p:nvPr/>
          </p:nvGrpSpPr>
          <p:grpSpPr>
            <a:xfrm>
              <a:off x="721764" y="1304872"/>
              <a:ext cx="360363" cy="360363"/>
              <a:chOff x="9161463" y="2887663"/>
              <a:chExt cx="360363" cy="360363"/>
            </a:xfrm>
            <a:solidFill>
              <a:schemeClr val="bg1"/>
            </a:solidFill>
          </p:grpSpPr>
          <p:sp>
            <p:nvSpPr>
              <p:cNvPr id="83" name="Freeform 21">
                <a:extLst>
                  <a:ext uri="{FF2B5EF4-FFF2-40B4-BE49-F238E27FC236}">
                    <a16:creationId xmlns:a16="http://schemas.microsoft.com/office/drawing/2014/main" id="{4908A08D-2FB2-463B-9BD1-D960406D32FC}"/>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0EA0C149-3C7F-4585-A125-4087FB46B2D6}"/>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BFC0149B-E0B3-4CD3-945E-7EE9C4561CFC}"/>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7" name="Freeform 13">
              <a:extLst>
                <a:ext uri="{FF2B5EF4-FFF2-40B4-BE49-F238E27FC236}">
                  <a16:creationId xmlns:a16="http://schemas.microsoft.com/office/drawing/2014/main" id="{58095D9A-26F6-4E77-96E7-A3381E1AA53F}"/>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6">
              <a:extLst>
                <a:ext uri="{FF2B5EF4-FFF2-40B4-BE49-F238E27FC236}">
                  <a16:creationId xmlns:a16="http://schemas.microsoft.com/office/drawing/2014/main" id="{4FA1C340-D395-480D-8F49-6DD24C627BD3}"/>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9" name="Group 68">
              <a:extLst>
                <a:ext uri="{FF2B5EF4-FFF2-40B4-BE49-F238E27FC236}">
                  <a16:creationId xmlns:a16="http://schemas.microsoft.com/office/drawing/2014/main" id="{480A3795-869D-4BB4-B673-86664383B7F4}"/>
                </a:ext>
              </a:extLst>
            </p:cNvPr>
            <p:cNvGrpSpPr/>
            <p:nvPr/>
          </p:nvGrpSpPr>
          <p:grpSpPr>
            <a:xfrm>
              <a:off x="5594820" y="1304872"/>
              <a:ext cx="304800" cy="360362"/>
              <a:chOff x="3421063" y="1804988"/>
              <a:chExt cx="304800" cy="360362"/>
            </a:xfrm>
            <a:solidFill>
              <a:schemeClr val="bg1"/>
            </a:solidFill>
          </p:grpSpPr>
          <p:sp>
            <p:nvSpPr>
              <p:cNvPr id="80" name="Freeform 99">
                <a:extLst>
                  <a:ext uri="{FF2B5EF4-FFF2-40B4-BE49-F238E27FC236}">
                    <a16:creationId xmlns:a16="http://schemas.microsoft.com/office/drawing/2014/main" id="{23B9BA6D-726E-42E5-A45D-B165CC520A6F}"/>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00">
                <a:extLst>
                  <a:ext uri="{FF2B5EF4-FFF2-40B4-BE49-F238E27FC236}">
                    <a16:creationId xmlns:a16="http://schemas.microsoft.com/office/drawing/2014/main" id="{9B7F6891-76FC-4B6A-B378-32D92FDDDF79}"/>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1">
                <a:extLst>
                  <a:ext uri="{FF2B5EF4-FFF2-40B4-BE49-F238E27FC236}">
                    <a16:creationId xmlns:a16="http://schemas.microsoft.com/office/drawing/2014/main" id="{4E945FDA-22FE-448E-A0B1-12CAC1355C4D}"/>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0" name="Graphic 69">
              <a:extLst>
                <a:ext uri="{FF2B5EF4-FFF2-40B4-BE49-F238E27FC236}">
                  <a16:creationId xmlns:a16="http://schemas.microsoft.com/office/drawing/2014/main" id="{9BCA0363-0F68-4634-B55F-A1CB0352CF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71" name="Group 70">
              <a:extLst>
                <a:ext uri="{FF2B5EF4-FFF2-40B4-BE49-F238E27FC236}">
                  <a16:creationId xmlns:a16="http://schemas.microsoft.com/office/drawing/2014/main" id="{057A7A50-5CA6-429D-9C7F-5F8ECF56B093}"/>
                </a:ext>
              </a:extLst>
            </p:cNvPr>
            <p:cNvGrpSpPr/>
            <p:nvPr/>
          </p:nvGrpSpPr>
          <p:grpSpPr>
            <a:xfrm>
              <a:off x="3628929" y="1304872"/>
              <a:ext cx="360363" cy="360362"/>
              <a:chOff x="4113213" y="5414963"/>
              <a:chExt cx="360363" cy="360362"/>
            </a:xfrm>
            <a:solidFill>
              <a:schemeClr val="bg1"/>
            </a:solidFill>
          </p:grpSpPr>
          <p:sp>
            <p:nvSpPr>
              <p:cNvPr id="77" name="Freeform 88">
                <a:extLst>
                  <a:ext uri="{FF2B5EF4-FFF2-40B4-BE49-F238E27FC236}">
                    <a16:creationId xmlns:a16="http://schemas.microsoft.com/office/drawing/2014/main" id="{A2B82504-B73F-4B40-B613-A78870702AE7}"/>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89">
                <a:extLst>
                  <a:ext uri="{FF2B5EF4-FFF2-40B4-BE49-F238E27FC236}">
                    <a16:creationId xmlns:a16="http://schemas.microsoft.com/office/drawing/2014/main" id="{F4FAFB9B-DAF9-4393-BB1D-8261EB340627}"/>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90">
                <a:extLst>
                  <a:ext uri="{FF2B5EF4-FFF2-40B4-BE49-F238E27FC236}">
                    <a16:creationId xmlns:a16="http://schemas.microsoft.com/office/drawing/2014/main" id="{663F597E-8950-4F97-901A-4B403F80E6C5}"/>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2" name="Group 71">
              <a:extLst>
                <a:ext uri="{FF2B5EF4-FFF2-40B4-BE49-F238E27FC236}">
                  <a16:creationId xmlns:a16="http://schemas.microsoft.com/office/drawing/2014/main" id="{20F0474C-5469-4337-9E41-0BA32D1973EE}"/>
                </a:ext>
              </a:extLst>
            </p:cNvPr>
            <p:cNvGrpSpPr/>
            <p:nvPr/>
          </p:nvGrpSpPr>
          <p:grpSpPr>
            <a:xfrm>
              <a:off x="2659874" y="1308047"/>
              <a:ext cx="360363" cy="354013"/>
              <a:chOff x="9161463" y="4692650"/>
              <a:chExt cx="360363" cy="354013"/>
            </a:xfrm>
            <a:solidFill>
              <a:schemeClr val="bg1"/>
            </a:solidFill>
          </p:grpSpPr>
          <p:sp>
            <p:nvSpPr>
              <p:cNvPr id="73" name="Freeform 156">
                <a:extLst>
                  <a:ext uri="{FF2B5EF4-FFF2-40B4-BE49-F238E27FC236}">
                    <a16:creationId xmlns:a16="http://schemas.microsoft.com/office/drawing/2014/main" id="{DDDC8A1D-4312-4775-A5C2-737EFF5DECA7}"/>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57">
                <a:extLst>
                  <a:ext uri="{FF2B5EF4-FFF2-40B4-BE49-F238E27FC236}">
                    <a16:creationId xmlns:a16="http://schemas.microsoft.com/office/drawing/2014/main" id="{C0086559-C4EF-4D44-9CA3-1FF1F07DAA87}"/>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58">
                <a:extLst>
                  <a:ext uri="{FF2B5EF4-FFF2-40B4-BE49-F238E27FC236}">
                    <a16:creationId xmlns:a16="http://schemas.microsoft.com/office/drawing/2014/main" id="{B2C02979-BA75-48D6-8F64-7C6CF1944E7B}"/>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59">
                <a:extLst>
                  <a:ext uri="{FF2B5EF4-FFF2-40B4-BE49-F238E27FC236}">
                    <a16:creationId xmlns:a16="http://schemas.microsoft.com/office/drawing/2014/main" id="{70278B1B-CD97-4B10-BB58-1216C39733C0}"/>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9" name="Slide Number Placeholder 2">
            <a:extLst>
              <a:ext uri="{FF2B5EF4-FFF2-40B4-BE49-F238E27FC236}">
                <a16:creationId xmlns:a16="http://schemas.microsoft.com/office/drawing/2014/main" id="{B3F82BA4-6A8A-294A-B8C9-2F0FECC0BA7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76</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931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1965111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Deal Scorecard</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1460257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D02D77F-D74E-4C7E-90CC-DAC2DBB60738}"/>
              </a:ext>
            </a:extLst>
          </p:cNvPr>
          <p:cNvGraphicFramePr>
            <a:graphicFrameLocks noChangeAspect="1"/>
          </p:cNvGraphicFramePr>
          <p:nvPr>
            <p:custDataLst>
              <p:tags r:id="rId1"/>
            </p:custDataLst>
            <p:extLst>
              <p:ext uri="{D42A27DB-BD31-4B8C-83A1-F6EECF244321}">
                <p14:modId xmlns:p14="http://schemas.microsoft.com/office/powerpoint/2010/main" val="2140856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DD02D77F-D74E-4C7E-90CC-DAC2DBB607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DCFB0ED-1175-4AA7-BF43-7FB2A207829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34D4955E-15C0-46BE-BE36-EAF8307FF955}"/>
              </a:ext>
            </a:extLst>
          </p:cNvPr>
          <p:cNvSpPr>
            <a:spLocks noGrp="1"/>
          </p:cNvSpPr>
          <p:nvPr>
            <p:ph type="title"/>
          </p:nvPr>
        </p:nvSpPr>
        <p:spPr/>
        <p:txBody>
          <a:bodyPr/>
          <a:lstStyle/>
          <a:p>
            <a:r>
              <a:rPr lang="en-US" dirty="0"/>
              <a:t>Deal Scorecard</a:t>
            </a:r>
          </a:p>
        </p:txBody>
      </p:sp>
      <p:sp>
        <p:nvSpPr>
          <p:cNvPr id="25" name="TextBox 24">
            <a:extLst>
              <a:ext uri="{FF2B5EF4-FFF2-40B4-BE49-F238E27FC236}">
                <a16:creationId xmlns:a16="http://schemas.microsoft.com/office/drawing/2014/main" id="{6C5FE9B0-366C-4270-8F38-19A6B38F5828}"/>
              </a:ext>
            </a:extLst>
          </p:cNvPr>
          <p:cNvSpPr txBox="1"/>
          <p:nvPr/>
        </p:nvSpPr>
        <p:spPr>
          <a:xfrm>
            <a:off x="171584" y="906376"/>
            <a:ext cx="7358610" cy="907941"/>
          </a:xfrm>
          <a:prstGeom prst="rect">
            <a:avLst/>
          </a:prstGeom>
          <a:noFill/>
        </p:spPr>
        <p:txBody>
          <a:bodyPr wrap="square">
            <a:spAutoFit/>
          </a:bodyPr>
          <a:lstStyle/>
          <a:p>
            <a:pPr marL="0" marR="0">
              <a:spcBef>
                <a:spcPts val="600"/>
              </a:spcBef>
              <a:spcAft>
                <a:spcPts val="0"/>
              </a:spcAft>
            </a:pPr>
            <a:r>
              <a:rPr lang="en-US" sz="1200" b="1" dirty="0">
                <a:solidFill>
                  <a:srgbClr val="1481C4"/>
                </a:solidFill>
                <a:effectLst/>
                <a:latin typeface="+mj-lt"/>
                <a:ea typeface="Arial" panose="020B0604020202020204" pitchFamily="34" charset="0"/>
                <a:cs typeface="Arial" panose="020B0604020202020204" pitchFamily="34" charset="0"/>
              </a:rPr>
              <a:t>Value</a:t>
            </a:r>
            <a:r>
              <a:rPr lang="en-US" sz="1200" dirty="0">
                <a:solidFill>
                  <a:srgbClr val="1481C4"/>
                </a:solidFill>
                <a:effectLst/>
                <a:latin typeface="+mj-lt"/>
                <a:ea typeface="Arial" panose="020B0604020202020204" pitchFamily="34" charset="0"/>
                <a:cs typeface="Arial" panose="020B0604020202020204" pitchFamily="34" charset="0"/>
              </a:rPr>
              <a:t>:  </a:t>
            </a:r>
            <a:r>
              <a:rPr lang="en-US" sz="1200" dirty="0">
                <a:solidFill>
                  <a:srgbClr val="3F3F3F"/>
                </a:solidFill>
                <a:effectLst/>
                <a:latin typeface="+mj-lt"/>
                <a:ea typeface="Arial" panose="020B0604020202020204" pitchFamily="34" charset="0"/>
                <a:cs typeface="Arial" panose="020B0604020202020204" pitchFamily="34" charset="0"/>
              </a:rPr>
              <a:t>This Scorecard ensures the Win Strategy and SCQA Framework are thoroughly completed by identifying any existing gaps and prescribing next steps.  </a:t>
            </a:r>
            <a:endParaRPr lang="en-US" sz="1200" dirty="0">
              <a:effectLst/>
              <a:latin typeface="+mj-lt"/>
              <a:ea typeface="Arial" panose="020B0604020202020204" pitchFamily="34" charset="0"/>
              <a:cs typeface="Arial" panose="020B0604020202020204" pitchFamily="34" charset="0"/>
            </a:endParaRPr>
          </a:p>
          <a:p>
            <a:pPr marL="0" marR="0">
              <a:spcBef>
                <a:spcPts val="600"/>
              </a:spcBef>
              <a:spcAft>
                <a:spcPts val="0"/>
              </a:spcAft>
            </a:pPr>
            <a:r>
              <a:rPr lang="en-US" sz="1200" b="1" dirty="0">
                <a:solidFill>
                  <a:srgbClr val="1481C4"/>
                </a:solidFill>
                <a:effectLst/>
                <a:latin typeface="+mj-lt"/>
                <a:ea typeface="Arial" panose="020B0604020202020204" pitchFamily="34" charset="0"/>
                <a:cs typeface="Arial" panose="020B0604020202020204" pitchFamily="34" charset="0"/>
              </a:rPr>
              <a:t>Instructions</a:t>
            </a:r>
            <a:r>
              <a:rPr lang="en-US" sz="1200" dirty="0">
                <a:solidFill>
                  <a:srgbClr val="1481C4"/>
                </a:solidFill>
                <a:effectLst/>
                <a:latin typeface="+mj-lt"/>
                <a:ea typeface="Arial" panose="020B0604020202020204" pitchFamily="34" charset="0"/>
                <a:cs typeface="Arial" panose="020B0604020202020204" pitchFamily="34" charset="0"/>
              </a:rPr>
              <a:t>: </a:t>
            </a:r>
            <a:r>
              <a:rPr lang="en-US" sz="1200" dirty="0">
                <a:solidFill>
                  <a:srgbClr val="3F3F3F"/>
                </a:solidFill>
                <a:effectLst/>
                <a:latin typeface="+mj-lt"/>
                <a:ea typeface="Arial" panose="020B0604020202020204" pitchFamily="34" charset="0"/>
                <a:cs typeface="Arial" panose="020B0604020202020204" pitchFamily="34" charset="0"/>
              </a:rPr>
              <a:t>Sales Reps and Managers should use the Scorecard throughout the Opportunity </a:t>
            </a:r>
            <a:r>
              <a:rPr lang="en-US" sz="1200" dirty="0">
                <a:solidFill>
                  <a:srgbClr val="3F3F3F"/>
                </a:solidFill>
                <a:latin typeface="+mj-lt"/>
                <a:ea typeface="Arial" panose="020B0604020202020204" pitchFamily="34" charset="0"/>
                <a:cs typeface="Arial" panose="020B0604020202020204" pitchFamily="34" charset="0"/>
              </a:rPr>
              <a:t>M</a:t>
            </a:r>
            <a:r>
              <a:rPr lang="en-US" sz="1200" dirty="0">
                <a:solidFill>
                  <a:srgbClr val="3F3F3F"/>
                </a:solidFill>
                <a:effectLst/>
                <a:latin typeface="+mj-lt"/>
                <a:ea typeface="Arial" panose="020B0604020202020204" pitchFamily="34" charset="0"/>
                <a:cs typeface="Arial" panose="020B0604020202020204" pitchFamily="34" charset="0"/>
              </a:rPr>
              <a:t>anagement process as a way to pressure test the answers developed in the SCQA Win Strategy.</a:t>
            </a:r>
            <a:endParaRPr lang="en-US" sz="1200" dirty="0">
              <a:effectLst/>
              <a:latin typeface="+mj-lt"/>
              <a:ea typeface="Arial" panose="020B0604020202020204" pitchFamily="34" charset="0"/>
              <a:cs typeface="Arial" panose="020B0604020202020204" pitchFamily="34" charset="0"/>
            </a:endParaRPr>
          </a:p>
        </p:txBody>
      </p:sp>
      <p:graphicFrame>
        <p:nvGraphicFramePr>
          <p:cNvPr id="26" name="Table 25">
            <a:extLst>
              <a:ext uri="{FF2B5EF4-FFF2-40B4-BE49-F238E27FC236}">
                <a16:creationId xmlns:a16="http://schemas.microsoft.com/office/drawing/2014/main" id="{B7E6C4DE-557C-4296-BB24-36B7672B555F}"/>
              </a:ext>
            </a:extLst>
          </p:cNvPr>
          <p:cNvGraphicFramePr>
            <a:graphicFrameLocks noGrp="1"/>
          </p:cNvGraphicFramePr>
          <p:nvPr>
            <p:extLst>
              <p:ext uri="{D42A27DB-BD31-4B8C-83A1-F6EECF244321}">
                <p14:modId xmlns:p14="http://schemas.microsoft.com/office/powerpoint/2010/main" val="3264919360"/>
              </p:ext>
            </p:extLst>
          </p:nvPr>
        </p:nvGraphicFramePr>
        <p:xfrm>
          <a:off x="242206" y="1954953"/>
          <a:ext cx="7287988" cy="7189047"/>
        </p:xfrm>
        <a:graphic>
          <a:graphicData uri="http://schemas.openxmlformats.org/drawingml/2006/table">
            <a:tbl>
              <a:tblPr firstRow="1" firstCol="1" bandRow="1"/>
              <a:tblGrid>
                <a:gridCol w="430208">
                  <a:extLst>
                    <a:ext uri="{9D8B030D-6E8A-4147-A177-3AD203B41FA5}">
                      <a16:colId xmlns:a16="http://schemas.microsoft.com/office/drawing/2014/main" val="2427148694"/>
                    </a:ext>
                  </a:extLst>
                </a:gridCol>
                <a:gridCol w="401975">
                  <a:extLst>
                    <a:ext uri="{9D8B030D-6E8A-4147-A177-3AD203B41FA5}">
                      <a16:colId xmlns:a16="http://schemas.microsoft.com/office/drawing/2014/main" val="1017274759"/>
                    </a:ext>
                  </a:extLst>
                </a:gridCol>
                <a:gridCol w="4825721">
                  <a:extLst>
                    <a:ext uri="{9D8B030D-6E8A-4147-A177-3AD203B41FA5}">
                      <a16:colId xmlns:a16="http://schemas.microsoft.com/office/drawing/2014/main" val="874997698"/>
                    </a:ext>
                  </a:extLst>
                </a:gridCol>
                <a:gridCol w="1630084">
                  <a:extLst>
                    <a:ext uri="{9D8B030D-6E8A-4147-A177-3AD203B41FA5}">
                      <a16:colId xmlns:a16="http://schemas.microsoft.com/office/drawing/2014/main" val="687699552"/>
                    </a:ext>
                  </a:extLst>
                </a:gridCol>
              </a:tblGrid>
              <a:tr h="206818">
                <a:tc>
                  <a:txBody>
                    <a:bodyPr/>
                    <a:lstStyle/>
                    <a:p>
                      <a:pPr marL="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YES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NEXT STEPS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396834"/>
                  </a:ext>
                </a:extLst>
              </a:tr>
              <a:tr h="194777">
                <a:tc gridSpan="4">
                  <a:txBody>
                    <a:bodyPr/>
                    <a:lstStyle/>
                    <a:p>
                      <a:pPr marL="0" marR="0">
                        <a:spcBef>
                          <a:spcPts val="0"/>
                        </a:spcBef>
                        <a:spcAft>
                          <a:spcPts val="0"/>
                        </a:spcAft>
                      </a:pPr>
                      <a:r>
                        <a:rPr lang="en-US"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Buying Decision Team And The Decision Process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5934116"/>
                  </a:ext>
                </a:extLst>
              </a:tr>
              <a:tr h="388846">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Have we identified the Buying Decision Team (BDT)? – these are the primary decision makers with buying authority. Have we added them as Contacts in SFDC?</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14496"/>
                  </a:ext>
                </a:extLst>
              </a:tr>
              <a:tr h="17848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Have we identified other key influencers on the deal and added them as Contacts?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926187"/>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Is there confirmation from the BDT that this is a business priority?</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86233"/>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Is there budget already allocated to make this purchase?</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169062"/>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already have business with the client?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508195"/>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have the right relationships in place to win this opportunity?</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540154"/>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have an estimate of how long it will take the client to make their decision?</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773829"/>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Have we determined whether there is a formal RFP/contract process?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660351"/>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know their procurement process? – this is how they buy similar services.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32770"/>
                  </a:ext>
                </a:extLst>
              </a:tr>
              <a:tr h="415760">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know what the Buying Criteria is? – these are the factors which are most important to win the deal, such as price, functionality, or delivery support.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846267"/>
                  </a:ext>
                </a:extLst>
              </a:tr>
              <a:tr h="161488">
                <a:tc gridSpan="4">
                  <a:txBody>
                    <a:bodyPr/>
                    <a:lstStyle/>
                    <a:p>
                      <a:pPr marL="0" marR="0">
                        <a:spcBef>
                          <a:spcPts val="0"/>
                        </a:spcBef>
                        <a:spcAft>
                          <a:spcPts val="0"/>
                        </a:spcAft>
                      </a:pPr>
                      <a:r>
                        <a:rPr lang="en-US"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Situation, Complication, Question, Answer (SCQA) Framework</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4759034"/>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fully understand the Situation and Complication faced by the client?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007476"/>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Situation:</a:t>
                      </a:r>
                      <a:r>
                        <a:rPr lang="en-US" sz="1000" dirty="0">
                          <a:effectLst/>
                          <a:latin typeface="Arial" panose="020B0604020202020204" pitchFamily="34" charset="0"/>
                          <a:ea typeface="Calibri" panose="020F0502020204030204" pitchFamily="34" charset="0"/>
                          <a:cs typeface="Arial" panose="020B0604020202020204" pitchFamily="34" charset="0"/>
                        </a:rPr>
                        <a:t> Is there a compelling event/initiative/urgency tied to the opportunity?</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292696"/>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Complication:</a:t>
                      </a:r>
                      <a:r>
                        <a:rPr lang="en-US" sz="1000" dirty="0">
                          <a:effectLst/>
                          <a:latin typeface="Arial" panose="020B0604020202020204" pitchFamily="34" charset="0"/>
                          <a:ea typeface="Calibri" panose="020F0502020204030204" pitchFamily="34" charset="0"/>
                          <a:cs typeface="Arial" panose="020B0604020202020204" pitchFamily="34" charset="0"/>
                        </a:rPr>
                        <a:t> What are the main drivers of the need/use case/pain point?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308863"/>
                  </a:ext>
                </a:extLst>
              </a:tr>
              <a:tr h="403720">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What is the Question the client is asking and what solutions help answer the needs of the client?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11732"/>
                  </a:ext>
                </a:extLst>
              </a:tr>
              <a:tr h="403720">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Question:</a:t>
                      </a:r>
                      <a:r>
                        <a:rPr lang="en-US" sz="1000" dirty="0">
                          <a:effectLst/>
                          <a:latin typeface="Arial" panose="020B0604020202020204" pitchFamily="34" charset="0"/>
                          <a:ea typeface="Calibri" panose="020F0502020204030204" pitchFamily="34" charset="0"/>
                          <a:cs typeface="Arial" panose="020B0604020202020204" pitchFamily="34" charset="0"/>
                        </a:rPr>
                        <a:t> Does the client understand how to quantify the benefit of our solution? What is the client’s cost of doing nothing?</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727007"/>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Answer:</a:t>
                      </a:r>
                      <a:r>
                        <a:rPr lang="en-US" sz="1000" dirty="0">
                          <a:effectLst/>
                          <a:latin typeface="Arial" panose="020B0604020202020204" pitchFamily="34" charset="0"/>
                          <a:ea typeface="Calibri" panose="020F0502020204030204" pitchFamily="34" charset="0"/>
                          <a:cs typeface="Arial" panose="020B0604020202020204" pitchFamily="34" charset="0"/>
                        </a:rPr>
                        <a:t> What problems and pains will specific solutions address?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716283"/>
                  </a:ext>
                </a:extLst>
              </a:tr>
              <a:tr h="403720">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know approximately when they would like to have a solution in place and fully functional?</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353522"/>
                  </a:ext>
                </a:extLst>
              </a:tr>
              <a:tr h="206818">
                <a:tc gridSpan="4">
                  <a:txBody>
                    <a:bodyPr/>
                    <a:lstStyle/>
                    <a:p>
                      <a:pPr marL="0" marR="0">
                        <a:spcBef>
                          <a:spcPts val="0"/>
                        </a:spcBef>
                        <a:spcAft>
                          <a:spcPts val="0"/>
                        </a:spcAft>
                      </a:pPr>
                      <a:r>
                        <a:rPr lang="en-US"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Product &amp; Solution Fit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322978"/>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Is the client seeking a solution that is one of our primary areas of expertise?</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490666"/>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Have we identified the client’s segment?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447105"/>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Is the client “Ideal” or “Ideal Potential’ in terms of  client segment?</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922042"/>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Do we have/need internal alignment on pursuit of the opportunity?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649802"/>
                  </a:ext>
                </a:extLst>
              </a:tr>
              <a:tr h="403720">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If they are already our client, have we identified why they chose us in the first place?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983059"/>
                  </a:ext>
                </a:extLst>
              </a:tr>
              <a:tr h="194777">
                <a:tc gridSpan="4">
                  <a:txBody>
                    <a:bodyPr/>
                    <a:lstStyle/>
                    <a:p>
                      <a:pPr marL="0" marR="0">
                        <a:spcBef>
                          <a:spcPts val="0"/>
                        </a:spcBef>
                        <a:spcAft>
                          <a:spcPts val="0"/>
                        </a:spcAft>
                      </a:pPr>
                      <a:r>
                        <a:rPr lang="en-US"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Business Drivers/Initiatives – Company Information</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5829064"/>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Have we uncovered the client’s organizational goals for the next year?</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965479"/>
                  </a:ext>
                </a:extLst>
              </a:tr>
              <a:tr h="194777">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Is the company in a growth mode and do we know how they intend to grow?</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729447"/>
                  </a:ext>
                </a:extLst>
              </a:tr>
              <a:tr h="206818">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Have we identified the current and market challenges they face?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82484"/>
                  </a:ext>
                </a:extLst>
              </a:tr>
            </a:tbl>
          </a:graphicData>
        </a:graphic>
      </p:graphicFrame>
      <p:grpSp>
        <p:nvGrpSpPr>
          <p:cNvPr id="84" name="Group 83">
            <a:extLst>
              <a:ext uri="{FF2B5EF4-FFF2-40B4-BE49-F238E27FC236}">
                <a16:creationId xmlns:a16="http://schemas.microsoft.com/office/drawing/2014/main" id="{48DDB972-AA4F-497A-8893-FF3ABABC42D3}"/>
              </a:ext>
            </a:extLst>
          </p:cNvPr>
          <p:cNvGrpSpPr>
            <a:grpSpLocks noChangeAspect="1"/>
          </p:cNvGrpSpPr>
          <p:nvPr/>
        </p:nvGrpSpPr>
        <p:grpSpPr>
          <a:xfrm>
            <a:off x="5015673" y="244028"/>
            <a:ext cx="2641511" cy="290028"/>
            <a:chOff x="543380" y="1126488"/>
            <a:chExt cx="6531461" cy="717131"/>
          </a:xfrm>
        </p:grpSpPr>
        <p:sp>
          <p:nvSpPr>
            <p:cNvPr id="85" name="Oval 84">
              <a:extLst>
                <a:ext uri="{FF2B5EF4-FFF2-40B4-BE49-F238E27FC236}">
                  <a16:creationId xmlns:a16="http://schemas.microsoft.com/office/drawing/2014/main" id="{19E3C5EB-4B70-4042-B317-0A4E04D42499}"/>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6" name="Oval 85">
              <a:extLst>
                <a:ext uri="{FF2B5EF4-FFF2-40B4-BE49-F238E27FC236}">
                  <a16:creationId xmlns:a16="http://schemas.microsoft.com/office/drawing/2014/main" id="{02E8C671-A6B6-4691-97B4-619737A12BE7}"/>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7" name="Oval 86">
              <a:extLst>
                <a:ext uri="{FF2B5EF4-FFF2-40B4-BE49-F238E27FC236}">
                  <a16:creationId xmlns:a16="http://schemas.microsoft.com/office/drawing/2014/main" id="{70378DBC-B5E5-4255-AF98-185152CB1B1A}"/>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8" name="Oval 87">
              <a:extLst>
                <a:ext uri="{FF2B5EF4-FFF2-40B4-BE49-F238E27FC236}">
                  <a16:creationId xmlns:a16="http://schemas.microsoft.com/office/drawing/2014/main" id="{D5F02D89-5C91-4872-A981-6A3B957E8CA8}"/>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9" name="Oval 88">
              <a:extLst>
                <a:ext uri="{FF2B5EF4-FFF2-40B4-BE49-F238E27FC236}">
                  <a16:creationId xmlns:a16="http://schemas.microsoft.com/office/drawing/2014/main" id="{38D67D54-BBE6-465D-AC95-48D12B897097}"/>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90" name="Oval 89">
              <a:extLst>
                <a:ext uri="{FF2B5EF4-FFF2-40B4-BE49-F238E27FC236}">
                  <a16:creationId xmlns:a16="http://schemas.microsoft.com/office/drawing/2014/main" id="{9C7A3844-FAF0-43C0-8756-7B320AF9FE4C}"/>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91" name="Oval 90">
              <a:extLst>
                <a:ext uri="{FF2B5EF4-FFF2-40B4-BE49-F238E27FC236}">
                  <a16:creationId xmlns:a16="http://schemas.microsoft.com/office/drawing/2014/main" id="{14FD4247-FD1A-47EE-B6EF-F54B3A2C4C5F}"/>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92" name="Group 91">
              <a:extLst>
                <a:ext uri="{FF2B5EF4-FFF2-40B4-BE49-F238E27FC236}">
                  <a16:creationId xmlns:a16="http://schemas.microsoft.com/office/drawing/2014/main" id="{30DB392A-7BE2-45C4-A73B-2F365078CC58}"/>
                </a:ext>
              </a:extLst>
            </p:cNvPr>
            <p:cNvGrpSpPr/>
            <p:nvPr/>
          </p:nvGrpSpPr>
          <p:grpSpPr>
            <a:xfrm>
              <a:off x="721764" y="1304872"/>
              <a:ext cx="360363" cy="360363"/>
              <a:chOff x="9161463" y="2887663"/>
              <a:chExt cx="360363" cy="360363"/>
            </a:xfrm>
            <a:solidFill>
              <a:schemeClr val="bg1"/>
            </a:solidFill>
          </p:grpSpPr>
          <p:sp>
            <p:nvSpPr>
              <p:cNvPr id="109" name="Freeform 21">
                <a:extLst>
                  <a:ext uri="{FF2B5EF4-FFF2-40B4-BE49-F238E27FC236}">
                    <a16:creationId xmlns:a16="http://schemas.microsoft.com/office/drawing/2014/main" id="{2AB9B583-AF14-4B31-A8F1-34DE95F2CCDE}"/>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22">
                <a:extLst>
                  <a:ext uri="{FF2B5EF4-FFF2-40B4-BE49-F238E27FC236}">
                    <a16:creationId xmlns:a16="http://schemas.microsoft.com/office/drawing/2014/main" id="{06D567E2-B193-4741-9F7A-7434D9A830FF}"/>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3">
                <a:extLst>
                  <a:ext uri="{FF2B5EF4-FFF2-40B4-BE49-F238E27FC236}">
                    <a16:creationId xmlns:a16="http://schemas.microsoft.com/office/drawing/2014/main" id="{395938CE-D90F-4929-8E36-88D4AB1DBAD8}"/>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93" name="Freeform 13">
              <a:extLst>
                <a:ext uri="{FF2B5EF4-FFF2-40B4-BE49-F238E27FC236}">
                  <a16:creationId xmlns:a16="http://schemas.microsoft.com/office/drawing/2014/main" id="{8F1D6E59-7956-42EF-BB12-D8E1B287E3A4}"/>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6">
              <a:extLst>
                <a:ext uri="{FF2B5EF4-FFF2-40B4-BE49-F238E27FC236}">
                  <a16:creationId xmlns:a16="http://schemas.microsoft.com/office/drawing/2014/main" id="{D097B778-9B10-496D-AAB5-6BC66FD16898}"/>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95" name="Group 94">
              <a:extLst>
                <a:ext uri="{FF2B5EF4-FFF2-40B4-BE49-F238E27FC236}">
                  <a16:creationId xmlns:a16="http://schemas.microsoft.com/office/drawing/2014/main" id="{82EDC2E2-939F-4391-97B6-988022202673}"/>
                </a:ext>
              </a:extLst>
            </p:cNvPr>
            <p:cNvGrpSpPr/>
            <p:nvPr/>
          </p:nvGrpSpPr>
          <p:grpSpPr>
            <a:xfrm>
              <a:off x="5594820" y="1304872"/>
              <a:ext cx="304800" cy="360362"/>
              <a:chOff x="3421063" y="1804988"/>
              <a:chExt cx="304800" cy="360362"/>
            </a:xfrm>
            <a:solidFill>
              <a:schemeClr val="bg1"/>
            </a:solidFill>
          </p:grpSpPr>
          <p:sp>
            <p:nvSpPr>
              <p:cNvPr id="106" name="Freeform 99">
                <a:extLst>
                  <a:ext uri="{FF2B5EF4-FFF2-40B4-BE49-F238E27FC236}">
                    <a16:creationId xmlns:a16="http://schemas.microsoft.com/office/drawing/2014/main" id="{41C039C6-AC75-49C4-9D37-D170F6DDA465}"/>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100">
                <a:extLst>
                  <a:ext uri="{FF2B5EF4-FFF2-40B4-BE49-F238E27FC236}">
                    <a16:creationId xmlns:a16="http://schemas.microsoft.com/office/drawing/2014/main" id="{552F7C44-467B-4BD3-9185-6681C916ADBA}"/>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01">
                <a:extLst>
                  <a:ext uri="{FF2B5EF4-FFF2-40B4-BE49-F238E27FC236}">
                    <a16:creationId xmlns:a16="http://schemas.microsoft.com/office/drawing/2014/main" id="{561C13CB-5C5B-4127-8ADB-0A9B426122AE}"/>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96" name="Graphic 95">
              <a:extLst>
                <a:ext uri="{FF2B5EF4-FFF2-40B4-BE49-F238E27FC236}">
                  <a16:creationId xmlns:a16="http://schemas.microsoft.com/office/drawing/2014/main" id="{D841BE48-FBC6-451A-8B1C-9B0B37A147C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97" name="Group 96">
              <a:extLst>
                <a:ext uri="{FF2B5EF4-FFF2-40B4-BE49-F238E27FC236}">
                  <a16:creationId xmlns:a16="http://schemas.microsoft.com/office/drawing/2014/main" id="{AF2D8474-26B0-458F-8C87-A7F90C1C0958}"/>
                </a:ext>
              </a:extLst>
            </p:cNvPr>
            <p:cNvGrpSpPr/>
            <p:nvPr/>
          </p:nvGrpSpPr>
          <p:grpSpPr>
            <a:xfrm>
              <a:off x="3628929" y="1304872"/>
              <a:ext cx="360363" cy="360362"/>
              <a:chOff x="4113213" y="5414963"/>
              <a:chExt cx="360363" cy="360362"/>
            </a:xfrm>
            <a:solidFill>
              <a:schemeClr val="bg1"/>
            </a:solidFill>
          </p:grpSpPr>
          <p:sp>
            <p:nvSpPr>
              <p:cNvPr id="103" name="Freeform 88">
                <a:extLst>
                  <a:ext uri="{FF2B5EF4-FFF2-40B4-BE49-F238E27FC236}">
                    <a16:creationId xmlns:a16="http://schemas.microsoft.com/office/drawing/2014/main" id="{59EFB45F-61EA-49FA-9892-410731DD0415}"/>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89">
                <a:extLst>
                  <a:ext uri="{FF2B5EF4-FFF2-40B4-BE49-F238E27FC236}">
                    <a16:creationId xmlns:a16="http://schemas.microsoft.com/office/drawing/2014/main" id="{D2D7B0A6-99F0-43FB-BE36-0F9CE4C6A589}"/>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90">
                <a:extLst>
                  <a:ext uri="{FF2B5EF4-FFF2-40B4-BE49-F238E27FC236}">
                    <a16:creationId xmlns:a16="http://schemas.microsoft.com/office/drawing/2014/main" id="{77A59276-6E27-45A6-B077-B3F6D4E1A80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8" name="Group 97">
              <a:extLst>
                <a:ext uri="{FF2B5EF4-FFF2-40B4-BE49-F238E27FC236}">
                  <a16:creationId xmlns:a16="http://schemas.microsoft.com/office/drawing/2014/main" id="{CB8C800A-1E35-45A0-B3C5-82E3B7594C6D}"/>
                </a:ext>
              </a:extLst>
            </p:cNvPr>
            <p:cNvGrpSpPr/>
            <p:nvPr/>
          </p:nvGrpSpPr>
          <p:grpSpPr>
            <a:xfrm>
              <a:off x="2659874" y="1308047"/>
              <a:ext cx="360363" cy="354013"/>
              <a:chOff x="9161463" y="4692650"/>
              <a:chExt cx="360363" cy="354013"/>
            </a:xfrm>
            <a:solidFill>
              <a:schemeClr val="bg1"/>
            </a:solidFill>
          </p:grpSpPr>
          <p:sp>
            <p:nvSpPr>
              <p:cNvPr id="99" name="Freeform 156">
                <a:extLst>
                  <a:ext uri="{FF2B5EF4-FFF2-40B4-BE49-F238E27FC236}">
                    <a16:creationId xmlns:a16="http://schemas.microsoft.com/office/drawing/2014/main" id="{331A70E1-5DE1-4749-9C0F-DA6A8124B832}"/>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157">
                <a:extLst>
                  <a:ext uri="{FF2B5EF4-FFF2-40B4-BE49-F238E27FC236}">
                    <a16:creationId xmlns:a16="http://schemas.microsoft.com/office/drawing/2014/main" id="{3C3F0DAA-9E1B-4808-833B-389522DA9388}"/>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158">
                <a:extLst>
                  <a:ext uri="{FF2B5EF4-FFF2-40B4-BE49-F238E27FC236}">
                    <a16:creationId xmlns:a16="http://schemas.microsoft.com/office/drawing/2014/main" id="{A173D32E-FCBB-4789-9B7A-58BAC0CC2C14}"/>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59">
                <a:extLst>
                  <a:ext uri="{FF2B5EF4-FFF2-40B4-BE49-F238E27FC236}">
                    <a16:creationId xmlns:a16="http://schemas.microsoft.com/office/drawing/2014/main" id="{C1ADD017-3209-4A2B-8E95-3DFC3DB5E758}"/>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6" name="Slide Number Placeholder 2">
            <a:extLst>
              <a:ext uri="{FF2B5EF4-FFF2-40B4-BE49-F238E27FC236}">
                <a16:creationId xmlns:a16="http://schemas.microsoft.com/office/drawing/2014/main" id="{684FB7C9-3423-014D-BACE-93158D5DE509}"/>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78</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9696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840929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New Business Plan</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319976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266079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normAutofit/>
          </a:bodyPr>
          <a:lstStyle/>
          <a:p>
            <a:r>
              <a:rPr lang="en-US" spc="300" dirty="0"/>
              <a:t>Sales Process</a:t>
            </a:r>
          </a:p>
        </p:txBody>
      </p:sp>
    </p:spTree>
    <p:extLst>
      <p:ext uri="{BB962C8B-B14F-4D97-AF65-F5344CB8AC3E}">
        <p14:creationId xmlns:p14="http://schemas.microsoft.com/office/powerpoint/2010/main" val="21927398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73DD482-9CB9-4675-9E10-B0BA3EDC9F6D}"/>
              </a:ext>
            </a:extLst>
          </p:cNvPr>
          <p:cNvGraphicFramePr>
            <a:graphicFrameLocks noChangeAspect="1"/>
          </p:cNvGraphicFramePr>
          <p:nvPr>
            <p:custDataLst>
              <p:tags r:id="rId1"/>
            </p:custDataLst>
            <p:extLst>
              <p:ext uri="{D42A27DB-BD31-4B8C-83A1-F6EECF244321}">
                <p14:modId xmlns:p14="http://schemas.microsoft.com/office/powerpoint/2010/main" val="3768361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473DD482-9CB9-4675-9E10-B0BA3EDC9F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FCD5428-3C1B-4FB8-8ED6-C1DC3982FBA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56D665ED-1148-4244-818A-26BD05C0699D}"/>
              </a:ext>
            </a:extLst>
          </p:cNvPr>
          <p:cNvSpPr>
            <a:spLocks noGrp="1"/>
          </p:cNvSpPr>
          <p:nvPr>
            <p:ph type="title"/>
          </p:nvPr>
        </p:nvSpPr>
        <p:spPr/>
        <p:txBody>
          <a:bodyPr/>
          <a:lstStyle/>
          <a:p>
            <a:r>
              <a:rPr lang="en-US" dirty="0"/>
              <a:t>New Business Plan</a:t>
            </a:r>
          </a:p>
        </p:txBody>
      </p:sp>
      <p:graphicFrame>
        <p:nvGraphicFramePr>
          <p:cNvPr id="7" name="Table 6">
            <a:extLst>
              <a:ext uri="{FF2B5EF4-FFF2-40B4-BE49-F238E27FC236}">
                <a16:creationId xmlns:a16="http://schemas.microsoft.com/office/drawing/2014/main" id="{3A5FBFED-D7B2-4507-BB64-365C4564480F}"/>
              </a:ext>
            </a:extLst>
          </p:cNvPr>
          <p:cNvGraphicFramePr>
            <a:graphicFrameLocks noGrp="1"/>
          </p:cNvGraphicFramePr>
          <p:nvPr>
            <p:extLst>
              <p:ext uri="{D42A27DB-BD31-4B8C-83A1-F6EECF244321}">
                <p14:modId xmlns:p14="http://schemas.microsoft.com/office/powerpoint/2010/main" val="4225008217"/>
              </p:ext>
            </p:extLst>
          </p:nvPr>
        </p:nvGraphicFramePr>
        <p:xfrm>
          <a:off x="246798" y="2629465"/>
          <a:ext cx="7270016" cy="6661877"/>
        </p:xfrm>
        <a:graphic>
          <a:graphicData uri="http://schemas.openxmlformats.org/drawingml/2006/table">
            <a:tbl>
              <a:tblPr firstRow="1" firstCol="1" bandRow="1"/>
              <a:tblGrid>
                <a:gridCol w="1088601">
                  <a:extLst>
                    <a:ext uri="{9D8B030D-6E8A-4147-A177-3AD203B41FA5}">
                      <a16:colId xmlns:a16="http://schemas.microsoft.com/office/drawing/2014/main" val="1150223542"/>
                    </a:ext>
                  </a:extLst>
                </a:gridCol>
                <a:gridCol w="4556384">
                  <a:extLst>
                    <a:ext uri="{9D8B030D-6E8A-4147-A177-3AD203B41FA5}">
                      <a16:colId xmlns:a16="http://schemas.microsoft.com/office/drawing/2014/main" val="3504366641"/>
                    </a:ext>
                  </a:extLst>
                </a:gridCol>
                <a:gridCol w="1625031">
                  <a:extLst>
                    <a:ext uri="{9D8B030D-6E8A-4147-A177-3AD203B41FA5}">
                      <a16:colId xmlns:a16="http://schemas.microsoft.com/office/drawing/2014/main" val="287606790"/>
                    </a:ext>
                  </a:extLst>
                </a:gridCol>
              </a:tblGrid>
              <a:tr h="217322">
                <a:tc gridSpan="3">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Select any number of these tactics to develop new business opportunities:</a:t>
                      </a:r>
                      <a:endParaRPr lang="en-US" sz="12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098273"/>
                  </a:ext>
                </a:extLst>
              </a:tr>
              <a:tr h="181580">
                <a:tc>
                  <a:txBody>
                    <a:bodyPr/>
                    <a:lstStyle/>
                    <a:p>
                      <a:pPr marL="0" marR="0">
                        <a:spcBef>
                          <a:spcPts val="0"/>
                        </a:spcBef>
                        <a:spcAft>
                          <a:spcPts val="0"/>
                        </a:spcAft>
                      </a:pPr>
                      <a:r>
                        <a:rPr lang="en-US" sz="1050" b="1" dirty="0">
                          <a:solidFill>
                            <a:srgbClr val="3F3F3F"/>
                          </a:solidFill>
                          <a:effectLst/>
                          <a:latin typeface="Arial" panose="020B0604020202020204" pitchFamily="34" charset="0"/>
                          <a:ea typeface="Arial" panose="020B0604020202020204" pitchFamily="34" charset="0"/>
                          <a:cs typeface="Arial" panose="020B0604020202020204" pitchFamily="34" charset="0"/>
                        </a:rPr>
                        <a:t>TACTIC</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DESCRIPTION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b="1"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NOTES</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001569"/>
                  </a:ext>
                </a:extLst>
              </a:tr>
              <a:tr h="1640303">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REFERENCES</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Offer an introduction to a peer of a similar level to the contact. The peer can provide a sense of what it is like to use this solution and how they get the most out of their partnership with our company.</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This activity creates one of three reactions:</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(1) They call the reference - a sign they want to learn more, a sign of where they are in their decision-making process</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(2) They decline and don’t say why - a sign the deal may not be as far along as we think. The prospect may not have garnered enough support from all the decision-makers to be at the stage yet</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(3) They decline and say “we are all good; don’t need references. Just need to get X, Y, and Z done and we should be good”</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77234"/>
                  </a:ext>
                </a:extLst>
              </a:tr>
              <a:tr h="447355">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CASE </a:t>
                      </a:r>
                      <a:b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STUDY</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Provide a detailed account of the benefits obtained by another client. Selling based on the benefits and the names of recognizable accounts can be far more effective than a ‘dog &amp; pony’ show of a product or feature. </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782545"/>
                  </a:ext>
                </a:extLst>
              </a:tr>
              <a:tr h="596474">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NEW FEATURES</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Reach out to the prospect with a roadmap of new features or functionality. Walk them through what developments are coming but be sure to customize the messaging to their business and how these features can help them address the Situation and Complication they are facing.</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339703"/>
                  </a:ext>
                </a:extLst>
              </a:tr>
              <a:tr h="596474">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COMPETITIVE PLAY</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Watch and pay attention to the industry and what their competitors are doing.  Drop them a couple FYI notes but don’t mention the current deal. Just want them to know their competitor is our competitor and we will help them remain one step ahead.</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18815"/>
                  </a:ext>
                </a:extLst>
              </a:tr>
              <a:tr h="596474">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MSA / T&amp;Cs</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“Do you have a standard MSA you use or would you like to use?”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T&amp;Cs- ask them to make an introduction to their legal/procurement team. When a customer gets legal/procurement involved, it is a key tell that they are making efforts to buy.</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034147"/>
                  </a:ext>
                </a:extLst>
              </a:tr>
              <a:tr h="596474">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DECISION WALK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“Just so I understand the sequence of events, what is your typical process for implementing a solution like ours? I want to ensure I have this information, so our delivery team is in the best position to deliver a seamless implementation.”</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287388"/>
                  </a:ext>
                </a:extLst>
              </a:tr>
              <a:tr h="447355">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BDT BUY IN</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“I know you and I are aligned on what needs to happen, but my fear is that there may be other key stakeholders who are not. How do you normally get them aligned on a purchase like this?”</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612384"/>
                  </a:ext>
                </a:extLst>
              </a:tr>
              <a:tr h="447355">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COMPELLING EVENT</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“I know from our discussions that you’d like to have a solution in place by XXX. Working backwards from that date, how can I help make sure you have everything you need to meet that deadline?”</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064947"/>
                  </a:ext>
                </a:extLst>
              </a:tr>
              <a:tr h="298237">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LOST DEAL</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Send a note to set up a win/loss call if the deal goes dark for a while to see if it is still active.</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40904"/>
                  </a:ext>
                </a:extLst>
              </a:tr>
              <a:tr h="596474">
                <a:tc>
                  <a:txBody>
                    <a:bodyPr/>
                    <a:lstStyle/>
                    <a:p>
                      <a:pPr marL="0" marR="0">
                        <a:spcBef>
                          <a:spcPts val="0"/>
                        </a:spcBef>
                        <a:spcAft>
                          <a:spcPts val="0"/>
                        </a:spcAft>
                      </a:pPr>
                      <a:r>
                        <a:rPr lang="en-US" sz="1050" b="1"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COLUMBO TACTIC</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Make a memorable impression using the following Columbo Tactic: </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0"/>
                        </a:spcAft>
                      </a:pP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(1) withhold a critical piece of information until the end of the meeting </a:t>
                      </a:r>
                      <a:b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(2) right before you part company, share the information or ask a question </a:t>
                      </a:r>
                      <a:b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br>
                      <a:r>
                        <a:rPr lang="en-US" sz="900" dirty="0">
                          <a:solidFill>
                            <a:srgbClr val="272525"/>
                          </a:solidFill>
                          <a:effectLst/>
                          <a:latin typeface="Arial" panose="020B0604020202020204" pitchFamily="34" charset="0"/>
                          <a:ea typeface="Times New Roman" panose="02020603050405020304" pitchFamily="18" charset="0"/>
                          <a:cs typeface="Arial" panose="020B0604020202020204" pitchFamily="34" charset="0"/>
                        </a:rPr>
                        <a:t>(3) enjoy the response you receive</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68141" marR="681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371587"/>
                  </a:ext>
                </a:extLst>
              </a:tr>
            </a:tbl>
          </a:graphicData>
        </a:graphic>
      </p:graphicFrame>
      <p:sp>
        <p:nvSpPr>
          <p:cNvPr id="29" name="TextBox 28">
            <a:extLst>
              <a:ext uri="{FF2B5EF4-FFF2-40B4-BE49-F238E27FC236}">
                <a16:creationId xmlns:a16="http://schemas.microsoft.com/office/drawing/2014/main" id="{4678A787-FFE6-419E-8D0C-404074164641}"/>
              </a:ext>
            </a:extLst>
          </p:cNvPr>
          <p:cNvSpPr txBox="1"/>
          <p:nvPr/>
        </p:nvSpPr>
        <p:spPr>
          <a:xfrm>
            <a:off x="161226" y="905916"/>
            <a:ext cx="7165669" cy="1723549"/>
          </a:xfrm>
          <a:prstGeom prst="rect">
            <a:avLst/>
          </a:prstGeom>
          <a:noFill/>
        </p:spPr>
        <p:txBody>
          <a:bodyPr wrap="square">
            <a:spAutoFit/>
          </a:bodyPr>
          <a:lstStyle/>
          <a:p>
            <a:pPr marL="0" marR="0">
              <a:spcBef>
                <a:spcPts val="600"/>
              </a:spcBef>
              <a:spcAft>
                <a:spcPts val="0"/>
              </a:spcAft>
            </a:pPr>
            <a:r>
              <a:rPr lang="en-US" sz="1200" b="1" dirty="0">
                <a:solidFill>
                  <a:srgbClr val="1481C4"/>
                </a:solidFill>
                <a:effectLst/>
                <a:latin typeface="+mj-lt"/>
                <a:ea typeface="Arial" panose="020B0604020202020204" pitchFamily="34" charset="0"/>
                <a:cs typeface="Arial" panose="020B0604020202020204" pitchFamily="34" charset="0"/>
              </a:rPr>
              <a:t>Value</a:t>
            </a:r>
            <a:r>
              <a:rPr lang="en-US" sz="1200" dirty="0">
                <a:solidFill>
                  <a:srgbClr val="1481C4"/>
                </a:solidFill>
                <a:effectLst/>
                <a:latin typeface="+mj-lt"/>
                <a:ea typeface="Arial" panose="020B0604020202020204" pitchFamily="34" charset="0"/>
                <a:cs typeface="Arial" panose="020B0604020202020204" pitchFamily="34" charset="0"/>
              </a:rPr>
              <a:t>:  </a:t>
            </a:r>
            <a:r>
              <a:rPr lang="en-US" sz="1200" dirty="0">
                <a:solidFill>
                  <a:srgbClr val="3F3F3F"/>
                </a:solidFill>
                <a:effectLst/>
                <a:latin typeface="+mj-lt"/>
                <a:ea typeface="Arial" panose="020B0604020202020204" pitchFamily="34" charset="0"/>
                <a:cs typeface="Arial" panose="020B0604020202020204" pitchFamily="34" charset="0"/>
              </a:rPr>
              <a:t>This New Business Plan provides specific tactics to initiate communication with prospects or re-engage with clients to develop new business opportunities.  </a:t>
            </a:r>
            <a:endParaRPr lang="en-US" sz="1200" dirty="0">
              <a:effectLst/>
              <a:latin typeface="+mj-lt"/>
              <a:ea typeface="Arial" panose="020B0604020202020204" pitchFamily="34" charset="0"/>
              <a:cs typeface="Arial" panose="020B0604020202020204" pitchFamily="34" charset="0"/>
            </a:endParaRPr>
          </a:p>
          <a:p>
            <a:pPr marL="0" marR="0">
              <a:spcBef>
                <a:spcPts val="600"/>
              </a:spcBef>
              <a:spcAft>
                <a:spcPts val="0"/>
              </a:spcAft>
            </a:pPr>
            <a:r>
              <a:rPr lang="en-US" sz="1200" b="1" dirty="0">
                <a:solidFill>
                  <a:srgbClr val="1481C4"/>
                </a:solidFill>
                <a:effectLst/>
                <a:latin typeface="+mj-lt"/>
                <a:ea typeface="Arial" panose="020B0604020202020204" pitchFamily="34" charset="0"/>
                <a:cs typeface="Arial" panose="020B0604020202020204" pitchFamily="34" charset="0"/>
              </a:rPr>
              <a:t>Instructions</a:t>
            </a:r>
            <a:r>
              <a:rPr lang="en-US" sz="1200" dirty="0">
                <a:solidFill>
                  <a:srgbClr val="1481C4"/>
                </a:solidFill>
                <a:effectLst/>
                <a:latin typeface="+mj-lt"/>
                <a:ea typeface="Arial" panose="020B0604020202020204" pitchFamily="34" charset="0"/>
                <a:cs typeface="Arial" panose="020B0604020202020204" pitchFamily="34" charset="0"/>
              </a:rPr>
              <a:t>: </a:t>
            </a:r>
            <a:r>
              <a:rPr lang="en-US" sz="1200" dirty="0">
                <a:solidFill>
                  <a:srgbClr val="3F3F3F"/>
                </a:solidFill>
                <a:effectLst/>
                <a:latin typeface="+mj-lt"/>
                <a:ea typeface="Arial" panose="020B0604020202020204" pitchFamily="34" charset="0"/>
                <a:cs typeface="Arial" panose="020B0604020202020204" pitchFamily="34" charset="0"/>
              </a:rPr>
              <a:t>Use the New Business Plan when you are exploring compelling ways to develop new business with either new logos or existing business. Tailor your tactics and messaging by considering both the Buyer </a:t>
            </a:r>
            <a:r>
              <a:rPr lang="en-US" sz="1200" dirty="0">
                <a:solidFill>
                  <a:srgbClr val="3F3F3F"/>
                </a:solidFill>
                <a:latin typeface="+mj-lt"/>
                <a:ea typeface="Arial" panose="020B0604020202020204" pitchFamily="34" charset="0"/>
                <a:cs typeface="Arial" panose="020B0604020202020204" pitchFamily="34" charset="0"/>
              </a:rPr>
              <a:t>J</a:t>
            </a:r>
            <a:r>
              <a:rPr lang="en-US" sz="1200" dirty="0">
                <a:solidFill>
                  <a:srgbClr val="3F3F3F"/>
                </a:solidFill>
                <a:effectLst/>
                <a:latin typeface="+mj-lt"/>
                <a:ea typeface="Arial" panose="020B0604020202020204" pitchFamily="34" charset="0"/>
                <a:cs typeface="Arial" panose="020B0604020202020204" pitchFamily="34" charset="0"/>
              </a:rPr>
              <a:t>ourney stage the client is at as well as the Persona you are communicating with. </a:t>
            </a:r>
            <a:endParaRPr lang="en-US" sz="1200" dirty="0">
              <a:effectLst/>
              <a:latin typeface="+mj-lt"/>
              <a:ea typeface="Arial" panose="020B0604020202020204" pitchFamily="34" charset="0"/>
              <a:cs typeface="Arial" panose="020B0604020202020204" pitchFamily="34" charset="0"/>
            </a:endParaRPr>
          </a:p>
          <a:p>
            <a:pPr marL="0" marR="0">
              <a:spcBef>
                <a:spcPts val="600"/>
              </a:spcBef>
              <a:spcAft>
                <a:spcPts val="0"/>
              </a:spcAft>
            </a:pPr>
            <a:r>
              <a:rPr lang="en-US" sz="1200" b="1" dirty="0">
                <a:solidFill>
                  <a:srgbClr val="1481C4"/>
                </a:solidFill>
                <a:effectLst/>
                <a:latin typeface="+mj-lt"/>
                <a:ea typeface="Arial" panose="020B0604020202020204" pitchFamily="34" charset="0"/>
                <a:cs typeface="Arial" panose="020B0604020202020204" pitchFamily="34" charset="0"/>
              </a:rPr>
              <a:t>Use with SCQA Framework:</a:t>
            </a:r>
            <a:r>
              <a:rPr lang="en-US" sz="1200" dirty="0">
                <a:solidFill>
                  <a:srgbClr val="1481C4"/>
                </a:solidFill>
                <a:effectLst/>
                <a:latin typeface="+mj-lt"/>
                <a:ea typeface="Arial" panose="020B0604020202020204" pitchFamily="34" charset="0"/>
                <a:cs typeface="Arial" panose="020B0604020202020204" pitchFamily="34" charset="0"/>
              </a:rPr>
              <a:t> </a:t>
            </a:r>
            <a:r>
              <a:rPr lang="en-US" sz="1200" dirty="0">
                <a:solidFill>
                  <a:srgbClr val="3F3F3F"/>
                </a:solidFill>
                <a:effectLst/>
                <a:latin typeface="+mj-lt"/>
                <a:ea typeface="Arial" panose="020B0604020202020204" pitchFamily="34" charset="0"/>
                <a:cs typeface="Arial" panose="020B0604020202020204" pitchFamily="34" charset="0"/>
              </a:rPr>
              <a:t>This New Business Plan can be used effectively along with the SCQA Framework. As you develop the client’s Situation and Complication, use quantifiable information, references, and case studies from the section below to build a compelling Proposal.</a:t>
            </a:r>
            <a:endParaRPr lang="en-US" sz="1200" dirty="0">
              <a:effectLst/>
              <a:latin typeface="+mj-lt"/>
              <a:ea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CE90BABC-3B3A-4F08-B28F-EA3B16D35D6C}"/>
              </a:ext>
            </a:extLst>
          </p:cNvPr>
          <p:cNvGrpSpPr>
            <a:grpSpLocks noChangeAspect="1"/>
          </p:cNvGrpSpPr>
          <p:nvPr/>
        </p:nvGrpSpPr>
        <p:grpSpPr>
          <a:xfrm>
            <a:off x="5015673" y="244028"/>
            <a:ext cx="2641511" cy="290028"/>
            <a:chOff x="543380" y="1126488"/>
            <a:chExt cx="6531461" cy="717131"/>
          </a:xfrm>
        </p:grpSpPr>
        <p:sp>
          <p:nvSpPr>
            <p:cNvPr id="57" name="Oval 56">
              <a:extLst>
                <a:ext uri="{FF2B5EF4-FFF2-40B4-BE49-F238E27FC236}">
                  <a16:creationId xmlns:a16="http://schemas.microsoft.com/office/drawing/2014/main" id="{9A73122E-3135-4839-AD52-CC1343D8D93B}"/>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58" name="Oval 57">
              <a:extLst>
                <a:ext uri="{FF2B5EF4-FFF2-40B4-BE49-F238E27FC236}">
                  <a16:creationId xmlns:a16="http://schemas.microsoft.com/office/drawing/2014/main" id="{E29F418D-94D7-46A8-B5FE-87433DAE4AF7}"/>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59" name="Oval 58">
              <a:extLst>
                <a:ext uri="{FF2B5EF4-FFF2-40B4-BE49-F238E27FC236}">
                  <a16:creationId xmlns:a16="http://schemas.microsoft.com/office/drawing/2014/main" id="{2439563F-3CB1-4D10-B5FC-7956260B3C1F}"/>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0" name="Oval 59">
              <a:extLst>
                <a:ext uri="{FF2B5EF4-FFF2-40B4-BE49-F238E27FC236}">
                  <a16:creationId xmlns:a16="http://schemas.microsoft.com/office/drawing/2014/main" id="{79CF329C-E062-40CA-98AF-DB53FA34D55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1333AD8E-FFF3-4B15-B343-98408D613265}"/>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2EEEEFF6-1CA5-4648-BCE7-A4DBB235FAF2}"/>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BFF56CB0-DC95-49D4-964C-7A6FFBB6686E}"/>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4" name="Group 63">
              <a:extLst>
                <a:ext uri="{FF2B5EF4-FFF2-40B4-BE49-F238E27FC236}">
                  <a16:creationId xmlns:a16="http://schemas.microsoft.com/office/drawing/2014/main" id="{9C5801BA-1C93-430E-8D38-B8287211A69D}"/>
                </a:ext>
              </a:extLst>
            </p:cNvPr>
            <p:cNvGrpSpPr/>
            <p:nvPr/>
          </p:nvGrpSpPr>
          <p:grpSpPr>
            <a:xfrm>
              <a:off x="721764" y="1304872"/>
              <a:ext cx="360363" cy="360363"/>
              <a:chOff x="9161463" y="2887663"/>
              <a:chExt cx="360363" cy="360363"/>
            </a:xfrm>
            <a:solidFill>
              <a:schemeClr val="bg1"/>
            </a:solidFill>
          </p:grpSpPr>
          <p:sp>
            <p:nvSpPr>
              <p:cNvPr id="81" name="Freeform 21">
                <a:extLst>
                  <a:ext uri="{FF2B5EF4-FFF2-40B4-BE49-F238E27FC236}">
                    <a16:creationId xmlns:a16="http://schemas.microsoft.com/office/drawing/2014/main" id="{9A9C6763-904C-4574-A8F0-F51D64703AC7}"/>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22">
                <a:extLst>
                  <a:ext uri="{FF2B5EF4-FFF2-40B4-BE49-F238E27FC236}">
                    <a16:creationId xmlns:a16="http://schemas.microsoft.com/office/drawing/2014/main" id="{6B1F4C17-197A-4901-A976-3B2EC7322EEB}"/>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23">
                <a:extLst>
                  <a:ext uri="{FF2B5EF4-FFF2-40B4-BE49-F238E27FC236}">
                    <a16:creationId xmlns:a16="http://schemas.microsoft.com/office/drawing/2014/main" id="{F3D93FEB-9C86-4B9B-948E-C2E57359346E}"/>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5" name="Freeform 13">
              <a:extLst>
                <a:ext uri="{FF2B5EF4-FFF2-40B4-BE49-F238E27FC236}">
                  <a16:creationId xmlns:a16="http://schemas.microsoft.com/office/drawing/2014/main" id="{3F5013E7-EF45-4366-92B0-F13BCF11A287}"/>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6">
              <a:extLst>
                <a:ext uri="{FF2B5EF4-FFF2-40B4-BE49-F238E27FC236}">
                  <a16:creationId xmlns:a16="http://schemas.microsoft.com/office/drawing/2014/main" id="{BB51FC25-A148-46C6-94CB-946C18CFC807}"/>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7" name="Group 66">
              <a:extLst>
                <a:ext uri="{FF2B5EF4-FFF2-40B4-BE49-F238E27FC236}">
                  <a16:creationId xmlns:a16="http://schemas.microsoft.com/office/drawing/2014/main" id="{AC726DE1-DCDA-4E2E-888C-B265D7913E95}"/>
                </a:ext>
              </a:extLst>
            </p:cNvPr>
            <p:cNvGrpSpPr/>
            <p:nvPr/>
          </p:nvGrpSpPr>
          <p:grpSpPr>
            <a:xfrm>
              <a:off x="5594820" y="1304872"/>
              <a:ext cx="304800" cy="360362"/>
              <a:chOff x="3421063" y="1804988"/>
              <a:chExt cx="304800" cy="360362"/>
            </a:xfrm>
            <a:solidFill>
              <a:schemeClr val="bg1"/>
            </a:solidFill>
          </p:grpSpPr>
          <p:sp>
            <p:nvSpPr>
              <p:cNvPr id="78" name="Freeform 99">
                <a:extLst>
                  <a:ext uri="{FF2B5EF4-FFF2-40B4-BE49-F238E27FC236}">
                    <a16:creationId xmlns:a16="http://schemas.microsoft.com/office/drawing/2014/main" id="{27A799B9-4B8F-4187-8901-C300B4F179DD}"/>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00">
                <a:extLst>
                  <a:ext uri="{FF2B5EF4-FFF2-40B4-BE49-F238E27FC236}">
                    <a16:creationId xmlns:a16="http://schemas.microsoft.com/office/drawing/2014/main" id="{AA3F8F0F-88CA-4841-856D-02E1AD55BD9B}"/>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01">
                <a:extLst>
                  <a:ext uri="{FF2B5EF4-FFF2-40B4-BE49-F238E27FC236}">
                    <a16:creationId xmlns:a16="http://schemas.microsoft.com/office/drawing/2014/main" id="{A1E84E6D-7258-41F6-902E-E1A5A1E09ABA}"/>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68" name="Graphic 67">
              <a:extLst>
                <a:ext uri="{FF2B5EF4-FFF2-40B4-BE49-F238E27FC236}">
                  <a16:creationId xmlns:a16="http://schemas.microsoft.com/office/drawing/2014/main" id="{4CC99C22-625E-47E4-B3B7-3A4DADC296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69" name="Group 68">
              <a:extLst>
                <a:ext uri="{FF2B5EF4-FFF2-40B4-BE49-F238E27FC236}">
                  <a16:creationId xmlns:a16="http://schemas.microsoft.com/office/drawing/2014/main" id="{B7C21BFC-0996-4AC7-A61E-1DFD6C9FAC43}"/>
                </a:ext>
              </a:extLst>
            </p:cNvPr>
            <p:cNvGrpSpPr/>
            <p:nvPr/>
          </p:nvGrpSpPr>
          <p:grpSpPr>
            <a:xfrm>
              <a:off x="3628929" y="1304872"/>
              <a:ext cx="360363" cy="360362"/>
              <a:chOff x="4113213" y="5414963"/>
              <a:chExt cx="360363" cy="360362"/>
            </a:xfrm>
            <a:solidFill>
              <a:schemeClr val="bg1"/>
            </a:solidFill>
          </p:grpSpPr>
          <p:sp>
            <p:nvSpPr>
              <p:cNvPr id="75" name="Freeform 88">
                <a:extLst>
                  <a:ext uri="{FF2B5EF4-FFF2-40B4-BE49-F238E27FC236}">
                    <a16:creationId xmlns:a16="http://schemas.microsoft.com/office/drawing/2014/main" id="{B6E60435-9830-4889-BAFE-E7482DF00C75}"/>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89">
                <a:extLst>
                  <a:ext uri="{FF2B5EF4-FFF2-40B4-BE49-F238E27FC236}">
                    <a16:creationId xmlns:a16="http://schemas.microsoft.com/office/drawing/2014/main" id="{D1E6CA70-77D6-46C5-8F5D-4513ADF90B84}"/>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90">
                <a:extLst>
                  <a:ext uri="{FF2B5EF4-FFF2-40B4-BE49-F238E27FC236}">
                    <a16:creationId xmlns:a16="http://schemas.microsoft.com/office/drawing/2014/main" id="{D8E4CF29-3521-4974-8C21-9BB095A7B125}"/>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a:extLst>
                <a:ext uri="{FF2B5EF4-FFF2-40B4-BE49-F238E27FC236}">
                  <a16:creationId xmlns:a16="http://schemas.microsoft.com/office/drawing/2014/main" id="{9DE1892A-E6D2-47D8-9B07-D247CE774B2F}"/>
                </a:ext>
              </a:extLst>
            </p:cNvPr>
            <p:cNvGrpSpPr/>
            <p:nvPr/>
          </p:nvGrpSpPr>
          <p:grpSpPr>
            <a:xfrm>
              <a:off x="2659874" y="1308047"/>
              <a:ext cx="360363" cy="354013"/>
              <a:chOff x="9161463" y="4692650"/>
              <a:chExt cx="360363" cy="354013"/>
            </a:xfrm>
            <a:solidFill>
              <a:schemeClr val="bg1"/>
            </a:solidFill>
          </p:grpSpPr>
          <p:sp>
            <p:nvSpPr>
              <p:cNvPr id="71" name="Freeform 156">
                <a:extLst>
                  <a:ext uri="{FF2B5EF4-FFF2-40B4-BE49-F238E27FC236}">
                    <a16:creationId xmlns:a16="http://schemas.microsoft.com/office/drawing/2014/main" id="{5B1251D4-7EDE-4FEE-BFF7-094937277D28}"/>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57">
                <a:extLst>
                  <a:ext uri="{FF2B5EF4-FFF2-40B4-BE49-F238E27FC236}">
                    <a16:creationId xmlns:a16="http://schemas.microsoft.com/office/drawing/2014/main" id="{D224C7FC-1406-46AC-BCCA-50DB26D47F9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58">
                <a:extLst>
                  <a:ext uri="{FF2B5EF4-FFF2-40B4-BE49-F238E27FC236}">
                    <a16:creationId xmlns:a16="http://schemas.microsoft.com/office/drawing/2014/main" id="{942F7C96-70C6-4C32-95BC-1432968F533D}"/>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59">
                <a:extLst>
                  <a:ext uri="{FF2B5EF4-FFF2-40B4-BE49-F238E27FC236}">
                    <a16:creationId xmlns:a16="http://schemas.microsoft.com/office/drawing/2014/main" id="{A8A2F241-1F43-4F23-A34C-5EDC3BC38B59}"/>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6" name="Slide Number Placeholder 2">
            <a:extLst>
              <a:ext uri="{FF2B5EF4-FFF2-40B4-BE49-F238E27FC236}">
                <a16:creationId xmlns:a16="http://schemas.microsoft.com/office/drawing/2014/main" id="{4ED46EB8-B350-244B-B3F7-847DEFC729ED}"/>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80</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308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403139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Call Plan</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33395873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BA609C4-75A6-4534-8B33-CB518978DB18}"/>
              </a:ext>
            </a:extLst>
          </p:cNvPr>
          <p:cNvGraphicFramePr>
            <a:graphicFrameLocks noChangeAspect="1"/>
          </p:cNvGraphicFramePr>
          <p:nvPr>
            <p:custDataLst>
              <p:tags r:id="rId1"/>
            </p:custDataLst>
            <p:extLst>
              <p:ext uri="{D42A27DB-BD31-4B8C-83A1-F6EECF244321}">
                <p14:modId xmlns:p14="http://schemas.microsoft.com/office/powerpoint/2010/main" val="1108128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CBA609C4-75A6-4534-8B33-CB518978DB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01861C1-E60A-44B2-B7E5-6BC6216530E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03D7AD89-EAF1-41DA-88F3-8D1AC722CD81}"/>
              </a:ext>
            </a:extLst>
          </p:cNvPr>
          <p:cNvSpPr>
            <a:spLocks noGrp="1"/>
          </p:cNvSpPr>
          <p:nvPr>
            <p:ph type="title"/>
          </p:nvPr>
        </p:nvSpPr>
        <p:spPr/>
        <p:txBody>
          <a:bodyPr/>
          <a:lstStyle/>
          <a:p>
            <a:r>
              <a:rPr lang="en-US" dirty="0"/>
              <a:t>Call Plan (1 of 2)</a:t>
            </a:r>
          </a:p>
        </p:txBody>
      </p:sp>
      <p:graphicFrame>
        <p:nvGraphicFramePr>
          <p:cNvPr id="7" name="Table 6">
            <a:extLst>
              <a:ext uri="{FF2B5EF4-FFF2-40B4-BE49-F238E27FC236}">
                <a16:creationId xmlns:a16="http://schemas.microsoft.com/office/drawing/2014/main" id="{8D414512-09B8-4FF5-AB60-3CB30B862059}"/>
              </a:ext>
            </a:extLst>
          </p:cNvPr>
          <p:cNvGraphicFramePr>
            <a:graphicFrameLocks noGrp="1"/>
          </p:cNvGraphicFramePr>
          <p:nvPr>
            <p:extLst>
              <p:ext uri="{D42A27DB-BD31-4B8C-83A1-F6EECF244321}">
                <p14:modId xmlns:p14="http://schemas.microsoft.com/office/powerpoint/2010/main" val="961129144"/>
              </p:ext>
            </p:extLst>
          </p:nvPr>
        </p:nvGraphicFramePr>
        <p:xfrm>
          <a:off x="209879" y="2635213"/>
          <a:ext cx="7306932" cy="1171404"/>
        </p:xfrm>
        <a:graphic>
          <a:graphicData uri="http://schemas.openxmlformats.org/drawingml/2006/table">
            <a:tbl>
              <a:tblPr firstRow="1" firstCol="1" bandRow="1"/>
              <a:tblGrid>
                <a:gridCol w="1826733">
                  <a:extLst>
                    <a:ext uri="{9D8B030D-6E8A-4147-A177-3AD203B41FA5}">
                      <a16:colId xmlns:a16="http://schemas.microsoft.com/office/drawing/2014/main" val="186538400"/>
                    </a:ext>
                  </a:extLst>
                </a:gridCol>
                <a:gridCol w="1826733">
                  <a:extLst>
                    <a:ext uri="{9D8B030D-6E8A-4147-A177-3AD203B41FA5}">
                      <a16:colId xmlns:a16="http://schemas.microsoft.com/office/drawing/2014/main" val="1033240906"/>
                    </a:ext>
                  </a:extLst>
                </a:gridCol>
                <a:gridCol w="1826733">
                  <a:extLst>
                    <a:ext uri="{9D8B030D-6E8A-4147-A177-3AD203B41FA5}">
                      <a16:colId xmlns:a16="http://schemas.microsoft.com/office/drawing/2014/main" val="2884502645"/>
                    </a:ext>
                  </a:extLst>
                </a:gridCol>
                <a:gridCol w="1826733">
                  <a:extLst>
                    <a:ext uri="{9D8B030D-6E8A-4147-A177-3AD203B41FA5}">
                      <a16:colId xmlns:a16="http://schemas.microsoft.com/office/drawing/2014/main" val="3844443248"/>
                    </a:ext>
                  </a:extLst>
                </a:gridCol>
              </a:tblGrid>
              <a:tr h="379511">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Customer Name and Role</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Your Name</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7243362"/>
                  </a:ext>
                </a:extLst>
              </a:tr>
              <a:tr h="379511">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 Opportunity Size?</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Product or Solution</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09441"/>
                  </a:ext>
                </a:extLst>
              </a:tr>
              <a:tr h="412382">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Sales Process Stage</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Buyer Persona(s) Engaged</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a:txBody>
                    <a:bodyPr/>
                    <a:lstStyle/>
                    <a:p>
                      <a:pPr marL="0" marR="0">
                        <a:spcBef>
                          <a:spcPts val="0"/>
                        </a:spcBef>
                        <a:spcAft>
                          <a:spcPts val="0"/>
                        </a:spcAft>
                      </a:pPr>
                      <a:r>
                        <a:rPr lang="en-US" sz="1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3292084"/>
                  </a:ext>
                </a:extLst>
              </a:tr>
            </a:tbl>
          </a:graphicData>
        </a:graphic>
      </p:graphicFrame>
      <p:graphicFrame>
        <p:nvGraphicFramePr>
          <p:cNvPr id="8" name="Table 7">
            <a:extLst>
              <a:ext uri="{FF2B5EF4-FFF2-40B4-BE49-F238E27FC236}">
                <a16:creationId xmlns:a16="http://schemas.microsoft.com/office/drawing/2014/main" id="{67C4A02F-B4EB-46F9-9CC5-3F013027073D}"/>
              </a:ext>
            </a:extLst>
          </p:cNvPr>
          <p:cNvGraphicFramePr>
            <a:graphicFrameLocks noGrp="1"/>
          </p:cNvGraphicFramePr>
          <p:nvPr>
            <p:extLst>
              <p:ext uri="{D42A27DB-BD31-4B8C-83A1-F6EECF244321}">
                <p14:modId xmlns:p14="http://schemas.microsoft.com/office/powerpoint/2010/main" val="332823899"/>
              </p:ext>
            </p:extLst>
          </p:nvPr>
        </p:nvGraphicFramePr>
        <p:xfrm>
          <a:off x="209857" y="3901776"/>
          <a:ext cx="7308290" cy="3413208"/>
        </p:xfrm>
        <a:graphic>
          <a:graphicData uri="http://schemas.openxmlformats.org/drawingml/2006/table">
            <a:tbl>
              <a:tblPr/>
              <a:tblGrid>
                <a:gridCol w="7308290">
                  <a:extLst>
                    <a:ext uri="{9D8B030D-6E8A-4147-A177-3AD203B41FA5}">
                      <a16:colId xmlns:a16="http://schemas.microsoft.com/office/drawing/2014/main" val="661481415"/>
                    </a:ext>
                  </a:extLst>
                </a:gridCol>
              </a:tblGrid>
              <a:tr h="208972">
                <a:tc>
                  <a:txBody>
                    <a:bodyPr/>
                    <a:lstStyle/>
                    <a:p>
                      <a:pPr marL="0" marR="0">
                        <a:spcBef>
                          <a:spcPts val="0"/>
                        </a:spcBef>
                        <a:spcAft>
                          <a:spcPts val="0"/>
                        </a:spcAft>
                      </a:pPr>
                      <a:r>
                        <a:rPr lang="en-US" sz="1100" b="1" kern="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 Situation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extLst>
                  <a:ext uri="{0D108BD9-81ED-4DB2-BD59-A6C34878D82A}">
                    <a16:rowId xmlns:a16="http://schemas.microsoft.com/office/drawing/2014/main" val="2820684029"/>
                  </a:ext>
                </a:extLst>
              </a:tr>
              <a:tr h="928764">
                <a:tc>
                  <a:txBody>
                    <a:bodyPr/>
                    <a:lstStyle/>
                    <a:p>
                      <a:pPr marL="266700" marR="0">
                        <a:spcBef>
                          <a:spcPts val="300"/>
                        </a:spcBef>
                        <a:spcAft>
                          <a:spcPts val="300"/>
                        </a:spcAft>
                        <a:tabLst>
                          <a:tab pos="3200400" algn="l"/>
                        </a:tabLs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is the client’s current Situation and has it changed recently?</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300"/>
                        </a:spcBef>
                        <a:spcAft>
                          <a:spcPts val="300"/>
                        </a:spcAft>
                        <a:tabLst>
                          <a:tab pos="3200400" algn="l"/>
                        </a:tabLst>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p>
                      <a:pPr marL="0" marR="0">
                        <a:spcBef>
                          <a:spcPts val="300"/>
                        </a:spcBef>
                        <a:spcAft>
                          <a:spcPts val="300"/>
                        </a:spcAft>
                        <a:tabLst>
                          <a:tab pos="3200400" algn="l"/>
                        </a:tabLst>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911715"/>
                  </a:ext>
                </a:extLst>
              </a:tr>
              <a:tr h="208972">
                <a:tc>
                  <a:txBody>
                    <a:bodyPr/>
                    <a:lstStyle/>
                    <a:p>
                      <a:pPr marL="0" marR="0">
                        <a:spcBef>
                          <a:spcPts val="0"/>
                        </a:spcBef>
                        <a:spcAft>
                          <a:spcPts val="0"/>
                        </a:spcAft>
                      </a:pPr>
                      <a:r>
                        <a:rPr lang="en-US" sz="1100" b="1" kern="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 Complication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extLst>
                  <a:ext uri="{0D108BD9-81ED-4DB2-BD59-A6C34878D82A}">
                    <a16:rowId xmlns:a16="http://schemas.microsoft.com/office/drawing/2014/main" val="1996827173"/>
                  </a:ext>
                </a:extLst>
              </a:tr>
              <a:tr h="928764">
                <a:tc>
                  <a:txBody>
                    <a:bodyPr/>
                    <a:lstStyle/>
                    <a:p>
                      <a:pPr marL="266700" marR="0">
                        <a:spcBef>
                          <a:spcPts val="300"/>
                        </a:spcBef>
                        <a:spcAft>
                          <a:spcPts val="300"/>
                        </a:spcAft>
                        <a:tabLst>
                          <a:tab pos="3200400" algn="l"/>
                        </a:tabLs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Complication is the client looking to address?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300"/>
                        </a:spcBef>
                        <a:spcAft>
                          <a:spcPts val="300"/>
                        </a:spcAft>
                        <a:tabLst>
                          <a:tab pos="3200400" algn="l"/>
                        </a:tabLst>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p>
                      <a:pPr marL="0" marR="0">
                        <a:spcBef>
                          <a:spcPts val="300"/>
                        </a:spcBef>
                        <a:spcAft>
                          <a:spcPts val="300"/>
                        </a:spcAft>
                        <a:tabLst>
                          <a:tab pos="3200400" algn="l"/>
                        </a:tabLst>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433266"/>
                  </a:ext>
                </a:extLst>
              </a:tr>
              <a:tr h="208972">
                <a:tc>
                  <a:txBody>
                    <a:bodyPr/>
                    <a:lstStyle/>
                    <a:p>
                      <a:pPr marL="0" marR="0">
                        <a:spcBef>
                          <a:spcPts val="0"/>
                        </a:spcBef>
                        <a:spcAft>
                          <a:spcPts val="0"/>
                        </a:spcAft>
                      </a:pPr>
                      <a:r>
                        <a:rPr lang="en-US" sz="1100" b="1" kern="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Exit Criteria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extLst>
                  <a:ext uri="{0D108BD9-81ED-4DB2-BD59-A6C34878D82A}">
                    <a16:rowId xmlns:a16="http://schemas.microsoft.com/office/drawing/2014/main" val="313797852"/>
                  </a:ext>
                </a:extLst>
              </a:tr>
              <a:tr h="928764">
                <a:tc>
                  <a:txBody>
                    <a:bodyPr/>
                    <a:lstStyle/>
                    <a:p>
                      <a:pPr marL="266700" marR="0">
                        <a:spcBef>
                          <a:spcPts val="300"/>
                        </a:spcBef>
                        <a:spcAft>
                          <a:spcPts val="300"/>
                        </a:spcAft>
                        <a:tabLst>
                          <a:tab pos="3200400" algn="l"/>
                        </a:tabLs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Exit Criteria are you working towards?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300"/>
                        </a:spcBef>
                        <a:spcAft>
                          <a:spcPts val="300"/>
                        </a:spcAft>
                        <a:tabLst>
                          <a:tab pos="3200400" algn="l"/>
                        </a:tabLst>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p>
                      <a:pPr marL="0" marR="0">
                        <a:spcBef>
                          <a:spcPts val="300"/>
                        </a:spcBef>
                        <a:spcAft>
                          <a:spcPts val="300"/>
                        </a:spcAft>
                        <a:tabLst>
                          <a:tab pos="3200400" algn="l"/>
                        </a:tabLst>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231894"/>
                  </a:ext>
                </a:extLst>
              </a:tr>
            </a:tbl>
          </a:graphicData>
        </a:graphic>
      </p:graphicFrame>
      <p:graphicFrame>
        <p:nvGraphicFramePr>
          <p:cNvPr id="9" name="Table 8">
            <a:extLst>
              <a:ext uri="{FF2B5EF4-FFF2-40B4-BE49-F238E27FC236}">
                <a16:creationId xmlns:a16="http://schemas.microsoft.com/office/drawing/2014/main" id="{B9335C09-2681-46D8-8E3D-CF20BC787DA0}"/>
              </a:ext>
            </a:extLst>
          </p:cNvPr>
          <p:cNvGraphicFramePr>
            <a:graphicFrameLocks noGrp="1"/>
          </p:cNvGraphicFramePr>
          <p:nvPr>
            <p:extLst>
              <p:ext uri="{D42A27DB-BD31-4B8C-83A1-F6EECF244321}">
                <p14:modId xmlns:p14="http://schemas.microsoft.com/office/powerpoint/2010/main" val="1569370328"/>
              </p:ext>
            </p:extLst>
          </p:nvPr>
        </p:nvGraphicFramePr>
        <p:xfrm>
          <a:off x="208587" y="7484066"/>
          <a:ext cx="7308290" cy="1659934"/>
        </p:xfrm>
        <a:graphic>
          <a:graphicData uri="http://schemas.openxmlformats.org/drawingml/2006/table">
            <a:tbl>
              <a:tblPr/>
              <a:tblGrid>
                <a:gridCol w="7308290">
                  <a:extLst>
                    <a:ext uri="{9D8B030D-6E8A-4147-A177-3AD203B41FA5}">
                      <a16:colId xmlns:a16="http://schemas.microsoft.com/office/drawing/2014/main" val="3536299938"/>
                    </a:ext>
                  </a:extLst>
                </a:gridCol>
              </a:tblGrid>
              <a:tr h="161399">
                <a:tc>
                  <a:txBody>
                    <a:bodyPr/>
                    <a:lstStyle/>
                    <a:p>
                      <a:pPr marL="0" marR="0">
                        <a:spcBef>
                          <a:spcPts val="0"/>
                        </a:spcBef>
                        <a:spcAft>
                          <a:spcPts val="0"/>
                        </a:spcAft>
                      </a:pPr>
                      <a:r>
                        <a:rPr lang="en-US" sz="1100" b="1" kern="1400" dirty="0">
                          <a:solidFill>
                            <a:srgbClr val="FFFFFF"/>
                          </a:solidFill>
                          <a:effectLst/>
                          <a:latin typeface="Arial" panose="020B0604020202020204" pitchFamily="34" charset="0"/>
                          <a:ea typeface="Arial" panose="020B0604020202020204" pitchFamily="34" charset="0"/>
                          <a:cs typeface="Arial" panose="020B0604020202020204" pitchFamily="34" charset="0"/>
                        </a:rPr>
                        <a:t>Pre-Call Preparation: Addressing Objections</a:t>
                      </a:r>
                      <a:endParaRPr lang="en-US" sz="11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extLst>
                  <a:ext uri="{0D108BD9-81ED-4DB2-BD59-A6C34878D82A}">
                    <a16:rowId xmlns:a16="http://schemas.microsoft.com/office/drawing/2014/main" val="483699174"/>
                  </a:ext>
                </a:extLst>
              </a:tr>
              <a:tr h="188212">
                <a:tc>
                  <a:txBody>
                    <a:bodyPr/>
                    <a:lstStyle/>
                    <a:p>
                      <a:pPr marL="0" marR="0" algn="ctr">
                        <a:spcBef>
                          <a:spcPts val="300"/>
                        </a:spcBef>
                        <a:spcAft>
                          <a:spcPts val="300"/>
                        </a:spcAft>
                      </a:pPr>
                      <a:r>
                        <a:rPr lang="en-US" sz="1000" i="1" dirty="0">
                          <a:solidFill>
                            <a:srgbClr val="0054A4"/>
                          </a:solidFill>
                          <a:effectLst/>
                          <a:latin typeface="Arial" panose="020B0604020202020204" pitchFamily="34" charset="0"/>
                          <a:ea typeface="Arial" panose="020B0604020202020204" pitchFamily="34" charset="0"/>
                          <a:cs typeface="Arial" panose="020B0604020202020204" pitchFamily="34" charset="0"/>
                        </a:rPr>
                        <a:t>Reminder: Objection = Unanswered Question or Concern + Tension</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648935"/>
                  </a:ext>
                </a:extLst>
              </a:tr>
              <a:tr h="1304082">
                <a:tc>
                  <a:txBody>
                    <a:bodyPr/>
                    <a:lstStyle/>
                    <a:p>
                      <a:pPr marL="0" marR="0">
                        <a:spcBef>
                          <a:spcPts val="300"/>
                        </a:spcBef>
                        <a:spcAft>
                          <a:spcPts val="0"/>
                        </a:spcAft>
                      </a:pPr>
                      <a:r>
                        <a:rPr lang="en-US" sz="900" b="1" i="1" dirty="0">
                          <a:solidFill>
                            <a:srgbClr val="0054A4"/>
                          </a:solidFill>
                          <a:effectLst/>
                          <a:latin typeface="Arial" panose="020B0604020202020204" pitchFamily="34" charset="0"/>
                          <a:ea typeface="Times New Roman" panose="02020603050405020304" pitchFamily="18" charset="0"/>
                          <a:cs typeface="Arial" panose="020B0604020202020204" pitchFamily="34" charset="0"/>
                        </a:rPr>
                        <a:t>Remember to manage tension using LSCPA:</a:t>
                      </a:r>
                      <a:endParaRPr lang="en-US" sz="900" b="1"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0"/>
                        </a:spcAft>
                      </a:pPr>
                      <a:r>
                        <a:rPr lang="en-US" sz="900" b="1" i="1" dirty="0">
                          <a:solidFill>
                            <a:srgbClr val="0054A4"/>
                          </a:solidFill>
                          <a:effectLst/>
                          <a:latin typeface="Arial" panose="020B0604020202020204" pitchFamily="34" charset="0"/>
                          <a:ea typeface="Times New Roman" panose="02020603050405020304" pitchFamily="18" charset="0"/>
                          <a:cs typeface="Arial" panose="020B0604020202020204" pitchFamily="34" charset="0"/>
                        </a:rPr>
                        <a:t> </a:t>
                      </a:r>
                      <a:endParaRPr lang="en-US" sz="900" b="1"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0"/>
                        </a:spcAft>
                      </a:pPr>
                      <a:r>
                        <a:rPr lang="en-US" sz="900" b="1" i="0" dirty="0">
                          <a:solidFill>
                            <a:srgbClr val="0054A4"/>
                          </a:solidFill>
                          <a:effectLst/>
                          <a:latin typeface="Arial" panose="020B0604020202020204" pitchFamily="34" charset="0"/>
                          <a:ea typeface="Times New Roman" panose="02020603050405020304" pitchFamily="18" charset="0"/>
                          <a:cs typeface="Arial" panose="020B0604020202020204" pitchFamily="34" charset="0"/>
                        </a:rPr>
                        <a:t>Listen:                            Allow the client to fully express thoughts	               “Can you tell me more about your concern?”</a:t>
                      </a:r>
                      <a:endParaRPr lang="en-US" sz="900" b="1" i="0"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0"/>
                        </a:spcAft>
                      </a:pPr>
                      <a:r>
                        <a:rPr lang="en-US" sz="900" b="1" i="0" dirty="0">
                          <a:solidFill>
                            <a:srgbClr val="0054A4"/>
                          </a:solidFill>
                          <a:effectLst/>
                          <a:latin typeface="Arial" panose="020B0604020202020204" pitchFamily="34" charset="0"/>
                          <a:ea typeface="Times New Roman" panose="02020603050405020304" pitchFamily="18" charset="0"/>
                          <a:cs typeface="Arial" panose="020B0604020202020204" pitchFamily="34" charset="0"/>
                        </a:rPr>
                        <a:t>Share: 	                 Demonstrate empathy	                                     “I can see why you’d feel that way.”</a:t>
                      </a:r>
                      <a:endParaRPr lang="en-US" sz="900" b="1" i="0"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0" marR="0" defTabSz="987425">
                        <a:spcBef>
                          <a:spcPts val="300"/>
                        </a:spcBef>
                        <a:spcAft>
                          <a:spcPts val="0"/>
                        </a:spcAft>
                      </a:pPr>
                      <a:r>
                        <a:rPr lang="en-US" sz="900" b="1" i="0" dirty="0">
                          <a:solidFill>
                            <a:srgbClr val="0054A4"/>
                          </a:solidFill>
                          <a:effectLst/>
                          <a:latin typeface="Arial" panose="020B0604020202020204" pitchFamily="34" charset="0"/>
                          <a:ea typeface="Times New Roman" panose="02020603050405020304" pitchFamily="18" charset="0"/>
                          <a:cs typeface="Arial" panose="020B0604020202020204" pitchFamily="34" charset="0"/>
                        </a:rPr>
                        <a:t>Clarify: 	        Restate the objection as a question	  “Let me try to summarize.”</a:t>
                      </a:r>
                      <a:endParaRPr lang="en-US" sz="900" b="1" i="0"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0"/>
                        </a:spcAft>
                      </a:pPr>
                      <a:r>
                        <a:rPr lang="en-US" sz="900" b="1" i="0" dirty="0">
                          <a:solidFill>
                            <a:srgbClr val="0054A4"/>
                          </a:solidFill>
                          <a:effectLst/>
                          <a:latin typeface="Arial" panose="020B0604020202020204" pitchFamily="34" charset="0"/>
                          <a:ea typeface="Times New Roman" panose="02020603050405020304" pitchFamily="18" charset="0"/>
                          <a:cs typeface="Arial" panose="020B0604020202020204" pitchFamily="34" charset="0"/>
                        </a:rPr>
                        <a:t>Problem Solve:             Offer a solution for the concern	              “Maybe I could suggest the following.”</a:t>
                      </a:r>
                      <a:endParaRPr lang="en-US" sz="900" b="1" i="0"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300"/>
                        </a:spcAft>
                      </a:pPr>
                      <a:r>
                        <a:rPr lang="en-US" sz="900" b="1" i="0" dirty="0">
                          <a:solidFill>
                            <a:srgbClr val="0054A4"/>
                          </a:solidFill>
                          <a:effectLst/>
                          <a:latin typeface="Arial" panose="020B0604020202020204" pitchFamily="34" charset="0"/>
                          <a:ea typeface="Arial" panose="020B0604020202020204" pitchFamily="34" charset="0"/>
                          <a:cs typeface="Arial" panose="020B0604020202020204" pitchFamily="34" charset="0"/>
                        </a:rPr>
                        <a:t>Ask for action:              Ask for a commitment to the solution	              “Does this sound like a good solution?”</a:t>
                      </a:r>
                      <a:endParaRPr lang="en-US" sz="900" b="1" i="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281586"/>
                  </a:ext>
                </a:extLst>
              </a:tr>
            </a:tbl>
          </a:graphicData>
        </a:graphic>
      </p:graphicFrame>
      <p:sp>
        <p:nvSpPr>
          <p:cNvPr id="10" name="Rectangle 1">
            <a:extLst>
              <a:ext uri="{FF2B5EF4-FFF2-40B4-BE49-F238E27FC236}">
                <a16:creationId xmlns:a16="http://schemas.microsoft.com/office/drawing/2014/main" id="{AEC8A159-D379-4076-BE41-F009FE6F2AA0}"/>
              </a:ext>
            </a:extLst>
          </p:cNvPr>
          <p:cNvSpPr>
            <a:spLocks noChangeArrowheads="1"/>
          </p:cNvSpPr>
          <p:nvPr/>
        </p:nvSpPr>
        <p:spPr bwMode="auto">
          <a:xfrm>
            <a:off x="262425" y="972150"/>
            <a:ext cx="7254387" cy="151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088" rIns="0" bIns="0" numCol="1" anchor="ctr" anchorCtr="0" compatLnSpc="1">
            <a:prstTxWarp prst="textNoShape">
              <a:avLst/>
            </a:prstTxWarp>
            <a:spAutoFit/>
          </a:bodyPr>
          <a:lstStyle>
            <a:lvl1pPr eaLnBrk="0" hangingPunct="0">
              <a:tabLst>
                <a:tab pos="3200400" algn="l"/>
              </a:tabLst>
              <a:defRPr>
                <a:solidFill>
                  <a:schemeClr val="tx1"/>
                </a:solidFill>
                <a:latin typeface="Arial" panose="020B0604020202020204" pitchFamily="34" charset="0"/>
              </a:defRPr>
            </a:lvl1pPr>
            <a:lvl2pPr marL="457200" eaLnBrk="0" hangingPunct="0">
              <a:tabLst>
                <a:tab pos="3200400" algn="l"/>
              </a:tabLst>
              <a:defRPr>
                <a:solidFill>
                  <a:schemeClr val="tx1"/>
                </a:solidFill>
                <a:latin typeface="Arial" panose="020B0604020202020204" pitchFamily="34" charset="0"/>
              </a:defRPr>
            </a:lvl2pPr>
            <a:lvl3pPr marL="914400" eaLnBrk="0" hangingPunct="0">
              <a:tabLst>
                <a:tab pos="3200400" algn="l"/>
              </a:tabLst>
              <a:defRPr>
                <a:solidFill>
                  <a:schemeClr val="tx1"/>
                </a:solidFill>
                <a:latin typeface="Arial" panose="020B0604020202020204" pitchFamily="34" charset="0"/>
              </a:defRPr>
            </a:lvl3pPr>
            <a:lvl4pPr marL="1371600" eaLnBrk="0" hangingPunct="0">
              <a:tabLst>
                <a:tab pos="3200400" algn="l"/>
              </a:tabLst>
              <a:defRPr>
                <a:solidFill>
                  <a:schemeClr val="tx1"/>
                </a:solidFill>
                <a:latin typeface="Arial" panose="020B0604020202020204" pitchFamily="34" charset="0"/>
              </a:defRPr>
            </a:lvl4pPr>
            <a:lvl5pPr marL="1828800" eaLnBrk="0" hangingPunct="0">
              <a:tabLst>
                <a:tab pos="3200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3200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3200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3200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3200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200" b="1" i="0" u="none" strike="noStrike" cap="none" normalizeH="0" baseline="0" dirty="0">
                <a:ln>
                  <a:noFill/>
                </a:ln>
                <a:solidFill>
                  <a:srgbClr val="0054A4"/>
                </a:solidFill>
                <a:effectLst/>
                <a:latin typeface="+mj-lt"/>
                <a:ea typeface="Arial" panose="020B0604020202020204" pitchFamily="34" charset="0"/>
                <a:cs typeface="Segoe UI" panose="020B0502040204020203" pitchFamily="34" charset="0"/>
              </a:rPr>
              <a:t>V</a:t>
            </a:r>
            <a:r>
              <a:rPr kumimoji="0" lang="en-US" altLang="en-US" sz="1200" b="1" i="0" u="none" strike="noStrike" cap="none" normalizeH="0" baseline="0" dirty="0" bmk="">
                <a:ln>
                  <a:noFill/>
                </a:ln>
                <a:solidFill>
                  <a:srgbClr val="0054A4"/>
                </a:solidFill>
                <a:effectLst/>
                <a:latin typeface="+mj-lt"/>
                <a:ea typeface="Arial" panose="020B0604020202020204" pitchFamily="34" charset="0"/>
                <a:cs typeface="Segoe UI" panose="020B0502040204020203" pitchFamily="34" charset="0"/>
              </a:rPr>
              <a:t>alue</a:t>
            </a:r>
            <a:r>
              <a:rPr kumimoji="0" lang="en-US" altLang="en-US" sz="1200" b="0" i="0" u="none" strike="noStrike" cap="none" normalizeH="0" baseline="0" dirty="0" bmk="_Hlk49413571">
                <a:ln>
                  <a:noFill/>
                </a:ln>
                <a:solidFill>
                  <a:srgbClr val="0054A4"/>
                </a:solidFill>
                <a:effectLst/>
                <a:latin typeface="+mj-lt"/>
                <a:ea typeface="Arial" panose="020B0604020202020204" pitchFamily="34" charset="0"/>
                <a:cs typeface="Segoe UI" panose="020B0502040204020203" pitchFamily="34" charset="0"/>
              </a:rPr>
              <a:t>:  </a:t>
            </a:r>
            <a:r>
              <a:rPr kumimoji="0" lang="en-US" altLang="en-US" sz="1200" b="0" i="0" u="none" strike="noStrike" cap="none" normalizeH="0" baseline="0" dirty="0" bmk="_Hlk49413571">
                <a:ln>
                  <a:noFill/>
                </a:ln>
                <a:solidFill>
                  <a:srgbClr val="3F3F3F"/>
                </a:solidFill>
                <a:effectLst/>
                <a:latin typeface="+mj-lt"/>
                <a:ea typeface="Arial" panose="020B0604020202020204" pitchFamily="34" charset="0"/>
                <a:cs typeface="Segoe UI" panose="020B0502040204020203" pitchFamily="34" charset="0"/>
              </a:rPr>
              <a:t>This document prepares you for a positive client call </a:t>
            </a:r>
            <a:r>
              <a:rPr lang="en-US" altLang="en-US" sz="1200" dirty="0" bmk="_Hlk49413571">
                <a:solidFill>
                  <a:srgbClr val="3F3F3F"/>
                </a:solidFill>
                <a:latin typeface="+mj-lt"/>
                <a:ea typeface="Arial" panose="020B0604020202020204" pitchFamily="34" charset="0"/>
                <a:cs typeface="Segoe UI" panose="020B0502040204020203" pitchFamily="34" charset="0"/>
              </a:rPr>
              <a:t>by</a:t>
            </a:r>
            <a:r>
              <a:rPr kumimoji="0" lang="en-US" altLang="en-US" sz="1200" b="0" i="0" u="none" strike="noStrike" cap="none" normalizeH="0" baseline="0" dirty="0" bmk="_Hlk49413571">
                <a:ln>
                  <a:noFill/>
                </a:ln>
                <a:solidFill>
                  <a:srgbClr val="3F3F3F"/>
                </a:solidFill>
                <a:effectLst/>
                <a:latin typeface="+mj-lt"/>
                <a:ea typeface="Arial" panose="020B0604020202020204" pitchFamily="34" charset="0"/>
                <a:cs typeface="Segoe UI" panose="020B0502040204020203" pitchFamily="34" charset="0"/>
              </a:rPr>
              <a:t> helping you to clearly identify the exit criteria and key objectives you are working to achieve. Complete a Call </a:t>
            </a:r>
            <a:r>
              <a:rPr lang="en-US" altLang="en-US" sz="1200" dirty="0" bmk="_Hlk49413571">
                <a:solidFill>
                  <a:srgbClr val="3F3F3F"/>
                </a:solidFill>
                <a:latin typeface="+mj-lt"/>
                <a:ea typeface="Arial" panose="020B0604020202020204" pitchFamily="34" charset="0"/>
                <a:cs typeface="Segoe UI" panose="020B0502040204020203" pitchFamily="34" charset="0"/>
              </a:rPr>
              <a:t>P</a:t>
            </a:r>
            <a:r>
              <a:rPr kumimoji="0" lang="en-US" altLang="en-US" sz="1200" b="0" i="0" u="none" strike="noStrike" cap="none" normalizeH="0" baseline="0" dirty="0" bmk="_Hlk49413571">
                <a:ln>
                  <a:noFill/>
                </a:ln>
                <a:solidFill>
                  <a:srgbClr val="3F3F3F"/>
                </a:solidFill>
                <a:effectLst/>
                <a:latin typeface="+mj-lt"/>
                <a:ea typeface="Arial" panose="020B0604020202020204" pitchFamily="34" charset="0"/>
                <a:cs typeface="Segoe UI" panose="020B0502040204020203" pitchFamily="34" charset="0"/>
              </a:rPr>
              <a:t>lan when you are meeting with a client for the first time, when you are calling a member of the Buying Decision Team (BDT), or when you are stuck in your deal and need to have a positive outcome from your client interaction.</a:t>
            </a:r>
            <a:endParaRPr kumimoji="0" lang="en-US" altLang="en-US" sz="1200" b="0" i="0" u="none" strike="noStrike" cap="none" normalizeH="0" baseline="0" dirty="0" bmk="_Hlk49413571">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endParaRPr kumimoji="0" lang="en-US" altLang="en-US" sz="1200" b="1" i="0" u="none" strike="noStrike" cap="none" normalizeH="0" baseline="0" dirty="0" bmk="_Hlk49413571">
              <a:ln>
                <a:noFill/>
              </a:ln>
              <a:solidFill>
                <a:srgbClr val="0054A4"/>
              </a:solidFill>
              <a:effectLst/>
              <a:latin typeface="+mj-lt"/>
              <a:ea typeface="Arial" panose="020B0604020202020204"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200" b="1" i="0" u="none" strike="noStrike" cap="none" normalizeH="0" baseline="0" dirty="0" bmk="_Hlk49413571">
                <a:ln>
                  <a:noFill/>
                </a:ln>
                <a:solidFill>
                  <a:srgbClr val="0054A4"/>
                </a:solidFill>
                <a:effectLst/>
                <a:latin typeface="+mj-lt"/>
                <a:ea typeface="Arial" panose="020B0604020202020204" pitchFamily="34" charset="0"/>
                <a:cs typeface="Segoe UI" panose="020B0502040204020203" pitchFamily="34" charset="0"/>
              </a:rPr>
              <a:t>Instructions</a:t>
            </a:r>
            <a:r>
              <a:rPr kumimoji="0" lang="en-US" altLang="en-US" sz="1200" b="0" i="0" u="none" strike="noStrike" cap="none" normalizeH="0" baseline="0" dirty="0" bmk="_Hlk49413571">
                <a:ln>
                  <a:noFill/>
                </a:ln>
                <a:solidFill>
                  <a:srgbClr val="0054A4"/>
                </a:solidFill>
                <a:effectLst/>
                <a:latin typeface="+mj-lt"/>
                <a:ea typeface="Arial" panose="020B0604020202020204" pitchFamily="34" charset="0"/>
                <a:cs typeface="Segoe UI" panose="020B0502040204020203" pitchFamily="34" charset="0"/>
              </a:rPr>
              <a:t>: </a:t>
            </a:r>
            <a:r>
              <a:rPr kumimoji="0" lang="en-US" altLang="en-US" sz="1200" b="0" i="0" u="none" strike="noStrike" cap="none" normalizeH="0" baseline="0" dirty="0" bmk="_Hlk49413571">
                <a:ln>
                  <a:noFill/>
                </a:ln>
                <a:solidFill>
                  <a:srgbClr val="3F3F3F"/>
                </a:solidFill>
                <a:effectLst/>
                <a:latin typeface="+mj-lt"/>
                <a:ea typeface="Arial" panose="020B0604020202020204" pitchFamily="34" charset="0"/>
                <a:cs typeface="Segoe UI" panose="020B0502040204020203" pitchFamily="34" charset="0"/>
              </a:rPr>
              <a:t>The Call Plan is designed to be partially filled out prior to a client call and then completed after </a:t>
            </a:r>
            <a:r>
              <a:rPr lang="en-US" altLang="en-US" sz="1200" dirty="0" bmk="_Hlk49413571">
                <a:solidFill>
                  <a:srgbClr val="3F3F3F"/>
                </a:solidFill>
                <a:latin typeface="+mj-lt"/>
                <a:ea typeface="Arial" panose="020B0604020202020204" pitchFamily="34" charset="0"/>
                <a:cs typeface="Segoe UI" panose="020B0502040204020203" pitchFamily="34" charset="0"/>
              </a:rPr>
              <a:t>your</a:t>
            </a:r>
            <a:r>
              <a:rPr kumimoji="0" lang="en-US" altLang="en-US" sz="1200" b="0" i="0" u="none" strike="noStrike" cap="none" normalizeH="0" baseline="0" dirty="0" bmk="_Hlk49413571">
                <a:ln>
                  <a:noFill/>
                </a:ln>
                <a:solidFill>
                  <a:srgbClr val="3F3F3F"/>
                </a:solidFill>
                <a:effectLst/>
                <a:latin typeface="+mj-lt"/>
                <a:ea typeface="Arial" panose="020B0604020202020204" pitchFamily="34" charset="0"/>
                <a:cs typeface="Segoe UI" panose="020B0502040204020203" pitchFamily="34" charset="0"/>
              </a:rPr>
              <a:t> call.   Consider completing the complete SCQA Framework or Win Plan prior to the Call Plan to ensure you are fully prepared to make the most out of your call.</a:t>
            </a:r>
            <a:endParaRPr kumimoji="0" lang="en-US" altLang="en-US" sz="1200" b="0" i="0" u="none" strike="noStrike" cap="none" normalizeH="0" baseline="0" dirty="0">
              <a:ln>
                <a:noFill/>
              </a:ln>
              <a:solidFill>
                <a:schemeClr val="tx1"/>
              </a:solidFill>
              <a:effectLst/>
              <a:latin typeface="+mj-lt"/>
            </a:endParaRPr>
          </a:p>
        </p:txBody>
      </p:sp>
      <p:grpSp>
        <p:nvGrpSpPr>
          <p:cNvPr id="58" name="Group 57">
            <a:extLst>
              <a:ext uri="{FF2B5EF4-FFF2-40B4-BE49-F238E27FC236}">
                <a16:creationId xmlns:a16="http://schemas.microsoft.com/office/drawing/2014/main" id="{02C00B4C-AB37-4D47-A146-1591830740CE}"/>
              </a:ext>
            </a:extLst>
          </p:cNvPr>
          <p:cNvGrpSpPr>
            <a:grpSpLocks noChangeAspect="1"/>
          </p:cNvGrpSpPr>
          <p:nvPr/>
        </p:nvGrpSpPr>
        <p:grpSpPr>
          <a:xfrm>
            <a:off x="5015673" y="244028"/>
            <a:ext cx="2641511" cy="290028"/>
            <a:chOff x="543380" y="1126488"/>
            <a:chExt cx="6531461" cy="717131"/>
          </a:xfrm>
        </p:grpSpPr>
        <p:sp>
          <p:nvSpPr>
            <p:cNvPr id="59" name="Oval 58">
              <a:extLst>
                <a:ext uri="{FF2B5EF4-FFF2-40B4-BE49-F238E27FC236}">
                  <a16:creationId xmlns:a16="http://schemas.microsoft.com/office/drawing/2014/main" id="{10AEBED2-5E6B-4394-8E18-445467BE479F}"/>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0" name="Oval 59">
              <a:extLst>
                <a:ext uri="{FF2B5EF4-FFF2-40B4-BE49-F238E27FC236}">
                  <a16:creationId xmlns:a16="http://schemas.microsoft.com/office/drawing/2014/main" id="{3879D8EB-74F1-4722-A475-463BD8522AD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1" name="Oval 60">
              <a:extLst>
                <a:ext uri="{FF2B5EF4-FFF2-40B4-BE49-F238E27FC236}">
                  <a16:creationId xmlns:a16="http://schemas.microsoft.com/office/drawing/2014/main" id="{3BFD9E5F-5CF2-4109-8DD9-10BA00241AF7}"/>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8DBDC6FF-09F8-43E0-BF64-BA82387BE19C}"/>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CB284493-6B2C-420C-AE87-F56775AD56A0}"/>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5B5A2228-3806-494D-9F4B-8B10FC45E3A7}"/>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5" name="Oval 64">
              <a:extLst>
                <a:ext uri="{FF2B5EF4-FFF2-40B4-BE49-F238E27FC236}">
                  <a16:creationId xmlns:a16="http://schemas.microsoft.com/office/drawing/2014/main" id="{0B19C01E-3C80-4243-908D-8EA76C27CEA6}"/>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6" name="Group 65">
              <a:extLst>
                <a:ext uri="{FF2B5EF4-FFF2-40B4-BE49-F238E27FC236}">
                  <a16:creationId xmlns:a16="http://schemas.microsoft.com/office/drawing/2014/main" id="{46721B2F-CDC4-4808-9B8F-C5E26597FEF7}"/>
                </a:ext>
              </a:extLst>
            </p:cNvPr>
            <p:cNvGrpSpPr/>
            <p:nvPr/>
          </p:nvGrpSpPr>
          <p:grpSpPr>
            <a:xfrm>
              <a:off x="721764" y="1304872"/>
              <a:ext cx="360363" cy="360363"/>
              <a:chOff x="9161463" y="2887663"/>
              <a:chExt cx="360363" cy="360363"/>
            </a:xfrm>
            <a:solidFill>
              <a:schemeClr val="bg1"/>
            </a:solidFill>
          </p:grpSpPr>
          <p:sp>
            <p:nvSpPr>
              <p:cNvPr id="83" name="Freeform 21">
                <a:extLst>
                  <a:ext uri="{FF2B5EF4-FFF2-40B4-BE49-F238E27FC236}">
                    <a16:creationId xmlns:a16="http://schemas.microsoft.com/office/drawing/2014/main" id="{FA135303-EAD9-4DAF-A48D-5BEFD385D89B}"/>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73A7112D-9D8F-49A6-BC7B-8A6EB7D23890}"/>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A0E82119-AC8A-40D7-B809-0F2595FC36B6}"/>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7" name="Freeform 13">
              <a:extLst>
                <a:ext uri="{FF2B5EF4-FFF2-40B4-BE49-F238E27FC236}">
                  <a16:creationId xmlns:a16="http://schemas.microsoft.com/office/drawing/2014/main" id="{65311B89-A9C6-4CBB-92D4-D6094A437BCD}"/>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6">
              <a:extLst>
                <a:ext uri="{FF2B5EF4-FFF2-40B4-BE49-F238E27FC236}">
                  <a16:creationId xmlns:a16="http://schemas.microsoft.com/office/drawing/2014/main" id="{625CD9E8-DEF0-46A5-8428-61DDA59CD710}"/>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9" name="Group 68">
              <a:extLst>
                <a:ext uri="{FF2B5EF4-FFF2-40B4-BE49-F238E27FC236}">
                  <a16:creationId xmlns:a16="http://schemas.microsoft.com/office/drawing/2014/main" id="{579193A7-53D9-4BB0-A6E1-6170237973D1}"/>
                </a:ext>
              </a:extLst>
            </p:cNvPr>
            <p:cNvGrpSpPr/>
            <p:nvPr/>
          </p:nvGrpSpPr>
          <p:grpSpPr>
            <a:xfrm>
              <a:off x="5594820" y="1304872"/>
              <a:ext cx="304800" cy="360362"/>
              <a:chOff x="3421063" y="1804988"/>
              <a:chExt cx="304800" cy="360362"/>
            </a:xfrm>
            <a:solidFill>
              <a:schemeClr val="bg1"/>
            </a:solidFill>
          </p:grpSpPr>
          <p:sp>
            <p:nvSpPr>
              <p:cNvPr id="80" name="Freeform 99">
                <a:extLst>
                  <a:ext uri="{FF2B5EF4-FFF2-40B4-BE49-F238E27FC236}">
                    <a16:creationId xmlns:a16="http://schemas.microsoft.com/office/drawing/2014/main" id="{77C46100-F219-44C1-B950-7A0077B2716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00">
                <a:extLst>
                  <a:ext uri="{FF2B5EF4-FFF2-40B4-BE49-F238E27FC236}">
                    <a16:creationId xmlns:a16="http://schemas.microsoft.com/office/drawing/2014/main" id="{3077C2AE-B234-4BAF-931C-C31122067367}"/>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1">
                <a:extLst>
                  <a:ext uri="{FF2B5EF4-FFF2-40B4-BE49-F238E27FC236}">
                    <a16:creationId xmlns:a16="http://schemas.microsoft.com/office/drawing/2014/main" id="{7C78CD56-A215-41E7-9B82-99E0ED7DCA96}"/>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0" name="Graphic 69">
              <a:extLst>
                <a:ext uri="{FF2B5EF4-FFF2-40B4-BE49-F238E27FC236}">
                  <a16:creationId xmlns:a16="http://schemas.microsoft.com/office/drawing/2014/main" id="{4AC196F4-27DA-48AB-A73C-324241F57E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71" name="Group 70">
              <a:extLst>
                <a:ext uri="{FF2B5EF4-FFF2-40B4-BE49-F238E27FC236}">
                  <a16:creationId xmlns:a16="http://schemas.microsoft.com/office/drawing/2014/main" id="{0204634E-E30B-4175-855B-3417D19788F6}"/>
                </a:ext>
              </a:extLst>
            </p:cNvPr>
            <p:cNvGrpSpPr/>
            <p:nvPr/>
          </p:nvGrpSpPr>
          <p:grpSpPr>
            <a:xfrm>
              <a:off x="3628929" y="1304872"/>
              <a:ext cx="360363" cy="360362"/>
              <a:chOff x="4113213" y="5414963"/>
              <a:chExt cx="360363" cy="360362"/>
            </a:xfrm>
            <a:solidFill>
              <a:schemeClr val="bg1"/>
            </a:solidFill>
          </p:grpSpPr>
          <p:sp>
            <p:nvSpPr>
              <p:cNvPr id="77" name="Freeform 88">
                <a:extLst>
                  <a:ext uri="{FF2B5EF4-FFF2-40B4-BE49-F238E27FC236}">
                    <a16:creationId xmlns:a16="http://schemas.microsoft.com/office/drawing/2014/main" id="{56CD2A0D-345C-4D72-88E4-30F80A725F8A}"/>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89">
                <a:extLst>
                  <a:ext uri="{FF2B5EF4-FFF2-40B4-BE49-F238E27FC236}">
                    <a16:creationId xmlns:a16="http://schemas.microsoft.com/office/drawing/2014/main" id="{C64DFF8E-1094-4CFB-8144-72CB8207D54B}"/>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90">
                <a:extLst>
                  <a:ext uri="{FF2B5EF4-FFF2-40B4-BE49-F238E27FC236}">
                    <a16:creationId xmlns:a16="http://schemas.microsoft.com/office/drawing/2014/main" id="{BD9451E5-4D57-43FF-A169-373E9675F0F6}"/>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2" name="Group 71">
              <a:extLst>
                <a:ext uri="{FF2B5EF4-FFF2-40B4-BE49-F238E27FC236}">
                  <a16:creationId xmlns:a16="http://schemas.microsoft.com/office/drawing/2014/main" id="{B8DC1CBE-4AA6-4ACB-B0D2-7F89D40BA883}"/>
                </a:ext>
              </a:extLst>
            </p:cNvPr>
            <p:cNvGrpSpPr/>
            <p:nvPr/>
          </p:nvGrpSpPr>
          <p:grpSpPr>
            <a:xfrm>
              <a:off x="2659874" y="1308047"/>
              <a:ext cx="360363" cy="354013"/>
              <a:chOff x="9161463" y="4692650"/>
              <a:chExt cx="360363" cy="354013"/>
            </a:xfrm>
            <a:solidFill>
              <a:schemeClr val="bg1"/>
            </a:solidFill>
          </p:grpSpPr>
          <p:sp>
            <p:nvSpPr>
              <p:cNvPr id="73" name="Freeform 156">
                <a:extLst>
                  <a:ext uri="{FF2B5EF4-FFF2-40B4-BE49-F238E27FC236}">
                    <a16:creationId xmlns:a16="http://schemas.microsoft.com/office/drawing/2014/main" id="{BE7D5FD3-A417-41D3-B56C-4B4DDC34B2C9}"/>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157">
                <a:extLst>
                  <a:ext uri="{FF2B5EF4-FFF2-40B4-BE49-F238E27FC236}">
                    <a16:creationId xmlns:a16="http://schemas.microsoft.com/office/drawing/2014/main" id="{9C4CFFFF-F949-47A9-B907-35BC812B01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158">
                <a:extLst>
                  <a:ext uri="{FF2B5EF4-FFF2-40B4-BE49-F238E27FC236}">
                    <a16:creationId xmlns:a16="http://schemas.microsoft.com/office/drawing/2014/main" id="{235548B6-80F7-4752-9FF3-904940BE6565}"/>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59">
                <a:extLst>
                  <a:ext uri="{FF2B5EF4-FFF2-40B4-BE49-F238E27FC236}">
                    <a16:creationId xmlns:a16="http://schemas.microsoft.com/office/drawing/2014/main" id="{F19FFA8B-36AD-475F-B837-DEC5E4AFE78E}"/>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8" name="Slide Number Placeholder 2">
            <a:extLst>
              <a:ext uri="{FF2B5EF4-FFF2-40B4-BE49-F238E27FC236}">
                <a16:creationId xmlns:a16="http://schemas.microsoft.com/office/drawing/2014/main" id="{85DD5803-A618-3647-A008-D2A1E95FF181}"/>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82</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5334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BA609C4-75A6-4534-8B33-CB518978DB18}"/>
              </a:ext>
            </a:extLst>
          </p:cNvPr>
          <p:cNvGraphicFramePr>
            <a:graphicFrameLocks noChangeAspect="1"/>
          </p:cNvGraphicFramePr>
          <p:nvPr>
            <p:custDataLst>
              <p:tags r:id="rId1"/>
            </p:custDataLst>
            <p:extLst>
              <p:ext uri="{D42A27DB-BD31-4B8C-83A1-F6EECF244321}">
                <p14:modId xmlns:p14="http://schemas.microsoft.com/office/powerpoint/2010/main" val="3503450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CBA609C4-75A6-4534-8B33-CB518978DB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01861C1-E60A-44B2-B7E5-6BC6216530E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03D7AD89-EAF1-41DA-88F3-8D1AC722CD81}"/>
              </a:ext>
            </a:extLst>
          </p:cNvPr>
          <p:cNvSpPr>
            <a:spLocks noGrp="1"/>
          </p:cNvSpPr>
          <p:nvPr>
            <p:ph type="title"/>
          </p:nvPr>
        </p:nvSpPr>
        <p:spPr/>
        <p:txBody>
          <a:bodyPr/>
          <a:lstStyle/>
          <a:p>
            <a:r>
              <a:rPr lang="en-US" dirty="0"/>
              <a:t>Call Plan (2 of 2)</a:t>
            </a:r>
          </a:p>
        </p:txBody>
      </p:sp>
      <p:graphicFrame>
        <p:nvGraphicFramePr>
          <p:cNvPr id="29" name="Table 28">
            <a:extLst>
              <a:ext uri="{FF2B5EF4-FFF2-40B4-BE49-F238E27FC236}">
                <a16:creationId xmlns:a16="http://schemas.microsoft.com/office/drawing/2014/main" id="{B74D0E1A-90E5-4A9B-85A1-21455673EA98}"/>
              </a:ext>
            </a:extLst>
          </p:cNvPr>
          <p:cNvGraphicFramePr>
            <a:graphicFrameLocks noGrp="1"/>
          </p:cNvGraphicFramePr>
          <p:nvPr>
            <p:extLst>
              <p:ext uri="{D42A27DB-BD31-4B8C-83A1-F6EECF244321}">
                <p14:modId xmlns:p14="http://schemas.microsoft.com/office/powerpoint/2010/main" val="4164162384"/>
              </p:ext>
            </p:extLst>
          </p:nvPr>
        </p:nvGraphicFramePr>
        <p:xfrm>
          <a:off x="209855" y="990600"/>
          <a:ext cx="7306957" cy="6217920"/>
        </p:xfrm>
        <a:graphic>
          <a:graphicData uri="http://schemas.openxmlformats.org/drawingml/2006/table">
            <a:tbl>
              <a:tblPr firstRow="1" firstCol="1" bandRow="1"/>
              <a:tblGrid>
                <a:gridCol w="3767868">
                  <a:extLst>
                    <a:ext uri="{9D8B030D-6E8A-4147-A177-3AD203B41FA5}">
                      <a16:colId xmlns:a16="http://schemas.microsoft.com/office/drawing/2014/main" val="3044501264"/>
                    </a:ext>
                  </a:extLst>
                </a:gridCol>
                <a:gridCol w="3539089">
                  <a:extLst>
                    <a:ext uri="{9D8B030D-6E8A-4147-A177-3AD203B41FA5}">
                      <a16:colId xmlns:a16="http://schemas.microsoft.com/office/drawing/2014/main" val="1185535069"/>
                    </a:ext>
                  </a:extLst>
                </a:gridCol>
              </a:tblGrid>
              <a:tr h="151765">
                <a:tc gridSpan="2">
                  <a:txBody>
                    <a:bodyPr/>
                    <a:lstStyle/>
                    <a:p>
                      <a:pPr marL="0" marR="0" algn="ctr">
                        <a:spcBef>
                          <a:spcPts val="0"/>
                        </a:spcBef>
                        <a:spcAft>
                          <a:spcPts val="0"/>
                        </a:spcAft>
                      </a:pPr>
                      <a:r>
                        <a:rPr lang="en-US" sz="1000" b="1" kern="1400" dirty="0">
                          <a:solidFill>
                            <a:srgbClr val="FFFFFF"/>
                          </a:solidFill>
                          <a:effectLst/>
                          <a:latin typeface="Arial" panose="020B0604020202020204" pitchFamily="34" charset="0"/>
                          <a:ea typeface="Arial" panose="020B0604020202020204" pitchFamily="34" charset="0"/>
                          <a:cs typeface="Arial" panose="020B0604020202020204" pitchFamily="34" charset="0"/>
                        </a:rPr>
                        <a:t>Pre &amp; Post Call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81C4"/>
                    </a:solidFill>
                  </a:tcPr>
                </a:tc>
                <a:tc hMerge="1">
                  <a:txBody>
                    <a:bodyPr/>
                    <a:lstStyle/>
                    <a:p>
                      <a:endParaRPr lang="en-US"/>
                    </a:p>
                  </a:txBody>
                  <a:tcPr/>
                </a:tc>
                <a:extLst>
                  <a:ext uri="{0D108BD9-81ED-4DB2-BD59-A6C34878D82A}">
                    <a16:rowId xmlns:a16="http://schemas.microsoft.com/office/drawing/2014/main" val="3640482261"/>
                  </a:ext>
                </a:extLst>
              </a:tr>
              <a:tr h="250825">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Pre-Call Planning</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Post Call Reflection</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E7F9"/>
                    </a:solidFill>
                  </a:tcPr>
                </a:tc>
                <a:extLst>
                  <a:ext uri="{0D108BD9-81ED-4DB2-BD59-A6C34878D82A}">
                    <a16:rowId xmlns:a16="http://schemas.microsoft.com/office/drawing/2014/main" val="2043468695"/>
                  </a:ext>
                </a:extLst>
              </a:tr>
              <a:tr h="1411605">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Purpose: </a:t>
                      </a:r>
                      <a:r>
                        <a:rPr lang="en-US" sz="1000" dirty="0">
                          <a:solidFill>
                            <a:srgbClr val="0054A4"/>
                          </a:solidFill>
                          <a:effectLst/>
                          <a:latin typeface="Arial" panose="020B0604020202020204" pitchFamily="34" charset="0"/>
                          <a:ea typeface="Calibri" panose="020F0502020204030204" pitchFamily="34" charset="0"/>
                          <a:cs typeface="Arial" panose="020B0604020202020204" pitchFamily="34" charset="0"/>
                        </a:rPr>
                        <a:t>Planned Call Objectives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1463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The purpose of this call is… (refer to Exit Criteria you are working towards):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Actual: </a:t>
                      </a: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Did I achieve the Planned Call Objectives or Exit Criteria on this call?</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E7F9"/>
                    </a:solidFill>
                  </a:tcPr>
                </a:tc>
                <a:extLst>
                  <a:ext uri="{0D108BD9-81ED-4DB2-BD59-A6C34878D82A}">
                    <a16:rowId xmlns:a16="http://schemas.microsoft.com/office/drawing/2014/main" val="2948814121"/>
                  </a:ext>
                </a:extLst>
              </a:tr>
              <a:tr h="1411605">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Approach: </a:t>
                      </a:r>
                      <a:r>
                        <a:rPr lang="en-US" sz="1000" dirty="0">
                          <a:solidFill>
                            <a:srgbClr val="0054A4"/>
                          </a:solidFill>
                          <a:effectLst/>
                          <a:latin typeface="Arial" panose="020B0604020202020204" pitchFamily="34" charset="0"/>
                          <a:ea typeface="Calibri" panose="020F0502020204030204" pitchFamily="34" charset="0"/>
                          <a:cs typeface="Arial" panose="020B0604020202020204" pitchFamily="34" charset="0"/>
                        </a:rPr>
                        <a:t>Key Messages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1463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are the key points I want to get across?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14630" marR="0" indent="0" algn="l">
                        <a:spcBef>
                          <a:spcPts val="0"/>
                        </a:spcBef>
                        <a:spcAft>
                          <a:spcPts val="0"/>
                        </a:spcAft>
                        <a:buNone/>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i.e. if in Offer Preparation stage: Establishing Buying Criteria is required to move to the next stage</a:t>
                      </a:r>
                    </a:p>
                    <a:p>
                      <a:pPr marL="443230" marR="0" indent="-228600" algn="l">
                        <a:spcBef>
                          <a:spcPts val="0"/>
                        </a:spcBef>
                        <a:spcAft>
                          <a:spcPts val="0"/>
                        </a:spcAft>
                        <a:buAutoNum type="arabicPeriod"/>
                      </a:pPr>
                      <a:r>
                        <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p>
                    <a:p>
                      <a:pPr marL="21463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2.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1463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3.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Reactions: </a:t>
                      </a: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To Key Message</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7686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How did the client respond to the key message?</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7686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1.</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7686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2.</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7686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3.</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E7F9"/>
                    </a:solidFill>
                  </a:tcPr>
                </a:tc>
                <a:extLst>
                  <a:ext uri="{0D108BD9-81ED-4DB2-BD59-A6C34878D82A}">
                    <a16:rowId xmlns:a16="http://schemas.microsoft.com/office/drawing/2014/main" val="383418104"/>
                  </a:ext>
                </a:extLst>
              </a:tr>
              <a:tr h="1411605">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Potential Objections, Issues, Risks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00025"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are the likely objections, issues, or risks the client might raise and how will you proactively address each?</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Actual: </a:t>
                      </a: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Objections, Issues, Risks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00025"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were the objections, issues, or risks the client raised and how will you address each?</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E7F9"/>
                    </a:solidFill>
                  </a:tcPr>
                </a:tc>
                <a:extLst>
                  <a:ext uri="{0D108BD9-81ED-4DB2-BD59-A6C34878D82A}">
                    <a16:rowId xmlns:a16="http://schemas.microsoft.com/office/drawing/2014/main" val="3297173745"/>
                  </a:ext>
                </a:extLst>
              </a:tr>
              <a:tr h="1467485">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Desired Next Steps: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200025"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What stage in the Sales Process are you hoping to move to next and what specifically do you need the client to do?</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lgn="l">
                        <a:spcBef>
                          <a:spcPts val="0"/>
                        </a:spcBef>
                        <a:spcAft>
                          <a:spcPts val="0"/>
                        </a:spcAft>
                      </a:pP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solidFill>
                            <a:srgbClr val="0054A4"/>
                          </a:solidFill>
                          <a:effectLst/>
                          <a:latin typeface="Arial" panose="020B0604020202020204" pitchFamily="34" charset="0"/>
                          <a:ea typeface="Calibri" panose="020F0502020204030204" pitchFamily="34" charset="0"/>
                          <a:cs typeface="Arial" panose="020B0604020202020204" pitchFamily="34" charset="0"/>
                        </a:rPr>
                        <a:t>Actual: </a:t>
                      </a:r>
                      <a:r>
                        <a:rPr lang="en-US" sz="1000" i="1" dirty="0">
                          <a:solidFill>
                            <a:srgbClr val="0054A4"/>
                          </a:solidFill>
                          <a:effectLst/>
                          <a:latin typeface="Arial" panose="020B0604020202020204" pitchFamily="34" charset="0"/>
                          <a:ea typeface="Calibri" panose="020F0502020204030204" pitchFamily="34" charset="0"/>
                          <a:cs typeface="Arial" panose="020B0604020202020204" pitchFamily="34" charset="0"/>
                        </a:rPr>
                        <a:t>Next Steps</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E7F9"/>
                    </a:solidFill>
                  </a:tcPr>
                </a:tc>
                <a:extLst>
                  <a:ext uri="{0D108BD9-81ED-4DB2-BD59-A6C34878D82A}">
                    <a16:rowId xmlns:a16="http://schemas.microsoft.com/office/drawing/2014/main" val="1459706450"/>
                  </a:ext>
                </a:extLst>
              </a:tr>
            </a:tbl>
          </a:graphicData>
        </a:graphic>
      </p:graphicFrame>
      <p:graphicFrame>
        <p:nvGraphicFramePr>
          <p:cNvPr id="30" name="Table 29">
            <a:extLst>
              <a:ext uri="{FF2B5EF4-FFF2-40B4-BE49-F238E27FC236}">
                <a16:creationId xmlns:a16="http://schemas.microsoft.com/office/drawing/2014/main" id="{47344D59-39DF-4616-976D-D6075E452D75}"/>
              </a:ext>
            </a:extLst>
          </p:cNvPr>
          <p:cNvGraphicFramePr>
            <a:graphicFrameLocks noGrp="1"/>
          </p:cNvGraphicFramePr>
          <p:nvPr>
            <p:extLst>
              <p:ext uri="{D42A27DB-BD31-4B8C-83A1-F6EECF244321}">
                <p14:modId xmlns:p14="http://schemas.microsoft.com/office/powerpoint/2010/main" val="3322620922"/>
              </p:ext>
            </p:extLst>
          </p:nvPr>
        </p:nvGraphicFramePr>
        <p:xfrm>
          <a:off x="209854" y="7293008"/>
          <a:ext cx="7306957" cy="2034540"/>
        </p:xfrm>
        <a:graphic>
          <a:graphicData uri="http://schemas.openxmlformats.org/drawingml/2006/table">
            <a:tbl>
              <a:tblPr/>
              <a:tblGrid>
                <a:gridCol w="4073256">
                  <a:extLst>
                    <a:ext uri="{9D8B030D-6E8A-4147-A177-3AD203B41FA5}">
                      <a16:colId xmlns:a16="http://schemas.microsoft.com/office/drawing/2014/main" val="920069618"/>
                    </a:ext>
                  </a:extLst>
                </a:gridCol>
                <a:gridCol w="3233701">
                  <a:extLst>
                    <a:ext uri="{9D8B030D-6E8A-4147-A177-3AD203B41FA5}">
                      <a16:colId xmlns:a16="http://schemas.microsoft.com/office/drawing/2014/main" val="3174734955"/>
                    </a:ext>
                  </a:extLst>
                </a:gridCol>
              </a:tblGrid>
              <a:tr h="123821">
                <a:tc gridSpan="2">
                  <a:txBody>
                    <a:bodyPr/>
                    <a:lstStyle/>
                    <a:p>
                      <a:pPr marL="0" marR="0">
                        <a:spcBef>
                          <a:spcPts val="300"/>
                        </a:spcBef>
                        <a:spcAft>
                          <a:spcPts val="0"/>
                        </a:spcAft>
                      </a:pPr>
                      <a:r>
                        <a:rPr lang="en-US" sz="9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REFLECTION</a:t>
                      </a:r>
                      <a:endParaRPr lang="en-US" sz="900" b="1"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54A4"/>
                    </a:solidFill>
                  </a:tcPr>
                </a:tc>
                <a:tc hMerge="1">
                  <a:txBody>
                    <a:bodyPr/>
                    <a:lstStyle/>
                    <a:p>
                      <a:endParaRPr lang="en-US"/>
                    </a:p>
                  </a:txBody>
                  <a:tcPr/>
                </a:tc>
                <a:extLst>
                  <a:ext uri="{0D108BD9-81ED-4DB2-BD59-A6C34878D82A}">
                    <a16:rowId xmlns:a16="http://schemas.microsoft.com/office/drawing/2014/main" val="3445802504"/>
                  </a:ext>
                </a:extLst>
              </a:tr>
              <a:tr h="1803371">
                <a:tc>
                  <a:txBody>
                    <a:bodyPr/>
                    <a:lstStyle/>
                    <a:p>
                      <a:pPr marL="0" marR="0">
                        <a:spcBef>
                          <a:spcPts val="300"/>
                        </a:spcBef>
                        <a:spcAft>
                          <a:spcPts val="0"/>
                        </a:spcAft>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After the sales interaction, assess your strategy and execution:</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300"/>
                        </a:spcBef>
                        <a:spcAft>
                          <a:spcPts val="0"/>
                        </a:spcAft>
                        <a:buFont typeface="+mj-lt"/>
                        <a:buAutoNum type="arabicPeriod"/>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effectively established intent with my customer.</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300"/>
                        </a:spcBef>
                        <a:spcAft>
                          <a:spcPts val="0"/>
                        </a:spcAft>
                        <a:buFont typeface="+mj-lt"/>
                        <a:buAutoNum type="arabicPeriod"/>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achieved my objective. </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300"/>
                        </a:spcBef>
                        <a:spcAft>
                          <a:spcPts val="0"/>
                        </a:spcAft>
                        <a:buFont typeface="+mj-lt"/>
                        <a:buAutoNum type="arabicPeriod"/>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customer agreed with my solution recommendation.</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300"/>
                        </a:spcBef>
                        <a:spcAft>
                          <a:spcPts val="0"/>
                        </a:spcAft>
                        <a:buFont typeface="+mj-lt"/>
                        <a:buAutoNum type="arabicPeriod"/>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dealt effectively with any objections that occurred.</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0"/>
                        </a:spcAft>
                      </a:pPr>
                      <a:r>
                        <a:rPr lang="en-US" sz="1000" i="0" dirty="0">
                          <a:effectLst/>
                          <a:latin typeface="Arial" panose="020B0604020202020204" pitchFamily="34" charset="0"/>
                          <a:ea typeface="Times New Roman" panose="02020603050405020304" pitchFamily="18" charset="0"/>
                          <a:cs typeface="Arial" panose="020B0604020202020204" pitchFamily="34" charset="0"/>
                        </a:rPr>
                        <a:t> </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300"/>
                        </a:spcBef>
                        <a:spcAft>
                          <a:spcPts val="0"/>
                        </a:spcAft>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could I have done differently?</a:t>
                      </a:r>
                      <a:endParaRPr lang="en-US" sz="1100" i="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300"/>
                        </a:spcBef>
                        <a:spcAft>
                          <a:spcPts val="0"/>
                        </a:spcAft>
                        <a:buFont typeface="Symbol" panose="05050102010706020507" pitchFamily="18" charset="2"/>
                        <a:buChar char=""/>
                      </a:pPr>
                      <a:r>
                        <a:rPr lang="en-US"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300"/>
                        </a:spcBef>
                        <a:spcAft>
                          <a:spcPts val="0"/>
                        </a:spcAft>
                        <a:buFont typeface="Symbol" panose="05050102010706020507" pitchFamily="18" charset="2"/>
                        <a:buChar char=""/>
                      </a:pPr>
                      <a:r>
                        <a:rPr lang="en-US" sz="1100" i="1"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300"/>
                        </a:spcBef>
                        <a:spcAft>
                          <a:spcPts val="0"/>
                        </a:spcAft>
                        <a:buFont typeface="Symbol" panose="05050102010706020507" pitchFamily="18" charset="2"/>
                        <a:buChar char=""/>
                      </a:pPr>
                      <a:r>
                        <a:rPr lang="en-US" sz="1100" i="1"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9E7F9"/>
                    </a:solidFill>
                  </a:tcPr>
                </a:tc>
                <a:tc>
                  <a:txBody>
                    <a:bodyPr/>
                    <a:lstStyle/>
                    <a:p>
                      <a:pPr marL="0" marR="0">
                        <a:spcBef>
                          <a:spcPts val="300"/>
                        </a:spcBef>
                        <a:spcAft>
                          <a:spcPts val="600"/>
                        </a:spcAft>
                      </a:pPr>
                      <a:r>
                        <a:rPr lang="en-US" sz="900" b="0" i="1" dirty="0">
                          <a:solidFill>
                            <a:srgbClr val="1481C4"/>
                          </a:solidFill>
                          <a:effectLst/>
                          <a:latin typeface="Arial" panose="020B0604020202020204" pitchFamily="34" charset="0"/>
                          <a:ea typeface="Times New Roman" panose="02020603050405020304" pitchFamily="18" charset="0"/>
                          <a:cs typeface="Arial" panose="020B0604020202020204" pitchFamily="34" charset="0"/>
                        </a:rPr>
                        <a:t>Strongly Disagree    Disagree      Agree     Strongly Agree</a:t>
                      </a:r>
                      <a:endParaRPr lang="en-US" sz="900" b="0" dirty="0">
                        <a:solidFill>
                          <a:srgbClr val="1481C4"/>
                        </a:solidFill>
                        <a:effectLst/>
                        <a:latin typeface="Arial" panose="020B0604020202020204" pitchFamily="34" charset="0"/>
                        <a:ea typeface="Times New Roman" panose="02020603050405020304" pitchFamily="18" charset="0"/>
                        <a:cs typeface="Arial" panose="020B0604020202020204" pitchFamily="34" charset="0"/>
                      </a:endParaRPr>
                    </a:p>
                    <a:p>
                      <a:pPr marL="362585" marR="0">
                        <a:spcBef>
                          <a:spcPts val="300"/>
                        </a:spcBef>
                        <a:spcAft>
                          <a:spcPts val="600"/>
                        </a:spcAft>
                      </a:pPr>
                      <a:r>
                        <a:rPr lang="en-US" sz="900" b="1" i="1" dirty="0">
                          <a:solidFill>
                            <a:srgbClr val="1481C4"/>
                          </a:solidFill>
                          <a:effectLst/>
                          <a:latin typeface="Arial" panose="020B0604020202020204" pitchFamily="34" charset="0"/>
                          <a:ea typeface="Times New Roman" panose="02020603050405020304" pitchFamily="18" charset="0"/>
                          <a:cs typeface="Arial" panose="020B0604020202020204" pitchFamily="34" charset="0"/>
                        </a:rPr>
                        <a:t>   </a:t>
                      </a:r>
                      <a:r>
                        <a:rPr lang="en-US" sz="900" b="1" dirty="0">
                          <a:solidFill>
                            <a:srgbClr val="1481C4"/>
                          </a:solidFill>
                          <a:effectLst/>
                          <a:latin typeface="Arial" panose="020B0604020202020204" pitchFamily="34" charset="0"/>
                          <a:ea typeface="Times New Roman" panose="02020603050405020304" pitchFamily="18" charset="0"/>
                          <a:cs typeface="Arial" panose="020B0604020202020204" pitchFamily="34" charset="0"/>
                        </a:rPr>
                        <a:t>                                              </a:t>
                      </a:r>
                    </a:p>
                    <a:p>
                      <a:pPr marL="362585" marR="0">
                        <a:spcBef>
                          <a:spcPts val="0"/>
                        </a:spcBef>
                        <a:spcAft>
                          <a:spcPts val="600"/>
                        </a:spcAft>
                      </a:pPr>
                      <a:r>
                        <a:rPr lang="en-US" sz="900" b="1"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362585" marR="0">
                        <a:spcBef>
                          <a:spcPts val="0"/>
                        </a:spcBef>
                        <a:spcAft>
                          <a:spcPts val="600"/>
                        </a:spcAft>
                      </a:pPr>
                      <a:r>
                        <a:rPr lang="en-US" sz="900" b="1"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362585" marR="0">
                        <a:spcBef>
                          <a:spcPts val="0"/>
                        </a:spcBef>
                        <a:spcAft>
                          <a:spcPts val="600"/>
                        </a:spcAft>
                      </a:pPr>
                      <a:r>
                        <a:rPr lang="en-US" sz="900" b="1"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600"/>
                        </a:spcAft>
                      </a:pPr>
                      <a:r>
                        <a:rPr lang="en-US" sz="900" dirty="0">
                          <a:solidFill>
                            <a:srgbClr val="1481C4"/>
                          </a:solidFill>
                          <a:effectLst/>
                          <a:latin typeface="Arial" panose="020B0604020202020204" pitchFamily="34" charset="0"/>
                          <a:ea typeface="Arial" panose="020B0604020202020204" pitchFamily="34" charset="0"/>
                          <a:cs typeface="Arial" panose="020B0604020202020204" pitchFamily="34" charset="0"/>
                        </a:rPr>
                        <a:t> </a:t>
                      </a:r>
                      <a:endParaRPr lang="en-US" sz="1000" dirty="0">
                        <a:solidFill>
                          <a:srgbClr val="1481C4"/>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9E7F9"/>
                    </a:solidFill>
                  </a:tcPr>
                </a:tc>
                <a:extLst>
                  <a:ext uri="{0D108BD9-81ED-4DB2-BD59-A6C34878D82A}">
                    <a16:rowId xmlns:a16="http://schemas.microsoft.com/office/drawing/2014/main" val="889122063"/>
                  </a:ext>
                </a:extLst>
              </a:tr>
            </a:tbl>
          </a:graphicData>
        </a:graphic>
      </p:graphicFrame>
      <p:grpSp>
        <p:nvGrpSpPr>
          <p:cNvPr id="10" name="Group 9">
            <a:extLst>
              <a:ext uri="{FF2B5EF4-FFF2-40B4-BE49-F238E27FC236}">
                <a16:creationId xmlns:a16="http://schemas.microsoft.com/office/drawing/2014/main" id="{4DB857A4-0ECB-4602-B09D-13A5FCD4672B}"/>
              </a:ext>
            </a:extLst>
          </p:cNvPr>
          <p:cNvGrpSpPr/>
          <p:nvPr/>
        </p:nvGrpSpPr>
        <p:grpSpPr>
          <a:xfrm>
            <a:off x="4722904" y="7571096"/>
            <a:ext cx="137160" cy="824715"/>
            <a:chOff x="4722904" y="7571096"/>
            <a:chExt cx="137160" cy="824715"/>
          </a:xfrm>
        </p:grpSpPr>
        <p:sp>
          <p:nvSpPr>
            <p:cNvPr id="3" name="Rectangle 2">
              <a:extLst>
                <a:ext uri="{FF2B5EF4-FFF2-40B4-BE49-F238E27FC236}">
                  <a16:creationId xmlns:a16="http://schemas.microsoft.com/office/drawing/2014/main" id="{7E6F2430-8FAA-45F1-8D2E-0D267D6B5813}"/>
                </a:ext>
              </a:extLst>
            </p:cNvPr>
            <p:cNvSpPr/>
            <p:nvPr/>
          </p:nvSpPr>
          <p:spPr>
            <a:xfrm>
              <a:off x="4722904" y="7571096"/>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5EBF1FE-8574-4819-BFF4-D8033331E836}"/>
                </a:ext>
              </a:extLst>
            </p:cNvPr>
            <p:cNvSpPr/>
            <p:nvPr/>
          </p:nvSpPr>
          <p:spPr>
            <a:xfrm>
              <a:off x="4722904" y="7800281"/>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AA1AB2F-2B7D-4E41-8487-2CFFA7FCBD08}"/>
                </a:ext>
              </a:extLst>
            </p:cNvPr>
            <p:cNvSpPr/>
            <p:nvPr/>
          </p:nvSpPr>
          <p:spPr>
            <a:xfrm>
              <a:off x="4722904" y="8029466"/>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4C0A3FD-26CC-43A4-B826-D6F75A916843}"/>
                </a:ext>
              </a:extLst>
            </p:cNvPr>
            <p:cNvSpPr/>
            <p:nvPr/>
          </p:nvSpPr>
          <p:spPr>
            <a:xfrm>
              <a:off x="4722904" y="8258651"/>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CF7F0F1-60CF-400B-AF1B-5A8AF8AB77BA}"/>
              </a:ext>
            </a:extLst>
          </p:cNvPr>
          <p:cNvGrpSpPr/>
          <p:nvPr/>
        </p:nvGrpSpPr>
        <p:grpSpPr>
          <a:xfrm>
            <a:off x="5377084" y="7571096"/>
            <a:ext cx="137160" cy="824715"/>
            <a:chOff x="5538602" y="7571096"/>
            <a:chExt cx="137160" cy="824715"/>
          </a:xfrm>
        </p:grpSpPr>
        <p:sp>
          <p:nvSpPr>
            <p:cNvPr id="35" name="Rectangle 34">
              <a:extLst>
                <a:ext uri="{FF2B5EF4-FFF2-40B4-BE49-F238E27FC236}">
                  <a16:creationId xmlns:a16="http://schemas.microsoft.com/office/drawing/2014/main" id="{7F78BEB7-B70C-4B89-A271-2B8153B99AF9}"/>
                </a:ext>
              </a:extLst>
            </p:cNvPr>
            <p:cNvSpPr/>
            <p:nvPr/>
          </p:nvSpPr>
          <p:spPr>
            <a:xfrm>
              <a:off x="5538602" y="7571096"/>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F81FF12-DFB2-4826-9005-FAC61DB802A4}"/>
                </a:ext>
              </a:extLst>
            </p:cNvPr>
            <p:cNvSpPr/>
            <p:nvPr/>
          </p:nvSpPr>
          <p:spPr>
            <a:xfrm>
              <a:off x="5538602" y="7800281"/>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A6737F2-31D3-4327-AB2A-B356271DE578}"/>
                </a:ext>
              </a:extLst>
            </p:cNvPr>
            <p:cNvSpPr/>
            <p:nvPr/>
          </p:nvSpPr>
          <p:spPr>
            <a:xfrm>
              <a:off x="5538602" y="8029466"/>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E185B8B-9F30-4BDD-BC00-D8EF52624141}"/>
                </a:ext>
              </a:extLst>
            </p:cNvPr>
            <p:cNvSpPr/>
            <p:nvPr/>
          </p:nvSpPr>
          <p:spPr>
            <a:xfrm>
              <a:off x="5538602" y="8258651"/>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E9B5539F-0046-418F-B426-9AA2D926F0E5}"/>
              </a:ext>
            </a:extLst>
          </p:cNvPr>
          <p:cNvGrpSpPr/>
          <p:nvPr/>
        </p:nvGrpSpPr>
        <p:grpSpPr>
          <a:xfrm>
            <a:off x="6031264" y="7576783"/>
            <a:ext cx="137160" cy="824715"/>
            <a:chOff x="6035959" y="7576783"/>
            <a:chExt cx="137160" cy="824715"/>
          </a:xfrm>
        </p:grpSpPr>
        <p:sp>
          <p:nvSpPr>
            <p:cNvPr id="39" name="Rectangle 38">
              <a:extLst>
                <a:ext uri="{FF2B5EF4-FFF2-40B4-BE49-F238E27FC236}">
                  <a16:creationId xmlns:a16="http://schemas.microsoft.com/office/drawing/2014/main" id="{868E7C30-29D9-4E76-A869-C760D578308D}"/>
                </a:ext>
              </a:extLst>
            </p:cNvPr>
            <p:cNvSpPr/>
            <p:nvPr/>
          </p:nvSpPr>
          <p:spPr>
            <a:xfrm>
              <a:off x="6035959" y="7576783"/>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FEFDB72-A91F-465F-A52E-76A1E176B498}"/>
                </a:ext>
              </a:extLst>
            </p:cNvPr>
            <p:cNvSpPr/>
            <p:nvPr/>
          </p:nvSpPr>
          <p:spPr>
            <a:xfrm>
              <a:off x="6035959" y="7805968"/>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0FA75A-A82C-47B8-9EB9-827CCFC316E5}"/>
                </a:ext>
              </a:extLst>
            </p:cNvPr>
            <p:cNvSpPr/>
            <p:nvPr/>
          </p:nvSpPr>
          <p:spPr>
            <a:xfrm>
              <a:off x="6035959" y="8035153"/>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A308E46-D218-4691-8CD4-38BEB74EF347}"/>
                </a:ext>
              </a:extLst>
            </p:cNvPr>
            <p:cNvSpPr/>
            <p:nvPr/>
          </p:nvSpPr>
          <p:spPr>
            <a:xfrm>
              <a:off x="6035959" y="8264338"/>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08343C1-6CA1-47ED-BD4C-8E5ACE532991}"/>
              </a:ext>
            </a:extLst>
          </p:cNvPr>
          <p:cNvGrpSpPr/>
          <p:nvPr/>
        </p:nvGrpSpPr>
        <p:grpSpPr>
          <a:xfrm>
            <a:off x="6685444" y="7571096"/>
            <a:ext cx="137160" cy="824715"/>
            <a:chOff x="6685444" y="7571096"/>
            <a:chExt cx="137160" cy="824715"/>
          </a:xfrm>
        </p:grpSpPr>
        <p:sp>
          <p:nvSpPr>
            <p:cNvPr id="43" name="Rectangle 42">
              <a:extLst>
                <a:ext uri="{FF2B5EF4-FFF2-40B4-BE49-F238E27FC236}">
                  <a16:creationId xmlns:a16="http://schemas.microsoft.com/office/drawing/2014/main" id="{E874E0C2-8289-403F-8145-3FA900792047}"/>
                </a:ext>
              </a:extLst>
            </p:cNvPr>
            <p:cNvSpPr/>
            <p:nvPr/>
          </p:nvSpPr>
          <p:spPr>
            <a:xfrm>
              <a:off x="6685444" y="7571096"/>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11230B4-45A4-48DA-86D9-92577EEC0D61}"/>
                </a:ext>
              </a:extLst>
            </p:cNvPr>
            <p:cNvSpPr/>
            <p:nvPr/>
          </p:nvSpPr>
          <p:spPr>
            <a:xfrm>
              <a:off x="6685444" y="7800281"/>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36D7BD8-CED8-4758-8A81-046571D4F6C0}"/>
                </a:ext>
              </a:extLst>
            </p:cNvPr>
            <p:cNvSpPr/>
            <p:nvPr/>
          </p:nvSpPr>
          <p:spPr>
            <a:xfrm>
              <a:off x="6685444" y="8029466"/>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9D15D9D-92A3-433C-A846-C399DBA55772}"/>
                </a:ext>
              </a:extLst>
            </p:cNvPr>
            <p:cNvSpPr/>
            <p:nvPr/>
          </p:nvSpPr>
          <p:spPr>
            <a:xfrm>
              <a:off x="6685444" y="8258651"/>
              <a:ext cx="137160" cy="1371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90C445B3-1FCD-4FE2-8EAB-2695A4683BE6}"/>
              </a:ext>
            </a:extLst>
          </p:cNvPr>
          <p:cNvGrpSpPr>
            <a:grpSpLocks noChangeAspect="1"/>
          </p:cNvGrpSpPr>
          <p:nvPr/>
        </p:nvGrpSpPr>
        <p:grpSpPr>
          <a:xfrm>
            <a:off x="5015673" y="244028"/>
            <a:ext cx="2641511" cy="290028"/>
            <a:chOff x="543380" y="1126488"/>
            <a:chExt cx="6531461" cy="717131"/>
          </a:xfrm>
        </p:grpSpPr>
        <p:sp>
          <p:nvSpPr>
            <p:cNvPr id="76" name="Oval 75">
              <a:extLst>
                <a:ext uri="{FF2B5EF4-FFF2-40B4-BE49-F238E27FC236}">
                  <a16:creationId xmlns:a16="http://schemas.microsoft.com/office/drawing/2014/main" id="{418B5C00-FF0B-43C6-9736-BE2A9104D4E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77" name="Oval 76">
              <a:extLst>
                <a:ext uri="{FF2B5EF4-FFF2-40B4-BE49-F238E27FC236}">
                  <a16:creationId xmlns:a16="http://schemas.microsoft.com/office/drawing/2014/main" id="{BB9867AC-1444-4AED-9173-1662AAA575F1}"/>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78" name="Oval 77">
              <a:extLst>
                <a:ext uri="{FF2B5EF4-FFF2-40B4-BE49-F238E27FC236}">
                  <a16:creationId xmlns:a16="http://schemas.microsoft.com/office/drawing/2014/main" id="{877AC64E-5F45-488D-9CDA-BF29B80ACED2}"/>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79" name="Oval 78">
              <a:extLst>
                <a:ext uri="{FF2B5EF4-FFF2-40B4-BE49-F238E27FC236}">
                  <a16:creationId xmlns:a16="http://schemas.microsoft.com/office/drawing/2014/main" id="{33ACB5CB-88FD-4F41-86C9-E9DC0583063A}"/>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0" name="Oval 79">
              <a:extLst>
                <a:ext uri="{FF2B5EF4-FFF2-40B4-BE49-F238E27FC236}">
                  <a16:creationId xmlns:a16="http://schemas.microsoft.com/office/drawing/2014/main" id="{873C86B8-FB07-49AD-8E31-5E405949C4C0}"/>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1" name="Oval 80">
              <a:extLst>
                <a:ext uri="{FF2B5EF4-FFF2-40B4-BE49-F238E27FC236}">
                  <a16:creationId xmlns:a16="http://schemas.microsoft.com/office/drawing/2014/main" id="{957A1168-B2DE-4DF4-A172-6ECB06196981}"/>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82" name="Oval 81">
              <a:extLst>
                <a:ext uri="{FF2B5EF4-FFF2-40B4-BE49-F238E27FC236}">
                  <a16:creationId xmlns:a16="http://schemas.microsoft.com/office/drawing/2014/main" id="{514D39E4-10DB-4B3B-9E26-0DC360133EC6}"/>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83" name="Group 82">
              <a:extLst>
                <a:ext uri="{FF2B5EF4-FFF2-40B4-BE49-F238E27FC236}">
                  <a16:creationId xmlns:a16="http://schemas.microsoft.com/office/drawing/2014/main" id="{666C1807-2890-4DD8-A402-5114B2386BC4}"/>
                </a:ext>
              </a:extLst>
            </p:cNvPr>
            <p:cNvGrpSpPr/>
            <p:nvPr/>
          </p:nvGrpSpPr>
          <p:grpSpPr>
            <a:xfrm>
              <a:off x="721764" y="1304872"/>
              <a:ext cx="360363" cy="360363"/>
              <a:chOff x="9161463" y="2887663"/>
              <a:chExt cx="360363" cy="360363"/>
            </a:xfrm>
            <a:solidFill>
              <a:schemeClr val="bg1"/>
            </a:solidFill>
          </p:grpSpPr>
          <p:sp>
            <p:nvSpPr>
              <p:cNvPr id="100" name="Freeform 21">
                <a:extLst>
                  <a:ext uri="{FF2B5EF4-FFF2-40B4-BE49-F238E27FC236}">
                    <a16:creationId xmlns:a16="http://schemas.microsoft.com/office/drawing/2014/main" id="{FB9294D2-7FE0-499E-9FF5-9634FA57C55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22">
                <a:extLst>
                  <a:ext uri="{FF2B5EF4-FFF2-40B4-BE49-F238E27FC236}">
                    <a16:creationId xmlns:a16="http://schemas.microsoft.com/office/drawing/2014/main" id="{4B86B8C7-84EA-48BA-A364-B873381F47CB}"/>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23">
                <a:extLst>
                  <a:ext uri="{FF2B5EF4-FFF2-40B4-BE49-F238E27FC236}">
                    <a16:creationId xmlns:a16="http://schemas.microsoft.com/office/drawing/2014/main" id="{63A5C721-7CF8-4736-BDA7-D36A8E27767C}"/>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4" name="Freeform 13">
              <a:extLst>
                <a:ext uri="{FF2B5EF4-FFF2-40B4-BE49-F238E27FC236}">
                  <a16:creationId xmlns:a16="http://schemas.microsoft.com/office/drawing/2014/main" id="{46156067-BFD8-41D2-85B5-7570E9B18C77}"/>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
              <a:extLst>
                <a:ext uri="{FF2B5EF4-FFF2-40B4-BE49-F238E27FC236}">
                  <a16:creationId xmlns:a16="http://schemas.microsoft.com/office/drawing/2014/main" id="{EEE915EE-66D7-41CD-AEC4-BDE858F5934D}"/>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6" name="Group 85">
              <a:extLst>
                <a:ext uri="{FF2B5EF4-FFF2-40B4-BE49-F238E27FC236}">
                  <a16:creationId xmlns:a16="http://schemas.microsoft.com/office/drawing/2014/main" id="{582F1DAB-5CDF-42E5-8BCA-0D28FE72AE44}"/>
                </a:ext>
              </a:extLst>
            </p:cNvPr>
            <p:cNvGrpSpPr/>
            <p:nvPr/>
          </p:nvGrpSpPr>
          <p:grpSpPr>
            <a:xfrm>
              <a:off x="5594820" y="1304872"/>
              <a:ext cx="304800" cy="360362"/>
              <a:chOff x="3421063" y="1804988"/>
              <a:chExt cx="304800" cy="360362"/>
            </a:xfrm>
            <a:solidFill>
              <a:schemeClr val="bg1"/>
            </a:solidFill>
          </p:grpSpPr>
          <p:sp>
            <p:nvSpPr>
              <p:cNvPr id="97" name="Freeform 99">
                <a:extLst>
                  <a:ext uri="{FF2B5EF4-FFF2-40B4-BE49-F238E27FC236}">
                    <a16:creationId xmlns:a16="http://schemas.microsoft.com/office/drawing/2014/main" id="{11FEE22C-FDD9-4DC1-BFA4-48E2235BDEAA}"/>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00">
                <a:extLst>
                  <a:ext uri="{FF2B5EF4-FFF2-40B4-BE49-F238E27FC236}">
                    <a16:creationId xmlns:a16="http://schemas.microsoft.com/office/drawing/2014/main" id="{F1127B00-7FAB-4D34-AED3-E783C0A58CB7}"/>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01">
                <a:extLst>
                  <a:ext uri="{FF2B5EF4-FFF2-40B4-BE49-F238E27FC236}">
                    <a16:creationId xmlns:a16="http://schemas.microsoft.com/office/drawing/2014/main" id="{E7E409B1-76D5-4922-B040-F7E2798DBD37}"/>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87" name="Graphic 86">
              <a:extLst>
                <a:ext uri="{FF2B5EF4-FFF2-40B4-BE49-F238E27FC236}">
                  <a16:creationId xmlns:a16="http://schemas.microsoft.com/office/drawing/2014/main" id="{FBE9735A-89D8-4573-8D07-0E8B1E3D76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88" name="Group 87">
              <a:extLst>
                <a:ext uri="{FF2B5EF4-FFF2-40B4-BE49-F238E27FC236}">
                  <a16:creationId xmlns:a16="http://schemas.microsoft.com/office/drawing/2014/main" id="{FAFF1C2F-23A2-46DE-9C10-E703150B0A07}"/>
                </a:ext>
              </a:extLst>
            </p:cNvPr>
            <p:cNvGrpSpPr/>
            <p:nvPr/>
          </p:nvGrpSpPr>
          <p:grpSpPr>
            <a:xfrm>
              <a:off x="3628929" y="1304872"/>
              <a:ext cx="360363" cy="360362"/>
              <a:chOff x="4113213" y="5414963"/>
              <a:chExt cx="360363" cy="360362"/>
            </a:xfrm>
            <a:solidFill>
              <a:schemeClr val="bg1"/>
            </a:solidFill>
          </p:grpSpPr>
          <p:sp>
            <p:nvSpPr>
              <p:cNvPr id="94" name="Freeform 88">
                <a:extLst>
                  <a:ext uri="{FF2B5EF4-FFF2-40B4-BE49-F238E27FC236}">
                    <a16:creationId xmlns:a16="http://schemas.microsoft.com/office/drawing/2014/main" id="{AA52376F-6A9B-48B2-8FFC-8B3F85BA1368}"/>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89">
                <a:extLst>
                  <a:ext uri="{FF2B5EF4-FFF2-40B4-BE49-F238E27FC236}">
                    <a16:creationId xmlns:a16="http://schemas.microsoft.com/office/drawing/2014/main" id="{ECBC84DA-3E79-4B20-ADB7-DD4139B31C8B}"/>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90">
                <a:extLst>
                  <a:ext uri="{FF2B5EF4-FFF2-40B4-BE49-F238E27FC236}">
                    <a16:creationId xmlns:a16="http://schemas.microsoft.com/office/drawing/2014/main" id="{FCF775A1-980E-4B60-9CF3-972C9A8FE97B}"/>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9" name="Group 88">
              <a:extLst>
                <a:ext uri="{FF2B5EF4-FFF2-40B4-BE49-F238E27FC236}">
                  <a16:creationId xmlns:a16="http://schemas.microsoft.com/office/drawing/2014/main" id="{D4B96D7E-0C54-4D75-BCB2-FE2914E852BB}"/>
                </a:ext>
              </a:extLst>
            </p:cNvPr>
            <p:cNvGrpSpPr/>
            <p:nvPr/>
          </p:nvGrpSpPr>
          <p:grpSpPr>
            <a:xfrm>
              <a:off x="2659874" y="1308047"/>
              <a:ext cx="360363" cy="354013"/>
              <a:chOff x="9161463" y="4692650"/>
              <a:chExt cx="360363" cy="354013"/>
            </a:xfrm>
            <a:solidFill>
              <a:schemeClr val="bg1"/>
            </a:solidFill>
          </p:grpSpPr>
          <p:sp>
            <p:nvSpPr>
              <p:cNvPr id="90" name="Freeform 156">
                <a:extLst>
                  <a:ext uri="{FF2B5EF4-FFF2-40B4-BE49-F238E27FC236}">
                    <a16:creationId xmlns:a16="http://schemas.microsoft.com/office/drawing/2014/main" id="{F3C4D074-5224-455D-8ECA-629C61761B84}"/>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157">
                <a:extLst>
                  <a:ext uri="{FF2B5EF4-FFF2-40B4-BE49-F238E27FC236}">
                    <a16:creationId xmlns:a16="http://schemas.microsoft.com/office/drawing/2014/main" id="{D6DFBB78-44D0-49BD-853C-B1102876E2EC}"/>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158">
                <a:extLst>
                  <a:ext uri="{FF2B5EF4-FFF2-40B4-BE49-F238E27FC236}">
                    <a16:creationId xmlns:a16="http://schemas.microsoft.com/office/drawing/2014/main" id="{69874D35-29A1-49C5-AC36-656BE8E29C17}"/>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159">
                <a:extLst>
                  <a:ext uri="{FF2B5EF4-FFF2-40B4-BE49-F238E27FC236}">
                    <a16:creationId xmlns:a16="http://schemas.microsoft.com/office/drawing/2014/main" id="{14EC0A03-72C4-4DC6-96B9-3CA8356252F2}"/>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56" name="Slide Number Placeholder 2">
            <a:extLst>
              <a:ext uri="{FF2B5EF4-FFF2-40B4-BE49-F238E27FC236}">
                <a16:creationId xmlns:a16="http://schemas.microsoft.com/office/drawing/2014/main" id="{1B457C07-057D-E04F-870E-B8D6A96BE63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83</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833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364094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normAutofit fontScale="90000"/>
          </a:bodyPr>
          <a:lstStyle/>
          <a:p>
            <a:r>
              <a:rPr lang="en-US" spc="300" dirty="0"/>
              <a:t>Manager Coaching Questions</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40070431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278A61E-BD03-431D-A58D-795F8722C4D7}"/>
              </a:ext>
            </a:extLst>
          </p:cNvPr>
          <p:cNvGraphicFramePr>
            <a:graphicFrameLocks noChangeAspect="1"/>
          </p:cNvGraphicFramePr>
          <p:nvPr>
            <p:custDataLst>
              <p:tags r:id="rId1"/>
            </p:custDataLst>
            <p:extLst>
              <p:ext uri="{D42A27DB-BD31-4B8C-83A1-F6EECF244321}">
                <p14:modId xmlns:p14="http://schemas.microsoft.com/office/powerpoint/2010/main" val="107378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8278A61E-BD03-431D-A58D-795F8722C4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A4F175-C458-4CD4-962B-0EAB62B4F4E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16" name="object 12">
            <a:extLst>
              <a:ext uri="{FF2B5EF4-FFF2-40B4-BE49-F238E27FC236}">
                <a16:creationId xmlns:a16="http://schemas.microsoft.com/office/drawing/2014/main" id="{C0A53DBF-EF67-4D1C-B786-33D9D86F0A83}"/>
              </a:ext>
            </a:extLst>
          </p:cNvPr>
          <p:cNvSpPr txBox="1"/>
          <p:nvPr/>
        </p:nvSpPr>
        <p:spPr>
          <a:xfrm>
            <a:off x="209855" y="5245428"/>
            <a:ext cx="6902535" cy="1655581"/>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Opportunity Definition &amp; Requirements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Have you </a:t>
            </a:r>
            <a:r>
              <a:rPr lang="en-US" sz="1200" dirty="0">
                <a:latin typeface="Arial" panose="020B0604020202020204" pitchFamily="34" charset="0"/>
                <a:cs typeface="Arial" panose="020B0604020202020204" pitchFamily="34" charset="0"/>
              </a:rPr>
              <a:t>completed the SCQA Framework to identify the </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clients pain points and needs?</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Have you identified a compelling trigger event for the Complication of the client’s current Situation?</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know the approximate timeline for the delivery of this solution?</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worked with Sales Engineering to refine the Answer to your SCQA?</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understand the main message you are trying to communicate in your Client Proposal?</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quantified the ROI and identified additional qualitative impacts to the client?</a:t>
            </a: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 name="object 12">
            <a:extLst>
              <a:ext uri="{FF2B5EF4-FFF2-40B4-BE49-F238E27FC236}">
                <a16:creationId xmlns:a16="http://schemas.microsoft.com/office/drawing/2014/main" id="{B5B331CD-E793-49DC-A6B2-0C3B15642934}"/>
              </a:ext>
            </a:extLst>
          </p:cNvPr>
          <p:cNvSpPr txBox="1"/>
          <p:nvPr/>
        </p:nvSpPr>
        <p:spPr>
          <a:xfrm>
            <a:off x="209855" y="7150045"/>
            <a:ext cx="6681896" cy="1617109"/>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Solution Development &amp; Fit</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Is this a standard solution or does it require extensive customization?</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believe this project is worth your time and the company’s investment to win?</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we already have business with this customer?</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know why the prospect chose </a:t>
            </a:r>
            <a:r>
              <a:rPr lang="en-US" sz="1200" dirty="0">
                <a:latin typeface="Arial" panose="020B0604020202020204" pitchFamily="34" charset="0"/>
                <a:cs typeface="Arial" panose="020B0604020202020204" pitchFamily="34" charset="0"/>
              </a:rPr>
              <a:t>us</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as an option in the first place?</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is the prospects perception of our company? Are we seen as an </a:t>
            </a:r>
            <a:r>
              <a:rPr lang="en-US" sz="1200" dirty="0">
                <a:latin typeface="Arial" panose="020B0604020202020204" pitchFamily="34" charset="0"/>
                <a:cs typeface="Arial" panose="020B0604020202020204" pitchFamily="34" charset="0"/>
              </a:rPr>
              <a:t>industry leader or just another vendor?</a:t>
            </a: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object 12">
            <a:extLst>
              <a:ext uri="{FF2B5EF4-FFF2-40B4-BE49-F238E27FC236}">
                <a16:creationId xmlns:a16="http://schemas.microsoft.com/office/drawing/2014/main" id="{AF3B4DCB-338B-4299-A627-74DF5F35DE70}"/>
              </a:ext>
            </a:extLst>
          </p:cNvPr>
          <p:cNvSpPr txBox="1"/>
          <p:nvPr/>
        </p:nvSpPr>
        <p:spPr>
          <a:xfrm>
            <a:off x="209855" y="3009951"/>
            <a:ext cx="6039514" cy="1986441"/>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Review In Salesforce</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identified all primary decision makers who make up the Buying Decision Team (BDT) and associated their Contacts to this Opportunity?</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established communication with key members of the BDT or do you need manager support?</a:t>
            </a:r>
          </a:p>
          <a:p>
            <a:pPr marL="18415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understand where the budget for the </a:t>
            </a:r>
            <a:r>
              <a:rPr lang="en-US" sz="1200" dirty="0">
                <a:latin typeface="Arial" panose="020B0604020202020204" pitchFamily="34" charset="0"/>
                <a:cs typeface="Arial" panose="020B0604020202020204" pitchFamily="34" charset="0"/>
              </a:rPr>
              <a:t>project will come from?</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uncovered whether this is a business priority by members of the BDT? </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know the specific evaluation criteria regarding how the client will assess and award this Opportunity?</a:t>
            </a:r>
          </a:p>
        </p:txBody>
      </p:sp>
      <p:pic>
        <p:nvPicPr>
          <p:cNvPr id="106498" name="Picture 2" descr="Image result for salesforce logo">
            <a:extLst>
              <a:ext uri="{FF2B5EF4-FFF2-40B4-BE49-F238E27FC236}">
                <a16:creationId xmlns:a16="http://schemas.microsoft.com/office/drawing/2014/main" id="{8DF1B7C4-DAD0-411F-BC24-08896CAF5F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381" y="3728224"/>
            <a:ext cx="935591" cy="6548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A circuit board&#10;&#10;Description automatically generated">
            <a:extLst>
              <a:ext uri="{FF2B5EF4-FFF2-40B4-BE49-F238E27FC236}">
                <a16:creationId xmlns:a16="http://schemas.microsoft.com/office/drawing/2014/main" id="{8DFFF82F-CB57-4717-B75D-B4DD0ADB638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979357"/>
            <a:ext cx="7772400" cy="1720453"/>
          </a:xfrm>
          <a:custGeom>
            <a:avLst/>
            <a:gdLst>
              <a:gd name="connsiteX0" fmla="*/ 0 w 7772400"/>
              <a:gd name="connsiteY0" fmla="*/ 0 h 1592386"/>
              <a:gd name="connsiteX1" fmla="*/ 7772400 w 7772400"/>
              <a:gd name="connsiteY1" fmla="*/ 0 h 1592386"/>
              <a:gd name="connsiteX2" fmla="*/ 7772400 w 7772400"/>
              <a:gd name="connsiteY2" fmla="*/ 1592386 h 1592386"/>
              <a:gd name="connsiteX3" fmla="*/ 0 w 7772400"/>
              <a:gd name="connsiteY3" fmla="*/ 1592386 h 1592386"/>
            </a:gdLst>
            <a:ahLst/>
            <a:cxnLst>
              <a:cxn ang="0">
                <a:pos x="connsiteX0" y="connsiteY0"/>
              </a:cxn>
              <a:cxn ang="0">
                <a:pos x="connsiteX1" y="connsiteY1"/>
              </a:cxn>
              <a:cxn ang="0">
                <a:pos x="connsiteX2" y="connsiteY2"/>
              </a:cxn>
              <a:cxn ang="0">
                <a:pos x="connsiteX3" y="connsiteY3"/>
              </a:cxn>
            </a:cxnLst>
            <a:rect l="l" t="t" r="r" b="b"/>
            <a:pathLst>
              <a:path w="7772400" h="1592386">
                <a:moveTo>
                  <a:pt x="0" y="0"/>
                </a:moveTo>
                <a:lnTo>
                  <a:pt x="7772400" y="0"/>
                </a:lnTo>
                <a:lnTo>
                  <a:pt x="7772400" y="1592386"/>
                </a:lnTo>
                <a:lnTo>
                  <a:pt x="0" y="1592386"/>
                </a:lnTo>
                <a:close/>
              </a:path>
            </a:pathLst>
          </a:custGeom>
        </p:spPr>
      </p:pic>
      <p:sp>
        <p:nvSpPr>
          <p:cNvPr id="11" name="Rectangle 10">
            <a:extLst>
              <a:ext uri="{FF2B5EF4-FFF2-40B4-BE49-F238E27FC236}">
                <a16:creationId xmlns:a16="http://schemas.microsoft.com/office/drawing/2014/main" id="{0CFFC17C-8F25-45CD-85BC-F8C594017717}"/>
              </a:ext>
            </a:extLst>
          </p:cNvPr>
          <p:cNvSpPr/>
          <p:nvPr/>
        </p:nvSpPr>
        <p:spPr>
          <a:xfrm>
            <a:off x="0" y="979357"/>
            <a:ext cx="7772400" cy="1720454"/>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52000" rIns="216000" rtlCol="0" anchor="ctr"/>
          <a:lstStyle/>
          <a:p>
            <a:endParaRPr lang="en-US" sz="1600" dirty="0"/>
          </a:p>
        </p:txBody>
      </p:sp>
      <p:sp>
        <p:nvSpPr>
          <p:cNvPr id="13" name="TextBox 12">
            <a:extLst>
              <a:ext uri="{FF2B5EF4-FFF2-40B4-BE49-F238E27FC236}">
                <a16:creationId xmlns:a16="http://schemas.microsoft.com/office/drawing/2014/main" id="{55745631-FD6F-48D6-B573-50E0159E26E5}"/>
              </a:ext>
            </a:extLst>
          </p:cNvPr>
          <p:cNvSpPr txBox="1"/>
          <p:nvPr/>
        </p:nvSpPr>
        <p:spPr>
          <a:xfrm>
            <a:off x="384809" y="1554372"/>
            <a:ext cx="6998971" cy="817531"/>
          </a:xfrm>
          <a:prstGeom prst="rect">
            <a:avLst/>
          </a:prstGeom>
          <a:noFill/>
        </p:spPr>
        <p:txBody>
          <a:bodyPr wrap="square" lIns="0" tIns="0" rIns="0" bIns="0">
            <a:spAutoFit/>
          </a:bodyPr>
          <a:lstStyle/>
          <a:p>
            <a:pPr marL="0" indent="0">
              <a:lnSpc>
                <a:spcPct val="113000"/>
              </a:lnSpc>
              <a:spcBef>
                <a:spcPts val="300"/>
              </a:spcBef>
              <a:spcAft>
                <a:spcPts val="300"/>
              </a:spcAft>
              <a:buNone/>
            </a:pPr>
            <a:r>
              <a:rPr lang="en-US" sz="1200" b="1" dirty="0">
                <a:solidFill>
                  <a:schemeClr val="bg1"/>
                </a:solidFill>
                <a:latin typeface="+mn-lt"/>
                <a:cs typeface="FiraSans-Light"/>
              </a:rPr>
              <a:t>The following questions should be used by managers to support sales reps in developing a complete understanding of the Account and any associated Opportunities. Each sales rep should also review these questions to close any knowledge gaps and further qualify and refine their busines case.</a:t>
            </a:r>
          </a:p>
        </p:txBody>
      </p:sp>
      <p:grpSp>
        <p:nvGrpSpPr>
          <p:cNvPr id="14" name="Group 13">
            <a:extLst>
              <a:ext uri="{FF2B5EF4-FFF2-40B4-BE49-F238E27FC236}">
                <a16:creationId xmlns:a16="http://schemas.microsoft.com/office/drawing/2014/main" id="{657D2F73-EC13-4D4C-9929-2ABAAFC5CF56}"/>
              </a:ext>
            </a:extLst>
          </p:cNvPr>
          <p:cNvGrpSpPr/>
          <p:nvPr/>
        </p:nvGrpSpPr>
        <p:grpSpPr>
          <a:xfrm>
            <a:off x="384809" y="1142651"/>
            <a:ext cx="6998969" cy="361950"/>
            <a:chOff x="384809" y="943387"/>
            <a:chExt cx="6998969" cy="361950"/>
          </a:xfrm>
        </p:grpSpPr>
        <p:grpSp>
          <p:nvGrpSpPr>
            <p:cNvPr id="15" name="Group 14">
              <a:extLst>
                <a:ext uri="{FF2B5EF4-FFF2-40B4-BE49-F238E27FC236}">
                  <a16:creationId xmlns:a16="http://schemas.microsoft.com/office/drawing/2014/main" id="{804A2D58-6BA3-4F96-9981-1D3D0D2BA4CB}"/>
                </a:ext>
              </a:extLst>
            </p:cNvPr>
            <p:cNvGrpSpPr/>
            <p:nvPr/>
          </p:nvGrpSpPr>
          <p:grpSpPr>
            <a:xfrm>
              <a:off x="384809" y="943387"/>
              <a:ext cx="360363" cy="361950"/>
              <a:chOff x="8445501" y="1787525"/>
              <a:chExt cx="360363" cy="361950"/>
            </a:xfrm>
            <a:solidFill>
              <a:schemeClr val="bg1"/>
            </a:solidFill>
          </p:grpSpPr>
          <p:sp>
            <p:nvSpPr>
              <p:cNvPr id="21" name="Freeform 311">
                <a:extLst>
                  <a:ext uri="{FF2B5EF4-FFF2-40B4-BE49-F238E27FC236}">
                    <a16:creationId xmlns:a16="http://schemas.microsoft.com/office/drawing/2014/main" id="{EEEB1153-5ACF-4013-8762-17DDB0485489}"/>
                  </a:ext>
                </a:extLst>
              </p:cNvPr>
              <p:cNvSpPr>
                <a:spLocks/>
              </p:cNvSpPr>
              <p:nvPr/>
            </p:nvSpPr>
            <p:spPr bwMode="auto">
              <a:xfrm>
                <a:off x="84899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12">
                <a:extLst>
                  <a:ext uri="{FF2B5EF4-FFF2-40B4-BE49-F238E27FC236}">
                    <a16:creationId xmlns:a16="http://schemas.microsoft.com/office/drawing/2014/main" id="{71EDC512-C2F6-4C0F-81BF-9CB9DF86E20C}"/>
                  </a:ext>
                </a:extLst>
              </p:cNvPr>
              <p:cNvSpPr>
                <a:spLocks/>
              </p:cNvSpPr>
              <p:nvPr/>
            </p:nvSpPr>
            <p:spPr bwMode="auto">
              <a:xfrm>
                <a:off x="8445501" y="1882775"/>
                <a:ext cx="134938" cy="190500"/>
              </a:xfrm>
              <a:custGeom>
                <a:avLst/>
                <a:gdLst>
                  <a:gd name="T0" fmla="*/ 15 w 36"/>
                  <a:gd name="T1" fmla="*/ 51 h 51"/>
                  <a:gd name="T2" fmla="*/ 36 w 36"/>
                  <a:gd name="T3" fmla="*/ 51 h 51"/>
                  <a:gd name="T4" fmla="*/ 36 w 36"/>
                  <a:gd name="T5" fmla="*/ 39 h 51"/>
                  <a:gd name="T6" fmla="*/ 36 w 36"/>
                  <a:gd name="T7" fmla="*/ 38 h 51"/>
                  <a:gd name="T8" fmla="*/ 30 w 36"/>
                  <a:gd name="T9" fmla="*/ 22 h 51"/>
                  <a:gd name="T10" fmla="*/ 22 w 36"/>
                  <a:gd name="T11" fmla="*/ 19 h 51"/>
                  <a:gd name="T12" fmla="*/ 19 w 36"/>
                  <a:gd name="T13" fmla="*/ 27 h 51"/>
                  <a:gd name="T14" fmla="*/ 20 w 36"/>
                  <a:gd name="T15" fmla="*/ 33 h 51"/>
                  <a:gd name="T16" fmla="*/ 14 w 36"/>
                  <a:gd name="T17" fmla="*/ 26 h 51"/>
                  <a:gd name="T18" fmla="*/ 7 w 36"/>
                  <a:gd name="T19" fmla="*/ 2 h 51"/>
                  <a:gd name="T20" fmla="*/ 1 w 36"/>
                  <a:gd name="T21" fmla="*/ 1 h 51"/>
                  <a:gd name="T22" fmla="*/ 0 w 36"/>
                  <a:gd name="T23" fmla="*/ 3 h 51"/>
                  <a:gd name="T24" fmla="*/ 0 w 36"/>
                  <a:gd name="T25" fmla="*/ 35 h 51"/>
                  <a:gd name="T26" fmla="*/ 1 w 36"/>
                  <a:gd name="T27" fmla="*/ 37 h 51"/>
                  <a:gd name="T28" fmla="*/ 15 w 36"/>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15" y="51"/>
                    </a:moveTo>
                    <a:cubicBezTo>
                      <a:pt x="36" y="51"/>
                      <a:pt x="36" y="51"/>
                      <a:pt x="36" y="51"/>
                    </a:cubicBezTo>
                    <a:cubicBezTo>
                      <a:pt x="36" y="39"/>
                      <a:pt x="36" y="39"/>
                      <a:pt x="36" y="39"/>
                    </a:cubicBezTo>
                    <a:cubicBezTo>
                      <a:pt x="36" y="39"/>
                      <a:pt x="36" y="39"/>
                      <a:pt x="36" y="38"/>
                    </a:cubicBezTo>
                    <a:cubicBezTo>
                      <a:pt x="36" y="38"/>
                      <a:pt x="32" y="26"/>
                      <a:pt x="30" y="22"/>
                    </a:cubicBezTo>
                    <a:cubicBezTo>
                      <a:pt x="28" y="19"/>
                      <a:pt x="24" y="18"/>
                      <a:pt x="22" y="19"/>
                    </a:cubicBezTo>
                    <a:cubicBezTo>
                      <a:pt x="20" y="20"/>
                      <a:pt x="18" y="23"/>
                      <a:pt x="19" y="27"/>
                    </a:cubicBezTo>
                    <a:cubicBezTo>
                      <a:pt x="20" y="33"/>
                      <a:pt x="20" y="33"/>
                      <a:pt x="20" y="33"/>
                    </a:cubicBezTo>
                    <a:cubicBezTo>
                      <a:pt x="14" y="26"/>
                      <a:pt x="14" y="26"/>
                      <a:pt x="14" y="26"/>
                    </a:cubicBezTo>
                    <a:cubicBezTo>
                      <a:pt x="14" y="13"/>
                      <a:pt x="12" y="5"/>
                      <a:pt x="7" y="2"/>
                    </a:cubicBezTo>
                    <a:cubicBezTo>
                      <a:pt x="4" y="0"/>
                      <a:pt x="2" y="1"/>
                      <a:pt x="1" y="1"/>
                    </a:cubicBezTo>
                    <a:cubicBezTo>
                      <a:pt x="1" y="1"/>
                      <a:pt x="0" y="2"/>
                      <a:pt x="0" y="3"/>
                    </a:cubicBezTo>
                    <a:cubicBezTo>
                      <a:pt x="0" y="35"/>
                      <a:pt x="0" y="35"/>
                      <a:pt x="0" y="35"/>
                    </a:cubicBezTo>
                    <a:cubicBezTo>
                      <a:pt x="0" y="36"/>
                      <a:pt x="0" y="36"/>
                      <a:pt x="1" y="37"/>
                    </a:cubicBezTo>
                    <a:cubicBezTo>
                      <a:pt x="4" y="39"/>
                      <a:pt x="12" y="48"/>
                      <a:pt x="15"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13">
                <a:extLst>
                  <a:ext uri="{FF2B5EF4-FFF2-40B4-BE49-F238E27FC236}">
                    <a16:creationId xmlns:a16="http://schemas.microsoft.com/office/drawing/2014/main" id="{25417400-A87E-48C1-9539-14B4FFF2887A}"/>
                  </a:ext>
                </a:extLst>
              </p:cNvPr>
              <p:cNvSpPr>
                <a:spLocks/>
              </p:cNvSpPr>
              <p:nvPr/>
            </p:nvSpPr>
            <p:spPr bwMode="auto">
              <a:xfrm>
                <a:off x="8655051" y="2089150"/>
                <a:ext cx="104775" cy="60325"/>
              </a:xfrm>
              <a:custGeom>
                <a:avLst/>
                <a:gdLst>
                  <a:gd name="T0" fmla="*/ 26 w 28"/>
                  <a:gd name="T1" fmla="*/ 0 h 16"/>
                  <a:gd name="T2" fmla="*/ 24 w 28"/>
                  <a:gd name="T3" fmla="*/ 0 h 16"/>
                  <a:gd name="T4" fmla="*/ 4 w 28"/>
                  <a:gd name="T5" fmla="*/ 0 h 16"/>
                  <a:gd name="T6" fmla="*/ 2 w 28"/>
                  <a:gd name="T7" fmla="*/ 0 h 16"/>
                  <a:gd name="T8" fmla="*/ 0 w 28"/>
                  <a:gd name="T9" fmla="*/ 2 h 16"/>
                  <a:gd name="T10" fmla="*/ 0 w 28"/>
                  <a:gd name="T11" fmla="*/ 14 h 16"/>
                  <a:gd name="T12" fmla="*/ 2 w 28"/>
                  <a:gd name="T13" fmla="*/ 16 h 16"/>
                  <a:gd name="T14" fmla="*/ 26 w 28"/>
                  <a:gd name="T15" fmla="*/ 16 h 16"/>
                  <a:gd name="T16" fmla="*/ 28 w 28"/>
                  <a:gd name="T17" fmla="*/ 14 h 16"/>
                  <a:gd name="T18" fmla="*/ 28 w 28"/>
                  <a:gd name="T19" fmla="*/ 2 h 16"/>
                  <a:gd name="T20" fmla="*/ 26 w 2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6">
                    <a:moveTo>
                      <a:pt x="26" y="0"/>
                    </a:moveTo>
                    <a:cubicBezTo>
                      <a:pt x="24" y="0"/>
                      <a:pt x="24" y="0"/>
                      <a:pt x="24" y="0"/>
                    </a:cubicBezTo>
                    <a:cubicBezTo>
                      <a:pt x="4" y="0"/>
                      <a:pt x="4" y="0"/>
                      <a:pt x="4" y="0"/>
                    </a:cubicBezTo>
                    <a:cubicBezTo>
                      <a:pt x="2" y="0"/>
                      <a:pt x="2" y="0"/>
                      <a:pt x="2" y="0"/>
                    </a:cubicBezTo>
                    <a:cubicBezTo>
                      <a:pt x="1" y="0"/>
                      <a:pt x="0" y="1"/>
                      <a:pt x="0" y="2"/>
                    </a:cubicBezTo>
                    <a:cubicBezTo>
                      <a:pt x="0" y="14"/>
                      <a:pt x="0" y="14"/>
                      <a:pt x="0" y="14"/>
                    </a:cubicBezTo>
                    <a:cubicBezTo>
                      <a:pt x="0" y="15"/>
                      <a:pt x="1" y="16"/>
                      <a:pt x="2" y="16"/>
                    </a:cubicBezTo>
                    <a:cubicBezTo>
                      <a:pt x="26" y="16"/>
                      <a:pt x="26" y="16"/>
                      <a:pt x="26" y="16"/>
                    </a:cubicBezTo>
                    <a:cubicBezTo>
                      <a:pt x="27" y="16"/>
                      <a:pt x="28" y="15"/>
                      <a:pt x="28" y="14"/>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14">
                <a:extLst>
                  <a:ext uri="{FF2B5EF4-FFF2-40B4-BE49-F238E27FC236}">
                    <a16:creationId xmlns:a16="http://schemas.microsoft.com/office/drawing/2014/main" id="{C149F385-A540-4EAF-9035-C87138119E6F}"/>
                  </a:ext>
                </a:extLst>
              </p:cNvPr>
              <p:cNvSpPr>
                <a:spLocks/>
              </p:cNvSpPr>
              <p:nvPr/>
            </p:nvSpPr>
            <p:spPr bwMode="auto">
              <a:xfrm>
                <a:off x="8670926" y="1882775"/>
                <a:ext cx="134938" cy="190500"/>
              </a:xfrm>
              <a:custGeom>
                <a:avLst/>
                <a:gdLst>
                  <a:gd name="T0" fmla="*/ 35 w 36"/>
                  <a:gd name="T1" fmla="*/ 1 h 51"/>
                  <a:gd name="T2" fmla="*/ 29 w 36"/>
                  <a:gd name="T3" fmla="*/ 2 h 51"/>
                  <a:gd name="T4" fmla="*/ 22 w 36"/>
                  <a:gd name="T5" fmla="*/ 26 h 51"/>
                  <a:gd name="T6" fmla="*/ 16 w 36"/>
                  <a:gd name="T7" fmla="*/ 33 h 51"/>
                  <a:gd name="T8" fmla="*/ 17 w 36"/>
                  <a:gd name="T9" fmla="*/ 27 h 51"/>
                  <a:gd name="T10" fmla="*/ 14 w 36"/>
                  <a:gd name="T11" fmla="*/ 19 h 51"/>
                  <a:gd name="T12" fmla="*/ 6 w 36"/>
                  <a:gd name="T13" fmla="*/ 22 h 51"/>
                  <a:gd name="T14" fmla="*/ 0 w 36"/>
                  <a:gd name="T15" fmla="*/ 38 h 51"/>
                  <a:gd name="T16" fmla="*/ 0 w 36"/>
                  <a:gd name="T17" fmla="*/ 39 h 51"/>
                  <a:gd name="T18" fmla="*/ 0 w 36"/>
                  <a:gd name="T19" fmla="*/ 51 h 51"/>
                  <a:gd name="T20" fmla="*/ 21 w 36"/>
                  <a:gd name="T21" fmla="*/ 51 h 51"/>
                  <a:gd name="T22" fmla="*/ 35 w 36"/>
                  <a:gd name="T23" fmla="*/ 36 h 51"/>
                  <a:gd name="T24" fmla="*/ 36 w 36"/>
                  <a:gd name="T25" fmla="*/ 35 h 51"/>
                  <a:gd name="T26" fmla="*/ 36 w 36"/>
                  <a:gd name="T27" fmla="*/ 3 h 51"/>
                  <a:gd name="T28" fmla="*/ 35 w 36"/>
                  <a:gd name="T2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1">
                    <a:moveTo>
                      <a:pt x="35" y="1"/>
                    </a:moveTo>
                    <a:cubicBezTo>
                      <a:pt x="34" y="1"/>
                      <a:pt x="32" y="0"/>
                      <a:pt x="29" y="2"/>
                    </a:cubicBezTo>
                    <a:cubicBezTo>
                      <a:pt x="24" y="5"/>
                      <a:pt x="22" y="13"/>
                      <a:pt x="22" y="26"/>
                    </a:cubicBezTo>
                    <a:cubicBezTo>
                      <a:pt x="16" y="33"/>
                      <a:pt x="16" y="33"/>
                      <a:pt x="16" y="33"/>
                    </a:cubicBezTo>
                    <a:cubicBezTo>
                      <a:pt x="17" y="27"/>
                      <a:pt x="17" y="27"/>
                      <a:pt x="17" y="27"/>
                    </a:cubicBezTo>
                    <a:cubicBezTo>
                      <a:pt x="18" y="23"/>
                      <a:pt x="16" y="20"/>
                      <a:pt x="14" y="19"/>
                    </a:cubicBezTo>
                    <a:cubicBezTo>
                      <a:pt x="12" y="18"/>
                      <a:pt x="8" y="19"/>
                      <a:pt x="6" y="22"/>
                    </a:cubicBezTo>
                    <a:cubicBezTo>
                      <a:pt x="4" y="26"/>
                      <a:pt x="0" y="38"/>
                      <a:pt x="0" y="38"/>
                    </a:cubicBezTo>
                    <a:cubicBezTo>
                      <a:pt x="0" y="39"/>
                      <a:pt x="0" y="39"/>
                      <a:pt x="0" y="39"/>
                    </a:cubicBezTo>
                    <a:cubicBezTo>
                      <a:pt x="0" y="51"/>
                      <a:pt x="0" y="51"/>
                      <a:pt x="0" y="51"/>
                    </a:cubicBezTo>
                    <a:cubicBezTo>
                      <a:pt x="21" y="51"/>
                      <a:pt x="21" y="51"/>
                      <a:pt x="21" y="51"/>
                    </a:cubicBezTo>
                    <a:cubicBezTo>
                      <a:pt x="24" y="48"/>
                      <a:pt x="33" y="39"/>
                      <a:pt x="35" y="36"/>
                    </a:cubicBezTo>
                    <a:cubicBezTo>
                      <a:pt x="36" y="36"/>
                      <a:pt x="36" y="36"/>
                      <a:pt x="36" y="35"/>
                    </a:cubicBezTo>
                    <a:cubicBezTo>
                      <a:pt x="36" y="3"/>
                      <a:pt x="36" y="3"/>
                      <a:pt x="36" y="3"/>
                    </a:cubicBezTo>
                    <a:cubicBezTo>
                      <a:pt x="36" y="2"/>
                      <a:pt x="35" y="1"/>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15">
                <a:extLst>
                  <a:ext uri="{FF2B5EF4-FFF2-40B4-BE49-F238E27FC236}">
                    <a16:creationId xmlns:a16="http://schemas.microsoft.com/office/drawing/2014/main" id="{2AFC11F5-0A0D-4C88-B04D-5C53E14F599D}"/>
                  </a:ext>
                </a:extLst>
              </p:cNvPr>
              <p:cNvSpPr>
                <a:spLocks/>
              </p:cNvSpPr>
              <p:nvPr/>
            </p:nvSpPr>
            <p:spPr bwMode="auto">
              <a:xfrm>
                <a:off x="8599488" y="1863725"/>
                <a:ext cx="52388" cy="82550"/>
              </a:xfrm>
              <a:custGeom>
                <a:avLst/>
                <a:gdLst>
                  <a:gd name="T0" fmla="*/ 33 w 33"/>
                  <a:gd name="T1" fmla="*/ 0 h 52"/>
                  <a:gd name="T2" fmla="*/ 0 w 33"/>
                  <a:gd name="T3" fmla="*/ 0 h 52"/>
                  <a:gd name="T4" fmla="*/ 16 w 33"/>
                  <a:gd name="T5" fmla="*/ 52 h 52"/>
                  <a:gd name="T6" fmla="*/ 33 w 33"/>
                  <a:gd name="T7" fmla="*/ 0 h 52"/>
                </a:gdLst>
                <a:ahLst/>
                <a:cxnLst>
                  <a:cxn ang="0">
                    <a:pos x="T0" y="T1"/>
                  </a:cxn>
                  <a:cxn ang="0">
                    <a:pos x="T2" y="T3"/>
                  </a:cxn>
                  <a:cxn ang="0">
                    <a:pos x="T4" y="T5"/>
                  </a:cxn>
                  <a:cxn ang="0">
                    <a:pos x="T6" y="T7"/>
                  </a:cxn>
                </a:cxnLst>
                <a:rect l="0" t="0" r="r" b="b"/>
                <a:pathLst>
                  <a:path w="33" h="52">
                    <a:moveTo>
                      <a:pt x="33" y="0"/>
                    </a:moveTo>
                    <a:lnTo>
                      <a:pt x="0" y="0"/>
                    </a:lnTo>
                    <a:lnTo>
                      <a:pt x="16" y="52"/>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16">
                <a:extLst>
                  <a:ext uri="{FF2B5EF4-FFF2-40B4-BE49-F238E27FC236}">
                    <a16:creationId xmlns:a16="http://schemas.microsoft.com/office/drawing/2014/main" id="{90EA2F00-B064-4A92-AD5D-0CB6662D818E}"/>
                  </a:ext>
                </a:extLst>
              </p:cNvPr>
              <p:cNvSpPr>
                <a:spLocks/>
              </p:cNvSpPr>
              <p:nvPr/>
            </p:nvSpPr>
            <p:spPr bwMode="auto">
              <a:xfrm>
                <a:off x="8523288" y="1795463"/>
                <a:ext cx="53975" cy="52388"/>
              </a:xfrm>
              <a:custGeom>
                <a:avLst/>
                <a:gdLst>
                  <a:gd name="T0" fmla="*/ 34 w 34"/>
                  <a:gd name="T1" fmla="*/ 33 h 33"/>
                  <a:gd name="T2" fmla="*/ 26 w 34"/>
                  <a:gd name="T3" fmla="*/ 0 h 33"/>
                  <a:gd name="T4" fmla="*/ 0 w 34"/>
                  <a:gd name="T5" fmla="*/ 33 h 33"/>
                  <a:gd name="T6" fmla="*/ 34 w 34"/>
                  <a:gd name="T7" fmla="*/ 33 h 33"/>
                </a:gdLst>
                <a:ahLst/>
                <a:cxnLst>
                  <a:cxn ang="0">
                    <a:pos x="T0" y="T1"/>
                  </a:cxn>
                  <a:cxn ang="0">
                    <a:pos x="T2" y="T3"/>
                  </a:cxn>
                  <a:cxn ang="0">
                    <a:pos x="T4" y="T5"/>
                  </a:cxn>
                  <a:cxn ang="0">
                    <a:pos x="T6" y="T7"/>
                  </a:cxn>
                </a:cxnLst>
                <a:rect l="0" t="0" r="r" b="b"/>
                <a:pathLst>
                  <a:path w="34" h="33">
                    <a:moveTo>
                      <a:pt x="34" y="33"/>
                    </a:moveTo>
                    <a:lnTo>
                      <a:pt x="26" y="0"/>
                    </a:lnTo>
                    <a:lnTo>
                      <a:pt x="0" y="3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17">
                <a:extLst>
                  <a:ext uri="{FF2B5EF4-FFF2-40B4-BE49-F238E27FC236}">
                    <a16:creationId xmlns:a16="http://schemas.microsoft.com/office/drawing/2014/main" id="{60CF8BB3-AA31-48E2-9F98-AD6EC503980F}"/>
                  </a:ext>
                </a:extLst>
              </p:cNvPr>
              <p:cNvSpPr>
                <a:spLocks/>
              </p:cNvSpPr>
              <p:nvPr/>
            </p:nvSpPr>
            <p:spPr bwMode="auto">
              <a:xfrm>
                <a:off x="8580438" y="1787525"/>
                <a:ext cx="90488" cy="60325"/>
              </a:xfrm>
              <a:custGeom>
                <a:avLst/>
                <a:gdLst>
                  <a:gd name="T0" fmla="*/ 0 w 57"/>
                  <a:gd name="T1" fmla="*/ 0 h 38"/>
                  <a:gd name="T2" fmla="*/ 7 w 57"/>
                  <a:gd name="T3" fmla="*/ 38 h 38"/>
                  <a:gd name="T4" fmla="*/ 47 w 57"/>
                  <a:gd name="T5" fmla="*/ 38 h 38"/>
                  <a:gd name="T6" fmla="*/ 57 w 57"/>
                  <a:gd name="T7" fmla="*/ 0 h 38"/>
                  <a:gd name="T8" fmla="*/ 0 w 57"/>
                  <a:gd name="T9" fmla="*/ 0 h 38"/>
                </a:gdLst>
                <a:ahLst/>
                <a:cxnLst>
                  <a:cxn ang="0">
                    <a:pos x="T0" y="T1"/>
                  </a:cxn>
                  <a:cxn ang="0">
                    <a:pos x="T2" y="T3"/>
                  </a:cxn>
                  <a:cxn ang="0">
                    <a:pos x="T4" y="T5"/>
                  </a:cxn>
                  <a:cxn ang="0">
                    <a:pos x="T6" y="T7"/>
                  </a:cxn>
                  <a:cxn ang="0">
                    <a:pos x="T8" y="T9"/>
                  </a:cxn>
                </a:cxnLst>
                <a:rect l="0" t="0" r="r" b="b"/>
                <a:pathLst>
                  <a:path w="57" h="38">
                    <a:moveTo>
                      <a:pt x="0" y="0"/>
                    </a:moveTo>
                    <a:lnTo>
                      <a:pt x="7" y="38"/>
                    </a:lnTo>
                    <a:lnTo>
                      <a:pt x="47" y="38"/>
                    </a:lnTo>
                    <a:lnTo>
                      <a:pt x="5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18">
                <a:extLst>
                  <a:ext uri="{FF2B5EF4-FFF2-40B4-BE49-F238E27FC236}">
                    <a16:creationId xmlns:a16="http://schemas.microsoft.com/office/drawing/2014/main" id="{A601CBAA-CB2F-43A7-8000-A0A37CEE1FCF}"/>
                  </a:ext>
                </a:extLst>
              </p:cNvPr>
              <p:cNvSpPr>
                <a:spLocks/>
              </p:cNvSpPr>
              <p:nvPr/>
            </p:nvSpPr>
            <p:spPr bwMode="auto">
              <a:xfrm>
                <a:off x="8632826" y="1863725"/>
                <a:ext cx="93663" cy="104775"/>
              </a:xfrm>
              <a:custGeom>
                <a:avLst/>
                <a:gdLst>
                  <a:gd name="T0" fmla="*/ 21 w 59"/>
                  <a:gd name="T1" fmla="*/ 0 h 66"/>
                  <a:gd name="T2" fmla="*/ 0 w 59"/>
                  <a:gd name="T3" fmla="*/ 66 h 66"/>
                  <a:gd name="T4" fmla="*/ 0 w 59"/>
                  <a:gd name="T5" fmla="*/ 66 h 66"/>
                  <a:gd name="T6" fmla="*/ 59 w 59"/>
                  <a:gd name="T7" fmla="*/ 0 h 66"/>
                  <a:gd name="T8" fmla="*/ 21 w 59"/>
                  <a:gd name="T9" fmla="*/ 0 h 66"/>
                </a:gdLst>
                <a:ahLst/>
                <a:cxnLst>
                  <a:cxn ang="0">
                    <a:pos x="T0" y="T1"/>
                  </a:cxn>
                  <a:cxn ang="0">
                    <a:pos x="T2" y="T3"/>
                  </a:cxn>
                  <a:cxn ang="0">
                    <a:pos x="T4" y="T5"/>
                  </a:cxn>
                  <a:cxn ang="0">
                    <a:pos x="T6" y="T7"/>
                  </a:cxn>
                  <a:cxn ang="0">
                    <a:pos x="T8" y="T9"/>
                  </a:cxn>
                </a:cxnLst>
                <a:rect l="0" t="0" r="r" b="b"/>
                <a:pathLst>
                  <a:path w="59" h="66">
                    <a:moveTo>
                      <a:pt x="21" y="0"/>
                    </a:moveTo>
                    <a:lnTo>
                      <a:pt x="0" y="66"/>
                    </a:lnTo>
                    <a:lnTo>
                      <a:pt x="0" y="66"/>
                    </a:lnTo>
                    <a:lnTo>
                      <a:pt x="59"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19">
                <a:extLst>
                  <a:ext uri="{FF2B5EF4-FFF2-40B4-BE49-F238E27FC236}">
                    <a16:creationId xmlns:a16="http://schemas.microsoft.com/office/drawing/2014/main" id="{6DFA71F1-D23A-465C-9BAA-2D369750D5C6}"/>
                  </a:ext>
                </a:extLst>
              </p:cNvPr>
              <p:cNvSpPr>
                <a:spLocks/>
              </p:cNvSpPr>
              <p:nvPr/>
            </p:nvSpPr>
            <p:spPr bwMode="auto">
              <a:xfrm>
                <a:off x="8674101" y="1795463"/>
                <a:ext cx="52388" cy="52388"/>
              </a:xfrm>
              <a:custGeom>
                <a:avLst/>
                <a:gdLst>
                  <a:gd name="T0" fmla="*/ 0 w 33"/>
                  <a:gd name="T1" fmla="*/ 33 h 33"/>
                  <a:gd name="T2" fmla="*/ 33 w 33"/>
                  <a:gd name="T3" fmla="*/ 33 h 33"/>
                  <a:gd name="T4" fmla="*/ 7 w 33"/>
                  <a:gd name="T5" fmla="*/ 0 h 33"/>
                  <a:gd name="T6" fmla="*/ 0 w 33"/>
                  <a:gd name="T7" fmla="*/ 33 h 33"/>
                </a:gdLst>
                <a:ahLst/>
                <a:cxnLst>
                  <a:cxn ang="0">
                    <a:pos x="T0" y="T1"/>
                  </a:cxn>
                  <a:cxn ang="0">
                    <a:pos x="T2" y="T3"/>
                  </a:cxn>
                  <a:cxn ang="0">
                    <a:pos x="T4" y="T5"/>
                  </a:cxn>
                  <a:cxn ang="0">
                    <a:pos x="T6" y="T7"/>
                  </a:cxn>
                </a:cxnLst>
                <a:rect l="0" t="0" r="r" b="b"/>
                <a:pathLst>
                  <a:path w="33" h="33">
                    <a:moveTo>
                      <a:pt x="0" y="33"/>
                    </a:moveTo>
                    <a:lnTo>
                      <a:pt x="33" y="33"/>
                    </a:lnTo>
                    <a:lnTo>
                      <a:pt x="7"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0">
                <a:extLst>
                  <a:ext uri="{FF2B5EF4-FFF2-40B4-BE49-F238E27FC236}">
                    <a16:creationId xmlns:a16="http://schemas.microsoft.com/office/drawing/2014/main" id="{2B133FBE-6142-45B8-BC2F-08199FE5F1DE}"/>
                  </a:ext>
                </a:extLst>
              </p:cNvPr>
              <p:cNvSpPr>
                <a:spLocks/>
              </p:cNvSpPr>
              <p:nvPr/>
            </p:nvSpPr>
            <p:spPr bwMode="auto">
              <a:xfrm>
                <a:off x="8523288" y="1863725"/>
                <a:ext cx="95250" cy="107950"/>
              </a:xfrm>
              <a:custGeom>
                <a:avLst/>
                <a:gdLst>
                  <a:gd name="T0" fmla="*/ 60 w 60"/>
                  <a:gd name="T1" fmla="*/ 66 h 68"/>
                  <a:gd name="T2" fmla="*/ 36 w 60"/>
                  <a:gd name="T3" fmla="*/ 0 h 68"/>
                  <a:gd name="T4" fmla="*/ 0 w 60"/>
                  <a:gd name="T5" fmla="*/ 0 h 68"/>
                  <a:gd name="T6" fmla="*/ 60 w 60"/>
                  <a:gd name="T7" fmla="*/ 68 h 68"/>
                  <a:gd name="T8" fmla="*/ 60 w 60"/>
                  <a:gd name="T9" fmla="*/ 66 h 68"/>
                </a:gdLst>
                <a:ahLst/>
                <a:cxnLst>
                  <a:cxn ang="0">
                    <a:pos x="T0" y="T1"/>
                  </a:cxn>
                  <a:cxn ang="0">
                    <a:pos x="T2" y="T3"/>
                  </a:cxn>
                  <a:cxn ang="0">
                    <a:pos x="T4" y="T5"/>
                  </a:cxn>
                  <a:cxn ang="0">
                    <a:pos x="T6" y="T7"/>
                  </a:cxn>
                  <a:cxn ang="0">
                    <a:pos x="T8" y="T9"/>
                  </a:cxn>
                </a:cxnLst>
                <a:rect l="0" t="0" r="r" b="b"/>
                <a:pathLst>
                  <a:path w="60" h="68">
                    <a:moveTo>
                      <a:pt x="60" y="66"/>
                    </a:moveTo>
                    <a:lnTo>
                      <a:pt x="36" y="0"/>
                    </a:lnTo>
                    <a:lnTo>
                      <a:pt x="0" y="0"/>
                    </a:lnTo>
                    <a:lnTo>
                      <a:pt x="60" y="68"/>
                    </a:lnTo>
                    <a:lnTo>
                      <a:pt x="6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9" name="Straight Connector 18">
              <a:extLst>
                <a:ext uri="{FF2B5EF4-FFF2-40B4-BE49-F238E27FC236}">
                  <a16:creationId xmlns:a16="http://schemas.microsoft.com/office/drawing/2014/main" id="{EDA7D8A8-D4C8-4850-8F6D-7DA9D820D381}"/>
                </a:ext>
              </a:extLst>
            </p:cNvPr>
            <p:cNvCxnSpPr>
              <a:cxnSpLocks/>
            </p:cNvCxnSpPr>
            <p:nvPr/>
          </p:nvCxnSpPr>
          <p:spPr>
            <a:xfrm>
              <a:off x="914399" y="1200974"/>
              <a:ext cx="64693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A9203CF5-85C2-4E16-BD87-79026C402E72}"/>
              </a:ext>
            </a:extLst>
          </p:cNvPr>
          <p:cNvGrpSpPr>
            <a:grpSpLocks noChangeAspect="1"/>
          </p:cNvGrpSpPr>
          <p:nvPr/>
        </p:nvGrpSpPr>
        <p:grpSpPr>
          <a:xfrm>
            <a:off x="5015673" y="244028"/>
            <a:ext cx="2641511" cy="290028"/>
            <a:chOff x="543380" y="1126488"/>
            <a:chExt cx="6531461" cy="717131"/>
          </a:xfrm>
        </p:grpSpPr>
        <p:sp>
          <p:nvSpPr>
            <p:cNvPr id="61" name="Oval 60">
              <a:extLst>
                <a:ext uri="{FF2B5EF4-FFF2-40B4-BE49-F238E27FC236}">
                  <a16:creationId xmlns:a16="http://schemas.microsoft.com/office/drawing/2014/main" id="{E17E8693-F067-490D-B0A5-5FA4E14F43A6}"/>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2" name="Oval 61">
              <a:extLst>
                <a:ext uri="{FF2B5EF4-FFF2-40B4-BE49-F238E27FC236}">
                  <a16:creationId xmlns:a16="http://schemas.microsoft.com/office/drawing/2014/main" id="{BE2AA519-78C4-4800-A05F-B7F74E696717}"/>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3" name="Oval 62">
              <a:extLst>
                <a:ext uri="{FF2B5EF4-FFF2-40B4-BE49-F238E27FC236}">
                  <a16:creationId xmlns:a16="http://schemas.microsoft.com/office/drawing/2014/main" id="{932A037E-9879-4321-A647-0F6230009CA6}"/>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4" name="Oval 63">
              <a:extLst>
                <a:ext uri="{FF2B5EF4-FFF2-40B4-BE49-F238E27FC236}">
                  <a16:creationId xmlns:a16="http://schemas.microsoft.com/office/drawing/2014/main" id="{625AC6CD-84C5-4C2A-AB1C-C263EDA67F54}"/>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5" name="Oval 64">
              <a:extLst>
                <a:ext uri="{FF2B5EF4-FFF2-40B4-BE49-F238E27FC236}">
                  <a16:creationId xmlns:a16="http://schemas.microsoft.com/office/drawing/2014/main" id="{60E8F1E4-2DCD-4A81-842D-5B070E7D5432}"/>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6" name="Oval 65">
              <a:extLst>
                <a:ext uri="{FF2B5EF4-FFF2-40B4-BE49-F238E27FC236}">
                  <a16:creationId xmlns:a16="http://schemas.microsoft.com/office/drawing/2014/main" id="{25B40159-1E08-4F69-9AB8-9CB0AAAF28D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67" name="Oval 66">
              <a:extLst>
                <a:ext uri="{FF2B5EF4-FFF2-40B4-BE49-F238E27FC236}">
                  <a16:creationId xmlns:a16="http://schemas.microsoft.com/office/drawing/2014/main" id="{87804EF0-1508-4480-8340-E6F6E5CB8A4A}"/>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68" name="Group 67">
              <a:extLst>
                <a:ext uri="{FF2B5EF4-FFF2-40B4-BE49-F238E27FC236}">
                  <a16:creationId xmlns:a16="http://schemas.microsoft.com/office/drawing/2014/main" id="{06289A93-F5A6-40E1-AA90-95CB11E783FA}"/>
                </a:ext>
              </a:extLst>
            </p:cNvPr>
            <p:cNvGrpSpPr/>
            <p:nvPr/>
          </p:nvGrpSpPr>
          <p:grpSpPr>
            <a:xfrm>
              <a:off x="721764" y="1304872"/>
              <a:ext cx="360363" cy="360363"/>
              <a:chOff x="9161463" y="2887663"/>
              <a:chExt cx="360363" cy="360363"/>
            </a:xfrm>
            <a:solidFill>
              <a:schemeClr val="bg1"/>
            </a:solidFill>
          </p:grpSpPr>
          <p:sp>
            <p:nvSpPr>
              <p:cNvPr id="85" name="Freeform 21">
                <a:extLst>
                  <a:ext uri="{FF2B5EF4-FFF2-40B4-BE49-F238E27FC236}">
                    <a16:creationId xmlns:a16="http://schemas.microsoft.com/office/drawing/2014/main" id="{47320B43-B2EA-4A35-868E-28EF533077D3}"/>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22">
                <a:extLst>
                  <a:ext uri="{FF2B5EF4-FFF2-40B4-BE49-F238E27FC236}">
                    <a16:creationId xmlns:a16="http://schemas.microsoft.com/office/drawing/2014/main" id="{402EDE59-E914-4707-970E-FB334C7E1C97}"/>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23">
                <a:extLst>
                  <a:ext uri="{FF2B5EF4-FFF2-40B4-BE49-F238E27FC236}">
                    <a16:creationId xmlns:a16="http://schemas.microsoft.com/office/drawing/2014/main" id="{8D6CBBAC-B822-4030-9CF7-EBDB3CCBCBF3}"/>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9" name="Freeform 13">
              <a:extLst>
                <a:ext uri="{FF2B5EF4-FFF2-40B4-BE49-F238E27FC236}">
                  <a16:creationId xmlns:a16="http://schemas.microsoft.com/office/drawing/2014/main" id="{154D4D97-4A2D-46F0-963B-1D6B436EBC6F}"/>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6">
              <a:extLst>
                <a:ext uri="{FF2B5EF4-FFF2-40B4-BE49-F238E27FC236}">
                  <a16:creationId xmlns:a16="http://schemas.microsoft.com/office/drawing/2014/main" id="{D744F4C8-D6DD-4372-8188-AAC8CED7CA80}"/>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1" name="Group 70">
              <a:extLst>
                <a:ext uri="{FF2B5EF4-FFF2-40B4-BE49-F238E27FC236}">
                  <a16:creationId xmlns:a16="http://schemas.microsoft.com/office/drawing/2014/main" id="{24FD7EB5-3582-4FEA-9287-55FA3F93B199}"/>
                </a:ext>
              </a:extLst>
            </p:cNvPr>
            <p:cNvGrpSpPr/>
            <p:nvPr/>
          </p:nvGrpSpPr>
          <p:grpSpPr>
            <a:xfrm>
              <a:off x="5594820" y="1304872"/>
              <a:ext cx="304800" cy="360362"/>
              <a:chOff x="3421063" y="1804988"/>
              <a:chExt cx="304800" cy="360362"/>
            </a:xfrm>
            <a:solidFill>
              <a:schemeClr val="bg1"/>
            </a:solidFill>
          </p:grpSpPr>
          <p:sp>
            <p:nvSpPr>
              <p:cNvPr id="82" name="Freeform 99">
                <a:extLst>
                  <a:ext uri="{FF2B5EF4-FFF2-40B4-BE49-F238E27FC236}">
                    <a16:creationId xmlns:a16="http://schemas.microsoft.com/office/drawing/2014/main" id="{C79992D9-626C-4A0E-9CE7-526F14109D05}"/>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00">
                <a:extLst>
                  <a:ext uri="{FF2B5EF4-FFF2-40B4-BE49-F238E27FC236}">
                    <a16:creationId xmlns:a16="http://schemas.microsoft.com/office/drawing/2014/main" id="{EA3DCB4C-C4AB-42ED-AC75-A1926BBD28AE}"/>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01">
                <a:extLst>
                  <a:ext uri="{FF2B5EF4-FFF2-40B4-BE49-F238E27FC236}">
                    <a16:creationId xmlns:a16="http://schemas.microsoft.com/office/drawing/2014/main" id="{906B0885-CED6-434F-8A24-39E9DBEB5E55}"/>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72" name="Graphic 71">
              <a:extLst>
                <a:ext uri="{FF2B5EF4-FFF2-40B4-BE49-F238E27FC236}">
                  <a16:creationId xmlns:a16="http://schemas.microsoft.com/office/drawing/2014/main" id="{6B898418-5B65-48A9-97F0-3C754021655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98174" y="1266952"/>
              <a:ext cx="436203" cy="436203"/>
            </a:xfrm>
            <a:prstGeom prst="rect">
              <a:avLst/>
            </a:prstGeom>
          </p:spPr>
        </p:pic>
        <p:grpSp>
          <p:nvGrpSpPr>
            <p:cNvPr id="73" name="Group 72">
              <a:extLst>
                <a:ext uri="{FF2B5EF4-FFF2-40B4-BE49-F238E27FC236}">
                  <a16:creationId xmlns:a16="http://schemas.microsoft.com/office/drawing/2014/main" id="{C6242C19-51C0-46FC-8DC2-4697BB065297}"/>
                </a:ext>
              </a:extLst>
            </p:cNvPr>
            <p:cNvGrpSpPr/>
            <p:nvPr/>
          </p:nvGrpSpPr>
          <p:grpSpPr>
            <a:xfrm>
              <a:off x="3628929" y="1304872"/>
              <a:ext cx="360363" cy="360362"/>
              <a:chOff x="4113213" y="5414963"/>
              <a:chExt cx="360363" cy="360362"/>
            </a:xfrm>
            <a:solidFill>
              <a:schemeClr val="bg1"/>
            </a:solidFill>
          </p:grpSpPr>
          <p:sp>
            <p:nvSpPr>
              <p:cNvPr id="79" name="Freeform 88">
                <a:extLst>
                  <a:ext uri="{FF2B5EF4-FFF2-40B4-BE49-F238E27FC236}">
                    <a16:creationId xmlns:a16="http://schemas.microsoft.com/office/drawing/2014/main" id="{7899C59E-2A21-4BB0-87DE-F2F607D4CEA6}"/>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89">
                <a:extLst>
                  <a:ext uri="{FF2B5EF4-FFF2-40B4-BE49-F238E27FC236}">
                    <a16:creationId xmlns:a16="http://schemas.microsoft.com/office/drawing/2014/main" id="{BB36D128-ECE9-4642-9AEC-A1968A12183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90">
                <a:extLst>
                  <a:ext uri="{FF2B5EF4-FFF2-40B4-BE49-F238E27FC236}">
                    <a16:creationId xmlns:a16="http://schemas.microsoft.com/office/drawing/2014/main" id="{581912A1-F702-4373-9A6E-33855D1DE9B4}"/>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4" name="Group 73">
              <a:extLst>
                <a:ext uri="{FF2B5EF4-FFF2-40B4-BE49-F238E27FC236}">
                  <a16:creationId xmlns:a16="http://schemas.microsoft.com/office/drawing/2014/main" id="{6A7ED830-1D20-4DF5-A376-AA5848025B37}"/>
                </a:ext>
              </a:extLst>
            </p:cNvPr>
            <p:cNvGrpSpPr/>
            <p:nvPr/>
          </p:nvGrpSpPr>
          <p:grpSpPr>
            <a:xfrm>
              <a:off x="2659874" y="1308047"/>
              <a:ext cx="360363" cy="354013"/>
              <a:chOff x="9161463" y="4692650"/>
              <a:chExt cx="360363" cy="354013"/>
            </a:xfrm>
            <a:solidFill>
              <a:schemeClr val="bg1"/>
            </a:solidFill>
          </p:grpSpPr>
          <p:sp>
            <p:nvSpPr>
              <p:cNvPr id="75" name="Freeform 156">
                <a:extLst>
                  <a:ext uri="{FF2B5EF4-FFF2-40B4-BE49-F238E27FC236}">
                    <a16:creationId xmlns:a16="http://schemas.microsoft.com/office/drawing/2014/main" id="{996540C6-F65C-42A2-8B6F-8639322DD3A9}"/>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157">
                <a:extLst>
                  <a:ext uri="{FF2B5EF4-FFF2-40B4-BE49-F238E27FC236}">
                    <a16:creationId xmlns:a16="http://schemas.microsoft.com/office/drawing/2014/main" id="{D63D2501-041D-4364-9E91-97DB34F6651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58">
                <a:extLst>
                  <a:ext uri="{FF2B5EF4-FFF2-40B4-BE49-F238E27FC236}">
                    <a16:creationId xmlns:a16="http://schemas.microsoft.com/office/drawing/2014/main" id="{80F78BE2-D1FD-4D85-9DDA-43E9260DACDD}"/>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59">
                <a:extLst>
                  <a:ext uri="{FF2B5EF4-FFF2-40B4-BE49-F238E27FC236}">
                    <a16:creationId xmlns:a16="http://schemas.microsoft.com/office/drawing/2014/main" id="{5F5210D2-52CD-410A-8642-88C2AAE91537}"/>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89" name="Title 1">
            <a:extLst>
              <a:ext uri="{FF2B5EF4-FFF2-40B4-BE49-F238E27FC236}">
                <a16:creationId xmlns:a16="http://schemas.microsoft.com/office/drawing/2014/main" id="{D3EB7896-075F-4A72-B906-B809E188D71A}"/>
              </a:ext>
            </a:extLst>
          </p:cNvPr>
          <p:cNvSpPr>
            <a:spLocks noGrp="1"/>
          </p:cNvSpPr>
          <p:nvPr>
            <p:ph type="title"/>
          </p:nvPr>
        </p:nvSpPr>
        <p:spPr>
          <a:xfrm>
            <a:off x="209856" y="160427"/>
            <a:ext cx="4730464" cy="393534"/>
          </a:xfrm>
        </p:spPr>
        <p:txBody>
          <a:bodyPr/>
          <a:lstStyle/>
          <a:p>
            <a:r>
              <a:rPr lang="en-US" dirty="0"/>
              <a:t>Manager Coaching Questions</a:t>
            </a:r>
          </a:p>
        </p:txBody>
      </p:sp>
      <p:sp>
        <p:nvSpPr>
          <p:cNvPr id="53" name="Slide Number Placeholder 2">
            <a:extLst>
              <a:ext uri="{FF2B5EF4-FFF2-40B4-BE49-F238E27FC236}">
                <a16:creationId xmlns:a16="http://schemas.microsoft.com/office/drawing/2014/main" id="{C1BB8A08-FAD5-8F4E-96C4-48649B10D375}"/>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85</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3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278A61E-BD03-431D-A58D-795F8722C4D7}"/>
              </a:ext>
            </a:extLst>
          </p:cNvPr>
          <p:cNvGraphicFramePr>
            <a:graphicFrameLocks noChangeAspect="1"/>
          </p:cNvGraphicFramePr>
          <p:nvPr>
            <p:custDataLst>
              <p:tags r:id="rId1"/>
            </p:custDataLst>
            <p:extLst>
              <p:ext uri="{D42A27DB-BD31-4B8C-83A1-F6EECF244321}">
                <p14:modId xmlns:p14="http://schemas.microsoft.com/office/powerpoint/2010/main" val="423167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8278A61E-BD03-431D-A58D-795F8722C4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A4F175-C458-4CD4-962B-0EAB62B4F4E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18" name="Title 1">
            <a:extLst>
              <a:ext uri="{FF2B5EF4-FFF2-40B4-BE49-F238E27FC236}">
                <a16:creationId xmlns:a16="http://schemas.microsoft.com/office/drawing/2014/main" id="{2B308CB7-3EAF-4B7A-B930-B91300616D65}"/>
              </a:ext>
            </a:extLst>
          </p:cNvPr>
          <p:cNvSpPr>
            <a:spLocks noGrp="1"/>
          </p:cNvSpPr>
          <p:nvPr>
            <p:ph type="title"/>
          </p:nvPr>
        </p:nvSpPr>
        <p:spPr>
          <a:xfrm>
            <a:off x="209856" y="160427"/>
            <a:ext cx="4730464" cy="393534"/>
          </a:xfrm>
        </p:spPr>
        <p:txBody>
          <a:bodyPr/>
          <a:lstStyle/>
          <a:p>
            <a:r>
              <a:rPr lang="en-US" dirty="0"/>
              <a:t>Manager Coaching Questions</a:t>
            </a:r>
          </a:p>
        </p:txBody>
      </p:sp>
      <p:sp>
        <p:nvSpPr>
          <p:cNvPr id="12" name="object 12">
            <a:extLst>
              <a:ext uri="{FF2B5EF4-FFF2-40B4-BE49-F238E27FC236}">
                <a16:creationId xmlns:a16="http://schemas.microsoft.com/office/drawing/2014/main" id="{DDCFF93D-876B-443D-8D77-9F0F3ED84E9B}"/>
              </a:ext>
            </a:extLst>
          </p:cNvPr>
          <p:cNvSpPr txBox="1"/>
          <p:nvPr/>
        </p:nvSpPr>
        <p:spPr>
          <a:xfrm>
            <a:off x="228600" y="3267486"/>
            <a:ext cx="6681896" cy="1655581"/>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Relationships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understand </a:t>
            </a:r>
            <a:r>
              <a:rPr lang="en-US" sz="1200" dirty="0">
                <a:latin typeface="Arial" panose="020B0604020202020204" pitchFamily="34" charset="0"/>
                <a:cs typeface="Arial" panose="020B0604020202020204" pitchFamily="34" charset="0"/>
              </a:rPr>
              <a:t>how we are perceived by all members of the BDT?</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Have you identified all existing relationships </a:t>
            </a:r>
            <a:r>
              <a:rPr lang="en-US" sz="1200" dirty="0">
                <a:latin typeface="Arial" panose="020B0604020202020204" pitchFamily="34" charset="0"/>
                <a:cs typeface="Arial" panose="020B0604020202020204" pitchFamily="34" charset="0"/>
              </a:rPr>
              <a:t>we have </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with the client?</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a:t>
            </a:r>
            <a:r>
              <a:rPr lang="en-US" sz="1200" dirty="0">
                <a:latin typeface="Arial" panose="020B0604020202020204" pitchFamily="34" charset="0"/>
                <a:cs typeface="Arial" panose="020B0604020202020204" pitchFamily="34" charset="0"/>
              </a:rPr>
              <a:t> need to leverage other relationships for this opportunity?</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a:t>
            </a:r>
            <a:r>
              <a:rPr lang="en-US" sz="1200" dirty="0">
                <a:latin typeface="Arial" panose="020B0604020202020204" pitchFamily="34" charset="0"/>
                <a:cs typeface="Arial" panose="020B0604020202020204" pitchFamily="34" charset="0"/>
              </a:rPr>
              <a:t> you understand the relationships the prospect has with competitors?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identified a promoter/champion within the account?</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Have you identified detractors/blockers within the account?</a:t>
            </a:r>
          </a:p>
        </p:txBody>
      </p:sp>
      <p:sp>
        <p:nvSpPr>
          <p:cNvPr id="13" name="object 12">
            <a:extLst>
              <a:ext uri="{FF2B5EF4-FFF2-40B4-BE49-F238E27FC236}">
                <a16:creationId xmlns:a16="http://schemas.microsoft.com/office/drawing/2014/main" id="{8F053B57-1EFD-4532-A11D-E30AC0A6B9D8}"/>
              </a:ext>
            </a:extLst>
          </p:cNvPr>
          <p:cNvSpPr txBox="1"/>
          <p:nvPr/>
        </p:nvSpPr>
        <p:spPr>
          <a:xfrm>
            <a:off x="228600" y="5359706"/>
            <a:ext cx="6681896" cy="1147750"/>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Business Drivers &amp; Company Information</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understand the prospect’s organizational goals for the next 1-2 years?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Is the prospect in growth mode? Do you understand their growth strategy?</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understand the prospects current and future market challenges?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understand the prospects position within their industry?</a:t>
            </a:r>
          </a:p>
        </p:txBody>
      </p:sp>
      <p:sp>
        <p:nvSpPr>
          <p:cNvPr id="14" name="object 12">
            <a:extLst>
              <a:ext uri="{FF2B5EF4-FFF2-40B4-BE49-F238E27FC236}">
                <a16:creationId xmlns:a16="http://schemas.microsoft.com/office/drawing/2014/main" id="{16200410-89F9-4622-BAA0-0D8070C03CB5}"/>
              </a:ext>
            </a:extLst>
          </p:cNvPr>
          <p:cNvSpPr txBox="1"/>
          <p:nvPr/>
        </p:nvSpPr>
        <p:spPr>
          <a:xfrm>
            <a:off x="228600" y="6944095"/>
            <a:ext cx="6681896" cy="1147750"/>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Current Vendors &amp; Competitive Relationships</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believe the prospect is satisfied with their current vendors?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know who their top vendors and partners are?</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Have you identified their likes/dislikes about their current vendors?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How do you rank our level of relationships against our top competitors?</a:t>
            </a:r>
          </a:p>
        </p:txBody>
      </p:sp>
      <p:sp>
        <p:nvSpPr>
          <p:cNvPr id="9" name="object 12">
            <a:extLst>
              <a:ext uri="{FF2B5EF4-FFF2-40B4-BE49-F238E27FC236}">
                <a16:creationId xmlns:a16="http://schemas.microsoft.com/office/drawing/2014/main" id="{D30A9ACF-4E00-4D10-B1CB-EA693B5A096D}"/>
              </a:ext>
            </a:extLst>
          </p:cNvPr>
          <p:cNvSpPr txBox="1"/>
          <p:nvPr/>
        </p:nvSpPr>
        <p:spPr>
          <a:xfrm>
            <a:off x="228600" y="990600"/>
            <a:ext cx="6681896" cy="1840247"/>
          </a:xfrm>
          <a:prstGeom prst="rect">
            <a:avLst/>
          </a:prstGeom>
        </p:spPr>
        <p:txBody>
          <a:bodyPr vert="horz" wrap="square" lIns="0" tIns="39370" rIns="0" bIns="0" rtlCol="0">
            <a:spAutoFit/>
          </a:bodyPr>
          <a:lstStyle/>
          <a:p>
            <a:pPr marL="12700" marR="0" lvl="0" indent="0" defTabSz="1018824" rtl="0" eaLnBrk="1" fontAlgn="auto" latinLnBrk="0" hangingPunct="1">
              <a:lnSpc>
                <a:spcPct val="100000"/>
              </a:lnSpc>
              <a:spcBef>
                <a:spcPts val="310"/>
              </a:spcBef>
              <a:spcAft>
                <a:spcPts val="0"/>
              </a:spcAft>
              <a:buClrTx/>
              <a:buSzTx/>
              <a:buFontTx/>
              <a:buNone/>
              <a:tabLst/>
              <a:defRPr/>
            </a:pPr>
            <a:r>
              <a:rPr lang="en-US" sz="1400" b="1" dirty="0">
                <a:solidFill>
                  <a:schemeClr val="accent3"/>
                </a:solidFill>
                <a:latin typeface="Arial Black" panose="020B0A04020102020204" pitchFamily="34" charset="0"/>
                <a:cs typeface="Arial" panose="020B0604020202020204" pitchFamily="34" charset="0"/>
              </a:rPr>
              <a:t>Win Plan Review</a:t>
            </a:r>
            <a:endPar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cs typeface="Arial" panose="020B0604020202020204" pitchFamily="34" charset="0"/>
            </a:endParaRP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Have you ensured </a:t>
            </a:r>
            <a:r>
              <a:rPr lang="en-US" sz="1200" dirty="0">
                <a:latin typeface="Arial" panose="020B0604020202020204" pitchFamily="34" charset="0"/>
                <a:cs typeface="Arial" panose="020B0604020202020204" pitchFamily="34" charset="0"/>
              </a:rPr>
              <a:t>we have</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 relationship with all members of the BDT and across key business and technical stakeholders?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Do you believe we are uniquely positioned (value, solution, experience) to win this deal?</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Have you identified any major “deal killer” obstacles?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Will special agreements or approvals be required to compete for this deal?</a:t>
            </a:r>
          </a:p>
          <a:p>
            <a:pPr marL="184150" lvl="0" indent="-171450">
              <a:spcBef>
                <a:spcPts val="310"/>
              </a:spcBef>
              <a:buFont typeface="Wingdings" panose="05000000000000000000" pitchFamily="2" charset="2"/>
              <a:buChar char="v"/>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Do you understand the prospects evaluation and proposal process?</a:t>
            </a:r>
          </a:p>
          <a:p>
            <a:pPr marL="184150" lvl="0" indent="-171450">
              <a:spcBef>
                <a:spcPts val="310"/>
              </a:spcBef>
              <a:buFont typeface="Wingdings" panose="05000000000000000000" pitchFamily="2" charset="2"/>
              <a:buChar char="v"/>
              <a:defRPr/>
            </a:pPr>
            <a:r>
              <a:rPr lang="en-US" sz="1200" dirty="0">
                <a:latin typeface="Arial" panose="020B0604020202020204" pitchFamily="34" charset="0"/>
                <a:cs typeface="Arial" panose="020B0604020202020204" pitchFamily="34" charset="0"/>
              </a:rPr>
              <a:t>Are you prepared to articulate your response to obstacles and objections from the prospect?</a:t>
            </a: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82D1D99A-AE56-4AAA-9C8A-8A2E964CDDDB}"/>
              </a:ext>
            </a:extLst>
          </p:cNvPr>
          <p:cNvGrpSpPr>
            <a:grpSpLocks noChangeAspect="1"/>
          </p:cNvGrpSpPr>
          <p:nvPr/>
        </p:nvGrpSpPr>
        <p:grpSpPr>
          <a:xfrm>
            <a:off x="5015673" y="244028"/>
            <a:ext cx="2641511" cy="290028"/>
            <a:chOff x="543380" y="1126488"/>
            <a:chExt cx="6531461" cy="717131"/>
          </a:xfrm>
        </p:grpSpPr>
        <p:sp>
          <p:nvSpPr>
            <p:cNvPr id="44" name="Oval 43">
              <a:extLst>
                <a:ext uri="{FF2B5EF4-FFF2-40B4-BE49-F238E27FC236}">
                  <a16:creationId xmlns:a16="http://schemas.microsoft.com/office/drawing/2014/main" id="{7873C182-649F-4C26-9F54-922DAA073BA5}"/>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45" name="Oval 44">
              <a:extLst>
                <a:ext uri="{FF2B5EF4-FFF2-40B4-BE49-F238E27FC236}">
                  <a16:creationId xmlns:a16="http://schemas.microsoft.com/office/drawing/2014/main" id="{C4331271-D5AB-4683-8BE0-04930BF98FF3}"/>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46" name="Oval 45">
              <a:extLst>
                <a:ext uri="{FF2B5EF4-FFF2-40B4-BE49-F238E27FC236}">
                  <a16:creationId xmlns:a16="http://schemas.microsoft.com/office/drawing/2014/main" id="{4FFB8158-539E-478F-A71E-B5130E5B782C}"/>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47" name="Oval 46">
              <a:extLst>
                <a:ext uri="{FF2B5EF4-FFF2-40B4-BE49-F238E27FC236}">
                  <a16:creationId xmlns:a16="http://schemas.microsoft.com/office/drawing/2014/main" id="{DEB6C871-406C-48A9-B581-C2512DDC5296}"/>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48" name="Oval 47">
              <a:extLst>
                <a:ext uri="{FF2B5EF4-FFF2-40B4-BE49-F238E27FC236}">
                  <a16:creationId xmlns:a16="http://schemas.microsoft.com/office/drawing/2014/main" id="{34CE154E-60D1-4C06-B859-CF2AD33CAF1D}"/>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49" name="Oval 48">
              <a:extLst>
                <a:ext uri="{FF2B5EF4-FFF2-40B4-BE49-F238E27FC236}">
                  <a16:creationId xmlns:a16="http://schemas.microsoft.com/office/drawing/2014/main" id="{AE43A18B-5C43-410E-AA17-BEA28F663B31}"/>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50" name="Oval 49">
              <a:extLst>
                <a:ext uri="{FF2B5EF4-FFF2-40B4-BE49-F238E27FC236}">
                  <a16:creationId xmlns:a16="http://schemas.microsoft.com/office/drawing/2014/main" id="{0C1210A7-FB41-4042-B3A7-43D251090669}"/>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51" name="Group 50">
              <a:extLst>
                <a:ext uri="{FF2B5EF4-FFF2-40B4-BE49-F238E27FC236}">
                  <a16:creationId xmlns:a16="http://schemas.microsoft.com/office/drawing/2014/main" id="{5F0EBAB2-E815-4F5E-9D90-BECEFC9D5D28}"/>
                </a:ext>
              </a:extLst>
            </p:cNvPr>
            <p:cNvGrpSpPr/>
            <p:nvPr/>
          </p:nvGrpSpPr>
          <p:grpSpPr>
            <a:xfrm>
              <a:off x="721764" y="1304872"/>
              <a:ext cx="360363" cy="360363"/>
              <a:chOff x="9161463" y="2887663"/>
              <a:chExt cx="360363" cy="360363"/>
            </a:xfrm>
            <a:solidFill>
              <a:schemeClr val="bg1"/>
            </a:solidFill>
          </p:grpSpPr>
          <p:sp>
            <p:nvSpPr>
              <p:cNvPr id="68" name="Freeform 21">
                <a:extLst>
                  <a:ext uri="{FF2B5EF4-FFF2-40B4-BE49-F238E27FC236}">
                    <a16:creationId xmlns:a16="http://schemas.microsoft.com/office/drawing/2014/main" id="{7F906549-5CFC-45D5-B329-4820A2B44E69}"/>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2">
                <a:extLst>
                  <a:ext uri="{FF2B5EF4-FFF2-40B4-BE49-F238E27FC236}">
                    <a16:creationId xmlns:a16="http://schemas.microsoft.com/office/drawing/2014/main" id="{91246203-D0A8-45BA-8913-E934FF24085C}"/>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3">
                <a:extLst>
                  <a:ext uri="{FF2B5EF4-FFF2-40B4-BE49-F238E27FC236}">
                    <a16:creationId xmlns:a16="http://schemas.microsoft.com/office/drawing/2014/main" id="{F81ED1FF-59BF-48EA-9475-1A4268F29346}"/>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2" name="Freeform 13">
              <a:extLst>
                <a:ext uri="{FF2B5EF4-FFF2-40B4-BE49-F238E27FC236}">
                  <a16:creationId xmlns:a16="http://schemas.microsoft.com/office/drawing/2014/main" id="{073A4179-01A0-4E6B-AC72-9035440C785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6">
              <a:extLst>
                <a:ext uri="{FF2B5EF4-FFF2-40B4-BE49-F238E27FC236}">
                  <a16:creationId xmlns:a16="http://schemas.microsoft.com/office/drawing/2014/main" id="{6C3F408E-A937-424B-95D8-FD211E9D5F58}"/>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4" name="Group 53">
              <a:extLst>
                <a:ext uri="{FF2B5EF4-FFF2-40B4-BE49-F238E27FC236}">
                  <a16:creationId xmlns:a16="http://schemas.microsoft.com/office/drawing/2014/main" id="{9F6E070A-E6A9-42AD-B882-4B53F73A1A61}"/>
                </a:ext>
              </a:extLst>
            </p:cNvPr>
            <p:cNvGrpSpPr/>
            <p:nvPr/>
          </p:nvGrpSpPr>
          <p:grpSpPr>
            <a:xfrm>
              <a:off x="5594820" y="1304872"/>
              <a:ext cx="304800" cy="360362"/>
              <a:chOff x="3421063" y="1804988"/>
              <a:chExt cx="304800" cy="360362"/>
            </a:xfrm>
            <a:solidFill>
              <a:schemeClr val="bg1"/>
            </a:solidFill>
          </p:grpSpPr>
          <p:sp>
            <p:nvSpPr>
              <p:cNvPr id="65" name="Freeform 99">
                <a:extLst>
                  <a:ext uri="{FF2B5EF4-FFF2-40B4-BE49-F238E27FC236}">
                    <a16:creationId xmlns:a16="http://schemas.microsoft.com/office/drawing/2014/main" id="{660B07ED-4F69-4645-9782-8A7007E3E7DD}"/>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100">
                <a:extLst>
                  <a:ext uri="{FF2B5EF4-FFF2-40B4-BE49-F238E27FC236}">
                    <a16:creationId xmlns:a16="http://schemas.microsoft.com/office/drawing/2014/main" id="{8354F17E-9874-4418-8D73-39733EF05CE2}"/>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101">
                <a:extLst>
                  <a:ext uri="{FF2B5EF4-FFF2-40B4-BE49-F238E27FC236}">
                    <a16:creationId xmlns:a16="http://schemas.microsoft.com/office/drawing/2014/main" id="{37F375C1-9027-4014-A084-EA7D6695338F}"/>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55" name="Graphic 54">
              <a:extLst>
                <a:ext uri="{FF2B5EF4-FFF2-40B4-BE49-F238E27FC236}">
                  <a16:creationId xmlns:a16="http://schemas.microsoft.com/office/drawing/2014/main" id="{BC91F62D-1BE3-46EC-8ED9-78D5CCC077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56" name="Group 55">
              <a:extLst>
                <a:ext uri="{FF2B5EF4-FFF2-40B4-BE49-F238E27FC236}">
                  <a16:creationId xmlns:a16="http://schemas.microsoft.com/office/drawing/2014/main" id="{7AC5F2E1-EBFB-4366-96FA-1E66EBF8082E}"/>
                </a:ext>
              </a:extLst>
            </p:cNvPr>
            <p:cNvGrpSpPr/>
            <p:nvPr/>
          </p:nvGrpSpPr>
          <p:grpSpPr>
            <a:xfrm>
              <a:off x="3628929" y="1304872"/>
              <a:ext cx="360363" cy="360362"/>
              <a:chOff x="4113213" y="5414963"/>
              <a:chExt cx="360363" cy="360362"/>
            </a:xfrm>
            <a:solidFill>
              <a:schemeClr val="bg1"/>
            </a:solidFill>
          </p:grpSpPr>
          <p:sp>
            <p:nvSpPr>
              <p:cNvPr id="62" name="Freeform 88">
                <a:extLst>
                  <a:ext uri="{FF2B5EF4-FFF2-40B4-BE49-F238E27FC236}">
                    <a16:creationId xmlns:a16="http://schemas.microsoft.com/office/drawing/2014/main" id="{8B661011-9D6B-4AFD-A89E-6B77A0AD4706}"/>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89">
                <a:extLst>
                  <a:ext uri="{FF2B5EF4-FFF2-40B4-BE49-F238E27FC236}">
                    <a16:creationId xmlns:a16="http://schemas.microsoft.com/office/drawing/2014/main" id="{459EBF1E-A43C-4EFB-A947-D05586F32589}"/>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90">
                <a:extLst>
                  <a:ext uri="{FF2B5EF4-FFF2-40B4-BE49-F238E27FC236}">
                    <a16:creationId xmlns:a16="http://schemas.microsoft.com/office/drawing/2014/main" id="{74132486-8E86-4860-A1CA-6E50B16108BD}"/>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7" name="Group 56">
              <a:extLst>
                <a:ext uri="{FF2B5EF4-FFF2-40B4-BE49-F238E27FC236}">
                  <a16:creationId xmlns:a16="http://schemas.microsoft.com/office/drawing/2014/main" id="{F2B5C321-A3DD-4A03-85FB-83CE038FC6ED}"/>
                </a:ext>
              </a:extLst>
            </p:cNvPr>
            <p:cNvGrpSpPr/>
            <p:nvPr/>
          </p:nvGrpSpPr>
          <p:grpSpPr>
            <a:xfrm>
              <a:off x="2659874" y="1308047"/>
              <a:ext cx="360363" cy="354013"/>
              <a:chOff x="9161463" y="4692650"/>
              <a:chExt cx="360363" cy="354013"/>
            </a:xfrm>
            <a:solidFill>
              <a:schemeClr val="bg1"/>
            </a:solidFill>
          </p:grpSpPr>
          <p:sp>
            <p:nvSpPr>
              <p:cNvPr id="58" name="Freeform 156">
                <a:extLst>
                  <a:ext uri="{FF2B5EF4-FFF2-40B4-BE49-F238E27FC236}">
                    <a16:creationId xmlns:a16="http://schemas.microsoft.com/office/drawing/2014/main" id="{21E3DBB5-8EBA-4082-B4F7-87C69BCD90A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157">
                <a:extLst>
                  <a:ext uri="{FF2B5EF4-FFF2-40B4-BE49-F238E27FC236}">
                    <a16:creationId xmlns:a16="http://schemas.microsoft.com/office/drawing/2014/main" id="{821D9BEB-D2B9-477E-9C9C-377AF06EFB3F}"/>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58">
                <a:extLst>
                  <a:ext uri="{FF2B5EF4-FFF2-40B4-BE49-F238E27FC236}">
                    <a16:creationId xmlns:a16="http://schemas.microsoft.com/office/drawing/2014/main" id="{EF4AA84F-D28D-492C-B8AA-8CAB6AB97E3C}"/>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59">
                <a:extLst>
                  <a:ext uri="{FF2B5EF4-FFF2-40B4-BE49-F238E27FC236}">
                    <a16:creationId xmlns:a16="http://schemas.microsoft.com/office/drawing/2014/main" id="{1D6EB1F7-0860-43D5-AAB7-048870C7E130}"/>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7" name="Slide Number Placeholder 2">
            <a:extLst>
              <a:ext uri="{FF2B5EF4-FFF2-40B4-BE49-F238E27FC236}">
                <a16:creationId xmlns:a16="http://schemas.microsoft.com/office/drawing/2014/main" id="{92D7BA23-6D2E-4644-BDC2-EB46764569F3}"/>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86</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4016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3315863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normAutofit/>
          </a:bodyPr>
          <a:lstStyle/>
          <a:p>
            <a:r>
              <a:rPr lang="en-US" spc="300" dirty="0"/>
              <a:t>Battlecards</a:t>
            </a:r>
          </a:p>
        </p:txBody>
      </p:sp>
      <p:grpSp>
        <p:nvGrpSpPr>
          <p:cNvPr id="3" name="Group 2">
            <a:extLst>
              <a:ext uri="{FF2B5EF4-FFF2-40B4-BE49-F238E27FC236}">
                <a16:creationId xmlns:a16="http://schemas.microsoft.com/office/drawing/2014/main" id="{1C2161C3-98C3-42C9-80A1-2E7332C4FC41}"/>
              </a:ext>
            </a:extLst>
          </p:cNvPr>
          <p:cNvGrpSpPr>
            <a:grpSpLocks noChangeAspect="1"/>
          </p:cNvGrpSpPr>
          <p:nvPr/>
        </p:nvGrpSpPr>
        <p:grpSpPr>
          <a:xfrm>
            <a:off x="564214" y="5638800"/>
            <a:ext cx="3798241" cy="417033"/>
            <a:chOff x="543380" y="1126488"/>
            <a:chExt cx="6531461" cy="717131"/>
          </a:xfrm>
        </p:grpSpPr>
        <p:sp>
          <p:nvSpPr>
            <p:cNvPr id="24" name="Oval 23">
              <a:extLst>
                <a:ext uri="{FF2B5EF4-FFF2-40B4-BE49-F238E27FC236}">
                  <a16:creationId xmlns:a16="http://schemas.microsoft.com/office/drawing/2014/main" id="{0B72CD80-6061-40F3-B6C7-0A9F19AA2530}"/>
                </a:ext>
              </a:extLst>
            </p:cNvPr>
            <p:cNvSpPr/>
            <p:nvPr/>
          </p:nvSpPr>
          <p:spPr>
            <a:xfrm>
              <a:off x="543380"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5" name="Oval 24">
              <a:extLst>
                <a:ext uri="{FF2B5EF4-FFF2-40B4-BE49-F238E27FC236}">
                  <a16:creationId xmlns:a16="http://schemas.microsoft.com/office/drawing/2014/main" id="{12FB65DB-F306-4676-9526-8A7893ED4AAA}"/>
                </a:ext>
              </a:extLst>
            </p:cNvPr>
            <p:cNvSpPr/>
            <p:nvPr/>
          </p:nvSpPr>
          <p:spPr>
            <a:xfrm>
              <a:off x="1512435" y="1126488"/>
              <a:ext cx="717131" cy="71713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6" name="Oval 25">
              <a:extLst>
                <a:ext uri="{FF2B5EF4-FFF2-40B4-BE49-F238E27FC236}">
                  <a16:creationId xmlns:a16="http://schemas.microsoft.com/office/drawing/2014/main" id="{FC048A46-71EE-4B55-81A6-C1DCFB5D6224}"/>
                </a:ext>
              </a:extLst>
            </p:cNvPr>
            <p:cNvSpPr/>
            <p:nvPr/>
          </p:nvSpPr>
          <p:spPr>
            <a:xfrm>
              <a:off x="2481490"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7" name="Oval 26">
              <a:extLst>
                <a:ext uri="{FF2B5EF4-FFF2-40B4-BE49-F238E27FC236}">
                  <a16:creationId xmlns:a16="http://schemas.microsoft.com/office/drawing/2014/main" id="{3D27F6A1-4328-4EB7-B272-BB425B97017E}"/>
                </a:ext>
              </a:extLst>
            </p:cNvPr>
            <p:cNvSpPr/>
            <p:nvPr/>
          </p:nvSpPr>
          <p:spPr>
            <a:xfrm>
              <a:off x="3450545" y="1126488"/>
              <a:ext cx="717131" cy="71713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8" name="Oval 27">
              <a:extLst>
                <a:ext uri="{FF2B5EF4-FFF2-40B4-BE49-F238E27FC236}">
                  <a16:creationId xmlns:a16="http://schemas.microsoft.com/office/drawing/2014/main" id="{41B8F81F-E721-4B3A-9D3C-A2B7C92D00D9}"/>
                </a:ext>
              </a:extLst>
            </p:cNvPr>
            <p:cNvSpPr/>
            <p:nvPr/>
          </p:nvSpPr>
          <p:spPr>
            <a:xfrm>
              <a:off x="441960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29" name="Oval 28">
              <a:extLst>
                <a:ext uri="{FF2B5EF4-FFF2-40B4-BE49-F238E27FC236}">
                  <a16:creationId xmlns:a16="http://schemas.microsoft.com/office/drawing/2014/main" id="{F3FDA0CE-EBB1-498F-AF09-FCF2B8C0470E}"/>
                </a:ext>
              </a:extLst>
            </p:cNvPr>
            <p:cNvSpPr/>
            <p:nvPr/>
          </p:nvSpPr>
          <p:spPr>
            <a:xfrm>
              <a:off x="5388655"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sp>
          <p:nvSpPr>
            <p:cNvPr id="30" name="Oval 29">
              <a:extLst>
                <a:ext uri="{FF2B5EF4-FFF2-40B4-BE49-F238E27FC236}">
                  <a16:creationId xmlns:a16="http://schemas.microsoft.com/office/drawing/2014/main" id="{1C5BF5A5-3133-4BDA-B80D-6361FABC294B}"/>
                </a:ext>
              </a:extLst>
            </p:cNvPr>
            <p:cNvSpPr/>
            <p:nvPr/>
          </p:nvSpPr>
          <p:spPr>
            <a:xfrm>
              <a:off x="6357710" y="1126488"/>
              <a:ext cx="717131" cy="717131"/>
            </a:xfrm>
            <a:prstGeom prst="ellipse">
              <a:avLst/>
            </a:prstGeom>
            <a:solidFill>
              <a:srgbClr val="C8A5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a:endParaRPr lang="en-US" sz="1530" dirty="0">
                <a:solidFill>
                  <a:srgbClr val="FFFFFF"/>
                </a:solidFill>
                <a:latin typeface="Arial"/>
              </a:endParaRPr>
            </a:p>
          </p:txBody>
        </p:sp>
        <p:grpSp>
          <p:nvGrpSpPr>
            <p:cNvPr id="31" name="Group 30">
              <a:extLst>
                <a:ext uri="{FF2B5EF4-FFF2-40B4-BE49-F238E27FC236}">
                  <a16:creationId xmlns:a16="http://schemas.microsoft.com/office/drawing/2014/main" id="{307A2335-05F2-45F8-AF52-ABD005825C10}"/>
                </a:ext>
              </a:extLst>
            </p:cNvPr>
            <p:cNvGrpSpPr/>
            <p:nvPr/>
          </p:nvGrpSpPr>
          <p:grpSpPr>
            <a:xfrm>
              <a:off x="721764" y="1304872"/>
              <a:ext cx="360363" cy="360363"/>
              <a:chOff x="9161463" y="2887663"/>
              <a:chExt cx="360363" cy="360363"/>
            </a:xfrm>
            <a:solidFill>
              <a:schemeClr val="bg1"/>
            </a:solidFill>
          </p:grpSpPr>
          <p:sp>
            <p:nvSpPr>
              <p:cNvPr id="32" name="Freeform 21">
                <a:extLst>
                  <a:ext uri="{FF2B5EF4-FFF2-40B4-BE49-F238E27FC236}">
                    <a16:creationId xmlns:a16="http://schemas.microsoft.com/office/drawing/2014/main" id="{27CE5218-CAE9-4743-B786-B3DAF65FFBA8}"/>
                  </a:ext>
                </a:extLst>
              </p:cNvPr>
              <p:cNvSpPr>
                <a:spLocks/>
              </p:cNvSpPr>
              <p:nvPr/>
            </p:nvSpPr>
            <p:spPr bwMode="auto">
              <a:xfrm>
                <a:off x="9266238" y="2943226"/>
                <a:ext cx="74613" cy="38100"/>
              </a:xfrm>
              <a:custGeom>
                <a:avLst/>
                <a:gdLst>
                  <a:gd name="T0" fmla="*/ 10 w 20"/>
                  <a:gd name="T1" fmla="*/ 6 h 10"/>
                  <a:gd name="T2" fmla="*/ 12 w 20"/>
                  <a:gd name="T3" fmla="*/ 3 h 10"/>
                  <a:gd name="T4" fmla="*/ 14 w 20"/>
                  <a:gd name="T5" fmla="*/ 6 h 10"/>
                  <a:gd name="T6" fmla="*/ 20 w 20"/>
                  <a:gd name="T7" fmla="*/ 10 h 10"/>
                  <a:gd name="T8" fmla="*/ 10 w 20"/>
                  <a:gd name="T9" fmla="*/ 0 h 10"/>
                  <a:gd name="T10" fmla="*/ 0 w 20"/>
                  <a:gd name="T11" fmla="*/ 9 h 10"/>
                  <a:gd name="T12" fmla="*/ 3 w 20"/>
                  <a:gd name="T13" fmla="*/ 10 h 10"/>
                  <a:gd name="T14" fmla="*/ 10 w 20"/>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0" y="6"/>
                    </a:moveTo>
                    <a:cubicBezTo>
                      <a:pt x="12" y="3"/>
                      <a:pt x="12" y="3"/>
                      <a:pt x="12" y="3"/>
                    </a:cubicBezTo>
                    <a:cubicBezTo>
                      <a:pt x="14" y="6"/>
                      <a:pt x="14" y="6"/>
                      <a:pt x="14" y="6"/>
                    </a:cubicBezTo>
                    <a:cubicBezTo>
                      <a:pt x="16" y="9"/>
                      <a:pt x="17" y="10"/>
                      <a:pt x="20" y="10"/>
                    </a:cubicBezTo>
                    <a:cubicBezTo>
                      <a:pt x="19" y="5"/>
                      <a:pt x="15" y="0"/>
                      <a:pt x="10" y="0"/>
                    </a:cubicBezTo>
                    <a:cubicBezTo>
                      <a:pt x="5" y="0"/>
                      <a:pt x="1" y="4"/>
                      <a:pt x="0" y="9"/>
                    </a:cubicBezTo>
                    <a:cubicBezTo>
                      <a:pt x="1" y="10"/>
                      <a:pt x="2" y="10"/>
                      <a:pt x="3" y="10"/>
                    </a:cubicBezTo>
                    <a:cubicBezTo>
                      <a:pt x="6" y="10"/>
                      <a:pt x="9"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2">
                <a:extLst>
                  <a:ext uri="{FF2B5EF4-FFF2-40B4-BE49-F238E27FC236}">
                    <a16:creationId xmlns:a16="http://schemas.microsoft.com/office/drawing/2014/main" id="{BCF78E15-F6DD-463C-BF77-BE3319C226A9}"/>
                  </a:ext>
                </a:extLst>
              </p:cNvPr>
              <p:cNvSpPr>
                <a:spLocks/>
              </p:cNvSpPr>
              <p:nvPr/>
            </p:nvSpPr>
            <p:spPr bwMode="auto">
              <a:xfrm>
                <a:off x="9263063" y="2986088"/>
                <a:ext cx="82550" cy="58738"/>
              </a:xfrm>
              <a:custGeom>
                <a:avLst/>
                <a:gdLst>
                  <a:gd name="T0" fmla="*/ 20 w 22"/>
                  <a:gd name="T1" fmla="*/ 3 h 16"/>
                  <a:gd name="T2" fmla="*/ 13 w 22"/>
                  <a:gd name="T3" fmla="*/ 0 h 16"/>
                  <a:gd name="T4" fmla="*/ 4 w 22"/>
                  <a:gd name="T5" fmla="*/ 3 h 16"/>
                  <a:gd name="T6" fmla="*/ 0 w 22"/>
                  <a:gd name="T7" fmla="*/ 2 h 16"/>
                  <a:gd name="T8" fmla="*/ 0 w 22"/>
                  <a:gd name="T9" fmla="*/ 3 h 16"/>
                  <a:gd name="T10" fmla="*/ 11 w 22"/>
                  <a:gd name="T11" fmla="*/ 16 h 16"/>
                  <a:gd name="T12" fmla="*/ 22 w 22"/>
                  <a:gd name="T13" fmla="*/ 3 h 16"/>
                  <a:gd name="T14" fmla="*/ 20 w 22"/>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20" y="3"/>
                    </a:moveTo>
                    <a:cubicBezTo>
                      <a:pt x="17" y="3"/>
                      <a:pt x="15" y="2"/>
                      <a:pt x="13" y="0"/>
                    </a:cubicBezTo>
                    <a:cubicBezTo>
                      <a:pt x="10" y="2"/>
                      <a:pt x="7" y="3"/>
                      <a:pt x="4" y="3"/>
                    </a:cubicBezTo>
                    <a:cubicBezTo>
                      <a:pt x="3" y="3"/>
                      <a:pt x="1" y="3"/>
                      <a:pt x="0" y="2"/>
                    </a:cubicBezTo>
                    <a:cubicBezTo>
                      <a:pt x="0" y="3"/>
                      <a:pt x="0" y="3"/>
                      <a:pt x="0" y="3"/>
                    </a:cubicBezTo>
                    <a:cubicBezTo>
                      <a:pt x="0" y="10"/>
                      <a:pt x="5" y="16"/>
                      <a:pt x="11" y="16"/>
                    </a:cubicBezTo>
                    <a:cubicBezTo>
                      <a:pt x="17" y="16"/>
                      <a:pt x="22" y="10"/>
                      <a:pt x="22" y="3"/>
                    </a:cubicBezTo>
                    <a:cubicBezTo>
                      <a:pt x="21" y="3"/>
                      <a:pt x="21"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a:extLst>
                  <a:ext uri="{FF2B5EF4-FFF2-40B4-BE49-F238E27FC236}">
                    <a16:creationId xmlns:a16="http://schemas.microsoft.com/office/drawing/2014/main" id="{92610562-D310-4393-912A-897B2C378424}"/>
                  </a:ext>
                </a:extLst>
              </p:cNvPr>
              <p:cNvSpPr>
                <a:spLocks noEditPoints="1"/>
              </p:cNvSpPr>
              <p:nvPr/>
            </p:nvSpPr>
            <p:spPr bwMode="auto">
              <a:xfrm>
                <a:off x="9161463" y="2887663"/>
                <a:ext cx="360363" cy="360363"/>
              </a:xfrm>
              <a:custGeom>
                <a:avLst/>
                <a:gdLst>
                  <a:gd name="T0" fmla="*/ 95 w 96"/>
                  <a:gd name="T1" fmla="*/ 93 h 96"/>
                  <a:gd name="T2" fmla="*/ 66 w 96"/>
                  <a:gd name="T3" fmla="*/ 63 h 96"/>
                  <a:gd name="T4" fmla="*/ 76 w 96"/>
                  <a:gd name="T5" fmla="*/ 38 h 96"/>
                  <a:gd name="T6" fmla="*/ 38 w 96"/>
                  <a:gd name="T7" fmla="*/ 0 h 96"/>
                  <a:gd name="T8" fmla="*/ 0 w 96"/>
                  <a:gd name="T9" fmla="*/ 38 h 96"/>
                  <a:gd name="T10" fmla="*/ 38 w 96"/>
                  <a:gd name="T11" fmla="*/ 76 h 96"/>
                  <a:gd name="T12" fmla="*/ 63 w 96"/>
                  <a:gd name="T13" fmla="*/ 66 h 96"/>
                  <a:gd name="T14" fmla="*/ 93 w 96"/>
                  <a:gd name="T15" fmla="*/ 95 h 96"/>
                  <a:gd name="T16" fmla="*/ 94 w 96"/>
                  <a:gd name="T17" fmla="*/ 96 h 96"/>
                  <a:gd name="T18" fmla="*/ 95 w 96"/>
                  <a:gd name="T19" fmla="*/ 95 h 96"/>
                  <a:gd name="T20" fmla="*/ 95 w 96"/>
                  <a:gd name="T21" fmla="*/ 93 h 96"/>
                  <a:gd name="T22" fmla="*/ 59 w 96"/>
                  <a:gd name="T23" fmla="*/ 58 h 96"/>
                  <a:gd name="T24" fmla="*/ 42 w 96"/>
                  <a:gd name="T25" fmla="*/ 51 h 96"/>
                  <a:gd name="T26" fmla="*/ 42 w 96"/>
                  <a:gd name="T27" fmla="*/ 45 h 96"/>
                  <a:gd name="T28" fmla="*/ 38 w 96"/>
                  <a:gd name="T29" fmla="*/ 46 h 96"/>
                  <a:gd name="T30" fmla="*/ 34 w 96"/>
                  <a:gd name="T31" fmla="*/ 46 h 96"/>
                  <a:gd name="T32" fmla="*/ 34 w 96"/>
                  <a:gd name="T33" fmla="*/ 51 h 96"/>
                  <a:gd name="T34" fmla="*/ 17 w 96"/>
                  <a:gd name="T35" fmla="*/ 58 h 96"/>
                  <a:gd name="T36" fmla="*/ 15 w 96"/>
                  <a:gd name="T37" fmla="*/ 54 h 96"/>
                  <a:gd name="T38" fmla="*/ 30 w 96"/>
                  <a:gd name="T39" fmla="*/ 48 h 96"/>
                  <a:gd name="T40" fmla="*/ 30 w 96"/>
                  <a:gd name="T41" fmla="*/ 44 h 96"/>
                  <a:gd name="T42" fmla="*/ 23 w 96"/>
                  <a:gd name="T43" fmla="*/ 29 h 96"/>
                  <a:gd name="T44" fmla="*/ 38 w 96"/>
                  <a:gd name="T45" fmla="*/ 11 h 96"/>
                  <a:gd name="T46" fmla="*/ 53 w 96"/>
                  <a:gd name="T47" fmla="*/ 29 h 96"/>
                  <a:gd name="T48" fmla="*/ 46 w 96"/>
                  <a:gd name="T49" fmla="*/ 43 h 96"/>
                  <a:gd name="T50" fmla="*/ 46 w 96"/>
                  <a:gd name="T51" fmla="*/ 48 h 96"/>
                  <a:gd name="T52" fmla="*/ 61 w 96"/>
                  <a:gd name="T53" fmla="*/ 54 h 96"/>
                  <a:gd name="T54" fmla="*/ 59 w 96"/>
                  <a:gd name="T55"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96">
                    <a:moveTo>
                      <a:pt x="95" y="93"/>
                    </a:moveTo>
                    <a:cubicBezTo>
                      <a:pt x="66" y="63"/>
                      <a:pt x="66" y="63"/>
                      <a:pt x="66" y="63"/>
                    </a:cubicBezTo>
                    <a:cubicBezTo>
                      <a:pt x="72" y="57"/>
                      <a:pt x="76" y="48"/>
                      <a:pt x="76" y="38"/>
                    </a:cubicBezTo>
                    <a:cubicBezTo>
                      <a:pt x="76" y="17"/>
                      <a:pt x="59" y="0"/>
                      <a:pt x="38" y="0"/>
                    </a:cubicBezTo>
                    <a:cubicBezTo>
                      <a:pt x="17" y="0"/>
                      <a:pt x="0" y="17"/>
                      <a:pt x="0" y="38"/>
                    </a:cubicBezTo>
                    <a:cubicBezTo>
                      <a:pt x="0" y="59"/>
                      <a:pt x="17" y="76"/>
                      <a:pt x="38" y="76"/>
                    </a:cubicBezTo>
                    <a:cubicBezTo>
                      <a:pt x="48" y="76"/>
                      <a:pt x="57" y="72"/>
                      <a:pt x="63" y="66"/>
                    </a:cubicBezTo>
                    <a:cubicBezTo>
                      <a:pt x="93" y="95"/>
                      <a:pt x="93" y="95"/>
                      <a:pt x="93" y="95"/>
                    </a:cubicBezTo>
                    <a:cubicBezTo>
                      <a:pt x="93" y="96"/>
                      <a:pt x="93" y="96"/>
                      <a:pt x="94" y="96"/>
                    </a:cubicBezTo>
                    <a:cubicBezTo>
                      <a:pt x="95" y="96"/>
                      <a:pt x="95" y="96"/>
                      <a:pt x="95" y="95"/>
                    </a:cubicBezTo>
                    <a:cubicBezTo>
                      <a:pt x="96" y="95"/>
                      <a:pt x="96" y="93"/>
                      <a:pt x="95" y="93"/>
                    </a:cubicBezTo>
                    <a:close/>
                    <a:moveTo>
                      <a:pt x="59" y="58"/>
                    </a:moveTo>
                    <a:cubicBezTo>
                      <a:pt x="42" y="51"/>
                      <a:pt x="42" y="51"/>
                      <a:pt x="42" y="51"/>
                    </a:cubicBezTo>
                    <a:cubicBezTo>
                      <a:pt x="42" y="45"/>
                      <a:pt x="42" y="45"/>
                      <a:pt x="42" y="45"/>
                    </a:cubicBezTo>
                    <a:cubicBezTo>
                      <a:pt x="41" y="46"/>
                      <a:pt x="39" y="46"/>
                      <a:pt x="38" y="46"/>
                    </a:cubicBezTo>
                    <a:cubicBezTo>
                      <a:pt x="37" y="46"/>
                      <a:pt x="35" y="46"/>
                      <a:pt x="34" y="46"/>
                    </a:cubicBezTo>
                    <a:cubicBezTo>
                      <a:pt x="34" y="51"/>
                      <a:pt x="34" y="51"/>
                      <a:pt x="34" y="51"/>
                    </a:cubicBezTo>
                    <a:cubicBezTo>
                      <a:pt x="17" y="58"/>
                      <a:pt x="17" y="58"/>
                      <a:pt x="17" y="58"/>
                    </a:cubicBezTo>
                    <a:cubicBezTo>
                      <a:pt x="15" y="54"/>
                      <a:pt x="15" y="54"/>
                      <a:pt x="15" y="54"/>
                    </a:cubicBezTo>
                    <a:cubicBezTo>
                      <a:pt x="30" y="48"/>
                      <a:pt x="30" y="48"/>
                      <a:pt x="30" y="48"/>
                    </a:cubicBezTo>
                    <a:cubicBezTo>
                      <a:pt x="30" y="44"/>
                      <a:pt x="30" y="44"/>
                      <a:pt x="30" y="44"/>
                    </a:cubicBezTo>
                    <a:cubicBezTo>
                      <a:pt x="26" y="40"/>
                      <a:pt x="23" y="35"/>
                      <a:pt x="23" y="29"/>
                    </a:cubicBezTo>
                    <a:cubicBezTo>
                      <a:pt x="23" y="19"/>
                      <a:pt x="30" y="11"/>
                      <a:pt x="38" y="11"/>
                    </a:cubicBezTo>
                    <a:cubicBezTo>
                      <a:pt x="46" y="11"/>
                      <a:pt x="53" y="19"/>
                      <a:pt x="53" y="29"/>
                    </a:cubicBezTo>
                    <a:cubicBezTo>
                      <a:pt x="53" y="35"/>
                      <a:pt x="50" y="40"/>
                      <a:pt x="46" y="43"/>
                    </a:cubicBezTo>
                    <a:cubicBezTo>
                      <a:pt x="46" y="48"/>
                      <a:pt x="46" y="48"/>
                      <a:pt x="46" y="48"/>
                    </a:cubicBezTo>
                    <a:cubicBezTo>
                      <a:pt x="61" y="54"/>
                      <a:pt x="61" y="54"/>
                      <a:pt x="61" y="54"/>
                    </a:cubicBezTo>
                    <a:lnTo>
                      <a:pt x="5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5" name="Freeform 13">
              <a:extLst>
                <a:ext uri="{FF2B5EF4-FFF2-40B4-BE49-F238E27FC236}">
                  <a16:creationId xmlns:a16="http://schemas.microsoft.com/office/drawing/2014/main" id="{4E3E29D9-DB7F-4AA3-AEB0-0A55AC76AE86}"/>
                </a:ext>
              </a:extLst>
            </p:cNvPr>
            <p:cNvSpPr>
              <a:spLocks noEditPoints="1"/>
            </p:cNvSpPr>
            <p:nvPr/>
          </p:nvSpPr>
          <p:spPr bwMode="auto">
            <a:xfrm>
              <a:off x="1690819" y="1303284"/>
              <a:ext cx="360363" cy="363538"/>
            </a:xfrm>
            <a:custGeom>
              <a:avLst/>
              <a:gdLst>
                <a:gd name="T0" fmla="*/ 96 w 96"/>
                <a:gd name="T1" fmla="*/ 48 h 96"/>
                <a:gd name="T2" fmla="*/ 91 w 96"/>
                <a:gd name="T3" fmla="*/ 39 h 96"/>
                <a:gd name="T4" fmla="*/ 92 w 96"/>
                <a:gd name="T5" fmla="*/ 30 h 96"/>
                <a:gd name="T6" fmla="*/ 85 w 96"/>
                <a:gd name="T7" fmla="*/ 24 h 96"/>
                <a:gd name="T8" fmla="*/ 82 w 96"/>
                <a:gd name="T9" fmla="*/ 14 h 96"/>
                <a:gd name="T10" fmla="*/ 72 w 96"/>
                <a:gd name="T11" fmla="*/ 11 h 96"/>
                <a:gd name="T12" fmla="*/ 66 w 96"/>
                <a:gd name="T13" fmla="*/ 4 h 96"/>
                <a:gd name="T14" fmla="*/ 57 w 96"/>
                <a:gd name="T15" fmla="*/ 5 h 96"/>
                <a:gd name="T16" fmla="*/ 48 w 96"/>
                <a:gd name="T17" fmla="*/ 0 h 96"/>
                <a:gd name="T18" fmla="*/ 39 w 96"/>
                <a:gd name="T19" fmla="*/ 5 h 96"/>
                <a:gd name="T20" fmla="*/ 30 w 96"/>
                <a:gd name="T21" fmla="*/ 4 h 96"/>
                <a:gd name="T22" fmla="*/ 24 w 96"/>
                <a:gd name="T23" fmla="*/ 11 h 96"/>
                <a:gd name="T24" fmla="*/ 14 w 96"/>
                <a:gd name="T25" fmla="*/ 14 h 96"/>
                <a:gd name="T26" fmla="*/ 11 w 96"/>
                <a:gd name="T27" fmla="*/ 24 h 96"/>
                <a:gd name="T28" fmla="*/ 4 w 96"/>
                <a:gd name="T29" fmla="*/ 30 h 96"/>
                <a:gd name="T30" fmla="*/ 5 w 96"/>
                <a:gd name="T31" fmla="*/ 39 h 96"/>
                <a:gd name="T32" fmla="*/ 0 w 96"/>
                <a:gd name="T33" fmla="*/ 48 h 96"/>
                <a:gd name="T34" fmla="*/ 5 w 96"/>
                <a:gd name="T35" fmla="*/ 57 h 96"/>
                <a:gd name="T36" fmla="*/ 4 w 96"/>
                <a:gd name="T37" fmla="*/ 66 h 96"/>
                <a:gd name="T38" fmla="*/ 11 w 96"/>
                <a:gd name="T39" fmla="*/ 72 h 96"/>
                <a:gd name="T40" fmla="*/ 14 w 96"/>
                <a:gd name="T41" fmla="*/ 82 h 96"/>
                <a:gd name="T42" fmla="*/ 24 w 96"/>
                <a:gd name="T43" fmla="*/ 85 h 96"/>
                <a:gd name="T44" fmla="*/ 30 w 96"/>
                <a:gd name="T45" fmla="*/ 92 h 96"/>
                <a:gd name="T46" fmla="*/ 39 w 96"/>
                <a:gd name="T47" fmla="*/ 91 h 96"/>
                <a:gd name="T48" fmla="*/ 48 w 96"/>
                <a:gd name="T49" fmla="*/ 96 h 96"/>
                <a:gd name="T50" fmla="*/ 57 w 96"/>
                <a:gd name="T51" fmla="*/ 91 h 96"/>
                <a:gd name="T52" fmla="*/ 66 w 96"/>
                <a:gd name="T53" fmla="*/ 92 h 96"/>
                <a:gd name="T54" fmla="*/ 72 w 96"/>
                <a:gd name="T55" fmla="*/ 85 h 96"/>
                <a:gd name="T56" fmla="*/ 82 w 96"/>
                <a:gd name="T57" fmla="*/ 82 h 96"/>
                <a:gd name="T58" fmla="*/ 85 w 96"/>
                <a:gd name="T59" fmla="*/ 72 h 96"/>
                <a:gd name="T60" fmla="*/ 92 w 96"/>
                <a:gd name="T61" fmla="*/ 66 h 96"/>
                <a:gd name="T62" fmla="*/ 91 w 96"/>
                <a:gd name="T63" fmla="*/ 57 h 96"/>
                <a:gd name="T64" fmla="*/ 96 w 96"/>
                <a:gd name="T65" fmla="*/ 48 h 96"/>
                <a:gd name="T66" fmla="*/ 69 w 96"/>
                <a:gd name="T67" fmla="*/ 35 h 96"/>
                <a:gd name="T68" fmla="*/ 39 w 96"/>
                <a:gd name="T69" fmla="*/ 63 h 96"/>
                <a:gd name="T70" fmla="*/ 38 w 96"/>
                <a:gd name="T71" fmla="*/ 64 h 96"/>
                <a:gd name="T72" fmla="*/ 37 w 96"/>
                <a:gd name="T73" fmla="*/ 63 h 96"/>
                <a:gd name="T74" fmla="*/ 27 w 96"/>
                <a:gd name="T75" fmla="*/ 53 h 96"/>
                <a:gd name="T76" fmla="*/ 27 w 96"/>
                <a:gd name="T77" fmla="*/ 51 h 96"/>
                <a:gd name="T78" fmla="*/ 29 w 96"/>
                <a:gd name="T79" fmla="*/ 51 h 96"/>
                <a:gd name="T80" fmla="*/ 38 w 96"/>
                <a:gd name="T81" fmla="*/ 59 h 96"/>
                <a:gd name="T82" fmla="*/ 67 w 96"/>
                <a:gd name="T83" fmla="*/ 33 h 96"/>
                <a:gd name="T84" fmla="*/ 69 w 96"/>
                <a:gd name="T85" fmla="*/ 33 h 96"/>
                <a:gd name="T86" fmla="*/ 69 w 96"/>
                <a:gd name="T87"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
              <a:extLst>
                <a:ext uri="{FF2B5EF4-FFF2-40B4-BE49-F238E27FC236}">
                  <a16:creationId xmlns:a16="http://schemas.microsoft.com/office/drawing/2014/main" id="{1C3D4DAF-E67F-40D3-9B42-1F916AF26F35}"/>
                </a:ext>
              </a:extLst>
            </p:cNvPr>
            <p:cNvSpPr>
              <a:spLocks noEditPoints="1"/>
            </p:cNvSpPr>
            <p:nvPr/>
          </p:nvSpPr>
          <p:spPr bwMode="auto">
            <a:xfrm>
              <a:off x="4643228" y="1304872"/>
              <a:ext cx="269875" cy="360363"/>
            </a:xfrm>
            <a:custGeom>
              <a:avLst/>
              <a:gdLst>
                <a:gd name="T0" fmla="*/ 71 w 72"/>
                <a:gd name="T1" fmla="*/ 25 h 96"/>
                <a:gd name="T2" fmla="*/ 47 w 72"/>
                <a:gd name="T3" fmla="*/ 1 h 96"/>
                <a:gd name="T4" fmla="*/ 46 w 72"/>
                <a:gd name="T5" fmla="*/ 0 h 96"/>
                <a:gd name="T6" fmla="*/ 2 w 72"/>
                <a:gd name="T7" fmla="*/ 0 h 96"/>
                <a:gd name="T8" fmla="*/ 0 w 72"/>
                <a:gd name="T9" fmla="*/ 2 h 96"/>
                <a:gd name="T10" fmla="*/ 0 w 72"/>
                <a:gd name="T11" fmla="*/ 94 h 96"/>
                <a:gd name="T12" fmla="*/ 2 w 72"/>
                <a:gd name="T13" fmla="*/ 96 h 96"/>
                <a:gd name="T14" fmla="*/ 70 w 72"/>
                <a:gd name="T15" fmla="*/ 96 h 96"/>
                <a:gd name="T16" fmla="*/ 72 w 72"/>
                <a:gd name="T17" fmla="*/ 94 h 96"/>
                <a:gd name="T18" fmla="*/ 72 w 72"/>
                <a:gd name="T19" fmla="*/ 26 h 96"/>
                <a:gd name="T20" fmla="*/ 71 w 72"/>
                <a:gd name="T21" fmla="*/ 25 h 96"/>
                <a:gd name="T22" fmla="*/ 18 w 72"/>
                <a:gd name="T23" fmla="*/ 28 h 96"/>
                <a:gd name="T24" fmla="*/ 36 w 72"/>
                <a:gd name="T25" fmla="*/ 28 h 96"/>
                <a:gd name="T26" fmla="*/ 38 w 72"/>
                <a:gd name="T27" fmla="*/ 30 h 96"/>
                <a:gd name="T28" fmla="*/ 36 w 72"/>
                <a:gd name="T29" fmla="*/ 32 h 96"/>
                <a:gd name="T30" fmla="*/ 18 w 72"/>
                <a:gd name="T31" fmla="*/ 32 h 96"/>
                <a:gd name="T32" fmla="*/ 16 w 72"/>
                <a:gd name="T33" fmla="*/ 30 h 96"/>
                <a:gd name="T34" fmla="*/ 18 w 72"/>
                <a:gd name="T35" fmla="*/ 28 h 96"/>
                <a:gd name="T36" fmla="*/ 54 w 72"/>
                <a:gd name="T37" fmla="*/ 80 h 96"/>
                <a:gd name="T38" fmla="*/ 18 w 72"/>
                <a:gd name="T39" fmla="*/ 80 h 96"/>
                <a:gd name="T40" fmla="*/ 16 w 72"/>
                <a:gd name="T41" fmla="*/ 78 h 96"/>
                <a:gd name="T42" fmla="*/ 18 w 72"/>
                <a:gd name="T43" fmla="*/ 76 h 96"/>
                <a:gd name="T44" fmla="*/ 54 w 72"/>
                <a:gd name="T45" fmla="*/ 76 h 96"/>
                <a:gd name="T46" fmla="*/ 56 w 72"/>
                <a:gd name="T47" fmla="*/ 78 h 96"/>
                <a:gd name="T48" fmla="*/ 54 w 72"/>
                <a:gd name="T49" fmla="*/ 80 h 96"/>
                <a:gd name="T50" fmla="*/ 54 w 72"/>
                <a:gd name="T51" fmla="*/ 68 h 96"/>
                <a:gd name="T52" fmla="*/ 18 w 72"/>
                <a:gd name="T53" fmla="*/ 68 h 96"/>
                <a:gd name="T54" fmla="*/ 16 w 72"/>
                <a:gd name="T55" fmla="*/ 66 h 96"/>
                <a:gd name="T56" fmla="*/ 18 w 72"/>
                <a:gd name="T57" fmla="*/ 64 h 96"/>
                <a:gd name="T58" fmla="*/ 54 w 72"/>
                <a:gd name="T59" fmla="*/ 64 h 96"/>
                <a:gd name="T60" fmla="*/ 56 w 72"/>
                <a:gd name="T61" fmla="*/ 66 h 96"/>
                <a:gd name="T62" fmla="*/ 54 w 72"/>
                <a:gd name="T63" fmla="*/ 68 h 96"/>
                <a:gd name="T64" fmla="*/ 54 w 72"/>
                <a:gd name="T65" fmla="*/ 56 h 96"/>
                <a:gd name="T66" fmla="*/ 18 w 72"/>
                <a:gd name="T67" fmla="*/ 56 h 96"/>
                <a:gd name="T68" fmla="*/ 16 w 72"/>
                <a:gd name="T69" fmla="*/ 54 h 96"/>
                <a:gd name="T70" fmla="*/ 18 w 72"/>
                <a:gd name="T71" fmla="*/ 52 h 96"/>
                <a:gd name="T72" fmla="*/ 54 w 72"/>
                <a:gd name="T73" fmla="*/ 52 h 96"/>
                <a:gd name="T74" fmla="*/ 56 w 72"/>
                <a:gd name="T75" fmla="*/ 54 h 96"/>
                <a:gd name="T76" fmla="*/ 54 w 72"/>
                <a:gd name="T77" fmla="*/ 56 h 96"/>
                <a:gd name="T78" fmla="*/ 54 w 72"/>
                <a:gd name="T79" fmla="*/ 44 h 96"/>
                <a:gd name="T80" fmla="*/ 18 w 72"/>
                <a:gd name="T81" fmla="*/ 44 h 96"/>
                <a:gd name="T82" fmla="*/ 16 w 72"/>
                <a:gd name="T83" fmla="*/ 42 h 96"/>
                <a:gd name="T84" fmla="*/ 18 w 72"/>
                <a:gd name="T85" fmla="*/ 40 h 96"/>
                <a:gd name="T86" fmla="*/ 54 w 72"/>
                <a:gd name="T87" fmla="*/ 40 h 96"/>
                <a:gd name="T88" fmla="*/ 56 w 72"/>
                <a:gd name="T89" fmla="*/ 42 h 96"/>
                <a:gd name="T90" fmla="*/ 54 w 72"/>
                <a:gd name="T91" fmla="*/ 44 h 96"/>
                <a:gd name="T92" fmla="*/ 46 w 72"/>
                <a:gd name="T93" fmla="*/ 26 h 96"/>
                <a:gd name="T94" fmla="*/ 46 w 72"/>
                <a:gd name="T95" fmla="*/ 2 h 96"/>
                <a:gd name="T96" fmla="*/ 70 w 72"/>
                <a:gd name="T97" fmla="*/ 26 h 96"/>
                <a:gd name="T98" fmla="*/ 46 w 72"/>
                <a:gd name="T99"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18" y="28"/>
                  </a:moveTo>
                  <a:cubicBezTo>
                    <a:pt x="36" y="28"/>
                    <a:pt x="36" y="28"/>
                    <a:pt x="36" y="28"/>
                  </a:cubicBezTo>
                  <a:cubicBezTo>
                    <a:pt x="37" y="28"/>
                    <a:pt x="38" y="29"/>
                    <a:pt x="38" y="30"/>
                  </a:cubicBezTo>
                  <a:cubicBezTo>
                    <a:pt x="38" y="31"/>
                    <a:pt x="37" y="32"/>
                    <a:pt x="36" y="32"/>
                  </a:cubicBezTo>
                  <a:cubicBezTo>
                    <a:pt x="18" y="32"/>
                    <a:pt x="18" y="32"/>
                    <a:pt x="18" y="32"/>
                  </a:cubicBezTo>
                  <a:cubicBezTo>
                    <a:pt x="17" y="32"/>
                    <a:pt x="16" y="31"/>
                    <a:pt x="16" y="30"/>
                  </a:cubicBezTo>
                  <a:cubicBezTo>
                    <a:pt x="16" y="29"/>
                    <a:pt x="17" y="28"/>
                    <a:pt x="18" y="28"/>
                  </a:cubicBezTo>
                  <a:close/>
                  <a:moveTo>
                    <a:pt x="54" y="80"/>
                  </a:moveTo>
                  <a:cubicBezTo>
                    <a:pt x="18" y="80"/>
                    <a:pt x="18" y="80"/>
                    <a:pt x="18" y="80"/>
                  </a:cubicBezTo>
                  <a:cubicBezTo>
                    <a:pt x="17" y="80"/>
                    <a:pt x="16" y="79"/>
                    <a:pt x="16" y="78"/>
                  </a:cubicBezTo>
                  <a:cubicBezTo>
                    <a:pt x="16" y="77"/>
                    <a:pt x="17" y="76"/>
                    <a:pt x="18" y="76"/>
                  </a:cubicBezTo>
                  <a:cubicBezTo>
                    <a:pt x="54" y="76"/>
                    <a:pt x="54" y="76"/>
                    <a:pt x="54" y="76"/>
                  </a:cubicBezTo>
                  <a:cubicBezTo>
                    <a:pt x="55" y="76"/>
                    <a:pt x="56" y="77"/>
                    <a:pt x="56" y="78"/>
                  </a:cubicBezTo>
                  <a:cubicBezTo>
                    <a:pt x="56" y="79"/>
                    <a:pt x="55" y="80"/>
                    <a:pt x="54" y="80"/>
                  </a:cubicBezTo>
                  <a:close/>
                  <a:moveTo>
                    <a:pt x="54" y="68"/>
                  </a:moveTo>
                  <a:cubicBezTo>
                    <a:pt x="18" y="68"/>
                    <a:pt x="18" y="68"/>
                    <a:pt x="18" y="68"/>
                  </a:cubicBezTo>
                  <a:cubicBezTo>
                    <a:pt x="17" y="68"/>
                    <a:pt x="16" y="67"/>
                    <a:pt x="16" y="66"/>
                  </a:cubicBezTo>
                  <a:cubicBezTo>
                    <a:pt x="16" y="65"/>
                    <a:pt x="17" y="64"/>
                    <a:pt x="18" y="64"/>
                  </a:cubicBezTo>
                  <a:cubicBezTo>
                    <a:pt x="54" y="64"/>
                    <a:pt x="54" y="64"/>
                    <a:pt x="54" y="64"/>
                  </a:cubicBezTo>
                  <a:cubicBezTo>
                    <a:pt x="55" y="64"/>
                    <a:pt x="56" y="65"/>
                    <a:pt x="56" y="66"/>
                  </a:cubicBezTo>
                  <a:cubicBezTo>
                    <a:pt x="56" y="67"/>
                    <a:pt x="55" y="68"/>
                    <a:pt x="54" y="68"/>
                  </a:cubicBezTo>
                  <a:close/>
                  <a:moveTo>
                    <a:pt x="54" y="56"/>
                  </a:moveTo>
                  <a:cubicBezTo>
                    <a:pt x="18" y="56"/>
                    <a:pt x="18" y="56"/>
                    <a:pt x="18" y="56"/>
                  </a:cubicBezTo>
                  <a:cubicBezTo>
                    <a:pt x="17" y="56"/>
                    <a:pt x="16" y="55"/>
                    <a:pt x="16" y="54"/>
                  </a:cubicBezTo>
                  <a:cubicBezTo>
                    <a:pt x="16" y="53"/>
                    <a:pt x="17" y="52"/>
                    <a:pt x="18" y="52"/>
                  </a:cubicBezTo>
                  <a:cubicBezTo>
                    <a:pt x="54" y="52"/>
                    <a:pt x="54" y="52"/>
                    <a:pt x="54" y="52"/>
                  </a:cubicBezTo>
                  <a:cubicBezTo>
                    <a:pt x="55" y="52"/>
                    <a:pt x="56" y="53"/>
                    <a:pt x="56" y="54"/>
                  </a:cubicBezTo>
                  <a:cubicBezTo>
                    <a:pt x="56" y="55"/>
                    <a:pt x="55" y="56"/>
                    <a:pt x="54" y="56"/>
                  </a:cubicBezTo>
                  <a:close/>
                  <a:moveTo>
                    <a:pt x="54" y="44"/>
                  </a:moveTo>
                  <a:cubicBezTo>
                    <a:pt x="18" y="44"/>
                    <a:pt x="18" y="44"/>
                    <a:pt x="18" y="44"/>
                  </a:cubicBezTo>
                  <a:cubicBezTo>
                    <a:pt x="17" y="44"/>
                    <a:pt x="16" y="43"/>
                    <a:pt x="16" y="42"/>
                  </a:cubicBezTo>
                  <a:cubicBezTo>
                    <a:pt x="16" y="41"/>
                    <a:pt x="17" y="40"/>
                    <a:pt x="18" y="40"/>
                  </a:cubicBezTo>
                  <a:cubicBezTo>
                    <a:pt x="54" y="40"/>
                    <a:pt x="54" y="40"/>
                    <a:pt x="54" y="40"/>
                  </a:cubicBezTo>
                  <a:cubicBezTo>
                    <a:pt x="55" y="40"/>
                    <a:pt x="56" y="41"/>
                    <a:pt x="56" y="42"/>
                  </a:cubicBezTo>
                  <a:cubicBezTo>
                    <a:pt x="56" y="43"/>
                    <a:pt x="55" y="44"/>
                    <a:pt x="54" y="44"/>
                  </a:cubicBezTo>
                  <a:close/>
                  <a:moveTo>
                    <a:pt x="46" y="26"/>
                  </a:moveTo>
                  <a:cubicBezTo>
                    <a:pt x="46" y="2"/>
                    <a:pt x="46" y="2"/>
                    <a:pt x="46" y="2"/>
                  </a:cubicBezTo>
                  <a:cubicBezTo>
                    <a:pt x="70" y="26"/>
                    <a:pt x="70" y="26"/>
                    <a:pt x="70" y="26"/>
                  </a:cubicBezTo>
                  <a:lnTo>
                    <a:pt x="46"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7" name="Group 36">
              <a:extLst>
                <a:ext uri="{FF2B5EF4-FFF2-40B4-BE49-F238E27FC236}">
                  <a16:creationId xmlns:a16="http://schemas.microsoft.com/office/drawing/2014/main" id="{D8BED967-EF12-4AD3-B5AB-B74158D780D5}"/>
                </a:ext>
              </a:extLst>
            </p:cNvPr>
            <p:cNvGrpSpPr/>
            <p:nvPr/>
          </p:nvGrpSpPr>
          <p:grpSpPr>
            <a:xfrm>
              <a:off x="5594820" y="1304872"/>
              <a:ext cx="304800" cy="360362"/>
              <a:chOff x="3421063" y="1804988"/>
              <a:chExt cx="304800" cy="360362"/>
            </a:xfrm>
            <a:solidFill>
              <a:schemeClr val="bg1"/>
            </a:solidFill>
          </p:grpSpPr>
          <p:sp>
            <p:nvSpPr>
              <p:cNvPr id="38" name="Freeform 99">
                <a:extLst>
                  <a:ext uri="{FF2B5EF4-FFF2-40B4-BE49-F238E27FC236}">
                    <a16:creationId xmlns:a16="http://schemas.microsoft.com/office/drawing/2014/main" id="{BC70686D-0B3D-4007-9355-9BD4577BCAB4}"/>
                  </a:ext>
                </a:extLst>
              </p:cNvPr>
              <p:cNvSpPr>
                <a:spLocks noEditPoints="1"/>
              </p:cNvSpPr>
              <p:nvPr/>
            </p:nvSpPr>
            <p:spPr bwMode="auto">
              <a:xfrm>
                <a:off x="3421063" y="1804988"/>
                <a:ext cx="255588" cy="330200"/>
              </a:xfrm>
              <a:custGeom>
                <a:avLst/>
                <a:gdLst>
                  <a:gd name="T0" fmla="*/ 40 w 68"/>
                  <a:gd name="T1" fmla="*/ 56 h 88"/>
                  <a:gd name="T2" fmla="*/ 41 w 68"/>
                  <a:gd name="T3" fmla="*/ 44 h 88"/>
                  <a:gd name="T4" fmla="*/ 51 w 68"/>
                  <a:gd name="T5" fmla="*/ 37 h 88"/>
                  <a:gd name="T6" fmla="*/ 62 w 68"/>
                  <a:gd name="T7" fmla="*/ 32 h 88"/>
                  <a:gd name="T8" fmla="*/ 68 w 68"/>
                  <a:gd name="T9" fmla="*/ 33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4 w 68"/>
                  <a:gd name="T27" fmla="*/ 88 h 88"/>
                  <a:gd name="T28" fmla="*/ 44 w 68"/>
                  <a:gd name="T29" fmla="*/ 71 h 88"/>
                  <a:gd name="T30" fmla="*/ 41 w 68"/>
                  <a:gd name="T31" fmla="*/ 68 h 88"/>
                  <a:gd name="T32" fmla="*/ 40 w 68"/>
                  <a:gd name="T33" fmla="*/ 56 h 88"/>
                  <a:gd name="T34" fmla="*/ 46 w 68"/>
                  <a:gd name="T35" fmla="*/ 2 h 88"/>
                  <a:gd name="T36" fmla="*/ 66 w 68"/>
                  <a:gd name="T37" fmla="*/ 22 h 88"/>
                  <a:gd name="T38" fmla="*/ 46 w 68"/>
                  <a:gd name="T39" fmla="*/ 22 h 88"/>
                  <a:gd name="T40" fmla="*/ 46 w 68"/>
                  <a:gd name="T41"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8">
                    <a:moveTo>
                      <a:pt x="40" y="56"/>
                    </a:moveTo>
                    <a:cubicBezTo>
                      <a:pt x="39" y="52"/>
                      <a:pt x="39" y="48"/>
                      <a:pt x="41" y="44"/>
                    </a:cubicBezTo>
                    <a:cubicBezTo>
                      <a:pt x="43" y="40"/>
                      <a:pt x="47" y="38"/>
                      <a:pt x="51" y="37"/>
                    </a:cubicBezTo>
                    <a:cubicBezTo>
                      <a:pt x="54" y="34"/>
                      <a:pt x="58" y="32"/>
                      <a:pt x="62" y="32"/>
                    </a:cubicBezTo>
                    <a:cubicBezTo>
                      <a:pt x="64" y="32"/>
                      <a:pt x="66" y="32"/>
                      <a:pt x="68" y="33"/>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4" y="88"/>
                      <a:pt x="44" y="88"/>
                      <a:pt x="44" y="88"/>
                    </a:cubicBezTo>
                    <a:cubicBezTo>
                      <a:pt x="44" y="71"/>
                      <a:pt x="44" y="71"/>
                      <a:pt x="44" y="71"/>
                    </a:cubicBezTo>
                    <a:cubicBezTo>
                      <a:pt x="43" y="70"/>
                      <a:pt x="42" y="69"/>
                      <a:pt x="41" y="68"/>
                    </a:cubicBezTo>
                    <a:cubicBezTo>
                      <a:pt x="39" y="64"/>
                      <a:pt x="39" y="60"/>
                      <a:pt x="40" y="56"/>
                    </a:cubicBezTo>
                    <a:close/>
                    <a:moveTo>
                      <a:pt x="46" y="2"/>
                    </a:moveTo>
                    <a:cubicBezTo>
                      <a:pt x="66" y="22"/>
                      <a:pt x="66" y="22"/>
                      <a:pt x="66" y="22"/>
                    </a:cubicBezTo>
                    <a:cubicBezTo>
                      <a:pt x="46" y="22"/>
                      <a:pt x="46" y="22"/>
                      <a:pt x="46" y="22"/>
                    </a:cubicBez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00">
                <a:extLst>
                  <a:ext uri="{FF2B5EF4-FFF2-40B4-BE49-F238E27FC236}">
                    <a16:creationId xmlns:a16="http://schemas.microsoft.com/office/drawing/2014/main" id="{EAFEAD12-201C-448A-82A6-F875F3EB27A4}"/>
                  </a:ext>
                </a:extLst>
              </p:cNvPr>
              <p:cNvSpPr>
                <a:spLocks/>
              </p:cNvSpPr>
              <p:nvPr/>
            </p:nvSpPr>
            <p:spPr bwMode="auto">
              <a:xfrm>
                <a:off x="3602038" y="2082800"/>
                <a:ext cx="104775" cy="82550"/>
              </a:xfrm>
              <a:custGeom>
                <a:avLst/>
                <a:gdLst>
                  <a:gd name="T0" fmla="*/ 14 w 28"/>
                  <a:gd name="T1" fmla="*/ 6 h 22"/>
                  <a:gd name="T2" fmla="*/ 3 w 28"/>
                  <a:gd name="T3" fmla="*/ 1 h 22"/>
                  <a:gd name="T4" fmla="*/ 0 w 28"/>
                  <a:gd name="T5" fmla="*/ 0 h 22"/>
                  <a:gd name="T6" fmla="*/ 0 w 28"/>
                  <a:gd name="T7" fmla="*/ 20 h 22"/>
                  <a:gd name="T8" fmla="*/ 1 w 28"/>
                  <a:gd name="T9" fmla="*/ 22 h 22"/>
                  <a:gd name="T10" fmla="*/ 3 w 28"/>
                  <a:gd name="T11" fmla="*/ 22 h 22"/>
                  <a:gd name="T12" fmla="*/ 7 w 28"/>
                  <a:gd name="T13" fmla="*/ 18 h 22"/>
                  <a:gd name="T14" fmla="*/ 13 w 28"/>
                  <a:gd name="T15" fmla="*/ 14 h 22"/>
                  <a:gd name="T16" fmla="*/ 14 w 28"/>
                  <a:gd name="T17" fmla="*/ 13 h 22"/>
                  <a:gd name="T18" fmla="*/ 15 w 28"/>
                  <a:gd name="T19" fmla="*/ 14 h 22"/>
                  <a:gd name="T20" fmla="*/ 21 w 28"/>
                  <a:gd name="T21" fmla="*/ 18 h 22"/>
                  <a:gd name="T22" fmla="*/ 25 w 28"/>
                  <a:gd name="T23" fmla="*/ 22 h 22"/>
                  <a:gd name="T24" fmla="*/ 27 w 28"/>
                  <a:gd name="T25" fmla="*/ 22 h 22"/>
                  <a:gd name="T26" fmla="*/ 28 w 28"/>
                  <a:gd name="T27" fmla="*/ 20 h 22"/>
                  <a:gd name="T28" fmla="*/ 28 w 28"/>
                  <a:gd name="T29" fmla="*/ 0 h 22"/>
                  <a:gd name="T30" fmla="*/ 25 w 28"/>
                  <a:gd name="T31" fmla="*/ 1 h 22"/>
                  <a:gd name="T32" fmla="*/ 14 w 28"/>
                  <a:gd name="T3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2">
                    <a:moveTo>
                      <a:pt x="14" y="6"/>
                    </a:moveTo>
                    <a:cubicBezTo>
                      <a:pt x="10" y="6"/>
                      <a:pt x="6" y="4"/>
                      <a:pt x="3" y="1"/>
                    </a:cubicBezTo>
                    <a:cubicBezTo>
                      <a:pt x="2" y="1"/>
                      <a:pt x="1" y="0"/>
                      <a:pt x="0" y="0"/>
                    </a:cubicBezTo>
                    <a:cubicBezTo>
                      <a:pt x="0" y="20"/>
                      <a:pt x="0" y="20"/>
                      <a:pt x="0" y="20"/>
                    </a:cubicBezTo>
                    <a:cubicBezTo>
                      <a:pt x="0" y="21"/>
                      <a:pt x="0" y="21"/>
                      <a:pt x="1" y="22"/>
                    </a:cubicBezTo>
                    <a:cubicBezTo>
                      <a:pt x="2" y="22"/>
                      <a:pt x="3" y="22"/>
                      <a:pt x="3" y="22"/>
                    </a:cubicBezTo>
                    <a:cubicBezTo>
                      <a:pt x="7" y="18"/>
                      <a:pt x="7" y="18"/>
                      <a:pt x="7" y="18"/>
                    </a:cubicBezTo>
                    <a:cubicBezTo>
                      <a:pt x="13" y="14"/>
                      <a:pt x="13" y="14"/>
                      <a:pt x="13" y="14"/>
                    </a:cubicBezTo>
                    <a:cubicBezTo>
                      <a:pt x="13" y="13"/>
                      <a:pt x="14" y="13"/>
                      <a:pt x="14" y="13"/>
                    </a:cubicBezTo>
                    <a:cubicBezTo>
                      <a:pt x="14" y="13"/>
                      <a:pt x="15" y="13"/>
                      <a:pt x="15" y="14"/>
                    </a:cubicBezTo>
                    <a:cubicBezTo>
                      <a:pt x="21" y="18"/>
                      <a:pt x="21" y="18"/>
                      <a:pt x="21" y="18"/>
                    </a:cubicBezTo>
                    <a:cubicBezTo>
                      <a:pt x="25" y="22"/>
                      <a:pt x="25" y="22"/>
                      <a:pt x="25" y="22"/>
                    </a:cubicBezTo>
                    <a:cubicBezTo>
                      <a:pt x="25" y="22"/>
                      <a:pt x="26" y="22"/>
                      <a:pt x="27" y="22"/>
                    </a:cubicBezTo>
                    <a:cubicBezTo>
                      <a:pt x="28" y="21"/>
                      <a:pt x="28" y="21"/>
                      <a:pt x="28" y="20"/>
                    </a:cubicBezTo>
                    <a:cubicBezTo>
                      <a:pt x="28" y="0"/>
                      <a:pt x="28" y="0"/>
                      <a:pt x="28" y="0"/>
                    </a:cubicBezTo>
                    <a:cubicBezTo>
                      <a:pt x="27" y="0"/>
                      <a:pt x="26" y="1"/>
                      <a:pt x="25" y="1"/>
                    </a:cubicBezTo>
                    <a:cubicBezTo>
                      <a:pt x="22" y="4"/>
                      <a:pt x="18"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101">
                <a:extLst>
                  <a:ext uri="{FF2B5EF4-FFF2-40B4-BE49-F238E27FC236}">
                    <a16:creationId xmlns:a16="http://schemas.microsoft.com/office/drawing/2014/main" id="{F3AABF5E-9647-41A9-8798-A9679BADEF38}"/>
                  </a:ext>
                </a:extLst>
              </p:cNvPr>
              <p:cNvSpPr>
                <a:spLocks noEditPoints="1"/>
              </p:cNvSpPr>
              <p:nvPr/>
            </p:nvSpPr>
            <p:spPr bwMode="auto">
              <a:xfrm>
                <a:off x="3582988" y="1939925"/>
                <a:ext cx="142875" cy="150813"/>
              </a:xfrm>
              <a:custGeom>
                <a:avLst/>
                <a:gdLst>
                  <a:gd name="T0" fmla="*/ 36 w 38"/>
                  <a:gd name="T1" fmla="*/ 20 h 40"/>
                  <a:gd name="T2" fmla="*/ 36 w 38"/>
                  <a:gd name="T3" fmla="*/ 10 h 40"/>
                  <a:gd name="T4" fmla="*/ 28 w 38"/>
                  <a:gd name="T5" fmla="*/ 5 h 40"/>
                  <a:gd name="T6" fmla="*/ 28 w 38"/>
                  <a:gd name="T7" fmla="*/ 5 h 40"/>
                  <a:gd name="T8" fmla="*/ 19 w 38"/>
                  <a:gd name="T9" fmla="*/ 0 h 40"/>
                  <a:gd name="T10" fmla="*/ 11 w 38"/>
                  <a:gd name="T11" fmla="*/ 4 h 40"/>
                  <a:gd name="T12" fmla="*/ 9 w 38"/>
                  <a:gd name="T13" fmla="*/ 5 h 40"/>
                  <a:gd name="T14" fmla="*/ 2 w 38"/>
                  <a:gd name="T15" fmla="*/ 10 h 40"/>
                  <a:gd name="T16" fmla="*/ 1 w 38"/>
                  <a:gd name="T17" fmla="*/ 19 h 40"/>
                  <a:gd name="T18" fmla="*/ 1 w 38"/>
                  <a:gd name="T19" fmla="*/ 21 h 40"/>
                  <a:gd name="T20" fmla="*/ 1 w 38"/>
                  <a:gd name="T21" fmla="*/ 29 h 40"/>
                  <a:gd name="T22" fmla="*/ 9 w 38"/>
                  <a:gd name="T23" fmla="*/ 35 h 40"/>
                  <a:gd name="T24" fmla="*/ 11 w 38"/>
                  <a:gd name="T25" fmla="*/ 36 h 40"/>
                  <a:gd name="T26" fmla="*/ 19 w 38"/>
                  <a:gd name="T27" fmla="*/ 40 h 40"/>
                  <a:gd name="T28" fmla="*/ 27 w 38"/>
                  <a:gd name="T29" fmla="*/ 36 h 40"/>
                  <a:gd name="T30" fmla="*/ 29 w 38"/>
                  <a:gd name="T31" fmla="*/ 35 h 40"/>
                  <a:gd name="T32" fmla="*/ 36 w 38"/>
                  <a:gd name="T33" fmla="*/ 30 h 40"/>
                  <a:gd name="T34" fmla="*/ 36 w 38"/>
                  <a:gd name="T35" fmla="*/ 20 h 40"/>
                  <a:gd name="T36" fmla="*/ 19 w 38"/>
                  <a:gd name="T37" fmla="*/ 28 h 40"/>
                  <a:gd name="T38" fmla="*/ 11 w 38"/>
                  <a:gd name="T39" fmla="*/ 20 h 40"/>
                  <a:gd name="T40" fmla="*/ 19 w 38"/>
                  <a:gd name="T41" fmla="*/ 12 h 40"/>
                  <a:gd name="T42" fmla="*/ 27 w 38"/>
                  <a:gd name="T43" fmla="*/ 20 h 40"/>
                  <a:gd name="T44" fmla="*/ 19 w 38"/>
                  <a:gd name="T4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0">
                    <a:moveTo>
                      <a:pt x="36" y="20"/>
                    </a:moveTo>
                    <a:cubicBezTo>
                      <a:pt x="38" y="17"/>
                      <a:pt x="38" y="13"/>
                      <a:pt x="36" y="10"/>
                    </a:cubicBezTo>
                    <a:cubicBezTo>
                      <a:pt x="35" y="7"/>
                      <a:pt x="31" y="5"/>
                      <a:pt x="28" y="5"/>
                    </a:cubicBezTo>
                    <a:cubicBezTo>
                      <a:pt x="28" y="5"/>
                      <a:pt x="28" y="5"/>
                      <a:pt x="28" y="5"/>
                    </a:cubicBezTo>
                    <a:cubicBezTo>
                      <a:pt x="26" y="2"/>
                      <a:pt x="23" y="0"/>
                      <a:pt x="19" y="0"/>
                    </a:cubicBezTo>
                    <a:cubicBezTo>
                      <a:pt x="16" y="0"/>
                      <a:pt x="13" y="2"/>
                      <a:pt x="11" y="4"/>
                    </a:cubicBezTo>
                    <a:cubicBezTo>
                      <a:pt x="11" y="5"/>
                      <a:pt x="10" y="5"/>
                      <a:pt x="9" y="5"/>
                    </a:cubicBezTo>
                    <a:cubicBezTo>
                      <a:pt x="6" y="5"/>
                      <a:pt x="3" y="7"/>
                      <a:pt x="2" y="10"/>
                    </a:cubicBezTo>
                    <a:cubicBezTo>
                      <a:pt x="0" y="13"/>
                      <a:pt x="0" y="16"/>
                      <a:pt x="1" y="19"/>
                    </a:cubicBezTo>
                    <a:cubicBezTo>
                      <a:pt x="2" y="20"/>
                      <a:pt x="2" y="20"/>
                      <a:pt x="1" y="21"/>
                    </a:cubicBezTo>
                    <a:cubicBezTo>
                      <a:pt x="0" y="23"/>
                      <a:pt x="0" y="26"/>
                      <a:pt x="1" y="29"/>
                    </a:cubicBezTo>
                    <a:cubicBezTo>
                      <a:pt x="3" y="32"/>
                      <a:pt x="6" y="35"/>
                      <a:pt x="9" y="35"/>
                    </a:cubicBezTo>
                    <a:cubicBezTo>
                      <a:pt x="10" y="35"/>
                      <a:pt x="11" y="35"/>
                      <a:pt x="11" y="36"/>
                    </a:cubicBezTo>
                    <a:cubicBezTo>
                      <a:pt x="13" y="38"/>
                      <a:pt x="16" y="40"/>
                      <a:pt x="19" y="40"/>
                    </a:cubicBezTo>
                    <a:cubicBezTo>
                      <a:pt x="22" y="40"/>
                      <a:pt x="25" y="38"/>
                      <a:pt x="27" y="36"/>
                    </a:cubicBezTo>
                    <a:cubicBezTo>
                      <a:pt x="27" y="35"/>
                      <a:pt x="28" y="35"/>
                      <a:pt x="29" y="35"/>
                    </a:cubicBezTo>
                    <a:cubicBezTo>
                      <a:pt x="32" y="35"/>
                      <a:pt x="35" y="33"/>
                      <a:pt x="36" y="30"/>
                    </a:cubicBezTo>
                    <a:cubicBezTo>
                      <a:pt x="38" y="27"/>
                      <a:pt x="38" y="23"/>
                      <a:pt x="36" y="20"/>
                    </a:cubicBezTo>
                    <a:close/>
                    <a:moveTo>
                      <a:pt x="19" y="28"/>
                    </a:moveTo>
                    <a:cubicBezTo>
                      <a:pt x="15" y="28"/>
                      <a:pt x="11" y="24"/>
                      <a:pt x="11" y="20"/>
                    </a:cubicBezTo>
                    <a:cubicBezTo>
                      <a:pt x="11" y="16"/>
                      <a:pt x="15" y="12"/>
                      <a:pt x="19" y="12"/>
                    </a:cubicBezTo>
                    <a:cubicBezTo>
                      <a:pt x="23" y="12"/>
                      <a:pt x="27" y="16"/>
                      <a:pt x="27" y="20"/>
                    </a:cubicBezTo>
                    <a:cubicBezTo>
                      <a:pt x="27" y="24"/>
                      <a:pt x="23"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1" name="Graphic 40">
              <a:extLst>
                <a:ext uri="{FF2B5EF4-FFF2-40B4-BE49-F238E27FC236}">
                  <a16:creationId xmlns:a16="http://schemas.microsoft.com/office/drawing/2014/main" id="{0DB7A596-8AEB-4E71-84DA-2A525F9BB7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98174" y="1266952"/>
              <a:ext cx="436203" cy="436203"/>
            </a:xfrm>
            <a:prstGeom prst="rect">
              <a:avLst/>
            </a:prstGeom>
          </p:spPr>
        </p:pic>
        <p:grpSp>
          <p:nvGrpSpPr>
            <p:cNvPr id="42" name="Group 41">
              <a:extLst>
                <a:ext uri="{FF2B5EF4-FFF2-40B4-BE49-F238E27FC236}">
                  <a16:creationId xmlns:a16="http://schemas.microsoft.com/office/drawing/2014/main" id="{4F94AFD7-E08E-4FE2-B855-BAD74F7DC712}"/>
                </a:ext>
              </a:extLst>
            </p:cNvPr>
            <p:cNvGrpSpPr/>
            <p:nvPr/>
          </p:nvGrpSpPr>
          <p:grpSpPr>
            <a:xfrm>
              <a:off x="3628929" y="1304872"/>
              <a:ext cx="360363" cy="360362"/>
              <a:chOff x="4113213" y="5414963"/>
              <a:chExt cx="360363" cy="360362"/>
            </a:xfrm>
            <a:solidFill>
              <a:schemeClr val="bg1"/>
            </a:solidFill>
          </p:grpSpPr>
          <p:sp>
            <p:nvSpPr>
              <p:cNvPr id="43" name="Freeform 88">
                <a:extLst>
                  <a:ext uri="{FF2B5EF4-FFF2-40B4-BE49-F238E27FC236}">
                    <a16:creationId xmlns:a16="http://schemas.microsoft.com/office/drawing/2014/main" id="{8D70C00F-791B-4869-847D-3E390AF9011F}"/>
                  </a:ext>
                </a:extLst>
              </p:cNvPr>
              <p:cNvSpPr>
                <a:spLocks noEditPoints="1"/>
              </p:cNvSpPr>
              <p:nvPr/>
            </p:nvSpPr>
            <p:spPr bwMode="auto">
              <a:xfrm>
                <a:off x="4262438" y="5414963"/>
                <a:ext cx="211138" cy="269875"/>
              </a:xfrm>
              <a:custGeom>
                <a:avLst/>
                <a:gdLst>
                  <a:gd name="T0" fmla="*/ 55 w 56"/>
                  <a:gd name="T1" fmla="*/ 21 h 72"/>
                  <a:gd name="T2" fmla="*/ 35 w 56"/>
                  <a:gd name="T3" fmla="*/ 1 h 72"/>
                  <a:gd name="T4" fmla="*/ 34 w 56"/>
                  <a:gd name="T5" fmla="*/ 0 h 72"/>
                  <a:gd name="T6" fmla="*/ 2 w 56"/>
                  <a:gd name="T7" fmla="*/ 0 h 72"/>
                  <a:gd name="T8" fmla="*/ 0 w 56"/>
                  <a:gd name="T9" fmla="*/ 2 h 72"/>
                  <a:gd name="T10" fmla="*/ 0 w 56"/>
                  <a:gd name="T11" fmla="*/ 58 h 72"/>
                  <a:gd name="T12" fmla="*/ 1 w 56"/>
                  <a:gd name="T13" fmla="*/ 60 h 72"/>
                  <a:gd name="T14" fmla="*/ 19 w 56"/>
                  <a:gd name="T15" fmla="*/ 72 h 72"/>
                  <a:gd name="T16" fmla="*/ 20 w 56"/>
                  <a:gd name="T17" fmla="*/ 72 h 72"/>
                  <a:gd name="T18" fmla="*/ 54 w 56"/>
                  <a:gd name="T19" fmla="*/ 72 h 72"/>
                  <a:gd name="T20" fmla="*/ 56 w 56"/>
                  <a:gd name="T21" fmla="*/ 70 h 72"/>
                  <a:gd name="T22" fmla="*/ 56 w 56"/>
                  <a:gd name="T23" fmla="*/ 22 h 72"/>
                  <a:gd name="T24" fmla="*/ 55 w 56"/>
                  <a:gd name="T25" fmla="*/ 21 h 72"/>
                  <a:gd name="T26" fmla="*/ 34 w 56"/>
                  <a:gd name="T27" fmla="*/ 22 h 72"/>
                  <a:gd name="T28" fmla="*/ 34 w 56"/>
                  <a:gd name="T29" fmla="*/ 2 h 72"/>
                  <a:gd name="T30" fmla="*/ 54 w 56"/>
                  <a:gd name="T31" fmla="*/ 22 h 72"/>
                  <a:gd name="T32" fmla="*/ 34 w 56"/>
                  <a:gd name="T3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2">
                    <a:moveTo>
                      <a:pt x="55" y="21"/>
                    </a:moveTo>
                    <a:cubicBezTo>
                      <a:pt x="35" y="1"/>
                      <a:pt x="35" y="1"/>
                      <a:pt x="35" y="1"/>
                    </a:cubicBezTo>
                    <a:cubicBezTo>
                      <a:pt x="35" y="0"/>
                      <a:pt x="35" y="0"/>
                      <a:pt x="34" y="0"/>
                    </a:cubicBezTo>
                    <a:cubicBezTo>
                      <a:pt x="2" y="0"/>
                      <a:pt x="2" y="0"/>
                      <a:pt x="2" y="0"/>
                    </a:cubicBezTo>
                    <a:cubicBezTo>
                      <a:pt x="1" y="0"/>
                      <a:pt x="0" y="1"/>
                      <a:pt x="0" y="2"/>
                    </a:cubicBezTo>
                    <a:cubicBezTo>
                      <a:pt x="0" y="58"/>
                      <a:pt x="0" y="58"/>
                      <a:pt x="0" y="58"/>
                    </a:cubicBezTo>
                    <a:cubicBezTo>
                      <a:pt x="0" y="59"/>
                      <a:pt x="0" y="59"/>
                      <a:pt x="1" y="60"/>
                    </a:cubicBezTo>
                    <a:cubicBezTo>
                      <a:pt x="19" y="72"/>
                      <a:pt x="19" y="72"/>
                      <a:pt x="19" y="72"/>
                    </a:cubicBezTo>
                    <a:cubicBezTo>
                      <a:pt x="19" y="72"/>
                      <a:pt x="20" y="72"/>
                      <a:pt x="20" y="72"/>
                    </a:cubicBezTo>
                    <a:cubicBezTo>
                      <a:pt x="54" y="72"/>
                      <a:pt x="54" y="72"/>
                      <a:pt x="54" y="72"/>
                    </a:cubicBezTo>
                    <a:cubicBezTo>
                      <a:pt x="55" y="72"/>
                      <a:pt x="56" y="71"/>
                      <a:pt x="56" y="70"/>
                    </a:cubicBezTo>
                    <a:cubicBezTo>
                      <a:pt x="56" y="22"/>
                      <a:pt x="56" y="22"/>
                      <a:pt x="56" y="22"/>
                    </a:cubicBezTo>
                    <a:cubicBezTo>
                      <a:pt x="56" y="21"/>
                      <a:pt x="56" y="21"/>
                      <a:pt x="55" y="21"/>
                    </a:cubicBezTo>
                    <a:close/>
                    <a:moveTo>
                      <a:pt x="34" y="22"/>
                    </a:moveTo>
                    <a:cubicBezTo>
                      <a:pt x="34" y="2"/>
                      <a:pt x="34" y="2"/>
                      <a:pt x="34" y="2"/>
                    </a:cubicBezTo>
                    <a:cubicBezTo>
                      <a:pt x="54" y="22"/>
                      <a:pt x="54" y="22"/>
                      <a:pt x="54" y="22"/>
                    </a:cubicBezTo>
                    <a:lnTo>
                      <a:pt x="3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89">
                <a:extLst>
                  <a:ext uri="{FF2B5EF4-FFF2-40B4-BE49-F238E27FC236}">
                    <a16:creationId xmlns:a16="http://schemas.microsoft.com/office/drawing/2014/main" id="{0B831834-8490-4CFD-B023-1608D98C0641}"/>
                  </a:ext>
                </a:extLst>
              </p:cNvPr>
              <p:cNvSpPr>
                <a:spLocks/>
              </p:cNvSpPr>
              <p:nvPr/>
            </p:nvSpPr>
            <p:spPr bwMode="auto">
              <a:xfrm>
                <a:off x="4113213" y="5654675"/>
                <a:ext cx="74613" cy="120650"/>
              </a:xfrm>
              <a:custGeom>
                <a:avLst/>
                <a:gdLst>
                  <a:gd name="T0" fmla="*/ 18 w 20"/>
                  <a:gd name="T1" fmla="*/ 0 h 32"/>
                  <a:gd name="T2" fmla="*/ 2 w 20"/>
                  <a:gd name="T3" fmla="*/ 0 h 32"/>
                  <a:gd name="T4" fmla="*/ 0 w 20"/>
                  <a:gd name="T5" fmla="*/ 2 h 32"/>
                  <a:gd name="T6" fmla="*/ 0 w 20"/>
                  <a:gd name="T7" fmla="*/ 30 h 32"/>
                  <a:gd name="T8" fmla="*/ 2 w 20"/>
                  <a:gd name="T9" fmla="*/ 32 h 32"/>
                  <a:gd name="T10" fmla="*/ 18 w 20"/>
                  <a:gd name="T11" fmla="*/ 32 h 32"/>
                  <a:gd name="T12" fmla="*/ 20 w 20"/>
                  <a:gd name="T13" fmla="*/ 30 h 32"/>
                  <a:gd name="T14" fmla="*/ 20 w 20"/>
                  <a:gd name="T15" fmla="*/ 2 h 32"/>
                  <a:gd name="T16" fmla="*/ 18 w 20"/>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2">
                    <a:moveTo>
                      <a:pt x="18" y="0"/>
                    </a:moveTo>
                    <a:cubicBezTo>
                      <a:pt x="2" y="0"/>
                      <a:pt x="2" y="0"/>
                      <a:pt x="2" y="0"/>
                    </a:cubicBezTo>
                    <a:cubicBezTo>
                      <a:pt x="1" y="0"/>
                      <a:pt x="0" y="1"/>
                      <a:pt x="0" y="2"/>
                    </a:cubicBezTo>
                    <a:cubicBezTo>
                      <a:pt x="0" y="30"/>
                      <a:pt x="0" y="30"/>
                      <a:pt x="0" y="30"/>
                    </a:cubicBezTo>
                    <a:cubicBezTo>
                      <a:pt x="0" y="31"/>
                      <a:pt x="1" y="32"/>
                      <a:pt x="2" y="32"/>
                    </a:cubicBezTo>
                    <a:cubicBezTo>
                      <a:pt x="18" y="32"/>
                      <a:pt x="18" y="32"/>
                      <a:pt x="18" y="32"/>
                    </a:cubicBezTo>
                    <a:cubicBezTo>
                      <a:pt x="19" y="32"/>
                      <a:pt x="20" y="31"/>
                      <a:pt x="20" y="30"/>
                    </a:cubicBezTo>
                    <a:cubicBezTo>
                      <a:pt x="20" y="2"/>
                      <a:pt x="20" y="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90">
                <a:extLst>
                  <a:ext uri="{FF2B5EF4-FFF2-40B4-BE49-F238E27FC236}">
                    <a16:creationId xmlns:a16="http://schemas.microsoft.com/office/drawing/2014/main" id="{14DB34D1-AFFB-4660-825C-C1077A230440}"/>
                  </a:ext>
                </a:extLst>
              </p:cNvPr>
              <p:cNvSpPr>
                <a:spLocks/>
              </p:cNvSpPr>
              <p:nvPr/>
            </p:nvSpPr>
            <p:spPr bwMode="auto">
              <a:xfrm>
                <a:off x="4195763" y="5670550"/>
                <a:ext cx="269875" cy="90488"/>
              </a:xfrm>
              <a:custGeom>
                <a:avLst/>
                <a:gdLst>
                  <a:gd name="T0" fmla="*/ 40 w 72"/>
                  <a:gd name="T1" fmla="*/ 8 h 24"/>
                  <a:gd name="T2" fmla="*/ 33 w 72"/>
                  <a:gd name="T3" fmla="*/ 8 h 24"/>
                  <a:gd name="T4" fmla="*/ 33 w 72"/>
                  <a:gd name="T5" fmla="*/ 8 h 24"/>
                  <a:gd name="T6" fmla="*/ 16 w 72"/>
                  <a:gd name="T7" fmla="*/ 0 h 24"/>
                  <a:gd name="T8" fmla="*/ 2 w 72"/>
                  <a:gd name="T9" fmla="*/ 0 h 24"/>
                  <a:gd name="T10" fmla="*/ 0 w 72"/>
                  <a:gd name="T11" fmla="*/ 2 h 24"/>
                  <a:gd name="T12" fmla="*/ 0 w 72"/>
                  <a:gd name="T13" fmla="*/ 22 h 24"/>
                  <a:gd name="T14" fmla="*/ 2 w 72"/>
                  <a:gd name="T15" fmla="*/ 24 h 24"/>
                  <a:gd name="T16" fmla="*/ 70 w 72"/>
                  <a:gd name="T17" fmla="*/ 24 h 24"/>
                  <a:gd name="T18" fmla="*/ 72 w 72"/>
                  <a:gd name="T19" fmla="*/ 22 h 24"/>
                  <a:gd name="T20" fmla="*/ 40 w 72"/>
                  <a:gd name="T2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4">
                    <a:moveTo>
                      <a:pt x="40" y="8"/>
                    </a:moveTo>
                    <a:cubicBezTo>
                      <a:pt x="33" y="8"/>
                      <a:pt x="33" y="8"/>
                      <a:pt x="33" y="8"/>
                    </a:cubicBezTo>
                    <a:cubicBezTo>
                      <a:pt x="33" y="8"/>
                      <a:pt x="33" y="8"/>
                      <a:pt x="33" y="8"/>
                    </a:cubicBezTo>
                    <a:cubicBezTo>
                      <a:pt x="30" y="5"/>
                      <a:pt x="25" y="0"/>
                      <a:pt x="16" y="0"/>
                    </a:cubicBezTo>
                    <a:cubicBezTo>
                      <a:pt x="2" y="0"/>
                      <a:pt x="2" y="0"/>
                      <a:pt x="2" y="0"/>
                    </a:cubicBezTo>
                    <a:cubicBezTo>
                      <a:pt x="1" y="0"/>
                      <a:pt x="0" y="1"/>
                      <a:pt x="0" y="2"/>
                    </a:cubicBezTo>
                    <a:cubicBezTo>
                      <a:pt x="0" y="22"/>
                      <a:pt x="0" y="22"/>
                      <a:pt x="0" y="22"/>
                    </a:cubicBezTo>
                    <a:cubicBezTo>
                      <a:pt x="0" y="23"/>
                      <a:pt x="1" y="24"/>
                      <a:pt x="2" y="24"/>
                    </a:cubicBezTo>
                    <a:cubicBezTo>
                      <a:pt x="70" y="24"/>
                      <a:pt x="70" y="24"/>
                      <a:pt x="70" y="24"/>
                    </a:cubicBezTo>
                    <a:cubicBezTo>
                      <a:pt x="71" y="24"/>
                      <a:pt x="72" y="23"/>
                      <a:pt x="72" y="22"/>
                    </a:cubicBezTo>
                    <a:cubicBezTo>
                      <a:pt x="72" y="14"/>
                      <a:pt x="55"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6" name="Group 45">
              <a:extLst>
                <a:ext uri="{FF2B5EF4-FFF2-40B4-BE49-F238E27FC236}">
                  <a16:creationId xmlns:a16="http://schemas.microsoft.com/office/drawing/2014/main" id="{674A1673-16C9-44DE-AD0C-8E6F6988E5FC}"/>
                </a:ext>
              </a:extLst>
            </p:cNvPr>
            <p:cNvGrpSpPr/>
            <p:nvPr/>
          </p:nvGrpSpPr>
          <p:grpSpPr>
            <a:xfrm>
              <a:off x="2659874" y="1308047"/>
              <a:ext cx="360363" cy="354013"/>
              <a:chOff x="9161463" y="4692650"/>
              <a:chExt cx="360363" cy="354013"/>
            </a:xfrm>
            <a:solidFill>
              <a:schemeClr val="bg1"/>
            </a:solidFill>
          </p:grpSpPr>
          <p:sp>
            <p:nvSpPr>
              <p:cNvPr id="47" name="Freeform 156">
                <a:extLst>
                  <a:ext uri="{FF2B5EF4-FFF2-40B4-BE49-F238E27FC236}">
                    <a16:creationId xmlns:a16="http://schemas.microsoft.com/office/drawing/2014/main" id="{6FECCCE7-827F-49A1-8C91-14C8125462DF}"/>
                  </a:ext>
                </a:extLst>
              </p:cNvPr>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157">
                <a:extLst>
                  <a:ext uri="{FF2B5EF4-FFF2-40B4-BE49-F238E27FC236}">
                    <a16:creationId xmlns:a16="http://schemas.microsoft.com/office/drawing/2014/main" id="{3E9B07C9-D537-477A-B9AC-8BF2FFFA524E}"/>
                  </a:ext>
                </a:extLst>
              </p:cNvPr>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158">
                <a:extLst>
                  <a:ext uri="{FF2B5EF4-FFF2-40B4-BE49-F238E27FC236}">
                    <a16:creationId xmlns:a16="http://schemas.microsoft.com/office/drawing/2014/main" id="{641A971E-2D11-4F9F-83A4-C75306EFCA6F}"/>
                  </a:ext>
                </a:extLst>
              </p:cNvPr>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159">
                <a:extLst>
                  <a:ext uri="{FF2B5EF4-FFF2-40B4-BE49-F238E27FC236}">
                    <a16:creationId xmlns:a16="http://schemas.microsoft.com/office/drawing/2014/main" id="{3FE51A0C-D8FC-4F6E-BE87-F542ED675FBB}"/>
                  </a:ext>
                </a:extLst>
              </p:cNvPr>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287987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C5972AB1-0318-4022-87BD-53888CB54B8A}"/>
              </a:ext>
            </a:extLst>
          </p:cNvPr>
          <p:cNvSpPr/>
          <p:nvPr/>
        </p:nvSpPr>
        <p:spPr>
          <a:xfrm>
            <a:off x="206108" y="7127992"/>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A3112F7E-4E61-41D5-AF9A-EB187EE23B8C}"/>
              </a:ext>
            </a:extLst>
          </p:cNvPr>
          <p:cNvSpPr/>
          <p:nvPr/>
        </p:nvSpPr>
        <p:spPr>
          <a:xfrm>
            <a:off x="206108" y="4372435"/>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 name="Picture 107" descr="A close up of a cage&#10;&#10;Description automatically generated">
            <a:extLst>
              <a:ext uri="{FF2B5EF4-FFF2-40B4-BE49-F238E27FC236}">
                <a16:creationId xmlns:a16="http://schemas.microsoft.com/office/drawing/2014/main" id="{E9F1133D-1A05-4B52-A048-634B951BCF0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a:xfrm>
            <a:off x="0" y="1045423"/>
            <a:ext cx="4713618" cy="2467683"/>
          </a:xfrm>
          <a:custGeom>
            <a:avLst/>
            <a:gdLst>
              <a:gd name="connsiteX0" fmla="*/ 0 w 4713618"/>
              <a:gd name="connsiteY0" fmla="*/ 0 h 2467683"/>
              <a:gd name="connsiteX1" fmla="*/ 4713618 w 4713618"/>
              <a:gd name="connsiteY1" fmla="*/ 0 h 2467683"/>
              <a:gd name="connsiteX2" fmla="*/ 4713618 w 4713618"/>
              <a:gd name="connsiteY2" fmla="*/ 2467683 h 2467683"/>
              <a:gd name="connsiteX3" fmla="*/ 0 w 4713618"/>
              <a:gd name="connsiteY3" fmla="*/ 2467683 h 2467683"/>
            </a:gdLst>
            <a:ahLst/>
            <a:cxnLst>
              <a:cxn ang="0">
                <a:pos x="connsiteX0" y="connsiteY0"/>
              </a:cxn>
              <a:cxn ang="0">
                <a:pos x="connsiteX1" y="connsiteY1"/>
              </a:cxn>
              <a:cxn ang="0">
                <a:pos x="connsiteX2" y="connsiteY2"/>
              </a:cxn>
              <a:cxn ang="0">
                <a:pos x="connsiteX3" y="connsiteY3"/>
              </a:cxn>
            </a:cxnLst>
            <a:rect l="l" t="t" r="r" b="b"/>
            <a:pathLst>
              <a:path w="4713618" h="2467683">
                <a:moveTo>
                  <a:pt x="0" y="0"/>
                </a:moveTo>
                <a:lnTo>
                  <a:pt x="4713618" y="0"/>
                </a:lnTo>
                <a:lnTo>
                  <a:pt x="4713618" y="2467683"/>
                </a:lnTo>
                <a:lnTo>
                  <a:pt x="0" y="2467683"/>
                </a:lnTo>
                <a:close/>
              </a:path>
            </a:pathLst>
          </a:custGeom>
        </p:spPr>
      </p:pic>
      <p:sp>
        <p:nvSpPr>
          <p:cNvPr id="104" name="Rectangle 103">
            <a:extLst>
              <a:ext uri="{FF2B5EF4-FFF2-40B4-BE49-F238E27FC236}">
                <a16:creationId xmlns:a16="http://schemas.microsoft.com/office/drawing/2014/main" id="{14A569E0-1945-4739-922B-D313811F6D14}"/>
              </a:ext>
            </a:extLst>
          </p:cNvPr>
          <p:cNvSpPr/>
          <p:nvPr/>
        </p:nvSpPr>
        <p:spPr>
          <a:xfrm>
            <a:off x="4713618" y="1045422"/>
            <a:ext cx="3058782" cy="2467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a:extLst>
              <a:ext uri="{FF2B5EF4-FFF2-40B4-BE49-F238E27FC236}">
                <a16:creationId xmlns:a16="http://schemas.microsoft.com/office/drawing/2014/main" id="{129301C1-74EF-4BE9-976E-2AE88D8967B6}"/>
              </a:ext>
            </a:extLst>
          </p:cNvPr>
          <p:cNvGraphicFramePr>
            <a:graphicFrameLocks noChangeAspect="1"/>
          </p:cNvGraphicFramePr>
          <p:nvPr>
            <p:custDataLst>
              <p:tags r:id="rId1"/>
            </p:custDataLst>
            <p:extLst>
              <p:ext uri="{D42A27DB-BD31-4B8C-83A1-F6EECF244321}">
                <p14:modId xmlns:p14="http://schemas.microsoft.com/office/powerpoint/2010/main" val="338569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7" name="Object 6" hidden="1">
                        <a:extLst>
                          <a:ext uri="{FF2B5EF4-FFF2-40B4-BE49-F238E27FC236}">
                            <a16:creationId xmlns:a16="http://schemas.microsoft.com/office/drawing/2014/main" id="{129301C1-74EF-4BE9-976E-2AE88D8967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FBD6C8-44ED-4328-94E1-DA43A5C2BE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A109C76B-760C-48E8-99C2-4C7A19DBC223}"/>
              </a:ext>
            </a:extLst>
          </p:cNvPr>
          <p:cNvSpPr>
            <a:spLocks noGrp="1"/>
          </p:cNvSpPr>
          <p:nvPr>
            <p:ph type="title"/>
          </p:nvPr>
        </p:nvSpPr>
        <p:spPr/>
        <p:txBody>
          <a:bodyPr/>
          <a:lstStyle/>
          <a:p>
            <a:r>
              <a:rPr lang="en-US" dirty="0"/>
              <a:t>Battlecard: Competitor 1</a:t>
            </a:r>
          </a:p>
        </p:txBody>
      </p:sp>
      <p:sp>
        <p:nvSpPr>
          <p:cNvPr id="59" name="Rectangle 58">
            <a:extLst>
              <a:ext uri="{FF2B5EF4-FFF2-40B4-BE49-F238E27FC236}">
                <a16:creationId xmlns:a16="http://schemas.microsoft.com/office/drawing/2014/main" id="{F566EBD4-1530-4F50-9E09-D44A7D30DB1F}"/>
              </a:ext>
            </a:extLst>
          </p:cNvPr>
          <p:cNvSpPr/>
          <p:nvPr/>
        </p:nvSpPr>
        <p:spPr>
          <a:xfrm>
            <a:off x="5102237" y="135428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F712E7-B18E-45D5-9B95-01BEDA140057}"/>
              </a:ext>
            </a:extLst>
          </p:cNvPr>
          <p:cNvSpPr txBox="1"/>
          <p:nvPr/>
        </p:nvSpPr>
        <p:spPr>
          <a:xfrm>
            <a:off x="5958839" y="1299790"/>
            <a:ext cx="2202180" cy="738664"/>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Competitor 1’s </a:t>
            </a:r>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Main </a:t>
            </a:r>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Differentiator</a:t>
            </a:r>
          </a:p>
        </p:txBody>
      </p:sp>
      <p:sp>
        <p:nvSpPr>
          <p:cNvPr id="21" name="TextBox 20">
            <a:extLst>
              <a:ext uri="{FF2B5EF4-FFF2-40B4-BE49-F238E27FC236}">
                <a16:creationId xmlns:a16="http://schemas.microsoft.com/office/drawing/2014/main" id="{5C27D5D3-CDA3-46E7-ACED-71945B0DD451}"/>
              </a:ext>
            </a:extLst>
          </p:cNvPr>
          <p:cNvSpPr txBox="1"/>
          <p:nvPr/>
        </p:nvSpPr>
        <p:spPr>
          <a:xfrm>
            <a:off x="5102237" y="2439421"/>
            <a:ext cx="2202180" cy="553998"/>
          </a:xfrm>
          <a:prstGeom prst="rect">
            <a:avLst/>
          </a:prstGeom>
          <a:noFill/>
        </p:spPr>
        <p:txBody>
          <a:bodyPr wrap="square" lIns="0" tIns="0" rIns="0" bIns="0" rtlCol="0" anchor="t">
            <a:spAutoFit/>
          </a:bodyPr>
          <a:lstStyle/>
          <a:p>
            <a:pPr marL="0" indent="0">
              <a:buFont typeface="Arial" panose="020B0604020202020204" pitchFamily="34" charset="0"/>
              <a:buNone/>
            </a:pPr>
            <a:r>
              <a:rPr lang="en-US" sz="1200" i="0" dirty="0"/>
              <a:t>Competitor 1 primarily differentiates on best price for the most value</a:t>
            </a:r>
          </a:p>
        </p:txBody>
      </p:sp>
      <p:sp>
        <p:nvSpPr>
          <p:cNvPr id="73" name="Rectangle 72">
            <a:extLst>
              <a:ext uri="{FF2B5EF4-FFF2-40B4-BE49-F238E27FC236}">
                <a16:creationId xmlns:a16="http://schemas.microsoft.com/office/drawing/2014/main" id="{57E2FE9D-E3E5-4ACF-8A64-F4D2DA9F3F35}"/>
              </a:ext>
            </a:extLst>
          </p:cNvPr>
          <p:cNvSpPr/>
          <p:nvPr/>
        </p:nvSpPr>
        <p:spPr>
          <a:xfrm>
            <a:off x="208960"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1C429204-75CF-4335-A3BB-949667C1C0CB}"/>
              </a:ext>
            </a:extLst>
          </p:cNvPr>
          <p:cNvSpPr txBox="1"/>
          <p:nvPr/>
        </p:nvSpPr>
        <p:spPr>
          <a:xfrm>
            <a:off x="1061479" y="4010124"/>
            <a:ext cx="3400425" cy="246221"/>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Competitor 1’s Strengths</a:t>
            </a:r>
          </a:p>
        </p:txBody>
      </p:sp>
      <p:sp>
        <p:nvSpPr>
          <p:cNvPr id="76" name="TextBox 75">
            <a:extLst>
              <a:ext uri="{FF2B5EF4-FFF2-40B4-BE49-F238E27FC236}">
                <a16:creationId xmlns:a16="http://schemas.microsoft.com/office/drawing/2014/main" id="{92C84033-F716-45AF-97F8-5ADC3C06A8B2}"/>
              </a:ext>
            </a:extLst>
          </p:cNvPr>
          <p:cNvSpPr txBox="1"/>
          <p:nvPr/>
        </p:nvSpPr>
        <p:spPr>
          <a:xfrm>
            <a:off x="208959" y="4632918"/>
            <a:ext cx="3400425" cy="738664"/>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solidFill>
                  <a:schemeClr val="dk1"/>
                </a:solidFill>
                <a:latin typeface="+mj-lt"/>
              </a:rPr>
              <a:t>Value for price</a:t>
            </a:r>
          </a:p>
          <a:p>
            <a:pPr marL="171450" indent="-171450">
              <a:buFont typeface="Arial" panose="020B0604020202020204" pitchFamily="34" charset="0"/>
              <a:buChar char="•"/>
            </a:pPr>
            <a:r>
              <a:rPr lang="en-US" sz="1200" dirty="0">
                <a:solidFill>
                  <a:schemeClr val="dk1"/>
                </a:solidFill>
                <a:latin typeface="+mj-lt"/>
              </a:rPr>
              <a:t>Software is smart/well developed</a:t>
            </a:r>
          </a:p>
          <a:p>
            <a:pPr marL="171450" indent="-171450">
              <a:buFont typeface="Arial" panose="020B0604020202020204" pitchFamily="34" charset="0"/>
              <a:buChar char="•"/>
            </a:pPr>
            <a:r>
              <a:rPr lang="en-US" sz="1200" dirty="0">
                <a:solidFill>
                  <a:schemeClr val="dk1"/>
                </a:solidFill>
                <a:latin typeface="+mj-lt"/>
              </a:rPr>
              <a:t>Bank connectivity is well rounded, well linked to acquirers </a:t>
            </a:r>
            <a:endParaRPr lang="en-US" sz="1200" b="1" kern="1200" dirty="0">
              <a:solidFill>
                <a:schemeClr val="dk1"/>
              </a:solidFill>
              <a:latin typeface="+mj-lt"/>
              <a:ea typeface="+mn-ea"/>
              <a:cs typeface="+mn-cs"/>
            </a:endParaRPr>
          </a:p>
        </p:txBody>
      </p:sp>
      <p:sp>
        <p:nvSpPr>
          <p:cNvPr id="83" name="Rectangle 82">
            <a:extLst>
              <a:ext uri="{FF2B5EF4-FFF2-40B4-BE49-F238E27FC236}">
                <a16:creationId xmlns:a16="http://schemas.microsoft.com/office/drawing/2014/main" id="{51C3142C-12A5-423E-8F89-39E84434674E}"/>
              </a:ext>
            </a:extLst>
          </p:cNvPr>
          <p:cNvSpPr/>
          <p:nvPr/>
        </p:nvSpPr>
        <p:spPr>
          <a:xfrm>
            <a:off x="3806548"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5A95F41A-5180-422B-B9EC-4D9B40F326BF}"/>
              </a:ext>
            </a:extLst>
          </p:cNvPr>
          <p:cNvSpPr txBox="1"/>
          <p:nvPr/>
        </p:nvSpPr>
        <p:spPr>
          <a:xfrm>
            <a:off x="4659067" y="4010123"/>
            <a:ext cx="3400425" cy="246221"/>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Competitor 1’s Weaknesses</a:t>
            </a:r>
          </a:p>
        </p:txBody>
      </p:sp>
      <p:sp>
        <p:nvSpPr>
          <p:cNvPr id="85" name="TextBox 84">
            <a:extLst>
              <a:ext uri="{FF2B5EF4-FFF2-40B4-BE49-F238E27FC236}">
                <a16:creationId xmlns:a16="http://schemas.microsoft.com/office/drawing/2014/main" id="{8AEA7A6B-29F6-424A-BCFF-6FE4A74D8624}"/>
              </a:ext>
            </a:extLst>
          </p:cNvPr>
          <p:cNvSpPr txBox="1"/>
          <p:nvPr/>
        </p:nvSpPr>
        <p:spPr>
          <a:xfrm>
            <a:off x="3806547" y="4632918"/>
            <a:ext cx="3400425" cy="553998"/>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t>Customers report problems with card readers</a:t>
            </a:r>
          </a:p>
          <a:p>
            <a:pPr marL="171450" indent="-171450">
              <a:buFont typeface="Arial" panose="020B0604020202020204" pitchFamily="34" charset="0"/>
              <a:buChar char="•"/>
            </a:pPr>
            <a:r>
              <a:rPr lang="en-US" sz="1200" dirty="0"/>
              <a:t>Support level is low, slow to deliver</a:t>
            </a:r>
          </a:p>
          <a:p>
            <a:pPr marL="171450" indent="-171450">
              <a:buFont typeface="Arial" panose="020B0604020202020204" pitchFamily="34" charset="0"/>
              <a:buChar char="•"/>
            </a:pPr>
            <a:r>
              <a:rPr lang="en-US" sz="1200" dirty="0"/>
              <a:t>Device UI is poor</a:t>
            </a:r>
            <a:endParaRPr lang="en-US" sz="1200" i="0" dirty="0"/>
          </a:p>
        </p:txBody>
      </p:sp>
      <p:sp>
        <p:nvSpPr>
          <p:cNvPr id="88" name="Rectangle 87">
            <a:extLst>
              <a:ext uri="{FF2B5EF4-FFF2-40B4-BE49-F238E27FC236}">
                <a16:creationId xmlns:a16="http://schemas.microsoft.com/office/drawing/2014/main" id="{0933AA5F-8FE4-4254-A2BA-942D6CA463C6}"/>
              </a:ext>
            </a:extLst>
          </p:cNvPr>
          <p:cNvSpPr/>
          <p:nvPr/>
        </p:nvSpPr>
        <p:spPr>
          <a:xfrm>
            <a:off x="208960" y="6589496"/>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9" name="TextBox 88">
            <a:extLst>
              <a:ext uri="{FF2B5EF4-FFF2-40B4-BE49-F238E27FC236}">
                <a16:creationId xmlns:a16="http://schemas.microsoft.com/office/drawing/2014/main" id="{009B2578-50EB-44BA-B657-D09ED609BD51}"/>
              </a:ext>
            </a:extLst>
          </p:cNvPr>
          <p:cNvSpPr txBox="1"/>
          <p:nvPr/>
        </p:nvSpPr>
        <p:spPr>
          <a:xfrm>
            <a:off x="1061480" y="6706978"/>
            <a:ext cx="3014246" cy="738664"/>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We have lost deals to Competitor 1 before due to…</a:t>
            </a:r>
          </a:p>
        </p:txBody>
      </p:sp>
      <p:sp>
        <p:nvSpPr>
          <p:cNvPr id="90" name="TextBox 89">
            <a:extLst>
              <a:ext uri="{FF2B5EF4-FFF2-40B4-BE49-F238E27FC236}">
                <a16:creationId xmlns:a16="http://schemas.microsoft.com/office/drawing/2014/main" id="{53150A3E-71A3-4130-886D-A29184CD0DA1}"/>
              </a:ext>
            </a:extLst>
          </p:cNvPr>
          <p:cNvSpPr txBox="1"/>
          <p:nvPr/>
        </p:nvSpPr>
        <p:spPr>
          <a:xfrm>
            <a:off x="208959" y="7416355"/>
            <a:ext cx="3400425" cy="1107996"/>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solidFill>
                  <a:schemeClr val="dk1"/>
                </a:solidFill>
                <a:latin typeface="+mn-lt"/>
              </a:rPr>
              <a:t>Competitor 1 has a similar suite of services on offer, they offer terminals, gateway and ecommerce payments in one</a:t>
            </a:r>
          </a:p>
          <a:p>
            <a:pPr marL="171450" indent="-171450">
              <a:buFont typeface="Arial" panose="020B0604020202020204" pitchFamily="34" charset="0"/>
              <a:buChar char="•"/>
            </a:pPr>
            <a:r>
              <a:rPr lang="en-US" sz="1200" dirty="0">
                <a:solidFill>
                  <a:schemeClr val="dk1"/>
                </a:solidFill>
                <a:latin typeface="+mn-lt"/>
              </a:rPr>
              <a:t>They offer at lower pricing and have a perceived lower service level and quality perception in the marketplace</a:t>
            </a:r>
            <a:endParaRPr lang="en-US" sz="1200" kern="1200" dirty="0">
              <a:solidFill>
                <a:schemeClr val="dk1"/>
              </a:solidFill>
              <a:latin typeface="+mn-lt"/>
              <a:ea typeface="+mn-ea"/>
              <a:cs typeface="+mn-cs"/>
            </a:endParaRPr>
          </a:p>
        </p:txBody>
      </p:sp>
      <p:sp>
        <p:nvSpPr>
          <p:cNvPr id="93" name="Rectangle 92">
            <a:extLst>
              <a:ext uri="{FF2B5EF4-FFF2-40B4-BE49-F238E27FC236}">
                <a16:creationId xmlns:a16="http://schemas.microsoft.com/office/drawing/2014/main" id="{228D46AC-ECA4-44DD-AA01-43796E678198}"/>
              </a:ext>
            </a:extLst>
          </p:cNvPr>
          <p:cNvSpPr/>
          <p:nvPr/>
        </p:nvSpPr>
        <p:spPr>
          <a:xfrm>
            <a:off x="3806548" y="6589496"/>
            <a:ext cx="727410" cy="72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4" name="TextBox 93">
            <a:extLst>
              <a:ext uri="{FF2B5EF4-FFF2-40B4-BE49-F238E27FC236}">
                <a16:creationId xmlns:a16="http://schemas.microsoft.com/office/drawing/2014/main" id="{8FCDC4BB-176B-4C81-8192-13BBCB24A6EC}"/>
              </a:ext>
            </a:extLst>
          </p:cNvPr>
          <p:cNvSpPr txBox="1"/>
          <p:nvPr/>
        </p:nvSpPr>
        <p:spPr>
          <a:xfrm>
            <a:off x="4659067" y="6706978"/>
            <a:ext cx="3400425" cy="492443"/>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We position ourselves </a:t>
            </a:r>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by saying…</a:t>
            </a:r>
          </a:p>
        </p:txBody>
      </p:sp>
      <p:sp>
        <p:nvSpPr>
          <p:cNvPr id="95" name="TextBox 94">
            <a:extLst>
              <a:ext uri="{FF2B5EF4-FFF2-40B4-BE49-F238E27FC236}">
                <a16:creationId xmlns:a16="http://schemas.microsoft.com/office/drawing/2014/main" id="{93D66299-CE84-417D-9686-E717D18C4153}"/>
              </a:ext>
            </a:extLst>
          </p:cNvPr>
          <p:cNvSpPr txBox="1"/>
          <p:nvPr/>
        </p:nvSpPr>
        <p:spPr>
          <a:xfrm>
            <a:off x="3806547" y="7416355"/>
            <a:ext cx="3400425" cy="553998"/>
          </a:xfrm>
          <a:prstGeom prst="rect">
            <a:avLst/>
          </a:prstGeom>
          <a:noFill/>
        </p:spPr>
        <p:txBody>
          <a:bodyPr wrap="square" lIns="0" tIns="0" rIns="0" bIns="0" rtlCol="0" anchor="t">
            <a:spAutoFit/>
          </a:bodyPr>
          <a:lstStyle/>
          <a:p>
            <a:pPr marL="171450" lvl="0" indent="-171450" fontAlgn="auto">
              <a:spcBef>
                <a:spcPts val="0"/>
              </a:spcBef>
              <a:spcAft>
                <a:spcPts val="0"/>
              </a:spcAft>
              <a:buFont typeface="Arial" panose="020B0604020202020204" pitchFamily="34" charset="0"/>
              <a:buChar char="•"/>
              <a:defRPr/>
            </a:pPr>
            <a:r>
              <a:rPr lang="en-US" sz="1200" dirty="0">
                <a:solidFill>
                  <a:schemeClr val="dk1"/>
                </a:solidFill>
                <a:latin typeface="+mn-lt"/>
              </a:rPr>
              <a:t>When combining connectivity resources, we have wider market reach</a:t>
            </a:r>
          </a:p>
          <a:p>
            <a:pPr marL="171450" lvl="0" indent="-171450" fontAlgn="auto">
              <a:spcBef>
                <a:spcPts val="0"/>
              </a:spcBef>
              <a:spcAft>
                <a:spcPts val="0"/>
              </a:spcAft>
              <a:buFont typeface="Arial" panose="020B0604020202020204" pitchFamily="34" charset="0"/>
              <a:buChar char="•"/>
              <a:defRPr/>
            </a:pPr>
            <a:r>
              <a:rPr lang="en-US" sz="1200" dirty="0">
                <a:solidFill>
                  <a:schemeClr val="dk1"/>
                </a:solidFill>
                <a:latin typeface="+mn-lt"/>
              </a:rPr>
              <a:t>Products have a similar security standard</a:t>
            </a:r>
          </a:p>
        </p:txBody>
      </p:sp>
      <p:grpSp>
        <p:nvGrpSpPr>
          <p:cNvPr id="117" name="Group 116">
            <a:extLst>
              <a:ext uri="{FF2B5EF4-FFF2-40B4-BE49-F238E27FC236}">
                <a16:creationId xmlns:a16="http://schemas.microsoft.com/office/drawing/2014/main" id="{A8769A60-B0DF-44A9-B5AA-8DEF6C7FCC66}"/>
              </a:ext>
            </a:extLst>
          </p:cNvPr>
          <p:cNvGrpSpPr/>
          <p:nvPr/>
        </p:nvGrpSpPr>
        <p:grpSpPr>
          <a:xfrm>
            <a:off x="5302141" y="1554192"/>
            <a:ext cx="327603" cy="327603"/>
            <a:chOff x="2670175" y="723900"/>
            <a:chExt cx="360363" cy="360363"/>
          </a:xfrm>
          <a:solidFill>
            <a:schemeClr val="bg1"/>
          </a:solidFill>
        </p:grpSpPr>
        <p:sp>
          <p:nvSpPr>
            <p:cNvPr id="110" name="Oval 275">
              <a:extLst>
                <a:ext uri="{FF2B5EF4-FFF2-40B4-BE49-F238E27FC236}">
                  <a16:creationId xmlns:a16="http://schemas.microsoft.com/office/drawing/2014/main" id="{1B3F4AD2-0784-4CE9-9B48-CFC8C3BA1A56}"/>
                </a:ext>
              </a:extLst>
            </p:cNvPr>
            <p:cNvSpPr>
              <a:spLocks noChangeArrowheads="1"/>
            </p:cNvSpPr>
            <p:nvPr/>
          </p:nvSpPr>
          <p:spPr bwMode="auto">
            <a:xfrm>
              <a:off x="2895600" y="723900"/>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76">
              <a:extLst>
                <a:ext uri="{FF2B5EF4-FFF2-40B4-BE49-F238E27FC236}">
                  <a16:creationId xmlns:a16="http://schemas.microsoft.com/office/drawing/2014/main" id="{A846E8D8-E9D4-4C11-B3F0-3E218EA2CE81}"/>
                </a:ext>
              </a:extLst>
            </p:cNvPr>
            <p:cNvSpPr>
              <a:spLocks/>
            </p:cNvSpPr>
            <p:nvPr/>
          </p:nvSpPr>
          <p:spPr bwMode="auto">
            <a:xfrm>
              <a:off x="2692400" y="723900"/>
              <a:ext cx="147638" cy="90488"/>
            </a:xfrm>
            <a:custGeom>
              <a:avLst/>
              <a:gdLst>
                <a:gd name="T0" fmla="*/ 24 w 39"/>
                <a:gd name="T1" fmla="*/ 24 h 24"/>
                <a:gd name="T2" fmla="*/ 39 w 39"/>
                <a:gd name="T3" fmla="*/ 1 h 24"/>
                <a:gd name="T4" fmla="*/ 39 w 39"/>
                <a:gd name="T5" fmla="*/ 0 h 24"/>
                <a:gd name="T6" fmla="*/ 0 w 39"/>
                <a:gd name="T7" fmla="*/ 24 h 24"/>
                <a:gd name="T8" fmla="*/ 24 w 39"/>
                <a:gd name="T9" fmla="*/ 24 h 24"/>
              </a:gdLst>
              <a:ahLst/>
              <a:cxnLst>
                <a:cxn ang="0">
                  <a:pos x="T0" y="T1"/>
                </a:cxn>
                <a:cxn ang="0">
                  <a:pos x="T2" y="T3"/>
                </a:cxn>
                <a:cxn ang="0">
                  <a:pos x="T4" y="T5"/>
                </a:cxn>
                <a:cxn ang="0">
                  <a:pos x="T6" y="T7"/>
                </a:cxn>
                <a:cxn ang="0">
                  <a:pos x="T8" y="T9"/>
                </a:cxn>
              </a:cxnLst>
              <a:rect l="0" t="0" r="r" b="b"/>
              <a:pathLst>
                <a:path w="39" h="24">
                  <a:moveTo>
                    <a:pt x="24" y="24"/>
                  </a:moveTo>
                  <a:cubicBezTo>
                    <a:pt x="27" y="16"/>
                    <a:pt x="32" y="8"/>
                    <a:pt x="39" y="1"/>
                  </a:cubicBezTo>
                  <a:cubicBezTo>
                    <a:pt x="39" y="0"/>
                    <a:pt x="39" y="0"/>
                    <a:pt x="39" y="0"/>
                  </a:cubicBezTo>
                  <a:cubicBezTo>
                    <a:pt x="22" y="1"/>
                    <a:pt x="8" y="10"/>
                    <a:pt x="0"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77">
              <a:extLst>
                <a:ext uri="{FF2B5EF4-FFF2-40B4-BE49-F238E27FC236}">
                  <a16:creationId xmlns:a16="http://schemas.microsoft.com/office/drawing/2014/main" id="{CB2CE20D-BDBA-4F95-AFED-0AF1D365BEE2}"/>
                </a:ext>
              </a:extLst>
            </p:cNvPr>
            <p:cNvSpPr>
              <a:spLocks/>
            </p:cNvSpPr>
            <p:nvPr/>
          </p:nvSpPr>
          <p:spPr bwMode="auto">
            <a:xfrm>
              <a:off x="2670175" y="904875"/>
              <a:ext cx="112713" cy="74613"/>
            </a:xfrm>
            <a:custGeom>
              <a:avLst/>
              <a:gdLst>
                <a:gd name="T0" fmla="*/ 26 w 30"/>
                <a:gd name="T1" fmla="*/ 0 h 20"/>
                <a:gd name="T2" fmla="*/ 0 w 30"/>
                <a:gd name="T3" fmla="*/ 0 h 20"/>
                <a:gd name="T4" fmla="*/ 5 w 30"/>
                <a:gd name="T5" fmla="*/ 20 h 20"/>
                <a:gd name="T6" fmla="*/ 30 w 30"/>
                <a:gd name="T7" fmla="*/ 20 h 20"/>
                <a:gd name="T8" fmla="*/ 26 w 30"/>
                <a:gd name="T9" fmla="*/ 0 h 20"/>
              </a:gdLst>
              <a:ahLst/>
              <a:cxnLst>
                <a:cxn ang="0">
                  <a:pos x="T0" y="T1"/>
                </a:cxn>
                <a:cxn ang="0">
                  <a:pos x="T2" y="T3"/>
                </a:cxn>
                <a:cxn ang="0">
                  <a:pos x="T4" y="T5"/>
                </a:cxn>
                <a:cxn ang="0">
                  <a:pos x="T6" y="T7"/>
                </a:cxn>
                <a:cxn ang="0">
                  <a:pos x="T8" y="T9"/>
                </a:cxn>
              </a:cxnLst>
              <a:rect l="0" t="0" r="r" b="b"/>
              <a:pathLst>
                <a:path w="30" h="20">
                  <a:moveTo>
                    <a:pt x="26" y="0"/>
                  </a:moveTo>
                  <a:cubicBezTo>
                    <a:pt x="0" y="0"/>
                    <a:pt x="0" y="0"/>
                    <a:pt x="0" y="0"/>
                  </a:cubicBezTo>
                  <a:cubicBezTo>
                    <a:pt x="0" y="7"/>
                    <a:pt x="2" y="14"/>
                    <a:pt x="5" y="20"/>
                  </a:cubicBezTo>
                  <a:cubicBezTo>
                    <a:pt x="30" y="20"/>
                    <a:pt x="30" y="20"/>
                    <a:pt x="30" y="20"/>
                  </a:cubicBezTo>
                  <a:cubicBezTo>
                    <a:pt x="28" y="13"/>
                    <a:pt x="26" y="7"/>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78">
              <a:extLst>
                <a:ext uri="{FF2B5EF4-FFF2-40B4-BE49-F238E27FC236}">
                  <a16:creationId xmlns:a16="http://schemas.microsoft.com/office/drawing/2014/main" id="{0F1E8963-3A23-4775-A5E7-B8993FFCBAAA}"/>
                </a:ext>
              </a:extLst>
            </p:cNvPr>
            <p:cNvSpPr>
              <a:spLocks/>
            </p:cNvSpPr>
            <p:nvPr/>
          </p:nvSpPr>
          <p:spPr bwMode="auto">
            <a:xfrm>
              <a:off x="2782888" y="723900"/>
              <a:ext cx="82550" cy="360363"/>
            </a:xfrm>
            <a:custGeom>
              <a:avLst/>
              <a:gdLst>
                <a:gd name="T0" fmla="*/ 21 w 22"/>
                <a:gd name="T1" fmla="*/ 0 h 96"/>
                <a:gd name="T2" fmla="*/ 17 w 22"/>
                <a:gd name="T3" fmla="*/ 3 h 96"/>
                <a:gd name="T4" fmla="*/ 4 w 22"/>
                <a:gd name="T5" fmla="*/ 24 h 96"/>
                <a:gd name="T6" fmla="*/ 22 w 22"/>
                <a:gd name="T7" fmla="*/ 24 h 96"/>
                <a:gd name="T8" fmla="*/ 22 w 22"/>
                <a:gd name="T9" fmla="*/ 28 h 96"/>
                <a:gd name="T10" fmla="*/ 3 w 22"/>
                <a:gd name="T11" fmla="*/ 28 h 96"/>
                <a:gd name="T12" fmla="*/ 0 w 22"/>
                <a:gd name="T13" fmla="*/ 44 h 96"/>
                <a:gd name="T14" fmla="*/ 22 w 22"/>
                <a:gd name="T15" fmla="*/ 44 h 96"/>
                <a:gd name="T16" fmla="*/ 22 w 22"/>
                <a:gd name="T17" fmla="*/ 48 h 96"/>
                <a:gd name="T18" fmla="*/ 0 w 22"/>
                <a:gd name="T19" fmla="*/ 48 h 96"/>
                <a:gd name="T20" fmla="*/ 4 w 22"/>
                <a:gd name="T21" fmla="*/ 68 h 96"/>
                <a:gd name="T22" fmla="*/ 22 w 22"/>
                <a:gd name="T23" fmla="*/ 68 h 96"/>
                <a:gd name="T24" fmla="*/ 22 w 22"/>
                <a:gd name="T25" fmla="*/ 72 h 96"/>
                <a:gd name="T26" fmla="*/ 6 w 22"/>
                <a:gd name="T27" fmla="*/ 72 h 96"/>
                <a:gd name="T28" fmla="*/ 18 w 22"/>
                <a:gd name="T29" fmla="*/ 93 h 96"/>
                <a:gd name="T30" fmla="*/ 21 w 22"/>
                <a:gd name="T31" fmla="*/ 96 h 96"/>
                <a:gd name="T32" fmla="*/ 22 w 22"/>
                <a:gd name="T33" fmla="*/ 96 h 96"/>
                <a:gd name="T34" fmla="*/ 22 w 22"/>
                <a:gd name="T35" fmla="*/ 0 h 96"/>
                <a:gd name="T36" fmla="*/ 21 w 2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96">
                  <a:moveTo>
                    <a:pt x="21" y="0"/>
                  </a:moveTo>
                  <a:cubicBezTo>
                    <a:pt x="17" y="3"/>
                    <a:pt x="17" y="3"/>
                    <a:pt x="17" y="3"/>
                  </a:cubicBezTo>
                  <a:cubicBezTo>
                    <a:pt x="12" y="10"/>
                    <a:pt x="7" y="17"/>
                    <a:pt x="4" y="24"/>
                  </a:cubicBezTo>
                  <a:cubicBezTo>
                    <a:pt x="22" y="24"/>
                    <a:pt x="22" y="24"/>
                    <a:pt x="22" y="24"/>
                  </a:cubicBezTo>
                  <a:cubicBezTo>
                    <a:pt x="22" y="28"/>
                    <a:pt x="22" y="28"/>
                    <a:pt x="22" y="28"/>
                  </a:cubicBezTo>
                  <a:cubicBezTo>
                    <a:pt x="3" y="28"/>
                    <a:pt x="3" y="28"/>
                    <a:pt x="3" y="28"/>
                  </a:cubicBezTo>
                  <a:cubicBezTo>
                    <a:pt x="1" y="33"/>
                    <a:pt x="0" y="39"/>
                    <a:pt x="0" y="44"/>
                  </a:cubicBezTo>
                  <a:cubicBezTo>
                    <a:pt x="22" y="44"/>
                    <a:pt x="22" y="44"/>
                    <a:pt x="22" y="44"/>
                  </a:cubicBezTo>
                  <a:cubicBezTo>
                    <a:pt x="22" y="48"/>
                    <a:pt x="22" y="48"/>
                    <a:pt x="22" y="48"/>
                  </a:cubicBezTo>
                  <a:cubicBezTo>
                    <a:pt x="0" y="48"/>
                    <a:pt x="0" y="48"/>
                    <a:pt x="0" y="48"/>
                  </a:cubicBezTo>
                  <a:cubicBezTo>
                    <a:pt x="0" y="55"/>
                    <a:pt x="2" y="61"/>
                    <a:pt x="4" y="68"/>
                  </a:cubicBezTo>
                  <a:cubicBezTo>
                    <a:pt x="22" y="68"/>
                    <a:pt x="22" y="68"/>
                    <a:pt x="22" y="68"/>
                  </a:cubicBezTo>
                  <a:cubicBezTo>
                    <a:pt x="22" y="72"/>
                    <a:pt x="22" y="72"/>
                    <a:pt x="22" y="72"/>
                  </a:cubicBezTo>
                  <a:cubicBezTo>
                    <a:pt x="6" y="72"/>
                    <a:pt x="6" y="72"/>
                    <a:pt x="6" y="72"/>
                  </a:cubicBezTo>
                  <a:cubicBezTo>
                    <a:pt x="8" y="79"/>
                    <a:pt x="12" y="86"/>
                    <a:pt x="18" y="93"/>
                  </a:cubicBezTo>
                  <a:cubicBezTo>
                    <a:pt x="21" y="96"/>
                    <a:pt x="21" y="96"/>
                    <a:pt x="21" y="96"/>
                  </a:cubicBezTo>
                  <a:cubicBezTo>
                    <a:pt x="22" y="96"/>
                    <a:pt x="22" y="96"/>
                    <a:pt x="22" y="96"/>
                  </a:cubicBezTo>
                  <a:cubicBezTo>
                    <a:pt x="22" y="0"/>
                    <a:pt x="22" y="0"/>
                    <a:pt x="22"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79">
              <a:extLst>
                <a:ext uri="{FF2B5EF4-FFF2-40B4-BE49-F238E27FC236}">
                  <a16:creationId xmlns:a16="http://schemas.microsoft.com/office/drawing/2014/main" id="{8F6DFA7F-A969-44B6-9F20-AE23D5545F7C}"/>
                </a:ext>
              </a:extLst>
            </p:cNvPr>
            <p:cNvSpPr>
              <a:spLocks/>
            </p:cNvSpPr>
            <p:nvPr/>
          </p:nvSpPr>
          <p:spPr bwMode="auto">
            <a:xfrm>
              <a:off x="2697163" y="993775"/>
              <a:ext cx="142875" cy="90488"/>
            </a:xfrm>
            <a:custGeom>
              <a:avLst/>
              <a:gdLst>
                <a:gd name="T0" fmla="*/ 38 w 38"/>
                <a:gd name="T1" fmla="*/ 23 h 24"/>
                <a:gd name="T2" fmla="*/ 24 w 38"/>
                <a:gd name="T3" fmla="*/ 0 h 24"/>
                <a:gd name="T4" fmla="*/ 0 w 38"/>
                <a:gd name="T5" fmla="*/ 0 h 24"/>
                <a:gd name="T6" fmla="*/ 38 w 38"/>
                <a:gd name="T7" fmla="*/ 24 h 24"/>
                <a:gd name="T8" fmla="*/ 38 w 38"/>
                <a:gd name="T9" fmla="*/ 23 h 24"/>
              </a:gdLst>
              <a:ahLst/>
              <a:cxnLst>
                <a:cxn ang="0">
                  <a:pos x="T0" y="T1"/>
                </a:cxn>
                <a:cxn ang="0">
                  <a:pos x="T2" y="T3"/>
                </a:cxn>
                <a:cxn ang="0">
                  <a:pos x="T4" y="T5"/>
                </a:cxn>
                <a:cxn ang="0">
                  <a:pos x="T6" y="T7"/>
                </a:cxn>
                <a:cxn ang="0">
                  <a:pos x="T8" y="T9"/>
                </a:cxn>
              </a:cxnLst>
              <a:rect l="0" t="0" r="r" b="b"/>
              <a:pathLst>
                <a:path w="38" h="24">
                  <a:moveTo>
                    <a:pt x="38" y="23"/>
                  </a:moveTo>
                  <a:cubicBezTo>
                    <a:pt x="32" y="16"/>
                    <a:pt x="27" y="8"/>
                    <a:pt x="24" y="0"/>
                  </a:cubicBezTo>
                  <a:cubicBezTo>
                    <a:pt x="0" y="0"/>
                    <a:pt x="0" y="0"/>
                    <a:pt x="0" y="0"/>
                  </a:cubicBezTo>
                  <a:cubicBezTo>
                    <a:pt x="8" y="14"/>
                    <a:pt x="22" y="23"/>
                    <a:pt x="38" y="24"/>
                  </a:cubicBezTo>
                  <a:lnTo>
                    <a:pt x="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80">
              <a:extLst>
                <a:ext uri="{FF2B5EF4-FFF2-40B4-BE49-F238E27FC236}">
                  <a16:creationId xmlns:a16="http://schemas.microsoft.com/office/drawing/2014/main" id="{B636A18A-C88A-41B6-B51D-BFCDA4374536}"/>
                </a:ext>
              </a:extLst>
            </p:cNvPr>
            <p:cNvSpPr>
              <a:spLocks/>
            </p:cNvSpPr>
            <p:nvPr/>
          </p:nvSpPr>
          <p:spPr bwMode="auto">
            <a:xfrm>
              <a:off x="2670175" y="828675"/>
              <a:ext cx="109538" cy="60325"/>
            </a:xfrm>
            <a:custGeom>
              <a:avLst/>
              <a:gdLst>
                <a:gd name="T0" fmla="*/ 4 w 29"/>
                <a:gd name="T1" fmla="*/ 0 h 16"/>
                <a:gd name="T2" fmla="*/ 0 w 29"/>
                <a:gd name="T3" fmla="*/ 16 h 16"/>
                <a:gd name="T4" fmla="*/ 26 w 29"/>
                <a:gd name="T5" fmla="*/ 16 h 16"/>
                <a:gd name="T6" fmla="*/ 29 w 29"/>
                <a:gd name="T7" fmla="*/ 0 h 16"/>
                <a:gd name="T8" fmla="*/ 4 w 29"/>
                <a:gd name="T9" fmla="*/ 0 h 16"/>
              </a:gdLst>
              <a:ahLst/>
              <a:cxnLst>
                <a:cxn ang="0">
                  <a:pos x="T0" y="T1"/>
                </a:cxn>
                <a:cxn ang="0">
                  <a:pos x="T2" y="T3"/>
                </a:cxn>
                <a:cxn ang="0">
                  <a:pos x="T4" y="T5"/>
                </a:cxn>
                <a:cxn ang="0">
                  <a:pos x="T6" y="T7"/>
                </a:cxn>
                <a:cxn ang="0">
                  <a:pos x="T8" y="T9"/>
                </a:cxn>
              </a:cxnLst>
              <a:rect l="0" t="0" r="r" b="b"/>
              <a:pathLst>
                <a:path w="29" h="16">
                  <a:moveTo>
                    <a:pt x="4" y="0"/>
                  </a:moveTo>
                  <a:cubicBezTo>
                    <a:pt x="2" y="5"/>
                    <a:pt x="0" y="10"/>
                    <a:pt x="0" y="16"/>
                  </a:cubicBezTo>
                  <a:cubicBezTo>
                    <a:pt x="26" y="16"/>
                    <a:pt x="26" y="16"/>
                    <a:pt x="26" y="16"/>
                  </a:cubicBezTo>
                  <a:cubicBezTo>
                    <a:pt x="26" y="11"/>
                    <a:pt x="27" y="5"/>
                    <a:pt x="29"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81">
              <a:extLst>
                <a:ext uri="{FF2B5EF4-FFF2-40B4-BE49-F238E27FC236}">
                  <a16:creationId xmlns:a16="http://schemas.microsoft.com/office/drawing/2014/main" id="{E016F724-5CA9-4FA6-84C4-AEA51EB459EE}"/>
                </a:ext>
              </a:extLst>
            </p:cNvPr>
            <p:cNvSpPr>
              <a:spLocks/>
            </p:cNvSpPr>
            <p:nvPr/>
          </p:nvSpPr>
          <p:spPr bwMode="auto">
            <a:xfrm>
              <a:off x="2881313" y="822325"/>
              <a:ext cx="149225" cy="261938"/>
            </a:xfrm>
            <a:custGeom>
              <a:avLst/>
              <a:gdLst>
                <a:gd name="T0" fmla="*/ 39 w 40"/>
                <a:gd name="T1" fmla="*/ 4 h 70"/>
                <a:gd name="T2" fmla="*/ 25 w 40"/>
                <a:gd name="T3" fmla="*/ 0 h 70"/>
                <a:gd name="T4" fmla="*/ 22 w 40"/>
                <a:gd name="T5" fmla="*/ 1 h 70"/>
                <a:gd name="T6" fmla="*/ 16 w 40"/>
                <a:gd name="T7" fmla="*/ 14 h 70"/>
                <a:gd name="T8" fmla="*/ 10 w 40"/>
                <a:gd name="T9" fmla="*/ 1 h 70"/>
                <a:gd name="T10" fmla="*/ 7 w 40"/>
                <a:gd name="T11" fmla="*/ 0 h 70"/>
                <a:gd name="T12" fmla="*/ 0 w 40"/>
                <a:gd name="T13" fmla="*/ 2 h 70"/>
                <a:gd name="T14" fmla="*/ 0 w 40"/>
                <a:gd name="T15" fmla="*/ 38 h 70"/>
                <a:gd name="T16" fmla="*/ 0 w 40"/>
                <a:gd name="T17" fmla="*/ 38 h 70"/>
                <a:gd name="T18" fmla="*/ 4 w 40"/>
                <a:gd name="T19" fmla="*/ 68 h 70"/>
                <a:gd name="T20" fmla="*/ 6 w 40"/>
                <a:gd name="T21" fmla="*/ 70 h 70"/>
                <a:gd name="T22" fmla="*/ 26 w 40"/>
                <a:gd name="T23" fmla="*/ 70 h 70"/>
                <a:gd name="T24" fmla="*/ 28 w 40"/>
                <a:gd name="T25" fmla="*/ 68 h 70"/>
                <a:gd name="T26" fmla="*/ 32 w 40"/>
                <a:gd name="T27" fmla="*/ 38 h 70"/>
                <a:gd name="T28" fmla="*/ 38 w 40"/>
                <a:gd name="T29" fmla="*/ 38 h 70"/>
                <a:gd name="T30" fmla="*/ 40 w 40"/>
                <a:gd name="T31" fmla="*/ 36 h 70"/>
                <a:gd name="T32" fmla="*/ 40 w 40"/>
                <a:gd name="T33" fmla="*/ 6 h 70"/>
                <a:gd name="T34" fmla="*/ 39 w 40"/>
                <a:gd name="T35"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0">
                  <a:moveTo>
                    <a:pt x="39" y="4"/>
                  </a:moveTo>
                  <a:cubicBezTo>
                    <a:pt x="25" y="0"/>
                    <a:pt x="25" y="0"/>
                    <a:pt x="25" y="0"/>
                  </a:cubicBezTo>
                  <a:cubicBezTo>
                    <a:pt x="24" y="0"/>
                    <a:pt x="23" y="0"/>
                    <a:pt x="22" y="1"/>
                  </a:cubicBezTo>
                  <a:cubicBezTo>
                    <a:pt x="16" y="14"/>
                    <a:pt x="16" y="14"/>
                    <a:pt x="16" y="14"/>
                  </a:cubicBezTo>
                  <a:cubicBezTo>
                    <a:pt x="10" y="1"/>
                    <a:pt x="10" y="1"/>
                    <a:pt x="10" y="1"/>
                  </a:cubicBezTo>
                  <a:cubicBezTo>
                    <a:pt x="9" y="0"/>
                    <a:pt x="8" y="0"/>
                    <a:pt x="7" y="0"/>
                  </a:cubicBezTo>
                  <a:cubicBezTo>
                    <a:pt x="0" y="2"/>
                    <a:pt x="0" y="2"/>
                    <a:pt x="0" y="2"/>
                  </a:cubicBezTo>
                  <a:cubicBezTo>
                    <a:pt x="0" y="38"/>
                    <a:pt x="0" y="38"/>
                    <a:pt x="0" y="38"/>
                  </a:cubicBezTo>
                  <a:cubicBezTo>
                    <a:pt x="0" y="38"/>
                    <a:pt x="0" y="38"/>
                    <a:pt x="0" y="38"/>
                  </a:cubicBezTo>
                  <a:cubicBezTo>
                    <a:pt x="4" y="68"/>
                    <a:pt x="4" y="68"/>
                    <a:pt x="4" y="68"/>
                  </a:cubicBezTo>
                  <a:cubicBezTo>
                    <a:pt x="4" y="69"/>
                    <a:pt x="5" y="70"/>
                    <a:pt x="6" y="70"/>
                  </a:cubicBezTo>
                  <a:cubicBezTo>
                    <a:pt x="26" y="70"/>
                    <a:pt x="26" y="70"/>
                    <a:pt x="26" y="70"/>
                  </a:cubicBezTo>
                  <a:cubicBezTo>
                    <a:pt x="27" y="70"/>
                    <a:pt x="28" y="69"/>
                    <a:pt x="28" y="68"/>
                  </a:cubicBezTo>
                  <a:cubicBezTo>
                    <a:pt x="32" y="38"/>
                    <a:pt x="32" y="38"/>
                    <a:pt x="32" y="38"/>
                  </a:cubicBezTo>
                  <a:cubicBezTo>
                    <a:pt x="38" y="38"/>
                    <a:pt x="38" y="38"/>
                    <a:pt x="38" y="38"/>
                  </a:cubicBezTo>
                  <a:cubicBezTo>
                    <a:pt x="39" y="38"/>
                    <a:pt x="40" y="37"/>
                    <a:pt x="40" y="36"/>
                  </a:cubicBezTo>
                  <a:cubicBezTo>
                    <a:pt x="40" y="6"/>
                    <a:pt x="40" y="6"/>
                    <a:pt x="40" y="6"/>
                  </a:cubicBezTo>
                  <a:cubicBezTo>
                    <a:pt x="40" y="5"/>
                    <a:pt x="39"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6" name="Group 135">
            <a:extLst>
              <a:ext uri="{FF2B5EF4-FFF2-40B4-BE49-F238E27FC236}">
                <a16:creationId xmlns:a16="http://schemas.microsoft.com/office/drawing/2014/main" id="{BE93E137-E4B5-4DCB-A07D-50EF19EF30CD}"/>
              </a:ext>
            </a:extLst>
          </p:cNvPr>
          <p:cNvGrpSpPr/>
          <p:nvPr/>
        </p:nvGrpSpPr>
        <p:grpSpPr>
          <a:xfrm>
            <a:off x="4002844" y="3984099"/>
            <a:ext cx="334819" cy="329046"/>
            <a:chOff x="9153525" y="3248025"/>
            <a:chExt cx="368301" cy="361951"/>
          </a:xfrm>
          <a:solidFill>
            <a:schemeClr val="bg1"/>
          </a:solidFill>
        </p:grpSpPr>
        <p:sp>
          <p:nvSpPr>
            <p:cNvPr id="127" name="Freeform 115">
              <a:extLst>
                <a:ext uri="{FF2B5EF4-FFF2-40B4-BE49-F238E27FC236}">
                  <a16:creationId xmlns:a16="http://schemas.microsoft.com/office/drawing/2014/main" id="{BEDE95B6-70E9-4EFA-AF29-C727BCC78E02}"/>
                </a:ext>
              </a:extLst>
            </p:cNvPr>
            <p:cNvSpPr>
              <a:spLocks/>
            </p:cNvSpPr>
            <p:nvPr/>
          </p:nvSpPr>
          <p:spPr bwMode="auto">
            <a:xfrm>
              <a:off x="9202738" y="3270250"/>
              <a:ext cx="63500" cy="60325"/>
            </a:xfrm>
            <a:custGeom>
              <a:avLst/>
              <a:gdLst>
                <a:gd name="T0" fmla="*/ 13 w 17"/>
                <a:gd name="T1" fmla="*/ 16 h 16"/>
                <a:gd name="T2" fmla="*/ 10 w 17"/>
                <a:gd name="T3" fmla="*/ 15 h 16"/>
                <a:gd name="T4" fmla="*/ 2 w 17"/>
                <a:gd name="T5" fmla="*/ 7 h 16"/>
                <a:gd name="T6" fmla="*/ 2 w 17"/>
                <a:gd name="T7" fmla="*/ 1 h 16"/>
                <a:gd name="T8" fmla="*/ 8 w 17"/>
                <a:gd name="T9" fmla="*/ 1 h 16"/>
                <a:gd name="T10" fmla="*/ 16 w 17"/>
                <a:gd name="T11" fmla="*/ 9 h 16"/>
                <a:gd name="T12" fmla="*/ 16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6"/>
                    <a:pt x="0" y="3"/>
                    <a:pt x="2" y="1"/>
                  </a:cubicBezTo>
                  <a:cubicBezTo>
                    <a:pt x="3" y="0"/>
                    <a:pt x="6" y="0"/>
                    <a:pt x="8" y="1"/>
                  </a:cubicBezTo>
                  <a:cubicBezTo>
                    <a:pt x="16" y="9"/>
                    <a:pt x="16" y="9"/>
                    <a:pt x="16" y="9"/>
                  </a:cubicBezTo>
                  <a:cubicBezTo>
                    <a:pt x="17" y="11"/>
                    <a:pt x="17" y="14"/>
                    <a:pt x="16"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116">
              <a:extLst>
                <a:ext uri="{FF2B5EF4-FFF2-40B4-BE49-F238E27FC236}">
                  <a16:creationId xmlns:a16="http://schemas.microsoft.com/office/drawing/2014/main" id="{B3AE836C-2BB0-4BAA-A019-7E5DA5848FDF}"/>
                </a:ext>
              </a:extLst>
            </p:cNvPr>
            <p:cNvSpPr>
              <a:spLocks/>
            </p:cNvSpPr>
            <p:nvPr/>
          </p:nvSpPr>
          <p:spPr bwMode="auto">
            <a:xfrm>
              <a:off x="9282113" y="3248025"/>
              <a:ext cx="30163" cy="68263"/>
            </a:xfrm>
            <a:custGeom>
              <a:avLst/>
              <a:gdLst>
                <a:gd name="T0" fmla="*/ 4 w 8"/>
                <a:gd name="T1" fmla="*/ 18 h 18"/>
                <a:gd name="T2" fmla="*/ 0 w 8"/>
                <a:gd name="T3" fmla="*/ 14 h 18"/>
                <a:gd name="T4" fmla="*/ 0 w 8"/>
                <a:gd name="T5" fmla="*/ 4 h 18"/>
                <a:gd name="T6" fmla="*/ 4 w 8"/>
                <a:gd name="T7" fmla="*/ 0 h 18"/>
                <a:gd name="T8" fmla="*/ 8 w 8"/>
                <a:gd name="T9" fmla="*/ 4 h 18"/>
                <a:gd name="T10" fmla="*/ 8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2" y="18"/>
                    <a:pt x="0" y="16"/>
                    <a:pt x="0" y="14"/>
                  </a:cubicBezTo>
                  <a:cubicBezTo>
                    <a:pt x="0" y="4"/>
                    <a:pt x="0" y="4"/>
                    <a:pt x="0" y="4"/>
                  </a:cubicBezTo>
                  <a:cubicBezTo>
                    <a:pt x="0" y="2"/>
                    <a:pt x="2" y="0"/>
                    <a:pt x="4" y="0"/>
                  </a:cubicBezTo>
                  <a:cubicBezTo>
                    <a:pt x="6" y="0"/>
                    <a:pt x="8" y="2"/>
                    <a:pt x="8" y="4"/>
                  </a:cubicBezTo>
                  <a:cubicBezTo>
                    <a:pt x="8" y="14"/>
                    <a:pt x="8" y="14"/>
                    <a:pt x="8" y="14"/>
                  </a:cubicBezTo>
                  <a:cubicBezTo>
                    <a:pt x="8" y="16"/>
                    <a:pt x="6" y="18"/>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117">
              <a:extLst>
                <a:ext uri="{FF2B5EF4-FFF2-40B4-BE49-F238E27FC236}">
                  <a16:creationId xmlns:a16="http://schemas.microsoft.com/office/drawing/2014/main" id="{3FA5B764-37E0-49D1-B46D-8150126ECF1B}"/>
                </a:ext>
              </a:extLst>
            </p:cNvPr>
            <p:cNvSpPr>
              <a:spLocks/>
            </p:cNvSpPr>
            <p:nvPr/>
          </p:nvSpPr>
          <p:spPr bwMode="auto">
            <a:xfrm>
              <a:off x="9183688" y="3354388"/>
              <a:ext cx="68263" cy="30163"/>
            </a:xfrm>
            <a:custGeom>
              <a:avLst/>
              <a:gdLst>
                <a:gd name="T0" fmla="*/ 14 w 18"/>
                <a:gd name="T1" fmla="*/ 8 h 8"/>
                <a:gd name="T2" fmla="*/ 4 w 18"/>
                <a:gd name="T3" fmla="*/ 8 h 8"/>
                <a:gd name="T4" fmla="*/ 0 w 18"/>
                <a:gd name="T5" fmla="*/ 4 h 8"/>
                <a:gd name="T6" fmla="*/ 4 w 18"/>
                <a:gd name="T7" fmla="*/ 0 h 8"/>
                <a:gd name="T8" fmla="*/ 14 w 18"/>
                <a:gd name="T9" fmla="*/ 0 h 8"/>
                <a:gd name="T10" fmla="*/ 18 w 18"/>
                <a:gd name="T11" fmla="*/ 4 h 8"/>
                <a:gd name="T12" fmla="*/ 14 w 1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4" y="8"/>
                  </a:moveTo>
                  <a:cubicBezTo>
                    <a:pt x="4" y="8"/>
                    <a:pt x="4" y="8"/>
                    <a:pt x="4" y="8"/>
                  </a:cubicBezTo>
                  <a:cubicBezTo>
                    <a:pt x="1" y="8"/>
                    <a:pt x="0" y="6"/>
                    <a:pt x="0" y="4"/>
                  </a:cubicBezTo>
                  <a:cubicBezTo>
                    <a:pt x="0" y="2"/>
                    <a:pt x="1" y="0"/>
                    <a:pt x="4" y="0"/>
                  </a:cubicBezTo>
                  <a:cubicBezTo>
                    <a:pt x="14" y="0"/>
                    <a:pt x="14" y="0"/>
                    <a:pt x="14" y="0"/>
                  </a:cubicBezTo>
                  <a:cubicBezTo>
                    <a:pt x="16" y="0"/>
                    <a:pt x="18" y="2"/>
                    <a:pt x="18" y="4"/>
                  </a:cubicBezTo>
                  <a:cubicBezTo>
                    <a:pt x="18" y="6"/>
                    <a:pt x="16"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118">
              <a:extLst>
                <a:ext uri="{FF2B5EF4-FFF2-40B4-BE49-F238E27FC236}">
                  <a16:creationId xmlns:a16="http://schemas.microsoft.com/office/drawing/2014/main" id="{50383ED5-CCDE-4046-931A-FFF822D75AE8}"/>
                </a:ext>
              </a:extLst>
            </p:cNvPr>
            <p:cNvSpPr>
              <a:spLocks/>
            </p:cNvSpPr>
            <p:nvPr/>
          </p:nvSpPr>
          <p:spPr bwMode="auto">
            <a:xfrm>
              <a:off x="9153525" y="3421063"/>
              <a:ext cx="195263" cy="188913"/>
            </a:xfrm>
            <a:custGeom>
              <a:avLst/>
              <a:gdLst>
                <a:gd name="T0" fmla="*/ 24 w 52"/>
                <a:gd name="T1" fmla="*/ 50 h 50"/>
                <a:gd name="T2" fmla="*/ 11 w 52"/>
                <a:gd name="T3" fmla="*/ 45 h 50"/>
                <a:gd name="T4" fmla="*/ 7 w 52"/>
                <a:gd name="T5" fmla="*/ 40 h 50"/>
                <a:gd name="T6" fmla="*/ 7 w 52"/>
                <a:gd name="T7" fmla="*/ 15 h 50"/>
                <a:gd name="T8" fmla="*/ 21 w 52"/>
                <a:gd name="T9" fmla="*/ 1 h 50"/>
                <a:gd name="T10" fmla="*/ 26 w 52"/>
                <a:gd name="T11" fmla="*/ 1 h 50"/>
                <a:gd name="T12" fmla="*/ 26 w 52"/>
                <a:gd name="T13" fmla="*/ 7 h 50"/>
                <a:gd name="T14" fmla="*/ 13 w 52"/>
                <a:gd name="T15" fmla="*/ 21 h 50"/>
                <a:gd name="T16" fmla="*/ 13 w 52"/>
                <a:gd name="T17" fmla="*/ 35 h 50"/>
                <a:gd name="T18" fmla="*/ 17 w 52"/>
                <a:gd name="T19" fmla="*/ 39 h 50"/>
                <a:gd name="T20" fmla="*/ 31 w 52"/>
                <a:gd name="T21" fmla="*/ 39 h 50"/>
                <a:gd name="T22" fmla="*/ 45 w 52"/>
                <a:gd name="T23" fmla="*/ 25 h 50"/>
                <a:gd name="T24" fmla="*/ 51 w 52"/>
                <a:gd name="T25" fmla="*/ 25 h 50"/>
                <a:gd name="T26" fmla="*/ 51 w 52"/>
                <a:gd name="T27" fmla="*/ 31 h 50"/>
                <a:gd name="T28" fmla="*/ 37 w 52"/>
                <a:gd name="T29" fmla="*/ 45 h 50"/>
                <a:gd name="T30" fmla="*/ 24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24" y="50"/>
                  </a:moveTo>
                  <a:cubicBezTo>
                    <a:pt x="20" y="50"/>
                    <a:pt x="15" y="48"/>
                    <a:pt x="11" y="45"/>
                  </a:cubicBezTo>
                  <a:cubicBezTo>
                    <a:pt x="7" y="40"/>
                    <a:pt x="7" y="40"/>
                    <a:pt x="7" y="40"/>
                  </a:cubicBezTo>
                  <a:cubicBezTo>
                    <a:pt x="0" y="33"/>
                    <a:pt x="0" y="22"/>
                    <a:pt x="7" y="15"/>
                  </a:cubicBezTo>
                  <a:cubicBezTo>
                    <a:pt x="21" y="1"/>
                    <a:pt x="21" y="1"/>
                    <a:pt x="21" y="1"/>
                  </a:cubicBezTo>
                  <a:cubicBezTo>
                    <a:pt x="22" y="0"/>
                    <a:pt x="25" y="0"/>
                    <a:pt x="26" y="1"/>
                  </a:cubicBezTo>
                  <a:cubicBezTo>
                    <a:pt x="28" y="3"/>
                    <a:pt x="28" y="6"/>
                    <a:pt x="26" y="7"/>
                  </a:cubicBezTo>
                  <a:cubicBezTo>
                    <a:pt x="13" y="21"/>
                    <a:pt x="13" y="21"/>
                    <a:pt x="13" y="21"/>
                  </a:cubicBezTo>
                  <a:cubicBezTo>
                    <a:pt x="9" y="25"/>
                    <a:pt x="9" y="31"/>
                    <a:pt x="13" y="35"/>
                  </a:cubicBezTo>
                  <a:cubicBezTo>
                    <a:pt x="17" y="39"/>
                    <a:pt x="17" y="39"/>
                    <a:pt x="17" y="39"/>
                  </a:cubicBezTo>
                  <a:cubicBezTo>
                    <a:pt x="21" y="43"/>
                    <a:pt x="27" y="43"/>
                    <a:pt x="31" y="39"/>
                  </a:cubicBezTo>
                  <a:cubicBezTo>
                    <a:pt x="45" y="25"/>
                    <a:pt x="45" y="25"/>
                    <a:pt x="45" y="25"/>
                  </a:cubicBezTo>
                  <a:cubicBezTo>
                    <a:pt x="46" y="24"/>
                    <a:pt x="49" y="24"/>
                    <a:pt x="51" y="25"/>
                  </a:cubicBezTo>
                  <a:cubicBezTo>
                    <a:pt x="52" y="27"/>
                    <a:pt x="52" y="30"/>
                    <a:pt x="51" y="31"/>
                  </a:cubicBezTo>
                  <a:cubicBezTo>
                    <a:pt x="37" y="45"/>
                    <a:pt x="37" y="45"/>
                    <a:pt x="37" y="45"/>
                  </a:cubicBezTo>
                  <a:cubicBezTo>
                    <a:pt x="33" y="48"/>
                    <a:pt x="29" y="50"/>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19">
              <a:extLst>
                <a:ext uri="{FF2B5EF4-FFF2-40B4-BE49-F238E27FC236}">
                  <a16:creationId xmlns:a16="http://schemas.microsoft.com/office/drawing/2014/main" id="{C2BDC4EA-1833-4AE0-98F8-DFE1CE255776}"/>
                </a:ext>
              </a:extLst>
            </p:cNvPr>
            <p:cNvSpPr>
              <a:spLocks/>
            </p:cNvSpPr>
            <p:nvPr/>
          </p:nvSpPr>
          <p:spPr bwMode="auto">
            <a:xfrm>
              <a:off x="9371013" y="3354388"/>
              <a:ext cx="150813" cy="165100"/>
            </a:xfrm>
            <a:custGeom>
              <a:avLst/>
              <a:gdLst>
                <a:gd name="T0" fmla="*/ 21 w 40"/>
                <a:gd name="T1" fmla="*/ 44 h 44"/>
                <a:gd name="T2" fmla="*/ 4 w 40"/>
                <a:gd name="T3" fmla="*/ 44 h 44"/>
                <a:gd name="T4" fmla="*/ 0 w 40"/>
                <a:gd name="T5" fmla="*/ 40 h 44"/>
                <a:gd name="T6" fmla="*/ 4 w 40"/>
                <a:gd name="T7" fmla="*/ 36 h 44"/>
                <a:gd name="T8" fmla="*/ 21 w 40"/>
                <a:gd name="T9" fmla="*/ 36 h 44"/>
                <a:gd name="T10" fmla="*/ 32 w 40"/>
                <a:gd name="T11" fmla="*/ 26 h 44"/>
                <a:gd name="T12" fmla="*/ 32 w 40"/>
                <a:gd name="T13" fmla="*/ 18 h 44"/>
                <a:gd name="T14" fmla="*/ 22 w 40"/>
                <a:gd name="T15" fmla="*/ 8 h 44"/>
                <a:gd name="T16" fmla="*/ 4 w 40"/>
                <a:gd name="T17" fmla="*/ 8 h 44"/>
                <a:gd name="T18" fmla="*/ 0 w 40"/>
                <a:gd name="T19" fmla="*/ 4 h 44"/>
                <a:gd name="T20" fmla="*/ 4 w 40"/>
                <a:gd name="T21" fmla="*/ 0 h 44"/>
                <a:gd name="T22" fmla="*/ 22 w 40"/>
                <a:gd name="T23" fmla="*/ 0 h 44"/>
                <a:gd name="T24" fmla="*/ 40 w 40"/>
                <a:gd name="T25" fmla="*/ 18 h 44"/>
                <a:gd name="T26" fmla="*/ 40 w 40"/>
                <a:gd name="T27" fmla="*/ 26 h 44"/>
                <a:gd name="T28" fmla="*/ 21 w 40"/>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4">
                  <a:moveTo>
                    <a:pt x="21" y="44"/>
                  </a:moveTo>
                  <a:cubicBezTo>
                    <a:pt x="4" y="44"/>
                    <a:pt x="4" y="44"/>
                    <a:pt x="4" y="44"/>
                  </a:cubicBezTo>
                  <a:cubicBezTo>
                    <a:pt x="1" y="44"/>
                    <a:pt x="0" y="42"/>
                    <a:pt x="0" y="40"/>
                  </a:cubicBezTo>
                  <a:cubicBezTo>
                    <a:pt x="0" y="38"/>
                    <a:pt x="1" y="36"/>
                    <a:pt x="4" y="36"/>
                  </a:cubicBezTo>
                  <a:cubicBezTo>
                    <a:pt x="21" y="36"/>
                    <a:pt x="21" y="36"/>
                    <a:pt x="21" y="36"/>
                  </a:cubicBezTo>
                  <a:cubicBezTo>
                    <a:pt x="27" y="36"/>
                    <a:pt x="32" y="32"/>
                    <a:pt x="32" y="26"/>
                  </a:cubicBezTo>
                  <a:cubicBezTo>
                    <a:pt x="32" y="18"/>
                    <a:pt x="32" y="18"/>
                    <a:pt x="32" y="18"/>
                  </a:cubicBezTo>
                  <a:cubicBezTo>
                    <a:pt x="32" y="13"/>
                    <a:pt x="27" y="8"/>
                    <a:pt x="22" y="8"/>
                  </a:cubicBezTo>
                  <a:cubicBezTo>
                    <a:pt x="4" y="8"/>
                    <a:pt x="4" y="8"/>
                    <a:pt x="4" y="8"/>
                  </a:cubicBezTo>
                  <a:cubicBezTo>
                    <a:pt x="1" y="8"/>
                    <a:pt x="0" y="6"/>
                    <a:pt x="0" y="4"/>
                  </a:cubicBezTo>
                  <a:cubicBezTo>
                    <a:pt x="0" y="2"/>
                    <a:pt x="1" y="0"/>
                    <a:pt x="4" y="0"/>
                  </a:cubicBezTo>
                  <a:cubicBezTo>
                    <a:pt x="22" y="0"/>
                    <a:pt x="22" y="0"/>
                    <a:pt x="22" y="0"/>
                  </a:cubicBezTo>
                  <a:cubicBezTo>
                    <a:pt x="32" y="0"/>
                    <a:pt x="40" y="8"/>
                    <a:pt x="40" y="18"/>
                  </a:cubicBezTo>
                  <a:cubicBezTo>
                    <a:pt x="40" y="26"/>
                    <a:pt x="40" y="26"/>
                    <a:pt x="40" y="26"/>
                  </a:cubicBezTo>
                  <a:cubicBezTo>
                    <a:pt x="40" y="36"/>
                    <a:pt x="32" y="44"/>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7" name="Group 136">
            <a:extLst>
              <a:ext uri="{FF2B5EF4-FFF2-40B4-BE49-F238E27FC236}">
                <a16:creationId xmlns:a16="http://schemas.microsoft.com/office/drawing/2014/main" id="{9B640644-6A83-4331-871E-FC97A98AD134}"/>
              </a:ext>
            </a:extLst>
          </p:cNvPr>
          <p:cNvGrpSpPr/>
          <p:nvPr/>
        </p:nvGrpSpPr>
        <p:grpSpPr>
          <a:xfrm>
            <a:off x="411750" y="3988430"/>
            <a:ext cx="321830" cy="320386"/>
            <a:chOff x="8447088" y="3252788"/>
            <a:chExt cx="354013" cy="352425"/>
          </a:xfrm>
          <a:solidFill>
            <a:schemeClr val="bg1"/>
          </a:solidFill>
        </p:grpSpPr>
        <p:sp>
          <p:nvSpPr>
            <p:cNvPr id="138" name="Freeform 52">
              <a:extLst>
                <a:ext uri="{FF2B5EF4-FFF2-40B4-BE49-F238E27FC236}">
                  <a16:creationId xmlns:a16="http://schemas.microsoft.com/office/drawing/2014/main" id="{3CB46358-FA7A-4B5D-B745-27A5A9CF2C45}"/>
                </a:ext>
              </a:extLst>
            </p:cNvPr>
            <p:cNvSpPr>
              <a:spLocks/>
            </p:cNvSpPr>
            <p:nvPr/>
          </p:nvSpPr>
          <p:spPr bwMode="auto">
            <a:xfrm>
              <a:off x="8570913" y="3252788"/>
              <a:ext cx="230188" cy="214313"/>
            </a:xfrm>
            <a:custGeom>
              <a:avLst/>
              <a:gdLst>
                <a:gd name="T0" fmla="*/ 40 w 61"/>
                <a:gd name="T1" fmla="*/ 53 h 57"/>
                <a:gd name="T2" fmla="*/ 55 w 61"/>
                <a:gd name="T3" fmla="*/ 37 h 57"/>
                <a:gd name="T4" fmla="*/ 52 w 61"/>
                <a:gd name="T5" fmla="*/ 12 h 57"/>
                <a:gd name="T6" fmla="*/ 45 w 61"/>
                <a:gd name="T7" fmla="*/ 5 h 57"/>
                <a:gd name="T8" fmla="*/ 33 w 61"/>
                <a:gd name="T9" fmla="*/ 0 h 57"/>
                <a:gd name="T10" fmla="*/ 20 w 61"/>
                <a:gd name="T11" fmla="*/ 4 h 57"/>
                <a:gd name="T12" fmla="*/ 5 w 61"/>
                <a:gd name="T13" fmla="*/ 21 h 57"/>
                <a:gd name="T14" fmla="*/ 5 w 61"/>
                <a:gd name="T15" fmla="*/ 38 h 57"/>
                <a:gd name="T16" fmla="*/ 6 w 61"/>
                <a:gd name="T17" fmla="*/ 38 h 57"/>
                <a:gd name="T18" fmla="*/ 11 w 61"/>
                <a:gd name="T19" fmla="*/ 38 h 57"/>
                <a:gd name="T20" fmla="*/ 11 w 61"/>
                <a:gd name="T21" fmla="*/ 32 h 57"/>
                <a:gd name="T22" fmla="*/ 11 w 61"/>
                <a:gd name="T23" fmla="*/ 32 h 57"/>
                <a:gd name="T24" fmla="*/ 11 w 61"/>
                <a:gd name="T25" fmla="*/ 26 h 57"/>
                <a:gd name="T26" fmla="*/ 26 w 61"/>
                <a:gd name="T27" fmla="*/ 10 h 57"/>
                <a:gd name="T28" fmla="*/ 32 w 61"/>
                <a:gd name="T29" fmla="*/ 8 h 57"/>
                <a:gd name="T30" fmla="*/ 39 w 61"/>
                <a:gd name="T31" fmla="*/ 11 h 57"/>
                <a:gd name="T32" fmla="*/ 47 w 61"/>
                <a:gd name="T33" fmla="*/ 18 h 57"/>
                <a:gd name="T34" fmla="*/ 49 w 61"/>
                <a:gd name="T35" fmla="*/ 31 h 57"/>
                <a:gd name="T36" fmla="*/ 34 w 61"/>
                <a:gd name="T37" fmla="*/ 48 h 57"/>
                <a:gd name="T38" fmla="*/ 28 w 61"/>
                <a:gd name="T39" fmla="*/ 48 h 57"/>
                <a:gd name="T40" fmla="*/ 28 w 61"/>
                <a:gd name="T41" fmla="*/ 48 h 57"/>
                <a:gd name="T42" fmla="*/ 22 w 61"/>
                <a:gd name="T43" fmla="*/ 48 h 57"/>
                <a:gd name="T44" fmla="*/ 23 w 61"/>
                <a:gd name="T45" fmla="*/ 54 h 57"/>
                <a:gd name="T46" fmla="*/ 23 w 61"/>
                <a:gd name="T47" fmla="*/ 54 h 57"/>
                <a:gd name="T48" fmla="*/ 31 w 61"/>
                <a:gd name="T49" fmla="*/ 57 h 57"/>
                <a:gd name="T50" fmla="*/ 40 w 61"/>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7">
                  <a:moveTo>
                    <a:pt x="40" y="53"/>
                  </a:moveTo>
                  <a:cubicBezTo>
                    <a:pt x="55" y="37"/>
                    <a:pt x="55" y="37"/>
                    <a:pt x="55" y="37"/>
                  </a:cubicBezTo>
                  <a:cubicBezTo>
                    <a:pt x="61" y="30"/>
                    <a:pt x="58" y="18"/>
                    <a:pt x="52" y="12"/>
                  </a:cubicBezTo>
                  <a:cubicBezTo>
                    <a:pt x="45" y="5"/>
                    <a:pt x="45" y="5"/>
                    <a:pt x="45" y="5"/>
                  </a:cubicBezTo>
                  <a:cubicBezTo>
                    <a:pt x="42" y="3"/>
                    <a:pt x="37" y="1"/>
                    <a:pt x="33" y="0"/>
                  </a:cubicBezTo>
                  <a:cubicBezTo>
                    <a:pt x="27" y="0"/>
                    <a:pt x="23" y="1"/>
                    <a:pt x="20" y="4"/>
                  </a:cubicBezTo>
                  <a:cubicBezTo>
                    <a:pt x="5" y="21"/>
                    <a:pt x="5" y="21"/>
                    <a:pt x="5" y="21"/>
                  </a:cubicBezTo>
                  <a:cubicBezTo>
                    <a:pt x="0" y="26"/>
                    <a:pt x="0" y="33"/>
                    <a:pt x="5" y="38"/>
                  </a:cubicBezTo>
                  <a:cubicBezTo>
                    <a:pt x="6" y="38"/>
                    <a:pt x="6" y="38"/>
                    <a:pt x="6" y="38"/>
                  </a:cubicBezTo>
                  <a:cubicBezTo>
                    <a:pt x="7" y="39"/>
                    <a:pt x="10" y="39"/>
                    <a:pt x="11" y="38"/>
                  </a:cubicBezTo>
                  <a:cubicBezTo>
                    <a:pt x="13" y="36"/>
                    <a:pt x="13" y="34"/>
                    <a:pt x="11" y="32"/>
                  </a:cubicBezTo>
                  <a:cubicBezTo>
                    <a:pt x="11" y="32"/>
                    <a:pt x="11" y="32"/>
                    <a:pt x="11" y="32"/>
                  </a:cubicBezTo>
                  <a:cubicBezTo>
                    <a:pt x="9" y="30"/>
                    <a:pt x="9" y="28"/>
                    <a:pt x="11" y="26"/>
                  </a:cubicBezTo>
                  <a:cubicBezTo>
                    <a:pt x="26" y="10"/>
                    <a:pt x="26" y="10"/>
                    <a:pt x="26" y="10"/>
                  </a:cubicBezTo>
                  <a:cubicBezTo>
                    <a:pt x="27" y="8"/>
                    <a:pt x="29" y="8"/>
                    <a:pt x="32" y="8"/>
                  </a:cubicBezTo>
                  <a:cubicBezTo>
                    <a:pt x="35" y="8"/>
                    <a:pt x="38" y="10"/>
                    <a:pt x="39" y="11"/>
                  </a:cubicBezTo>
                  <a:cubicBezTo>
                    <a:pt x="47" y="18"/>
                    <a:pt x="47" y="18"/>
                    <a:pt x="47" y="18"/>
                  </a:cubicBezTo>
                  <a:cubicBezTo>
                    <a:pt x="50" y="21"/>
                    <a:pt x="52" y="28"/>
                    <a:pt x="49" y="31"/>
                  </a:cubicBezTo>
                  <a:cubicBezTo>
                    <a:pt x="34" y="48"/>
                    <a:pt x="34" y="48"/>
                    <a:pt x="34" y="48"/>
                  </a:cubicBezTo>
                  <a:cubicBezTo>
                    <a:pt x="33" y="49"/>
                    <a:pt x="30" y="50"/>
                    <a:pt x="28" y="48"/>
                  </a:cubicBezTo>
                  <a:cubicBezTo>
                    <a:pt x="28" y="48"/>
                    <a:pt x="28" y="48"/>
                    <a:pt x="28" y="48"/>
                  </a:cubicBezTo>
                  <a:cubicBezTo>
                    <a:pt x="26" y="46"/>
                    <a:pt x="24" y="46"/>
                    <a:pt x="22" y="48"/>
                  </a:cubicBezTo>
                  <a:cubicBezTo>
                    <a:pt x="21" y="50"/>
                    <a:pt x="21" y="52"/>
                    <a:pt x="23" y="54"/>
                  </a:cubicBezTo>
                  <a:cubicBezTo>
                    <a:pt x="23" y="54"/>
                    <a:pt x="23" y="54"/>
                    <a:pt x="23" y="54"/>
                  </a:cubicBezTo>
                  <a:cubicBezTo>
                    <a:pt x="25" y="56"/>
                    <a:pt x="28" y="57"/>
                    <a:pt x="31" y="57"/>
                  </a:cubicBezTo>
                  <a:cubicBezTo>
                    <a:pt x="34" y="57"/>
                    <a:pt x="38" y="56"/>
                    <a:pt x="4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53">
              <a:extLst>
                <a:ext uri="{FF2B5EF4-FFF2-40B4-BE49-F238E27FC236}">
                  <a16:creationId xmlns:a16="http://schemas.microsoft.com/office/drawing/2014/main" id="{64FB89E7-BDD4-427B-A02F-6ED8252ED04F}"/>
                </a:ext>
              </a:extLst>
            </p:cNvPr>
            <p:cNvSpPr>
              <a:spLocks/>
            </p:cNvSpPr>
            <p:nvPr/>
          </p:nvSpPr>
          <p:spPr bwMode="auto">
            <a:xfrm>
              <a:off x="8447088" y="3390900"/>
              <a:ext cx="222250" cy="214313"/>
            </a:xfrm>
            <a:custGeom>
              <a:avLst/>
              <a:gdLst>
                <a:gd name="T0" fmla="*/ 36 w 59"/>
                <a:gd name="T1" fmla="*/ 3 h 57"/>
                <a:gd name="T2" fmla="*/ 27 w 59"/>
                <a:gd name="T3" fmla="*/ 0 h 57"/>
                <a:gd name="T4" fmla="*/ 19 w 59"/>
                <a:gd name="T5" fmla="*/ 4 h 57"/>
                <a:gd name="T6" fmla="*/ 4 w 59"/>
                <a:gd name="T7" fmla="*/ 20 h 57"/>
                <a:gd name="T8" fmla="*/ 1 w 59"/>
                <a:gd name="T9" fmla="*/ 33 h 57"/>
                <a:gd name="T10" fmla="*/ 7 w 59"/>
                <a:gd name="T11" fmla="*/ 45 h 57"/>
                <a:gd name="T12" fmla="*/ 14 w 59"/>
                <a:gd name="T13" fmla="*/ 52 h 57"/>
                <a:gd name="T14" fmla="*/ 28 w 59"/>
                <a:gd name="T15" fmla="*/ 57 h 57"/>
                <a:gd name="T16" fmla="*/ 39 w 59"/>
                <a:gd name="T17" fmla="*/ 53 h 57"/>
                <a:gd name="T18" fmla="*/ 54 w 59"/>
                <a:gd name="T19" fmla="*/ 36 h 57"/>
                <a:gd name="T20" fmla="*/ 54 w 59"/>
                <a:gd name="T21" fmla="*/ 19 h 57"/>
                <a:gd name="T22" fmla="*/ 53 w 59"/>
                <a:gd name="T23" fmla="*/ 19 h 57"/>
                <a:gd name="T24" fmla="*/ 48 w 59"/>
                <a:gd name="T25" fmla="*/ 19 h 57"/>
                <a:gd name="T26" fmla="*/ 48 w 59"/>
                <a:gd name="T27" fmla="*/ 25 h 57"/>
                <a:gd name="T28" fmla="*/ 48 w 59"/>
                <a:gd name="T29" fmla="*/ 25 h 57"/>
                <a:gd name="T30" fmla="*/ 48 w 59"/>
                <a:gd name="T31" fmla="*/ 31 h 57"/>
                <a:gd name="T32" fmla="*/ 33 w 59"/>
                <a:gd name="T33" fmla="*/ 47 h 57"/>
                <a:gd name="T34" fmla="*/ 20 w 59"/>
                <a:gd name="T35" fmla="*/ 46 h 57"/>
                <a:gd name="T36" fmla="*/ 12 w 59"/>
                <a:gd name="T37" fmla="*/ 39 h 57"/>
                <a:gd name="T38" fmla="*/ 9 w 59"/>
                <a:gd name="T39" fmla="*/ 32 h 57"/>
                <a:gd name="T40" fmla="*/ 10 w 59"/>
                <a:gd name="T41" fmla="*/ 26 h 57"/>
                <a:gd name="T42" fmla="*/ 25 w 59"/>
                <a:gd name="T43" fmla="*/ 9 h 57"/>
                <a:gd name="T44" fmla="*/ 28 w 59"/>
                <a:gd name="T45" fmla="*/ 8 h 57"/>
                <a:gd name="T46" fmla="*/ 31 w 59"/>
                <a:gd name="T47" fmla="*/ 9 h 57"/>
                <a:gd name="T48" fmla="*/ 31 w 59"/>
                <a:gd name="T49" fmla="*/ 9 h 57"/>
                <a:gd name="T50" fmla="*/ 37 w 59"/>
                <a:gd name="T51" fmla="*/ 9 h 57"/>
                <a:gd name="T52" fmla="*/ 36 w 59"/>
                <a:gd name="T5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7">
                  <a:moveTo>
                    <a:pt x="36" y="3"/>
                  </a:moveTo>
                  <a:cubicBezTo>
                    <a:pt x="34" y="1"/>
                    <a:pt x="31" y="0"/>
                    <a:pt x="27" y="0"/>
                  </a:cubicBezTo>
                  <a:cubicBezTo>
                    <a:pt x="24" y="0"/>
                    <a:pt x="21" y="1"/>
                    <a:pt x="19" y="4"/>
                  </a:cubicBezTo>
                  <a:cubicBezTo>
                    <a:pt x="4" y="20"/>
                    <a:pt x="4" y="20"/>
                    <a:pt x="4" y="20"/>
                  </a:cubicBezTo>
                  <a:cubicBezTo>
                    <a:pt x="1" y="23"/>
                    <a:pt x="0" y="28"/>
                    <a:pt x="1" y="33"/>
                  </a:cubicBezTo>
                  <a:cubicBezTo>
                    <a:pt x="2" y="38"/>
                    <a:pt x="4" y="42"/>
                    <a:pt x="7" y="45"/>
                  </a:cubicBezTo>
                  <a:cubicBezTo>
                    <a:pt x="14" y="52"/>
                    <a:pt x="14" y="52"/>
                    <a:pt x="14" y="52"/>
                  </a:cubicBezTo>
                  <a:cubicBezTo>
                    <a:pt x="18" y="55"/>
                    <a:pt x="23" y="57"/>
                    <a:pt x="28" y="57"/>
                  </a:cubicBezTo>
                  <a:cubicBezTo>
                    <a:pt x="32" y="57"/>
                    <a:pt x="36" y="56"/>
                    <a:pt x="39" y="53"/>
                  </a:cubicBezTo>
                  <a:cubicBezTo>
                    <a:pt x="54" y="36"/>
                    <a:pt x="54" y="36"/>
                    <a:pt x="54" y="36"/>
                  </a:cubicBezTo>
                  <a:cubicBezTo>
                    <a:pt x="59" y="31"/>
                    <a:pt x="59" y="24"/>
                    <a:pt x="54" y="19"/>
                  </a:cubicBezTo>
                  <a:cubicBezTo>
                    <a:pt x="53" y="19"/>
                    <a:pt x="53" y="19"/>
                    <a:pt x="53" y="19"/>
                  </a:cubicBezTo>
                  <a:cubicBezTo>
                    <a:pt x="52" y="18"/>
                    <a:pt x="49" y="18"/>
                    <a:pt x="48" y="19"/>
                  </a:cubicBezTo>
                  <a:cubicBezTo>
                    <a:pt x="46" y="21"/>
                    <a:pt x="46" y="23"/>
                    <a:pt x="48" y="25"/>
                  </a:cubicBezTo>
                  <a:cubicBezTo>
                    <a:pt x="48" y="25"/>
                    <a:pt x="48" y="25"/>
                    <a:pt x="48" y="25"/>
                  </a:cubicBezTo>
                  <a:cubicBezTo>
                    <a:pt x="50" y="27"/>
                    <a:pt x="50" y="29"/>
                    <a:pt x="48" y="31"/>
                  </a:cubicBezTo>
                  <a:cubicBezTo>
                    <a:pt x="33" y="47"/>
                    <a:pt x="33" y="47"/>
                    <a:pt x="33" y="47"/>
                  </a:cubicBezTo>
                  <a:cubicBezTo>
                    <a:pt x="30" y="50"/>
                    <a:pt x="23" y="49"/>
                    <a:pt x="20" y="46"/>
                  </a:cubicBezTo>
                  <a:cubicBezTo>
                    <a:pt x="12" y="39"/>
                    <a:pt x="12" y="39"/>
                    <a:pt x="12" y="39"/>
                  </a:cubicBezTo>
                  <a:cubicBezTo>
                    <a:pt x="11" y="37"/>
                    <a:pt x="9" y="35"/>
                    <a:pt x="9" y="32"/>
                  </a:cubicBezTo>
                  <a:cubicBezTo>
                    <a:pt x="8" y="29"/>
                    <a:pt x="9" y="27"/>
                    <a:pt x="10" y="26"/>
                  </a:cubicBezTo>
                  <a:cubicBezTo>
                    <a:pt x="25" y="9"/>
                    <a:pt x="25" y="9"/>
                    <a:pt x="25" y="9"/>
                  </a:cubicBezTo>
                  <a:cubicBezTo>
                    <a:pt x="26" y="8"/>
                    <a:pt x="27" y="8"/>
                    <a:pt x="28" y="8"/>
                  </a:cubicBezTo>
                  <a:cubicBezTo>
                    <a:pt x="29" y="8"/>
                    <a:pt x="30" y="8"/>
                    <a:pt x="31" y="9"/>
                  </a:cubicBezTo>
                  <a:cubicBezTo>
                    <a:pt x="31" y="9"/>
                    <a:pt x="31" y="9"/>
                    <a:pt x="31" y="9"/>
                  </a:cubicBezTo>
                  <a:cubicBezTo>
                    <a:pt x="33" y="11"/>
                    <a:pt x="35" y="11"/>
                    <a:pt x="37" y="9"/>
                  </a:cubicBezTo>
                  <a:cubicBezTo>
                    <a:pt x="38" y="7"/>
                    <a:pt x="38" y="5"/>
                    <a:pt x="3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54">
              <a:extLst>
                <a:ext uri="{FF2B5EF4-FFF2-40B4-BE49-F238E27FC236}">
                  <a16:creationId xmlns:a16="http://schemas.microsoft.com/office/drawing/2014/main" id="{D045299B-29DD-4047-89E8-3D16041F6629}"/>
                </a:ext>
              </a:extLst>
            </p:cNvPr>
            <p:cNvSpPr>
              <a:spLocks/>
            </p:cNvSpPr>
            <p:nvPr/>
          </p:nvSpPr>
          <p:spPr bwMode="auto">
            <a:xfrm>
              <a:off x="8548688" y="3349625"/>
              <a:ext cx="142875" cy="153988"/>
            </a:xfrm>
            <a:custGeom>
              <a:avLst/>
              <a:gdLst>
                <a:gd name="T0" fmla="*/ 1 w 38"/>
                <a:gd name="T1" fmla="*/ 40 h 41"/>
                <a:gd name="T2" fmla="*/ 4 w 38"/>
                <a:gd name="T3" fmla="*/ 41 h 41"/>
                <a:gd name="T4" fmla="*/ 7 w 38"/>
                <a:gd name="T5" fmla="*/ 40 h 41"/>
                <a:gd name="T6" fmla="*/ 37 w 38"/>
                <a:gd name="T7" fmla="*/ 8 h 41"/>
                <a:gd name="T8" fmla="*/ 37 w 38"/>
                <a:gd name="T9" fmla="*/ 2 h 41"/>
                <a:gd name="T10" fmla="*/ 31 w 38"/>
                <a:gd name="T11" fmla="*/ 2 h 41"/>
                <a:gd name="T12" fmla="*/ 1 w 38"/>
                <a:gd name="T13" fmla="*/ 34 h 41"/>
                <a:gd name="T14" fmla="*/ 1 w 3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1" y="40"/>
                  </a:moveTo>
                  <a:cubicBezTo>
                    <a:pt x="2" y="41"/>
                    <a:pt x="3" y="41"/>
                    <a:pt x="4" y="41"/>
                  </a:cubicBezTo>
                  <a:cubicBezTo>
                    <a:pt x="5" y="41"/>
                    <a:pt x="6" y="41"/>
                    <a:pt x="7" y="40"/>
                  </a:cubicBezTo>
                  <a:cubicBezTo>
                    <a:pt x="37" y="8"/>
                    <a:pt x="37" y="8"/>
                    <a:pt x="37" y="8"/>
                  </a:cubicBezTo>
                  <a:cubicBezTo>
                    <a:pt x="38" y="6"/>
                    <a:pt x="38" y="3"/>
                    <a:pt x="37" y="2"/>
                  </a:cubicBezTo>
                  <a:cubicBezTo>
                    <a:pt x="35" y="0"/>
                    <a:pt x="33" y="1"/>
                    <a:pt x="31" y="2"/>
                  </a:cubicBezTo>
                  <a:cubicBezTo>
                    <a:pt x="1" y="34"/>
                    <a:pt x="1" y="34"/>
                    <a:pt x="1" y="34"/>
                  </a:cubicBezTo>
                  <a:cubicBezTo>
                    <a:pt x="0" y="36"/>
                    <a:pt x="0" y="39"/>
                    <a:pt x="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1" name="Group 140">
            <a:extLst>
              <a:ext uri="{FF2B5EF4-FFF2-40B4-BE49-F238E27FC236}">
                <a16:creationId xmlns:a16="http://schemas.microsoft.com/office/drawing/2014/main" id="{3689E0CE-5B45-4883-AD83-33CECD8CF0C9}"/>
              </a:ext>
            </a:extLst>
          </p:cNvPr>
          <p:cNvGrpSpPr/>
          <p:nvPr/>
        </p:nvGrpSpPr>
        <p:grpSpPr>
          <a:xfrm>
            <a:off x="408864" y="6788678"/>
            <a:ext cx="327603" cy="329045"/>
            <a:chOff x="5554663" y="2886076"/>
            <a:chExt cx="360363" cy="361950"/>
          </a:xfrm>
          <a:solidFill>
            <a:schemeClr val="bg1"/>
          </a:solidFill>
        </p:grpSpPr>
        <p:sp>
          <p:nvSpPr>
            <p:cNvPr id="142" name="Freeform 57">
              <a:extLst>
                <a:ext uri="{FF2B5EF4-FFF2-40B4-BE49-F238E27FC236}">
                  <a16:creationId xmlns:a16="http://schemas.microsoft.com/office/drawing/2014/main" id="{BD13C082-D5A8-4C73-BAFA-9523BA472923}"/>
                </a:ext>
              </a:extLst>
            </p:cNvPr>
            <p:cNvSpPr>
              <a:spLocks/>
            </p:cNvSpPr>
            <p:nvPr/>
          </p:nvSpPr>
          <p:spPr bwMode="auto">
            <a:xfrm>
              <a:off x="5554663" y="2932113"/>
              <a:ext cx="173038" cy="285750"/>
            </a:xfrm>
            <a:custGeom>
              <a:avLst/>
              <a:gdLst>
                <a:gd name="T0" fmla="*/ 12 w 46"/>
                <a:gd name="T1" fmla="*/ 64 h 76"/>
                <a:gd name="T2" fmla="*/ 12 w 46"/>
                <a:gd name="T3" fmla="*/ 0 h 76"/>
                <a:gd name="T4" fmla="*/ 2 w 46"/>
                <a:gd name="T5" fmla="*/ 0 h 76"/>
                <a:gd name="T6" fmla="*/ 0 w 46"/>
                <a:gd name="T7" fmla="*/ 2 h 76"/>
                <a:gd name="T8" fmla="*/ 0 w 46"/>
                <a:gd name="T9" fmla="*/ 66 h 76"/>
                <a:gd name="T10" fmla="*/ 10 w 46"/>
                <a:gd name="T11" fmla="*/ 76 h 76"/>
                <a:gd name="T12" fmla="*/ 46 w 46"/>
                <a:gd name="T13" fmla="*/ 76 h 76"/>
                <a:gd name="T14" fmla="*/ 41 w 46"/>
                <a:gd name="T15" fmla="*/ 64 h 76"/>
                <a:gd name="T16" fmla="*/ 12 w 46"/>
                <a:gd name="T17"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6">
                  <a:moveTo>
                    <a:pt x="12" y="64"/>
                  </a:move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6" y="76"/>
                    <a:pt x="46" y="76"/>
                    <a:pt x="46" y="76"/>
                  </a:cubicBezTo>
                  <a:cubicBezTo>
                    <a:pt x="43" y="73"/>
                    <a:pt x="42" y="68"/>
                    <a:pt x="41" y="64"/>
                  </a:cubicBezTo>
                  <a:lnTo>
                    <a:pt x="1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58">
              <a:extLst>
                <a:ext uri="{FF2B5EF4-FFF2-40B4-BE49-F238E27FC236}">
                  <a16:creationId xmlns:a16="http://schemas.microsoft.com/office/drawing/2014/main" id="{7D7A7524-A7E1-43C0-B6A1-5B17F7ADF3D6}"/>
                </a:ext>
              </a:extLst>
            </p:cNvPr>
            <p:cNvSpPr>
              <a:spLocks/>
            </p:cNvSpPr>
            <p:nvPr/>
          </p:nvSpPr>
          <p:spPr bwMode="auto">
            <a:xfrm>
              <a:off x="5765800" y="2932113"/>
              <a:ext cx="44450" cy="115888"/>
            </a:xfrm>
            <a:custGeom>
              <a:avLst/>
              <a:gdLst>
                <a:gd name="T0" fmla="*/ 12 w 12"/>
                <a:gd name="T1" fmla="*/ 2 h 31"/>
                <a:gd name="T2" fmla="*/ 10 w 12"/>
                <a:gd name="T3" fmla="*/ 0 h 31"/>
                <a:gd name="T4" fmla="*/ 0 w 12"/>
                <a:gd name="T5" fmla="*/ 0 h 31"/>
                <a:gd name="T6" fmla="*/ 0 w 12"/>
                <a:gd name="T7" fmla="*/ 31 h 31"/>
                <a:gd name="T8" fmla="*/ 12 w 12"/>
                <a:gd name="T9" fmla="*/ 28 h 31"/>
                <a:gd name="T10" fmla="*/ 12 w 12"/>
                <a:gd name="T11" fmla="*/ 2 h 31"/>
              </a:gdLst>
              <a:ahLst/>
              <a:cxnLst>
                <a:cxn ang="0">
                  <a:pos x="T0" y="T1"/>
                </a:cxn>
                <a:cxn ang="0">
                  <a:pos x="T2" y="T3"/>
                </a:cxn>
                <a:cxn ang="0">
                  <a:pos x="T4" y="T5"/>
                </a:cxn>
                <a:cxn ang="0">
                  <a:pos x="T6" y="T7"/>
                </a:cxn>
                <a:cxn ang="0">
                  <a:pos x="T8" y="T9"/>
                </a:cxn>
                <a:cxn ang="0">
                  <a:pos x="T10" y="T11"/>
                </a:cxn>
              </a:cxnLst>
              <a:rect l="0" t="0" r="r" b="b"/>
              <a:pathLst>
                <a:path w="12" h="31">
                  <a:moveTo>
                    <a:pt x="12" y="2"/>
                  </a:moveTo>
                  <a:cubicBezTo>
                    <a:pt x="12" y="1"/>
                    <a:pt x="11" y="0"/>
                    <a:pt x="10" y="0"/>
                  </a:cubicBezTo>
                  <a:cubicBezTo>
                    <a:pt x="0" y="0"/>
                    <a:pt x="0" y="0"/>
                    <a:pt x="0" y="0"/>
                  </a:cubicBezTo>
                  <a:cubicBezTo>
                    <a:pt x="0" y="31"/>
                    <a:pt x="0" y="31"/>
                    <a:pt x="0" y="31"/>
                  </a:cubicBezTo>
                  <a:cubicBezTo>
                    <a:pt x="4" y="30"/>
                    <a:pt x="8" y="28"/>
                    <a:pt x="12" y="28"/>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59">
              <a:extLst>
                <a:ext uri="{FF2B5EF4-FFF2-40B4-BE49-F238E27FC236}">
                  <a16:creationId xmlns:a16="http://schemas.microsoft.com/office/drawing/2014/main" id="{9AD5BA45-99C6-41E4-8F1A-68AD43902BEF}"/>
                </a:ext>
              </a:extLst>
            </p:cNvPr>
            <p:cNvSpPr>
              <a:spLocks/>
            </p:cNvSpPr>
            <p:nvPr/>
          </p:nvSpPr>
          <p:spPr bwMode="auto">
            <a:xfrm>
              <a:off x="5630863" y="3022601"/>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60">
              <a:extLst>
                <a:ext uri="{FF2B5EF4-FFF2-40B4-BE49-F238E27FC236}">
                  <a16:creationId xmlns:a16="http://schemas.microsoft.com/office/drawing/2014/main" id="{34912B94-D258-4B1C-9F1E-DD8FB0CA4F26}"/>
                </a:ext>
              </a:extLst>
            </p:cNvPr>
            <p:cNvSpPr>
              <a:spLocks/>
            </p:cNvSpPr>
            <p:nvPr/>
          </p:nvSpPr>
          <p:spPr bwMode="auto">
            <a:xfrm>
              <a:off x="5630863" y="3052763"/>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61">
              <a:extLst>
                <a:ext uri="{FF2B5EF4-FFF2-40B4-BE49-F238E27FC236}">
                  <a16:creationId xmlns:a16="http://schemas.microsoft.com/office/drawing/2014/main" id="{FE25351D-1BE8-4CDD-9B60-BD07CD25BEA7}"/>
                </a:ext>
              </a:extLst>
            </p:cNvPr>
            <p:cNvSpPr>
              <a:spLocks/>
            </p:cNvSpPr>
            <p:nvPr/>
          </p:nvSpPr>
          <p:spPr bwMode="auto">
            <a:xfrm>
              <a:off x="5630863" y="3082926"/>
              <a:ext cx="88900" cy="14288"/>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62">
              <a:extLst>
                <a:ext uri="{FF2B5EF4-FFF2-40B4-BE49-F238E27FC236}">
                  <a16:creationId xmlns:a16="http://schemas.microsoft.com/office/drawing/2014/main" id="{D2106364-EFA6-4436-AA21-93D4320FE56D}"/>
                </a:ext>
              </a:extLst>
            </p:cNvPr>
            <p:cNvSpPr>
              <a:spLocks/>
            </p:cNvSpPr>
            <p:nvPr/>
          </p:nvSpPr>
          <p:spPr bwMode="auto">
            <a:xfrm>
              <a:off x="5630863" y="3113088"/>
              <a:ext cx="60325" cy="14288"/>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63">
              <a:extLst>
                <a:ext uri="{FF2B5EF4-FFF2-40B4-BE49-F238E27FC236}">
                  <a16:creationId xmlns:a16="http://schemas.microsoft.com/office/drawing/2014/main" id="{CDBFAB93-B4F6-4DF0-9C30-A40F560493D5}"/>
                </a:ext>
              </a:extLst>
            </p:cNvPr>
            <p:cNvSpPr>
              <a:spLocks/>
            </p:cNvSpPr>
            <p:nvPr/>
          </p:nvSpPr>
          <p:spPr bwMode="auto">
            <a:xfrm>
              <a:off x="5614988" y="2886076"/>
              <a:ext cx="134938" cy="106363"/>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64">
              <a:extLst>
                <a:ext uri="{FF2B5EF4-FFF2-40B4-BE49-F238E27FC236}">
                  <a16:creationId xmlns:a16="http://schemas.microsoft.com/office/drawing/2014/main" id="{AF573312-EE0C-4899-9320-5BA486D81A05}"/>
                </a:ext>
              </a:extLst>
            </p:cNvPr>
            <p:cNvSpPr>
              <a:spLocks noEditPoints="1"/>
            </p:cNvSpPr>
            <p:nvPr/>
          </p:nvSpPr>
          <p:spPr bwMode="auto">
            <a:xfrm>
              <a:off x="5719763" y="3052763"/>
              <a:ext cx="195263" cy="19526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8 w 52"/>
                <a:gd name="T11" fmla="*/ 35 h 52"/>
                <a:gd name="T12" fmla="*/ 38 w 52"/>
                <a:gd name="T13" fmla="*/ 38 h 52"/>
                <a:gd name="T14" fmla="*/ 35 w 52"/>
                <a:gd name="T15" fmla="*/ 38 h 52"/>
                <a:gd name="T16" fmla="*/ 26 w 52"/>
                <a:gd name="T17" fmla="*/ 29 h 52"/>
                <a:gd name="T18" fmla="*/ 17 w 52"/>
                <a:gd name="T19" fmla="*/ 38 h 52"/>
                <a:gd name="T20" fmla="*/ 14 w 52"/>
                <a:gd name="T21" fmla="*/ 38 h 52"/>
                <a:gd name="T22" fmla="*/ 14 w 52"/>
                <a:gd name="T23" fmla="*/ 35 h 52"/>
                <a:gd name="T24" fmla="*/ 23 w 52"/>
                <a:gd name="T25" fmla="*/ 26 h 52"/>
                <a:gd name="T26" fmla="*/ 14 w 52"/>
                <a:gd name="T27" fmla="*/ 17 h 52"/>
                <a:gd name="T28" fmla="*/ 14 w 52"/>
                <a:gd name="T29" fmla="*/ 14 h 52"/>
                <a:gd name="T30" fmla="*/ 17 w 52"/>
                <a:gd name="T31" fmla="*/ 14 h 52"/>
                <a:gd name="T32" fmla="*/ 26 w 52"/>
                <a:gd name="T33" fmla="*/ 23 h 52"/>
                <a:gd name="T34" fmla="*/ 35 w 52"/>
                <a:gd name="T35" fmla="*/ 14 h 52"/>
                <a:gd name="T36" fmla="*/ 38 w 52"/>
                <a:gd name="T37" fmla="*/ 14 h 52"/>
                <a:gd name="T38" fmla="*/ 38 w 52"/>
                <a:gd name="T39" fmla="*/ 17 h 52"/>
                <a:gd name="T40" fmla="*/ 29 w 52"/>
                <a:gd name="T41" fmla="*/ 26 h 52"/>
                <a:gd name="T42" fmla="*/ 38 w 52"/>
                <a:gd name="T4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8" y="35"/>
                  </a:moveTo>
                  <a:cubicBezTo>
                    <a:pt x="39" y="36"/>
                    <a:pt x="39" y="37"/>
                    <a:pt x="38" y="38"/>
                  </a:cubicBezTo>
                  <a:cubicBezTo>
                    <a:pt x="37" y="39"/>
                    <a:pt x="36" y="39"/>
                    <a:pt x="35" y="38"/>
                  </a:cubicBezTo>
                  <a:cubicBezTo>
                    <a:pt x="26" y="29"/>
                    <a:pt x="26" y="29"/>
                    <a:pt x="26" y="29"/>
                  </a:cubicBezTo>
                  <a:cubicBezTo>
                    <a:pt x="17" y="38"/>
                    <a:pt x="17" y="38"/>
                    <a:pt x="17" y="38"/>
                  </a:cubicBezTo>
                  <a:cubicBezTo>
                    <a:pt x="16" y="39"/>
                    <a:pt x="15" y="39"/>
                    <a:pt x="14" y="38"/>
                  </a:cubicBezTo>
                  <a:cubicBezTo>
                    <a:pt x="13" y="37"/>
                    <a:pt x="13" y="36"/>
                    <a:pt x="14" y="35"/>
                  </a:cubicBezTo>
                  <a:cubicBezTo>
                    <a:pt x="23" y="26"/>
                    <a:pt x="23" y="26"/>
                    <a:pt x="23" y="26"/>
                  </a:cubicBezTo>
                  <a:cubicBezTo>
                    <a:pt x="14" y="17"/>
                    <a:pt x="14" y="17"/>
                    <a:pt x="14" y="17"/>
                  </a:cubicBezTo>
                  <a:cubicBezTo>
                    <a:pt x="13" y="16"/>
                    <a:pt x="13" y="15"/>
                    <a:pt x="14" y="14"/>
                  </a:cubicBezTo>
                  <a:cubicBezTo>
                    <a:pt x="15" y="13"/>
                    <a:pt x="16" y="13"/>
                    <a:pt x="17" y="14"/>
                  </a:cubicBezTo>
                  <a:cubicBezTo>
                    <a:pt x="26" y="23"/>
                    <a:pt x="26" y="23"/>
                    <a:pt x="26" y="23"/>
                  </a:cubicBezTo>
                  <a:cubicBezTo>
                    <a:pt x="35" y="14"/>
                    <a:pt x="35" y="14"/>
                    <a:pt x="35" y="14"/>
                  </a:cubicBezTo>
                  <a:cubicBezTo>
                    <a:pt x="36" y="13"/>
                    <a:pt x="37" y="13"/>
                    <a:pt x="38" y="14"/>
                  </a:cubicBezTo>
                  <a:cubicBezTo>
                    <a:pt x="39" y="15"/>
                    <a:pt x="39" y="16"/>
                    <a:pt x="38" y="17"/>
                  </a:cubicBezTo>
                  <a:cubicBezTo>
                    <a:pt x="29" y="26"/>
                    <a:pt x="29" y="26"/>
                    <a:pt x="29" y="26"/>
                  </a:cubicBezTo>
                  <a:lnTo>
                    <a:pt x="3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0" name="Group 149">
            <a:extLst>
              <a:ext uri="{FF2B5EF4-FFF2-40B4-BE49-F238E27FC236}">
                <a16:creationId xmlns:a16="http://schemas.microsoft.com/office/drawing/2014/main" id="{1D1FCA27-6CE0-4D9E-86A3-0229A379EEC0}"/>
              </a:ext>
            </a:extLst>
          </p:cNvPr>
          <p:cNvGrpSpPr/>
          <p:nvPr/>
        </p:nvGrpSpPr>
        <p:grpSpPr>
          <a:xfrm>
            <a:off x="4006452" y="6789399"/>
            <a:ext cx="327602" cy="327603"/>
            <a:chOff x="5554663" y="2887663"/>
            <a:chExt cx="360362" cy="360363"/>
          </a:xfrm>
          <a:solidFill>
            <a:schemeClr val="bg1"/>
          </a:solidFill>
        </p:grpSpPr>
        <p:sp>
          <p:nvSpPr>
            <p:cNvPr id="151" name="Freeform 152">
              <a:extLst>
                <a:ext uri="{FF2B5EF4-FFF2-40B4-BE49-F238E27FC236}">
                  <a16:creationId xmlns:a16="http://schemas.microsoft.com/office/drawing/2014/main" id="{A6DA33F5-BF78-45BA-8951-109490AF08A3}"/>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153">
              <a:extLst>
                <a:ext uri="{FF2B5EF4-FFF2-40B4-BE49-F238E27FC236}">
                  <a16:creationId xmlns:a16="http://schemas.microsoft.com/office/drawing/2014/main" id="{58E02C57-17D9-4715-8DA3-660AF89697A2}"/>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154">
              <a:extLst>
                <a:ext uri="{FF2B5EF4-FFF2-40B4-BE49-F238E27FC236}">
                  <a16:creationId xmlns:a16="http://schemas.microsoft.com/office/drawing/2014/main" id="{8C6F3507-2CDE-471D-A6F4-543B9D62C00D}"/>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155">
              <a:extLst>
                <a:ext uri="{FF2B5EF4-FFF2-40B4-BE49-F238E27FC236}">
                  <a16:creationId xmlns:a16="http://schemas.microsoft.com/office/drawing/2014/main" id="{AB64AB14-264E-46D3-8699-75938E4AAEF0}"/>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1" name="Slide Number Placeholder 2">
            <a:extLst>
              <a:ext uri="{FF2B5EF4-FFF2-40B4-BE49-F238E27FC236}">
                <a16:creationId xmlns:a16="http://schemas.microsoft.com/office/drawing/2014/main" id="{BDA9BEF9-FAB5-AB4D-8758-1B50379149AA}"/>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88</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32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C5972AB1-0318-4022-87BD-53888CB54B8A}"/>
              </a:ext>
            </a:extLst>
          </p:cNvPr>
          <p:cNvSpPr/>
          <p:nvPr/>
        </p:nvSpPr>
        <p:spPr>
          <a:xfrm>
            <a:off x="237338" y="7127992"/>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A3112F7E-4E61-41D5-AF9A-EB187EE23B8C}"/>
              </a:ext>
            </a:extLst>
          </p:cNvPr>
          <p:cNvSpPr/>
          <p:nvPr/>
        </p:nvSpPr>
        <p:spPr>
          <a:xfrm>
            <a:off x="237338" y="4372435"/>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 name="Picture 107" descr="A close up of a cage&#10;&#10;Description automatically generated">
            <a:extLst>
              <a:ext uri="{FF2B5EF4-FFF2-40B4-BE49-F238E27FC236}">
                <a16:creationId xmlns:a16="http://schemas.microsoft.com/office/drawing/2014/main" id="{E9F1133D-1A05-4B52-A048-634B951BCF0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a:xfrm>
            <a:off x="0" y="1045423"/>
            <a:ext cx="4713618" cy="2467683"/>
          </a:xfrm>
          <a:custGeom>
            <a:avLst/>
            <a:gdLst>
              <a:gd name="connsiteX0" fmla="*/ 0 w 4713618"/>
              <a:gd name="connsiteY0" fmla="*/ 0 h 2467683"/>
              <a:gd name="connsiteX1" fmla="*/ 4713618 w 4713618"/>
              <a:gd name="connsiteY1" fmla="*/ 0 h 2467683"/>
              <a:gd name="connsiteX2" fmla="*/ 4713618 w 4713618"/>
              <a:gd name="connsiteY2" fmla="*/ 2467683 h 2467683"/>
              <a:gd name="connsiteX3" fmla="*/ 0 w 4713618"/>
              <a:gd name="connsiteY3" fmla="*/ 2467683 h 2467683"/>
            </a:gdLst>
            <a:ahLst/>
            <a:cxnLst>
              <a:cxn ang="0">
                <a:pos x="connsiteX0" y="connsiteY0"/>
              </a:cxn>
              <a:cxn ang="0">
                <a:pos x="connsiteX1" y="connsiteY1"/>
              </a:cxn>
              <a:cxn ang="0">
                <a:pos x="connsiteX2" y="connsiteY2"/>
              </a:cxn>
              <a:cxn ang="0">
                <a:pos x="connsiteX3" y="connsiteY3"/>
              </a:cxn>
            </a:cxnLst>
            <a:rect l="l" t="t" r="r" b="b"/>
            <a:pathLst>
              <a:path w="4713618" h="2467683">
                <a:moveTo>
                  <a:pt x="0" y="0"/>
                </a:moveTo>
                <a:lnTo>
                  <a:pt x="4713618" y="0"/>
                </a:lnTo>
                <a:lnTo>
                  <a:pt x="4713618" y="2467683"/>
                </a:lnTo>
                <a:lnTo>
                  <a:pt x="0" y="2467683"/>
                </a:lnTo>
                <a:close/>
              </a:path>
            </a:pathLst>
          </a:custGeom>
        </p:spPr>
      </p:pic>
      <p:sp>
        <p:nvSpPr>
          <p:cNvPr id="104" name="Rectangle 103">
            <a:extLst>
              <a:ext uri="{FF2B5EF4-FFF2-40B4-BE49-F238E27FC236}">
                <a16:creationId xmlns:a16="http://schemas.microsoft.com/office/drawing/2014/main" id="{14A569E0-1945-4739-922B-D313811F6D14}"/>
              </a:ext>
            </a:extLst>
          </p:cNvPr>
          <p:cNvSpPr/>
          <p:nvPr/>
        </p:nvSpPr>
        <p:spPr>
          <a:xfrm>
            <a:off x="4713618" y="1045422"/>
            <a:ext cx="3058782" cy="2467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a:extLst>
              <a:ext uri="{FF2B5EF4-FFF2-40B4-BE49-F238E27FC236}">
                <a16:creationId xmlns:a16="http://schemas.microsoft.com/office/drawing/2014/main" id="{129301C1-74EF-4BE9-976E-2AE88D8967B6}"/>
              </a:ext>
            </a:extLst>
          </p:cNvPr>
          <p:cNvGraphicFramePr>
            <a:graphicFrameLocks noChangeAspect="1"/>
          </p:cNvGraphicFramePr>
          <p:nvPr>
            <p:custDataLst>
              <p:tags r:id="rId1"/>
            </p:custDataLst>
            <p:extLst>
              <p:ext uri="{D42A27DB-BD31-4B8C-83A1-F6EECF244321}">
                <p14:modId xmlns:p14="http://schemas.microsoft.com/office/powerpoint/2010/main" val="1784540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7" name="Object 6" hidden="1">
                        <a:extLst>
                          <a:ext uri="{FF2B5EF4-FFF2-40B4-BE49-F238E27FC236}">
                            <a16:creationId xmlns:a16="http://schemas.microsoft.com/office/drawing/2014/main" id="{129301C1-74EF-4BE9-976E-2AE88D8967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FBD6C8-44ED-4328-94E1-DA43A5C2BE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A109C76B-760C-48E8-99C2-4C7A19DBC223}"/>
              </a:ext>
            </a:extLst>
          </p:cNvPr>
          <p:cNvSpPr>
            <a:spLocks noGrp="1"/>
          </p:cNvSpPr>
          <p:nvPr>
            <p:ph type="title"/>
          </p:nvPr>
        </p:nvSpPr>
        <p:spPr/>
        <p:txBody>
          <a:bodyPr/>
          <a:lstStyle/>
          <a:p>
            <a:r>
              <a:rPr lang="en-US" dirty="0"/>
              <a:t>Battlecard: Competitor 2</a:t>
            </a:r>
          </a:p>
        </p:txBody>
      </p:sp>
      <p:sp>
        <p:nvSpPr>
          <p:cNvPr id="59" name="Rectangle 58">
            <a:extLst>
              <a:ext uri="{FF2B5EF4-FFF2-40B4-BE49-F238E27FC236}">
                <a16:creationId xmlns:a16="http://schemas.microsoft.com/office/drawing/2014/main" id="{F566EBD4-1530-4F50-9E09-D44A7D30DB1F}"/>
              </a:ext>
            </a:extLst>
          </p:cNvPr>
          <p:cNvSpPr/>
          <p:nvPr/>
        </p:nvSpPr>
        <p:spPr>
          <a:xfrm>
            <a:off x="5102237" y="135428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F712E7-B18E-45D5-9B95-01BEDA140057}"/>
              </a:ext>
            </a:extLst>
          </p:cNvPr>
          <p:cNvSpPr txBox="1"/>
          <p:nvPr/>
        </p:nvSpPr>
        <p:spPr>
          <a:xfrm>
            <a:off x="5958839" y="1499988"/>
            <a:ext cx="2202180" cy="646331"/>
          </a:xfrm>
          <a:prstGeom prst="rect">
            <a:avLst/>
          </a:prstGeom>
          <a:noFill/>
        </p:spPr>
        <p:txBody>
          <a:bodyPr wrap="square" lIns="0" tIns="0" rIns="0" bIns="0" rtlCol="0" anchor="t">
            <a:spAutoFit/>
          </a:bodyPr>
          <a:lstStyle/>
          <a:p>
            <a:r>
              <a:rPr lang="en-US" sz="1400" b="1" dirty="0">
                <a:latin typeface="Arial Black" panose="020B0A04020102020204" pitchFamily="34" charset="0"/>
              </a:rPr>
              <a:t>Competitor </a:t>
            </a:r>
            <a:r>
              <a:rPr lang="en-US" sz="1400" b="1">
                <a:latin typeface="Arial Black" panose="020B0A04020102020204" pitchFamily="34" charset="0"/>
              </a:rPr>
              <a:t>2’s </a:t>
            </a:r>
          </a:p>
          <a:p>
            <a:r>
              <a:rPr lang="en-US" sz="1400" b="1">
                <a:latin typeface="Arial Black" panose="020B0A04020102020204" pitchFamily="34" charset="0"/>
              </a:rPr>
              <a:t>Main </a:t>
            </a:r>
            <a:br>
              <a:rPr lang="en-US" sz="1400" b="1" dirty="0">
                <a:latin typeface="Arial Black" panose="020B0A04020102020204" pitchFamily="34" charset="0"/>
              </a:rPr>
            </a:br>
            <a:r>
              <a:rPr lang="en-US" sz="1400" b="1" dirty="0">
                <a:latin typeface="Arial Black" panose="020B0A04020102020204" pitchFamily="34" charset="0"/>
              </a:rPr>
              <a:t>Differentiator</a:t>
            </a:r>
          </a:p>
        </p:txBody>
      </p:sp>
      <p:sp>
        <p:nvSpPr>
          <p:cNvPr id="21" name="TextBox 20">
            <a:extLst>
              <a:ext uri="{FF2B5EF4-FFF2-40B4-BE49-F238E27FC236}">
                <a16:creationId xmlns:a16="http://schemas.microsoft.com/office/drawing/2014/main" id="{5C27D5D3-CDA3-46E7-ACED-71945B0DD451}"/>
              </a:ext>
            </a:extLst>
          </p:cNvPr>
          <p:cNvSpPr txBox="1"/>
          <p:nvPr/>
        </p:nvSpPr>
        <p:spPr>
          <a:xfrm>
            <a:off x="5102236" y="2163369"/>
            <a:ext cx="2521734" cy="1292662"/>
          </a:xfrm>
          <a:prstGeom prst="rect">
            <a:avLst/>
          </a:prstGeom>
          <a:noFill/>
        </p:spPr>
        <p:txBody>
          <a:bodyPr wrap="square" lIns="0" tIns="0" rIns="0" bIns="0" rtlCol="0" anchor="t">
            <a:spAutoFit/>
          </a:bodyPr>
          <a:lstStyle/>
          <a:p>
            <a:r>
              <a:rPr lang="en-US" sz="1200" dirty="0"/>
              <a:t>For merchant enablement, ACI Claims to be “</a:t>
            </a:r>
            <a:r>
              <a:rPr lang="en-US" sz="1200" i="0" dirty="0"/>
              <a:t>the only payments platform that fully supports unified commerce — POS, ecommerce, fraud prevention and customer data — for an uninterrupted payment experience."</a:t>
            </a:r>
          </a:p>
        </p:txBody>
      </p:sp>
      <p:sp>
        <p:nvSpPr>
          <p:cNvPr id="73" name="Rectangle 72">
            <a:extLst>
              <a:ext uri="{FF2B5EF4-FFF2-40B4-BE49-F238E27FC236}">
                <a16:creationId xmlns:a16="http://schemas.microsoft.com/office/drawing/2014/main" id="{57E2FE9D-E3E5-4ACF-8A64-F4D2DA9F3F35}"/>
              </a:ext>
            </a:extLst>
          </p:cNvPr>
          <p:cNvSpPr/>
          <p:nvPr/>
        </p:nvSpPr>
        <p:spPr>
          <a:xfrm>
            <a:off x="240190"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1C429204-75CF-4335-A3BB-949667C1C0CB}"/>
              </a:ext>
            </a:extLst>
          </p:cNvPr>
          <p:cNvSpPr txBox="1"/>
          <p:nvPr/>
        </p:nvSpPr>
        <p:spPr>
          <a:xfrm>
            <a:off x="1092709" y="4010124"/>
            <a:ext cx="3400425" cy="215444"/>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Competitor 2’s Strengths</a:t>
            </a:r>
          </a:p>
        </p:txBody>
      </p:sp>
      <p:sp>
        <p:nvSpPr>
          <p:cNvPr id="76" name="TextBox 75">
            <a:extLst>
              <a:ext uri="{FF2B5EF4-FFF2-40B4-BE49-F238E27FC236}">
                <a16:creationId xmlns:a16="http://schemas.microsoft.com/office/drawing/2014/main" id="{92C84033-F716-45AF-97F8-5ADC3C06A8B2}"/>
              </a:ext>
            </a:extLst>
          </p:cNvPr>
          <p:cNvSpPr txBox="1"/>
          <p:nvPr/>
        </p:nvSpPr>
        <p:spPr>
          <a:xfrm>
            <a:off x="240189" y="4632918"/>
            <a:ext cx="3400425" cy="1661993"/>
          </a:xfrm>
          <a:prstGeom prst="rect">
            <a:avLst/>
          </a:prstGeom>
          <a:noFill/>
        </p:spPr>
        <p:txBody>
          <a:bodyPr wrap="square" lIns="0" tIns="0" rIns="0" bIns="0" rtlCol="0" anchor="t">
            <a:spAutoFit/>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High penetration of B2C omni channel customers</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Strong stable of technology partners for online commerce and system integration (Oracle, Magento loads more)</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Major online and retail partners Spotify, Bonobos, LinkedIn, Microsoft</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Regional payment methods supported</a:t>
            </a:r>
          </a:p>
          <a:p>
            <a:pPr marL="171450" indent="-171450" algn="l" defTabSz="914400" rtl="0" eaLnBrk="1" latinLnBrk="0" hangingPunct="1">
              <a:buFont typeface="Arial" panose="020B0604020202020204" pitchFamily="34" charset="0"/>
              <a:buChar char="•"/>
            </a:pPr>
            <a:r>
              <a:rPr lang="en-US" sz="1200" dirty="0">
                <a:solidFill>
                  <a:schemeClr val="dk1"/>
                </a:solidFill>
                <a:latin typeface="+mn-lt"/>
              </a:rPr>
              <a:t>Excellent r</a:t>
            </a:r>
            <a:r>
              <a:rPr lang="en-US" sz="1200" kern="1200" dirty="0">
                <a:solidFill>
                  <a:schemeClr val="dk1"/>
                </a:solidFill>
                <a:latin typeface="+mn-lt"/>
                <a:ea typeface="+mn-ea"/>
                <a:cs typeface="+mn-cs"/>
              </a:rPr>
              <a:t>eporting &amp; analysis tools</a:t>
            </a:r>
          </a:p>
        </p:txBody>
      </p:sp>
      <p:sp>
        <p:nvSpPr>
          <p:cNvPr id="83" name="Rectangle 82">
            <a:extLst>
              <a:ext uri="{FF2B5EF4-FFF2-40B4-BE49-F238E27FC236}">
                <a16:creationId xmlns:a16="http://schemas.microsoft.com/office/drawing/2014/main" id="{51C3142C-12A5-423E-8F89-39E84434674E}"/>
              </a:ext>
            </a:extLst>
          </p:cNvPr>
          <p:cNvSpPr/>
          <p:nvPr/>
        </p:nvSpPr>
        <p:spPr>
          <a:xfrm>
            <a:off x="3837778"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5A95F41A-5180-422B-B9EC-4D9B40F326BF}"/>
              </a:ext>
            </a:extLst>
          </p:cNvPr>
          <p:cNvSpPr txBox="1"/>
          <p:nvPr/>
        </p:nvSpPr>
        <p:spPr>
          <a:xfrm>
            <a:off x="4690297" y="4010123"/>
            <a:ext cx="3400425" cy="215444"/>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Competitor 2’s Weaknesses</a:t>
            </a:r>
          </a:p>
        </p:txBody>
      </p:sp>
      <p:sp>
        <p:nvSpPr>
          <p:cNvPr id="85" name="TextBox 84">
            <a:extLst>
              <a:ext uri="{FF2B5EF4-FFF2-40B4-BE49-F238E27FC236}">
                <a16:creationId xmlns:a16="http://schemas.microsoft.com/office/drawing/2014/main" id="{8AEA7A6B-29F6-424A-BCFF-6FE4A74D8624}"/>
              </a:ext>
            </a:extLst>
          </p:cNvPr>
          <p:cNvSpPr txBox="1"/>
          <p:nvPr/>
        </p:nvSpPr>
        <p:spPr>
          <a:xfrm>
            <a:off x="3837777" y="4632918"/>
            <a:ext cx="3400425" cy="738664"/>
          </a:xfrm>
          <a:prstGeom prst="rect">
            <a:avLst/>
          </a:prstGeom>
          <a:noFill/>
        </p:spPr>
        <p:txBody>
          <a:bodyPr wrap="square" lIns="0" tIns="0" rIns="0" bIns="0" rtlCol="0" anchor="t">
            <a:spAutoFit/>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Less developed terminal offering</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No P2PE with terminal offering, PCI-DSS </a:t>
            </a:r>
            <a:r>
              <a:rPr lang="en-US" sz="1200" dirty="0">
                <a:solidFill>
                  <a:schemeClr val="dk1"/>
                </a:solidFill>
                <a:latin typeface="+mn-lt"/>
              </a:rPr>
              <a:t>on</a:t>
            </a:r>
            <a:r>
              <a:rPr lang="en-US" sz="1200" kern="1200" dirty="0">
                <a:solidFill>
                  <a:schemeClr val="dk1"/>
                </a:solidFill>
                <a:latin typeface="+mn-lt"/>
                <a:ea typeface="+mn-ea"/>
                <a:cs typeface="+mn-cs"/>
              </a:rPr>
              <a:t>ly </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Attended terminal focus (with Verifone) not unattended payments based</a:t>
            </a:r>
          </a:p>
        </p:txBody>
      </p:sp>
      <p:sp>
        <p:nvSpPr>
          <p:cNvPr id="88" name="Rectangle 87">
            <a:extLst>
              <a:ext uri="{FF2B5EF4-FFF2-40B4-BE49-F238E27FC236}">
                <a16:creationId xmlns:a16="http://schemas.microsoft.com/office/drawing/2014/main" id="{0933AA5F-8FE4-4254-A2BA-942D6CA463C6}"/>
              </a:ext>
            </a:extLst>
          </p:cNvPr>
          <p:cNvSpPr/>
          <p:nvPr/>
        </p:nvSpPr>
        <p:spPr>
          <a:xfrm>
            <a:off x="240190" y="6589496"/>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9" name="TextBox 88">
            <a:extLst>
              <a:ext uri="{FF2B5EF4-FFF2-40B4-BE49-F238E27FC236}">
                <a16:creationId xmlns:a16="http://schemas.microsoft.com/office/drawing/2014/main" id="{009B2578-50EB-44BA-B657-D09ED609BD51}"/>
              </a:ext>
            </a:extLst>
          </p:cNvPr>
          <p:cNvSpPr txBox="1"/>
          <p:nvPr/>
        </p:nvSpPr>
        <p:spPr>
          <a:xfrm>
            <a:off x="1092709" y="6706978"/>
            <a:ext cx="2699749" cy="646331"/>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We have lost deals to Competitor 2 before due to…</a:t>
            </a:r>
          </a:p>
        </p:txBody>
      </p:sp>
      <p:sp>
        <p:nvSpPr>
          <p:cNvPr id="90" name="TextBox 89">
            <a:extLst>
              <a:ext uri="{FF2B5EF4-FFF2-40B4-BE49-F238E27FC236}">
                <a16:creationId xmlns:a16="http://schemas.microsoft.com/office/drawing/2014/main" id="{53150A3E-71A3-4130-886D-A29184CD0DA1}"/>
              </a:ext>
            </a:extLst>
          </p:cNvPr>
          <p:cNvSpPr txBox="1"/>
          <p:nvPr/>
        </p:nvSpPr>
        <p:spPr>
          <a:xfrm>
            <a:off x="240189" y="7416355"/>
            <a:ext cx="3400425" cy="553998"/>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solidFill>
                  <a:schemeClr val="dk1"/>
                </a:solidFill>
                <a:latin typeface="+mn-lt"/>
              </a:rPr>
              <a:t>We have less focus on attended terminals and less developed plug-in payment solutions into ecommerce</a:t>
            </a:r>
          </a:p>
        </p:txBody>
      </p:sp>
      <p:sp>
        <p:nvSpPr>
          <p:cNvPr id="93" name="Rectangle 92">
            <a:extLst>
              <a:ext uri="{FF2B5EF4-FFF2-40B4-BE49-F238E27FC236}">
                <a16:creationId xmlns:a16="http://schemas.microsoft.com/office/drawing/2014/main" id="{228D46AC-ECA4-44DD-AA01-43796E678198}"/>
              </a:ext>
            </a:extLst>
          </p:cNvPr>
          <p:cNvSpPr/>
          <p:nvPr/>
        </p:nvSpPr>
        <p:spPr>
          <a:xfrm>
            <a:off x="3837778" y="6589496"/>
            <a:ext cx="727410" cy="72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4" name="TextBox 93">
            <a:extLst>
              <a:ext uri="{FF2B5EF4-FFF2-40B4-BE49-F238E27FC236}">
                <a16:creationId xmlns:a16="http://schemas.microsoft.com/office/drawing/2014/main" id="{8FCDC4BB-176B-4C81-8192-13BBCB24A6EC}"/>
              </a:ext>
            </a:extLst>
          </p:cNvPr>
          <p:cNvSpPr txBox="1"/>
          <p:nvPr/>
        </p:nvSpPr>
        <p:spPr>
          <a:xfrm>
            <a:off x="4690297" y="6706978"/>
            <a:ext cx="3400425" cy="492443"/>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We position ourselves </a:t>
            </a:r>
            <a:br>
              <a:rPr lang="en-US" dirty="0"/>
            </a:br>
            <a:r>
              <a:rPr lang="en-US" dirty="0"/>
              <a:t>by saying…</a:t>
            </a:r>
          </a:p>
        </p:txBody>
      </p:sp>
      <p:sp>
        <p:nvSpPr>
          <p:cNvPr id="95" name="TextBox 94">
            <a:extLst>
              <a:ext uri="{FF2B5EF4-FFF2-40B4-BE49-F238E27FC236}">
                <a16:creationId xmlns:a16="http://schemas.microsoft.com/office/drawing/2014/main" id="{93D66299-CE84-417D-9686-E717D18C4153}"/>
              </a:ext>
            </a:extLst>
          </p:cNvPr>
          <p:cNvSpPr txBox="1"/>
          <p:nvPr/>
        </p:nvSpPr>
        <p:spPr>
          <a:xfrm>
            <a:off x="3837777" y="7416355"/>
            <a:ext cx="3400425" cy="2215991"/>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kern="1200" dirty="0">
                <a:solidFill>
                  <a:schemeClr val="dk1"/>
                </a:solidFill>
                <a:latin typeface="+mn-lt"/>
                <a:ea typeface="+mn-ea"/>
                <a:cs typeface="+mn-cs"/>
              </a:rPr>
              <a:t>We are a specialist in delivering omni channel unattended payment solutions to market within our chosen verticals.  </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We are more experienced in terminal deployment, combining our gateway and physical payment touchpoints with our e-commerce capability. </a:t>
            </a:r>
          </a:p>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Our “Pure Play” plug-in ecommerce payment offering as ADVAM is less developed then Competitor 2 but we combine with our pre-book and account platforms to create a unique service. </a:t>
            </a:r>
          </a:p>
        </p:txBody>
      </p:sp>
      <p:grpSp>
        <p:nvGrpSpPr>
          <p:cNvPr id="117" name="Group 116">
            <a:extLst>
              <a:ext uri="{FF2B5EF4-FFF2-40B4-BE49-F238E27FC236}">
                <a16:creationId xmlns:a16="http://schemas.microsoft.com/office/drawing/2014/main" id="{A8769A60-B0DF-44A9-B5AA-8DEF6C7FCC66}"/>
              </a:ext>
            </a:extLst>
          </p:cNvPr>
          <p:cNvGrpSpPr/>
          <p:nvPr/>
        </p:nvGrpSpPr>
        <p:grpSpPr>
          <a:xfrm>
            <a:off x="5302141" y="1554192"/>
            <a:ext cx="327603" cy="327603"/>
            <a:chOff x="2670175" y="723900"/>
            <a:chExt cx="360363" cy="360363"/>
          </a:xfrm>
          <a:solidFill>
            <a:schemeClr val="bg1"/>
          </a:solidFill>
        </p:grpSpPr>
        <p:sp>
          <p:nvSpPr>
            <p:cNvPr id="110" name="Oval 275">
              <a:extLst>
                <a:ext uri="{FF2B5EF4-FFF2-40B4-BE49-F238E27FC236}">
                  <a16:creationId xmlns:a16="http://schemas.microsoft.com/office/drawing/2014/main" id="{1B3F4AD2-0784-4CE9-9B48-CFC8C3BA1A56}"/>
                </a:ext>
              </a:extLst>
            </p:cNvPr>
            <p:cNvSpPr>
              <a:spLocks noChangeArrowheads="1"/>
            </p:cNvSpPr>
            <p:nvPr/>
          </p:nvSpPr>
          <p:spPr bwMode="auto">
            <a:xfrm>
              <a:off x="2895600" y="723900"/>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76">
              <a:extLst>
                <a:ext uri="{FF2B5EF4-FFF2-40B4-BE49-F238E27FC236}">
                  <a16:creationId xmlns:a16="http://schemas.microsoft.com/office/drawing/2014/main" id="{A846E8D8-E9D4-4C11-B3F0-3E218EA2CE81}"/>
                </a:ext>
              </a:extLst>
            </p:cNvPr>
            <p:cNvSpPr>
              <a:spLocks/>
            </p:cNvSpPr>
            <p:nvPr/>
          </p:nvSpPr>
          <p:spPr bwMode="auto">
            <a:xfrm>
              <a:off x="2692400" y="723900"/>
              <a:ext cx="147638" cy="90488"/>
            </a:xfrm>
            <a:custGeom>
              <a:avLst/>
              <a:gdLst>
                <a:gd name="T0" fmla="*/ 24 w 39"/>
                <a:gd name="T1" fmla="*/ 24 h 24"/>
                <a:gd name="T2" fmla="*/ 39 w 39"/>
                <a:gd name="T3" fmla="*/ 1 h 24"/>
                <a:gd name="T4" fmla="*/ 39 w 39"/>
                <a:gd name="T5" fmla="*/ 0 h 24"/>
                <a:gd name="T6" fmla="*/ 0 w 39"/>
                <a:gd name="T7" fmla="*/ 24 h 24"/>
                <a:gd name="T8" fmla="*/ 24 w 39"/>
                <a:gd name="T9" fmla="*/ 24 h 24"/>
              </a:gdLst>
              <a:ahLst/>
              <a:cxnLst>
                <a:cxn ang="0">
                  <a:pos x="T0" y="T1"/>
                </a:cxn>
                <a:cxn ang="0">
                  <a:pos x="T2" y="T3"/>
                </a:cxn>
                <a:cxn ang="0">
                  <a:pos x="T4" y="T5"/>
                </a:cxn>
                <a:cxn ang="0">
                  <a:pos x="T6" y="T7"/>
                </a:cxn>
                <a:cxn ang="0">
                  <a:pos x="T8" y="T9"/>
                </a:cxn>
              </a:cxnLst>
              <a:rect l="0" t="0" r="r" b="b"/>
              <a:pathLst>
                <a:path w="39" h="24">
                  <a:moveTo>
                    <a:pt x="24" y="24"/>
                  </a:moveTo>
                  <a:cubicBezTo>
                    <a:pt x="27" y="16"/>
                    <a:pt x="32" y="8"/>
                    <a:pt x="39" y="1"/>
                  </a:cubicBezTo>
                  <a:cubicBezTo>
                    <a:pt x="39" y="0"/>
                    <a:pt x="39" y="0"/>
                    <a:pt x="39" y="0"/>
                  </a:cubicBezTo>
                  <a:cubicBezTo>
                    <a:pt x="22" y="1"/>
                    <a:pt x="8" y="10"/>
                    <a:pt x="0"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77">
              <a:extLst>
                <a:ext uri="{FF2B5EF4-FFF2-40B4-BE49-F238E27FC236}">
                  <a16:creationId xmlns:a16="http://schemas.microsoft.com/office/drawing/2014/main" id="{CB2CE20D-BDBA-4F95-AFED-0AF1D365BEE2}"/>
                </a:ext>
              </a:extLst>
            </p:cNvPr>
            <p:cNvSpPr>
              <a:spLocks/>
            </p:cNvSpPr>
            <p:nvPr/>
          </p:nvSpPr>
          <p:spPr bwMode="auto">
            <a:xfrm>
              <a:off x="2670175" y="904875"/>
              <a:ext cx="112713" cy="74613"/>
            </a:xfrm>
            <a:custGeom>
              <a:avLst/>
              <a:gdLst>
                <a:gd name="T0" fmla="*/ 26 w 30"/>
                <a:gd name="T1" fmla="*/ 0 h 20"/>
                <a:gd name="T2" fmla="*/ 0 w 30"/>
                <a:gd name="T3" fmla="*/ 0 h 20"/>
                <a:gd name="T4" fmla="*/ 5 w 30"/>
                <a:gd name="T5" fmla="*/ 20 h 20"/>
                <a:gd name="T6" fmla="*/ 30 w 30"/>
                <a:gd name="T7" fmla="*/ 20 h 20"/>
                <a:gd name="T8" fmla="*/ 26 w 30"/>
                <a:gd name="T9" fmla="*/ 0 h 20"/>
              </a:gdLst>
              <a:ahLst/>
              <a:cxnLst>
                <a:cxn ang="0">
                  <a:pos x="T0" y="T1"/>
                </a:cxn>
                <a:cxn ang="0">
                  <a:pos x="T2" y="T3"/>
                </a:cxn>
                <a:cxn ang="0">
                  <a:pos x="T4" y="T5"/>
                </a:cxn>
                <a:cxn ang="0">
                  <a:pos x="T6" y="T7"/>
                </a:cxn>
                <a:cxn ang="0">
                  <a:pos x="T8" y="T9"/>
                </a:cxn>
              </a:cxnLst>
              <a:rect l="0" t="0" r="r" b="b"/>
              <a:pathLst>
                <a:path w="30" h="20">
                  <a:moveTo>
                    <a:pt x="26" y="0"/>
                  </a:moveTo>
                  <a:cubicBezTo>
                    <a:pt x="0" y="0"/>
                    <a:pt x="0" y="0"/>
                    <a:pt x="0" y="0"/>
                  </a:cubicBezTo>
                  <a:cubicBezTo>
                    <a:pt x="0" y="7"/>
                    <a:pt x="2" y="14"/>
                    <a:pt x="5" y="20"/>
                  </a:cubicBezTo>
                  <a:cubicBezTo>
                    <a:pt x="30" y="20"/>
                    <a:pt x="30" y="20"/>
                    <a:pt x="30" y="20"/>
                  </a:cubicBezTo>
                  <a:cubicBezTo>
                    <a:pt x="28" y="13"/>
                    <a:pt x="26" y="7"/>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78">
              <a:extLst>
                <a:ext uri="{FF2B5EF4-FFF2-40B4-BE49-F238E27FC236}">
                  <a16:creationId xmlns:a16="http://schemas.microsoft.com/office/drawing/2014/main" id="{0F1E8963-3A23-4775-A5E7-B8993FFCBAAA}"/>
                </a:ext>
              </a:extLst>
            </p:cNvPr>
            <p:cNvSpPr>
              <a:spLocks/>
            </p:cNvSpPr>
            <p:nvPr/>
          </p:nvSpPr>
          <p:spPr bwMode="auto">
            <a:xfrm>
              <a:off x="2782888" y="723900"/>
              <a:ext cx="82550" cy="360363"/>
            </a:xfrm>
            <a:custGeom>
              <a:avLst/>
              <a:gdLst>
                <a:gd name="T0" fmla="*/ 21 w 22"/>
                <a:gd name="T1" fmla="*/ 0 h 96"/>
                <a:gd name="T2" fmla="*/ 17 w 22"/>
                <a:gd name="T3" fmla="*/ 3 h 96"/>
                <a:gd name="T4" fmla="*/ 4 w 22"/>
                <a:gd name="T5" fmla="*/ 24 h 96"/>
                <a:gd name="T6" fmla="*/ 22 w 22"/>
                <a:gd name="T7" fmla="*/ 24 h 96"/>
                <a:gd name="T8" fmla="*/ 22 w 22"/>
                <a:gd name="T9" fmla="*/ 28 h 96"/>
                <a:gd name="T10" fmla="*/ 3 w 22"/>
                <a:gd name="T11" fmla="*/ 28 h 96"/>
                <a:gd name="T12" fmla="*/ 0 w 22"/>
                <a:gd name="T13" fmla="*/ 44 h 96"/>
                <a:gd name="T14" fmla="*/ 22 w 22"/>
                <a:gd name="T15" fmla="*/ 44 h 96"/>
                <a:gd name="T16" fmla="*/ 22 w 22"/>
                <a:gd name="T17" fmla="*/ 48 h 96"/>
                <a:gd name="T18" fmla="*/ 0 w 22"/>
                <a:gd name="T19" fmla="*/ 48 h 96"/>
                <a:gd name="T20" fmla="*/ 4 w 22"/>
                <a:gd name="T21" fmla="*/ 68 h 96"/>
                <a:gd name="T22" fmla="*/ 22 w 22"/>
                <a:gd name="T23" fmla="*/ 68 h 96"/>
                <a:gd name="T24" fmla="*/ 22 w 22"/>
                <a:gd name="T25" fmla="*/ 72 h 96"/>
                <a:gd name="T26" fmla="*/ 6 w 22"/>
                <a:gd name="T27" fmla="*/ 72 h 96"/>
                <a:gd name="T28" fmla="*/ 18 w 22"/>
                <a:gd name="T29" fmla="*/ 93 h 96"/>
                <a:gd name="T30" fmla="*/ 21 w 22"/>
                <a:gd name="T31" fmla="*/ 96 h 96"/>
                <a:gd name="T32" fmla="*/ 22 w 22"/>
                <a:gd name="T33" fmla="*/ 96 h 96"/>
                <a:gd name="T34" fmla="*/ 22 w 22"/>
                <a:gd name="T35" fmla="*/ 0 h 96"/>
                <a:gd name="T36" fmla="*/ 21 w 2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96">
                  <a:moveTo>
                    <a:pt x="21" y="0"/>
                  </a:moveTo>
                  <a:cubicBezTo>
                    <a:pt x="17" y="3"/>
                    <a:pt x="17" y="3"/>
                    <a:pt x="17" y="3"/>
                  </a:cubicBezTo>
                  <a:cubicBezTo>
                    <a:pt x="12" y="10"/>
                    <a:pt x="7" y="17"/>
                    <a:pt x="4" y="24"/>
                  </a:cubicBezTo>
                  <a:cubicBezTo>
                    <a:pt x="22" y="24"/>
                    <a:pt x="22" y="24"/>
                    <a:pt x="22" y="24"/>
                  </a:cubicBezTo>
                  <a:cubicBezTo>
                    <a:pt x="22" y="28"/>
                    <a:pt x="22" y="28"/>
                    <a:pt x="22" y="28"/>
                  </a:cubicBezTo>
                  <a:cubicBezTo>
                    <a:pt x="3" y="28"/>
                    <a:pt x="3" y="28"/>
                    <a:pt x="3" y="28"/>
                  </a:cubicBezTo>
                  <a:cubicBezTo>
                    <a:pt x="1" y="33"/>
                    <a:pt x="0" y="39"/>
                    <a:pt x="0" y="44"/>
                  </a:cubicBezTo>
                  <a:cubicBezTo>
                    <a:pt x="22" y="44"/>
                    <a:pt x="22" y="44"/>
                    <a:pt x="22" y="44"/>
                  </a:cubicBezTo>
                  <a:cubicBezTo>
                    <a:pt x="22" y="48"/>
                    <a:pt x="22" y="48"/>
                    <a:pt x="22" y="48"/>
                  </a:cubicBezTo>
                  <a:cubicBezTo>
                    <a:pt x="0" y="48"/>
                    <a:pt x="0" y="48"/>
                    <a:pt x="0" y="48"/>
                  </a:cubicBezTo>
                  <a:cubicBezTo>
                    <a:pt x="0" y="55"/>
                    <a:pt x="2" y="61"/>
                    <a:pt x="4" y="68"/>
                  </a:cubicBezTo>
                  <a:cubicBezTo>
                    <a:pt x="22" y="68"/>
                    <a:pt x="22" y="68"/>
                    <a:pt x="22" y="68"/>
                  </a:cubicBezTo>
                  <a:cubicBezTo>
                    <a:pt x="22" y="72"/>
                    <a:pt x="22" y="72"/>
                    <a:pt x="22" y="72"/>
                  </a:cubicBezTo>
                  <a:cubicBezTo>
                    <a:pt x="6" y="72"/>
                    <a:pt x="6" y="72"/>
                    <a:pt x="6" y="72"/>
                  </a:cubicBezTo>
                  <a:cubicBezTo>
                    <a:pt x="8" y="79"/>
                    <a:pt x="12" y="86"/>
                    <a:pt x="18" y="93"/>
                  </a:cubicBezTo>
                  <a:cubicBezTo>
                    <a:pt x="21" y="96"/>
                    <a:pt x="21" y="96"/>
                    <a:pt x="21" y="96"/>
                  </a:cubicBezTo>
                  <a:cubicBezTo>
                    <a:pt x="22" y="96"/>
                    <a:pt x="22" y="96"/>
                    <a:pt x="22" y="96"/>
                  </a:cubicBezTo>
                  <a:cubicBezTo>
                    <a:pt x="22" y="0"/>
                    <a:pt x="22" y="0"/>
                    <a:pt x="22"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79">
              <a:extLst>
                <a:ext uri="{FF2B5EF4-FFF2-40B4-BE49-F238E27FC236}">
                  <a16:creationId xmlns:a16="http://schemas.microsoft.com/office/drawing/2014/main" id="{8F6DFA7F-A969-44B6-9F20-AE23D5545F7C}"/>
                </a:ext>
              </a:extLst>
            </p:cNvPr>
            <p:cNvSpPr>
              <a:spLocks/>
            </p:cNvSpPr>
            <p:nvPr/>
          </p:nvSpPr>
          <p:spPr bwMode="auto">
            <a:xfrm>
              <a:off x="2697163" y="993775"/>
              <a:ext cx="142875" cy="90488"/>
            </a:xfrm>
            <a:custGeom>
              <a:avLst/>
              <a:gdLst>
                <a:gd name="T0" fmla="*/ 38 w 38"/>
                <a:gd name="T1" fmla="*/ 23 h 24"/>
                <a:gd name="T2" fmla="*/ 24 w 38"/>
                <a:gd name="T3" fmla="*/ 0 h 24"/>
                <a:gd name="T4" fmla="*/ 0 w 38"/>
                <a:gd name="T5" fmla="*/ 0 h 24"/>
                <a:gd name="T6" fmla="*/ 38 w 38"/>
                <a:gd name="T7" fmla="*/ 24 h 24"/>
                <a:gd name="T8" fmla="*/ 38 w 38"/>
                <a:gd name="T9" fmla="*/ 23 h 24"/>
              </a:gdLst>
              <a:ahLst/>
              <a:cxnLst>
                <a:cxn ang="0">
                  <a:pos x="T0" y="T1"/>
                </a:cxn>
                <a:cxn ang="0">
                  <a:pos x="T2" y="T3"/>
                </a:cxn>
                <a:cxn ang="0">
                  <a:pos x="T4" y="T5"/>
                </a:cxn>
                <a:cxn ang="0">
                  <a:pos x="T6" y="T7"/>
                </a:cxn>
                <a:cxn ang="0">
                  <a:pos x="T8" y="T9"/>
                </a:cxn>
              </a:cxnLst>
              <a:rect l="0" t="0" r="r" b="b"/>
              <a:pathLst>
                <a:path w="38" h="24">
                  <a:moveTo>
                    <a:pt x="38" y="23"/>
                  </a:moveTo>
                  <a:cubicBezTo>
                    <a:pt x="32" y="16"/>
                    <a:pt x="27" y="8"/>
                    <a:pt x="24" y="0"/>
                  </a:cubicBezTo>
                  <a:cubicBezTo>
                    <a:pt x="0" y="0"/>
                    <a:pt x="0" y="0"/>
                    <a:pt x="0" y="0"/>
                  </a:cubicBezTo>
                  <a:cubicBezTo>
                    <a:pt x="8" y="14"/>
                    <a:pt x="22" y="23"/>
                    <a:pt x="38" y="24"/>
                  </a:cubicBezTo>
                  <a:lnTo>
                    <a:pt x="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80">
              <a:extLst>
                <a:ext uri="{FF2B5EF4-FFF2-40B4-BE49-F238E27FC236}">
                  <a16:creationId xmlns:a16="http://schemas.microsoft.com/office/drawing/2014/main" id="{B636A18A-C88A-41B6-B51D-BFCDA4374536}"/>
                </a:ext>
              </a:extLst>
            </p:cNvPr>
            <p:cNvSpPr>
              <a:spLocks/>
            </p:cNvSpPr>
            <p:nvPr/>
          </p:nvSpPr>
          <p:spPr bwMode="auto">
            <a:xfrm>
              <a:off x="2670175" y="828675"/>
              <a:ext cx="109538" cy="60325"/>
            </a:xfrm>
            <a:custGeom>
              <a:avLst/>
              <a:gdLst>
                <a:gd name="T0" fmla="*/ 4 w 29"/>
                <a:gd name="T1" fmla="*/ 0 h 16"/>
                <a:gd name="T2" fmla="*/ 0 w 29"/>
                <a:gd name="T3" fmla="*/ 16 h 16"/>
                <a:gd name="T4" fmla="*/ 26 w 29"/>
                <a:gd name="T5" fmla="*/ 16 h 16"/>
                <a:gd name="T6" fmla="*/ 29 w 29"/>
                <a:gd name="T7" fmla="*/ 0 h 16"/>
                <a:gd name="T8" fmla="*/ 4 w 29"/>
                <a:gd name="T9" fmla="*/ 0 h 16"/>
              </a:gdLst>
              <a:ahLst/>
              <a:cxnLst>
                <a:cxn ang="0">
                  <a:pos x="T0" y="T1"/>
                </a:cxn>
                <a:cxn ang="0">
                  <a:pos x="T2" y="T3"/>
                </a:cxn>
                <a:cxn ang="0">
                  <a:pos x="T4" y="T5"/>
                </a:cxn>
                <a:cxn ang="0">
                  <a:pos x="T6" y="T7"/>
                </a:cxn>
                <a:cxn ang="0">
                  <a:pos x="T8" y="T9"/>
                </a:cxn>
              </a:cxnLst>
              <a:rect l="0" t="0" r="r" b="b"/>
              <a:pathLst>
                <a:path w="29" h="16">
                  <a:moveTo>
                    <a:pt x="4" y="0"/>
                  </a:moveTo>
                  <a:cubicBezTo>
                    <a:pt x="2" y="5"/>
                    <a:pt x="0" y="10"/>
                    <a:pt x="0" y="16"/>
                  </a:cubicBezTo>
                  <a:cubicBezTo>
                    <a:pt x="26" y="16"/>
                    <a:pt x="26" y="16"/>
                    <a:pt x="26" y="16"/>
                  </a:cubicBezTo>
                  <a:cubicBezTo>
                    <a:pt x="26" y="11"/>
                    <a:pt x="27" y="5"/>
                    <a:pt x="29"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81">
              <a:extLst>
                <a:ext uri="{FF2B5EF4-FFF2-40B4-BE49-F238E27FC236}">
                  <a16:creationId xmlns:a16="http://schemas.microsoft.com/office/drawing/2014/main" id="{E016F724-5CA9-4FA6-84C4-AEA51EB459EE}"/>
                </a:ext>
              </a:extLst>
            </p:cNvPr>
            <p:cNvSpPr>
              <a:spLocks/>
            </p:cNvSpPr>
            <p:nvPr/>
          </p:nvSpPr>
          <p:spPr bwMode="auto">
            <a:xfrm>
              <a:off x="2881313" y="822325"/>
              <a:ext cx="149225" cy="261938"/>
            </a:xfrm>
            <a:custGeom>
              <a:avLst/>
              <a:gdLst>
                <a:gd name="T0" fmla="*/ 39 w 40"/>
                <a:gd name="T1" fmla="*/ 4 h 70"/>
                <a:gd name="T2" fmla="*/ 25 w 40"/>
                <a:gd name="T3" fmla="*/ 0 h 70"/>
                <a:gd name="T4" fmla="*/ 22 w 40"/>
                <a:gd name="T5" fmla="*/ 1 h 70"/>
                <a:gd name="T6" fmla="*/ 16 w 40"/>
                <a:gd name="T7" fmla="*/ 14 h 70"/>
                <a:gd name="T8" fmla="*/ 10 w 40"/>
                <a:gd name="T9" fmla="*/ 1 h 70"/>
                <a:gd name="T10" fmla="*/ 7 w 40"/>
                <a:gd name="T11" fmla="*/ 0 h 70"/>
                <a:gd name="T12" fmla="*/ 0 w 40"/>
                <a:gd name="T13" fmla="*/ 2 h 70"/>
                <a:gd name="T14" fmla="*/ 0 w 40"/>
                <a:gd name="T15" fmla="*/ 38 h 70"/>
                <a:gd name="T16" fmla="*/ 0 w 40"/>
                <a:gd name="T17" fmla="*/ 38 h 70"/>
                <a:gd name="T18" fmla="*/ 4 w 40"/>
                <a:gd name="T19" fmla="*/ 68 h 70"/>
                <a:gd name="T20" fmla="*/ 6 w 40"/>
                <a:gd name="T21" fmla="*/ 70 h 70"/>
                <a:gd name="T22" fmla="*/ 26 w 40"/>
                <a:gd name="T23" fmla="*/ 70 h 70"/>
                <a:gd name="T24" fmla="*/ 28 w 40"/>
                <a:gd name="T25" fmla="*/ 68 h 70"/>
                <a:gd name="T26" fmla="*/ 32 w 40"/>
                <a:gd name="T27" fmla="*/ 38 h 70"/>
                <a:gd name="T28" fmla="*/ 38 w 40"/>
                <a:gd name="T29" fmla="*/ 38 h 70"/>
                <a:gd name="T30" fmla="*/ 40 w 40"/>
                <a:gd name="T31" fmla="*/ 36 h 70"/>
                <a:gd name="T32" fmla="*/ 40 w 40"/>
                <a:gd name="T33" fmla="*/ 6 h 70"/>
                <a:gd name="T34" fmla="*/ 39 w 40"/>
                <a:gd name="T35"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0">
                  <a:moveTo>
                    <a:pt x="39" y="4"/>
                  </a:moveTo>
                  <a:cubicBezTo>
                    <a:pt x="25" y="0"/>
                    <a:pt x="25" y="0"/>
                    <a:pt x="25" y="0"/>
                  </a:cubicBezTo>
                  <a:cubicBezTo>
                    <a:pt x="24" y="0"/>
                    <a:pt x="23" y="0"/>
                    <a:pt x="22" y="1"/>
                  </a:cubicBezTo>
                  <a:cubicBezTo>
                    <a:pt x="16" y="14"/>
                    <a:pt x="16" y="14"/>
                    <a:pt x="16" y="14"/>
                  </a:cubicBezTo>
                  <a:cubicBezTo>
                    <a:pt x="10" y="1"/>
                    <a:pt x="10" y="1"/>
                    <a:pt x="10" y="1"/>
                  </a:cubicBezTo>
                  <a:cubicBezTo>
                    <a:pt x="9" y="0"/>
                    <a:pt x="8" y="0"/>
                    <a:pt x="7" y="0"/>
                  </a:cubicBezTo>
                  <a:cubicBezTo>
                    <a:pt x="0" y="2"/>
                    <a:pt x="0" y="2"/>
                    <a:pt x="0" y="2"/>
                  </a:cubicBezTo>
                  <a:cubicBezTo>
                    <a:pt x="0" y="38"/>
                    <a:pt x="0" y="38"/>
                    <a:pt x="0" y="38"/>
                  </a:cubicBezTo>
                  <a:cubicBezTo>
                    <a:pt x="0" y="38"/>
                    <a:pt x="0" y="38"/>
                    <a:pt x="0" y="38"/>
                  </a:cubicBezTo>
                  <a:cubicBezTo>
                    <a:pt x="4" y="68"/>
                    <a:pt x="4" y="68"/>
                    <a:pt x="4" y="68"/>
                  </a:cubicBezTo>
                  <a:cubicBezTo>
                    <a:pt x="4" y="69"/>
                    <a:pt x="5" y="70"/>
                    <a:pt x="6" y="70"/>
                  </a:cubicBezTo>
                  <a:cubicBezTo>
                    <a:pt x="26" y="70"/>
                    <a:pt x="26" y="70"/>
                    <a:pt x="26" y="70"/>
                  </a:cubicBezTo>
                  <a:cubicBezTo>
                    <a:pt x="27" y="70"/>
                    <a:pt x="28" y="69"/>
                    <a:pt x="28" y="68"/>
                  </a:cubicBezTo>
                  <a:cubicBezTo>
                    <a:pt x="32" y="38"/>
                    <a:pt x="32" y="38"/>
                    <a:pt x="32" y="38"/>
                  </a:cubicBezTo>
                  <a:cubicBezTo>
                    <a:pt x="38" y="38"/>
                    <a:pt x="38" y="38"/>
                    <a:pt x="38" y="38"/>
                  </a:cubicBezTo>
                  <a:cubicBezTo>
                    <a:pt x="39" y="38"/>
                    <a:pt x="40" y="37"/>
                    <a:pt x="40" y="36"/>
                  </a:cubicBezTo>
                  <a:cubicBezTo>
                    <a:pt x="40" y="6"/>
                    <a:pt x="40" y="6"/>
                    <a:pt x="40" y="6"/>
                  </a:cubicBezTo>
                  <a:cubicBezTo>
                    <a:pt x="40" y="5"/>
                    <a:pt x="39"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6" name="Group 135">
            <a:extLst>
              <a:ext uri="{FF2B5EF4-FFF2-40B4-BE49-F238E27FC236}">
                <a16:creationId xmlns:a16="http://schemas.microsoft.com/office/drawing/2014/main" id="{BE93E137-E4B5-4DCB-A07D-50EF19EF30CD}"/>
              </a:ext>
            </a:extLst>
          </p:cNvPr>
          <p:cNvGrpSpPr/>
          <p:nvPr/>
        </p:nvGrpSpPr>
        <p:grpSpPr>
          <a:xfrm>
            <a:off x="4034074" y="3984099"/>
            <a:ext cx="334819" cy="329046"/>
            <a:chOff x="9153525" y="3248025"/>
            <a:chExt cx="368301" cy="361951"/>
          </a:xfrm>
          <a:solidFill>
            <a:schemeClr val="bg1"/>
          </a:solidFill>
        </p:grpSpPr>
        <p:sp>
          <p:nvSpPr>
            <p:cNvPr id="127" name="Freeform 115">
              <a:extLst>
                <a:ext uri="{FF2B5EF4-FFF2-40B4-BE49-F238E27FC236}">
                  <a16:creationId xmlns:a16="http://schemas.microsoft.com/office/drawing/2014/main" id="{BEDE95B6-70E9-4EFA-AF29-C727BCC78E02}"/>
                </a:ext>
              </a:extLst>
            </p:cNvPr>
            <p:cNvSpPr>
              <a:spLocks/>
            </p:cNvSpPr>
            <p:nvPr/>
          </p:nvSpPr>
          <p:spPr bwMode="auto">
            <a:xfrm>
              <a:off x="9202738" y="3270250"/>
              <a:ext cx="63500" cy="60325"/>
            </a:xfrm>
            <a:custGeom>
              <a:avLst/>
              <a:gdLst>
                <a:gd name="T0" fmla="*/ 13 w 17"/>
                <a:gd name="T1" fmla="*/ 16 h 16"/>
                <a:gd name="T2" fmla="*/ 10 w 17"/>
                <a:gd name="T3" fmla="*/ 15 h 16"/>
                <a:gd name="T4" fmla="*/ 2 w 17"/>
                <a:gd name="T5" fmla="*/ 7 h 16"/>
                <a:gd name="T6" fmla="*/ 2 w 17"/>
                <a:gd name="T7" fmla="*/ 1 h 16"/>
                <a:gd name="T8" fmla="*/ 8 w 17"/>
                <a:gd name="T9" fmla="*/ 1 h 16"/>
                <a:gd name="T10" fmla="*/ 16 w 17"/>
                <a:gd name="T11" fmla="*/ 9 h 16"/>
                <a:gd name="T12" fmla="*/ 16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6"/>
                    <a:pt x="0" y="3"/>
                    <a:pt x="2" y="1"/>
                  </a:cubicBezTo>
                  <a:cubicBezTo>
                    <a:pt x="3" y="0"/>
                    <a:pt x="6" y="0"/>
                    <a:pt x="8" y="1"/>
                  </a:cubicBezTo>
                  <a:cubicBezTo>
                    <a:pt x="16" y="9"/>
                    <a:pt x="16" y="9"/>
                    <a:pt x="16" y="9"/>
                  </a:cubicBezTo>
                  <a:cubicBezTo>
                    <a:pt x="17" y="11"/>
                    <a:pt x="17" y="14"/>
                    <a:pt x="16"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116">
              <a:extLst>
                <a:ext uri="{FF2B5EF4-FFF2-40B4-BE49-F238E27FC236}">
                  <a16:creationId xmlns:a16="http://schemas.microsoft.com/office/drawing/2014/main" id="{B3AE836C-2BB0-4BAA-A019-7E5DA5848FDF}"/>
                </a:ext>
              </a:extLst>
            </p:cNvPr>
            <p:cNvSpPr>
              <a:spLocks/>
            </p:cNvSpPr>
            <p:nvPr/>
          </p:nvSpPr>
          <p:spPr bwMode="auto">
            <a:xfrm>
              <a:off x="9282113" y="3248025"/>
              <a:ext cx="30163" cy="68263"/>
            </a:xfrm>
            <a:custGeom>
              <a:avLst/>
              <a:gdLst>
                <a:gd name="T0" fmla="*/ 4 w 8"/>
                <a:gd name="T1" fmla="*/ 18 h 18"/>
                <a:gd name="T2" fmla="*/ 0 w 8"/>
                <a:gd name="T3" fmla="*/ 14 h 18"/>
                <a:gd name="T4" fmla="*/ 0 w 8"/>
                <a:gd name="T5" fmla="*/ 4 h 18"/>
                <a:gd name="T6" fmla="*/ 4 w 8"/>
                <a:gd name="T7" fmla="*/ 0 h 18"/>
                <a:gd name="T8" fmla="*/ 8 w 8"/>
                <a:gd name="T9" fmla="*/ 4 h 18"/>
                <a:gd name="T10" fmla="*/ 8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2" y="18"/>
                    <a:pt x="0" y="16"/>
                    <a:pt x="0" y="14"/>
                  </a:cubicBezTo>
                  <a:cubicBezTo>
                    <a:pt x="0" y="4"/>
                    <a:pt x="0" y="4"/>
                    <a:pt x="0" y="4"/>
                  </a:cubicBezTo>
                  <a:cubicBezTo>
                    <a:pt x="0" y="2"/>
                    <a:pt x="2" y="0"/>
                    <a:pt x="4" y="0"/>
                  </a:cubicBezTo>
                  <a:cubicBezTo>
                    <a:pt x="6" y="0"/>
                    <a:pt x="8" y="2"/>
                    <a:pt x="8" y="4"/>
                  </a:cubicBezTo>
                  <a:cubicBezTo>
                    <a:pt x="8" y="14"/>
                    <a:pt x="8" y="14"/>
                    <a:pt x="8" y="14"/>
                  </a:cubicBezTo>
                  <a:cubicBezTo>
                    <a:pt x="8" y="16"/>
                    <a:pt x="6" y="18"/>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117">
              <a:extLst>
                <a:ext uri="{FF2B5EF4-FFF2-40B4-BE49-F238E27FC236}">
                  <a16:creationId xmlns:a16="http://schemas.microsoft.com/office/drawing/2014/main" id="{3FA5B764-37E0-49D1-B46D-8150126ECF1B}"/>
                </a:ext>
              </a:extLst>
            </p:cNvPr>
            <p:cNvSpPr>
              <a:spLocks/>
            </p:cNvSpPr>
            <p:nvPr/>
          </p:nvSpPr>
          <p:spPr bwMode="auto">
            <a:xfrm>
              <a:off x="9183688" y="3354388"/>
              <a:ext cx="68263" cy="30163"/>
            </a:xfrm>
            <a:custGeom>
              <a:avLst/>
              <a:gdLst>
                <a:gd name="T0" fmla="*/ 14 w 18"/>
                <a:gd name="T1" fmla="*/ 8 h 8"/>
                <a:gd name="T2" fmla="*/ 4 w 18"/>
                <a:gd name="T3" fmla="*/ 8 h 8"/>
                <a:gd name="T4" fmla="*/ 0 w 18"/>
                <a:gd name="T5" fmla="*/ 4 h 8"/>
                <a:gd name="T6" fmla="*/ 4 w 18"/>
                <a:gd name="T7" fmla="*/ 0 h 8"/>
                <a:gd name="T8" fmla="*/ 14 w 18"/>
                <a:gd name="T9" fmla="*/ 0 h 8"/>
                <a:gd name="T10" fmla="*/ 18 w 18"/>
                <a:gd name="T11" fmla="*/ 4 h 8"/>
                <a:gd name="T12" fmla="*/ 14 w 1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4" y="8"/>
                  </a:moveTo>
                  <a:cubicBezTo>
                    <a:pt x="4" y="8"/>
                    <a:pt x="4" y="8"/>
                    <a:pt x="4" y="8"/>
                  </a:cubicBezTo>
                  <a:cubicBezTo>
                    <a:pt x="1" y="8"/>
                    <a:pt x="0" y="6"/>
                    <a:pt x="0" y="4"/>
                  </a:cubicBezTo>
                  <a:cubicBezTo>
                    <a:pt x="0" y="2"/>
                    <a:pt x="1" y="0"/>
                    <a:pt x="4" y="0"/>
                  </a:cubicBezTo>
                  <a:cubicBezTo>
                    <a:pt x="14" y="0"/>
                    <a:pt x="14" y="0"/>
                    <a:pt x="14" y="0"/>
                  </a:cubicBezTo>
                  <a:cubicBezTo>
                    <a:pt x="16" y="0"/>
                    <a:pt x="18" y="2"/>
                    <a:pt x="18" y="4"/>
                  </a:cubicBezTo>
                  <a:cubicBezTo>
                    <a:pt x="18" y="6"/>
                    <a:pt x="16"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118">
              <a:extLst>
                <a:ext uri="{FF2B5EF4-FFF2-40B4-BE49-F238E27FC236}">
                  <a16:creationId xmlns:a16="http://schemas.microsoft.com/office/drawing/2014/main" id="{50383ED5-CCDE-4046-931A-FFF822D75AE8}"/>
                </a:ext>
              </a:extLst>
            </p:cNvPr>
            <p:cNvSpPr>
              <a:spLocks/>
            </p:cNvSpPr>
            <p:nvPr/>
          </p:nvSpPr>
          <p:spPr bwMode="auto">
            <a:xfrm>
              <a:off x="9153525" y="3421063"/>
              <a:ext cx="195263" cy="188913"/>
            </a:xfrm>
            <a:custGeom>
              <a:avLst/>
              <a:gdLst>
                <a:gd name="T0" fmla="*/ 24 w 52"/>
                <a:gd name="T1" fmla="*/ 50 h 50"/>
                <a:gd name="T2" fmla="*/ 11 w 52"/>
                <a:gd name="T3" fmla="*/ 45 h 50"/>
                <a:gd name="T4" fmla="*/ 7 w 52"/>
                <a:gd name="T5" fmla="*/ 40 h 50"/>
                <a:gd name="T6" fmla="*/ 7 w 52"/>
                <a:gd name="T7" fmla="*/ 15 h 50"/>
                <a:gd name="T8" fmla="*/ 21 w 52"/>
                <a:gd name="T9" fmla="*/ 1 h 50"/>
                <a:gd name="T10" fmla="*/ 26 w 52"/>
                <a:gd name="T11" fmla="*/ 1 h 50"/>
                <a:gd name="T12" fmla="*/ 26 w 52"/>
                <a:gd name="T13" fmla="*/ 7 h 50"/>
                <a:gd name="T14" fmla="*/ 13 w 52"/>
                <a:gd name="T15" fmla="*/ 21 h 50"/>
                <a:gd name="T16" fmla="*/ 13 w 52"/>
                <a:gd name="T17" fmla="*/ 35 h 50"/>
                <a:gd name="T18" fmla="*/ 17 w 52"/>
                <a:gd name="T19" fmla="*/ 39 h 50"/>
                <a:gd name="T20" fmla="*/ 31 w 52"/>
                <a:gd name="T21" fmla="*/ 39 h 50"/>
                <a:gd name="T22" fmla="*/ 45 w 52"/>
                <a:gd name="T23" fmla="*/ 25 h 50"/>
                <a:gd name="T24" fmla="*/ 51 w 52"/>
                <a:gd name="T25" fmla="*/ 25 h 50"/>
                <a:gd name="T26" fmla="*/ 51 w 52"/>
                <a:gd name="T27" fmla="*/ 31 h 50"/>
                <a:gd name="T28" fmla="*/ 37 w 52"/>
                <a:gd name="T29" fmla="*/ 45 h 50"/>
                <a:gd name="T30" fmla="*/ 24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24" y="50"/>
                  </a:moveTo>
                  <a:cubicBezTo>
                    <a:pt x="20" y="50"/>
                    <a:pt x="15" y="48"/>
                    <a:pt x="11" y="45"/>
                  </a:cubicBezTo>
                  <a:cubicBezTo>
                    <a:pt x="7" y="40"/>
                    <a:pt x="7" y="40"/>
                    <a:pt x="7" y="40"/>
                  </a:cubicBezTo>
                  <a:cubicBezTo>
                    <a:pt x="0" y="33"/>
                    <a:pt x="0" y="22"/>
                    <a:pt x="7" y="15"/>
                  </a:cubicBezTo>
                  <a:cubicBezTo>
                    <a:pt x="21" y="1"/>
                    <a:pt x="21" y="1"/>
                    <a:pt x="21" y="1"/>
                  </a:cubicBezTo>
                  <a:cubicBezTo>
                    <a:pt x="22" y="0"/>
                    <a:pt x="25" y="0"/>
                    <a:pt x="26" y="1"/>
                  </a:cubicBezTo>
                  <a:cubicBezTo>
                    <a:pt x="28" y="3"/>
                    <a:pt x="28" y="6"/>
                    <a:pt x="26" y="7"/>
                  </a:cubicBezTo>
                  <a:cubicBezTo>
                    <a:pt x="13" y="21"/>
                    <a:pt x="13" y="21"/>
                    <a:pt x="13" y="21"/>
                  </a:cubicBezTo>
                  <a:cubicBezTo>
                    <a:pt x="9" y="25"/>
                    <a:pt x="9" y="31"/>
                    <a:pt x="13" y="35"/>
                  </a:cubicBezTo>
                  <a:cubicBezTo>
                    <a:pt x="17" y="39"/>
                    <a:pt x="17" y="39"/>
                    <a:pt x="17" y="39"/>
                  </a:cubicBezTo>
                  <a:cubicBezTo>
                    <a:pt x="21" y="43"/>
                    <a:pt x="27" y="43"/>
                    <a:pt x="31" y="39"/>
                  </a:cubicBezTo>
                  <a:cubicBezTo>
                    <a:pt x="45" y="25"/>
                    <a:pt x="45" y="25"/>
                    <a:pt x="45" y="25"/>
                  </a:cubicBezTo>
                  <a:cubicBezTo>
                    <a:pt x="46" y="24"/>
                    <a:pt x="49" y="24"/>
                    <a:pt x="51" y="25"/>
                  </a:cubicBezTo>
                  <a:cubicBezTo>
                    <a:pt x="52" y="27"/>
                    <a:pt x="52" y="30"/>
                    <a:pt x="51" y="31"/>
                  </a:cubicBezTo>
                  <a:cubicBezTo>
                    <a:pt x="37" y="45"/>
                    <a:pt x="37" y="45"/>
                    <a:pt x="37" y="45"/>
                  </a:cubicBezTo>
                  <a:cubicBezTo>
                    <a:pt x="33" y="48"/>
                    <a:pt x="29" y="50"/>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19">
              <a:extLst>
                <a:ext uri="{FF2B5EF4-FFF2-40B4-BE49-F238E27FC236}">
                  <a16:creationId xmlns:a16="http://schemas.microsoft.com/office/drawing/2014/main" id="{C2BDC4EA-1833-4AE0-98F8-DFE1CE255776}"/>
                </a:ext>
              </a:extLst>
            </p:cNvPr>
            <p:cNvSpPr>
              <a:spLocks/>
            </p:cNvSpPr>
            <p:nvPr/>
          </p:nvSpPr>
          <p:spPr bwMode="auto">
            <a:xfrm>
              <a:off x="9371013" y="3354388"/>
              <a:ext cx="150813" cy="165100"/>
            </a:xfrm>
            <a:custGeom>
              <a:avLst/>
              <a:gdLst>
                <a:gd name="T0" fmla="*/ 21 w 40"/>
                <a:gd name="T1" fmla="*/ 44 h 44"/>
                <a:gd name="T2" fmla="*/ 4 w 40"/>
                <a:gd name="T3" fmla="*/ 44 h 44"/>
                <a:gd name="T4" fmla="*/ 0 w 40"/>
                <a:gd name="T5" fmla="*/ 40 h 44"/>
                <a:gd name="T6" fmla="*/ 4 w 40"/>
                <a:gd name="T7" fmla="*/ 36 h 44"/>
                <a:gd name="T8" fmla="*/ 21 w 40"/>
                <a:gd name="T9" fmla="*/ 36 h 44"/>
                <a:gd name="T10" fmla="*/ 32 w 40"/>
                <a:gd name="T11" fmla="*/ 26 h 44"/>
                <a:gd name="T12" fmla="*/ 32 w 40"/>
                <a:gd name="T13" fmla="*/ 18 h 44"/>
                <a:gd name="T14" fmla="*/ 22 w 40"/>
                <a:gd name="T15" fmla="*/ 8 h 44"/>
                <a:gd name="T16" fmla="*/ 4 w 40"/>
                <a:gd name="T17" fmla="*/ 8 h 44"/>
                <a:gd name="T18" fmla="*/ 0 w 40"/>
                <a:gd name="T19" fmla="*/ 4 h 44"/>
                <a:gd name="T20" fmla="*/ 4 w 40"/>
                <a:gd name="T21" fmla="*/ 0 h 44"/>
                <a:gd name="T22" fmla="*/ 22 w 40"/>
                <a:gd name="T23" fmla="*/ 0 h 44"/>
                <a:gd name="T24" fmla="*/ 40 w 40"/>
                <a:gd name="T25" fmla="*/ 18 h 44"/>
                <a:gd name="T26" fmla="*/ 40 w 40"/>
                <a:gd name="T27" fmla="*/ 26 h 44"/>
                <a:gd name="T28" fmla="*/ 21 w 40"/>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4">
                  <a:moveTo>
                    <a:pt x="21" y="44"/>
                  </a:moveTo>
                  <a:cubicBezTo>
                    <a:pt x="4" y="44"/>
                    <a:pt x="4" y="44"/>
                    <a:pt x="4" y="44"/>
                  </a:cubicBezTo>
                  <a:cubicBezTo>
                    <a:pt x="1" y="44"/>
                    <a:pt x="0" y="42"/>
                    <a:pt x="0" y="40"/>
                  </a:cubicBezTo>
                  <a:cubicBezTo>
                    <a:pt x="0" y="38"/>
                    <a:pt x="1" y="36"/>
                    <a:pt x="4" y="36"/>
                  </a:cubicBezTo>
                  <a:cubicBezTo>
                    <a:pt x="21" y="36"/>
                    <a:pt x="21" y="36"/>
                    <a:pt x="21" y="36"/>
                  </a:cubicBezTo>
                  <a:cubicBezTo>
                    <a:pt x="27" y="36"/>
                    <a:pt x="32" y="32"/>
                    <a:pt x="32" y="26"/>
                  </a:cubicBezTo>
                  <a:cubicBezTo>
                    <a:pt x="32" y="18"/>
                    <a:pt x="32" y="18"/>
                    <a:pt x="32" y="18"/>
                  </a:cubicBezTo>
                  <a:cubicBezTo>
                    <a:pt x="32" y="13"/>
                    <a:pt x="27" y="8"/>
                    <a:pt x="22" y="8"/>
                  </a:cubicBezTo>
                  <a:cubicBezTo>
                    <a:pt x="4" y="8"/>
                    <a:pt x="4" y="8"/>
                    <a:pt x="4" y="8"/>
                  </a:cubicBezTo>
                  <a:cubicBezTo>
                    <a:pt x="1" y="8"/>
                    <a:pt x="0" y="6"/>
                    <a:pt x="0" y="4"/>
                  </a:cubicBezTo>
                  <a:cubicBezTo>
                    <a:pt x="0" y="2"/>
                    <a:pt x="1" y="0"/>
                    <a:pt x="4" y="0"/>
                  </a:cubicBezTo>
                  <a:cubicBezTo>
                    <a:pt x="22" y="0"/>
                    <a:pt x="22" y="0"/>
                    <a:pt x="22" y="0"/>
                  </a:cubicBezTo>
                  <a:cubicBezTo>
                    <a:pt x="32" y="0"/>
                    <a:pt x="40" y="8"/>
                    <a:pt x="40" y="18"/>
                  </a:cubicBezTo>
                  <a:cubicBezTo>
                    <a:pt x="40" y="26"/>
                    <a:pt x="40" y="26"/>
                    <a:pt x="40" y="26"/>
                  </a:cubicBezTo>
                  <a:cubicBezTo>
                    <a:pt x="40" y="36"/>
                    <a:pt x="32" y="44"/>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7" name="Group 136">
            <a:extLst>
              <a:ext uri="{FF2B5EF4-FFF2-40B4-BE49-F238E27FC236}">
                <a16:creationId xmlns:a16="http://schemas.microsoft.com/office/drawing/2014/main" id="{9B640644-6A83-4331-871E-FC97A98AD134}"/>
              </a:ext>
            </a:extLst>
          </p:cNvPr>
          <p:cNvGrpSpPr/>
          <p:nvPr/>
        </p:nvGrpSpPr>
        <p:grpSpPr>
          <a:xfrm>
            <a:off x="442980" y="3988430"/>
            <a:ext cx="321830" cy="320386"/>
            <a:chOff x="8447088" y="3252788"/>
            <a:chExt cx="354013" cy="352425"/>
          </a:xfrm>
          <a:solidFill>
            <a:schemeClr val="bg1"/>
          </a:solidFill>
        </p:grpSpPr>
        <p:sp>
          <p:nvSpPr>
            <p:cNvPr id="138" name="Freeform 52">
              <a:extLst>
                <a:ext uri="{FF2B5EF4-FFF2-40B4-BE49-F238E27FC236}">
                  <a16:creationId xmlns:a16="http://schemas.microsoft.com/office/drawing/2014/main" id="{3CB46358-FA7A-4B5D-B745-27A5A9CF2C45}"/>
                </a:ext>
              </a:extLst>
            </p:cNvPr>
            <p:cNvSpPr>
              <a:spLocks/>
            </p:cNvSpPr>
            <p:nvPr/>
          </p:nvSpPr>
          <p:spPr bwMode="auto">
            <a:xfrm>
              <a:off x="8570913" y="3252788"/>
              <a:ext cx="230188" cy="214313"/>
            </a:xfrm>
            <a:custGeom>
              <a:avLst/>
              <a:gdLst>
                <a:gd name="T0" fmla="*/ 40 w 61"/>
                <a:gd name="T1" fmla="*/ 53 h 57"/>
                <a:gd name="T2" fmla="*/ 55 w 61"/>
                <a:gd name="T3" fmla="*/ 37 h 57"/>
                <a:gd name="T4" fmla="*/ 52 w 61"/>
                <a:gd name="T5" fmla="*/ 12 h 57"/>
                <a:gd name="T6" fmla="*/ 45 w 61"/>
                <a:gd name="T7" fmla="*/ 5 h 57"/>
                <a:gd name="T8" fmla="*/ 33 w 61"/>
                <a:gd name="T9" fmla="*/ 0 h 57"/>
                <a:gd name="T10" fmla="*/ 20 w 61"/>
                <a:gd name="T11" fmla="*/ 4 h 57"/>
                <a:gd name="T12" fmla="*/ 5 w 61"/>
                <a:gd name="T13" fmla="*/ 21 h 57"/>
                <a:gd name="T14" fmla="*/ 5 w 61"/>
                <a:gd name="T15" fmla="*/ 38 h 57"/>
                <a:gd name="T16" fmla="*/ 6 w 61"/>
                <a:gd name="T17" fmla="*/ 38 h 57"/>
                <a:gd name="T18" fmla="*/ 11 w 61"/>
                <a:gd name="T19" fmla="*/ 38 h 57"/>
                <a:gd name="T20" fmla="*/ 11 w 61"/>
                <a:gd name="T21" fmla="*/ 32 h 57"/>
                <a:gd name="T22" fmla="*/ 11 w 61"/>
                <a:gd name="T23" fmla="*/ 32 h 57"/>
                <a:gd name="T24" fmla="*/ 11 w 61"/>
                <a:gd name="T25" fmla="*/ 26 h 57"/>
                <a:gd name="T26" fmla="*/ 26 w 61"/>
                <a:gd name="T27" fmla="*/ 10 h 57"/>
                <a:gd name="T28" fmla="*/ 32 w 61"/>
                <a:gd name="T29" fmla="*/ 8 h 57"/>
                <a:gd name="T30" fmla="*/ 39 w 61"/>
                <a:gd name="T31" fmla="*/ 11 h 57"/>
                <a:gd name="T32" fmla="*/ 47 w 61"/>
                <a:gd name="T33" fmla="*/ 18 h 57"/>
                <a:gd name="T34" fmla="*/ 49 w 61"/>
                <a:gd name="T35" fmla="*/ 31 h 57"/>
                <a:gd name="T36" fmla="*/ 34 w 61"/>
                <a:gd name="T37" fmla="*/ 48 h 57"/>
                <a:gd name="T38" fmla="*/ 28 w 61"/>
                <a:gd name="T39" fmla="*/ 48 h 57"/>
                <a:gd name="T40" fmla="*/ 28 w 61"/>
                <a:gd name="T41" fmla="*/ 48 h 57"/>
                <a:gd name="T42" fmla="*/ 22 w 61"/>
                <a:gd name="T43" fmla="*/ 48 h 57"/>
                <a:gd name="T44" fmla="*/ 23 w 61"/>
                <a:gd name="T45" fmla="*/ 54 h 57"/>
                <a:gd name="T46" fmla="*/ 23 w 61"/>
                <a:gd name="T47" fmla="*/ 54 h 57"/>
                <a:gd name="T48" fmla="*/ 31 w 61"/>
                <a:gd name="T49" fmla="*/ 57 h 57"/>
                <a:gd name="T50" fmla="*/ 40 w 61"/>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7">
                  <a:moveTo>
                    <a:pt x="40" y="53"/>
                  </a:moveTo>
                  <a:cubicBezTo>
                    <a:pt x="55" y="37"/>
                    <a:pt x="55" y="37"/>
                    <a:pt x="55" y="37"/>
                  </a:cubicBezTo>
                  <a:cubicBezTo>
                    <a:pt x="61" y="30"/>
                    <a:pt x="58" y="18"/>
                    <a:pt x="52" y="12"/>
                  </a:cubicBezTo>
                  <a:cubicBezTo>
                    <a:pt x="45" y="5"/>
                    <a:pt x="45" y="5"/>
                    <a:pt x="45" y="5"/>
                  </a:cubicBezTo>
                  <a:cubicBezTo>
                    <a:pt x="42" y="3"/>
                    <a:pt x="37" y="1"/>
                    <a:pt x="33" y="0"/>
                  </a:cubicBezTo>
                  <a:cubicBezTo>
                    <a:pt x="27" y="0"/>
                    <a:pt x="23" y="1"/>
                    <a:pt x="20" y="4"/>
                  </a:cubicBezTo>
                  <a:cubicBezTo>
                    <a:pt x="5" y="21"/>
                    <a:pt x="5" y="21"/>
                    <a:pt x="5" y="21"/>
                  </a:cubicBezTo>
                  <a:cubicBezTo>
                    <a:pt x="0" y="26"/>
                    <a:pt x="0" y="33"/>
                    <a:pt x="5" y="38"/>
                  </a:cubicBezTo>
                  <a:cubicBezTo>
                    <a:pt x="6" y="38"/>
                    <a:pt x="6" y="38"/>
                    <a:pt x="6" y="38"/>
                  </a:cubicBezTo>
                  <a:cubicBezTo>
                    <a:pt x="7" y="39"/>
                    <a:pt x="10" y="39"/>
                    <a:pt x="11" y="38"/>
                  </a:cubicBezTo>
                  <a:cubicBezTo>
                    <a:pt x="13" y="36"/>
                    <a:pt x="13" y="34"/>
                    <a:pt x="11" y="32"/>
                  </a:cubicBezTo>
                  <a:cubicBezTo>
                    <a:pt x="11" y="32"/>
                    <a:pt x="11" y="32"/>
                    <a:pt x="11" y="32"/>
                  </a:cubicBezTo>
                  <a:cubicBezTo>
                    <a:pt x="9" y="30"/>
                    <a:pt x="9" y="28"/>
                    <a:pt x="11" y="26"/>
                  </a:cubicBezTo>
                  <a:cubicBezTo>
                    <a:pt x="26" y="10"/>
                    <a:pt x="26" y="10"/>
                    <a:pt x="26" y="10"/>
                  </a:cubicBezTo>
                  <a:cubicBezTo>
                    <a:pt x="27" y="8"/>
                    <a:pt x="29" y="8"/>
                    <a:pt x="32" y="8"/>
                  </a:cubicBezTo>
                  <a:cubicBezTo>
                    <a:pt x="35" y="8"/>
                    <a:pt x="38" y="10"/>
                    <a:pt x="39" y="11"/>
                  </a:cubicBezTo>
                  <a:cubicBezTo>
                    <a:pt x="47" y="18"/>
                    <a:pt x="47" y="18"/>
                    <a:pt x="47" y="18"/>
                  </a:cubicBezTo>
                  <a:cubicBezTo>
                    <a:pt x="50" y="21"/>
                    <a:pt x="52" y="28"/>
                    <a:pt x="49" y="31"/>
                  </a:cubicBezTo>
                  <a:cubicBezTo>
                    <a:pt x="34" y="48"/>
                    <a:pt x="34" y="48"/>
                    <a:pt x="34" y="48"/>
                  </a:cubicBezTo>
                  <a:cubicBezTo>
                    <a:pt x="33" y="49"/>
                    <a:pt x="30" y="50"/>
                    <a:pt x="28" y="48"/>
                  </a:cubicBezTo>
                  <a:cubicBezTo>
                    <a:pt x="28" y="48"/>
                    <a:pt x="28" y="48"/>
                    <a:pt x="28" y="48"/>
                  </a:cubicBezTo>
                  <a:cubicBezTo>
                    <a:pt x="26" y="46"/>
                    <a:pt x="24" y="46"/>
                    <a:pt x="22" y="48"/>
                  </a:cubicBezTo>
                  <a:cubicBezTo>
                    <a:pt x="21" y="50"/>
                    <a:pt x="21" y="52"/>
                    <a:pt x="23" y="54"/>
                  </a:cubicBezTo>
                  <a:cubicBezTo>
                    <a:pt x="23" y="54"/>
                    <a:pt x="23" y="54"/>
                    <a:pt x="23" y="54"/>
                  </a:cubicBezTo>
                  <a:cubicBezTo>
                    <a:pt x="25" y="56"/>
                    <a:pt x="28" y="57"/>
                    <a:pt x="31" y="57"/>
                  </a:cubicBezTo>
                  <a:cubicBezTo>
                    <a:pt x="34" y="57"/>
                    <a:pt x="38" y="56"/>
                    <a:pt x="4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53">
              <a:extLst>
                <a:ext uri="{FF2B5EF4-FFF2-40B4-BE49-F238E27FC236}">
                  <a16:creationId xmlns:a16="http://schemas.microsoft.com/office/drawing/2014/main" id="{64FB89E7-BDD4-427B-A02F-6ED8252ED04F}"/>
                </a:ext>
              </a:extLst>
            </p:cNvPr>
            <p:cNvSpPr>
              <a:spLocks/>
            </p:cNvSpPr>
            <p:nvPr/>
          </p:nvSpPr>
          <p:spPr bwMode="auto">
            <a:xfrm>
              <a:off x="8447088" y="3390900"/>
              <a:ext cx="222250" cy="214313"/>
            </a:xfrm>
            <a:custGeom>
              <a:avLst/>
              <a:gdLst>
                <a:gd name="T0" fmla="*/ 36 w 59"/>
                <a:gd name="T1" fmla="*/ 3 h 57"/>
                <a:gd name="T2" fmla="*/ 27 w 59"/>
                <a:gd name="T3" fmla="*/ 0 h 57"/>
                <a:gd name="T4" fmla="*/ 19 w 59"/>
                <a:gd name="T5" fmla="*/ 4 h 57"/>
                <a:gd name="T6" fmla="*/ 4 w 59"/>
                <a:gd name="T7" fmla="*/ 20 h 57"/>
                <a:gd name="T8" fmla="*/ 1 w 59"/>
                <a:gd name="T9" fmla="*/ 33 h 57"/>
                <a:gd name="T10" fmla="*/ 7 w 59"/>
                <a:gd name="T11" fmla="*/ 45 h 57"/>
                <a:gd name="T12" fmla="*/ 14 w 59"/>
                <a:gd name="T13" fmla="*/ 52 h 57"/>
                <a:gd name="T14" fmla="*/ 28 w 59"/>
                <a:gd name="T15" fmla="*/ 57 h 57"/>
                <a:gd name="T16" fmla="*/ 39 w 59"/>
                <a:gd name="T17" fmla="*/ 53 h 57"/>
                <a:gd name="T18" fmla="*/ 54 w 59"/>
                <a:gd name="T19" fmla="*/ 36 h 57"/>
                <a:gd name="T20" fmla="*/ 54 w 59"/>
                <a:gd name="T21" fmla="*/ 19 h 57"/>
                <a:gd name="T22" fmla="*/ 53 w 59"/>
                <a:gd name="T23" fmla="*/ 19 h 57"/>
                <a:gd name="T24" fmla="*/ 48 w 59"/>
                <a:gd name="T25" fmla="*/ 19 h 57"/>
                <a:gd name="T26" fmla="*/ 48 w 59"/>
                <a:gd name="T27" fmla="*/ 25 h 57"/>
                <a:gd name="T28" fmla="*/ 48 w 59"/>
                <a:gd name="T29" fmla="*/ 25 h 57"/>
                <a:gd name="T30" fmla="*/ 48 w 59"/>
                <a:gd name="T31" fmla="*/ 31 h 57"/>
                <a:gd name="T32" fmla="*/ 33 w 59"/>
                <a:gd name="T33" fmla="*/ 47 h 57"/>
                <a:gd name="T34" fmla="*/ 20 w 59"/>
                <a:gd name="T35" fmla="*/ 46 h 57"/>
                <a:gd name="T36" fmla="*/ 12 w 59"/>
                <a:gd name="T37" fmla="*/ 39 h 57"/>
                <a:gd name="T38" fmla="*/ 9 w 59"/>
                <a:gd name="T39" fmla="*/ 32 h 57"/>
                <a:gd name="T40" fmla="*/ 10 w 59"/>
                <a:gd name="T41" fmla="*/ 26 h 57"/>
                <a:gd name="T42" fmla="*/ 25 w 59"/>
                <a:gd name="T43" fmla="*/ 9 h 57"/>
                <a:gd name="T44" fmla="*/ 28 w 59"/>
                <a:gd name="T45" fmla="*/ 8 h 57"/>
                <a:gd name="T46" fmla="*/ 31 w 59"/>
                <a:gd name="T47" fmla="*/ 9 h 57"/>
                <a:gd name="T48" fmla="*/ 31 w 59"/>
                <a:gd name="T49" fmla="*/ 9 h 57"/>
                <a:gd name="T50" fmla="*/ 37 w 59"/>
                <a:gd name="T51" fmla="*/ 9 h 57"/>
                <a:gd name="T52" fmla="*/ 36 w 59"/>
                <a:gd name="T5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7">
                  <a:moveTo>
                    <a:pt x="36" y="3"/>
                  </a:moveTo>
                  <a:cubicBezTo>
                    <a:pt x="34" y="1"/>
                    <a:pt x="31" y="0"/>
                    <a:pt x="27" y="0"/>
                  </a:cubicBezTo>
                  <a:cubicBezTo>
                    <a:pt x="24" y="0"/>
                    <a:pt x="21" y="1"/>
                    <a:pt x="19" y="4"/>
                  </a:cubicBezTo>
                  <a:cubicBezTo>
                    <a:pt x="4" y="20"/>
                    <a:pt x="4" y="20"/>
                    <a:pt x="4" y="20"/>
                  </a:cubicBezTo>
                  <a:cubicBezTo>
                    <a:pt x="1" y="23"/>
                    <a:pt x="0" y="28"/>
                    <a:pt x="1" y="33"/>
                  </a:cubicBezTo>
                  <a:cubicBezTo>
                    <a:pt x="2" y="38"/>
                    <a:pt x="4" y="42"/>
                    <a:pt x="7" y="45"/>
                  </a:cubicBezTo>
                  <a:cubicBezTo>
                    <a:pt x="14" y="52"/>
                    <a:pt x="14" y="52"/>
                    <a:pt x="14" y="52"/>
                  </a:cubicBezTo>
                  <a:cubicBezTo>
                    <a:pt x="18" y="55"/>
                    <a:pt x="23" y="57"/>
                    <a:pt x="28" y="57"/>
                  </a:cubicBezTo>
                  <a:cubicBezTo>
                    <a:pt x="32" y="57"/>
                    <a:pt x="36" y="56"/>
                    <a:pt x="39" y="53"/>
                  </a:cubicBezTo>
                  <a:cubicBezTo>
                    <a:pt x="54" y="36"/>
                    <a:pt x="54" y="36"/>
                    <a:pt x="54" y="36"/>
                  </a:cubicBezTo>
                  <a:cubicBezTo>
                    <a:pt x="59" y="31"/>
                    <a:pt x="59" y="24"/>
                    <a:pt x="54" y="19"/>
                  </a:cubicBezTo>
                  <a:cubicBezTo>
                    <a:pt x="53" y="19"/>
                    <a:pt x="53" y="19"/>
                    <a:pt x="53" y="19"/>
                  </a:cubicBezTo>
                  <a:cubicBezTo>
                    <a:pt x="52" y="18"/>
                    <a:pt x="49" y="18"/>
                    <a:pt x="48" y="19"/>
                  </a:cubicBezTo>
                  <a:cubicBezTo>
                    <a:pt x="46" y="21"/>
                    <a:pt x="46" y="23"/>
                    <a:pt x="48" y="25"/>
                  </a:cubicBezTo>
                  <a:cubicBezTo>
                    <a:pt x="48" y="25"/>
                    <a:pt x="48" y="25"/>
                    <a:pt x="48" y="25"/>
                  </a:cubicBezTo>
                  <a:cubicBezTo>
                    <a:pt x="50" y="27"/>
                    <a:pt x="50" y="29"/>
                    <a:pt x="48" y="31"/>
                  </a:cubicBezTo>
                  <a:cubicBezTo>
                    <a:pt x="33" y="47"/>
                    <a:pt x="33" y="47"/>
                    <a:pt x="33" y="47"/>
                  </a:cubicBezTo>
                  <a:cubicBezTo>
                    <a:pt x="30" y="50"/>
                    <a:pt x="23" y="49"/>
                    <a:pt x="20" y="46"/>
                  </a:cubicBezTo>
                  <a:cubicBezTo>
                    <a:pt x="12" y="39"/>
                    <a:pt x="12" y="39"/>
                    <a:pt x="12" y="39"/>
                  </a:cubicBezTo>
                  <a:cubicBezTo>
                    <a:pt x="11" y="37"/>
                    <a:pt x="9" y="35"/>
                    <a:pt x="9" y="32"/>
                  </a:cubicBezTo>
                  <a:cubicBezTo>
                    <a:pt x="8" y="29"/>
                    <a:pt x="9" y="27"/>
                    <a:pt x="10" y="26"/>
                  </a:cubicBezTo>
                  <a:cubicBezTo>
                    <a:pt x="25" y="9"/>
                    <a:pt x="25" y="9"/>
                    <a:pt x="25" y="9"/>
                  </a:cubicBezTo>
                  <a:cubicBezTo>
                    <a:pt x="26" y="8"/>
                    <a:pt x="27" y="8"/>
                    <a:pt x="28" y="8"/>
                  </a:cubicBezTo>
                  <a:cubicBezTo>
                    <a:pt x="29" y="8"/>
                    <a:pt x="30" y="8"/>
                    <a:pt x="31" y="9"/>
                  </a:cubicBezTo>
                  <a:cubicBezTo>
                    <a:pt x="31" y="9"/>
                    <a:pt x="31" y="9"/>
                    <a:pt x="31" y="9"/>
                  </a:cubicBezTo>
                  <a:cubicBezTo>
                    <a:pt x="33" y="11"/>
                    <a:pt x="35" y="11"/>
                    <a:pt x="37" y="9"/>
                  </a:cubicBezTo>
                  <a:cubicBezTo>
                    <a:pt x="38" y="7"/>
                    <a:pt x="38" y="5"/>
                    <a:pt x="3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54">
              <a:extLst>
                <a:ext uri="{FF2B5EF4-FFF2-40B4-BE49-F238E27FC236}">
                  <a16:creationId xmlns:a16="http://schemas.microsoft.com/office/drawing/2014/main" id="{D045299B-29DD-4047-89E8-3D16041F6629}"/>
                </a:ext>
              </a:extLst>
            </p:cNvPr>
            <p:cNvSpPr>
              <a:spLocks/>
            </p:cNvSpPr>
            <p:nvPr/>
          </p:nvSpPr>
          <p:spPr bwMode="auto">
            <a:xfrm>
              <a:off x="8548688" y="3349625"/>
              <a:ext cx="142875" cy="153988"/>
            </a:xfrm>
            <a:custGeom>
              <a:avLst/>
              <a:gdLst>
                <a:gd name="T0" fmla="*/ 1 w 38"/>
                <a:gd name="T1" fmla="*/ 40 h 41"/>
                <a:gd name="T2" fmla="*/ 4 w 38"/>
                <a:gd name="T3" fmla="*/ 41 h 41"/>
                <a:gd name="T4" fmla="*/ 7 w 38"/>
                <a:gd name="T5" fmla="*/ 40 h 41"/>
                <a:gd name="T6" fmla="*/ 37 w 38"/>
                <a:gd name="T7" fmla="*/ 8 h 41"/>
                <a:gd name="T8" fmla="*/ 37 w 38"/>
                <a:gd name="T9" fmla="*/ 2 h 41"/>
                <a:gd name="T10" fmla="*/ 31 w 38"/>
                <a:gd name="T11" fmla="*/ 2 h 41"/>
                <a:gd name="T12" fmla="*/ 1 w 38"/>
                <a:gd name="T13" fmla="*/ 34 h 41"/>
                <a:gd name="T14" fmla="*/ 1 w 3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1" y="40"/>
                  </a:moveTo>
                  <a:cubicBezTo>
                    <a:pt x="2" y="41"/>
                    <a:pt x="3" y="41"/>
                    <a:pt x="4" y="41"/>
                  </a:cubicBezTo>
                  <a:cubicBezTo>
                    <a:pt x="5" y="41"/>
                    <a:pt x="6" y="41"/>
                    <a:pt x="7" y="40"/>
                  </a:cubicBezTo>
                  <a:cubicBezTo>
                    <a:pt x="37" y="8"/>
                    <a:pt x="37" y="8"/>
                    <a:pt x="37" y="8"/>
                  </a:cubicBezTo>
                  <a:cubicBezTo>
                    <a:pt x="38" y="6"/>
                    <a:pt x="38" y="3"/>
                    <a:pt x="37" y="2"/>
                  </a:cubicBezTo>
                  <a:cubicBezTo>
                    <a:pt x="35" y="0"/>
                    <a:pt x="33" y="1"/>
                    <a:pt x="31" y="2"/>
                  </a:cubicBezTo>
                  <a:cubicBezTo>
                    <a:pt x="1" y="34"/>
                    <a:pt x="1" y="34"/>
                    <a:pt x="1" y="34"/>
                  </a:cubicBezTo>
                  <a:cubicBezTo>
                    <a:pt x="0" y="36"/>
                    <a:pt x="0" y="39"/>
                    <a:pt x="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1" name="Group 140">
            <a:extLst>
              <a:ext uri="{FF2B5EF4-FFF2-40B4-BE49-F238E27FC236}">
                <a16:creationId xmlns:a16="http://schemas.microsoft.com/office/drawing/2014/main" id="{3689E0CE-5B45-4883-AD83-33CECD8CF0C9}"/>
              </a:ext>
            </a:extLst>
          </p:cNvPr>
          <p:cNvGrpSpPr/>
          <p:nvPr/>
        </p:nvGrpSpPr>
        <p:grpSpPr>
          <a:xfrm>
            <a:off x="440094" y="6788678"/>
            <a:ext cx="327603" cy="329045"/>
            <a:chOff x="5554663" y="2886076"/>
            <a:chExt cx="360363" cy="361950"/>
          </a:xfrm>
          <a:solidFill>
            <a:schemeClr val="bg1"/>
          </a:solidFill>
        </p:grpSpPr>
        <p:sp>
          <p:nvSpPr>
            <p:cNvPr id="142" name="Freeform 57">
              <a:extLst>
                <a:ext uri="{FF2B5EF4-FFF2-40B4-BE49-F238E27FC236}">
                  <a16:creationId xmlns:a16="http://schemas.microsoft.com/office/drawing/2014/main" id="{BD13C082-D5A8-4C73-BAFA-9523BA472923}"/>
                </a:ext>
              </a:extLst>
            </p:cNvPr>
            <p:cNvSpPr>
              <a:spLocks/>
            </p:cNvSpPr>
            <p:nvPr/>
          </p:nvSpPr>
          <p:spPr bwMode="auto">
            <a:xfrm>
              <a:off x="5554663" y="2932113"/>
              <a:ext cx="173038" cy="285750"/>
            </a:xfrm>
            <a:custGeom>
              <a:avLst/>
              <a:gdLst>
                <a:gd name="T0" fmla="*/ 12 w 46"/>
                <a:gd name="T1" fmla="*/ 64 h 76"/>
                <a:gd name="T2" fmla="*/ 12 w 46"/>
                <a:gd name="T3" fmla="*/ 0 h 76"/>
                <a:gd name="T4" fmla="*/ 2 w 46"/>
                <a:gd name="T5" fmla="*/ 0 h 76"/>
                <a:gd name="T6" fmla="*/ 0 w 46"/>
                <a:gd name="T7" fmla="*/ 2 h 76"/>
                <a:gd name="T8" fmla="*/ 0 w 46"/>
                <a:gd name="T9" fmla="*/ 66 h 76"/>
                <a:gd name="T10" fmla="*/ 10 w 46"/>
                <a:gd name="T11" fmla="*/ 76 h 76"/>
                <a:gd name="T12" fmla="*/ 46 w 46"/>
                <a:gd name="T13" fmla="*/ 76 h 76"/>
                <a:gd name="T14" fmla="*/ 41 w 46"/>
                <a:gd name="T15" fmla="*/ 64 h 76"/>
                <a:gd name="T16" fmla="*/ 12 w 46"/>
                <a:gd name="T17"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6">
                  <a:moveTo>
                    <a:pt x="12" y="64"/>
                  </a:move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6" y="76"/>
                    <a:pt x="46" y="76"/>
                    <a:pt x="46" y="76"/>
                  </a:cubicBezTo>
                  <a:cubicBezTo>
                    <a:pt x="43" y="73"/>
                    <a:pt x="42" y="68"/>
                    <a:pt x="41" y="64"/>
                  </a:cubicBezTo>
                  <a:lnTo>
                    <a:pt x="1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58">
              <a:extLst>
                <a:ext uri="{FF2B5EF4-FFF2-40B4-BE49-F238E27FC236}">
                  <a16:creationId xmlns:a16="http://schemas.microsoft.com/office/drawing/2014/main" id="{7D7A7524-A7E1-43C0-B6A1-5B17F7ADF3D6}"/>
                </a:ext>
              </a:extLst>
            </p:cNvPr>
            <p:cNvSpPr>
              <a:spLocks/>
            </p:cNvSpPr>
            <p:nvPr/>
          </p:nvSpPr>
          <p:spPr bwMode="auto">
            <a:xfrm>
              <a:off x="5765800" y="2932113"/>
              <a:ext cx="44450" cy="115888"/>
            </a:xfrm>
            <a:custGeom>
              <a:avLst/>
              <a:gdLst>
                <a:gd name="T0" fmla="*/ 12 w 12"/>
                <a:gd name="T1" fmla="*/ 2 h 31"/>
                <a:gd name="T2" fmla="*/ 10 w 12"/>
                <a:gd name="T3" fmla="*/ 0 h 31"/>
                <a:gd name="T4" fmla="*/ 0 w 12"/>
                <a:gd name="T5" fmla="*/ 0 h 31"/>
                <a:gd name="T6" fmla="*/ 0 w 12"/>
                <a:gd name="T7" fmla="*/ 31 h 31"/>
                <a:gd name="T8" fmla="*/ 12 w 12"/>
                <a:gd name="T9" fmla="*/ 28 h 31"/>
                <a:gd name="T10" fmla="*/ 12 w 12"/>
                <a:gd name="T11" fmla="*/ 2 h 31"/>
              </a:gdLst>
              <a:ahLst/>
              <a:cxnLst>
                <a:cxn ang="0">
                  <a:pos x="T0" y="T1"/>
                </a:cxn>
                <a:cxn ang="0">
                  <a:pos x="T2" y="T3"/>
                </a:cxn>
                <a:cxn ang="0">
                  <a:pos x="T4" y="T5"/>
                </a:cxn>
                <a:cxn ang="0">
                  <a:pos x="T6" y="T7"/>
                </a:cxn>
                <a:cxn ang="0">
                  <a:pos x="T8" y="T9"/>
                </a:cxn>
                <a:cxn ang="0">
                  <a:pos x="T10" y="T11"/>
                </a:cxn>
              </a:cxnLst>
              <a:rect l="0" t="0" r="r" b="b"/>
              <a:pathLst>
                <a:path w="12" h="31">
                  <a:moveTo>
                    <a:pt x="12" y="2"/>
                  </a:moveTo>
                  <a:cubicBezTo>
                    <a:pt x="12" y="1"/>
                    <a:pt x="11" y="0"/>
                    <a:pt x="10" y="0"/>
                  </a:cubicBezTo>
                  <a:cubicBezTo>
                    <a:pt x="0" y="0"/>
                    <a:pt x="0" y="0"/>
                    <a:pt x="0" y="0"/>
                  </a:cubicBezTo>
                  <a:cubicBezTo>
                    <a:pt x="0" y="31"/>
                    <a:pt x="0" y="31"/>
                    <a:pt x="0" y="31"/>
                  </a:cubicBezTo>
                  <a:cubicBezTo>
                    <a:pt x="4" y="30"/>
                    <a:pt x="8" y="28"/>
                    <a:pt x="12" y="28"/>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59">
              <a:extLst>
                <a:ext uri="{FF2B5EF4-FFF2-40B4-BE49-F238E27FC236}">
                  <a16:creationId xmlns:a16="http://schemas.microsoft.com/office/drawing/2014/main" id="{9AD5BA45-99C6-41E4-8F1A-68AD43902BEF}"/>
                </a:ext>
              </a:extLst>
            </p:cNvPr>
            <p:cNvSpPr>
              <a:spLocks/>
            </p:cNvSpPr>
            <p:nvPr/>
          </p:nvSpPr>
          <p:spPr bwMode="auto">
            <a:xfrm>
              <a:off x="5630863" y="3022601"/>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60">
              <a:extLst>
                <a:ext uri="{FF2B5EF4-FFF2-40B4-BE49-F238E27FC236}">
                  <a16:creationId xmlns:a16="http://schemas.microsoft.com/office/drawing/2014/main" id="{34912B94-D258-4B1C-9F1E-DD8FB0CA4F26}"/>
                </a:ext>
              </a:extLst>
            </p:cNvPr>
            <p:cNvSpPr>
              <a:spLocks/>
            </p:cNvSpPr>
            <p:nvPr/>
          </p:nvSpPr>
          <p:spPr bwMode="auto">
            <a:xfrm>
              <a:off x="5630863" y="3052763"/>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61">
              <a:extLst>
                <a:ext uri="{FF2B5EF4-FFF2-40B4-BE49-F238E27FC236}">
                  <a16:creationId xmlns:a16="http://schemas.microsoft.com/office/drawing/2014/main" id="{FE25351D-1BE8-4CDD-9B60-BD07CD25BEA7}"/>
                </a:ext>
              </a:extLst>
            </p:cNvPr>
            <p:cNvSpPr>
              <a:spLocks/>
            </p:cNvSpPr>
            <p:nvPr/>
          </p:nvSpPr>
          <p:spPr bwMode="auto">
            <a:xfrm>
              <a:off x="5630863" y="3082926"/>
              <a:ext cx="88900" cy="14288"/>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62">
              <a:extLst>
                <a:ext uri="{FF2B5EF4-FFF2-40B4-BE49-F238E27FC236}">
                  <a16:creationId xmlns:a16="http://schemas.microsoft.com/office/drawing/2014/main" id="{D2106364-EFA6-4436-AA21-93D4320FE56D}"/>
                </a:ext>
              </a:extLst>
            </p:cNvPr>
            <p:cNvSpPr>
              <a:spLocks/>
            </p:cNvSpPr>
            <p:nvPr/>
          </p:nvSpPr>
          <p:spPr bwMode="auto">
            <a:xfrm>
              <a:off x="5630863" y="3113088"/>
              <a:ext cx="60325" cy="14288"/>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63">
              <a:extLst>
                <a:ext uri="{FF2B5EF4-FFF2-40B4-BE49-F238E27FC236}">
                  <a16:creationId xmlns:a16="http://schemas.microsoft.com/office/drawing/2014/main" id="{CDBFAB93-B4F6-4DF0-9C30-A40F560493D5}"/>
                </a:ext>
              </a:extLst>
            </p:cNvPr>
            <p:cNvSpPr>
              <a:spLocks/>
            </p:cNvSpPr>
            <p:nvPr/>
          </p:nvSpPr>
          <p:spPr bwMode="auto">
            <a:xfrm>
              <a:off x="5614988" y="2886076"/>
              <a:ext cx="134938" cy="106363"/>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64">
              <a:extLst>
                <a:ext uri="{FF2B5EF4-FFF2-40B4-BE49-F238E27FC236}">
                  <a16:creationId xmlns:a16="http://schemas.microsoft.com/office/drawing/2014/main" id="{AF573312-EE0C-4899-9320-5BA486D81A05}"/>
                </a:ext>
              </a:extLst>
            </p:cNvPr>
            <p:cNvSpPr>
              <a:spLocks noEditPoints="1"/>
            </p:cNvSpPr>
            <p:nvPr/>
          </p:nvSpPr>
          <p:spPr bwMode="auto">
            <a:xfrm>
              <a:off x="5719763" y="3052763"/>
              <a:ext cx="195263" cy="19526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8 w 52"/>
                <a:gd name="T11" fmla="*/ 35 h 52"/>
                <a:gd name="T12" fmla="*/ 38 w 52"/>
                <a:gd name="T13" fmla="*/ 38 h 52"/>
                <a:gd name="T14" fmla="*/ 35 w 52"/>
                <a:gd name="T15" fmla="*/ 38 h 52"/>
                <a:gd name="T16" fmla="*/ 26 w 52"/>
                <a:gd name="T17" fmla="*/ 29 h 52"/>
                <a:gd name="T18" fmla="*/ 17 w 52"/>
                <a:gd name="T19" fmla="*/ 38 h 52"/>
                <a:gd name="T20" fmla="*/ 14 w 52"/>
                <a:gd name="T21" fmla="*/ 38 h 52"/>
                <a:gd name="T22" fmla="*/ 14 w 52"/>
                <a:gd name="T23" fmla="*/ 35 h 52"/>
                <a:gd name="T24" fmla="*/ 23 w 52"/>
                <a:gd name="T25" fmla="*/ 26 h 52"/>
                <a:gd name="T26" fmla="*/ 14 w 52"/>
                <a:gd name="T27" fmla="*/ 17 h 52"/>
                <a:gd name="T28" fmla="*/ 14 w 52"/>
                <a:gd name="T29" fmla="*/ 14 h 52"/>
                <a:gd name="T30" fmla="*/ 17 w 52"/>
                <a:gd name="T31" fmla="*/ 14 h 52"/>
                <a:gd name="T32" fmla="*/ 26 w 52"/>
                <a:gd name="T33" fmla="*/ 23 h 52"/>
                <a:gd name="T34" fmla="*/ 35 w 52"/>
                <a:gd name="T35" fmla="*/ 14 h 52"/>
                <a:gd name="T36" fmla="*/ 38 w 52"/>
                <a:gd name="T37" fmla="*/ 14 h 52"/>
                <a:gd name="T38" fmla="*/ 38 w 52"/>
                <a:gd name="T39" fmla="*/ 17 h 52"/>
                <a:gd name="T40" fmla="*/ 29 w 52"/>
                <a:gd name="T41" fmla="*/ 26 h 52"/>
                <a:gd name="T42" fmla="*/ 38 w 52"/>
                <a:gd name="T4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8" y="35"/>
                  </a:moveTo>
                  <a:cubicBezTo>
                    <a:pt x="39" y="36"/>
                    <a:pt x="39" y="37"/>
                    <a:pt x="38" y="38"/>
                  </a:cubicBezTo>
                  <a:cubicBezTo>
                    <a:pt x="37" y="39"/>
                    <a:pt x="36" y="39"/>
                    <a:pt x="35" y="38"/>
                  </a:cubicBezTo>
                  <a:cubicBezTo>
                    <a:pt x="26" y="29"/>
                    <a:pt x="26" y="29"/>
                    <a:pt x="26" y="29"/>
                  </a:cubicBezTo>
                  <a:cubicBezTo>
                    <a:pt x="17" y="38"/>
                    <a:pt x="17" y="38"/>
                    <a:pt x="17" y="38"/>
                  </a:cubicBezTo>
                  <a:cubicBezTo>
                    <a:pt x="16" y="39"/>
                    <a:pt x="15" y="39"/>
                    <a:pt x="14" y="38"/>
                  </a:cubicBezTo>
                  <a:cubicBezTo>
                    <a:pt x="13" y="37"/>
                    <a:pt x="13" y="36"/>
                    <a:pt x="14" y="35"/>
                  </a:cubicBezTo>
                  <a:cubicBezTo>
                    <a:pt x="23" y="26"/>
                    <a:pt x="23" y="26"/>
                    <a:pt x="23" y="26"/>
                  </a:cubicBezTo>
                  <a:cubicBezTo>
                    <a:pt x="14" y="17"/>
                    <a:pt x="14" y="17"/>
                    <a:pt x="14" y="17"/>
                  </a:cubicBezTo>
                  <a:cubicBezTo>
                    <a:pt x="13" y="16"/>
                    <a:pt x="13" y="15"/>
                    <a:pt x="14" y="14"/>
                  </a:cubicBezTo>
                  <a:cubicBezTo>
                    <a:pt x="15" y="13"/>
                    <a:pt x="16" y="13"/>
                    <a:pt x="17" y="14"/>
                  </a:cubicBezTo>
                  <a:cubicBezTo>
                    <a:pt x="26" y="23"/>
                    <a:pt x="26" y="23"/>
                    <a:pt x="26" y="23"/>
                  </a:cubicBezTo>
                  <a:cubicBezTo>
                    <a:pt x="35" y="14"/>
                    <a:pt x="35" y="14"/>
                    <a:pt x="35" y="14"/>
                  </a:cubicBezTo>
                  <a:cubicBezTo>
                    <a:pt x="36" y="13"/>
                    <a:pt x="37" y="13"/>
                    <a:pt x="38" y="14"/>
                  </a:cubicBezTo>
                  <a:cubicBezTo>
                    <a:pt x="39" y="15"/>
                    <a:pt x="39" y="16"/>
                    <a:pt x="38" y="17"/>
                  </a:cubicBezTo>
                  <a:cubicBezTo>
                    <a:pt x="29" y="26"/>
                    <a:pt x="29" y="26"/>
                    <a:pt x="29" y="26"/>
                  </a:cubicBezTo>
                  <a:lnTo>
                    <a:pt x="3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0" name="Group 149">
            <a:extLst>
              <a:ext uri="{FF2B5EF4-FFF2-40B4-BE49-F238E27FC236}">
                <a16:creationId xmlns:a16="http://schemas.microsoft.com/office/drawing/2014/main" id="{1D1FCA27-6CE0-4D9E-86A3-0229A379EEC0}"/>
              </a:ext>
            </a:extLst>
          </p:cNvPr>
          <p:cNvGrpSpPr/>
          <p:nvPr/>
        </p:nvGrpSpPr>
        <p:grpSpPr>
          <a:xfrm>
            <a:off x="4037682" y="6789399"/>
            <a:ext cx="327602" cy="327603"/>
            <a:chOff x="5554663" y="2887663"/>
            <a:chExt cx="360362" cy="360363"/>
          </a:xfrm>
          <a:solidFill>
            <a:schemeClr val="bg1"/>
          </a:solidFill>
        </p:grpSpPr>
        <p:sp>
          <p:nvSpPr>
            <p:cNvPr id="151" name="Freeform 152">
              <a:extLst>
                <a:ext uri="{FF2B5EF4-FFF2-40B4-BE49-F238E27FC236}">
                  <a16:creationId xmlns:a16="http://schemas.microsoft.com/office/drawing/2014/main" id="{A6DA33F5-BF78-45BA-8951-109490AF08A3}"/>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153">
              <a:extLst>
                <a:ext uri="{FF2B5EF4-FFF2-40B4-BE49-F238E27FC236}">
                  <a16:creationId xmlns:a16="http://schemas.microsoft.com/office/drawing/2014/main" id="{58E02C57-17D9-4715-8DA3-660AF89697A2}"/>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154">
              <a:extLst>
                <a:ext uri="{FF2B5EF4-FFF2-40B4-BE49-F238E27FC236}">
                  <a16:creationId xmlns:a16="http://schemas.microsoft.com/office/drawing/2014/main" id="{8C6F3507-2CDE-471D-A6F4-543B9D62C00D}"/>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155">
              <a:extLst>
                <a:ext uri="{FF2B5EF4-FFF2-40B4-BE49-F238E27FC236}">
                  <a16:creationId xmlns:a16="http://schemas.microsoft.com/office/drawing/2014/main" id="{AB64AB14-264E-46D3-8699-75938E4AAEF0}"/>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1" name="Slide Number Placeholder 2">
            <a:extLst>
              <a:ext uri="{FF2B5EF4-FFF2-40B4-BE49-F238E27FC236}">
                <a16:creationId xmlns:a16="http://schemas.microsoft.com/office/drawing/2014/main" id="{D434BE84-3EB6-5C4E-B0CB-C38F823BC7CC}"/>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89</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22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1B4FB4-A232-42A6-8C74-3EFD743386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20007" y="990600"/>
            <a:ext cx="3542537" cy="2076602"/>
          </a:xfrm>
          <a:custGeom>
            <a:avLst/>
            <a:gdLst>
              <a:gd name="connsiteX0" fmla="*/ 0 w 3872865"/>
              <a:gd name="connsiteY0" fmla="*/ 0 h 1794677"/>
              <a:gd name="connsiteX1" fmla="*/ 3872865 w 3872865"/>
              <a:gd name="connsiteY1" fmla="*/ 0 h 1794677"/>
              <a:gd name="connsiteX2" fmla="*/ 3872865 w 3872865"/>
              <a:gd name="connsiteY2" fmla="*/ 1794677 h 1794677"/>
              <a:gd name="connsiteX3" fmla="*/ 0 w 3872865"/>
              <a:gd name="connsiteY3" fmla="*/ 1794677 h 1794677"/>
            </a:gdLst>
            <a:ahLst/>
            <a:cxnLst>
              <a:cxn ang="0">
                <a:pos x="connsiteX0" y="connsiteY0"/>
              </a:cxn>
              <a:cxn ang="0">
                <a:pos x="connsiteX1" y="connsiteY1"/>
              </a:cxn>
              <a:cxn ang="0">
                <a:pos x="connsiteX2" y="connsiteY2"/>
              </a:cxn>
              <a:cxn ang="0">
                <a:pos x="connsiteX3" y="connsiteY3"/>
              </a:cxn>
            </a:cxnLst>
            <a:rect l="l" t="t" r="r" b="b"/>
            <a:pathLst>
              <a:path w="3872865" h="1794677">
                <a:moveTo>
                  <a:pt x="0" y="0"/>
                </a:moveTo>
                <a:lnTo>
                  <a:pt x="3872865" y="0"/>
                </a:lnTo>
                <a:lnTo>
                  <a:pt x="3872865" y="1794677"/>
                </a:lnTo>
                <a:lnTo>
                  <a:pt x="0" y="1794677"/>
                </a:lnTo>
                <a:close/>
              </a:path>
            </a:pathLst>
          </a:custGeom>
          <a:effectLst>
            <a:outerShdw blurRad="50800" dist="38100" dir="2700000" algn="tl" rotWithShape="0">
              <a:prstClr val="black">
                <a:alpha val="40000"/>
              </a:prstClr>
            </a:outerShdw>
          </a:effectLst>
        </p:spPr>
      </p:pic>
      <p:graphicFrame>
        <p:nvGraphicFramePr>
          <p:cNvPr id="7" name="Object 6" hidden="1">
            <a:extLst>
              <a:ext uri="{FF2B5EF4-FFF2-40B4-BE49-F238E27FC236}">
                <a16:creationId xmlns:a16="http://schemas.microsoft.com/office/drawing/2014/main" id="{7FCBF6E2-AD75-496B-8335-A2589533E0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7FCBF6E2-AD75-496B-8335-A2589533E0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8D7D513-E967-4F9B-807C-53CCBC6B64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2DE0DB35-5E1F-41EE-8B59-44220AFBE0FA}"/>
              </a:ext>
            </a:extLst>
          </p:cNvPr>
          <p:cNvSpPr>
            <a:spLocks noGrp="1"/>
          </p:cNvSpPr>
          <p:nvPr>
            <p:ph type="title"/>
          </p:nvPr>
        </p:nvSpPr>
        <p:spPr/>
        <p:txBody>
          <a:bodyPr>
            <a:noAutofit/>
          </a:bodyPr>
          <a:lstStyle/>
          <a:p>
            <a:r>
              <a:rPr lang="en-US" b="1" dirty="0"/>
              <a:t>Sales Process Overview</a:t>
            </a:r>
          </a:p>
        </p:txBody>
      </p:sp>
      <p:sp>
        <p:nvSpPr>
          <p:cNvPr id="6" name="Rectangle 5">
            <a:extLst>
              <a:ext uri="{FF2B5EF4-FFF2-40B4-BE49-F238E27FC236}">
                <a16:creationId xmlns:a16="http://schemas.microsoft.com/office/drawing/2014/main" id="{EF197ED2-B880-4B07-BCEA-E4D736B014B3}"/>
              </a:ext>
            </a:extLst>
          </p:cNvPr>
          <p:cNvSpPr/>
          <p:nvPr/>
        </p:nvSpPr>
        <p:spPr>
          <a:xfrm>
            <a:off x="209856" y="990601"/>
            <a:ext cx="4133544" cy="2076602"/>
          </a:xfrm>
          <a:prstGeom prst="rect">
            <a:avLst/>
          </a:prstGeom>
          <a:solidFill>
            <a:schemeClr val="accent3"/>
          </a:solidFill>
          <a:effectLst>
            <a:outerShdw blurRad="50800" dist="38100" dir="2700000" algn="tl" rotWithShape="0">
              <a:prstClr val="black">
                <a:alpha val="40000"/>
              </a:prstClr>
            </a:outerShdw>
          </a:effectLst>
        </p:spPr>
        <p:txBody>
          <a:bodyPr wrap="square" lIns="91440" tIns="91440" rIns="91440" bIns="180000" anchor="ctr">
            <a:no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Black" panose="020B0A04020102020204" pitchFamily="34" charset="0"/>
                <a:cs typeface="Arial"/>
              </a:rPr>
              <a:t>What Is In This Section?</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This section </a:t>
            </a:r>
            <a:r>
              <a:rPr lang="en-US" sz="1200" dirty="0">
                <a:solidFill>
                  <a:schemeClr val="bg1"/>
                </a:solidFill>
                <a:latin typeface="+mn-lt"/>
                <a:cs typeface="Arial"/>
              </a:rPr>
              <a:t>introduces</a:t>
            </a:r>
            <a:r>
              <a:rPr kumimoji="0" lang="en-US" sz="1200" b="0" i="0" u="none" strike="noStrike" kern="1200" cap="none" spc="0" normalizeH="0" baseline="0" noProof="0" dirty="0">
                <a:ln>
                  <a:noFill/>
                </a:ln>
                <a:solidFill>
                  <a:schemeClr val="bg1"/>
                </a:solidFill>
                <a:effectLst/>
                <a:uLnTx/>
                <a:uFillTx/>
                <a:latin typeface="+mn-lt"/>
                <a:ea typeface="+mn-ea"/>
                <a:cs typeface="Arial"/>
              </a:rPr>
              <a:t> the </a:t>
            </a:r>
            <a:r>
              <a:rPr lang="en-US" sz="1200" dirty="0">
                <a:solidFill>
                  <a:schemeClr val="bg1"/>
                </a:solidFill>
                <a:latin typeface="+mn-lt"/>
                <a:cs typeface="Arial"/>
              </a:rPr>
              <a:t>Buyer's Journey and the Opportunity Management Stages. Taken together, these two establish a client-centric Sales Process.</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The Buyer’s Journey outlines the steps and reasons </a:t>
            </a:r>
            <a:r>
              <a:rPr lang="en-US" sz="1200" dirty="0">
                <a:solidFill>
                  <a:schemeClr val="bg1"/>
                </a:solidFill>
                <a:latin typeface="+mn-lt"/>
                <a:cs typeface="Arial"/>
              </a:rPr>
              <a:t>why </a:t>
            </a:r>
            <a:r>
              <a:rPr kumimoji="0" lang="en-US" sz="1200" b="0" i="0" u="none" strike="noStrike" kern="1200" cap="none" spc="0" normalizeH="0" baseline="0" noProof="0" dirty="0">
                <a:ln>
                  <a:noFill/>
                </a:ln>
                <a:solidFill>
                  <a:schemeClr val="bg1"/>
                </a:solidFill>
                <a:effectLst/>
                <a:uLnTx/>
                <a:uFillTx/>
                <a:latin typeface="+mn-lt"/>
                <a:ea typeface="+mn-ea"/>
                <a:cs typeface="Arial"/>
              </a:rPr>
              <a:t>someone makes a purchasing decision.</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Arial"/>
              </a:rPr>
              <a:t>The Opportunity </a:t>
            </a:r>
            <a:r>
              <a:rPr lang="en-US" sz="1200" dirty="0">
                <a:solidFill>
                  <a:schemeClr val="bg1"/>
                </a:solidFill>
                <a:latin typeface="+mn-lt"/>
                <a:cs typeface="Arial"/>
              </a:rPr>
              <a:t>Management</a:t>
            </a:r>
            <a:r>
              <a:rPr kumimoji="0" lang="en-US" sz="1200" b="0" i="0" u="none" strike="noStrike" kern="1200" cap="none" spc="0" normalizeH="0" baseline="0" noProof="0" dirty="0">
                <a:ln>
                  <a:noFill/>
                </a:ln>
                <a:solidFill>
                  <a:schemeClr val="bg1"/>
                </a:solidFill>
                <a:effectLst/>
                <a:uLnTx/>
                <a:uFillTx/>
                <a:latin typeface="+mn-lt"/>
                <a:ea typeface="+mn-ea"/>
                <a:cs typeface="Arial"/>
              </a:rPr>
              <a:t> Process contains the steps taken when selling solutions. </a:t>
            </a:r>
          </a:p>
        </p:txBody>
      </p:sp>
      <p:sp>
        <p:nvSpPr>
          <p:cNvPr id="13" name="Rectangle 12">
            <a:extLst>
              <a:ext uri="{FF2B5EF4-FFF2-40B4-BE49-F238E27FC236}">
                <a16:creationId xmlns:a16="http://schemas.microsoft.com/office/drawing/2014/main" id="{F211FB45-1885-44AA-9C8C-830FB0876512}"/>
              </a:ext>
            </a:extLst>
          </p:cNvPr>
          <p:cNvSpPr/>
          <p:nvPr/>
        </p:nvSpPr>
        <p:spPr>
          <a:xfrm>
            <a:off x="260580" y="3890208"/>
            <a:ext cx="7301964" cy="846386"/>
          </a:xfrm>
          <a:prstGeom prst="rect">
            <a:avLst/>
          </a:prstGeom>
        </p:spPr>
        <p:txBody>
          <a:bodyPr wrap="square" lIns="0" tIns="0" rIns="0" bIns="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 I Use This Section?</a:t>
            </a:r>
          </a:p>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mn-lt"/>
                <a:ea typeface="+mn-ea"/>
                <a:cs typeface="+mn-cs"/>
              </a:rPr>
              <a:t>This section contains the thoughts and actions of the client as they progress along their Buyer's Journey beginning with “Not in Market” through to “”</a:t>
            </a:r>
            <a:r>
              <a:rPr lang="en-US" sz="1200" dirty="0">
                <a:solidFill>
                  <a:schemeClr val="accent3"/>
                </a:solidFill>
                <a:latin typeface="+mn-lt"/>
              </a:rPr>
              <a:t>Implement</a:t>
            </a:r>
            <a:r>
              <a:rPr kumimoji="0" lang="en-US" sz="1200" b="0" i="0" u="none" strike="noStrike" kern="1200" cap="none" spc="0" normalizeH="0" baseline="0" noProof="0" dirty="0">
                <a:ln>
                  <a:noFill/>
                </a:ln>
                <a:solidFill>
                  <a:schemeClr val="accent3"/>
                </a:solidFill>
                <a:effectLst/>
                <a:uLnTx/>
                <a:uFillTx/>
                <a:latin typeface="+mn-lt"/>
                <a:ea typeface="+mn-ea"/>
                <a:cs typeface="+mn-cs"/>
              </a:rPr>
              <a:t>” of the  product. Ensure your messaging and actions </a:t>
            </a:r>
            <a:r>
              <a:rPr lang="en-US" sz="1200" dirty="0">
                <a:solidFill>
                  <a:schemeClr val="accent3"/>
                </a:solidFill>
                <a:latin typeface="+mn-lt"/>
              </a:rPr>
              <a:t>are aligned with where the client is in his or her Buyer’s Journey.  </a:t>
            </a:r>
            <a:endParaRPr kumimoji="0" lang="en-US" sz="1200" b="0" i="0" u="none" strike="noStrike" kern="1200" cap="none" spc="0" normalizeH="0" baseline="0" noProof="0" dirty="0">
              <a:ln>
                <a:noFill/>
              </a:ln>
              <a:solidFill>
                <a:schemeClr val="accent3"/>
              </a:solidFill>
              <a:effectLst/>
              <a:uLnTx/>
              <a:uFillTx/>
              <a:latin typeface="+mn-lt"/>
            </a:endParaRPr>
          </a:p>
        </p:txBody>
      </p:sp>
      <p:grpSp>
        <p:nvGrpSpPr>
          <p:cNvPr id="20" name="Group 19">
            <a:extLst>
              <a:ext uri="{FF2B5EF4-FFF2-40B4-BE49-F238E27FC236}">
                <a16:creationId xmlns:a16="http://schemas.microsoft.com/office/drawing/2014/main" id="{DAECD296-86C9-4C1B-93BD-8FFDE69A6ECD}"/>
              </a:ext>
            </a:extLst>
          </p:cNvPr>
          <p:cNvGrpSpPr/>
          <p:nvPr/>
        </p:nvGrpSpPr>
        <p:grpSpPr>
          <a:xfrm>
            <a:off x="260580" y="4784554"/>
            <a:ext cx="7301964" cy="1517394"/>
            <a:chOff x="380848" y="4646208"/>
            <a:chExt cx="7035316" cy="1532206"/>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72D46B1F-A55C-4709-928D-CD1A1CF248B0}"/>
                </a:ext>
              </a:extLst>
            </p:cNvPr>
            <p:cNvSpPr/>
            <p:nvPr/>
          </p:nvSpPr>
          <p:spPr>
            <a:xfrm>
              <a:off x="380848" y="4646208"/>
              <a:ext cx="7035316" cy="437785"/>
            </a:xfrm>
            <a:prstGeom prst="rect">
              <a:avLst/>
            </a:prstGeom>
            <a:solidFill>
              <a:schemeClr val="accent2"/>
            </a:solidFill>
          </p:spPr>
          <p:txBody>
            <a:bodyPr wrap="square" lIns="108000" tIns="108000" rIns="108000" bIns="108000">
              <a:spAutoFit/>
            </a:bodyPr>
            <a:lstStyle/>
            <a:p>
              <a:pPr marL="285750" indent="-285750" defTabSz="457200" fontAlgn="auto">
                <a:spcBef>
                  <a:spcPts val="0"/>
                </a:spcBef>
                <a:spcAft>
                  <a:spcPts val="600"/>
                </a:spcAft>
                <a:buClr>
                  <a:schemeClr val="bg1"/>
                </a:buClr>
                <a:buFont typeface="Wingdings" panose="05000000000000000000" pitchFamily="2" charset="2"/>
                <a:buChar char="§"/>
                <a:defRPr/>
              </a:pPr>
              <a:r>
                <a:rPr lang="en-US" sz="1400" dirty="0">
                  <a:solidFill>
                    <a:schemeClr val="bg1"/>
                  </a:solidFill>
                  <a:latin typeface="Arial"/>
                  <a:cs typeface="Arial"/>
                </a:rPr>
                <a:t>Develop empathy and understanding of each Buyer Persona</a:t>
              </a:r>
              <a:endParaRPr kumimoji="0" lang="en-US" sz="1400" b="0" i="0" u="none" strike="noStrike" kern="1200" cap="none" spc="0" normalizeH="0" baseline="0" noProof="0" dirty="0">
                <a:ln>
                  <a:noFill/>
                </a:ln>
                <a:solidFill>
                  <a:schemeClr val="bg1"/>
                </a:solidFill>
                <a:effectLst/>
                <a:uLnTx/>
                <a:uFillTx/>
                <a:latin typeface="Arial"/>
                <a:cs typeface="Arial"/>
              </a:endParaRPr>
            </a:p>
          </p:txBody>
        </p:sp>
        <p:sp>
          <p:nvSpPr>
            <p:cNvPr id="18" name="Rectangle 17">
              <a:extLst>
                <a:ext uri="{FF2B5EF4-FFF2-40B4-BE49-F238E27FC236}">
                  <a16:creationId xmlns:a16="http://schemas.microsoft.com/office/drawing/2014/main" id="{7F59010B-03C0-4BD5-AFF2-179625464B20}"/>
                </a:ext>
              </a:extLst>
            </p:cNvPr>
            <p:cNvSpPr/>
            <p:nvPr/>
          </p:nvSpPr>
          <p:spPr>
            <a:xfrm>
              <a:off x="380848" y="5193419"/>
              <a:ext cx="7035316" cy="437785"/>
            </a:xfrm>
            <a:prstGeom prst="rect">
              <a:avLst/>
            </a:prstGeom>
            <a:solidFill>
              <a:schemeClr val="accent2"/>
            </a:solidFill>
          </p:spPr>
          <p:txBody>
            <a:bodyPr wrap="square" lIns="108000" tIns="108000" rIns="108000" bIns="108000">
              <a:spAutoFit/>
            </a:bodyPr>
            <a:lstStyle/>
            <a:p>
              <a:pPr marL="285750" indent="-285750" defTabSz="457200" fontAlgn="auto">
                <a:spcBef>
                  <a:spcPts val="0"/>
                </a:spcBef>
                <a:spcAft>
                  <a:spcPts val="600"/>
                </a:spcAft>
                <a:buClr>
                  <a:schemeClr val="bg1"/>
                </a:buClr>
                <a:buFont typeface="Wingdings" panose="05000000000000000000" pitchFamily="2" charset="2"/>
                <a:buChar char="§"/>
                <a:defRPr/>
              </a:pPr>
              <a:r>
                <a:rPr lang="en-US" sz="1400" dirty="0">
                  <a:solidFill>
                    <a:schemeClr val="bg1"/>
                  </a:solidFill>
                  <a:latin typeface="Arial"/>
                  <a:cs typeface="Arial"/>
                </a:rPr>
                <a:t>Tailor your approach based on what your target Persona is doing and thinking</a:t>
              </a:r>
              <a:endParaRPr kumimoji="0" lang="en-US" sz="1400" b="0" i="0" u="none" strike="noStrike" kern="1200" cap="none" spc="0" normalizeH="0" baseline="0" noProof="0" dirty="0">
                <a:ln>
                  <a:noFill/>
                </a:ln>
                <a:solidFill>
                  <a:schemeClr val="bg1"/>
                </a:solidFill>
                <a:effectLst/>
                <a:uLnTx/>
                <a:uFillTx/>
                <a:latin typeface="Arial"/>
                <a:cs typeface="Arial"/>
              </a:endParaRPr>
            </a:p>
          </p:txBody>
        </p:sp>
        <p:sp>
          <p:nvSpPr>
            <p:cNvPr id="19" name="Rectangle 18">
              <a:extLst>
                <a:ext uri="{FF2B5EF4-FFF2-40B4-BE49-F238E27FC236}">
                  <a16:creationId xmlns:a16="http://schemas.microsoft.com/office/drawing/2014/main" id="{460E8A42-7EDD-4422-A7D6-6EA63F916A80}"/>
                </a:ext>
              </a:extLst>
            </p:cNvPr>
            <p:cNvSpPr/>
            <p:nvPr/>
          </p:nvSpPr>
          <p:spPr>
            <a:xfrm>
              <a:off x="380848" y="5740629"/>
              <a:ext cx="7035316" cy="437785"/>
            </a:xfrm>
            <a:prstGeom prst="rect">
              <a:avLst/>
            </a:prstGeom>
            <a:solidFill>
              <a:schemeClr val="accent2"/>
            </a:solidFill>
          </p:spPr>
          <p:txBody>
            <a:bodyPr wrap="square" lIns="108000" tIns="108000" rIns="108000" bIns="108000">
              <a:spAutoFit/>
            </a:bodyPr>
            <a:lstStyle/>
            <a:p>
              <a:pPr marL="285750" indent="-285750" defTabSz="457200" fontAlgn="auto">
                <a:spcBef>
                  <a:spcPts val="0"/>
                </a:spcBef>
                <a:spcAft>
                  <a:spcPts val="600"/>
                </a:spcAft>
                <a:buClr>
                  <a:schemeClr val="bg1"/>
                </a:buClr>
                <a:buFont typeface="Wingdings" panose="05000000000000000000" pitchFamily="2" charset="2"/>
                <a:buChar char="§"/>
                <a:defRPr/>
              </a:pPr>
              <a:r>
                <a:rPr lang="en-US" sz="1400" dirty="0">
                  <a:solidFill>
                    <a:schemeClr val="bg1"/>
                  </a:solidFill>
                  <a:latin typeface="Arial"/>
                </a:rPr>
                <a:t>Craft your proposal by answering the key questions of your target Persona</a:t>
              </a:r>
              <a:endParaRPr kumimoji="0" lang="en-US" sz="1400" b="0" i="0" u="none" strike="noStrike" kern="1200" cap="none" spc="0" normalizeH="0" baseline="0" noProof="0" dirty="0">
                <a:ln>
                  <a:noFill/>
                </a:ln>
                <a:solidFill>
                  <a:schemeClr val="bg1"/>
                </a:solidFill>
                <a:effectLst/>
                <a:uLnTx/>
                <a:uFillTx/>
                <a:latin typeface="Arial"/>
              </a:endParaRPr>
            </a:p>
          </p:txBody>
        </p:sp>
      </p:grpSp>
      <p:sp>
        <p:nvSpPr>
          <p:cNvPr id="23" name="Rectangle: Rounded Corners 22">
            <a:extLst>
              <a:ext uri="{FF2B5EF4-FFF2-40B4-BE49-F238E27FC236}">
                <a16:creationId xmlns:a16="http://schemas.microsoft.com/office/drawing/2014/main" id="{F12B95FF-AAFF-4190-9852-8709EFBBC31C}"/>
              </a:ext>
            </a:extLst>
          </p:cNvPr>
          <p:cNvSpPr/>
          <p:nvPr/>
        </p:nvSpPr>
        <p:spPr>
          <a:xfrm>
            <a:off x="209856" y="3288632"/>
            <a:ext cx="7352688" cy="433553"/>
          </a:xfrm>
          <a:prstGeom prst="roundRect">
            <a:avLst>
              <a:gd name="adj" fmla="val 50000"/>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txBody>
          <a:bodyPr wrap="square" lIns="108000" tIns="108000" rIns="108000" bIns="10800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j-lt"/>
                <a:ea typeface="+mn-ea"/>
                <a:cs typeface="+mn-cs"/>
              </a:rPr>
              <a:t>PRO TIP: </a:t>
            </a:r>
            <a:r>
              <a:rPr kumimoji="0" lang="en-US" sz="1400" b="0" i="0" u="none" strike="noStrike" kern="1200" cap="none" spc="0" normalizeH="0" baseline="0" noProof="0" dirty="0">
                <a:ln>
                  <a:noFill/>
                </a:ln>
                <a:solidFill>
                  <a:srgbClr val="FFFFFF"/>
                </a:solidFill>
                <a:effectLst/>
                <a:uLnTx/>
                <a:uFillTx/>
                <a:latin typeface="+mj-lt"/>
                <a:ea typeface="+mn-ea"/>
                <a:cs typeface="+mn-cs"/>
              </a:rPr>
              <a:t>Buyer's Journey + Opportunity Management = </a:t>
            </a:r>
            <a:r>
              <a:rPr lang="en-US" sz="1400" dirty="0">
                <a:solidFill>
                  <a:srgbClr val="FFFFFF"/>
                </a:solidFill>
                <a:latin typeface="+mj-lt"/>
              </a:rPr>
              <a:t>Client-Centric</a:t>
            </a:r>
            <a:r>
              <a:rPr kumimoji="0" lang="en-US" sz="1400" b="0" i="0" u="none" strike="noStrike" kern="1200" cap="none" spc="0" normalizeH="0" baseline="0" noProof="0" dirty="0">
                <a:ln>
                  <a:noFill/>
                </a:ln>
                <a:solidFill>
                  <a:srgbClr val="FFFFFF"/>
                </a:solidFill>
                <a:effectLst/>
                <a:uLnTx/>
                <a:uFillTx/>
                <a:latin typeface="+mj-lt"/>
                <a:ea typeface="+mn-ea"/>
                <a:cs typeface="+mn-cs"/>
              </a:rPr>
              <a:t> Sales Process</a:t>
            </a:r>
          </a:p>
        </p:txBody>
      </p:sp>
      <p:graphicFrame>
        <p:nvGraphicFramePr>
          <p:cNvPr id="3" name="Table 2">
            <a:extLst>
              <a:ext uri="{FF2B5EF4-FFF2-40B4-BE49-F238E27FC236}">
                <a16:creationId xmlns:a16="http://schemas.microsoft.com/office/drawing/2014/main" id="{280F1AA5-70D8-42F9-9850-DEA6973204A4}"/>
              </a:ext>
            </a:extLst>
          </p:cNvPr>
          <p:cNvGraphicFramePr>
            <a:graphicFrameLocks noGrp="1"/>
          </p:cNvGraphicFramePr>
          <p:nvPr>
            <p:extLst>
              <p:ext uri="{D42A27DB-BD31-4B8C-83A1-F6EECF244321}">
                <p14:modId xmlns:p14="http://schemas.microsoft.com/office/powerpoint/2010/main" val="371335088"/>
              </p:ext>
            </p:extLst>
          </p:nvPr>
        </p:nvGraphicFramePr>
        <p:xfrm>
          <a:off x="269150" y="6815488"/>
          <a:ext cx="7301964" cy="2194560"/>
        </p:xfrm>
        <a:graphic>
          <a:graphicData uri="http://schemas.openxmlformats.org/drawingml/2006/table">
            <a:tbl>
              <a:tblPr firstRow="1">
                <a:tableStyleId>{EB344D84-9AFB-497E-A393-DC336BA19D2E}</a:tableStyleId>
              </a:tblPr>
              <a:tblGrid>
                <a:gridCol w="1697492">
                  <a:extLst>
                    <a:ext uri="{9D8B030D-6E8A-4147-A177-3AD203B41FA5}">
                      <a16:colId xmlns:a16="http://schemas.microsoft.com/office/drawing/2014/main" val="877092802"/>
                    </a:ext>
                  </a:extLst>
                </a:gridCol>
                <a:gridCol w="5604472">
                  <a:extLst>
                    <a:ext uri="{9D8B030D-6E8A-4147-A177-3AD203B41FA5}">
                      <a16:colId xmlns:a16="http://schemas.microsoft.com/office/drawing/2014/main" val="1220666071"/>
                    </a:ext>
                  </a:extLst>
                </a:gridCol>
              </a:tblGrid>
              <a:tr h="347893">
                <a:tc>
                  <a:txBody>
                    <a:bodyPr/>
                    <a:lstStyle/>
                    <a:p>
                      <a:pPr lvl="1" algn="ctr"/>
                      <a:r>
                        <a:rPr lang="en-US" sz="1200" b="1" dirty="0">
                          <a:solidFill>
                            <a:schemeClr val="accent2"/>
                          </a:solidFill>
                        </a:rPr>
                        <a:t>Hunter</a:t>
                      </a:r>
                    </a:p>
                  </a:txBody>
                  <a:tcPr marL="0" marR="0" marT="0" marB="0" anchor="ctr">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Understand the thoughts and actions of new clients who are likely starting in “Not In Market” and “Stimulated” Buyer’s Journey stages</a:t>
                      </a:r>
                    </a:p>
                  </a:txBody>
                  <a:tcPr marT="91440" marB="91440">
                    <a:lnT w="28575" cap="flat" cmpd="sng" algn="ctr">
                      <a:solidFill>
                        <a:schemeClr val="tx1"/>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977467111"/>
                  </a:ext>
                </a:extLst>
              </a:tr>
              <a:tr h="347893">
                <a:tc>
                  <a:txBody>
                    <a:bodyPr/>
                    <a:lstStyle/>
                    <a:p>
                      <a:pPr lvl="1" algn="ctr"/>
                      <a:r>
                        <a:rPr lang="en-US" sz="1200" b="1" dirty="0">
                          <a:solidFill>
                            <a:schemeClr val="accent3"/>
                          </a:solidFill>
                        </a:rPr>
                        <a:t>Farmer</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Put yourself in the shoes of existing clients as they seek to realize the full value and potential of products and services purchased</a:t>
                      </a:r>
                    </a:p>
                  </a:txBody>
                  <a:tcPr marT="91440" marB="91440">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79931536"/>
                  </a:ext>
                </a:extLst>
              </a:tr>
              <a:tr h="347893">
                <a:tc>
                  <a:txBody>
                    <a:bodyPr/>
                    <a:lstStyle/>
                    <a:p>
                      <a:pPr lvl="1" algn="ctr"/>
                      <a:r>
                        <a:rPr lang="en-US" sz="1200" b="1" dirty="0">
                          <a:solidFill>
                            <a:schemeClr val="accent4"/>
                          </a:solidFill>
                        </a:rPr>
                        <a:t>Hybrid</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Consider the outside-in perspective of new and existing clients as you address their specific pain points throughout each stage of their Buyer’s Journey</a:t>
                      </a:r>
                    </a:p>
                  </a:txBody>
                  <a:tcPr marT="91440" marB="91440">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69455484"/>
                  </a:ext>
                </a:extLst>
              </a:tr>
              <a:tr h="347893">
                <a:tc>
                  <a:txBody>
                    <a:bodyPr/>
                    <a:lstStyle/>
                    <a:p>
                      <a:pPr lvl="1" algn="ctr"/>
                      <a:r>
                        <a:rPr lang="en-US" sz="1200" b="1" dirty="0">
                          <a:solidFill>
                            <a:srgbClr val="7030A0"/>
                          </a:solidFill>
                        </a:rPr>
                        <a:t>SE/PS</a:t>
                      </a:r>
                    </a:p>
                  </a:txBody>
                  <a:tcPr marL="0" marR="0" marT="0" marB="0" anchor="ct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l">
                        <a:spcBef>
                          <a:spcPts val="300"/>
                        </a:spcBef>
                        <a:spcAft>
                          <a:spcPts val="300"/>
                        </a:spcAft>
                        <a:buFont typeface="Arial" panose="020B0604020202020204" pitchFamily="34" charset="0"/>
                        <a:buNone/>
                      </a:pPr>
                      <a:r>
                        <a:rPr lang="en-US" sz="1200" b="0" dirty="0">
                          <a:solidFill>
                            <a:schemeClr val="tx1"/>
                          </a:solidFill>
                        </a:rPr>
                        <a:t>Develop compelling business cases as you articulate a value proposition resonating with the Buyer wherever they are in their journey</a:t>
                      </a:r>
                    </a:p>
                  </a:txBody>
                  <a:tcPr marT="91440" marB="91440">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6577348"/>
                  </a:ext>
                </a:extLst>
              </a:tr>
            </a:tbl>
          </a:graphicData>
        </a:graphic>
      </p:graphicFrame>
      <p:sp>
        <p:nvSpPr>
          <p:cNvPr id="24" name="TextBox 23">
            <a:extLst>
              <a:ext uri="{FF2B5EF4-FFF2-40B4-BE49-F238E27FC236}">
                <a16:creationId xmlns:a16="http://schemas.microsoft.com/office/drawing/2014/main" id="{1A1B7829-4238-4D86-83E8-9E9DA3B4F03A}"/>
              </a:ext>
            </a:extLst>
          </p:cNvPr>
          <p:cNvSpPr txBox="1"/>
          <p:nvPr/>
        </p:nvSpPr>
        <p:spPr>
          <a:xfrm>
            <a:off x="222556" y="6410579"/>
            <a:ext cx="5143576" cy="307777"/>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Arial Black" panose="020B0A04020102020204" pitchFamily="34" charset="0"/>
              </a:rPr>
              <a:t>How Does This Section Apply To My Role?</a:t>
            </a:r>
          </a:p>
        </p:txBody>
      </p:sp>
      <p:sp>
        <p:nvSpPr>
          <p:cNvPr id="25" name="Slide Number Placeholder 2">
            <a:extLst>
              <a:ext uri="{FF2B5EF4-FFF2-40B4-BE49-F238E27FC236}">
                <a16:creationId xmlns:a16="http://schemas.microsoft.com/office/drawing/2014/main" id="{FBB59ACE-A43B-5247-BB13-94FF0CCEDB59}"/>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a:t>
            </a:fld>
            <a:endParaRPr lang="en-US" sz="1050" b="1" dirty="0">
              <a:solidFill>
                <a:schemeClr val="accent3"/>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42BFDFD3-4718-4788-9B18-27CB1BA6B49C}"/>
              </a:ext>
            </a:extLst>
          </p:cNvPr>
          <p:cNvSpPr/>
          <p:nvPr/>
        </p:nvSpPr>
        <p:spPr>
          <a:xfrm>
            <a:off x="457200" y="8525437"/>
            <a:ext cx="425450" cy="425450"/>
          </a:xfrm>
          <a:prstGeom prst="rect">
            <a:avLst/>
          </a:prstGeom>
          <a:solidFill>
            <a:srgbClr val="481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3C5E05-F57F-4FFE-B1E8-A230BE9D58A1}"/>
              </a:ext>
            </a:extLst>
          </p:cNvPr>
          <p:cNvSpPr/>
          <p:nvPr/>
        </p:nvSpPr>
        <p:spPr>
          <a:xfrm>
            <a:off x="446292" y="7964897"/>
            <a:ext cx="425450" cy="4254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5526065-5A7F-4CB2-AEF2-74FC979A1F47}"/>
              </a:ext>
            </a:extLst>
          </p:cNvPr>
          <p:cNvSpPr/>
          <p:nvPr/>
        </p:nvSpPr>
        <p:spPr>
          <a:xfrm>
            <a:off x="446291" y="7418306"/>
            <a:ext cx="425450" cy="425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C64203F-F0C0-4E16-8023-49FA2B1947C5}"/>
              </a:ext>
            </a:extLst>
          </p:cNvPr>
          <p:cNvSpPr/>
          <p:nvPr/>
        </p:nvSpPr>
        <p:spPr>
          <a:xfrm>
            <a:off x="457200" y="6871414"/>
            <a:ext cx="425450" cy="4254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6A75037-D5B0-4167-BFF0-6C1613C39F00}"/>
              </a:ext>
            </a:extLst>
          </p:cNvPr>
          <p:cNvGrpSpPr/>
          <p:nvPr/>
        </p:nvGrpSpPr>
        <p:grpSpPr>
          <a:xfrm>
            <a:off x="539610" y="6963010"/>
            <a:ext cx="260630" cy="242260"/>
            <a:chOff x="6276975" y="3981450"/>
            <a:chExt cx="360363" cy="334963"/>
          </a:xfrm>
          <a:solidFill>
            <a:schemeClr val="bg1"/>
          </a:solidFill>
        </p:grpSpPr>
        <p:sp>
          <p:nvSpPr>
            <p:cNvPr id="33" name="Freeform 98">
              <a:extLst>
                <a:ext uri="{FF2B5EF4-FFF2-40B4-BE49-F238E27FC236}">
                  <a16:creationId xmlns:a16="http://schemas.microsoft.com/office/drawing/2014/main" id="{5983751D-C7CA-4EAD-AF14-05AB18948B0C}"/>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99">
              <a:extLst>
                <a:ext uri="{FF2B5EF4-FFF2-40B4-BE49-F238E27FC236}">
                  <a16:creationId xmlns:a16="http://schemas.microsoft.com/office/drawing/2014/main" id="{9CC2E053-3106-40B2-8458-FCDC7B9AE83D}"/>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00">
              <a:extLst>
                <a:ext uri="{FF2B5EF4-FFF2-40B4-BE49-F238E27FC236}">
                  <a16:creationId xmlns:a16="http://schemas.microsoft.com/office/drawing/2014/main" id="{EB6C9DBC-37B0-469E-A402-81475416566B}"/>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101">
              <a:extLst>
                <a:ext uri="{FF2B5EF4-FFF2-40B4-BE49-F238E27FC236}">
                  <a16:creationId xmlns:a16="http://schemas.microsoft.com/office/drawing/2014/main" id="{29307036-4789-4868-AB2B-7DCA0661E067}"/>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37" name="Graphic 36" descr="Farm scene">
            <a:extLst>
              <a:ext uri="{FF2B5EF4-FFF2-40B4-BE49-F238E27FC236}">
                <a16:creationId xmlns:a16="http://schemas.microsoft.com/office/drawing/2014/main" id="{E84CBAD8-27D4-4FA2-9B72-651F55F050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456" y="7470471"/>
            <a:ext cx="321121" cy="321121"/>
          </a:xfrm>
          <a:prstGeom prst="rect">
            <a:avLst/>
          </a:prstGeom>
        </p:spPr>
      </p:pic>
      <p:grpSp>
        <p:nvGrpSpPr>
          <p:cNvPr id="38" name="Group 37">
            <a:extLst>
              <a:ext uri="{FF2B5EF4-FFF2-40B4-BE49-F238E27FC236}">
                <a16:creationId xmlns:a16="http://schemas.microsoft.com/office/drawing/2014/main" id="{DEB11A34-3D41-4357-B21F-AA0FE381CB24}"/>
              </a:ext>
            </a:extLst>
          </p:cNvPr>
          <p:cNvGrpSpPr/>
          <p:nvPr/>
        </p:nvGrpSpPr>
        <p:grpSpPr>
          <a:xfrm>
            <a:off x="546480" y="8634294"/>
            <a:ext cx="246891" cy="207736"/>
            <a:chOff x="2670175" y="2913063"/>
            <a:chExt cx="360363" cy="303212"/>
          </a:xfrm>
          <a:solidFill>
            <a:schemeClr val="bg1"/>
          </a:solidFill>
        </p:grpSpPr>
        <p:sp>
          <p:nvSpPr>
            <p:cNvPr id="39" name="Freeform 5">
              <a:extLst>
                <a:ext uri="{FF2B5EF4-FFF2-40B4-BE49-F238E27FC236}">
                  <a16:creationId xmlns:a16="http://schemas.microsoft.com/office/drawing/2014/main" id="{1E6106F6-FA6E-4826-BFA7-5C92792A4058}"/>
                </a:ext>
              </a:extLst>
            </p:cNvPr>
            <p:cNvSpPr>
              <a:spLocks noEditPoints="1"/>
            </p:cNvSpPr>
            <p:nvPr/>
          </p:nvSpPr>
          <p:spPr bwMode="auto">
            <a:xfrm>
              <a:off x="2805113" y="2913063"/>
              <a:ext cx="225425" cy="258763"/>
            </a:xfrm>
            <a:custGeom>
              <a:avLst/>
              <a:gdLst>
                <a:gd name="T0" fmla="*/ 52 w 60"/>
                <a:gd name="T1" fmla="*/ 24 h 68"/>
                <a:gd name="T2" fmla="*/ 52 w 60"/>
                <a:gd name="T3" fmla="*/ 2 h 68"/>
                <a:gd name="T4" fmla="*/ 51 w 60"/>
                <a:gd name="T5" fmla="*/ 0 h 68"/>
                <a:gd name="T6" fmla="*/ 49 w 60"/>
                <a:gd name="T7" fmla="*/ 0 h 68"/>
                <a:gd name="T8" fmla="*/ 46 w 60"/>
                <a:gd name="T9" fmla="*/ 2 h 68"/>
                <a:gd name="T10" fmla="*/ 0 w 60"/>
                <a:gd name="T11" fmla="*/ 15 h 68"/>
                <a:gd name="T12" fmla="*/ 0 w 60"/>
                <a:gd name="T13" fmla="*/ 53 h 68"/>
                <a:gd name="T14" fmla="*/ 46 w 60"/>
                <a:gd name="T15" fmla="*/ 66 h 68"/>
                <a:gd name="T16" fmla="*/ 50 w 60"/>
                <a:gd name="T17" fmla="*/ 68 h 68"/>
                <a:gd name="T18" fmla="*/ 51 w 60"/>
                <a:gd name="T19" fmla="*/ 68 h 68"/>
                <a:gd name="T20" fmla="*/ 52 w 60"/>
                <a:gd name="T21" fmla="*/ 66 h 68"/>
                <a:gd name="T22" fmla="*/ 52 w 60"/>
                <a:gd name="T23" fmla="*/ 44 h 68"/>
                <a:gd name="T24" fmla="*/ 60 w 60"/>
                <a:gd name="T25" fmla="*/ 36 h 68"/>
                <a:gd name="T26" fmla="*/ 60 w 60"/>
                <a:gd name="T27" fmla="*/ 32 h 68"/>
                <a:gd name="T28" fmla="*/ 52 w 60"/>
                <a:gd name="T29" fmla="*/ 24 h 68"/>
                <a:gd name="T30" fmla="*/ 56 w 60"/>
                <a:gd name="T31" fmla="*/ 36 h 68"/>
                <a:gd name="T32" fmla="*/ 52 w 60"/>
                <a:gd name="T33" fmla="*/ 40 h 68"/>
                <a:gd name="T34" fmla="*/ 52 w 60"/>
                <a:gd name="T35" fmla="*/ 28 h 68"/>
                <a:gd name="T36" fmla="*/ 56 w 60"/>
                <a:gd name="T37" fmla="*/ 32 h 68"/>
                <a:gd name="T38" fmla="*/ 56 w 60"/>
                <a:gd name="T39"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8">
                  <a:moveTo>
                    <a:pt x="52" y="24"/>
                  </a:moveTo>
                  <a:cubicBezTo>
                    <a:pt x="52" y="2"/>
                    <a:pt x="52" y="2"/>
                    <a:pt x="52" y="2"/>
                  </a:cubicBezTo>
                  <a:cubicBezTo>
                    <a:pt x="52" y="1"/>
                    <a:pt x="52" y="1"/>
                    <a:pt x="51" y="0"/>
                  </a:cubicBezTo>
                  <a:cubicBezTo>
                    <a:pt x="51" y="0"/>
                    <a:pt x="50" y="0"/>
                    <a:pt x="49" y="0"/>
                  </a:cubicBezTo>
                  <a:cubicBezTo>
                    <a:pt x="46" y="2"/>
                    <a:pt x="46" y="2"/>
                    <a:pt x="46" y="2"/>
                  </a:cubicBezTo>
                  <a:cubicBezTo>
                    <a:pt x="33" y="8"/>
                    <a:pt x="21" y="13"/>
                    <a:pt x="0" y="15"/>
                  </a:cubicBezTo>
                  <a:cubicBezTo>
                    <a:pt x="0" y="16"/>
                    <a:pt x="0" y="52"/>
                    <a:pt x="0" y="53"/>
                  </a:cubicBezTo>
                  <a:cubicBezTo>
                    <a:pt x="21" y="55"/>
                    <a:pt x="33" y="60"/>
                    <a:pt x="46" y="66"/>
                  </a:cubicBezTo>
                  <a:cubicBezTo>
                    <a:pt x="46" y="66"/>
                    <a:pt x="49" y="68"/>
                    <a:pt x="50" y="68"/>
                  </a:cubicBezTo>
                  <a:cubicBezTo>
                    <a:pt x="50" y="68"/>
                    <a:pt x="51" y="68"/>
                    <a:pt x="51" y="68"/>
                  </a:cubicBezTo>
                  <a:cubicBezTo>
                    <a:pt x="52" y="67"/>
                    <a:pt x="52" y="67"/>
                    <a:pt x="52" y="66"/>
                  </a:cubicBezTo>
                  <a:cubicBezTo>
                    <a:pt x="52" y="44"/>
                    <a:pt x="52" y="44"/>
                    <a:pt x="52" y="44"/>
                  </a:cubicBezTo>
                  <a:cubicBezTo>
                    <a:pt x="56" y="44"/>
                    <a:pt x="60" y="40"/>
                    <a:pt x="60" y="36"/>
                  </a:cubicBezTo>
                  <a:cubicBezTo>
                    <a:pt x="60" y="32"/>
                    <a:pt x="60" y="32"/>
                    <a:pt x="60" y="32"/>
                  </a:cubicBezTo>
                  <a:cubicBezTo>
                    <a:pt x="60" y="28"/>
                    <a:pt x="56" y="24"/>
                    <a:pt x="52" y="24"/>
                  </a:cubicBezTo>
                  <a:close/>
                  <a:moveTo>
                    <a:pt x="56" y="36"/>
                  </a:moveTo>
                  <a:cubicBezTo>
                    <a:pt x="56" y="38"/>
                    <a:pt x="54" y="40"/>
                    <a:pt x="52" y="40"/>
                  </a:cubicBezTo>
                  <a:cubicBezTo>
                    <a:pt x="52" y="28"/>
                    <a:pt x="52" y="28"/>
                    <a:pt x="52" y="28"/>
                  </a:cubicBezTo>
                  <a:cubicBezTo>
                    <a:pt x="54" y="28"/>
                    <a:pt x="56" y="30"/>
                    <a:pt x="56" y="32"/>
                  </a:cubicBezTo>
                  <a:lnTo>
                    <a:pt x="5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6">
              <a:extLst>
                <a:ext uri="{FF2B5EF4-FFF2-40B4-BE49-F238E27FC236}">
                  <a16:creationId xmlns:a16="http://schemas.microsoft.com/office/drawing/2014/main" id="{C1071B41-F7AC-4E11-931E-038A3C41950C}"/>
                </a:ext>
              </a:extLst>
            </p:cNvPr>
            <p:cNvSpPr>
              <a:spLocks/>
            </p:cNvSpPr>
            <p:nvPr/>
          </p:nvSpPr>
          <p:spPr bwMode="auto">
            <a:xfrm>
              <a:off x="2670175" y="2973388"/>
              <a:ext cx="90488" cy="136525"/>
            </a:xfrm>
            <a:custGeom>
              <a:avLst/>
              <a:gdLst>
                <a:gd name="T0" fmla="*/ 14 w 24"/>
                <a:gd name="T1" fmla="*/ 0 h 36"/>
                <a:gd name="T2" fmla="*/ 0 w 24"/>
                <a:gd name="T3" fmla="*/ 14 h 36"/>
                <a:gd name="T4" fmla="*/ 0 w 24"/>
                <a:gd name="T5" fmla="*/ 22 h 36"/>
                <a:gd name="T6" fmla="*/ 14 w 24"/>
                <a:gd name="T7" fmla="*/ 36 h 36"/>
                <a:gd name="T8" fmla="*/ 18 w 24"/>
                <a:gd name="T9" fmla="*/ 36 h 36"/>
                <a:gd name="T10" fmla="*/ 24 w 24"/>
                <a:gd name="T11" fmla="*/ 36 h 36"/>
                <a:gd name="T12" fmla="*/ 24 w 24"/>
                <a:gd name="T13" fmla="*/ 0 h 36"/>
                <a:gd name="T14" fmla="*/ 18 w 24"/>
                <a:gd name="T15" fmla="*/ 0 h 36"/>
                <a:gd name="T16" fmla="*/ 14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14" y="0"/>
                  </a:moveTo>
                  <a:cubicBezTo>
                    <a:pt x="6" y="0"/>
                    <a:pt x="0" y="6"/>
                    <a:pt x="0" y="14"/>
                  </a:cubicBezTo>
                  <a:cubicBezTo>
                    <a:pt x="0" y="22"/>
                    <a:pt x="0" y="22"/>
                    <a:pt x="0" y="22"/>
                  </a:cubicBezTo>
                  <a:cubicBezTo>
                    <a:pt x="0" y="30"/>
                    <a:pt x="6" y="36"/>
                    <a:pt x="14" y="36"/>
                  </a:cubicBezTo>
                  <a:cubicBezTo>
                    <a:pt x="18" y="36"/>
                    <a:pt x="18" y="36"/>
                    <a:pt x="18" y="36"/>
                  </a:cubicBezTo>
                  <a:cubicBezTo>
                    <a:pt x="20" y="36"/>
                    <a:pt x="22" y="36"/>
                    <a:pt x="24" y="36"/>
                  </a:cubicBezTo>
                  <a:cubicBezTo>
                    <a:pt x="24" y="0"/>
                    <a:pt x="24" y="0"/>
                    <a:pt x="24" y="0"/>
                  </a:cubicBezTo>
                  <a:cubicBezTo>
                    <a:pt x="22" y="0"/>
                    <a:pt x="20" y="0"/>
                    <a:pt x="18"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7">
              <a:extLst>
                <a:ext uri="{FF2B5EF4-FFF2-40B4-BE49-F238E27FC236}">
                  <a16:creationId xmlns:a16="http://schemas.microsoft.com/office/drawing/2014/main" id="{30EC0B77-57BE-47DA-84F2-A886DBD3ACCC}"/>
                </a:ext>
              </a:extLst>
            </p:cNvPr>
            <p:cNvSpPr>
              <a:spLocks/>
            </p:cNvSpPr>
            <p:nvPr/>
          </p:nvSpPr>
          <p:spPr bwMode="auto">
            <a:xfrm>
              <a:off x="2774950" y="2959100"/>
              <a:ext cx="76200" cy="257175"/>
            </a:xfrm>
            <a:custGeom>
              <a:avLst/>
              <a:gdLst>
                <a:gd name="T0" fmla="*/ 19 w 20"/>
                <a:gd name="T1" fmla="*/ 64 h 68"/>
                <a:gd name="T2" fmla="*/ 15 w 20"/>
                <a:gd name="T3" fmla="*/ 62 h 68"/>
                <a:gd name="T4" fmla="*/ 4 w 20"/>
                <a:gd name="T5" fmla="*/ 42 h 68"/>
                <a:gd name="T6" fmla="*/ 4 w 20"/>
                <a:gd name="T7" fmla="*/ 40 h 68"/>
                <a:gd name="T8" fmla="*/ 4 w 20"/>
                <a:gd name="T9" fmla="*/ 40 h 68"/>
                <a:gd name="T10" fmla="*/ 4 w 20"/>
                <a:gd name="T11" fmla="*/ 2 h 68"/>
                <a:gd name="T12" fmla="*/ 2 w 20"/>
                <a:gd name="T13" fmla="*/ 0 h 68"/>
                <a:gd name="T14" fmla="*/ 0 w 20"/>
                <a:gd name="T15" fmla="*/ 2 h 68"/>
                <a:gd name="T16" fmla="*/ 0 w 20"/>
                <a:gd name="T17" fmla="*/ 40 h 68"/>
                <a:gd name="T18" fmla="*/ 3 w 20"/>
                <a:gd name="T19" fmla="*/ 54 h 68"/>
                <a:gd name="T20" fmla="*/ 5 w 20"/>
                <a:gd name="T21" fmla="*/ 56 h 68"/>
                <a:gd name="T22" fmla="*/ 9 w 20"/>
                <a:gd name="T23" fmla="*/ 61 h 68"/>
                <a:gd name="T24" fmla="*/ 17 w 20"/>
                <a:gd name="T25" fmla="*/ 68 h 68"/>
                <a:gd name="T26" fmla="*/ 17 w 20"/>
                <a:gd name="T27" fmla="*/ 68 h 68"/>
                <a:gd name="T28" fmla="*/ 19 w 20"/>
                <a:gd name="T29" fmla="*/ 68 h 68"/>
                <a:gd name="T30" fmla="*/ 19 w 20"/>
                <a:gd name="T31" fmla="*/ 67 h 68"/>
                <a:gd name="T32" fmla="*/ 19 w 20"/>
                <a:gd name="T3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8">
                  <a:moveTo>
                    <a:pt x="19" y="64"/>
                  </a:moveTo>
                  <a:cubicBezTo>
                    <a:pt x="18" y="64"/>
                    <a:pt x="17" y="63"/>
                    <a:pt x="15" y="62"/>
                  </a:cubicBezTo>
                  <a:cubicBezTo>
                    <a:pt x="9" y="57"/>
                    <a:pt x="5" y="50"/>
                    <a:pt x="4" y="42"/>
                  </a:cubicBezTo>
                  <a:cubicBezTo>
                    <a:pt x="4" y="42"/>
                    <a:pt x="4" y="41"/>
                    <a:pt x="4" y="40"/>
                  </a:cubicBezTo>
                  <a:cubicBezTo>
                    <a:pt x="4" y="40"/>
                    <a:pt x="4" y="40"/>
                    <a:pt x="4" y="40"/>
                  </a:cubicBezTo>
                  <a:cubicBezTo>
                    <a:pt x="4" y="2"/>
                    <a:pt x="4" y="2"/>
                    <a:pt x="4" y="2"/>
                  </a:cubicBezTo>
                  <a:cubicBezTo>
                    <a:pt x="4" y="1"/>
                    <a:pt x="3" y="0"/>
                    <a:pt x="2" y="0"/>
                  </a:cubicBezTo>
                  <a:cubicBezTo>
                    <a:pt x="1" y="0"/>
                    <a:pt x="0" y="1"/>
                    <a:pt x="0" y="2"/>
                  </a:cubicBezTo>
                  <a:cubicBezTo>
                    <a:pt x="0" y="40"/>
                    <a:pt x="0" y="40"/>
                    <a:pt x="0" y="40"/>
                  </a:cubicBezTo>
                  <a:cubicBezTo>
                    <a:pt x="0" y="45"/>
                    <a:pt x="1" y="50"/>
                    <a:pt x="3" y="54"/>
                  </a:cubicBezTo>
                  <a:cubicBezTo>
                    <a:pt x="4" y="55"/>
                    <a:pt x="4" y="56"/>
                    <a:pt x="5" y="56"/>
                  </a:cubicBezTo>
                  <a:cubicBezTo>
                    <a:pt x="6" y="58"/>
                    <a:pt x="7" y="60"/>
                    <a:pt x="9" y="61"/>
                  </a:cubicBezTo>
                  <a:cubicBezTo>
                    <a:pt x="11" y="64"/>
                    <a:pt x="14" y="66"/>
                    <a:pt x="17" y="68"/>
                  </a:cubicBezTo>
                  <a:cubicBezTo>
                    <a:pt x="17" y="68"/>
                    <a:pt x="17" y="68"/>
                    <a:pt x="17" y="68"/>
                  </a:cubicBezTo>
                  <a:cubicBezTo>
                    <a:pt x="18" y="68"/>
                    <a:pt x="19" y="68"/>
                    <a:pt x="19" y="68"/>
                  </a:cubicBezTo>
                  <a:cubicBezTo>
                    <a:pt x="19" y="68"/>
                    <a:pt x="19" y="67"/>
                    <a:pt x="19" y="67"/>
                  </a:cubicBezTo>
                  <a:cubicBezTo>
                    <a:pt x="20" y="66"/>
                    <a:pt x="20" y="65"/>
                    <a:pt x="1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2" name="Group 41">
            <a:extLst>
              <a:ext uri="{FF2B5EF4-FFF2-40B4-BE49-F238E27FC236}">
                <a16:creationId xmlns:a16="http://schemas.microsoft.com/office/drawing/2014/main" id="{EBF8AE52-5CD5-4540-ACBF-B639CBEC5289}"/>
              </a:ext>
            </a:extLst>
          </p:cNvPr>
          <p:cNvGrpSpPr/>
          <p:nvPr/>
        </p:nvGrpSpPr>
        <p:grpSpPr>
          <a:xfrm>
            <a:off x="525543" y="8043563"/>
            <a:ext cx="266949" cy="268119"/>
            <a:chOff x="5554663" y="3611563"/>
            <a:chExt cx="361950" cy="363537"/>
          </a:xfrm>
          <a:solidFill>
            <a:schemeClr val="bg1"/>
          </a:solidFill>
        </p:grpSpPr>
        <p:sp>
          <p:nvSpPr>
            <p:cNvPr id="43" name="Freeform 48">
              <a:extLst>
                <a:ext uri="{FF2B5EF4-FFF2-40B4-BE49-F238E27FC236}">
                  <a16:creationId xmlns:a16="http://schemas.microsoft.com/office/drawing/2014/main" id="{83821176-F023-4578-9B72-EDBF7D4364E6}"/>
                </a:ext>
              </a:extLst>
            </p:cNvPr>
            <p:cNvSpPr>
              <a:spLocks noEditPoints="1"/>
            </p:cNvSpPr>
            <p:nvPr/>
          </p:nvSpPr>
          <p:spPr bwMode="auto">
            <a:xfrm>
              <a:off x="5661025" y="3611563"/>
              <a:ext cx="255588" cy="257175"/>
            </a:xfrm>
            <a:custGeom>
              <a:avLst/>
              <a:gdLst>
                <a:gd name="T0" fmla="*/ 67 w 68"/>
                <a:gd name="T1" fmla="*/ 41 h 68"/>
                <a:gd name="T2" fmla="*/ 62 w 68"/>
                <a:gd name="T3" fmla="*/ 38 h 68"/>
                <a:gd name="T4" fmla="*/ 62 w 68"/>
                <a:gd name="T5" fmla="*/ 34 h 68"/>
                <a:gd name="T6" fmla="*/ 62 w 68"/>
                <a:gd name="T7" fmla="*/ 30 h 68"/>
                <a:gd name="T8" fmla="*/ 67 w 68"/>
                <a:gd name="T9" fmla="*/ 27 h 68"/>
                <a:gd name="T10" fmla="*/ 67 w 68"/>
                <a:gd name="T11" fmla="*/ 24 h 68"/>
                <a:gd name="T12" fmla="*/ 59 w 68"/>
                <a:gd name="T13" fmla="*/ 10 h 68"/>
                <a:gd name="T14" fmla="*/ 58 w 68"/>
                <a:gd name="T15" fmla="*/ 9 h 68"/>
                <a:gd name="T16" fmla="*/ 57 w 68"/>
                <a:gd name="T17" fmla="*/ 9 h 68"/>
                <a:gd name="T18" fmla="*/ 52 w 68"/>
                <a:gd name="T19" fmla="*/ 12 h 68"/>
                <a:gd name="T20" fmla="*/ 44 w 68"/>
                <a:gd name="T21" fmla="*/ 8 h 68"/>
                <a:gd name="T22" fmla="*/ 44 w 68"/>
                <a:gd name="T23" fmla="*/ 2 h 68"/>
                <a:gd name="T24" fmla="*/ 42 w 68"/>
                <a:gd name="T25" fmla="*/ 0 h 68"/>
                <a:gd name="T26" fmla="*/ 26 w 68"/>
                <a:gd name="T27" fmla="*/ 0 h 68"/>
                <a:gd name="T28" fmla="*/ 24 w 68"/>
                <a:gd name="T29" fmla="*/ 2 h 68"/>
                <a:gd name="T30" fmla="*/ 24 w 68"/>
                <a:gd name="T31" fmla="*/ 8 h 68"/>
                <a:gd name="T32" fmla="*/ 17 w 68"/>
                <a:gd name="T33" fmla="*/ 12 h 68"/>
                <a:gd name="T34" fmla="*/ 11 w 68"/>
                <a:gd name="T35" fmla="*/ 9 h 68"/>
                <a:gd name="T36" fmla="*/ 9 w 68"/>
                <a:gd name="T37" fmla="*/ 10 h 68"/>
                <a:gd name="T38" fmla="*/ 1 w 68"/>
                <a:gd name="T39" fmla="*/ 24 h 68"/>
                <a:gd name="T40" fmla="*/ 0 w 68"/>
                <a:gd name="T41" fmla="*/ 25 h 68"/>
                <a:gd name="T42" fmla="*/ 1 w 68"/>
                <a:gd name="T43" fmla="*/ 27 h 68"/>
                <a:gd name="T44" fmla="*/ 6 w 68"/>
                <a:gd name="T45" fmla="*/ 30 h 68"/>
                <a:gd name="T46" fmla="*/ 6 w 68"/>
                <a:gd name="T47" fmla="*/ 34 h 68"/>
                <a:gd name="T48" fmla="*/ 6 w 68"/>
                <a:gd name="T49" fmla="*/ 38 h 68"/>
                <a:gd name="T50" fmla="*/ 1 w 68"/>
                <a:gd name="T51" fmla="*/ 41 h 68"/>
                <a:gd name="T52" fmla="*/ 1 w 68"/>
                <a:gd name="T53" fmla="*/ 44 h 68"/>
                <a:gd name="T54" fmla="*/ 9 w 68"/>
                <a:gd name="T55" fmla="*/ 58 h 68"/>
                <a:gd name="T56" fmla="*/ 11 w 68"/>
                <a:gd name="T57" fmla="*/ 59 h 68"/>
                <a:gd name="T58" fmla="*/ 17 w 68"/>
                <a:gd name="T59" fmla="*/ 56 h 68"/>
                <a:gd name="T60" fmla="*/ 24 w 68"/>
                <a:gd name="T61" fmla="*/ 60 h 68"/>
                <a:gd name="T62" fmla="*/ 24 w 68"/>
                <a:gd name="T63" fmla="*/ 66 h 68"/>
                <a:gd name="T64" fmla="*/ 26 w 68"/>
                <a:gd name="T65" fmla="*/ 68 h 68"/>
                <a:gd name="T66" fmla="*/ 42 w 68"/>
                <a:gd name="T67" fmla="*/ 68 h 68"/>
                <a:gd name="T68" fmla="*/ 44 w 68"/>
                <a:gd name="T69" fmla="*/ 66 h 68"/>
                <a:gd name="T70" fmla="*/ 44 w 68"/>
                <a:gd name="T71" fmla="*/ 60 h 68"/>
                <a:gd name="T72" fmla="*/ 52 w 68"/>
                <a:gd name="T73" fmla="*/ 56 h 68"/>
                <a:gd name="T74" fmla="*/ 57 w 68"/>
                <a:gd name="T75" fmla="*/ 59 h 68"/>
                <a:gd name="T76" fmla="*/ 58 w 68"/>
                <a:gd name="T77" fmla="*/ 59 h 68"/>
                <a:gd name="T78" fmla="*/ 60 w 68"/>
                <a:gd name="T79" fmla="*/ 58 h 68"/>
                <a:gd name="T80" fmla="*/ 68 w 68"/>
                <a:gd name="T81" fmla="*/ 44 h 68"/>
                <a:gd name="T82" fmla="*/ 67 w 68"/>
                <a:gd name="T83" fmla="*/ 41 h 68"/>
                <a:gd name="T84" fmla="*/ 34 w 68"/>
                <a:gd name="T85" fmla="*/ 46 h 68"/>
                <a:gd name="T86" fmla="*/ 22 w 68"/>
                <a:gd name="T87" fmla="*/ 34 h 68"/>
                <a:gd name="T88" fmla="*/ 34 w 68"/>
                <a:gd name="T89" fmla="*/ 22 h 68"/>
                <a:gd name="T90" fmla="*/ 46 w 68"/>
                <a:gd name="T91" fmla="*/ 34 h 68"/>
                <a:gd name="T92" fmla="*/ 34 w 68"/>
                <a:gd name="T93"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67" y="41"/>
                  </a:moveTo>
                  <a:cubicBezTo>
                    <a:pt x="62" y="38"/>
                    <a:pt x="62" y="38"/>
                    <a:pt x="62" y="38"/>
                  </a:cubicBezTo>
                  <a:cubicBezTo>
                    <a:pt x="62" y="37"/>
                    <a:pt x="62" y="35"/>
                    <a:pt x="62" y="34"/>
                  </a:cubicBezTo>
                  <a:cubicBezTo>
                    <a:pt x="62" y="33"/>
                    <a:pt x="62" y="31"/>
                    <a:pt x="62" y="30"/>
                  </a:cubicBezTo>
                  <a:cubicBezTo>
                    <a:pt x="67" y="27"/>
                    <a:pt x="67" y="27"/>
                    <a:pt x="67" y="27"/>
                  </a:cubicBezTo>
                  <a:cubicBezTo>
                    <a:pt x="68" y="26"/>
                    <a:pt x="68" y="25"/>
                    <a:pt x="67" y="24"/>
                  </a:cubicBezTo>
                  <a:cubicBezTo>
                    <a:pt x="59" y="10"/>
                    <a:pt x="59" y="10"/>
                    <a:pt x="59" y="10"/>
                  </a:cubicBezTo>
                  <a:cubicBezTo>
                    <a:pt x="59" y="10"/>
                    <a:pt x="59" y="9"/>
                    <a:pt x="58" y="9"/>
                  </a:cubicBezTo>
                  <a:cubicBezTo>
                    <a:pt x="58" y="9"/>
                    <a:pt x="57" y="9"/>
                    <a:pt x="57" y="9"/>
                  </a:cubicBezTo>
                  <a:cubicBezTo>
                    <a:pt x="52" y="12"/>
                    <a:pt x="52" y="12"/>
                    <a:pt x="52" y="12"/>
                  </a:cubicBezTo>
                  <a:cubicBezTo>
                    <a:pt x="50"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2" y="9"/>
                    <a:pt x="19" y="10"/>
                    <a:pt x="17" y="12"/>
                  </a:cubicBezTo>
                  <a:cubicBezTo>
                    <a:pt x="11" y="9"/>
                    <a:pt x="11" y="9"/>
                    <a:pt x="11" y="9"/>
                  </a:cubicBezTo>
                  <a:cubicBezTo>
                    <a:pt x="10" y="9"/>
                    <a:pt x="9" y="9"/>
                    <a:pt x="9" y="10"/>
                  </a:cubicBezTo>
                  <a:cubicBezTo>
                    <a:pt x="1" y="24"/>
                    <a:pt x="1" y="24"/>
                    <a:pt x="1" y="24"/>
                  </a:cubicBezTo>
                  <a:cubicBezTo>
                    <a:pt x="0" y="24"/>
                    <a:pt x="0" y="25"/>
                    <a:pt x="0" y="25"/>
                  </a:cubicBezTo>
                  <a:cubicBezTo>
                    <a:pt x="1" y="26"/>
                    <a:pt x="1" y="26"/>
                    <a:pt x="1" y="27"/>
                  </a:cubicBezTo>
                  <a:cubicBezTo>
                    <a:pt x="6" y="30"/>
                    <a:pt x="6" y="30"/>
                    <a:pt x="6" y="30"/>
                  </a:cubicBezTo>
                  <a:cubicBezTo>
                    <a:pt x="6" y="31"/>
                    <a:pt x="6" y="33"/>
                    <a:pt x="6" y="34"/>
                  </a:cubicBezTo>
                  <a:cubicBezTo>
                    <a:pt x="6" y="35"/>
                    <a:pt x="6" y="37"/>
                    <a:pt x="6" y="38"/>
                  </a:cubicBezTo>
                  <a:cubicBezTo>
                    <a:pt x="1" y="41"/>
                    <a:pt x="1" y="41"/>
                    <a:pt x="1" y="41"/>
                  </a:cubicBezTo>
                  <a:cubicBezTo>
                    <a:pt x="0" y="42"/>
                    <a:pt x="0" y="43"/>
                    <a:pt x="1" y="44"/>
                  </a:cubicBezTo>
                  <a:cubicBezTo>
                    <a:pt x="9" y="58"/>
                    <a:pt x="9" y="58"/>
                    <a:pt x="9" y="58"/>
                  </a:cubicBezTo>
                  <a:cubicBezTo>
                    <a:pt x="9" y="59"/>
                    <a:pt x="10" y="59"/>
                    <a:pt x="11" y="59"/>
                  </a:cubicBezTo>
                  <a:cubicBezTo>
                    <a:pt x="17" y="56"/>
                    <a:pt x="17" y="56"/>
                    <a:pt x="17" y="56"/>
                  </a:cubicBezTo>
                  <a:cubicBezTo>
                    <a:pt x="19" y="58"/>
                    <a:pt x="22"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50" y="58"/>
                    <a:pt x="52" y="56"/>
                  </a:cubicBezTo>
                  <a:cubicBezTo>
                    <a:pt x="57" y="59"/>
                    <a:pt x="57" y="59"/>
                    <a:pt x="57" y="59"/>
                  </a:cubicBezTo>
                  <a:cubicBezTo>
                    <a:pt x="57" y="59"/>
                    <a:pt x="58" y="59"/>
                    <a:pt x="58" y="59"/>
                  </a:cubicBezTo>
                  <a:cubicBezTo>
                    <a:pt x="59" y="59"/>
                    <a:pt x="59" y="58"/>
                    <a:pt x="60" y="58"/>
                  </a:cubicBezTo>
                  <a:cubicBezTo>
                    <a:pt x="68" y="44"/>
                    <a:pt x="68" y="44"/>
                    <a:pt x="68" y="44"/>
                  </a:cubicBezTo>
                  <a:cubicBezTo>
                    <a:pt x="68" y="43"/>
                    <a:pt x="68" y="42"/>
                    <a:pt x="67" y="41"/>
                  </a:cubicBezTo>
                  <a:close/>
                  <a:moveTo>
                    <a:pt x="34" y="46"/>
                  </a:moveTo>
                  <a:cubicBezTo>
                    <a:pt x="27" y="46"/>
                    <a:pt x="22" y="41"/>
                    <a:pt x="22" y="34"/>
                  </a:cubicBezTo>
                  <a:cubicBezTo>
                    <a:pt x="22" y="27"/>
                    <a:pt x="27" y="22"/>
                    <a:pt x="34" y="22"/>
                  </a:cubicBezTo>
                  <a:cubicBezTo>
                    <a:pt x="41" y="22"/>
                    <a:pt x="46" y="27"/>
                    <a:pt x="46" y="34"/>
                  </a:cubicBezTo>
                  <a:cubicBezTo>
                    <a:pt x="46" y="41"/>
                    <a:pt x="41" y="46"/>
                    <a:pt x="3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49">
              <a:extLst>
                <a:ext uri="{FF2B5EF4-FFF2-40B4-BE49-F238E27FC236}">
                  <a16:creationId xmlns:a16="http://schemas.microsoft.com/office/drawing/2014/main" id="{B4A8528F-AA80-4EF0-B096-A327A7849F88}"/>
                </a:ext>
              </a:extLst>
            </p:cNvPr>
            <p:cNvSpPr>
              <a:spLocks/>
            </p:cNvSpPr>
            <p:nvPr/>
          </p:nvSpPr>
          <p:spPr bwMode="auto">
            <a:xfrm>
              <a:off x="5637213" y="3860800"/>
              <a:ext cx="249238" cy="100013"/>
            </a:xfrm>
            <a:custGeom>
              <a:avLst/>
              <a:gdLst>
                <a:gd name="T0" fmla="*/ 24 w 66"/>
                <a:gd name="T1" fmla="*/ 8 h 26"/>
                <a:gd name="T2" fmla="*/ 16 w 66"/>
                <a:gd name="T3" fmla="*/ 8 h 26"/>
                <a:gd name="T4" fmla="*/ 14 w 66"/>
                <a:gd name="T5" fmla="*/ 10 h 26"/>
                <a:gd name="T6" fmla="*/ 16 w 66"/>
                <a:gd name="T7" fmla="*/ 12 h 26"/>
                <a:gd name="T8" fmla="*/ 32 w 66"/>
                <a:gd name="T9" fmla="*/ 12 h 26"/>
                <a:gd name="T10" fmla="*/ 40 w 66"/>
                <a:gd name="T11" fmla="*/ 12 h 26"/>
                <a:gd name="T12" fmla="*/ 50 w 66"/>
                <a:gd name="T13" fmla="*/ 12 h 26"/>
                <a:gd name="T14" fmla="*/ 66 w 66"/>
                <a:gd name="T15" fmla="*/ 24 h 26"/>
                <a:gd name="T16" fmla="*/ 64 w 66"/>
                <a:gd name="T17" fmla="*/ 26 h 26"/>
                <a:gd name="T18" fmla="*/ 2 w 66"/>
                <a:gd name="T19" fmla="*/ 26 h 26"/>
                <a:gd name="T20" fmla="*/ 0 w 66"/>
                <a:gd name="T21" fmla="*/ 24 h 26"/>
                <a:gd name="T22" fmla="*/ 0 w 66"/>
                <a:gd name="T23" fmla="*/ 2 h 26"/>
                <a:gd name="T24" fmla="*/ 2 w 66"/>
                <a:gd name="T25" fmla="*/ 0 h 26"/>
                <a:gd name="T26" fmla="*/ 11 w 66"/>
                <a:gd name="T27" fmla="*/ 0 h 26"/>
                <a:gd name="T28" fmla="*/ 24 w 66"/>
                <a:gd name="T29" fmla="*/ 5 h 26"/>
                <a:gd name="T30" fmla="*/ 24 w 66"/>
                <a:gd name="T3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
                  <a:moveTo>
                    <a:pt x="24" y="8"/>
                  </a:moveTo>
                  <a:cubicBezTo>
                    <a:pt x="16" y="8"/>
                    <a:pt x="16" y="8"/>
                    <a:pt x="16" y="8"/>
                  </a:cubicBezTo>
                  <a:cubicBezTo>
                    <a:pt x="15" y="8"/>
                    <a:pt x="14" y="9"/>
                    <a:pt x="14" y="10"/>
                  </a:cubicBezTo>
                  <a:cubicBezTo>
                    <a:pt x="14" y="11"/>
                    <a:pt x="15" y="12"/>
                    <a:pt x="16" y="12"/>
                  </a:cubicBezTo>
                  <a:cubicBezTo>
                    <a:pt x="32" y="12"/>
                    <a:pt x="32" y="12"/>
                    <a:pt x="32" y="12"/>
                  </a:cubicBezTo>
                  <a:cubicBezTo>
                    <a:pt x="40" y="12"/>
                    <a:pt x="40" y="12"/>
                    <a:pt x="40" y="12"/>
                  </a:cubicBezTo>
                  <a:cubicBezTo>
                    <a:pt x="50" y="12"/>
                    <a:pt x="50" y="12"/>
                    <a:pt x="50" y="12"/>
                  </a:cubicBezTo>
                  <a:cubicBezTo>
                    <a:pt x="59" y="14"/>
                    <a:pt x="66" y="19"/>
                    <a:pt x="66" y="24"/>
                  </a:cubicBezTo>
                  <a:cubicBezTo>
                    <a:pt x="66" y="25"/>
                    <a:pt x="65" y="26"/>
                    <a:pt x="64" y="26"/>
                  </a:cubicBezTo>
                  <a:cubicBezTo>
                    <a:pt x="2" y="26"/>
                    <a:pt x="2" y="26"/>
                    <a:pt x="2" y="26"/>
                  </a:cubicBezTo>
                  <a:cubicBezTo>
                    <a:pt x="1" y="26"/>
                    <a:pt x="0" y="25"/>
                    <a:pt x="0" y="24"/>
                  </a:cubicBezTo>
                  <a:cubicBezTo>
                    <a:pt x="0" y="2"/>
                    <a:pt x="0" y="2"/>
                    <a:pt x="0" y="2"/>
                  </a:cubicBezTo>
                  <a:cubicBezTo>
                    <a:pt x="0" y="1"/>
                    <a:pt x="1" y="0"/>
                    <a:pt x="2" y="0"/>
                  </a:cubicBezTo>
                  <a:cubicBezTo>
                    <a:pt x="11" y="0"/>
                    <a:pt x="11" y="0"/>
                    <a:pt x="11" y="0"/>
                  </a:cubicBezTo>
                  <a:cubicBezTo>
                    <a:pt x="17" y="0"/>
                    <a:pt x="23" y="5"/>
                    <a:pt x="24" y="5"/>
                  </a:cubicBezTo>
                  <a:cubicBezTo>
                    <a:pt x="25" y="6"/>
                    <a:pt x="28"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50">
              <a:extLst>
                <a:ext uri="{FF2B5EF4-FFF2-40B4-BE49-F238E27FC236}">
                  <a16:creationId xmlns:a16="http://schemas.microsoft.com/office/drawing/2014/main" id="{D03031AB-4D18-4538-95AD-41D7B96633F1}"/>
                </a:ext>
              </a:extLst>
            </p:cNvPr>
            <p:cNvSpPr>
              <a:spLocks/>
            </p:cNvSpPr>
            <p:nvPr/>
          </p:nvSpPr>
          <p:spPr bwMode="auto">
            <a:xfrm>
              <a:off x="5554663" y="3854450"/>
              <a:ext cx="68263" cy="120650"/>
            </a:xfrm>
            <a:custGeom>
              <a:avLst/>
              <a:gdLst>
                <a:gd name="T0" fmla="*/ 16 w 18"/>
                <a:gd name="T1" fmla="*/ 0 h 32"/>
                <a:gd name="T2" fmla="*/ 2 w 18"/>
                <a:gd name="T3" fmla="*/ 0 h 32"/>
                <a:gd name="T4" fmla="*/ 0 w 18"/>
                <a:gd name="T5" fmla="*/ 2 h 32"/>
                <a:gd name="T6" fmla="*/ 0 w 18"/>
                <a:gd name="T7" fmla="*/ 30 h 32"/>
                <a:gd name="T8" fmla="*/ 2 w 18"/>
                <a:gd name="T9" fmla="*/ 32 h 32"/>
                <a:gd name="T10" fmla="*/ 16 w 18"/>
                <a:gd name="T11" fmla="*/ 32 h 32"/>
                <a:gd name="T12" fmla="*/ 18 w 18"/>
                <a:gd name="T13" fmla="*/ 30 h 32"/>
                <a:gd name="T14" fmla="*/ 18 w 18"/>
                <a:gd name="T15" fmla="*/ 2 h 32"/>
                <a:gd name="T16" fmla="*/ 16 w 1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2">
                  <a:moveTo>
                    <a:pt x="16" y="0"/>
                  </a:moveTo>
                  <a:cubicBezTo>
                    <a:pt x="2" y="0"/>
                    <a:pt x="2" y="0"/>
                    <a:pt x="2" y="0"/>
                  </a:cubicBezTo>
                  <a:cubicBezTo>
                    <a:pt x="1" y="0"/>
                    <a:pt x="0" y="1"/>
                    <a:pt x="0" y="2"/>
                  </a:cubicBezTo>
                  <a:cubicBezTo>
                    <a:pt x="0" y="30"/>
                    <a:pt x="0" y="30"/>
                    <a:pt x="0" y="30"/>
                  </a:cubicBezTo>
                  <a:cubicBezTo>
                    <a:pt x="0" y="31"/>
                    <a:pt x="1" y="32"/>
                    <a:pt x="2" y="32"/>
                  </a:cubicBezTo>
                  <a:cubicBezTo>
                    <a:pt x="16" y="32"/>
                    <a:pt x="16" y="32"/>
                    <a:pt x="16" y="32"/>
                  </a:cubicBezTo>
                  <a:cubicBezTo>
                    <a:pt x="17" y="32"/>
                    <a:pt x="18" y="31"/>
                    <a:pt x="18" y="30"/>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837718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C5972AB1-0318-4022-87BD-53888CB54B8A}"/>
              </a:ext>
            </a:extLst>
          </p:cNvPr>
          <p:cNvSpPr/>
          <p:nvPr/>
        </p:nvSpPr>
        <p:spPr>
          <a:xfrm>
            <a:off x="206421" y="7127992"/>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A3112F7E-4E61-41D5-AF9A-EB187EE23B8C}"/>
              </a:ext>
            </a:extLst>
          </p:cNvPr>
          <p:cNvSpPr/>
          <p:nvPr/>
        </p:nvSpPr>
        <p:spPr>
          <a:xfrm>
            <a:off x="206421" y="4372435"/>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 name="Picture 107" descr="A close up of a cage&#10;&#10;Description automatically generated">
            <a:extLst>
              <a:ext uri="{FF2B5EF4-FFF2-40B4-BE49-F238E27FC236}">
                <a16:creationId xmlns:a16="http://schemas.microsoft.com/office/drawing/2014/main" id="{E9F1133D-1A05-4B52-A048-634B951BCF0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a:xfrm>
            <a:off x="0" y="1045423"/>
            <a:ext cx="4713618" cy="2467683"/>
          </a:xfrm>
          <a:custGeom>
            <a:avLst/>
            <a:gdLst>
              <a:gd name="connsiteX0" fmla="*/ 0 w 4713618"/>
              <a:gd name="connsiteY0" fmla="*/ 0 h 2467683"/>
              <a:gd name="connsiteX1" fmla="*/ 4713618 w 4713618"/>
              <a:gd name="connsiteY1" fmla="*/ 0 h 2467683"/>
              <a:gd name="connsiteX2" fmla="*/ 4713618 w 4713618"/>
              <a:gd name="connsiteY2" fmla="*/ 2467683 h 2467683"/>
              <a:gd name="connsiteX3" fmla="*/ 0 w 4713618"/>
              <a:gd name="connsiteY3" fmla="*/ 2467683 h 2467683"/>
            </a:gdLst>
            <a:ahLst/>
            <a:cxnLst>
              <a:cxn ang="0">
                <a:pos x="connsiteX0" y="connsiteY0"/>
              </a:cxn>
              <a:cxn ang="0">
                <a:pos x="connsiteX1" y="connsiteY1"/>
              </a:cxn>
              <a:cxn ang="0">
                <a:pos x="connsiteX2" y="connsiteY2"/>
              </a:cxn>
              <a:cxn ang="0">
                <a:pos x="connsiteX3" y="connsiteY3"/>
              </a:cxn>
            </a:cxnLst>
            <a:rect l="l" t="t" r="r" b="b"/>
            <a:pathLst>
              <a:path w="4713618" h="2467683">
                <a:moveTo>
                  <a:pt x="0" y="0"/>
                </a:moveTo>
                <a:lnTo>
                  <a:pt x="4713618" y="0"/>
                </a:lnTo>
                <a:lnTo>
                  <a:pt x="4713618" y="2467683"/>
                </a:lnTo>
                <a:lnTo>
                  <a:pt x="0" y="2467683"/>
                </a:lnTo>
                <a:close/>
              </a:path>
            </a:pathLst>
          </a:custGeom>
        </p:spPr>
      </p:pic>
      <p:sp>
        <p:nvSpPr>
          <p:cNvPr id="104" name="Rectangle 103">
            <a:extLst>
              <a:ext uri="{FF2B5EF4-FFF2-40B4-BE49-F238E27FC236}">
                <a16:creationId xmlns:a16="http://schemas.microsoft.com/office/drawing/2014/main" id="{14A569E0-1945-4739-922B-D313811F6D14}"/>
              </a:ext>
            </a:extLst>
          </p:cNvPr>
          <p:cNvSpPr/>
          <p:nvPr/>
        </p:nvSpPr>
        <p:spPr>
          <a:xfrm>
            <a:off x="4713618" y="1045422"/>
            <a:ext cx="3058782" cy="2467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a:extLst>
              <a:ext uri="{FF2B5EF4-FFF2-40B4-BE49-F238E27FC236}">
                <a16:creationId xmlns:a16="http://schemas.microsoft.com/office/drawing/2014/main" id="{129301C1-74EF-4BE9-976E-2AE88D8967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7" name="Object 6" hidden="1">
                        <a:extLst>
                          <a:ext uri="{FF2B5EF4-FFF2-40B4-BE49-F238E27FC236}">
                            <a16:creationId xmlns:a16="http://schemas.microsoft.com/office/drawing/2014/main" id="{129301C1-74EF-4BE9-976E-2AE88D8967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FBD6C8-44ED-4328-94E1-DA43A5C2BE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604020202020204" pitchFamily="34" charset="0"/>
              <a:ea typeface="+mj-ea"/>
              <a:cs typeface="Arial" panose="020B0604020202020204" pitchFamily="34" charset="0"/>
              <a:sym typeface="Arial Black" panose="020B0604020202020204" pitchFamily="34" charset="0"/>
            </a:endParaRPr>
          </a:p>
        </p:txBody>
      </p:sp>
      <p:sp>
        <p:nvSpPr>
          <p:cNvPr id="2" name="Title 1">
            <a:extLst>
              <a:ext uri="{FF2B5EF4-FFF2-40B4-BE49-F238E27FC236}">
                <a16:creationId xmlns:a16="http://schemas.microsoft.com/office/drawing/2014/main" id="{A109C76B-760C-48E8-99C2-4C7A19DBC223}"/>
              </a:ext>
            </a:extLst>
          </p:cNvPr>
          <p:cNvSpPr>
            <a:spLocks noGrp="1"/>
          </p:cNvSpPr>
          <p:nvPr>
            <p:ph type="title"/>
          </p:nvPr>
        </p:nvSpPr>
        <p:spPr>
          <a:xfrm>
            <a:off x="209855" y="160427"/>
            <a:ext cx="5748983" cy="438976"/>
          </a:xfrm>
        </p:spPr>
        <p:txBody>
          <a:bodyPr/>
          <a:lstStyle/>
          <a:p>
            <a:r>
              <a:rPr lang="en-US" dirty="0"/>
              <a:t>Battlecard: Aero Parker</a:t>
            </a:r>
          </a:p>
        </p:txBody>
      </p:sp>
      <p:sp>
        <p:nvSpPr>
          <p:cNvPr id="59" name="Rectangle 58">
            <a:extLst>
              <a:ext uri="{FF2B5EF4-FFF2-40B4-BE49-F238E27FC236}">
                <a16:creationId xmlns:a16="http://schemas.microsoft.com/office/drawing/2014/main" id="{F566EBD4-1530-4F50-9E09-D44A7D30DB1F}"/>
              </a:ext>
            </a:extLst>
          </p:cNvPr>
          <p:cNvSpPr/>
          <p:nvPr/>
        </p:nvSpPr>
        <p:spPr>
          <a:xfrm>
            <a:off x="5102237" y="135428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F712E7-B18E-45D5-9B95-01BEDA140057}"/>
              </a:ext>
            </a:extLst>
          </p:cNvPr>
          <p:cNvSpPr txBox="1"/>
          <p:nvPr/>
        </p:nvSpPr>
        <p:spPr>
          <a:xfrm>
            <a:off x="5958839" y="1299790"/>
            <a:ext cx="2202180" cy="738664"/>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Aero Parker’s </a:t>
            </a:r>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Main </a:t>
            </a:r>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Differentiator</a:t>
            </a:r>
          </a:p>
        </p:txBody>
      </p:sp>
      <p:sp>
        <p:nvSpPr>
          <p:cNvPr id="21" name="TextBox 20">
            <a:extLst>
              <a:ext uri="{FF2B5EF4-FFF2-40B4-BE49-F238E27FC236}">
                <a16:creationId xmlns:a16="http://schemas.microsoft.com/office/drawing/2014/main" id="{5C27D5D3-CDA3-46E7-ACED-71945B0DD451}"/>
              </a:ext>
            </a:extLst>
          </p:cNvPr>
          <p:cNvSpPr txBox="1"/>
          <p:nvPr/>
        </p:nvSpPr>
        <p:spPr>
          <a:xfrm>
            <a:off x="5102237" y="2314230"/>
            <a:ext cx="2490816" cy="923330"/>
          </a:xfrm>
          <a:prstGeom prst="rect">
            <a:avLst/>
          </a:prstGeom>
          <a:noFill/>
        </p:spPr>
        <p:txBody>
          <a:bodyPr wrap="square" lIns="0" tIns="0" rIns="0" bIns="0" rtlCol="0" anchor="t">
            <a:spAutoFit/>
          </a:bodyPr>
          <a:lstStyle/>
          <a:p>
            <a:r>
              <a:rPr lang="en-US" sz="1200" b="0" kern="1200" baseline="0" dirty="0">
                <a:solidFill>
                  <a:schemeClr val="tx1"/>
                </a:solidFill>
                <a:latin typeface="+mn-lt"/>
                <a:ea typeface="+mn-ea"/>
                <a:cs typeface="+mn-cs"/>
              </a:rPr>
              <a:t>For ADVAM products, Aero Parker is developing “the premier airport retail ecommerce solution that integrates parking pre-book, data reporting &amp; eMarketing solutions”</a:t>
            </a:r>
          </a:p>
        </p:txBody>
      </p:sp>
      <p:sp>
        <p:nvSpPr>
          <p:cNvPr id="73" name="Rectangle 72">
            <a:extLst>
              <a:ext uri="{FF2B5EF4-FFF2-40B4-BE49-F238E27FC236}">
                <a16:creationId xmlns:a16="http://schemas.microsoft.com/office/drawing/2014/main" id="{57E2FE9D-E3E5-4ACF-8A64-F4D2DA9F3F35}"/>
              </a:ext>
            </a:extLst>
          </p:cNvPr>
          <p:cNvSpPr/>
          <p:nvPr/>
        </p:nvSpPr>
        <p:spPr>
          <a:xfrm>
            <a:off x="209273"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1C429204-75CF-4335-A3BB-949667C1C0CB}"/>
              </a:ext>
            </a:extLst>
          </p:cNvPr>
          <p:cNvSpPr txBox="1"/>
          <p:nvPr/>
        </p:nvSpPr>
        <p:spPr>
          <a:xfrm>
            <a:off x="1061792" y="4010124"/>
            <a:ext cx="3400425" cy="246221"/>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Aero Parker’s Strengths</a:t>
            </a:r>
          </a:p>
        </p:txBody>
      </p:sp>
      <p:sp>
        <p:nvSpPr>
          <p:cNvPr id="76" name="TextBox 75">
            <a:extLst>
              <a:ext uri="{FF2B5EF4-FFF2-40B4-BE49-F238E27FC236}">
                <a16:creationId xmlns:a16="http://schemas.microsoft.com/office/drawing/2014/main" id="{92C84033-F716-45AF-97F8-5ADC3C06A8B2}"/>
              </a:ext>
            </a:extLst>
          </p:cNvPr>
          <p:cNvSpPr txBox="1"/>
          <p:nvPr/>
        </p:nvSpPr>
        <p:spPr>
          <a:xfrm>
            <a:off x="209272" y="4632918"/>
            <a:ext cx="3400425" cy="1107996"/>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latin typeface="+mn-lt"/>
              </a:rPr>
              <a:t>PCIDSS Level 1 certified</a:t>
            </a:r>
          </a:p>
          <a:p>
            <a:pPr marL="171450" indent="-171450">
              <a:buFont typeface="Arial" panose="020B0604020202020204" pitchFamily="34" charset="0"/>
              <a:buChar char="•"/>
            </a:pPr>
            <a:r>
              <a:rPr lang="en-US" sz="1200" dirty="0">
                <a:latin typeface="+mn-lt"/>
              </a:rPr>
              <a:t>Deep UK &amp; US market penetration More developed offering in managed services, retail loyalty, ecommerce, and yield management</a:t>
            </a:r>
          </a:p>
          <a:p>
            <a:pPr marL="171450" indent="-171450">
              <a:buFont typeface="Arial" panose="020B0604020202020204" pitchFamily="34" charset="0"/>
              <a:buChar char="•"/>
            </a:pPr>
            <a:r>
              <a:rPr lang="en-US" sz="1200" dirty="0">
                <a:latin typeface="+mn-lt"/>
              </a:rPr>
              <a:t>SaaS roadmap model, which creates speed to market</a:t>
            </a:r>
            <a:endParaRPr lang="en-US" sz="1200" kern="1200" dirty="0">
              <a:solidFill>
                <a:schemeClr val="tx1"/>
              </a:solidFill>
              <a:latin typeface="+mn-lt"/>
              <a:ea typeface="+mn-ea"/>
              <a:cs typeface="+mn-cs"/>
            </a:endParaRPr>
          </a:p>
        </p:txBody>
      </p:sp>
      <p:sp>
        <p:nvSpPr>
          <p:cNvPr id="83" name="Rectangle 82">
            <a:extLst>
              <a:ext uri="{FF2B5EF4-FFF2-40B4-BE49-F238E27FC236}">
                <a16:creationId xmlns:a16="http://schemas.microsoft.com/office/drawing/2014/main" id="{51C3142C-12A5-423E-8F89-39E84434674E}"/>
              </a:ext>
            </a:extLst>
          </p:cNvPr>
          <p:cNvSpPr/>
          <p:nvPr/>
        </p:nvSpPr>
        <p:spPr>
          <a:xfrm>
            <a:off x="3806861"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5A95F41A-5180-422B-B9EC-4D9B40F326BF}"/>
              </a:ext>
            </a:extLst>
          </p:cNvPr>
          <p:cNvSpPr txBox="1"/>
          <p:nvPr/>
        </p:nvSpPr>
        <p:spPr>
          <a:xfrm>
            <a:off x="4659380" y="4010123"/>
            <a:ext cx="3400425" cy="246221"/>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Aero Parker’s Weaknesses</a:t>
            </a:r>
          </a:p>
        </p:txBody>
      </p:sp>
      <p:sp>
        <p:nvSpPr>
          <p:cNvPr id="85" name="TextBox 84">
            <a:extLst>
              <a:ext uri="{FF2B5EF4-FFF2-40B4-BE49-F238E27FC236}">
                <a16:creationId xmlns:a16="http://schemas.microsoft.com/office/drawing/2014/main" id="{8AEA7A6B-29F6-424A-BCFF-6FE4A74D8624}"/>
              </a:ext>
            </a:extLst>
          </p:cNvPr>
          <p:cNvSpPr txBox="1"/>
          <p:nvPr/>
        </p:nvSpPr>
        <p:spPr>
          <a:xfrm>
            <a:off x="3806860" y="4632918"/>
            <a:ext cx="3400425" cy="923330"/>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latin typeface="+mn-lt"/>
              </a:rPr>
              <a:t>More limited and less-proven platform offering</a:t>
            </a:r>
          </a:p>
          <a:p>
            <a:pPr marL="171450" indent="-171450">
              <a:buFont typeface="Arial" panose="020B0604020202020204" pitchFamily="34" charset="0"/>
              <a:buChar char="•"/>
            </a:pPr>
            <a:r>
              <a:rPr lang="en-US" sz="1200" dirty="0">
                <a:latin typeface="+mn-lt"/>
              </a:rPr>
              <a:t>Geographically limited to EMEA/US</a:t>
            </a:r>
          </a:p>
          <a:p>
            <a:pPr marL="171450" indent="-171450">
              <a:buFont typeface="Arial" panose="020B0604020202020204" pitchFamily="34" charset="0"/>
              <a:buChar char="•"/>
            </a:pPr>
            <a:r>
              <a:rPr lang="en-US" sz="1200" dirty="0">
                <a:latin typeface="+mn-lt"/>
              </a:rPr>
              <a:t>Smaller size of business and backing</a:t>
            </a:r>
          </a:p>
          <a:p>
            <a:pPr marL="171450" indent="-171450">
              <a:buFont typeface="Arial" panose="020B0604020202020204" pitchFamily="34" charset="0"/>
              <a:buChar char="•"/>
            </a:pPr>
            <a:r>
              <a:rPr lang="en-US" sz="1200" dirty="0">
                <a:latin typeface="+mn-lt"/>
              </a:rPr>
              <a:t>More expensive pricing model including extra costs for managed services</a:t>
            </a:r>
            <a:endParaRPr lang="en-US" sz="1200" kern="1200" dirty="0">
              <a:solidFill>
                <a:schemeClr val="tx1"/>
              </a:solidFill>
              <a:latin typeface="+mn-lt"/>
              <a:ea typeface="+mn-ea"/>
              <a:cs typeface="+mn-cs"/>
            </a:endParaRPr>
          </a:p>
        </p:txBody>
      </p:sp>
      <p:sp>
        <p:nvSpPr>
          <p:cNvPr id="88" name="Rectangle 87">
            <a:extLst>
              <a:ext uri="{FF2B5EF4-FFF2-40B4-BE49-F238E27FC236}">
                <a16:creationId xmlns:a16="http://schemas.microsoft.com/office/drawing/2014/main" id="{0933AA5F-8FE4-4254-A2BA-942D6CA463C6}"/>
              </a:ext>
            </a:extLst>
          </p:cNvPr>
          <p:cNvSpPr/>
          <p:nvPr/>
        </p:nvSpPr>
        <p:spPr>
          <a:xfrm>
            <a:off x="209273" y="6589496"/>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9" name="TextBox 88">
            <a:extLst>
              <a:ext uri="{FF2B5EF4-FFF2-40B4-BE49-F238E27FC236}">
                <a16:creationId xmlns:a16="http://schemas.microsoft.com/office/drawing/2014/main" id="{009B2578-50EB-44BA-B657-D09ED609BD51}"/>
              </a:ext>
            </a:extLst>
          </p:cNvPr>
          <p:cNvSpPr txBox="1"/>
          <p:nvPr/>
        </p:nvSpPr>
        <p:spPr>
          <a:xfrm>
            <a:off x="1061793" y="6706978"/>
            <a:ext cx="3014246" cy="492443"/>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We have lost deals to Aero Parker before due to…</a:t>
            </a:r>
          </a:p>
        </p:txBody>
      </p:sp>
      <p:sp>
        <p:nvSpPr>
          <p:cNvPr id="90" name="TextBox 89">
            <a:extLst>
              <a:ext uri="{FF2B5EF4-FFF2-40B4-BE49-F238E27FC236}">
                <a16:creationId xmlns:a16="http://schemas.microsoft.com/office/drawing/2014/main" id="{53150A3E-71A3-4130-886D-A29184CD0DA1}"/>
              </a:ext>
            </a:extLst>
          </p:cNvPr>
          <p:cNvSpPr txBox="1"/>
          <p:nvPr/>
        </p:nvSpPr>
        <p:spPr>
          <a:xfrm>
            <a:off x="209272" y="7416355"/>
            <a:ext cx="3400425" cy="553998"/>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latin typeface="+mn-lt"/>
              </a:rPr>
              <a:t>Aero Parker being solely-focused on Airport </a:t>
            </a:r>
          </a:p>
          <a:p>
            <a:pPr marL="171450" indent="-171450">
              <a:buFont typeface="Arial" panose="020B0604020202020204" pitchFamily="34" charset="0"/>
              <a:buChar char="•"/>
            </a:pPr>
            <a:r>
              <a:rPr lang="en-US" sz="1200" dirty="0">
                <a:latin typeface="+mn-lt"/>
              </a:rPr>
              <a:t>Business Growth model in US based on MS structure</a:t>
            </a:r>
            <a:endParaRPr lang="en-US" sz="1200" kern="1200" dirty="0">
              <a:solidFill>
                <a:schemeClr val="tx1"/>
              </a:solidFill>
              <a:latin typeface="+mn-lt"/>
              <a:ea typeface="+mn-ea"/>
              <a:cs typeface="+mn-cs"/>
            </a:endParaRPr>
          </a:p>
        </p:txBody>
      </p:sp>
      <p:sp>
        <p:nvSpPr>
          <p:cNvPr id="93" name="Rectangle 92">
            <a:extLst>
              <a:ext uri="{FF2B5EF4-FFF2-40B4-BE49-F238E27FC236}">
                <a16:creationId xmlns:a16="http://schemas.microsoft.com/office/drawing/2014/main" id="{228D46AC-ECA4-44DD-AA01-43796E678198}"/>
              </a:ext>
            </a:extLst>
          </p:cNvPr>
          <p:cNvSpPr/>
          <p:nvPr/>
        </p:nvSpPr>
        <p:spPr>
          <a:xfrm>
            <a:off x="3806861" y="6589496"/>
            <a:ext cx="727410" cy="72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4" name="TextBox 93">
            <a:extLst>
              <a:ext uri="{FF2B5EF4-FFF2-40B4-BE49-F238E27FC236}">
                <a16:creationId xmlns:a16="http://schemas.microsoft.com/office/drawing/2014/main" id="{8FCDC4BB-176B-4C81-8192-13BBCB24A6EC}"/>
              </a:ext>
            </a:extLst>
          </p:cNvPr>
          <p:cNvSpPr txBox="1"/>
          <p:nvPr/>
        </p:nvSpPr>
        <p:spPr>
          <a:xfrm>
            <a:off x="4659380" y="6706978"/>
            <a:ext cx="3400425" cy="492443"/>
          </a:xfrm>
          <a:prstGeom prst="rect">
            <a:avLst/>
          </a:prstGeom>
          <a:noFill/>
        </p:spPr>
        <p:txBody>
          <a:bodyPr wrap="square" lIns="0" tIns="0" rIns="0" bIns="0" rtlCol="0" anchor="t">
            <a:spAutoFit/>
          </a:bodyPr>
          <a:lstStyle/>
          <a:p>
            <a:r>
              <a:rPr lang="en-US" sz="1600" b="1" dirty="0">
                <a:latin typeface="Arial Black" panose="020B0604020202020204" pitchFamily="34" charset="0"/>
                <a:cs typeface="Arial Black" panose="020B0604020202020204" pitchFamily="34" charset="0"/>
              </a:rPr>
              <a:t>We position ourselves </a:t>
            </a:r>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by saying…</a:t>
            </a:r>
          </a:p>
        </p:txBody>
      </p:sp>
      <p:sp>
        <p:nvSpPr>
          <p:cNvPr id="95" name="TextBox 94">
            <a:extLst>
              <a:ext uri="{FF2B5EF4-FFF2-40B4-BE49-F238E27FC236}">
                <a16:creationId xmlns:a16="http://schemas.microsoft.com/office/drawing/2014/main" id="{93D66299-CE84-417D-9686-E717D18C4153}"/>
              </a:ext>
            </a:extLst>
          </p:cNvPr>
          <p:cNvSpPr txBox="1"/>
          <p:nvPr/>
        </p:nvSpPr>
        <p:spPr>
          <a:xfrm>
            <a:off x="3806860" y="7416355"/>
            <a:ext cx="3400425" cy="1292662"/>
          </a:xfrm>
          <a:prstGeom prst="rect">
            <a:avLst/>
          </a:prstGeom>
          <a:noFill/>
        </p:spPr>
        <p:txBody>
          <a:bodyPr wrap="square" lIns="0" tIns="0" rIns="0" bIns="0" rtlCol="0" anchor="t">
            <a:spAutoFit/>
          </a:bodyPr>
          <a:lstStyle/>
          <a:p>
            <a:pPr marL="169863" lvl="0" indent="-115888">
              <a:buFont typeface="Arial" panose="020B0604020202020204" pitchFamily="34" charset="0"/>
              <a:buChar char="•"/>
            </a:pPr>
            <a:r>
              <a:rPr lang="en-US" sz="1200" dirty="0">
                <a:latin typeface="+mn-lt"/>
              </a:rPr>
              <a:t>We have a larger presence and greater service levels</a:t>
            </a:r>
          </a:p>
          <a:p>
            <a:pPr marL="169863" lvl="0" indent="-115888">
              <a:buFont typeface="Arial" panose="020B0604020202020204" pitchFamily="34" charset="0"/>
              <a:buChar char="•"/>
            </a:pPr>
            <a:r>
              <a:rPr lang="en-US" sz="1200" dirty="0">
                <a:latin typeface="+mn-lt"/>
              </a:rPr>
              <a:t>Stronger presence in the US</a:t>
            </a:r>
          </a:p>
          <a:p>
            <a:pPr marL="169863" lvl="0" indent="-115888">
              <a:buFont typeface="Arial" panose="020B0604020202020204" pitchFamily="34" charset="0"/>
              <a:buChar char="•"/>
            </a:pPr>
            <a:r>
              <a:rPr lang="en-US" sz="1200" dirty="0">
                <a:latin typeface="+mn-lt"/>
              </a:rPr>
              <a:t>We offer feature richness &amp; extensive product capabilities</a:t>
            </a:r>
          </a:p>
          <a:p>
            <a:pPr marL="169863" lvl="0" indent="-115888">
              <a:buFont typeface="Arial" panose="020B0604020202020204" pitchFamily="34" charset="0"/>
              <a:buChar char="•"/>
            </a:pPr>
            <a:r>
              <a:rPr lang="en-US" sz="1200" dirty="0">
                <a:latin typeface="+mn-lt"/>
              </a:rPr>
              <a:t>We have Integration experience &amp; market performance/credibility with proven instances</a:t>
            </a:r>
            <a:endParaRPr lang="en-US" sz="1200" kern="1200" dirty="0">
              <a:solidFill>
                <a:schemeClr val="tx1"/>
              </a:solidFill>
              <a:latin typeface="+mn-lt"/>
              <a:ea typeface="+mn-ea"/>
              <a:cs typeface="+mn-cs"/>
            </a:endParaRPr>
          </a:p>
        </p:txBody>
      </p:sp>
      <p:grpSp>
        <p:nvGrpSpPr>
          <p:cNvPr id="117" name="Group 116">
            <a:extLst>
              <a:ext uri="{FF2B5EF4-FFF2-40B4-BE49-F238E27FC236}">
                <a16:creationId xmlns:a16="http://schemas.microsoft.com/office/drawing/2014/main" id="{A8769A60-B0DF-44A9-B5AA-8DEF6C7FCC66}"/>
              </a:ext>
            </a:extLst>
          </p:cNvPr>
          <p:cNvGrpSpPr/>
          <p:nvPr/>
        </p:nvGrpSpPr>
        <p:grpSpPr>
          <a:xfrm>
            <a:off x="5302141" y="1554192"/>
            <a:ext cx="327603" cy="327603"/>
            <a:chOff x="2670175" y="723900"/>
            <a:chExt cx="360363" cy="360363"/>
          </a:xfrm>
          <a:solidFill>
            <a:schemeClr val="bg1"/>
          </a:solidFill>
        </p:grpSpPr>
        <p:sp>
          <p:nvSpPr>
            <p:cNvPr id="110" name="Oval 275">
              <a:extLst>
                <a:ext uri="{FF2B5EF4-FFF2-40B4-BE49-F238E27FC236}">
                  <a16:creationId xmlns:a16="http://schemas.microsoft.com/office/drawing/2014/main" id="{1B3F4AD2-0784-4CE9-9B48-CFC8C3BA1A56}"/>
                </a:ext>
              </a:extLst>
            </p:cNvPr>
            <p:cNvSpPr>
              <a:spLocks noChangeArrowheads="1"/>
            </p:cNvSpPr>
            <p:nvPr/>
          </p:nvSpPr>
          <p:spPr bwMode="auto">
            <a:xfrm>
              <a:off x="2895600" y="723900"/>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76">
              <a:extLst>
                <a:ext uri="{FF2B5EF4-FFF2-40B4-BE49-F238E27FC236}">
                  <a16:creationId xmlns:a16="http://schemas.microsoft.com/office/drawing/2014/main" id="{A846E8D8-E9D4-4C11-B3F0-3E218EA2CE81}"/>
                </a:ext>
              </a:extLst>
            </p:cNvPr>
            <p:cNvSpPr>
              <a:spLocks/>
            </p:cNvSpPr>
            <p:nvPr/>
          </p:nvSpPr>
          <p:spPr bwMode="auto">
            <a:xfrm>
              <a:off x="2692400" y="723900"/>
              <a:ext cx="147638" cy="90488"/>
            </a:xfrm>
            <a:custGeom>
              <a:avLst/>
              <a:gdLst>
                <a:gd name="T0" fmla="*/ 24 w 39"/>
                <a:gd name="T1" fmla="*/ 24 h 24"/>
                <a:gd name="T2" fmla="*/ 39 w 39"/>
                <a:gd name="T3" fmla="*/ 1 h 24"/>
                <a:gd name="T4" fmla="*/ 39 w 39"/>
                <a:gd name="T5" fmla="*/ 0 h 24"/>
                <a:gd name="T6" fmla="*/ 0 w 39"/>
                <a:gd name="T7" fmla="*/ 24 h 24"/>
                <a:gd name="T8" fmla="*/ 24 w 39"/>
                <a:gd name="T9" fmla="*/ 24 h 24"/>
              </a:gdLst>
              <a:ahLst/>
              <a:cxnLst>
                <a:cxn ang="0">
                  <a:pos x="T0" y="T1"/>
                </a:cxn>
                <a:cxn ang="0">
                  <a:pos x="T2" y="T3"/>
                </a:cxn>
                <a:cxn ang="0">
                  <a:pos x="T4" y="T5"/>
                </a:cxn>
                <a:cxn ang="0">
                  <a:pos x="T6" y="T7"/>
                </a:cxn>
                <a:cxn ang="0">
                  <a:pos x="T8" y="T9"/>
                </a:cxn>
              </a:cxnLst>
              <a:rect l="0" t="0" r="r" b="b"/>
              <a:pathLst>
                <a:path w="39" h="24">
                  <a:moveTo>
                    <a:pt x="24" y="24"/>
                  </a:moveTo>
                  <a:cubicBezTo>
                    <a:pt x="27" y="16"/>
                    <a:pt x="32" y="8"/>
                    <a:pt x="39" y="1"/>
                  </a:cubicBezTo>
                  <a:cubicBezTo>
                    <a:pt x="39" y="0"/>
                    <a:pt x="39" y="0"/>
                    <a:pt x="39" y="0"/>
                  </a:cubicBezTo>
                  <a:cubicBezTo>
                    <a:pt x="22" y="1"/>
                    <a:pt x="8" y="10"/>
                    <a:pt x="0"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77">
              <a:extLst>
                <a:ext uri="{FF2B5EF4-FFF2-40B4-BE49-F238E27FC236}">
                  <a16:creationId xmlns:a16="http://schemas.microsoft.com/office/drawing/2014/main" id="{CB2CE20D-BDBA-4F95-AFED-0AF1D365BEE2}"/>
                </a:ext>
              </a:extLst>
            </p:cNvPr>
            <p:cNvSpPr>
              <a:spLocks/>
            </p:cNvSpPr>
            <p:nvPr/>
          </p:nvSpPr>
          <p:spPr bwMode="auto">
            <a:xfrm>
              <a:off x="2670175" y="904875"/>
              <a:ext cx="112713" cy="74613"/>
            </a:xfrm>
            <a:custGeom>
              <a:avLst/>
              <a:gdLst>
                <a:gd name="T0" fmla="*/ 26 w 30"/>
                <a:gd name="T1" fmla="*/ 0 h 20"/>
                <a:gd name="T2" fmla="*/ 0 w 30"/>
                <a:gd name="T3" fmla="*/ 0 h 20"/>
                <a:gd name="T4" fmla="*/ 5 w 30"/>
                <a:gd name="T5" fmla="*/ 20 h 20"/>
                <a:gd name="T6" fmla="*/ 30 w 30"/>
                <a:gd name="T7" fmla="*/ 20 h 20"/>
                <a:gd name="T8" fmla="*/ 26 w 30"/>
                <a:gd name="T9" fmla="*/ 0 h 20"/>
              </a:gdLst>
              <a:ahLst/>
              <a:cxnLst>
                <a:cxn ang="0">
                  <a:pos x="T0" y="T1"/>
                </a:cxn>
                <a:cxn ang="0">
                  <a:pos x="T2" y="T3"/>
                </a:cxn>
                <a:cxn ang="0">
                  <a:pos x="T4" y="T5"/>
                </a:cxn>
                <a:cxn ang="0">
                  <a:pos x="T6" y="T7"/>
                </a:cxn>
                <a:cxn ang="0">
                  <a:pos x="T8" y="T9"/>
                </a:cxn>
              </a:cxnLst>
              <a:rect l="0" t="0" r="r" b="b"/>
              <a:pathLst>
                <a:path w="30" h="20">
                  <a:moveTo>
                    <a:pt x="26" y="0"/>
                  </a:moveTo>
                  <a:cubicBezTo>
                    <a:pt x="0" y="0"/>
                    <a:pt x="0" y="0"/>
                    <a:pt x="0" y="0"/>
                  </a:cubicBezTo>
                  <a:cubicBezTo>
                    <a:pt x="0" y="7"/>
                    <a:pt x="2" y="14"/>
                    <a:pt x="5" y="20"/>
                  </a:cubicBezTo>
                  <a:cubicBezTo>
                    <a:pt x="30" y="20"/>
                    <a:pt x="30" y="20"/>
                    <a:pt x="30" y="20"/>
                  </a:cubicBezTo>
                  <a:cubicBezTo>
                    <a:pt x="28" y="13"/>
                    <a:pt x="26" y="7"/>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78">
              <a:extLst>
                <a:ext uri="{FF2B5EF4-FFF2-40B4-BE49-F238E27FC236}">
                  <a16:creationId xmlns:a16="http://schemas.microsoft.com/office/drawing/2014/main" id="{0F1E8963-3A23-4775-A5E7-B8993FFCBAAA}"/>
                </a:ext>
              </a:extLst>
            </p:cNvPr>
            <p:cNvSpPr>
              <a:spLocks/>
            </p:cNvSpPr>
            <p:nvPr/>
          </p:nvSpPr>
          <p:spPr bwMode="auto">
            <a:xfrm>
              <a:off x="2782888" y="723900"/>
              <a:ext cx="82550" cy="360363"/>
            </a:xfrm>
            <a:custGeom>
              <a:avLst/>
              <a:gdLst>
                <a:gd name="T0" fmla="*/ 21 w 22"/>
                <a:gd name="T1" fmla="*/ 0 h 96"/>
                <a:gd name="T2" fmla="*/ 17 w 22"/>
                <a:gd name="T3" fmla="*/ 3 h 96"/>
                <a:gd name="T4" fmla="*/ 4 w 22"/>
                <a:gd name="T5" fmla="*/ 24 h 96"/>
                <a:gd name="T6" fmla="*/ 22 w 22"/>
                <a:gd name="T7" fmla="*/ 24 h 96"/>
                <a:gd name="T8" fmla="*/ 22 w 22"/>
                <a:gd name="T9" fmla="*/ 28 h 96"/>
                <a:gd name="T10" fmla="*/ 3 w 22"/>
                <a:gd name="T11" fmla="*/ 28 h 96"/>
                <a:gd name="T12" fmla="*/ 0 w 22"/>
                <a:gd name="T13" fmla="*/ 44 h 96"/>
                <a:gd name="T14" fmla="*/ 22 w 22"/>
                <a:gd name="T15" fmla="*/ 44 h 96"/>
                <a:gd name="T16" fmla="*/ 22 w 22"/>
                <a:gd name="T17" fmla="*/ 48 h 96"/>
                <a:gd name="T18" fmla="*/ 0 w 22"/>
                <a:gd name="T19" fmla="*/ 48 h 96"/>
                <a:gd name="T20" fmla="*/ 4 w 22"/>
                <a:gd name="T21" fmla="*/ 68 h 96"/>
                <a:gd name="T22" fmla="*/ 22 w 22"/>
                <a:gd name="T23" fmla="*/ 68 h 96"/>
                <a:gd name="T24" fmla="*/ 22 w 22"/>
                <a:gd name="T25" fmla="*/ 72 h 96"/>
                <a:gd name="T26" fmla="*/ 6 w 22"/>
                <a:gd name="T27" fmla="*/ 72 h 96"/>
                <a:gd name="T28" fmla="*/ 18 w 22"/>
                <a:gd name="T29" fmla="*/ 93 h 96"/>
                <a:gd name="T30" fmla="*/ 21 w 22"/>
                <a:gd name="T31" fmla="*/ 96 h 96"/>
                <a:gd name="T32" fmla="*/ 22 w 22"/>
                <a:gd name="T33" fmla="*/ 96 h 96"/>
                <a:gd name="T34" fmla="*/ 22 w 22"/>
                <a:gd name="T35" fmla="*/ 0 h 96"/>
                <a:gd name="T36" fmla="*/ 21 w 2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96">
                  <a:moveTo>
                    <a:pt x="21" y="0"/>
                  </a:moveTo>
                  <a:cubicBezTo>
                    <a:pt x="17" y="3"/>
                    <a:pt x="17" y="3"/>
                    <a:pt x="17" y="3"/>
                  </a:cubicBezTo>
                  <a:cubicBezTo>
                    <a:pt x="12" y="10"/>
                    <a:pt x="7" y="17"/>
                    <a:pt x="4" y="24"/>
                  </a:cubicBezTo>
                  <a:cubicBezTo>
                    <a:pt x="22" y="24"/>
                    <a:pt x="22" y="24"/>
                    <a:pt x="22" y="24"/>
                  </a:cubicBezTo>
                  <a:cubicBezTo>
                    <a:pt x="22" y="28"/>
                    <a:pt x="22" y="28"/>
                    <a:pt x="22" y="28"/>
                  </a:cubicBezTo>
                  <a:cubicBezTo>
                    <a:pt x="3" y="28"/>
                    <a:pt x="3" y="28"/>
                    <a:pt x="3" y="28"/>
                  </a:cubicBezTo>
                  <a:cubicBezTo>
                    <a:pt x="1" y="33"/>
                    <a:pt x="0" y="39"/>
                    <a:pt x="0" y="44"/>
                  </a:cubicBezTo>
                  <a:cubicBezTo>
                    <a:pt x="22" y="44"/>
                    <a:pt x="22" y="44"/>
                    <a:pt x="22" y="44"/>
                  </a:cubicBezTo>
                  <a:cubicBezTo>
                    <a:pt x="22" y="48"/>
                    <a:pt x="22" y="48"/>
                    <a:pt x="22" y="48"/>
                  </a:cubicBezTo>
                  <a:cubicBezTo>
                    <a:pt x="0" y="48"/>
                    <a:pt x="0" y="48"/>
                    <a:pt x="0" y="48"/>
                  </a:cubicBezTo>
                  <a:cubicBezTo>
                    <a:pt x="0" y="55"/>
                    <a:pt x="2" y="61"/>
                    <a:pt x="4" y="68"/>
                  </a:cubicBezTo>
                  <a:cubicBezTo>
                    <a:pt x="22" y="68"/>
                    <a:pt x="22" y="68"/>
                    <a:pt x="22" y="68"/>
                  </a:cubicBezTo>
                  <a:cubicBezTo>
                    <a:pt x="22" y="72"/>
                    <a:pt x="22" y="72"/>
                    <a:pt x="22" y="72"/>
                  </a:cubicBezTo>
                  <a:cubicBezTo>
                    <a:pt x="6" y="72"/>
                    <a:pt x="6" y="72"/>
                    <a:pt x="6" y="72"/>
                  </a:cubicBezTo>
                  <a:cubicBezTo>
                    <a:pt x="8" y="79"/>
                    <a:pt x="12" y="86"/>
                    <a:pt x="18" y="93"/>
                  </a:cubicBezTo>
                  <a:cubicBezTo>
                    <a:pt x="21" y="96"/>
                    <a:pt x="21" y="96"/>
                    <a:pt x="21" y="96"/>
                  </a:cubicBezTo>
                  <a:cubicBezTo>
                    <a:pt x="22" y="96"/>
                    <a:pt x="22" y="96"/>
                    <a:pt x="22" y="96"/>
                  </a:cubicBezTo>
                  <a:cubicBezTo>
                    <a:pt x="22" y="0"/>
                    <a:pt x="22" y="0"/>
                    <a:pt x="22"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79">
              <a:extLst>
                <a:ext uri="{FF2B5EF4-FFF2-40B4-BE49-F238E27FC236}">
                  <a16:creationId xmlns:a16="http://schemas.microsoft.com/office/drawing/2014/main" id="{8F6DFA7F-A969-44B6-9F20-AE23D5545F7C}"/>
                </a:ext>
              </a:extLst>
            </p:cNvPr>
            <p:cNvSpPr>
              <a:spLocks/>
            </p:cNvSpPr>
            <p:nvPr/>
          </p:nvSpPr>
          <p:spPr bwMode="auto">
            <a:xfrm>
              <a:off x="2697163" y="993775"/>
              <a:ext cx="142875" cy="90488"/>
            </a:xfrm>
            <a:custGeom>
              <a:avLst/>
              <a:gdLst>
                <a:gd name="T0" fmla="*/ 38 w 38"/>
                <a:gd name="T1" fmla="*/ 23 h 24"/>
                <a:gd name="T2" fmla="*/ 24 w 38"/>
                <a:gd name="T3" fmla="*/ 0 h 24"/>
                <a:gd name="T4" fmla="*/ 0 w 38"/>
                <a:gd name="T5" fmla="*/ 0 h 24"/>
                <a:gd name="T6" fmla="*/ 38 w 38"/>
                <a:gd name="T7" fmla="*/ 24 h 24"/>
                <a:gd name="T8" fmla="*/ 38 w 38"/>
                <a:gd name="T9" fmla="*/ 23 h 24"/>
              </a:gdLst>
              <a:ahLst/>
              <a:cxnLst>
                <a:cxn ang="0">
                  <a:pos x="T0" y="T1"/>
                </a:cxn>
                <a:cxn ang="0">
                  <a:pos x="T2" y="T3"/>
                </a:cxn>
                <a:cxn ang="0">
                  <a:pos x="T4" y="T5"/>
                </a:cxn>
                <a:cxn ang="0">
                  <a:pos x="T6" y="T7"/>
                </a:cxn>
                <a:cxn ang="0">
                  <a:pos x="T8" y="T9"/>
                </a:cxn>
              </a:cxnLst>
              <a:rect l="0" t="0" r="r" b="b"/>
              <a:pathLst>
                <a:path w="38" h="24">
                  <a:moveTo>
                    <a:pt x="38" y="23"/>
                  </a:moveTo>
                  <a:cubicBezTo>
                    <a:pt x="32" y="16"/>
                    <a:pt x="27" y="8"/>
                    <a:pt x="24" y="0"/>
                  </a:cubicBezTo>
                  <a:cubicBezTo>
                    <a:pt x="0" y="0"/>
                    <a:pt x="0" y="0"/>
                    <a:pt x="0" y="0"/>
                  </a:cubicBezTo>
                  <a:cubicBezTo>
                    <a:pt x="8" y="14"/>
                    <a:pt x="22" y="23"/>
                    <a:pt x="38" y="24"/>
                  </a:cubicBezTo>
                  <a:lnTo>
                    <a:pt x="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80">
              <a:extLst>
                <a:ext uri="{FF2B5EF4-FFF2-40B4-BE49-F238E27FC236}">
                  <a16:creationId xmlns:a16="http://schemas.microsoft.com/office/drawing/2014/main" id="{B636A18A-C88A-41B6-B51D-BFCDA4374536}"/>
                </a:ext>
              </a:extLst>
            </p:cNvPr>
            <p:cNvSpPr>
              <a:spLocks/>
            </p:cNvSpPr>
            <p:nvPr/>
          </p:nvSpPr>
          <p:spPr bwMode="auto">
            <a:xfrm>
              <a:off x="2670175" y="828675"/>
              <a:ext cx="109538" cy="60325"/>
            </a:xfrm>
            <a:custGeom>
              <a:avLst/>
              <a:gdLst>
                <a:gd name="T0" fmla="*/ 4 w 29"/>
                <a:gd name="T1" fmla="*/ 0 h 16"/>
                <a:gd name="T2" fmla="*/ 0 w 29"/>
                <a:gd name="T3" fmla="*/ 16 h 16"/>
                <a:gd name="T4" fmla="*/ 26 w 29"/>
                <a:gd name="T5" fmla="*/ 16 h 16"/>
                <a:gd name="T6" fmla="*/ 29 w 29"/>
                <a:gd name="T7" fmla="*/ 0 h 16"/>
                <a:gd name="T8" fmla="*/ 4 w 29"/>
                <a:gd name="T9" fmla="*/ 0 h 16"/>
              </a:gdLst>
              <a:ahLst/>
              <a:cxnLst>
                <a:cxn ang="0">
                  <a:pos x="T0" y="T1"/>
                </a:cxn>
                <a:cxn ang="0">
                  <a:pos x="T2" y="T3"/>
                </a:cxn>
                <a:cxn ang="0">
                  <a:pos x="T4" y="T5"/>
                </a:cxn>
                <a:cxn ang="0">
                  <a:pos x="T6" y="T7"/>
                </a:cxn>
                <a:cxn ang="0">
                  <a:pos x="T8" y="T9"/>
                </a:cxn>
              </a:cxnLst>
              <a:rect l="0" t="0" r="r" b="b"/>
              <a:pathLst>
                <a:path w="29" h="16">
                  <a:moveTo>
                    <a:pt x="4" y="0"/>
                  </a:moveTo>
                  <a:cubicBezTo>
                    <a:pt x="2" y="5"/>
                    <a:pt x="0" y="10"/>
                    <a:pt x="0" y="16"/>
                  </a:cubicBezTo>
                  <a:cubicBezTo>
                    <a:pt x="26" y="16"/>
                    <a:pt x="26" y="16"/>
                    <a:pt x="26" y="16"/>
                  </a:cubicBezTo>
                  <a:cubicBezTo>
                    <a:pt x="26" y="11"/>
                    <a:pt x="27" y="5"/>
                    <a:pt x="29"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81">
              <a:extLst>
                <a:ext uri="{FF2B5EF4-FFF2-40B4-BE49-F238E27FC236}">
                  <a16:creationId xmlns:a16="http://schemas.microsoft.com/office/drawing/2014/main" id="{E016F724-5CA9-4FA6-84C4-AEA51EB459EE}"/>
                </a:ext>
              </a:extLst>
            </p:cNvPr>
            <p:cNvSpPr>
              <a:spLocks/>
            </p:cNvSpPr>
            <p:nvPr/>
          </p:nvSpPr>
          <p:spPr bwMode="auto">
            <a:xfrm>
              <a:off x="2881313" y="822325"/>
              <a:ext cx="149225" cy="261938"/>
            </a:xfrm>
            <a:custGeom>
              <a:avLst/>
              <a:gdLst>
                <a:gd name="T0" fmla="*/ 39 w 40"/>
                <a:gd name="T1" fmla="*/ 4 h 70"/>
                <a:gd name="T2" fmla="*/ 25 w 40"/>
                <a:gd name="T3" fmla="*/ 0 h 70"/>
                <a:gd name="T4" fmla="*/ 22 w 40"/>
                <a:gd name="T5" fmla="*/ 1 h 70"/>
                <a:gd name="T6" fmla="*/ 16 w 40"/>
                <a:gd name="T7" fmla="*/ 14 h 70"/>
                <a:gd name="T8" fmla="*/ 10 w 40"/>
                <a:gd name="T9" fmla="*/ 1 h 70"/>
                <a:gd name="T10" fmla="*/ 7 w 40"/>
                <a:gd name="T11" fmla="*/ 0 h 70"/>
                <a:gd name="T12" fmla="*/ 0 w 40"/>
                <a:gd name="T13" fmla="*/ 2 h 70"/>
                <a:gd name="T14" fmla="*/ 0 w 40"/>
                <a:gd name="T15" fmla="*/ 38 h 70"/>
                <a:gd name="T16" fmla="*/ 0 w 40"/>
                <a:gd name="T17" fmla="*/ 38 h 70"/>
                <a:gd name="T18" fmla="*/ 4 w 40"/>
                <a:gd name="T19" fmla="*/ 68 h 70"/>
                <a:gd name="T20" fmla="*/ 6 w 40"/>
                <a:gd name="T21" fmla="*/ 70 h 70"/>
                <a:gd name="T22" fmla="*/ 26 w 40"/>
                <a:gd name="T23" fmla="*/ 70 h 70"/>
                <a:gd name="T24" fmla="*/ 28 w 40"/>
                <a:gd name="T25" fmla="*/ 68 h 70"/>
                <a:gd name="T26" fmla="*/ 32 w 40"/>
                <a:gd name="T27" fmla="*/ 38 h 70"/>
                <a:gd name="T28" fmla="*/ 38 w 40"/>
                <a:gd name="T29" fmla="*/ 38 h 70"/>
                <a:gd name="T30" fmla="*/ 40 w 40"/>
                <a:gd name="T31" fmla="*/ 36 h 70"/>
                <a:gd name="T32" fmla="*/ 40 w 40"/>
                <a:gd name="T33" fmla="*/ 6 h 70"/>
                <a:gd name="T34" fmla="*/ 39 w 40"/>
                <a:gd name="T35"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0">
                  <a:moveTo>
                    <a:pt x="39" y="4"/>
                  </a:moveTo>
                  <a:cubicBezTo>
                    <a:pt x="25" y="0"/>
                    <a:pt x="25" y="0"/>
                    <a:pt x="25" y="0"/>
                  </a:cubicBezTo>
                  <a:cubicBezTo>
                    <a:pt x="24" y="0"/>
                    <a:pt x="23" y="0"/>
                    <a:pt x="22" y="1"/>
                  </a:cubicBezTo>
                  <a:cubicBezTo>
                    <a:pt x="16" y="14"/>
                    <a:pt x="16" y="14"/>
                    <a:pt x="16" y="14"/>
                  </a:cubicBezTo>
                  <a:cubicBezTo>
                    <a:pt x="10" y="1"/>
                    <a:pt x="10" y="1"/>
                    <a:pt x="10" y="1"/>
                  </a:cubicBezTo>
                  <a:cubicBezTo>
                    <a:pt x="9" y="0"/>
                    <a:pt x="8" y="0"/>
                    <a:pt x="7" y="0"/>
                  </a:cubicBezTo>
                  <a:cubicBezTo>
                    <a:pt x="0" y="2"/>
                    <a:pt x="0" y="2"/>
                    <a:pt x="0" y="2"/>
                  </a:cubicBezTo>
                  <a:cubicBezTo>
                    <a:pt x="0" y="38"/>
                    <a:pt x="0" y="38"/>
                    <a:pt x="0" y="38"/>
                  </a:cubicBezTo>
                  <a:cubicBezTo>
                    <a:pt x="0" y="38"/>
                    <a:pt x="0" y="38"/>
                    <a:pt x="0" y="38"/>
                  </a:cubicBezTo>
                  <a:cubicBezTo>
                    <a:pt x="4" y="68"/>
                    <a:pt x="4" y="68"/>
                    <a:pt x="4" y="68"/>
                  </a:cubicBezTo>
                  <a:cubicBezTo>
                    <a:pt x="4" y="69"/>
                    <a:pt x="5" y="70"/>
                    <a:pt x="6" y="70"/>
                  </a:cubicBezTo>
                  <a:cubicBezTo>
                    <a:pt x="26" y="70"/>
                    <a:pt x="26" y="70"/>
                    <a:pt x="26" y="70"/>
                  </a:cubicBezTo>
                  <a:cubicBezTo>
                    <a:pt x="27" y="70"/>
                    <a:pt x="28" y="69"/>
                    <a:pt x="28" y="68"/>
                  </a:cubicBezTo>
                  <a:cubicBezTo>
                    <a:pt x="32" y="38"/>
                    <a:pt x="32" y="38"/>
                    <a:pt x="32" y="38"/>
                  </a:cubicBezTo>
                  <a:cubicBezTo>
                    <a:pt x="38" y="38"/>
                    <a:pt x="38" y="38"/>
                    <a:pt x="38" y="38"/>
                  </a:cubicBezTo>
                  <a:cubicBezTo>
                    <a:pt x="39" y="38"/>
                    <a:pt x="40" y="37"/>
                    <a:pt x="40" y="36"/>
                  </a:cubicBezTo>
                  <a:cubicBezTo>
                    <a:pt x="40" y="6"/>
                    <a:pt x="40" y="6"/>
                    <a:pt x="40" y="6"/>
                  </a:cubicBezTo>
                  <a:cubicBezTo>
                    <a:pt x="40" y="5"/>
                    <a:pt x="39"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6" name="Group 135">
            <a:extLst>
              <a:ext uri="{FF2B5EF4-FFF2-40B4-BE49-F238E27FC236}">
                <a16:creationId xmlns:a16="http://schemas.microsoft.com/office/drawing/2014/main" id="{BE93E137-E4B5-4DCB-A07D-50EF19EF30CD}"/>
              </a:ext>
            </a:extLst>
          </p:cNvPr>
          <p:cNvGrpSpPr/>
          <p:nvPr/>
        </p:nvGrpSpPr>
        <p:grpSpPr>
          <a:xfrm>
            <a:off x="4003157" y="3984099"/>
            <a:ext cx="334819" cy="329046"/>
            <a:chOff x="9153525" y="3248025"/>
            <a:chExt cx="368301" cy="361951"/>
          </a:xfrm>
          <a:solidFill>
            <a:schemeClr val="bg1"/>
          </a:solidFill>
        </p:grpSpPr>
        <p:sp>
          <p:nvSpPr>
            <p:cNvPr id="127" name="Freeform 115">
              <a:extLst>
                <a:ext uri="{FF2B5EF4-FFF2-40B4-BE49-F238E27FC236}">
                  <a16:creationId xmlns:a16="http://schemas.microsoft.com/office/drawing/2014/main" id="{BEDE95B6-70E9-4EFA-AF29-C727BCC78E02}"/>
                </a:ext>
              </a:extLst>
            </p:cNvPr>
            <p:cNvSpPr>
              <a:spLocks/>
            </p:cNvSpPr>
            <p:nvPr/>
          </p:nvSpPr>
          <p:spPr bwMode="auto">
            <a:xfrm>
              <a:off x="9202738" y="3270250"/>
              <a:ext cx="63500" cy="60325"/>
            </a:xfrm>
            <a:custGeom>
              <a:avLst/>
              <a:gdLst>
                <a:gd name="T0" fmla="*/ 13 w 17"/>
                <a:gd name="T1" fmla="*/ 16 h 16"/>
                <a:gd name="T2" fmla="*/ 10 w 17"/>
                <a:gd name="T3" fmla="*/ 15 h 16"/>
                <a:gd name="T4" fmla="*/ 2 w 17"/>
                <a:gd name="T5" fmla="*/ 7 h 16"/>
                <a:gd name="T6" fmla="*/ 2 w 17"/>
                <a:gd name="T7" fmla="*/ 1 h 16"/>
                <a:gd name="T8" fmla="*/ 8 w 17"/>
                <a:gd name="T9" fmla="*/ 1 h 16"/>
                <a:gd name="T10" fmla="*/ 16 w 17"/>
                <a:gd name="T11" fmla="*/ 9 h 16"/>
                <a:gd name="T12" fmla="*/ 16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6"/>
                    <a:pt x="0" y="3"/>
                    <a:pt x="2" y="1"/>
                  </a:cubicBezTo>
                  <a:cubicBezTo>
                    <a:pt x="3" y="0"/>
                    <a:pt x="6" y="0"/>
                    <a:pt x="8" y="1"/>
                  </a:cubicBezTo>
                  <a:cubicBezTo>
                    <a:pt x="16" y="9"/>
                    <a:pt x="16" y="9"/>
                    <a:pt x="16" y="9"/>
                  </a:cubicBezTo>
                  <a:cubicBezTo>
                    <a:pt x="17" y="11"/>
                    <a:pt x="17" y="14"/>
                    <a:pt x="16"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116">
              <a:extLst>
                <a:ext uri="{FF2B5EF4-FFF2-40B4-BE49-F238E27FC236}">
                  <a16:creationId xmlns:a16="http://schemas.microsoft.com/office/drawing/2014/main" id="{B3AE836C-2BB0-4BAA-A019-7E5DA5848FDF}"/>
                </a:ext>
              </a:extLst>
            </p:cNvPr>
            <p:cNvSpPr>
              <a:spLocks/>
            </p:cNvSpPr>
            <p:nvPr/>
          </p:nvSpPr>
          <p:spPr bwMode="auto">
            <a:xfrm>
              <a:off x="9282113" y="3248025"/>
              <a:ext cx="30163" cy="68263"/>
            </a:xfrm>
            <a:custGeom>
              <a:avLst/>
              <a:gdLst>
                <a:gd name="T0" fmla="*/ 4 w 8"/>
                <a:gd name="T1" fmla="*/ 18 h 18"/>
                <a:gd name="T2" fmla="*/ 0 w 8"/>
                <a:gd name="T3" fmla="*/ 14 h 18"/>
                <a:gd name="T4" fmla="*/ 0 w 8"/>
                <a:gd name="T5" fmla="*/ 4 h 18"/>
                <a:gd name="T6" fmla="*/ 4 w 8"/>
                <a:gd name="T7" fmla="*/ 0 h 18"/>
                <a:gd name="T8" fmla="*/ 8 w 8"/>
                <a:gd name="T9" fmla="*/ 4 h 18"/>
                <a:gd name="T10" fmla="*/ 8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2" y="18"/>
                    <a:pt x="0" y="16"/>
                    <a:pt x="0" y="14"/>
                  </a:cubicBezTo>
                  <a:cubicBezTo>
                    <a:pt x="0" y="4"/>
                    <a:pt x="0" y="4"/>
                    <a:pt x="0" y="4"/>
                  </a:cubicBezTo>
                  <a:cubicBezTo>
                    <a:pt x="0" y="2"/>
                    <a:pt x="2" y="0"/>
                    <a:pt x="4" y="0"/>
                  </a:cubicBezTo>
                  <a:cubicBezTo>
                    <a:pt x="6" y="0"/>
                    <a:pt x="8" y="2"/>
                    <a:pt x="8" y="4"/>
                  </a:cubicBezTo>
                  <a:cubicBezTo>
                    <a:pt x="8" y="14"/>
                    <a:pt x="8" y="14"/>
                    <a:pt x="8" y="14"/>
                  </a:cubicBezTo>
                  <a:cubicBezTo>
                    <a:pt x="8" y="16"/>
                    <a:pt x="6" y="18"/>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117">
              <a:extLst>
                <a:ext uri="{FF2B5EF4-FFF2-40B4-BE49-F238E27FC236}">
                  <a16:creationId xmlns:a16="http://schemas.microsoft.com/office/drawing/2014/main" id="{3FA5B764-37E0-49D1-B46D-8150126ECF1B}"/>
                </a:ext>
              </a:extLst>
            </p:cNvPr>
            <p:cNvSpPr>
              <a:spLocks/>
            </p:cNvSpPr>
            <p:nvPr/>
          </p:nvSpPr>
          <p:spPr bwMode="auto">
            <a:xfrm>
              <a:off x="9183688" y="3354388"/>
              <a:ext cx="68263" cy="30163"/>
            </a:xfrm>
            <a:custGeom>
              <a:avLst/>
              <a:gdLst>
                <a:gd name="T0" fmla="*/ 14 w 18"/>
                <a:gd name="T1" fmla="*/ 8 h 8"/>
                <a:gd name="T2" fmla="*/ 4 w 18"/>
                <a:gd name="T3" fmla="*/ 8 h 8"/>
                <a:gd name="T4" fmla="*/ 0 w 18"/>
                <a:gd name="T5" fmla="*/ 4 h 8"/>
                <a:gd name="T6" fmla="*/ 4 w 18"/>
                <a:gd name="T7" fmla="*/ 0 h 8"/>
                <a:gd name="T8" fmla="*/ 14 w 18"/>
                <a:gd name="T9" fmla="*/ 0 h 8"/>
                <a:gd name="T10" fmla="*/ 18 w 18"/>
                <a:gd name="T11" fmla="*/ 4 h 8"/>
                <a:gd name="T12" fmla="*/ 14 w 1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4" y="8"/>
                  </a:moveTo>
                  <a:cubicBezTo>
                    <a:pt x="4" y="8"/>
                    <a:pt x="4" y="8"/>
                    <a:pt x="4" y="8"/>
                  </a:cubicBezTo>
                  <a:cubicBezTo>
                    <a:pt x="1" y="8"/>
                    <a:pt x="0" y="6"/>
                    <a:pt x="0" y="4"/>
                  </a:cubicBezTo>
                  <a:cubicBezTo>
                    <a:pt x="0" y="2"/>
                    <a:pt x="1" y="0"/>
                    <a:pt x="4" y="0"/>
                  </a:cubicBezTo>
                  <a:cubicBezTo>
                    <a:pt x="14" y="0"/>
                    <a:pt x="14" y="0"/>
                    <a:pt x="14" y="0"/>
                  </a:cubicBezTo>
                  <a:cubicBezTo>
                    <a:pt x="16" y="0"/>
                    <a:pt x="18" y="2"/>
                    <a:pt x="18" y="4"/>
                  </a:cubicBezTo>
                  <a:cubicBezTo>
                    <a:pt x="18" y="6"/>
                    <a:pt x="16"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118">
              <a:extLst>
                <a:ext uri="{FF2B5EF4-FFF2-40B4-BE49-F238E27FC236}">
                  <a16:creationId xmlns:a16="http://schemas.microsoft.com/office/drawing/2014/main" id="{50383ED5-CCDE-4046-931A-FFF822D75AE8}"/>
                </a:ext>
              </a:extLst>
            </p:cNvPr>
            <p:cNvSpPr>
              <a:spLocks/>
            </p:cNvSpPr>
            <p:nvPr/>
          </p:nvSpPr>
          <p:spPr bwMode="auto">
            <a:xfrm>
              <a:off x="9153525" y="3421063"/>
              <a:ext cx="195263" cy="188913"/>
            </a:xfrm>
            <a:custGeom>
              <a:avLst/>
              <a:gdLst>
                <a:gd name="T0" fmla="*/ 24 w 52"/>
                <a:gd name="T1" fmla="*/ 50 h 50"/>
                <a:gd name="T2" fmla="*/ 11 w 52"/>
                <a:gd name="T3" fmla="*/ 45 h 50"/>
                <a:gd name="T4" fmla="*/ 7 w 52"/>
                <a:gd name="T5" fmla="*/ 40 h 50"/>
                <a:gd name="T6" fmla="*/ 7 w 52"/>
                <a:gd name="T7" fmla="*/ 15 h 50"/>
                <a:gd name="T8" fmla="*/ 21 w 52"/>
                <a:gd name="T9" fmla="*/ 1 h 50"/>
                <a:gd name="T10" fmla="*/ 26 w 52"/>
                <a:gd name="T11" fmla="*/ 1 h 50"/>
                <a:gd name="T12" fmla="*/ 26 w 52"/>
                <a:gd name="T13" fmla="*/ 7 h 50"/>
                <a:gd name="T14" fmla="*/ 13 w 52"/>
                <a:gd name="T15" fmla="*/ 21 h 50"/>
                <a:gd name="T16" fmla="*/ 13 w 52"/>
                <a:gd name="T17" fmla="*/ 35 h 50"/>
                <a:gd name="T18" fmla="*/ 17 w 52"/>
                <a:gd name="T19" fmla="*/ 39 h 50"/>
                <a:gd name="T20" fmla="*/ 31 w 52"/>
                <a:gd name="T21" fmla="*/ 39 h 50"/>
                <a:gd name="T22" fmla="*/ 45 w 52"/>
                <a:gd name="T23" fmla="*/ 25 h 50"/>
                <a:gd name="T24" fmla="*/ 51 w 52"/>
                <a:gd name="T25" fmla="*/ 25 h 50"/>
                <a:gd name="T26" fmla="*/ 51 w 52"/>
                <a:gd name="T27" fmla="*/ 31 h 50"/>
                <a:gd name="T28" fmla="*/ 37 w 52"/>
                <a:gd name="T29" fmla="*/ 45 h 50"/>
                <a:gd name="T30" fmla="*/ 24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24" y="50"/>
                  </a:moveTo>
                  <a:cubicBezTo>
                    <a:pt x="20" y="50"/>
                    <a:pt x="15" y="48"/>
                    <a:pt x="11" y="45"/>
                  </a:cubicBezTo>
                  <a:cubicBezTo>
                    <a:pt x="7" y="40"/>
                    <a:pt x="7" y="40"/>
                    <a:pt x="7" y="40"/>
                  </a:cubicBezTo>
                  <a:cubicBezTo>
                    <a:pt x="0" y="33"/>
                    <a:pt x="0" y="22"/>
                    <a:pt x="7" y="15"/>
                  </a:cubicBezTo>
                  <a:cubicBezTo>
                    <a:pt x="21" y="1"/>
                    <a:pt x="21" y="1"/>
                    <a:pt x="21" y="1"/>
                  </a:cubicBezTo>
                  <a:cubicBezTo>
                    <a:pt x="22" y="0"/>
                    <a:pt x="25" y="0"/>
                    <a:pt x="26" y="1"/>
                  </a:cubicBezTo>
                  <a:cubicBezTo>
                    <a:pt x="28" y="3"/>
                    <a:pt x="28" y="6"/>
                    <a:pt x="26" y="7"/>
                  </a:cubicBezTo>
                  <a:cubicBezTo>
                    <a:pt x="13" y="21"/>
                    <a:pt x="13" y="21"/>
                    <a:pt x="13" y="21"/>
                  </a:cubicBezTo>
                  <a:cubicBezTo>
                    <a:pt x="9" y="25"/>
                    <a:pt x="9" y="31"/>
                    <a:pt x="13" y="35"/>
                  </a:cubicBezTo>
                  <a:cubicBezTo>
                    <a:pt x="17" y="39"/>
                    <a:pt x="17" y="39"/>
                    <a:pt x="17" y="39"/>
                  </a:cubicBezTo>
                  <a:cubicBezTo>
                    <a:pt x="21" y="43"/>
                    <a:pt x="27" y="43"/>
                    <a:pt x="31" y="39"/>
                  </a:cubicBezTo>
                  <a:cubicBezTo>
                    <a:pt x="45" y="25"/>
                    <a:pt x="45" y="25"/>
                    <a:pt x="45" y="25"/>
                  </a:cubicBezTo>
                  <a:cubicBezTo>
                    <a:pt x="46" y="24"/>
                    <a:pt x="49" y="24"/>
                    <a:pt x="51" y="25"/>
                  </a:cubicBezTo>
                  <a:cubicBezTo>
                    <a:pt x="52" y="27"/>
                    <a:pt x="52" y="30"/>
                    <a:pt x="51" y="31"/>
                  </a:cubicBezTo>
                  <a:cubicBezTo>
                    <a:pt x="37" y="45"/>
                    <a:pt x="37" y="45"/>
                    <a:pt x="37" y="45"/>
                  </a:cubicBezTo>
                  <a:cubicBezTo>
                    <a:pt x="33" y="48"/>
                    <a:pt x="29" y="50"/>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19">
              <a:extLst>
                <a:ext uri="{FF2B5EF4-FFF2-40B4-BE49-F238E27FC236}">
                  <a16:creationId xmlns:a16="http://schemas.microsoft.com/office/drawing/2014/main" id="{C2BDC4EA-1833-4AE0-98F8-DFE1CE255776}"/>
                </a:ext>
              </a:extLst>
            </p:cNvPr>
            <p:cNvSpPr>
              <a:spLocks/>
            </p:cNvSpPr>
            <p:nvPr/>
          </p:nvSpPr>
          <p:spPr bwMode="auto">
            <a:xfrm>
              <a:off x="9371013" y="3354388"/>
              <a:ext cx="150813" cy="165100"/>
            </a:xfrm>
            <a:custGeom>
              <a:avLst/>
              <a:gdLst>
                <a:gd name="T0" fmla="*/ 21 w 40"/>
                <a:gd name="T1" fmla="*/ 44 h 44"/>
                <a:gd name="T2" fmla="*/ 4 w 40"/>
                <a:gd name="T3" fmla="*/ 44 h 44"/>
                <a:gd name="T4" fmla="*/ 0 w 40"/>
                <a:gd name="T5" fmla="*/ 40 h 44"/>
                <a:gd name="T6" fmla="*/ 4 w 40"/>
                <a:gd name="T7" fmla="*/ 36 h 44"/>
                <a:gd name="T8" fmla="*/ 21 w 40"/>
                <a:gd name="T9" fmla="*/ 36 h 44"/>
                <a:gd name="T10" fmla="*/ 32 w 40"/>
                <a:gd name="T11" fmla="*/ 26 h 44"/>
                <a:gd name="T12" fmla="*/ 32 w 40"/>
                <a:gd name="T13" fmla="*/ 18 h 44"/>
                <a:gd name="T14" fmla="*/ 22 w 40"/>
                <a:gd name="T15" fmla="*/ 8 h 44"/>
                <a:gd name="T16" fmla="*/ 4 w 40"/>
                <a:gd name="T17" fmla="*/ 8 h 44"/>
                <a:gd name="T18" fmla="*/ 0 w 40"/>
                <a:gd name="T19" fmla="*/ 4 h 44"/>
                <a:gd name="T20" fmla="*/ 4 w 40"/>
                <a:gd name="T21" fmla="*/ 0 h 44"/>
                <a:gd name="T22" fmla="*/ 22 w 40"/>
                <a:gd name="T23" fmla="*/ 0 h 44"/>
                <a:gd name="T24" fmla="*/ 40 w 40"/>
                <a:gd name="T25" fmla="*/ 18 h 44"/>
                <a:gd name="T26" fmla="*/ 40 w 40"/>
                <a:gd name="T27" fmla="*/ 26 h 44"/>
                <a:gd name="T28" fmla="*/ 21 w 40"/>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4">
                  <a:moveTo>
                    <a:pt x="21" y="44"/>
                  </a:moveTo>
                  <a:cubicBezTo>
                    <a:pt x="4" y="44"/>
                    <a:pt x="4" y="44"/>
                    <a:pt x="4" y="44"/>
                  </a:cubicBezTo>
                  <a:cubicBezTo>
                    <a:pt x="1" y="44"/>
                    <a:pt x="0" y="42"/>
                    <a:pt x="0" y="40"/>
                  </a:cubicBezTo>
                  <a:cubicBezTo>
                    <a:pt x="0" y="38"/>
                    <a:pt x="1" y="36"/>
                    <a:pt x="4" y="36"/>
                  </a:cubicBezTo>
                  <a:cubicBezTo>
                    <a:pt x="21" y="36"/>
                    <a:pt x="21" y="36"/>
                    <a:pt x="21" y="36"/>
                  </a:cubicBezTo>
                  <a:cubicBezTo>
                    <a:pt x="27" y="36"/>
                    <a:pt x="32" y="32"/>
                    <a:pt x="32" y="26"/>
                  </a:cubicBezTo>
                  <a:cubicBezTo>
                    <a:pt x="32" y="18"/>
                    <a:pt x="32" y="18"/>
                    <a:pt x="32" y="18"/>
                  </a:cubicBezTo>
                  <a:cubicBezTo>
                    <a:pt x="32" y="13"/>
                    <a:pt x="27" y="8"/>
                    <a:pt x="22" y="8"/>
                  </a:cubicBezTo>
                  <a:cubicBezTo>
                    <a:pt x="4" y="8"/>
                    <a:pt x="4" y="8"/>
                    <a:pt x="4" y="8"/>
                  </a:cubicBezTo>
                  <a:cubicBezTo>
                    <a:pt x="1" y="8"/>
                    <a:pt x="0" y="6"/>
                    <a:pt x="0" y="4"/>
                  </a:cubicBezTo>
                  <a:cubicBezTo>
                    <a:pt x="0" y="2"/>
                    <a:pt x="1" y="0"/>
                    <a:pt x="4" y="0"/>
                  </a:cubicBezTo>
                  <a:cubicBezTo>
                    <a:pt x="22" y="0"/>
                    <a:pt x="22" y="0"/>
                    <a:pt x="22" y="0"/>
                  </a:cubicBezTo>
                  <a:cubicBezTo>
                    <a:pt x="32" y="0"/>
                    <a:pt x="40" y="8"/>
                    <a:pt x="40" y="18"/>
                  </a:cubicBezTo>
                  <a:cubicBezTo>
                    <a:pt x="40" y="26"/>
                    <a:pt x="40" y="26"/>
                    <a:pt x="40" y="26"/>
                  </a:cubicBezTo>
                  <a:cubicBezTo>
                    <a:pt x="40" y="36"/>
                    <a:pt x="32" y="44"/>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7" name="Group 136">
            <a:extLst>
              <a:ext uri="{FF2B5EF4-FFF2-40B4-BE49-F238E27FC236}">
                <a16:creationId xmlns:a16="http://schemas.microsoft.com/office/drawing/2014/main" id="{9B640644-6A83-4331-871E-FC97A98AD134}"/>
              </a:ext>
            </a:extLst>
          </p:cNvPr>
          <p:cNvGrpSpPr/>
          <p:nvPr/>
        </p:nvGrpSpPr>
        <p:grpSpPr>
          <a:xfrm>
            <a:off x="412063" y="3988430"/>
            <a:ext cx="321830" cy="320386"/>
            <a:chOff x="8447088" y="3252788"/>
            <a:chExt cx="354013" cy="352425"/>
          </a:xfrm>
          <a:solidFill>
            <a:schemeClr val="bg1"/>
          </a:solidFill>
        </p:grpSpPr>
        <p:sp>
          <p:nvSpPr>
            <p:cNvPr id="138" name="Freeform 52">
              <a:extLst>
                <a:ext uri="{FF2B5EF4-FFF2-40B4-BE49-F238E27FC236}">
                  <a16:creationId xmlns:a16="http://schemas.microsoft.com/office/drawing/2014/main" id="{3CB46358-FA7A-4B5D-B745-27A5A9CF2C45}"/>
                </a:ext>
              </a:extLst>
            </p:cNvPr>
            <p:cNvSpPr>
              <a:spLocks/>
            </p:cNvSpPr>
            <p:nvPr/>
          </p:nvSpPr>
          <p:spPr bwMode="auto">
            <a:xfrm>
              <a:off x="8570913" y="3252788"/>
              <a:ext cx="230188" cy="214313"/>
            </a:xfrm>
            <a:custGeom>
              <a:avLst/>
              <a:gdLst>
                <a:gd name="T0" fmla="*/ 40 w 61"/>
                <a:gd name="T1" fmla="*/ 53 h 57"/>
                <a:gd name="T2" fmla="*/ 55 w 61"/>
                <a:gd name="T3" fmla="*/ 37 h 57"/>
                <a:gd name="T4" fmla="*/ 52 w 61"/>
                <a:gd name="T5" fmla="*/ 12 h 57"/>
                <a:gd name="T6" fmla="*/ 45 w 61"/>
                <a:gd name="T7" fmla="*/ 5 h 57"/>
                <a:gd name="T8" fmla="*/ 33 w 61"/>
                <a:gd name="T9" fmla="*/ 0 h 57"/>
                <a:gd name="T10" fmla="*/ 20 w 61"/>
                <a:gd name="T11" fmla="*/ 4 h 57"/>
                <a:gd name="T12" fmla="*/ 5 w 61"/>
                <a:gd name="T13" fmla="*/ 21 h 57"/>
                <a:gd name="T14" fmla="*/ 5 w 61"/>
                <a:gd name="T15" fmla="*/ 38 h 57"/>
                <a:gd name="T16" fmla="*/ 6 w 61"/>
                <a:gd name="T17" fmla="*/ 38 h 57"/>
                <a:gd name="T18" fmla="*/ 11 w 61"/>
                <a:gd name="T19" fmla="*/ 38 h 57"/>
                <a:gd name="T20" fmla="*/ 11 w 61"/>
                <a:gd name="T21" fmla="*/ 32 h 57"/>
                <a:gd name="T22" fmla="*/ 11 w 61"/>
                <a:gd name="T23" fmla="*/ 32 h 57"/>
                <a:gd name="T24" fmla="*/ 11 w 61"/>
                <a:gd name="T25" fmla="*/ 26 h 57"/>
                <a:gd name="T26" fmla="*/ 26 w 61"/>
                <a:gd name="T27" fmla="*/ 10 h 57"/>
                <a:gd name="T28" fmla="*/ 32 w 61"/>
                <a:gd name="T29" fmla="*/ 8 h 57"/>
                <a:gd name="T30" fmla="*/ 39 w 61"/>
                <a:gd name="T31" fmla="*/ 11 h 57"/>
                <a:gd name="T32" fmla="*/ 47 w 61"/>
                <a:gd name="T33" fmla="*/ 18 h 57"/>
                <a:gd name="T34" fmla="*/ 49 w 61"/>
                <a:gd name="T35" fmla="*/ 31 h 57"/>
                <a:gd name="T36" fmla="*/ 34 w 61"/>
                <a:gd name="T37" fmla="*/ 48 h 57"/>
                <a:gd name="T38" fmla="*/ 28 w 61"/>
                <a:gd name="T39" fmla="*/ 48 h 57"/>
                <a:gd name="T40" fmla="*/ 28 w 61"/>
                <a:gd name="T41" fmla="*/ 48 h 57"/>
                <a:gd name="T42" fmla="*/ 22 w 61"/>
                <a:gd name="T43" fmla="*/ 48 h 57"/>
                <a:gd name="T44" fmla="*/ 23 w 61"/>
                <a:gd name="T45" fmla="*/ 54 h 57"/>
                <a:gd name="T46" fmla="*/ 23 w 61"/>
                <a:gd name="T47" fmla="*/ 54 h 57"/>
                <a:gd name="T48" fmla="*/ 31 w 61"/>
                <a:gd name="T49" fmla="*/ 57 h 57"/>
                <a:gd name="T50" fmla="*/ 40 w 61"/>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7">
                  <a:moveTo>
                    <a:pt x="40" y="53"/>
                  </a:moveTo>
                  <a:cubicBezTo>
                    <a:pt x="55" y="37"/>
                    <a:pt x="55" y="37"/>
                    <a:pt x="55" y="37"/>
                  </a:cubicBezTo>
                  <a:cubicBezTo>
                    <a:pt x="61" y="30"/>
                    <a:pt x="58" y="18"/>
                    <a:pt x="52" y="12"/>
                  </a:cubicBezTo>
                  <a:cubicBezTo>
                    <a:pt x="45" y="5"/>
                    <a:pt x="45" y="5"/>
                    <a:pt x="45" y="5"/>
                  </a:cubicBezTo>
                  <a:cubicBezTo>
                    <a:pt x="42" y="3"/>
                    <a:pt x="37" y="1"/>
                    <a:pt x="33" y="0"/>
                  </a:cubicBezTo>
                  <a:cubicBezTo>
                    <a:pt x="27" y="0"/>
                    <a:pt x="23" y="1"/>
                    <a:pt x="20" y="4"/>
                  </a:cubicBezTo>
                  <a:cubicBezTo>
                    <a:pt x="5" y="21"/>
                    <a:pt x="5" y="21"/>
                    <a:pt x="5" y="21"/>
                  </a:cubicBezTo>
                  <a:cubicBezTo>
                    <a:pt x="0" y="26"/>
                    <a:pt x="0" y="33"/>
                    <a:pt x="5" y="38"/>
                  </a:cubicBezTo>
                  <a:cubicBezTo>
                    <a:pt x="6" y="38"/>
                    <a:pt x="6" y="38"/>
                    <a:pt x="6" y="38"/>
                  </a:cubicBezTo>
                  <a:cubicBezTo>
                    <a:pt x="7" y="39"/>
                    <a:pt x="10" y="39"/>
                    <a:pt x="11" y="38"/>
                  </a:cubicBezTo>
                  <a:cubicBezTo>
                    <a:pt x="13" y="36"/>
                    <a:pt x="13" y="34"/>
                    <a:pt x="11" y="32"/>
                  </a:cubicBezTo>
                  <a:cubicBezTo>
                    <a:pt x="11" y="32"/>
                    <a:pt x="11" y="32"/>
                    <a:pt x="11" y="32"/>
                  </a:cubicBezTo>
                  <a:cubicBezTo>
                    <a:pt x="9" y="30"/>
                    <a:pt x="9" y="28"/>
                    <a:pt x="11" y="26"/>
                  </a:cubicBezTo>
                  <a:cubicBezTo>
                    <a:pt x="26" y="10"/>
                    <a:pt x="26" y="10"/>
                    <a:pt x="26" y="10"/>
                  </a:cubicBezTo>
                  <a:cubicBezTo>
                    <a:pt x="27" y="8"/>
                    <a:pt x="29" y="8"/>
                    <a:pt x="32" y="8"/>
                  </a:cubicBezTo>
                  <a:cubicBezTo>
                    <a:pt x="35" y="8"/>
                    <a:pt x="38" y="10"/>
                    <a:pt x="39" y="11"/>
                  </a:cubicBezTo>
                  <a:cubicBezTo>
                    <a:pt x="47" y="18"/>
                    <a:pt x="47" y="18"/>
                    <a:pt x="47" y="18"/>
                  </a:cubicBezTo>
                  <a:cubicBezTo>
                    <a:pt x="50" y="21"/>
                    <a:pt x="52" y="28"/>
                    <a:pt x="49" y="31"/>
                  </a:cubicBezTo>
                  <a:cubicBezTo>
                    <a:pt x="34" y="48"/>
                    <a:pt x="34" y="48"/>
                    <a:pt x="34" y="48"/>
                  </a:cubicBezTo>
                  <a:cubicBezTo>
                    <a:pt x="33" y="49"/>
                    <a:pt x="30" y="50"/>
                    <a:pt x="28" y="48"/>
                  </a:cubicBezTo>
                  <a:cubicBezTo>
                    <a:pt x="28" y="48"/>
                    <a:pt x="28" y="48"/>
                    <a:pt x="28" y="48"/>
                  </a:cubicBezTo>
                  <a:cubicBezTo>
                    <a:pt x="26" y="46"/>
                    <a:pt x="24" y="46"/>
                    <a:pt x="22" y="48"/>
                  </a:cubicBezTo>
                  <a:cubicBezTo>
                    <a:pt x="21" y="50"/>
                    <a:pt x="21" y="52"/>
                    <a:pt x="23" y="54"/>
                  </a:cubicBezTo>
                  <a:cubicBezTo>
                    <a:pt x="23" y="54"/>
                    <a:pt x="23" y="54"/>
                    <a:pt x="23" y="54"/>
                  </a:cubicBezTo>
                  <a:cubicBezTo>
                    <a:pt x="25" y="56"/>
                    <a:pt x="28" y="57"/>
                    <a:pt x="31" y="57"/>
                  </a:cubicBezTo>
                  <a:cubicBezTo>
                    <a:pt x="34" y="57"/>
                    <a:pt x="38" y="56"/>
                    <a:pt x="4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53">
              <a:extLst>
                <a:ext uri="{FF2B5EF4-FFF2-40B4-BE49-F238E27FC236}">
                  <a16:creationId xmlns:a16="http://schemas.microsoft.com/office/drawing/2014/main" id="{64FB89E7-BDD4-427B-A02F-6ED8252ED04F}"/>
                </a:ext>
              </a:extLst>
            </p:cNvPr>
            <p:cNvSpPr>
              <a:spLocks/>
            </p:cNvSpPr>
            <p:nvPr/>
          </p:nvSpPr>
          <p:spPr bwMode="auto">
            <a:xfrm>
              <a:off x="8447088" y="3390900"/>
              <a:ext cx="222250" cy="214313"/>
            </a:xfrm>
            <a:custGeom>
              <a:avLst/>
              <a:gdLst>
                <a:gd name="T0" fmla="*/ 36 w 59"/>
                <a:gd name="T1" fmla="*/ 3 h 57"/>
                <a:gd name="T2" fmla="*/ 27 w 59"/>
                <a:gd name="T3" fmla="*/ 0 h 57"/>
                <a:gd name="T4" fmla="*/ 19 w 59"/>
                <a:gd name="T5" fmla="*/ 4 h 57"/>
                <a:gd name="T6" fmla="*/ 4 w 59"/>
                <a:gd name="T7" fmla="*/ 20 h 57"/>
                <a:gd name="T8" fmla="*/ 1 w 59"/>
                <a:gd name="T9" fmla="*/ 33 h 57"/>
                <a:gd name="T10" fmla="*/ 7 w 59"/>
                <a:gd name="T11" fmla="*/ 45 h 57"/>
                <a:gd name="T12" fmla="*/ 14 w 59"/>
                <a:gd name="T13" fmla="*/ 52 h 57"/>
                <a:gd name="T14" fmla="*/ 28 w 59"/>
                <a:gd name="T15" fmla="*/ 57 h 57"/>
                <a:gd name="T16" fmla="*/ 39 w 59"/>
                <a:gd name="T17" fmla="*/ 53 h 57"/>
                <a:gd name="T18" fmla="*/ 54 w 59"/>
                <a:gd name="T19" fmla="*/ 36 h 57"/>
                <a:gd name="T20" fmla="*/ 54 w 59"/>
                <a:gd name="T21" fmla="*/ 19 h 57"/>
                <a:gd name="T22" fmla="*/ 53 w 59"/>
                <a:gd name="T23" fmla="*/ 19 h 57"/>
                <a:gd name="T24" fmla="*/ 48 w 59"/>
                <a:gd name="T25" fmla="*/ 19 h 57"/>
                <a:gd name="T26" fmla="*/ 48 w 59"/>
                <a:gd name="T27" fmla="*/ 25 h 57"/>
                <a:gd name="T28" fmla="*/ 48 w 59"/>
                <a:gd name="T29" fmla="*/ 25 h 57"/>
                <a:gd name="T30" fmla="*/ 48 w 59"/>
                <a:gd name="T31" fmla="*/ 31 h 57"/>
                <a:gd name="T32" fmla="*/ 33 w 59"/>
                <a:gd name="T33" fmla="*/ 47 h 57"/>
                <a:gd name="T34" fmla="*/ 20 w 59"/>
                <a:gd name="T35" fmla="*/ 46 h 57"/>
                <a:gd name="T36" fmla="*/ 12 w 59"/>
                <a:gd name="T37" fmla="*/ 39 h 57"/>
                <a:gd name="T38" fmla="*/ 9 w 59"/>
                <a:gd name="T39" fmla="*/ 32 h 57"/>
                <a:gd name="T40" fmla="*/ 10 w 59"/>
                <a:gd name="T41" fmla="*/ 26 h 57"/>
                <a:gd name="T42" fmla="*/ 25 w 59"/>
                <a:gd name="T43" fmla="*/ 9 h 57"/>
                <a:gd name="T44" fmla="*/ 28 w 59"/>
                <a:gd name="T45" fmla="*/ 8 h 57"/>
                <a:gd name="T46" fmla="*/ 31 w 59"/>
                <a:gd name="T47" fmla="*/ 9 h 57"/>
                <a:gd name="T48" fmla="*/ 31 w 59"/>
                <a:gd name="T49" fmla="*/ 9 h 57"/>
                <a:gd name="T50" fmla="*/ 37 w 59"/>
                <a:gd name="T51" fmla="*/ 9 h 57"/>
                <a:gd name="T52" fmla="*/ 36 w 59"/>
                <a:gd name="T5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7">
                  <a:moveTo>
                    <a:pt x="36" y="3"/>
                  </a:moveTo>
                  <a:cubicBezTo>
                    <a:pt x="34" y="1"/>
                    <a:pt x="31" y="0"/>
                    <a:pt x="27" y="0"/>
                  </a:cubicBezTo>
                  <a:cubicBezTo>
                    <a:pt x="24" y="0"/>
                    <a:pt x="21" y="1"/>
                    <a:pt x="19" y="4"/>
                  </a:cubicBezTo>
                  <a:cubicBezTo>
                    <a:pt x="4" y="20"/>
                    <a:pt x="4" y="20"/>
                    <a:pt x="4" y="20"/>
                  </a:cubicBezTo>
                  <a:cubicBezTo>
                    <a:pt x="1" y="23"/>
                    <a:pt x="0" y="28"/>
                    <a:pt x="1" y="33"/>
                  </a:cubicBezTo>
                  <a:cubicBezTo>
                    <a:pt x="2" y="38"/>
                    <a:pt x="4" y="42"/>
                    <a:pt x="7" y="45"/>
                  </a:cubicBezTo>
                  <a:cubicBezTo>
                    <a:pt x="14" y="52"/>
                    <a:pt x="14" y="52"/>
                    <a:pt x="14" y="52"/>
                  </a:cubicBezTo>
                  <a:cubicBezTo>
                    <a:pt x="18" y="55"/>
                    <a:pt x="23" y="57"/>
                    <a:pt x="28" y="57"/>
                  </a:cubicBezTo>
                  <a:cubicBezTo>
                    <a:pt x="32" y="57"/>
                    <a:pt x="36" y="56"/>
                    <a:pt x="39" y="53"/>
                  </a:cubicBezTo>
                  <a:cubicBezTo>
                    <a:pt x="54" y="36"/>
                    <a:pt x="54" y="36"/>
                    <a:pt x="54" y="36"/>
                  </a:cubicBezTo>
                  <a:cubicBezTo>
                    <a:pt x="59" y="31"/>
                    <a:pt x="59" y="24"/>
                    <a:pt x="54" y="19"/>
                  </a:cubicBezTo>
                  <a:cubicBezTo>
                    <a:pt x="53" y="19"/>
                    <a:pt x="53" y="19"/>
                    <a:pt x="53" y="19"/>
                  </a:cubicBezTo>
                  <a:cubicBezTo>
                    <a:pt x="52" y="18"/>
                    <a:pt x="49" y="18"/>
                    <a:pt x="48" y="19"/>
                  </a:cubicBezTo>
                  <a:cubicBezTo>
                    <a:pt x="46" y="21"/>
                    <a:pt x="46" y="23"/>
                    <a:pt x="48" y="25"/>
                  </a:cubicBezTo>
                  <a:cubicBezTo>
                    <a:pt x="48" y="25"/>
                    <a:pt x="48" y="25"/>
                    <a:pt x="48" y="25"/>
                  </a:cubicBezTo>
                  <a:cubicBezTo>
                    <a:pt x="50" y="27"/>
                    <a:pt x="50" y="29"/>
                    <a:pt x="48" y="31"/>
                  </a:cubicBezTo>
                  <a:cubicBezTo>
                    <a:pt x="33" y="47"/>
                    <a:pt x="33" y="47"/>
                    <a:pt x="33" y="47"/>
                  </a:cubicBezTo>
                  <a:cubicBezTo>
                    <a:pt x="30" y="50"/>
                    <a:pt x="23" y="49"/>
                    <a:pt x="20" y="46"/>
                  </a:cubicBezTo>
                  <a:cubicBezTo>
                    <a:pt x="12" y="39"/>
                    <a:pt x="12" y="39"/>
                    <a:pt x="12" y="39"/>
                  </a:cubicBezTo>
                  <a:cubicBezTo>
                    <a:pt x="11" y="37"/>
                    <a:pt x="9" y="35"/>
                    <a:pt x="9" y="32"/>
                  </a:cubicBezTo>
                  <a:cubicBezTo>
                    <a:pt x="8" y="29"/>
                    <a:pt x="9" y="27"/>
                    <a:pt x="10" y="26"/>
                  </a:cubicBezTo>
                  <a:cubicBezTo>
                    <a:pt x="25" y="9"/>
                    <a:pt x="25" y="9"/>
                    <a:pt x="25" y="9"/>
                  </a:cubicBezTo>
                  <a:cubicBezTo>
                    <a:pt x="26" y="8"/>
                    <a:pt x="27" y="8"/>
                    <a:pt x="28" y="8"/>
                  </a:cubicBezTo>
                  <a:cubicBezTo>
                    <a:pt x="29" y="8"/>
                    <a:pt x="30" y="8"/>
                    <a:pt x="31" y="9"/>
                  </a:cubicBezTo>
                  <a:cubicBezTo>
                    <a:pt x="31" y="9"/>
                    <a:pt x="31" y="9"/>
                    <a:pt x="31" y="9"/>
                  </a:cubicBezTo>
                  <a:cubicBezTo>
                    <a:pt x="33" y="11"/>
                    <a:pt x="35" y="11"/>
                    <a:pt x="37" y="9"/>
                  </a:cubicBezTo>
                  <a:cubicBezTo>
                    <a:pt x="38" y="7"/>
                    <a:pt x="38" y="5"/>
                    <a:pt x="3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54">
              <a:extLst>
                <a:ext uri="{FF2B5EF4-FFF2-40B4-BE49-F238E27FC236}">
                  <a16:creationId xmlns:a16="http://schemas.microsoft.com/office/drawing/2014/main" id="{D045299B-29DD-4047-89E8-3D16041F6629}"/>
                </a:ext>
              </a:extLst>
            </p:cNvPr>
            <p:cNvSpPr>
              <a:spLocks/>
            </p:cNvSpPr>
            <p:nvPr/>
          </p:nvSpPr>
          <p:spPr bwMode="auto">
            <a:xfrm>
              <a:off x="8548688" y="3349625"/>
              <a:ext cx="142875" cy="153988"/>
            </a:xfrm>
            <a:custGeom>
              <a:avLst/>
              <a:gdLst>
                <a:gd name="T0" fmla="*/ 1 w 38"/>
                <a:gd name="T1" fmla="*/ 40 h 41"/>
                <a:gd name="T2" fmla="*/ 4 w 38"/>
                <a:gd name="T3" fmla="*/ 41 h 41"/>
                <a:gd name="T4" fmla="*/ 7 w 38"/>
                <a:gd name="T5" fmla="*/ 40 h 41"/>
                <a:gd name="T6" fmla="*/ 37 w 38"/>
                <a:gd name="T7" fmla="*/ 8 h 41"/>
                <a:gd name="T8" fmla="*/ 37 w 38"/>
                <a:gd name="T9" fmla="*/ 2 h 41"/>
                <a:gd name="T10" fmla="*/ 31 w 38"/>
                <a:gd name="T11" fmla="*/ 2 h 41"/>
                <a:gd name="T12" fmla="*/ 1 w 38"/>
                <a:gd name="T13" fmla="*/ 34 h 41"/>
                <a:gd name="T14" fmla="*/ 1 w 3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1" y="40"/>
                  </a:moveTo>
                  <a:cubicBezTo>
                    <a:pt x="2" y="41"/>
                    <a:pt x="3" y="41"/>
                    <a:pt x="4" y="41"/>
                  </a:cubicBezTo>
                  <a:cubicBezTo>
                    <a:pt x="5" y="41"/>
                    <a:pt x="6" y="41"/>
                    <a:pt x="7" y="40"/>
                  </a:cubicBezTo>
                  <a:cubicBezTo>
                    <a:pt x="37" y="8"/>
                    <a:pt x="37" y="8"/>
                    <a:pt x="37" y="8"/>
                  </a:cubicBezTo>
                  <a:cubicBezTo>
                    <a:pt x="38" y="6"/>
                    <a:pt x="38" y="3"/>
                    <a:pt x="37" y="2"/>
                  </a:cubicBezTo>
                  <a:cubicBezTo>
                    <a:pt x="35" y="0"/>
                    <a:pt x="33" y="1"/>
                    <a:pt x="31" y="2"/>
                  </a:cubicBezTo>
                  <a:cubicBezTo>
                    <a:pt x="1" y="34"/>
                    <a:pt x="1" y="34"/>
                    <a:pt x="1" y="34"/>
                  </a:cubicBezTo>
                  <a:cubicBezTo>
                    <a:pt x="0" y="36"/>
                    <a:pt x="0" y="39"/>
                    <a:pt x="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1" name="Group 140">
            <a:extLst>
              <a:ext uri="{FF2B5EF4-FFF2-40B4-BE49-F238E27FC236}">
                <a16:creationId xmlns:a16="http://schemas.microsoft.com/office/drawing/2014/main" id="{3689E0CE-5B45-4883-AD83-33CECD8CF0C9}"/>
              </a:ext>
            </a:extLst>
          </p:cNvPr>
          <p:cNvGrpSpPr/>
          <p:nvPr/>
        </p:nvGrpSpPr>
        <p:grpSpPr>
          <a:xfrm>
            <a:off x="409177" y="6788678"/>
            <a:ext cx="327603" cy="329045"/>
            <a:chOff x="5554663" y="2886076"/>
            <a:chExt cx="360363" cy="361950"/>
          </a:xfrm>
          <a:solidFill>
            <a:schemeClr val="bg1"/>
          </a:solidFill>
        </p:grpSpPr>
        <p:sp>
          <p:nvSpPr>
            <p:cNvPr id="142" name="Freeform 57">
              <a:extLst>
                <a:ext uri="{FF2B5EF4-FFF2-40B4-BE49-F238E27FC236}">
                  <a16:creationId xmlns:a16="http://schemas.microsoft.com/office/drawing/2014/main" id="{BD13C082-D5A8-4C73-BAFA-9523BA472923}"/>
                </a:ext>
              </a:extLst>
            </p:cNvPr>
            <p:cNvSpPr>
              <a:spLocks/>
            </p:cNvSpPr>
            <p:nvPr/>
          </p:nvSpPr>
          <p:spPr bwMode="auto">
            <a:xfrm>
              <a:off x="5554663" y="2932113"/>
              <a:ext cx="173038" cy="285750"/>
            </a:xfrm>
            <a:custGeom>
              <a:avLst/>
              <a:gdLst>
                <a:gd name="T0" fmla="*/ 12 w 46"/>
                <a:gd name="T1" fmla="*/ 64 h 76"/>
                <a:gd name="T2" fmla="*/ 12 w 46"/>
                <a:gd name="T3" fmla="*/ 0 h 76"/>
                <a:gd name="T4" fmla="*/ 2 w 46"/>
                <a:gd name="T5" fmla="*/ 0 h 76"/>
                <a:gd name="T6" fmla="*/ 0 w 46"/>
                <a:gd name="T7" fmla="*/ 2 h 76"/>
                <a:gd name="T8" fmla="*/ 0 w 46"/>
                <a:gd name="T9" fmla="*/ 66 h 76"/>
                <a:gd name="T10" fmla="*/ 10 w 46"/>
                <a:gd name="T11" fmla="*/ 76 h 76"/>
                <a:gd name="T12" fmla="*/ 46 w 46"/>
                <a:gd name="T13" fmla="*/ 76 h 76"/>
                <a:gd name="T14" fmla="*/ 41 w 46"/>
                <a:gd name="T15" fmla="*/ 64 h 76"/>
                <a:gd name="T16" fmla="*/ 12 w 46"/>
                <a:gd name="T17"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6">
                  <a:moveTo>
                    <a:pt x="12" y="64"/>
                  </a:move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6" y="76"/>
                    <a:pt x="46" y="76"/>
                    <a:pt x="46" y="76"/>
                  </a:cubicBezTo>
                  <a:cubicBezTo>
                    <a:pt x="43" y="73"/>
                    <a:pt x="42" y="68"/>
                    <a:pt x="41" y="64"/>
                  </a:cubicBezTo>
                  <a:lnTo>
                    <a:pt x="1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58">
              <a:extLst>
                <a:ext uri="{FF2B5EF4-FFF2-40B4-BE49-F238E27FC236}">
                  <a16:creationId xmlns:a16="http://schemas.microsoft.com/office/drawing/2014/main" id="{7D7A7524-A7E1-43C0-B6A1-5B17F7ADF3D6}"/>
                </a:ext>
              </a:extLst>
            </p:cNvPr>
            <p:cNvSpPr>
              <a:spLocks/>
            </p:cNvSpPr>
            <p:nvPr/>
          </p:nvSpPr>
          <p:spPr bwMode="auto">
            <a:xfrm>
              <a:off x="5765800" y="2932113"/>
              <a:ext cx="44450" cy="115888"/>
            </a:xfrm>
            <a:custGeom>
              <a:avLst/>
              <a:gdLst>
                <a:gd name="T0" fmla="*/ 12 w 12"/>
                <a:gd name="T1" fmla="*/ 2 h 31"/>
                <a:gd name="T2" fmla="*/ 10 w 12"/>
                <a:gd name="T3" fmla="*/ 0 h 31"/>
                <a:gd name="T4" fmla="*/ 0 w 12"/>
                <a:gd name="T5" fmla="*/ 0 h 31"/>
                <a:gd name="T6" fmla="*/ 0 w 12"/>
                <a:gd name="T7" fmla="*/ 31 h 31"/>
                <a:gd name="T8" fmla="*/ 12 w 12"/>
                <a:gd name="T9" fmla="*/ 28 h 31"/>
                <a:gd name="T10" fmla="*/ 12 w 12"/>
                <a:gd name="T11" fmla="*/ 2 h 31"/>
              </a:gdLst>
              <a:ahLst/>
              <a:cxnLst>
                <a:cxn ang="0">
                  <a:pos x="T0" y="T1"/>
                </a:cxn>
                <a:cxn ang="0">
                  <a:pos x="T2" y="T3"/>
                </a:cxn>
                <a:cxn ang="0">
                  <a:pos x="T4" y="T5"/>
                </a:cxn>
                <a:cxn ang="0">
                  <a:pos x="T6" y="T7"/>
                </a:cxn>
                <a:cxn ang="0">
                  <a:pos x="T8" y="T9"/>
                </a:cxn>
                <a:cxn ang="0">
                  <a:pos x="T10" y="T11"/>
                </a:cxn>
              </a:cxnLst>
              <a:rect l="0" t="0" r="r" b="b"/>
              <a:pathLst>
                <a:path w="12" h="31">
                  <a:moveTo>
                    <a:pt x="12" y="2"/>
                  </a:moveTo>
                  <a:cubicBezTo>
                    <a:pt x="12" y="1"/>
                    <a:pt x="11" y="0"/>
                    <a:pt x="10" y="0"/>
                  </a:cubicBezTo>
                  <a:cubicBezTo>
                    <a:pt x="0" y="0"/>
                    <a:pt x="0" y="0"/>
                    <a:pt x="0" y="0"/>
                  </a:cubicBezTo>
                  <a:cubicBezTo>
                    <a:pt x="0" y="31"/>
                    <a:pt x="0" y="31"/>
                    <a:pt x="0" y="31"/>
                  </a:cubicBezTo>
                  <a:cubicBezTo>
                    <a:pt x="4" y="30"/>
                    <a:pt x="8" y="28"/>
                    <a:pt x="12" y="28"/>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59">
              <a:extLst>
                <a:ext uri="{FF2B5EF4-FFF2-40B4-BE49-F238E27FC236}">
                  <a16:creationId xmlns:a16="http://schemas.microsoft.com/office/drawing/2014/main" id="{9AD5BA45-99C6-41E4-8F1A-68AD43902BEF}"/>
                </a:ext>
              </a:extLst>
            </p:cNvPr>
            <p:cNvSpPr>
              <a:spLocks/>
            </p:cNvSpPr>
            <p:nvPr/>
          </p:nvSpPr>
          <p:spPr bwMode="auto">
            <a:xfrm>
              <a:off x="5630863" y="3022601"/>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60">
              <a:extLst>
                <a:ext uri="{FF2B5EF4-FFF2-40B4-BE49-F238E27FC236}">
                  <a16:creationId xmlns:a16="http://schemas.microsoft.com/office/drawing/2014/main" id="{34912B94-D258-4B1C-9F1E-DD8FB0CA4F26}"/>
                </a:ext>
              </a:extLst>
            </p:cNvPr>
            <p:cNvSpPr>
              <a:spLocks/>
            </p:cNvSpPr>
            <p:nvPr/>
          </p:nvSpPr>
          <p:spPr bwMode="auto">
            <a:xfrm>
              <a:off x="5630863" y="3052763"/>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61">
              <a:extLst>
                <a:ext uri="{FF2B5EF4-FFF2-40B4-BE49-F238E27FC236}">
                  <a16:creationId xmlns:a16="http://schemas.microsoft.com/office/drawing/2014/main" id="{FE25351D-1BE8-4CDD-9B60-BD07CD25BEA7}"/>
                </a:ext>
              </a:extLst>
            </p:cNvPr>
            <p:cNvSpPr>
              <a:spLocks/>
            </p:cNvSpPr>
            <p:nvPr/>
          </p:nvSpPr>
          <p:spPr bwMode="auto">
            <a:xfrm>
              <a:off x="5630863" y="3082926"/>
              <a:ext cx="88900" cy="14288"/>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62">
              <a:extLst>
                <a:ext uri="{FF2B5EF4-FFF2-40B4-BE49-F238E27FC236}">
                  <a16:creationId xmlns:a16="http://schemas.microsoft.com/office/drawing/2014/main" id="{D2106364-EFA6-4436-AA21-93D4320FE56D}"/>
                </a:ext>
              </a:extLst>
            </p:cNvPr>
            <p:cNvSpPr>
              <a:spLocks/>
            </p:cNvSpPr>
            <p:nvPr/>
          </p:nvSpPr>
          <p:spPr bwMode="auto">
            <a:xfrm>
              <a:off x="5630863" y="3113088"/>
              <a:ext cx="60325" cy="14288"/>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63">
              <a:extLst>
                <a:ext uri="{FF2B5EF4-FFF2-40B4-BE49-F238E27FC236}">
                  <a16:creationId xmlns:a16="http://schemas.microsoft.com/office/drawing/2014/main" id="{CDBFAB93-B4F6-4DF0-9C30-A40F560493D5}"/>
                </a:ext>
              </a:extLst>
            </p:cNvPr>
            <p:cNvSpPr>
              <a:spLocks/>
            </p:cNvSpPr>
            <p:nvPr/>
          </p:nvSpPr>
          <p:spPr bwMode="auto">
            <a:xfrm>
              <a:off x="5614988" y="2886076"/>
              <a:ext cx="134938" cy="106363"/>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64">
              <a:extLst>
                <a:ext uri="{FF2B5EF4-FFF2-40B4-BE49-F238E27FC236}">
                  <a16:creationId xmlns:a16="http://schemas.microsoft.com/office/drawing/2014/main" id="{AF573312-EE0C-4899-9320-5BA486D81A05}"/>
                </a:ext>
              </a:extLst>
            </p:cNvPr>
            <p:cNvSpPr>
              <a:spLocks noEditPoints="1"/>
            </p:cNvSpPr>
            <p:nvPr/>
          </p:nvSpPr>
          <p:spPr bwMode="auto">
            <a:xfrm>
              <a:off x="5719763" y="3052763"/>
              <a:ext cx="195263" cy="19526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8 w 52"/>
                <a:gd name="T11" fmla="*/ 35 h 52"/>
                <a:gd name="T12" fmla="*/ 38 w 52"/>
                <a:gd name="T13" fmla="*/ 38 h 52"/>
                <a:gd name="T14" fmla="*/ 35 w 52"/>
                <a:gd name="T15" fmla="*/ 38 h 52"/>
                <a:gd name="T16" fmla="*/ 26 w 52"/>
                <a:gd name="T17" fmla="*/ 29 h 52"/>
                <a:gd name="T18" fmla="*/ 17 w 52"/>
                <a:gd name="T19" fmla="*/ 38 h 52"/>
                <a:gd name="T20" fmla="*/ 14 w 52"/>
                <a:gd name="T21" fmla="*/ 38 h 52"/>
                <a:gd name="T22" fmla="*/ 14 w 52"/>
                <a:gd name="T23" fmla="*/ 35 h 52"/>
                <a:gd name="T24" fmla="*/ 23 w 52"/>
                <a:gd name="T25" fmla="*/ 26 h 52"/>
                <a:gd name="T26" fmla="*/ 14 w 52"/>
                <a:gd name="T27" fmla="*/ 17 h 52"/>
                <a:gd name="T28" fmla="*/ 14 w 52"/>
                <a:gd name="T29" fmla="*/ 14 h 52"/>
                <a:gd name="T30" fmla="*/ 17 w 52"/>
                <a:gd name="T31" fmla="*/ 14 h 52"/>
                <a:gd name="T32" fmla="*/ 26 w 52"/>
                <a:gd name="T33" fmla="*/ 23 h 52"/>
                <a:gd name="T34" fmla="*/ 35 w 52"/>
                <a:gd name="T35" fmla="*/ 14 h 52"/>
                <a:gd name="T36" fmla="*/ 38 w 52"/>
                <a:gd name="T37" fmla="*/ 14 h 52"/>
                <a:gd name="T38" fmla="*/ 38 w 52"/>
                <a:gd name="T39" fmla="*/ 17 h 52"/>
                <a:gd name="T40" fmla="*/ 29 w 52"/>
                <a:gd name="T41" fmla="*/ 26 h 52"/>
                <a:gd name="T42" fmla="*/ 38 w 52"/>
                <a:gd name="T4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8" y="35"/>
                  </a:moveTo>
                  <a:cubicBezTo>
                    <a:pt x="39" y="36"/>
                    <a:pt x="39" y="37"/>
                    <a:pt x="38" y="38"/>
                  </a:cubicBezTo>
                  <a:cubicBezTo>
                    <a:pt x="37" y="39"/>
                    <a:pt x="36" y="39"/>
                    <a:pt x="35" y="38"/>
                  </a:cubicBezTo>
                  <a:cubicBezTo>
                    <a:pt x="26" y="29"/>
                    <a:pt x="26" y="29"/>
                    <a:pt x="26" y="29"/>
                  </a:cubicBezTo>
                  <a:cubicBezTo>
                    <a:pt x="17" y="38"/>
                    <a:pt x="17" y="38"/>
                    <a:pt x="17" y="38"/>
                  </a:cubicBezTo>
                  <a:cubicBezTo>
                    <a:pt x="16" y="39"/>
                    <a:pt x="15" y="39"/>
                    <a:pt x="14" y="38"/>
                  </a:cubicBezTo>
                  <a:cubicBezTo>
                    <a:pt x="13" y="37"/>
                    <a:pt x="13" y="36"/>
                    <a:pt x="14" y="35"/>
                  </a:cubicBezTo>
                  <a:cubicBezTo>
                    <a:pt x="23" y="26"/>
                    <a:pt x="23" y="26"/>
                    <a:pt x="23" y="26"/>
                  </a:cubicBezTo>
                  <a:cubicBezTo>
                    <a:pt x="14" y="17"/>
                    <a:pt x="14" y="17"/>
                    <a:pt x="14" y="17"/>
                  </a:cubicBezTo>
                  <a:cubicBezTo>
                    <a:pt x="13" y="16"/>
                    <a:pt x="13" y="15"/>
                    <a:pt x="14" y="14"/>
                  </a:cubicBezTo>
                  <a:cubicBezTo>
                    <a:pt x="15" y="13"/>
                    <a:pt x="16" y="13"/>
                    <a:pt x="17" y="14"/>
                  </a:cubicBezTo>
                  <a:cubicBezTo>
                    <a:pt x="26" y="23"/>
                    <a:pt x="26" y="23"/>
                    <a:pt x="26" y="23"/>
                  </a:cubicBezTo>
                  <a:cubicBezTo>
                    <a:pt x="35" y="14"/>
                    <a:pt x="35" y="14"/>
                    <a:pt x="35" y="14"/>
                  </a:cubicBezTo>
                  <a:cubicBezTo>
                    <a:pt x="36" y="13"/>
                    <a:pt x="37" y="13"/>
                    <a:pt x="38" y="14"/>
                  </a:cubicBezTo>
                  <a:cubicBezTo>
                    <a:pt x="39" y="15"/>
                    <a:pt x="39" y="16"/>
                    <a:pt x="38" y="17"/>
                  </a:cubicBezTo>
                  <a:cubicBezTo>
                    <a:pt x="29" y="26"/>
                    <a:pt x="29" y="26"/>
                    <a:pt x="29" y="26"/>
                  </a:cubicBezTo>
                  <a:lnTo>
                    <a:pt x="3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0" name="Group 149">
            <a:extLst>
              <a:ext uri="{FF2B5EF4-FFF2-40B4-BE49-F238E27FC236}">
                <a16:creationId xmlns:a16="http://schemas.microsoft.com/office/drawing/2014/main" id="{1D1FCA27-6CE0-4D9E-86A3-0229A379EEC0}"/>
              </a:ext>
            </a:extLst>
          </p:cNvPr>
          <p:cNvGrpSpPr/>
          <p:nvPr/>
        </p:nvGrpSpPr>
        <p:grpSpPr>
          <a:xfrm>
            <a:off x="4006765" y="6789399"/>
            <a:ext cx="327602" cy="327603"/>
            <a:chOff x="5554663" y="2887663"/>
            <a:chExt cx="360362" cy="360363"/>
          </a:xfrm>
          <a:solidFill>
            <a:schemeClr val="bg1"/>
          </a:solidFill>
        </p:grpSpPr>
        <p:sp>
          <p:nvSpPr>
            <p:cNvPr id="151" name="Freeform 152">
              <a:extLst>
                <a:ext uri="{FF2B5EF4-FFF2-40B4-BE49-F238E27FC236}">
                  <a16:creationId xmlns:a16="http://schemas.microsoft.com/office/drawing/2014/main" id="{A6DA33F5-BF78-45BA-8951-109490AF08A3}"/>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153">
              <a:extLst>
                <a:ext uri="{FF2B5EF4-FFF2-40B4-BE49-F238E27FC236}">
                  <a16:creationId xmlns:a16="http://schemas.microsoft.com/office/drawing/2014/main" id="{58E02C57-17D9-4715-8DA3-660AF89697A2}"/>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154">
              <a:extLst>
                <a:ext uri="{FF2B5EF4-FFF2-40B4-BE49-F238E27FC236}">
                  <a16:creationId xmlns:a16="http://schemas.microsoft.com/office/drawing/2014/main" id="{8C6F3507-2CDE-471D-A6F4-543B9D62C00D}"/>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155">
              <a:extLst>
                <a:ext uri="{FF2B5EF4-FFF2-40B4-BE49-F238E27FC236}">
                  <a16:creationId xmlns:a16="http://schemas.microsoft.com/office/drawing/2014/main" id="{AB64AB14-264E-46D3-8699-75938E4AAEF0}"/>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1" name="Slide Number Placeholder 2">
            <a:extLst>
              <a:ext uri="{FF2B5EF4-FFF2-40B4-BE49-F238E27FC236}">
                <a16:creationId xmlns:a16="http://schemas.microsoft.com/office/drawing/2014/main" id="{B8261ED0-1041-BD47-A9EA-BE934D60E31B}"/>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90</a:t>
            </a:fld>
            <a:endParaRPr lang="en-US" sz="1050" b="1" dirty="0">
              <a:solidFill>
                <a:schemeClr val="accent3"/>
              </a:solidFill>
              <a:latin typeface="Arial" panose="020B0604020202020204" pitchFamily="34" charset="0"/>
              <a:cs typeface="Arial" panose="020B0604020202020204" pitchFamily="34" charset="0"/>
            </a:endParaRPr>
          </a:p>
        </p:txBody>
      </p:sp>
      <p:pic>
        <p:nvPicPr>
          <p:cNvPr id="63" name="Picture 2" descr="AeroParker | LinkedIn">
            <a:extLst>
              <a:ext uri="{FF2B5EF4-FFF2-40B4-BE49-F238E27FC236}">
                <a16:creationId xmlns:a16="http://schemas.microsoft.com/office/drawing/2014/main" id="{0D5E0A11-6B63-1544-A050-B7CD186DBA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431" y="77044"/>
            <a:ext cx="767268" cy="76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398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A3112F7E-4E61-41D5-AF9A-EB187EE23B8C}"/>
              </a:ext>
            </a:extLst>
          </p:cNvPr>
          <p:cNvSpPr/>
          <p:nvPr/>
        </p:nvSpPr>
        <p:spPr>
          <a:xfrm>
            <a:off x="209856" y="4372435"/>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 name="Picture 107" descr="A close up of a cage&#10;&#10;Description automatically generated">
            <a:extLst>
              <a:ext uri="{FF2B5EF4-FFF2-40B4-BE49-F238E27FC236}">
                <a16:creationId xmlns:a16="http://schemas.microsoft.com/office/drawing/2014/main" id="{E9F1133D-1A05-4B52-A048-634B951BCF0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a:xfrm>
            <a:off x="0" y="1045423"/>
            <a:ext cx="4713618" cy="2467683"/>
          </a:xfrm>
          <a:custGeom>
            <a:avLst/>
            <a:gdLst>
              <a:gd name="connsiteX0" fmla="*/ 0 w 4713618"/>
              <a:gd name="connsiteY0" fmla="*/ 0 h 2467683"/>
              <a:gd name="connsiteX1" fmla="*/ 4713618 w 4713618"/>
              <a:gd name="connsiteY1" fmla="*/ 0 h 2467683"/>
              <a:gd name="connsiteX2" fmla="*/ 4713618 w 4713618"/>
              <a:gd name="connsiteY2" fmla="*/ 2467683 h 2467683"/>
              <a:gd name="connsiteX3" fmla="*/ 0 w 4713618"/>
              <a:gd name="connsiteY3" fmla="*/ 2467683 h 2467683"/>
            </a:gdLst>
            <a:ahLst/>
            <a:cxnLst>
              <a:cxn ang="0">
                <a:pos x="connsiteX0" y="connsiteY0"/>
              </a:cxn>
              <a:cxn ang="0">
                <a:pos x="connsiteX1" y="connsiteY1"/>
              </a:cxn>
              <a:cxn ang="0">
                <a:pos x="connsiteX2" y="connsiteY2"/>
              </a:cxn>
              <a:cxn ang="0">
                <a:pos x="connsiteX3" y="connsiteY3"/>
              </a:cxn>
            </a:cxnLst>
            <a:rect l="l" t="t" r="r" b="b"/>
            <a:pathLst>
              <a:path w="4713618" h="2467683">
                <a:moveTo>
                  <a:pt x="0" y="0"/>
                </a:moveTo>
                <a:lnTo>
                  <a:pt x="4713618" y="0"/>
                </a:lnTo>
                <a:lnTo>
                  <a:pt x="4713618" y="2467683"/>
                </a:lnTo>
                <a:lnTo>
                  <a:pt x="0" y="2467683"/>
                </a:lnTo>
                <a:close/>
              </a:path>
            </a:pathLst>
          </a:custGeom>
        </p:spPr>
      </p:pic>
      <p:sp>
        <p:nvSpPr>
          <p:cNvPr id="104" name="Rectangle 103">
            <a:extLst>
              <a:ext uri="{FF2B5EF4-FFF2-40B4-BE49-F238E27FC236}">
                <a16:creationId xmlns:a16="http://schemas.microsoft.com/office/drawing/2014/main" id="{14A569E0-1945-4739-922B-D313811F6D14}"/>
              </a:ext>
            </a:extLst>
          </p:cNvPr>
          <p:cNvSpPr/>
          <p:nvPr/>
        </p:nvSpPr>
        <p:spPr>
          <a:xfrm>
            <a:off x="4713618" y="1045422"/>
            <a:ext cx="3058782" cy="2467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a:extLst>
              <a:ext uri="{FF2B5EF4-FFF2-40B4-BE49-F238E27FC236}">
                <a16:creationId xmlns:a16="http://schemas.microsoft.com/office/drawing/2014/main" id="{129301C1-74EF-4BE9-976E-2AE88D8967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7" name="Object 6" hidden="1">
                        <a:extLst>
                          <a:ext uri="{FF2B5EF4-FFF2-40B4-BE49-F238E27FC236}">
                            <a16:creationId xmlns:a16="http://schemas.microsoft.com/office/drawing/2014/main" id="{129301C1-74EF-4BE9-976E-2AE88D8967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FBD6C8-44ED-4328-94E1-DA43A5C2BE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604020202020204" pitchFamily="34" charset="0"/>
              <a:ea typeface="+mj-ea"/>
              <a:cs typeface="Arial" panose="020B0604020202020204" pitchFamily="34" charset="0"/>
              <a:sym typeface="Arial Black" panose="020B0604020202020204" pitchFamily="34" charset="0"/>
            </a:endParaRPr>
          </a:p>
        </p:txBody>
      </p:sp>
      <p:sp>
        <p:nvSpPr>
          <p:cNvPr id="2" name="Title 1">
            <a:extLst>
              <a:ext uri="{FF2B5EF4-FFF2-40B4-BE49-F238E27FC236}">
                <a16:creationId xmlns:a16="http://schemas.microsoft.com/office/drawing/2014/main" id="{A109C76B-760C-48E8-99C2-4C7A19DBC223}"/>
              </a:ext>
            </a:extLst>
          </p:cNvPr>
          <p:cNvSpPr>
            <a:spLocks noGrp="1"/>
          </p:cNvSpPr>
          <p:nvPr>
            <p:ph type="title"/>
          </p:nvPr>
        </p:nvSpPr>
        <p:spPr/>
        <p:txBody>
          <a:bodyPr/>
          <a:lstStyle/>
          <a:p>
            <a:r>
              <a:rPr lang="en-US" dirty="0"/>
              <a:t>Battlecard: ACI</a:t>
            </a:r>
          </a:p>
        </p:txBody>
      </p:sp>
      <p:sp>
        <p:nvSpPr>
          <p:cNvPr id="59" name="Rectangle 58">
            <a:extLst>
              <a:ext uri="{FF2B5EF4-FFF2-40B4-BE49-F238E27FC236}">
                <a16:creationId xmlns:a16="http://schemas.microsoft.com/office/drawing/2014/main" id="{F566EBD4-1530-4F50-9E09-D44A7D30DB1F}"/>
              </a:ext>
            </a:extLst>
          </p:cNvPr>
          <p:cNvSpPr/>
          <p:nvPr/>
        </p:nvSpPr>
        <p:spPr>
          <a:xfrm>
            <a:off x="5102237" y="135428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F712E7-B18E-45D5-9B95-01BEDA140057}"/>
              </a:ext>
            </a:extLst>
          </p:cNvPr>
          <p:cNvSpPr txBox="1"/>
          <p:nvPr/>
        </p:nvSpPr>
        <p:spPr>
          <a:xfrm>
            <a:off x="5958839" y="1515323"/>
            <a:ext cx="2202180" cy="430887"/>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ACI’s Main </a:t>
            </a:r>
            <a:br>
              <a:rPr lang="en-US" dirty="0"/>
            </a:br>
            <a:r>
              <a:rPr lang="en-US" dirty="0"/>
              <a:t>Differentiator</a:t>
            </a:r>
          </a:p>
        </p:txBody>
      </p:sp>
      <p:sp>
        <p:nvSpPr>
          <p:cNvPr id="21" name="TextBox 20">
            <a:extLst>
              <a:ext uri="{FF2B5EF4-FFF2-40B4-BE49-F238E27FC236}">
                <a16:creationId xmlns:a16="http://schemas.microsoft.com/office/drawing/2014/main" id="{5C27D5D3-CDA3-46E7-ACED-71945B0DD451}"/>
              </a:ext>
            </a:extLst>
          </p:cNvPr>
          <p:cNvSpPr txBox="1"/>
          <p:nvPr/>
        </p:nvSpPr>
        <p:spPr>
          <a:xfrm>
            <a:off x="5102236" y="2163369"/>
            <a:ext cx="2517763" cy="1107996"/>
          </a:xfrm>
          <a:prstGeom prst="rect">
            <a:avLst/>
          </a:prstGeom>
          <a:noFill/>
        </p:spPr>
        <p:txBody>
          <a:bodyPr wrap="square" lIns="0" tIns="0" rIns="0" bIns="0" rtlCol="0" anchor="t">
            <a:spAutoFit/>
          </a:bodyPr>
          <a:lstStyle/>
          <a:p>
            <a:r>
              <a:rPr lang="en-GB" sz="1200" i="0" dirty="0">
                <a:latin typeface="+mn-lt"/>
              </a:rPr>
              <a:t>For </a:t>
            </a:r>
            <a:r>
              <a:rPr lang="en-GB" sz="1200" b="1" i="0" dirty="0">
                <a:latin typeface="+mn-lt"/>
              </a:rPr>
              <a:t>merchant enablement products</a:t>
            </a:r>
            <a:r>
              <a:rPr lang="en-GB" sz="1200" i="0" dirty="0">
                <a:latin typeface="+mn-lt"/>
              </a:rPr>
              <a:t>, </a:t>
            </a:r>
            <a:r>
              <a:rPr lang="en-GB" sz="1200" dirty="0"/>
              <a:t>ACI has strong presence amongst </a:t>
            </a:r>
            <a:r>
              <a:rPr lang="en-US" sz="1200" dirty="0"/>
              <a:t>both merchants and non-merchants. They are known to be the Kleenex of tissues with their 45 years of being in the market. </a:t>
            </a:r>
          </a:p>
        </p:txBody>
      </p:sp>
      <p:sp>
        <p:nvSpPr>
          <p:cNvPr id="73" name="Rectangle 72">
            <a:extLst>
              <a:ext uri="{FF2B5EF4-FFF2-40B4-BE49-F238E27FC236}">
                <a16:creationId xmlns:a16="http://schemas.microsoft.com/office/drawing/2014/main" id="{57E2FE9D-E3E5-4ACF-8A64-F4D2DA9F3F35}"/>
              </a:ext>
            </a:extLst>
          </p:cNvPr>
          <p:cNvSpPr/>
          <p:nvPr/>
        </p:nvSpPr>
        <p:spPr>
          <a:xfrm>
            <a:off x="212708"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1C429204-75CF-4335-A3BB-949667C1C0CB}"/>
              </a:ext>
            </a:extLst>
          </p:cNvPr>
          <p:cNvSpPr txBox="1"/>
          <p:nvPr/>
        </p:nvSpPr>
        <p:spPr>
          <a:xfrm>
            <a:off x="1065227" y="4010124"/>
            <a:ext cx="3400425" cy="276999"/>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ACI’s Strengths</a:t>
            </a:r>
          </a:p>
        </p:txBody>
      </p:sp>
      <p:sp>
        <p:nvSpPr>
          <p:cNvPr id="76" name="TextBox 75">
            <a:extLst>
              <a:ext uri="{FF2B5EF4-FFF2-40B4-BE49-F238E27FC236}">
                <a16:creationId xmlns:a16="http://schemas.microsoft.com/office/drawing/2014/main" id="{92C84033-F716-45AF-97F8-5ADC3C06A8B2}"/>
              </a:ext>
            </a:extLst>
          </p:cNvPr>
          <p:cNvSpPr txBox="1"/>
          <p:nvPr/>
        </p:nvSpPr>
        <p:spPr>
          <a:xfrm>
            <a:off x="212707" y="4632918"/>
            <a:ext cx="3400425" cy="1477328"/>
          </a:xfrm>
          <a:prstGeom prst="rect">
            <a:avLst/>
          </a:prstGeom>
          <a:noFill/>
        </p:spPr>
        <p:txBody>
          <a:bodyPr wrap="square" lIns="0" tIns="0" rIns="0" bIns="0" rtlCol="0" anchor="t">
            <a:spAutoFit/>
          </a:bodyPr>
          <a:lstStyle/>
          <a:p>
            <a:pPr marL="173038" indent="-168275">
              <a:buFont typeface="Arial" panose="020B0604020202020204" pitchFamily="34" charset="0"/>
              <a:buChar char="•"/>
            </a:pPr>
            <a:r>
              <a:rPr lang="en-US" sz="1200" b="0" i="0" dirty="0">
                <a:solidFill>
                  <a:schemeClr val="tx1"/>
                </a:solidFill>
                <a:latin typeface="+mn-lt"/>
              </a:rPr>
              <a:t>Operate across all major switching markets</a:t>
            </a:r>
          </a:p>
          <a:p>
            <a:pPr marL="173038" indent="-168275">
              <a:buFont typeface="Arial" panose="020B0604020202020204" pitchFamily="34" charset="0"/>
              <a:buChar char="•"/>
            </a:pPr>
            <a:r>
              <a:rPr lang="en-US" sz="1200" b="0" i="0" dirty="0">
                <a:solidFill>
                  <a:schemeClr val="tx1"/>
                </a:solidFill>
                <a:latin typeface="+mn-lt"/>
              </a:rPr>
              <a:t>They are almost the only pure switching company left in the market </a:t>
            </a:r>
          </a:p>
          <a:p>
            <a:pPr marL="173038" indent="-168275"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ACI has made several strategic acquisitions that provide key functionality and eliminate competition</a:t>
            </a:r>
          </a:p>
          <a:p>
            <a:pPr marL="173038" indent="-168275"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Focused solution c</a:t>
            </a:r>
            <a:r>
              <a:rPr lang="en-US" sz="1200" dirty="0">
                <a:solidFill>
                  <a:schemeClr val="dk1"/>
                </a:solidFill>
                <a:latin typeface="+mn-lt"/>
              </a:rPr>
              <a:t>ompeting against more fragmented providers</a:t>
            </a:r>
            <a:endParaRPr lang="en-US" sz="1200" kern="1200" dirty="0">
              <a:solidFill>
                <a:schemeClr val="dk1"/>
              </a:solidFill>
              <a:latin typeface="+mn-lt"/>
              <a:ea typeface="+mn-ea"/>
              <a:cs typeface="+mn-cs"/>
            </a:endParaRPr>
          </a:p>
        </p:txBody>
      </p:sp>
      <p:sp>
        <p:nvSpPr>
          <p:cNvPr id="83" name="Rectangle 82">
            <a:extLst>
              <a:ext uri="{FF2B5EF4-FFF2-40B4-BE49-F238E27FC236}">
                <a16:creationId xmlns:a16="http://schemas.microsoft.com/office/drawing/2014/main" id="{51C3142C-12A5-423E-8F89-39E84434674E}"/>
              </a:ext>
            </a:extLst>
          </p:cNvPr>
          <p:cNvSpPr/>
          <p:nvPr/>
        </p:nvSpPr>
        <p:spPr>
          <a:xfrm>
            <a:off x="3810296"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5A95F41A-5180-422B-B9EC-4D9B40F326BF}"/>
              </a:ext>
            </a:extLst>
          </p:cNvPr>
          <p:cNvSpPr txBox="1"/>
          <p:nvPr/>
        </p:nvSpPr>
        <p:spPr>
          <a:xfrm>
            <a:off x="4662815" y="4010123"/>
            <a:ext cx="3400425" cy="276999"/>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ACI’s Weaknesses</a:t>
            </a:r>
          </a:p>
        </p:txBody>
      </p:sp>
      <p:sp>
        <p:nvSpPr>
          <p:cNvPr id="85" name="TextBox 84">
            <a:extLst>
              <a:ext uri="{FF2B5EF4-FFF2-40B4-BE49-F238E27FC236}">
                <a16:creationId xmlns:a16="http://schemas.microsoft.com/office/drawing/2014/main" id="{8AEA7A6B-29F6-424A-BCFF-6FE4A74D8624}"/>
              </a:ext>
            </a:extLst>
          </p:cNvPr>
          <p:cNvSpPr txBox="1"/>
          <p:nvPr/>
        </p:nvSpPr>
        <p:spPr>
          <a:xfrm>
            <a:off x="3810295" y="4632918"/>
            <a:ext cx="3400425" cy="923330"/>
          </a:xfrm>
          <a:prstGeom prst="rect">
            <a:avLst/>
          </a:prstGeom>
          <a:noFill/>
        </p:spPr>
        <p:txBody>
          <a:bodyPr wrap="square" lIns="0" tIns="0" rIns="0" bIns="0" rtlCol="0" anchor="t">
            <a:spAutoFit/>
          </a:bodyPr>
          <a:lstStyle/>
          <a:p>
            <a:pPr marL="173038" indent="-168275" algn="l" defTabSz="914400" rtl="0" eaLnBrk="1" latinLnBrk="0" hangingPunct="1">
              <a:buFont typeface="Arial" panose="020B0604020202020204" pitchFamily="34" charset="0"/>
              <a:buChar char="•"/>
            </a:pPr>
            <a:r>
              <a:rPr lang="en-US" sz="1200" dirty="0">
                <a:solidFill>
                  <a:schemeClr val="dk1"/>
                </a:solidFill>
                <a:latin typeface="+mn-lt"/>
              </a:rPr>
              <a:t>Lack of agility </a:t>
            </a:r>
            <a:r>
              <a:rPr lang="en-US" sz="1200" kern="1200" dirty="0">
                <a:solidFill>
                  <a:schemeClr val="dk1"/>
                </a:solidFill>
                <a:latin typeface="+mn-lt"/>
                <a:ea typeface="+mn-ea"/>
                <a:cs typeface="+mn-cs"/>
              </a:rPr>
              <a:t>and increased complexity due to large size</a:t>
            </a:r>
          </a:p>
          <a:p>
            <a:pPr marL="173038" indent="-168275" algn="l" defTabSz="914400" rtl="0" eaLnBrk="1" latinLnBrk="0" hangingPunct="1">
              <a:buFont typeface="Arial" panose="020B0604020202020204" pitchFamily="34" charset="0"/>
              <a:buChar char="•"/>
            </a:pPr>
            <a:r>
              <a:rPr lang="en-US" sz="1200" dirty="0">
                <a:solidFill>
                  <a:schemeClr val="dk1"/>
                </a:solidFill>
                <a:latin typeface="+mn-lt"/>
              </a:rPr>
              <a:t>High </a:t>
            </a:r>
            <a:r>
              <a:rPr lang="en-US" sz="1200" kern="1200" dirty="0">
                <a:solidFill>
                  <a:schemeClr val="dk1"/>
                </a:solidFill>
                <a:latin typeface="+mn-lt"/>
                <a:ea typeface="+mn-ea"/>
                <a:cs typeface="+mn-cs"/>
              </a:rPr>
              <a:t>costs for out-of-the-box solutions</a:t>
            </a:r>
          </a:p>
          <a:p>
            <a:pPr marL="173038" indent="-168275" algn="l" defTabSz="914400" rtl="0" eaLnBrk="1" latinLnBrk="0" hangingPunct="1">
              <a:buFont typeface="Arial" panose="020B0604020202020204" pitchFamily="34" charset="0"/>
              <a:buChar char="•"/>
            </a:pPr>
            <a:r>
              <a:rPr lang="en-US" sz="1200" dirty="0">
                <a:solidFill>
                  <a:schemeClr val="dk1"/>
                </a:solidFill>
                <a:latin typeface="+mn-lt"/>
              </a:rPr>
              <a:t>Delays and challenges with customizations/enhancements</a:t>
            </a:r>
            <a:endParaRPr lang="en-US" sz="1200" kern="1200" dirty="0">
              <a:solidFill>
                <a:schemeClr val="dk1"/>
              </a:solidFill>
              <a:latin typeface="+mn-lt"/>
              <a:ea typeface="+mn-ea"/>
              <a:cs typeface="+mn-cs"/>
            </a:endParaRPr>
          </a:p>
        </p:txBody>
      </p:sp>
      <p:sp>
        <p:nvSpPr>
          <p:cNvPr id="90" name="TextBox 89">
            <a:extLst>
              <a:ext uri="{FF2B5EF4-FFF2-40B4-BE49-F238E27FC236}">
                <a16:creationId xmlns:a16="http://schemas.microsoft.com/office/drawing/2014/main" id="{53150A3E-71A3-4130-886D-A29184CD0DA1}"/>
              </a:ext>
            </a:extLst>
          </p:cNvPr>
          <p:cNvSpPr txBox="1"/>
          <p:nvPr/>
        </p:nvSpPr>
        <p:spPr>
          <a:xfrm>
            <a:off x="212707" y="7416355"/>
            <a:ext cx="3400425" cy="369332"/>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solidFill>
                  <a:schemeClr val="dk1"/>
                </a:solidFill>
                <a:latin typeface="+mn-lt"/>
              </a:rPr>
              <a:t>Having lack of product breadth</a:t>
            </a:r>
          </a:p>
          <a:p>
            <a:pPr marL="171450" indent="-171450">
              <a:buFont typeface="Arial" panose="020B0604020202020204" pitchFamily="34" charset="0"/>
              <a:buChar char="•"/>
            </a:pPr>
            <a:r>
              <a:rPr lang="en-US" sz="1200" dirty="0">
                <a:solidFill>
                  <a:schemeClr val="dk1"/>
                </a:solidFill>
                <a:latin typeface="+mn-lt"/>
              </a:rPr>
              <a:t>ACI providing incredibly competitive pricing</a:t>
            </a:r>
            <a:endParaRPr lang="en-US" sz="1200" kern="1200" dirty="0">
              <a:solidFill>
                <a:schemeClr val="dk1"/>
              </a:solidFill>
              <a:latin typeface="+mn-lt"/>
              <a:ea typeface="+mn-ea"/>
              <a:cs typeface="+mn-cs"/>
            </a:endParaRPr>
          </a:p>
        </p:txBody>
      </p:sp>
      <p:sp>
        <p:nvSpPr>
          <p:cNvPr id="95" name="TextBox 94">
            <a:extLst>
              <a:ext uri="{FF2B5EF4-FFF2-40B4-BE49-F238E27FC236}">
                <a16:creationId xmlns:a16="http://schemas.microsoft.com/office/drawing/2014/main" id="{93D66299-CE84-417D-9686-E717D18C4153}"/>
              </a:ext>
            </a:extLst>
          </p:cNvPr>
          <p:cNvSpPr txBox="1"/>
          <p:nvPr/>
        </p:nvSpPr>
        <p:spPr>
          <a:xfrm>
            <a:off x="3810295" y="7416355"/>
            <a:ext cx="3400425" cy="1661993"/>
          </a:xfrm>
          <a:prstGeom prst="rect">
            <a:avLst/>
          </a:prstGeom>
          <a:noFill/>
        </p:spPr>
        <p:txBody>
          <a:bodyPr wrap="square" lIns="0" tIns="0" rIns="0" bIns="0" rtlCol="0" anchor="t">
            <a:spAutoFit/>
          </a:bodyPr>
          <a:lstStyle/>
          <a:p>
            <a:pPr marL="173038" indent="-168275">
              <a:buFont typeface="Arial" panose="020B0604020202020204" pitchFamily="34" charset="0"/>
              <a:buChar char="•"/>
            </a:pPr>
            <a:r>
              <a:rPr lang="en-US" sz="1200" dirty="0">
                <a:solidFill>
                  <a:schemeClr val="dk1"/>
                </a:solidFill>
                <a:latin typeface="+mn-lt"/>
              </a:rPr>
              <a:t>We are experts in connectivity solutions. We have strong relationships with the major carriers</a:t>
            </a:r>
          </a:p>
          <a:p>
            <a:pPr marL="173038" indent="-168275">
              <a:buFont typeface="Arial" panose="020B0604020202020204" pitchFamily="34" charset="0"/>
              <a:buChar char="•"/>
            </a:pPr>
            <a:r>
              <a:rPr lang="en-US" sz="1200" dirty="0">
                <a:solidFill>
                  <a:schemeClr val="dk1"/>
                </a:solidFill>
                <a:latin typeface="+mn-lt"/>
              </a:rPr>
              <a:t>We offer flexible and scalable technical and commercial solutions</a:t>
            </a:r>
          </a:p>
          <a:p>
            <a:pPr marL="173038" indent="-168275">
              <a:buFont typeface="Arial" panose="020B0604020202020204" pitchFamily="34" charset="0"/>
              <a:buChar char="•"/>
            </a:pPr>
            <a:r>
              <a:rPr lang="en-US" sz="1200" dirty="0">
                <a:solidFill>
                  <a:schemeClr val="dk1"/>
                </a:solidFill>
                <a:latin typeface="+mn-lt"/>
              </a:rPr>
              <a:t>we don’t sell our own tracking platform that compete with out clients </a:t>
            </a:r>
          </a:p>
          <a:p>
            <a:pPr marL="173038" indent="-168275">
              <a:buFont typeface="Arial" panose="020B0604020202020204" pitchFamily="34" charset="0"/>
              <a:buChar char="•"/>
            </a:pPr>
            <a:r>
              <a:rPr lang="en-US" sz="1200" dirty="0">
                <a:solidFill>
                  <a:schemeClr val="dk1"/>
                </a:solidFill>
                <a:latin typeface="+mn-lt"/>
              </a:rPr>
              <a:t>We are focused on providing connectivity as a service in order to support the growth of our clients</a:t>
            </a:r>
            <a:endParaRPr lang="en-US" sz="1200" kern="1200" dirty="0">
              <a:solidFill>
                <a:schemeClr val="dk1"/>
              </a:solidFill>
              <a:latin typeface="+mn-lt"/>
              <a:ea typeface="+mn-ea"/>
              <a:cs typeface="+mn-cs"/>
            </a:endParaRPr>
          </a:p>
        </p:txBody>
      </p:sp>
      <p:grpSp>
        <p:nvGrpSpPr>
          <p:cNvPr id="117" name="Group 116">
            <a:extLst>
              <a:ext uri="{FF2B5EF4-FFF2-40B4-BE49-F238E27FC236}">
                <a16:creationId xmlns:a16="http://schemas.microsoft.com/office/drawing/2014/main" id="{A8769A60-B0DF-44A9-B5AA-8DEF6C7FCC66}"/>
              </a:ext>
            </a:extLst>
          </p:cNvPr>
          <p:cNvGrpSpPr/>
          <p:nvPr/>
        </p:nvGrpSpPr>
        <p:grpSpPr>
          <a:xfrm>
            <a:off x="5302141" y="1554192"/>
            <a:ext cx="327603" cy="327603"/>
            <a:chOff x="2670175" y="723900"/>
            <a:chExt cx="360363" cy="360363"/>
          </a:xfrm>
          <a:solidFill>
            <a:schemeClr val="bg1"/>
          </a:solidFill>
        </p:grpSpPr>
        <p:sp>
          <p:nvSpPr>
            <p:cNvPr id="110" name="Oval 275">
              <a:extLst>
                <a:ext uri="{FF2B5EF4-FFF2-40B4-BE49-F238E27FC236}">
                  <a16:creationId xmlns:a16="http://schemas.microsoft.com/office/drawing/2014/main" id="{1B3F4AD2-0784-4CE9-9B48-CFC8C3BA1A56}"/>
                </a:ext>
              </a:extLst>
            </p:cNvPr>
            <p:cNvSpPr>
              <a:spLocks noChangeArrowheads="1"/>
            </p:cNvSpPr>
            <p:nvPr/>
          </p:nvSpPr>
          <p:spPr bwMode="auto">
            <a:xfrm>
              <a:off x="2895600" y="723900"/>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76">
              <a:extLst>
                <a:ext uri="{FF2B5EF4-FFF2-40B4-BE49-F238E27FC236}">
                  <a16:creationId xmlns:a16="http://schemas.microsoft.com/office/drawing/2014/main" id="{A846E8D8-E9D4-4C11-B3F0-3E218EA2CE81}"/>
                </a:ext>
              </a:extLst>
            </p:cNvPr>
            <p:cNvSpPr>
              <a:spLocks/>
            </p:cNvSpPr>
            <p:nvPr/>
          </p:nvSpPr>
          <p:spPr bwMode="auto">
            <a:xfrm>
              <a:off x="2692400" y="723900"/>
              <a:ext cx="147638" cy="90488"/>
            </a:xfrm>
            <a:custGeom>
              <a:avLst/>
              <a:gdLst>
                <a:gd name="T0" fmla="*/ 24 w 39"/>
                <a:gd name="T1" fmla="*/ 24 h 24"/>
                <a:gd name="T2" fmla="*/ 39 w 39"/>
                <a:gd name="T3" fmla="*/ 1 h 24"/>
                <a:gd name="T4" fmla="*/ 39 w 39"/>
                <a:gd name="T5" fmla="*/ 0 h 24"/>
                <a:gd name="T6" fmla="*/ 0 w 39"/>
                <a:gd name="T7" fmla="*/ 24 h 24"/>
                <a:gd name="T8" fmla="*/ 24 w 39"/>
                <a:gd name="T9" fmla="*/ 24 h 24"/>
              </a:gdLst>
              <a:ahLst/>
              <a:cxnLst>
                <a:cxn ang="0">
                  <a:pos x="T0" y="T1"/>
                </a:cxn>
                <a:cxn ang="0">
                  <a:pos x="T2" y="T3"/>
                </a:cxn>
                <a:cxn ang="0">
                  <a:pos x="T4" y="T5"/>
                </a:cxn>
                <a:cxn ang="0">
                  <a:pos x="T6" y="T7"/>
                </a:cxn>
                <a:cxn ang="0">
                  <a:pos x="T8" y="T9"/>
                </a:cxn>
              </a:cxnLst>
              <a:rect l="0" t="0" r="r" b="b"/>
              <a:pathLst>
                <a:path w="39" h="24">
                  <a:moveTo>
                    <a:pt x="24" y="24"/>
                  </a:moveTo>
                  <a:cubicBezTo>
                    <a:pt x="27" y="16"/>
                    <a:pt x="32" y="8"/>
                    <a:pt x="39" y="1"/>
                  </a:cubicBezTo>
                  <a:cubicBezTo>
                    <a:pt x="39" y="0"/>
                    <a:pt x="39" y="0"/>
                    <a:pt x="39" y="0"/>
                  </a:cubicBezTo>
                  <a:cubicBezTo>
                    <a:pt x="22" y="1"/>
                    <a:pt x="8" y="10"/>
                    <a:pt x="0"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77">
              <a:extLst>
                <a:ext uri="{FF2B5EF4-FFF2-40B4-BE49-F238E27FC236}">
                  <a16:creationId xmlns:a16="http://schemas.microsoft.com/office/drawing/2014/main" id="{CB2CE20D-BDBA-4F95-AFED-0AF1D365BEE2}"/>
                </a:ext>
              </a:extLst>
            </p:cNvPr>
            <p:cNvSpPr>
              <a:spLocks/>
            </p:cNvSpPr>
            <p:nvPr/>
          </p:nvSpPr>
          <p:spPr bwMode="auto">
            <a:xfrm>
              <a:off x="2670175" y="904875"/>
              <a:ext cx="112713" cy="74613"/>
            </a:xfrm>
            <a:custGeom>
              <a:avLst/>
              <a:gdLst>
                <a:gd name="T0" fmla="*/ 26 w 30"/>
                <a:gd name="T1" fmla="*/ 0 h 20"/>
                <a:gd name="T2" fmla="*/ 0 w 30"/>
                <a:gd name="T3" fmla="*/ 0 h 20"/>
                <a:gd name="T4" fmla="*/ 5 w 30"/>
                <a:gd name="T5" fmla="*/ 20 h 20"/>
                <a:gd name="T6" fmla="*/ 30 w 30"/>
                <a:gd name="T7" fmla="*/ 20 h 20"/>
                <a:gd name="T8" fmla="*/ 26 w 30"/>
                <a:gd name="T9" fmla="*/ 0 h 20"/>
              </a:gdLst>
              <a:ahLst/>
              <a:cxnLst>
                <a:cxn ang="0">
                  <a:pos x="T0" y="T1"/>
                </a:cxn>
                <a:cxn ang="0">
                  <a:pos x="T2" y="T3"/>
                </a:cxn>
                <a:cxn ang="0">
                  <a:pos x="T4" y="T5"/>
                </a:cxn>
                <a:cxn ang="0">
                  <a:pos x="T6" y="T7"/>
                </a:cxn>
                <a:cxn ang="0">
                  <a:pos x="T8" y="T9"/>
                </a:cxn>
              </a:cxnLst>
              <a:rect l="0" t="0" r="r" b="b"/>
              <a:pathLst>
                <a:path w="30" h="20">
                  <a:moveTo>
                    <a:pt x="26" y="0"/>
                  </a:moveTo>
                  <a:cubicBezTo>
                    <a:pt x="0" y="0"/>
                    <a:pt x="0" y="0"/>
                    <a:pt x="0" y="0"/>
                  </a:cubicBezTo>
                  <a:cubicBezTo>
                    <a:pt x="0" y="7"/>
                    <a:pt x="2" y="14"/>
                    <a:pt x="5" y="20"/>
                  </a:cubicBezTo>
                  <a:cubicBezTo>
                    <a:pt x="30" y="20"/>
                    <a:pt x="30" y="20"/>
                    <a:pt x="30" y="20"/>
                  </a:cubicBezTo>
                  <a:cubicBezTo>
                    <a:pt x="28" y="13"/>
                    <a:pt x="26" y="7"/>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78">
              <a:extLst>
                <a:ext uri="{FF2B5EF4-FFF2-40B4-BE49-F238E27FC236}">
                  <a16:creationId xmlns:a16="http://schemas.microsoft.com/office/drawing/2014/main" id="{0F1E8963-3A23-4775-A5E7-B8993FFCBAAA}"/>
                </a:ext>
              </a:extLst>
            </p:cNvPr>
            <p:cNvSpPr>
              <a:spLocks/>
            </p:cNvSpPr>
            <p:nvPr/>
          </p:nvSpPr>
          <p:spPr bwMode="auto">
            <a:xfrm>
              <a:off x="2782888" y="723900"/>
              <a:ext cx="82550" cy="360363"/>
            </a:xfrm>
            <a:custGeom>
              <a:avLst/>
              <a:gdLst>
                <a:gd name="T0" fmla="*/ 21 w 22"/>
                <a:gd name="T1" fmla="*/ 0 h 96"/>
                <a:gd name="T2" fmla="*/ 17 w 22"/>
                <a:gd name="T3" fmla="*/ 3 h 96"/>
                <a:gd name="T4" fmla="*/ 4 w 22"/>
                <a:gd name="T5" fmla="*/ 24 h 96"/>
                <a:gd name="T6" fmla="*/ 22 w 22"/>
                <a:gd name="T7" fmla="*/ 24 h 96"/>
                <a:gd name="T8" fmla="*/ 22 w 22"/>
                <a:gd name="T9" fmla="*/ 28 h 96"/>
                <a:gd name="T10" fmla="*/ 3 w 22"/>
                <a:gd name="T11" fmla="*/ 28 h 96"/>
                <a:gd name="T12" fmla="*/ 0 w 22"/>
                <a:gd name="T13" fmla="*/ 44 h 96"/>
                <a:gd name="T14" fmla="*/ 22 w 22"/>
                <a:gd name="T15" fmla="*/ 44 h 96"/>
                <a:gd name="T16" fmla="*/ 22 w 22"/>
                <a:gd name="T17" fmla="*/ 48 h 96"/>
                <a:gd name="T18" fmla="*/ 0 w 22"/>
                <a:gd name="T19" fmla="*/ 48 h 96"/>
                <a:gd name="T20" fmla="*/ 4 w 22"/>
                <a:gd name="T21" fmla="*/ 68 h 96"/>
                <a:gd name="T22" fmla="*/ 22 w 22"/>
                <a:gd name="T23" fmla="*/ 68 h 96"/>
                <a:gd name="T24" fmla="*/ 22 w 22"/>
                <a:gd name="T25" fmla="*/ 72 h 96"/>
                <a:gd name="T26" fmla="*/ 6 w 22"/>
                <a:gd name="T27" fmla="*/ 72 h 96"/>
                <a:gd name="T28" fmla="*/ 18 w 22"/>
                <a:gd name="T29" fmla="*/ 93 h 96"/>
                <a:gd name="T30" fmla="*/ 21 w 22"/>
                <a:gd name="T31" fmla="*/ 96 h 96"/>
                <a:gd name="T32" fmla="*/ 22 w 22"/>
                <a:gd name="T33" fmla="*/ 96 h 96"/>
                <a:gd name="T34" fmla="*/ 22 w 22"/>
                <a:gd name="T35" fmla="*/ 0 h 96"/>
                <a:gd name="T36" fmla="*/ 21 w 2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96">
                  <a:moveTo>
                    <a:pt x="21" y="0"/>
                  </a:moveTo>
                  <a:cubicBezTo>
                    <a:pt x="17" y="3"/>
                    <a:pt x="17" y="3"/>
                    <a:pt x="17" y="3"/>
                  </a:cubicBezTo>
                  <a:cubicBezTo>
                    <a:pt x="12" y="10"/>
                    <a:pt x="7" y="17"/>
                    <a:pt x="4" y="24"/>
                  </a:cubicBezTo>
                  <a:cubicBezTo>
                    <a:pt x="22" y="24"/>
                    <a:pt x="22" y="24"/>
                    <a:pt x="22" y="24"/>
                  </a:cubicBezTo>
                  <a:cubicBezTo>
                    <a:pt x="22" y="28"/>
                    <a:pt x="22" y="28"/>
                    <a:pt x="22" y="28"/>
                  </a:cubicBezTo>
                  <a:cubicBezTo>
                    <a:pt x="3" y="28"/>
                    <a:pt x="3" y="28"/>
                    <a:pt x="3" y="28"/>
                  </a:cubicBezTo>
                  <a:cubicBezTo>
                    <a:pt x="1" y="33"/>
                    <a:pt x="0" y="39"/>
                    <a:pt x="0" y="44"/>
                  </a:cubicBezTo>
                  <a:cubicBezTo>
                    <a:pt x="22" y="44"/>
                    <a:pt x="22" y="44"/>
                    <a:pt x="22" y="44"/>
                  </a:cubicBezTo>
                  <a:cubicBezTo>
                    <a:pt x="22" y="48"/>
                    <a:pt x="22" y="48"/>
                    <a:pt x="22" y="48"/>
                  </a:cubicBezTo>
                  <a:cubicBezTo>
                    <a:pt x="0" y="48"/>
                    <a:pt x="0" y="48"/>
                    <a:pt x="0" y="48"/>
                  </a:cubicBezTo>
                  <a:cubicBezTo>
                    <a:pt x="0" y="55"/>
                    <a:pt x="2" y="61"/>
                    <a:pt x="4" y="68"/>
                  </a:cubicBezTo>
                  <a:cubicBezTo>
                    <a:pt x="22" y="68"/>
                    <a:pt x="22" y="68"/>
                    <a:pt x="22" y="68"/>
                  </a:cubicBezTo>
                  <a:cubicBezTo>
                    <a:pt x="22" y="72"/>
                    <a:pt x="22" y="72"/>
                    <a:pt x="22" y="72"/>
                  </a:cubicBezTo>
                  <a:cubicBezTo>
                    <a:pt x="6" y="72"/>
                    <a:pt x="6" y="72"/>
                    <a:pt x="6" y="72"/>
                  </a:cubicBezTo>
                  <a:cubicBezTo>
                    <a:pt x="8" y="79"/>
                    <a:pt x="12" y="86"/>
                    <a:pt x="18" y="93"/>
                  </a:cubicBezTo>
                  <a:cubicBezTo>
                    <a:pt x="21" y="96"/>
                    <a:pt x="21" y="96"/>
                    <a:pt x="21" y="96"/>
                  </a:cubicBezTo>
                  <a:cubicBezTo>
                    <a:pt x="22" y="96"/>
                    <a:pt x="22" y="96"/>
                    <a:pt x="22" y="96"/>
                  </a:cubicBezTo>
                  <a:cubicBezTo>
                    <a:pt x="22" y="0"/>
                    <a:pt x="22" y="0"/>
                    <a:pt x="22"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79">
              <a:extLst>
                <a:ext uri="{FF2B5EF4-FFF2-40B4-BE49-F238E27FC236}">
                  <a16:creationId xmlns:a16="http://schemas.microsoft.com/office/drawing/2014/main" id="{8F6DFA7F-A969-44B6-9F20-AE23D5545F7C}"/>
                </a:ext>
              </a:extLst>
            </p:cNvPr>
            <p:cNvSpPr>
              <a:spLocks/>
            </p:cNvSpPr>
            <p:nvPr/>
          </p:nvSpPr>
          <p:spPr bwMode="auto">
            <a:xfrm>
              <a:off x="2697163" y="993775"/>
              <a:ext cx="142875" cy="90488"/>
            </a:xfrm>
            <a:custGeom>
              <a:avLst/>
              <a:gdLst>
                <a:gd name="T0" fmla="*/ 38 w 38"/>
                <a:gd name="T1" fmla="*/ 23 h 24"/>
                <a:gd name="T2" fmla="*/ 24 w 38"/>
                <a:gd name="T3" fmla="*/ 0 h 24"/>
                <a:gd name="T4" fmla="*/ 0 w 38"/>
                <a:gd name="T5" fmla="*/ 0 h 24"/>
                <a:gd name="T6" fmla="*/ 38 w 38"/>
                <a:gd name="T7" fmla="*/ 24 h 24"/>
                <a:gd name="T8" fmla="*/ 38 w 38"/>
                <a:gd name="T9" fmla="*/ 23 h 24"/>
              </a:gdLst>
              <a:ahLst/>
              <a:cxnLst>
                <a:cxn ang="0">
                  <a:pos x="T0" y="T1"/>
                </a:cxn>
                <a:cxn ang="0">
                  <a:pos x="T2" y="T3"/>
                </a:cxn>
                <a:cxn ang="0">
                  <a:pos x="T4" y="T5"/>
                </a:cxn>
                <a:cxn ang="0">
                  <a:pos x="T6" y="T7"/>
                </a:cxn>
                <a:cxn ang="0">
                  <a:pos x="T8" y="T9"/>
                </a:cxn>
              </a:cxnLst>
              <a:rect l="0" t="0" r="r" b="b"/>
              <a:pathLst>
                <a:path w="38" h="24">
                  <a:moveTo>
                    <a:pt x="38" y="23"/>
                  </a:moveTo>
                  <a:cubicBezTo>
                    <a:pt x="32" y="16"/>
                    <a:pt x="27" y="8"/>
                    <a:pt x="24" y="0"/>
                  </a:cubicBezTo>
                  <a:cubicBezTo>
                    <a:pt x="0" y="0"/>
                    <a:pt x="0" y="0"/>
                    <a:pt x="0" y="0"/>
                  </a:cubicBezTo>
                  <a:cubicBezTo>
                    <a:pt x="8" y="14"/>
                    <a:pt x="22" y="23"/>
                    <a:pt x="38" y="24"/>
                  </a:cubicBezTo>
                  <a:lnTo>
                    <a:pt x="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80">
              <a:extLst>
                <a:ext uri="{FF2B5EF4-FFF2-40B4-BE49-F238E27FC236}">
                  <a16:creationId xmlns:a16="http://schemas.microsoft.com/office/drawing/2014/main" id="{B636A18A-C88A-41B6-B51D-BFCDA4374536}"/>
                </a:ext>
              </a:extLst>
            </p:cNvPr>
            <p:cNvSpPr>
              <a:spLocks/>
            </p:cNvSpPr>
            <p:nvPr/>
          </p:nvSpPr>
          <p:spPr bwMode="auto">
            <a:xfrm>
              <a:off x="2670175" y="828675"/>
              <a:ext cx="109538" cy="60325"/>
            </a:xfrm>
            <a:custGeom>
              <a:avLst/>
              <a:gdLst>
                <a:gd name="T0" fmla="*/ 4 w 29"/>
                <a:gd name="T1" fmla="*/ 0 h 16"/>
                <a:gd name="T2" fmla="*/ 0 w 29"/>
                <a:gd name="T3" fmla="*/ 16 h 16"/>
                <a:gd name="T4" fmla="*/ 26 w 29"/>
                <a:gd name="T5" fmla="*/ 16 h 16"/>
                <a:gd name="T6" fmla="*/ 29 w 29"/>
                <a:gd name="T7" fmla="*/ 0 h 16"/>
                <a:gd name="T8" fmla="*/ 4 w 29"/>
                <a:gd name="T9" fmla="*/ 0 h 16"/>
              </a:gdLst>
              <a:ahLst/>
              <a:cxnLst>
                <a:cxn ang="0">
                  <a:pos x="T0" y="T1"/>
                </a:cxn>
                <a:cxn ang="0">
                  <a:pos x="T2" y="T3"/>
                </a:cxn>
                <a:cxn ang="0">
                  <a:pos x="T4" y="T5"/>
                </a:cxn>
                <a:cxn ang="0">
                  <a:pos x="T6" y="T7"/>
                </a:cxn>
                <a:cxn ang="0">
                  <a:pos x="T8" y="T9"/>
                </a:cxn>
              </a:cxnLst>
              <a:rect l="0" t="0" r="r" b="b"/>
              <a:pathLst>
                <a:path w="29" h="16">
                  <a:moveTo>
                    <a:pt x="4" y="0"/>
                  </a:moveTo>
                  <a:cubicBezTo>
                    <a:pt x="2" y="5"/>
                    <a:pt x="0" y="10"/>
                    <a:pt x="0" y="16"/>
                  </a:cubicBezTo>
                  <a:cubicBezTo>
                    <a:pt x="26" y="16"/>
                    <a:pt x="26" y="16"/>
                    <a:pt x="26" y="16"/>
                  </a:cubicBezTo>
                  <a:cubicBezTo>
                    <a:pt x="26" y="11"/>
                    <a:pt x="27" y="5"/>
                    <a:pt x="29"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81">
              <a:extLst>
                <a:ext uri="{FF2B5EF4-FFF2-40B4-BE49-F238E27FC236}">
                  <a16:creationId xmlns:a16="http://schemas.microsoft.com/office/drawing/2014/main" id="{E016F724-5CA9-4FA6-84C4-AEA51EB459EE}"/>
                </a:ext>
              </a:extLst>
            </p:cNvPr>
            <p:cNvSpPr>
              <a:spLocks/>
            </p:cNvSpPr>
            <p:nvPr/>
          </p:nvSpPr>
          <p:spPr bwMode="auto">
            <a:xfrm>
              <a:off x="2881313" y="822325"/>
              <a:ext cx="149225" cy="261938"/>
            </a:xfrm>
            <a:custGeom>
              <a:avLst/>
              <a:gdLst>
                <a:gd name="T0" fmla="*/ 39 w 40"/>
                <a:gd name="T1" fmla="*/ 4 h 70"/>
                <a:gd name="T2" fmla="*/ 25 w 40"/>
                <a:gd name="T3" fmla="*/ 0 h 70"/>
                <a:gd name="T4" fmla="*/ 22 w 40"/>
                <a:gd name="T5" fmla="*/ 1 h 70"/>
                <a:gd name="T6" fmla="*/ 16 w 40"/>
                <a:gd name="T7" fmla="*/ 14 h 70"/>
                <a:gd name="T8" fmla="*/ 10 w 40"/>
                <a:gd name="T9" fmla="*/ 1 h 70"/>
                <a:gd name="T10" fmla="*/ 7 w 40"/>
                <a:gd name="T11" fmla="*/ 0 h 70"/>
                <a:gd name="T12" fmla="*/ 0 w 40"/>
                <a:gd name="T13" fmla="*/ 2 h 70"/>
                <a:gd name="T14" fmla="*/ 0 w 40"/>
                <a:gd name="T15" fmla="*/ 38 h 70"/>
                <a:gd name="T16" fmla="*/ 0 w 40"/>
                <a:gd name="T17" fmla="*/ 38 h 70"/>
                <a:gd name="T18" fmla="*/ 4 w 40"/>
                <a:gd name="T19" fmla="*/ 68 h 70"/>
                <a:gd name="T20" fmla="*/ 6 w 40"/>
                <a:gd name="T21" fmla="*/ 70 h 70"/>
                <a:gd name="T22" fmla="*/ 26 w 40"/>
                <a:gd name="T23" fmla="*/ 70 h 70"/>
                <a:gd name="T24" fmla="*/ 28 w 40"/>
                <a:gd name="T25" fmla="*/ 68 h 70"/>
                <a:gd name="T26" fmla="*/ 32 w 40"/>
                <a:gd name="T27" fmla="*/ 38 h 70"/>
                <a:gd name="T28" fmla="*/ 38 w 40"/>
                <a:gd name="T29" fmla="*/ 38 h 70"/>
                <a:gd name="T30" fmla="*/ 40 w 40"/>
                <a:gd name="T31" fmla="*/ 36 h 70"/>
                <a:gd name="T32" fmla="*/ 40 w 40"/>
                <a:gd name="T33" fmla="*/ 6 h 70"/>
                <a:gd name="T34" fmla="*/ 39 w 40"/>
                <a:gd name="T35"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0">
                  <a:moveTo>
                    <a:pt x="39" y="4"/>
                  </a:moveTo>
                  <a:cubicBezTo>
                    <a:pt x="25" y="0"/>
                    <a:pt x="25" y="0"/>
                    <a:pt x="25" y="0"/>
                  </a:cubicBezTo>
                  <a:cubicBezTo>
                    <a:pt x="24" y="0"/>
                    <a:pt x="23" y="0"/>
                    <a:pt x="22" y="1"/>
                  </a:cubicBezTo>
                  <a:cubicBezTo>
                    <a:pt x="16" y="14"/>
                    <a:pt x="16" y="14"/>
                    <a:pt x="16" y="14"/>
                  </a:cubicBezTo>
                  <a:cubicBezTo>
                    <a:pt x="10" y="1"/>
                    <a:pt x="10" y="1"/>
                    <a:pt x="10" y="1"/>
                  </a:cubicBezTo>
                  <a:cubicBezTo>
                    <a:pt x="9" y="0"/>
                    <a:pt x="8" y="0"/>
                    <a:pt x="7" y="0"/>
                  </a:cubicBezTo>
                  <a:cubicBezTo>
                    <a:pt x="0" y="2"/>
                    <a:pt x="0" y="2"/>
                    <a:pt x="0" y="2"/>
                  </a:cubicBezTo>
                  <a:cubicBezTo>
                    <a:pt x="0" y="38"/>
                    <a:pt x="0" y="38"/>
                    <a:pt x="0" y="38"/>
                  </a:cubicBezTo>
                  <a:cubicBezTo>
                    <a:pt x="0" y="38"/>
                    <a:pt x="0" y="38"/>
                    <a:pt x="0" y="38"/>
                  </a:cubicBezTo>
                  <a:cubicBezTo>
                    <a:pt x="4" y="68"/>
                    <a:pt x="4" y="68"/>
                    <a:pt x="4" y="68"/>
                  </a:cubicBezTo>
                  <a:cubicBezTo>
                    <a:pt x="4" y="69"/>
                    <a:pt x="5" y="70"/>
                    <a:pt x="6" y="70"/>
                  </a:cubicBezTo>
                  <a:cubicBezTo>
                    <a:pt x="26" y="70"/>
                    <a:pt x="26" y="70"/>
                    <a:pt x="26" y="70"/>
                  </a:cubicBezTo>
                  <a:cubicBezTo>
                    <a:pt x="27" y="70"/>
                    <a:pt x="28" y="69"/>
                    <a:pt x="28" y="68"/>
                  </a:cubicBezTo>
                  <a:cubicBezTo>
                    <a:pt x="32" y="38"/>
                    <a:pt x="32" y="38"/>
                    <a:pt x="32" y="38"/>
                  </a:cubicBezTo>
                  <a:cubicBezTo>
                    <a:pt x="38" y="38"/>
                    <a:pt x="38" y="38"/>
                    <a:pt x="38" y="38"/>
                  </a:cubicBezTo>
                  <a:cubicBezTo>
                    <a:pt x="39" y="38"/>
                    <a:pt x="40" y="37"/>
                    <a:pt x="40" y="36"/>
                  </a:cubicBezTo>
                  <a:cubicBezTo>
                    <a:pt x="40" y="6"/>
                    <a:pt x="40" y="6"/>
                    <a:pt x="40" y="6"/>
                  </a:cubicBezTo>
                  <a:cubicBezTo>
                    <a:pt x="40" y="5"/>
                    <a:pt x="39"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6" name="Group 135">
            <a:extLst>
              <a:ext uri="{FF2B5EF4-FFF2-40B4-BE49-F238E27FC236}">
                <a16:creationId xmlns:a16="http://schemas.microsoft.com/office/drawing/2014/main" id="{BE93E137-E4B5-4DCB-A07D-50EF19EF30CD}"/>
              </a:ext>
            </a:extLst>
          </p:cNvPr>
          <p:cNvGrpSpPr/>
          <p:nvPr/>
        </p:nvGrpSpPr>
        <p:grpSpPr>
          <a:xfrm>
            <a:off x="4006592" y="3984099"/>
            <a:ext cx="334819" cy="329046"/>
            <a:chOff x="9153525" y="3248025"/>
            <a:chExt cx="368301" cy="361951"/>
          </a:xfrm>
          <a:solidFill>
            <a:schemeClr val="bg1"/>
          </a:solidFill>
        </p:grpSpPr>
        <p:sp>
          <p:nvSpPr>
            <p:cNvPr id="127" name="Freeform 115">
              <a:extLst>
                <a:ext uri="{FF2B5EF4-FFF2-40B4-BE49-F238E27FC236}">
                  <a16:creationId xmlns:a16="http://schemas.microsoft.com/office/drawing/2014/main" id="{BEDE95B6-70E9-4EFA-AF29-C727BCC78E02}"/>
                </a:ext>
              </a:extLst>
            </p:cNvPr>
            <p:cNvSpPr>
              <a:spLocks/>
            </p:cNvSpPr>
            <p:nvPr/>
          </p:nvSpPr>
          <p:spPr bwMode="auto">
            <a:xfrm>
              <a:off x="9202738" y="3270250"/>
              <a:ext cx="63500" cy="60325"/>
            </a:xfrm>
            <a:custGeom>
              <a:avLst/>
              <a:gdLst>
                <a:gd name="T0" fmla="*/ 13 w 17"/>
                <a:gd name="T1" fmla="*/ 16 h 16"/>
                <a:gd name="T2" fmla="*/ 10 w 17"/>
                <a:gd name="T3" fmla="*/ 15 h 16"/>
                <a:gd name="T4" fmla="*/ 2 w 17"/>
                <a:gd name="T5" fmla="*/ 7 h 16"/>
                <a:gd name="T6" fmla="*/ 2 w 17"/>
                <a:gd name="T7" fmla="*/ 1 h 16"/>
                <a:gd name="T8" fmla="*/ 8 w 17"/>
                <a:gd name="T9" fmla="*/ 1 h 16"/>
                <a:gd name="T10" fmla="*/ 16 w 17"/>
                <a:gd name="T11" fmla="*/ 9 h 16"/>
                <a:gd name="T12" fmla="*/ 16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6"/>
                    <a:pt x="0" y="3"/>
                    <a:pt x="2" y="1"/>
                  </a:cubicBezTo>
                  <a:cubicBezTo>
                    <a:pt x="3" y="0"/>
                    <a:pt x="6" y="0"/>
                    <a:pt x="8" y="1"/>
                  </a:cubicBezTo>
                  <a:cubicBezTo>
                    <a:pt x="16" y="9"/>
                    <a:pt x="16" y="9"/>
                    <a:pt x="16" y="9"/>
                  </a:cubicBezTo>
                  <a:cubicBezTo>
                    <a:pt x="17" y="11"/>
                    <a:pt x="17" y="14"/>
                    <a:pt x="16"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116">
              <a:extLst>
                <a:ext uri="{FF2B5EF4-FFF2-40B4-BE49-F238E27FC236}">
                  <a16:creationId xmlns:a16="http://schemas.microsoft.com/office/drawing/2014/main" id="{B3AE836C-2BB0-4BAA-A019-7E5DA5848FDF}"/>
                </a:ext>
              </a:extLst>
            </p:cNvPr>
            <p:cNvSpPr>
              <a:spLocks/>
            </p:cNvSpPr>
            <p:nvPr/>
          </p:nvSpPr>
          <p:spPr bwMode="auto">
            <a:xfrm>
              <a:off x="9282113" y="3248025"/>
              <a:ext cx="30163" cy="68263"/>
            </a:xfrm>
            <a:custGeom>
              <a:avLst/>
              <a:gdLst>
                <a:gd name="T0" fmla="*/ 4 w 8"/>
                <a:gd name="T1" fmla="*/ 18 h 18"/>
                <a:gd name="T2" fmla="*/ 0 w 8"/>
                <a:gd name="T3" fmla="*/ 14 h 18"/>
                <a:gd name="T4" fmla="*/ 0 w 8"/>
                <a:gd name="T5" fmla="*/ 4 h 18"/>
                <a:gd name="T6" fmla="*/ 4 w 8"/>
                <a:gd name="T7" fmla="*/ 0 h 18"/>
                <a:gd name="T8" fmla="*/ 8 w 8"/>
                <a:gd name="T9" fmla="*/ 4 h 18"/>
                <a:gd name="T10" fmla="*/ 8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2" y="18"/>
                    <a:pt x="0" y="16"/>
                    <a:pt x="0" y="14"/>
                  </a:cubicBezTo>
                  <a:cubicBezTo>
                    <a:pt x="0" y="4"/>
                    <a:pt x="0" y="4"/>
                    <a:pt x="0" y="4"/>
                  </a:cubicBezTo>
                  <a:cubicBezTo>
                    <a:pt x="0" y="2"/>
                    <a:pt x="2" y="0"/>
                    <a:pt x="4" y="0"/>
                  </a:cubicBezTo>
                  <a:cubicBezTo>
                    <a:pt x="6" y="0"/>
                    <a:pt x="8" y="2"/>
                    <a:pt x="8" y="4"/>
                  </a:cubicBezTo>
                  <a:cubicBezTo>
                    <a:pt x="8" y="14"/>
                    <a:pt x="8" y="14"/>
                    <a:pt x="8" y="14"/>
                  </a:cubicBezTo>
                  <a:cubicBezTo>
                    <a:pt x="8" y="16"/>
                    <a:pt x="6" y="18"/>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117">
              <a:extLst>
                <a:ext uri="{FF2B5EF4-FFF2-40B4-BE49-F238E27FC236}">
                  <a16:creationId xmlns:a16="http://schemas.microsoft.com/office/drawing/2014/main" id="{3FA5B764-37E0-49D1-B46D-8150126ECF1B}"/>
                </a:ext>
              </a:extLst>
            </p:cNvPr>
            <p:cNvSpPr>
              <a:spLocks/>
            </p:cNvSpPr>
            <p:nvPr/>
          </p:nvSpPr>
          <p:spPr bwMode="auto">
            <a:xfrm>
              <a:off x="9183688" y="3354388"/>
              <a:ext cx="68263" cy="30163"/>
            </a:xfrm>
            <a:custGeom>
              <a:avLst/>
              <a:gdLst>
                <a:gd name="T0" fmla="*/ 14 w 18"/>
                <a:gd name="T1" fmla="*/ 8 h 8"/>
                <a:gd name="T2" fmla="*/ 4 w 18"/>
                <a:gd name="T3" fmla="*/ 8 h 8"/>
                <a:gd name="T4" fmla="*/ 0 w 18"/>
                <a:gd name="T5" fmla="*/ 4 h 8"/>
                <a:gd name="T6" fmla="*/ 4 w 18"/>
                <a:gd name="T7" fmla="*/ 0 h 8"/>
                <a:gd name="T8" fmla="*/ 14 w 18"/>
                <a:gd name="T9" fmla="*/ 0 h 8"/>
                <a:gd name="T10" fmla="*/ 18 w 18"/>
                <a:gd name="T11" fmla="*/ 4 h 8"/>
                <a:gd name="T12" fmla="*/ 14 w 1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4" y="8"/>
                  </a:moveTo>
                  <a:cubicBezTo>
                    <a:pt x="4" y="8"/>
                    <a:pt x="4" y="8"/>
                    <a:pt x="4" y="8"/>
                  </a:cubicBezTo>
                  <a:cubicBezTo>
                    <a:pt x="1" y="8"/>
                    <a:pt x="0" y="6"/>
                    <a:pt x="0" y="4"/>
                  </a:cubicBezTo>
                  <a:cubicBezTo>
                    <a:pt x="0" y="2"/>
                    <a:pt x="1" y="0"/>
                    <a:pt x="4" y="0"/>
                  </a:cubicBezTo>
                  <a:cubicBezTo>
                    <a:pt x="14" y="0"/>
                    <a:pt x="14" y="0"/>
                    <a:pt x="14" y="0"/>
                  </a:cubicBezTo>
                  <a:cubicBezTo>
                    <a:pt x="16" y="0"/>
                    <a:pt x="18" y="2"/>
                    <a:pt x="18" y="4"/>
                  </a:cubicBezTo>
                  <a:cubicBezTo>
                    <a:pt x="18" y="6"/>
                    <a:pt x="16"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118">
              <a:extLst>
                <a:ext uri="{FF2B5EF4-FFF2-40B4-BE49-F238E27FC236}">
                  <a16:creationId xmlns:a16="http://schemas.microsoft.com/office/drawing/2014/main" id="{50383ED5-CCDE-4046-931A-FFF822D75AE8}"/>
                </a:ext>
              </a:extLst>
            </p:cNvPr>
            <p:cNvSpPr>
              <a:spLocks/>
            </p:cNvSpPr>
            <p:nvPr/>
          </p:nvSpPr>
          <p:spPr bwMode="auto">
            <a:xfrm>
              <a:off x="9153525" y="3421063"/>
              <a:ext cx="195263" cy="188913"/>
            </a:xfrm>
            <a:custGeom>
              <a:avLst/>
              <a:gdLst>
                <a:gd name="T0" fmla="*/ 24 w 52"/>
                <a:gd name="T1" fmla="*/ 50 h 50"/>
                <a:gd name="T2" fmla="*/ 11 w 52"/>
                <a:gd name="T3" fmla="*/ 45 h 50"/>
                <a:gd name="T4" fmla="*/ 7 w 52"/>
                <a:gd name="T5" fmla="*/ 40 h 50"/>
                <a:gd name="T6" fmla="*/ 7 w 52"/>
                <a:gd name="T7" fmla="*/ 15 h 50"/>
                <a:gd name="T8" fmla="*/ 21 w 52"/>
                <a:gd name="T9" fmla="*/ 1 h 50"/>
                <a:gd name="T10" fmla="*/ 26 w 52"/>
                <a:gd name="T11" fmla="*/ 1 h 50"/>
                <a:gd name="T12" fmla="*/ 26 w 52"/>
                <a:gd name="T13" fmla="*/ 7 h 50"/>
                <a:gd name="T14" fmla="*/ 13 w 52"/>
                <a:gd name="T15" fmla="*/ 21 h 50"/>
                <a:gd name="T16" fmla="*/ 13 w 52"/>
                <a:gd name="T17" fmla="*/ 35 h 50"/>
                <a:gd name="T18" fmla="*/ 17 w 52"/>
                <a:gd name="T19" fmla="*/ 39 h 50"/>
                <a:gd name="T20" fmla="*/ 31 w 52"/>
                <a:gd name="T21" fmla="*/ 39 h 50"/>
                <a:gd name="T22" fmla="*/ 45 w 52"/>
                <a:gd name="T23" fmla="*/ 25 h 50"/>
                <a:gd name="T24" fmla="*/ 51 w 52"/>
                <a:gd name="T25" fmla="*/ 25 h 50"/>
                <a:gd name="T26" fmla="*/ 51 w 52"/>
                <a:gd name="T27" fmla="*/ 31 h 50"/>
                <a:gd name="T28" fmla="*/ 37 w 52"/>
                <a:gd name="T29" fmla="*/ 45 h 50"/>
                <a:gd name="T30" fmla="*/ 24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24" y="50"/>
                  </a:moveTo>
                  <a:cubicBezTo>
                    <a:pt x="20" y="50"/>
                    <a:pt x="15" y="48"/>
                    <a:pt x="11" y="45"/>
                  </a:cubicBezTo>
                  <a:cubicBezTo>
                    <a:pt x="7" y="40"/>
                    <a:pt x="7" y="40"/>
                    <a:pt x="7" y="40"/>
                  </a:cubicBezTo>
                  <a:cubicBezTo>
                    <a:pt x="0" y="33"/>
                    <a:pt x="0" y="22"/>
                    <a:pt x="7" y="15"/>
                  </a:cubicBezTo>
                  <a:cubicBezTo>
                    <a:pt x="21" y="1"/>
                    <a:pt x="21" y="1"/>
                    <a:pt x="21" y="1"/>
                  </a:cubicBezTo>
                  <a:cubicBezTo>
                    <a:pt x="22" y="0"/>
                    <a:pt x="25" y="0"/>
                    <a:pt x="26" y="1"/>
                  </a:cubicBezTo>
                  <a:cubicBezTo>
                    <a:pt x="28" y="3"/>
                    <a:pt x="28" y="6"/>
                    <a:pt x="26" y="7"/>
                  </a:cubicBezTo>
                  <a:cubicBezTo>
                    <a:pt x="13" y="21"/>
                    <a:pt x="13" y="21"/>
                    <a:pt x="13" y="21"/>
                  </a:cubicBezTo>
                  <a:cubicBezTo>
                    <a:pt x="9" y="25"/>
                    <a:pt x="9" y="31"/>
                    <a:pt x="13" y="35"/>
                  </a:cubicBezTo>
                  <a:cubicBezTo>
                    <a:pt x="17" y="39"/>
                    <a:pt x="17" y="39"/>
                    <a:pt x="17" y="39"/>
                  </a:cubicBezTo>
                  <a:cubicBezTo>
                    <a:pt x="21" y="43"/>
                    <a:pt x="27" y="43"/>
                    <a:pt x="31" y="39"/>
                  </a:cubicBezTo>
                  <a:cubicBezTo>
                    <a:pt x="45" y="25"/>
                    <a:pt x="45" y="25"/>
                    <a:pt x="45" y="25"/>
                  </a:cubicBezTo>
                  <a:cubicBezTo>
                    <a:pt x="46" y="24"/>
                    <a:pt x="49" y="24"/>
                    <a:pt x="51" y="25"/>
                  </a:cubicBezTo>
                  <a:cubicBezTo>
                    <a:pt x="52" y="27"/>
                    <a:pt x="52" y="30"/>
                    <a:pt x="51" y="31"/>
                  </a:cubicBezTo>
                  <a:cubicBezTo>
                    <a:pt x="37" y="45"/>
                    <a:pt x="37" y="45"/>
                    <a:pt x="37" y="45"/>
                  </a:cubicBezTo>
                  <a:cubicBezTo>
                    <a:pt x="33" y="48"/>
                    <a:pt x="29" y="50"/>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19">
              <a:extLst>
                <a:ext uri="{FF2B5EF4-FFF2-40B4-BE49-F238E27FC236}">
                  <a16:creationId xmlns:a16="http://schemas.microsoft.com/office/drawing/2014/main" id="{C2BDC4EA-1833-4AE0-98F8-DFE1CE255776}"/>
                </a:ext>
              </a:extLst>
            </p:cNvPr>
            <p:cNvSpPr>
              <a:spLocks/>
            </p:cNvSpPr>
            <p:nvPr/>
          </p:nvSpPr>
          <p:spPr bwMode="auto">
            <a:xfrm>
              <a:off x="9371013" y="3354388"/>
              <a:ext cx="150813" cy="165100"/>
            </a:xfrm>
            <a:custGeom>
              <a:avLst/>
              <a:gdLst>
                <a:gd name="T0" fmla="*/ 21 w 40"/>
                <a:gd name="T1" fmla="*/ 44 h 44"/>
                <a:gd name="T2" fmla="*/ 4 w 40"/>
                <a:gd name="T3" fmla="*/ 44 h 44"/>
                <a:gd name="T4" fmla="*/ 0 w 40"/>
                <a:gd name="T5" fmla="*/ 40 h 44"/>
                <a:gd name="T6" fmla="*/ 4 w 40"/>
                <a:gd name="T7" fmla="*/ 36 h 44"/>
                <a:gd name="T8" fmla="*/ 21 w 40"/>
                <a:gd name="T9" fmla="*/ 36 h 44"/>
                <a:gd name="T10" fmla="*/ 32 w 40"/>
                <a:gd name="T11" fmla="*/ 26 h 44"/>
                <a:gd name="T12" fmla="*/ 32 w 40"/>
                <a:gd name="T13" fmla="*/ 18 h 44"/>
                <a:gd name="T14" fmla="*/ 22 w 40"/>
                <a:gd name="T15" fmla="*/ 8 h 44"/>
                <a:gd name="T16" fmla="*/ 4 w 40"/>
                <a:gd name="T17" fmla="*/ 8 h 44"/>
                <a:gd name="T18" fmla="*/ 0 w 40"/>
                <a:gd name="T19" fmla="*/ 4 h 44"/>
                <a:gd name="T20" fmla="*/ 4 w 40"/>
                <a:gd name="T21" fmla="*/ 0 h 44"/>
                <a:gd name="T22" fmla="*/ 22 w 40"/>
                <a:gd name="T23" fmla="*/ 0 h 44"/>
                <a:gd name="T24" fmla="*/ 40 w 40"/>
                <a:gd name="T25" fmla="*/ 18 h 44"/>
                <a:gd name="T26" fmla="*/ 40 w 40"/>
                <a:gd name="T27" fmla="*/ 26 h 44"/>
                <a:gd name="T28" fmla="*/ 21 w 40"/>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4">
                  <a:moveTo>
                    <a:pt x="21" y="44"/>
                  </a:moveTo>
                  <a:cubicBezTo>
                    <a:pt x="4" y="44"/>
                    <a:pt x="4" y="44"/>
                    <a:pt x="4" y="44"/>
                  </a:cubicBezTo>
                  <a:cubicBezTo>
                    <a:pt x="1" y="44"/>
                    <a:pt x="0" y="42"/>
                    <a:pt x="0" y="40"/>
                  </a:cubicBezTo>
                  <a:cubicBezTo>
                    <a:pt x="0" y="38"/>
                    <a:pt x="1" y="36"/>
                    <a:pt x="4" y="36"/>
                  </a:cubicBezTo>
                  <a:cubicBezTo>
                    <a:pt x="21" y="36"/>
                    <a:pt x="21" y="36"/>
                    <a:pt x="21" y="36"/>
                  </a:cubicBezTo>
                  <a:cubicBezTo>
                    <a:pt x="27" y="36"/>
                    <a:pt x="32" y="32"/>
                    <a:pt x="32" y="26"/>
                  </a:cubicBezTo>
                  <a:cubicBezTo>
                    <a:pt x="32" y="18"/>
                    <a:pt x="32" y="18"/>
                    <a:pt x="32" y="18"/>
                  </a:cubicBezTo>
                  <a:cubicBezTo>
                    <a:pt x="32" y="13"/>
                    <a:pt x="27" y="8"/>
                    <a:pt x="22" y="8"/>
                  </a:cubicBezTo>
                  <a:cubicBezTo>
                    <a:pt x="4" y="8"/>
                    <a:pt x="4" y="8"/>
                    <a:pt x="4" y="8"/>
                  </a:cubicBezTo>
                  <a:cubicBezTo>
                    <a:pt x="1" y="8"/>
                    <a:pt x="0" y="6"/>
                    <a:pt x="0" y="4"/>
                  </a:cubicBezTo>
                  <a:cubicBezTo>
                    <a:pt x="0" y="2"/>
                    <a:pt x="1" y="0"/>
                    <a:pt x="4" y="0"/>
                  </a:cubicBezTo>
                  <a:cubicBezTo>
                    <a:pt x="22" y="0"/>
                    <a:pt x="22" y="0"/>
                    <a:pt x="22" y="0"/>
                  </a:cubicBezTo>
                  <a:cubicBezTo>
                    <a:pt x="32" y="0"/>
                    <a:pt x="40" y="8"/>
                    <a:pt x="40" y="18"/>
                  </a:cubicBezTo>
                  <a:cubicBezTo>
                    <a:pt x="40" y="26"/>
                    <a:pt x="40" y="26"/>
                    <a:pt x="40" y="26"/>
                  </a:cubicBezTo>
                  <a:cubicBezTo>
                    <a:pt x="40" y="36"/>
                    <a:pt x="32" y="44"/>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7" name="Group 136">
            <a:extLst>
              <a:ext uri="{FF2B5EF4-FFF2-40B4-BE49-F238E27FC236}">
                <a16:creationId xmlns:a16="http://schemas.microsoft.com/office/drawing/2014/main" id="{9B640644-6A83-4331-871E-FC97A98AD134}"/>
              </a:ext>
            </a:extLst>
          </p:cNvPr>
          <p:cNvGrpSpPr/>
          <p:nvPr/>
        </p:nvGrpSpPr>
        <p:grpSpPr>
          <a:xfrm>
            <a:off x="415498" y="3988430"/>
            <a:ext cx="321830" cy="320386"/>
            <a:chOff x="8447088" y="3252788"/>
            <a:chExt cx="354013" cy="352425"/>
          </a:xfrm>
          <a:solidFill>
            <a:schemeClr val="bg1"/>
          </a:solidFill>
        </p:grpSpPr>
        <p:sp>
          <p:nvSpPr>
            <p:cNvPr id="138" name="Freeform 52">
              <a:extLst>
                <a:ext uri="{FF2B5EF4-FFF2-40B4-BE49-F238E27FC236}">
                  <a16:creationId xmlns:a16="http://schemas.microsoft.com/office/drawing/2014/main" id="{3CB46358-FA7A-4B5D-B745-27A5A9CF2C45}"/>
                </a:ext>
              </a:extLst>
            </p:cNvPr>
            <p:cNvSpPr>
              <a:spLocks/>
            </p:cNvSpPr>
            <p:nvPr/>
          </p:nvSpPr>
          <p:spPr bwMode="auto">
            <a:xfrm>
              <a:off x="8570913" y="3252788"/>
              <a:ext cx="230188" cy="214313"/>
            </a:xfrm>
            <a:custGeom>
              <a:avLst/>
              <a:gdLst>
                <a:gd name="T0" fmla="*/ 40 w 61"/>
                <a:gd name="T1" fmla="*/ 53 h 57"/>
                <a:gd name="T2" fmla="*/ 55 w 61"/>
                <a:gd name="T3" fmla="*/ 37 h 57"/>
                <a:gd name="T4" fmla="*/ 52 w 61"/>
                <a:gd name="T5" fmla="*/ 12 h 57"/>
                <a:gd name="T6" fmla="*/ 45 w 61"/>
                <a:gd name="T7" fmla="*/ 5 h 57"/>
                <a:gd name="T8" fmla="*/ 33 w 61"/>
                <a:gd name="T9" fmla="*/ 0 h 57"/>
                <a:gd name="T10" fmla="*/ 20 w 61"/>
                <a:gd name="T11" fmla="*/ 4 h 57"/>
                <a:gd name="T12" fmla="*/ 5 w 61"/>
                <a:gd name="T13" fmla="*/ 21 h 57"/>
                <a:gd name="T14" fmla="*/ 5 w 61"/>
                <a:gd name="T15" fmla="*/ 38 h 57"/>
                <a:gd name="T16" fmla="*/ 6 w 61"/>
                <a:gd name="T17" fmla="*/ 38 h 57"/>
                <a:gd name="T18" fmla="*/ 11 w 61"/>
                <a:gd name="T19" fmla="*/ 38 h 57"/>
                <a:gd name="T20" fmla="*/ 11 w 61"/>
                <a:gd name="T21" fmla="*/ 32 h 57"/>
                <a:gd name="T22" fmla="*/ 11 w 61"/>
                <a:gd name="T23" fmla="*/ 32 h 57"/>
                <a:gd name="T24" fmla="*/ 11 w 61"/>
                <a:gd name="T25" fmla="*/ 26 h 57"/>
                <a:gd name="T26" fmla="*/ 26 w 61"/>
                <a:gd name="T27" fmla="*/ 10 h 57"/>
                <a:gd name="T28" fmla="*/ 32 w 61"/>
                <a:gd name="T29" fmla="*/ 8 h 57"/>
                <a:gd name="T30" fmla="*/ 39 w 61"/>
                <a:gd name="T31" fmla="*/ 11 h 57"/>
                <a:gd name="T32" fmla="*/ 47 w 61"/>
                <a:gd name="T33" fmla="*/ 18 h 57"/>
                <a:gd name="T34" fmla="*/ 49 w 61"/>
                <a:gd name="T35" fmla="*/ 31 h 57"/>
                <a:gd name="T36" fmla="*/ 34 w 61"/>
                <a:gd name="T37" fmla="*/ 48 h 57"/>
                <a:gd name="T38" fmla="*/ 28 w 61"/>
                <a:gd name="T39" fmla="*/ 48 h 57"/>
                <a:gd name="T40" fmla="*/ 28 w 61"/>
                <a:gd name="T41" fmla="*/ 48 h 57"/>
                <a:gd name="T42" fmla="*/ 22 w 61"/>
                <a:gd name="T43" fmla="*/ 48 h 57"/>
                <a:gd name="T44" fmla="*/ 23 w 61"/>
                <a:gd name="T45" fmla="*/ 54 h 57"/>
                <a:gd name="T46" fmla="*/ 23 w 61"/>
                <a:gd name="T47" fmla="*/ 54 h 57"/>
                <a:gd name="T48" fmla="*/ 31 w 61"/>
                <a:gd name="T49" fmla="*/ 57 h 57"/>
                <a:gd name="T50" fmla="*/ 40 w 61"/>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7">
                  <a:moveTo>
                    <a:pt x="40" y="53"/>
                  </a:moveTo>
                  <a:cubicBezTo>
                    <a:pt x="55" y="37"/>
                    <a:pt x="55" y="37"/>
                    <a:pt x="55" y="37"/>
                  </a:cubicBezTo>
                  <a:cubicBezTo>
                    <a:pt x="61" y="30"/>
                    <a:pt x="58" y="18"/>
                    <a:pt x="52" y="12"/>
                  </a:cubicBezTo>
                  <a:cubicBezTo>
                    <a:pt x="45" y="5"/>
                    <a:pt x="45" y="5"/>
                    <a:pt x="45" y="5"/>
                  </a:cubicBezTo>
                  <a:cubicBezTo>
                    <a:pt x="42" y="3"/>
                    <a:pt x="37" y="1"/>
                    <a:pt x="33" y="0"/>
                  </a:cubicBezTo>
                  <a:cubicBezTo>
                    <a:pt x="27" y="0"/>
                    <a:pt x="23" y="1"/>
                    <a:pt x="20" y="4"/>
                  </a:cubicBezTo>
                  <a:cubicBezTo>
                    <a:pt x="5" y="21"/>
                    <a:pt x="5" y="21"/>
                    <a:pt x="5" y="21"/>
                  </a:cubicBezTo>
                  <a:cubicBezTo>
                    <a:pt x="0" y="26"/>
                    <a:pt x="0" y="33"/>
                    <a:pt x="5" y="38"/>
                  </a:cubicBezTo>
                  <a:cubicBezTo>
                    <a:pt x="6" y="38"/>
                    <a:pt x="6" y="38"/>
                    <a:pt x="6" y="38"/>
                  </a:cubicBezTo>
                  <a:cubicBezTo>
                    <a:pt x="7" y="39"/>
                    <a:pt x="10" y="39"/>
                    <a:pt x="11" y="38"/>
                  </a:cubicBezTo>
                  <a:cubicBezTo>
                    <a:pt x="13" y="36"/>
                    <a:pt x="13" y="34"/>
                    <a:pt x="11" y="32"/>
                  </a:cubicBezTo>
                  <a:cubicBezTo>
                    <a:pt x="11" y="32"/>
                    <a:pt x="11" y="32"/>
                    <a:pt x="11" y="32"/>
                  </a:cubicBezTo>
                  <a:cubicBezTo>
                    <a:pt x="9" y="30"/>
                    <a:pt x="9" y="28"/>
                    <a:pt x="11" y="26"/>
                  </a:cubicBezTo>
                  <a:cubicBezTo>
                    <a:pt x="26" y="10"/>
                    <a:pt x="26" y="10"/>
                    <a:pt x="26" y="10"/>
                  </a:cubicBezTo>
                  <a:cubicBezTo>
                    <a:pt x="27" y="8"/>
                    <a:pt x="29" y="8"/>
                    <a:pt x="32" y="8"/>
                  </a:cubicBezTo>
                  <a:cubicBezTo>
                    <a:pt x="35" y="8"/>
                    <a:pt x="38" y="10"/>
                    <a:pt x="39" y="11"/>
                  </a:cubicBezTo>
                  <a:cubicBezTo>
                    <a:pt x="47" y="18"/>
                    <a:pt x="47" y="18"/>
                    <a:pt x="47" y="18"/>
                  </a:cubicBezTo>
                  <a:cubicBezTo>
                    <a:pt x="50" y="21"/>
                    <a:pt x="52" y="28"/>
                    <a:pt x="49" y="31"/>
                  </a:cubicBezTo>
                  <a:cubicBezTo>
                    <a:pt x="34" y="48"/>
                    <a:pt x="34" y="48"/>
                    <a:pt x="34" y="48"/>
                  </a:cubicBezTo>
                  <a:cubicBezTo>
                    <a:pt x="33" y="49"/>
                    <a:pt x="30" y="50"/>
                    <a:pt x="28" y="48"/>
                  </a:cubicBezTo>
                  <a:cubicBezTo>
                    <a:pt x="28" y="48"/>
                    <a:pt x="28" y="48"/>
                    <a:pt x="28" y="48"/>
                  </a:cubicBezTo>
                  <a:cubicBezTo>
                    <a:pt x="26" y="46"/>
                    <a:pt x="24" y="46"/>
                    <a:pt x="22" y="48"/>
                  </a:cubicBezTo>
                  <a:cubicBezTo>
                    <a:pt x="21" y="50"/>
                    <a:pt x="21" y="52"/>
                    <a:pt x="23" y="54"/>
                  </a:cubicBezTo>
                  <a:cubicBezTo>
                    <a:pt x="23" y="54"/>
                    <a:pt x="23" y="54"/>
                    <a:pt x="23" y="54"/>
                  </a:cubicBezTo>
                  <a:cubicBezTo>
                    <a:pt x="25" y="56"/>
                    <a:pt x="28" y="57"/>
                    <a:pt x="31" y="57"/>
                  </a:cubicBezTo>
                  <a:cubicBezTo>
                    <a:pt x="34" y="57"/>
                    <a:pt x="38" y="56"/>
                    <a:pt x="4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53">
              <a:extLst>
                <a:ext uri="{FF2B5EF4-FFF2-40B4-BE49-F238E27FC236}">
                  <a16:creationId xmlns:a16="http://schemas.microsoft.com/office/drawing/2014/main" id="{64FB89E7-BDD4-427B-A02F-6ED8252ED04F}"/>
                </a:ext>
              </a:extLst>
            </p:cNvPr>
            <p:cNvSpPr>
              <a:spLocks/>
            </p:cNvSpPr>
            <p:nvPr/>
          </p:nvSpPr>
          <p:spPr bwMode="auto">
            <a:xfrm>
              <a:off x="8447088" y="3390900"/>
              <a:ext cx="222250" cy="214313"/>
            </a:xfrm>
            <a:custGeom>
              <a:avLst/>
              <a:gdLst>
                <a:gd name="T0" fmla="*/ 36 w 59"/>
                <a:gd name="T1" fmla="*/ 3 h 57"/>
                <a:gd name="T2" fmla="*/ 27 w 59"/>
                <a:gd name="T3" fmla="*/ 0 h 57"/>
                <a:gd name="T4" fmla="*/ 19 w 59"/>
                <a:gd name="T5" fmla="*/ 4 h 57"/>
                <a:gd name="T6" fmla="*/ 4 w 59"/>
                <a:gd name="T7" fmla="*/ 20 h 57"/>
                <a:gd name="T8" fmla="*/ 1 w 59"/>
                <a:gd name="T9" fmla="*/ 33 h 57"/>
                <a:gd name="T10" fmla="*/ 7 w 59"/>
                <a:gd name="T11" fmla="*/ 45 h 57"/>
                <a:gd name="T12" fmla="*/ 14 w 59"/>
                <a:gd name="T13" fmla="*/ 52 h 57"/>
                <a:gd name="T14" fmla="*/ 28 w 59"/>
                <a:gd name="T15" fmla="*/ 57 h 57"/>
                <a:gd name="T16" fmla="*/ 39 w 59"/>
                <a:gd name="T17" fmla="*/ 53 h 57"/>
                <a:gd name="T18" fmla="*/ 54 w 59"/>
                <a:gd name="T19" fmla="*/ 36 h 57"/>
                <a:gd name="T20" fmla="*/ 54 w 59"/>
                <a:gd name="T21" fmla="*/ 19 h 57"/>
                <a:gd name="T22" fmla="*/ 53 w 59"/>
                <a:gd name="T23" fmla="*/ 19 h 57"/>
                <a:gd name="T24" fmla="*/ 48 w 59"/>
                <a:gd name="T25" fmla="*/ 19 h 57"/>
                <a:gd name="T26" fmla="*/ 48 w 59"/>
                <a:gd name="T27" fmla="*/ 25 h 57"/>
                <a:gd name="T28" fmla="*/ 48 w 59"/>
                <a:gd name="T29" fmla="*/ 25 h 57"/>
                <a:gd name="T30" fmla="*/ 48 w 59"/>
                <a:gd name="T31" fmla="*/ 31 h 57"/>
                <a:gd name="T32" fmla="*/ 33 w 59"/>
                <a:gd name="T33" fmla="*/ 47 h 57"/>
                <a:gd name="T34" fmla="*/ 20 w 59"/>
                <a:gd name="T35" fmla="*/ 46 h 57"/>
                <a:gd name="T36" fmla="*/ 12 w 59"/>
                <a:gd name="T37" fmla="*/ 39 h 57"/>
                <a:gd name="T38" fmla="*/ 9 w 59"/>
                <a:gd name="T39" fmla="*/ 32 h 57"/>
                <a:gd name="T40" fmla="*/ 10 w 59"/>
                <a:gd name="T41" fmla="*/ 26 h 57"/>
                <a:gd name="T42" fmla="*/ 25 w 59"/>
                <a:gd name="T43" fmla="*/ 9 h 57"/>
                <a:gd name="T44" fmla="*/ 28 w 59"/>
                <a:gd name="T45" fmla="*/ 8 h 57"/>
                <a:gd name="T46" fmla="*/ 31 w 59"/>
                <a:gd name="T47" fmla="*/ 9 h 57"/>
                <a:gd name="T48" fmla="*/ 31 w 59"/>
                <a:gd name="T49" fmla="*/ 9 h 57"/>
                <a:gd name="T50" fmla="*/ 37 w 59"/>
                <a:gd name="T51" fmla="*/ 9 h 57"/>
                <a:gd name="T52" fmla="*/ 36 w 59"/>
                <a:gd name="T5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7">
                  <a:moveTo>
                    <a:pt x="36" y="3"/>
                  </a:moveTo>
                  <a:cubicBezTo>
                    <a:pt x="34" y="1"/>
                    <a:pt x="31" y="0"/>
                    <a:pt x="27" y="0"/>
                  </a:cubicBezTo>
                  <a:cubicBezTo>
                    <a:pt x="24" y="0"/>
                    <a:pt x="21" y="1"/>
                    <a:pt x="19" y="4"/>
                  </a:cubicBezTo>
                  <a:cubicBezTo>
                    <a:pt x="4" y="20"/>
                    <a:pt x="4" y="20"/>
                    <a:pt x="4" y="20"/>
                  </a:cubicBezTo>
                  <a:cubicBezTo>
                    <a:pt x="1" y="23"/>
                    <a:pt x="0" y="28"/>
                    <a:pt x="1" y="33"/>
                  </a:cubicBezTo>
                  <a:cubicBezTo>
                    <a:pt x="2" y="38"/>
                    <a:pt x="4" y="42"/>
                    <a:pt x="7" y="45"/>
                  </a:cubicBezTo>
                  <a:cubicBezTo>
                    <a:pt x="14" y="52"/>
                    <a:pt x="14" y="52"/>
                    <a:pt x="14" y="52"/>
                  </a:cubicBezTo>
                  <a:cubicBezTo>
                    <a:pt x="18" y="55"/>
                    <a:pt x="23" y="57"/>
                    <a:pt x="28" y="57"/>
                  </a:cubicBezTo>
                  <a:cubicBezTo>
                    <a:pt x="32" y="57"/>
                    <a:pt x="36" y="56"/>
                    <a:pt x="39" y="53"/>
                  </a:cubicBezTo>
                  <a:cubicBezTo>
                    <a:pt x="54" y="36"/>
                    <a:pt x="54" y="36"/>
                    <a:pt x="54" y="36"/>
                  </a:cubicBezTo>
                  <a:cubicBezTo>
                    <a:pt x="59" y="31"/>
                    <a:pt x="59" y="24"/>
                    <a:pt x="54" y="19"/>
                  </a:cubicBezTo>
                  <a:cubicBezTo>
                    <a:pt x="53" y="19"/>
                    <a:pt x="53" y="19"/>
                    <a:pt x="53" y="19"/>
                  </a:cubicBezTo>
                  <a:cubicBezTo>
                    <a:pt x="52" y="18"/>
                    <a:pt x="49" y="18"/>
                    <a:pt x="48" y="19"/>
                  </a:cubicBezTo>
                  <a:cubicBezTo>
                    <a:pt x="46" y="21"/>
                    <a:pt x="46" y="23"/>
                    <a:pt x="48" y="25"/>
                  </a:cubicBezTo>
                  <a:cubicBezTo>
                    <a:pt x="48" y="25"/>
                    <a:pt x="48" y="25"/>
                    <a:pt x="48" y="25"/>
                  </a:cubicBezTo>
                  <a:cubicBezTo>
                    <a:pt x="50" y="27"/>
                    <a:pt x="50" y="29"/>
                    <a:pt x="48" y="31"/>
                  </a:cubicBezTo>
                  <a:cubicBezTo>
                    <a:pt x="33" y="47"/>
                    <a:pt x="33" y="47"/>
                    <a:pt x="33" y="47"/>
                  </a:cubicBezTo>
                  <a:cubicBezTo>
                    <a:pt x="30" y="50"/>
                    <a:pt x="23" y="49"/>
                    <a:pt x="20" y="46"/>
                  </a:cubicBezTo>
                  <a:cubicBezTo>
                    <a:pt x="12" y="39"/>
                    <a:pt x="12" y="39"/>
                    <a:pt x="12" y="39"/>
                  </a:cubicBezTo>
                  <a:cubicBezTo>
                    <a:pt x="11" y="37"/>
                    <a:pt x="9" y="35"/>
                    <a:pt x="9" y="32"/>
                  </a:cubicBezTo>
                  <a:cubicBezTo>
                    <a:pt x="8" y="29"/>
                    <a:pt x="9" y="27"/>
                    <a:pt x="10" y="26"/>
                  </a:cubicBezTo>
                  <a:cubicBezTo>
                    <a:pt x="25" y="9"/>
                    <a:pt x="25" y="9"/>
                    <a:pt x="25" y="9"/>
                  </a:cubicBezTo>
                  <a:cubicBezTo>
                    <a:pt x="26" y="8"/>
                    <a:pt x="27" y="8"/>
                    <a:pt x="28" y="8"/>
                  </a:cubicBezTo>
                  <a:cubicBezTo>
                    <a:pt x="29" y="8"/>
                    <a:pt x="30" y="8"/>
                    <a:pt x="31" y="9"/>
                  </a:cubicBezTo>
                  <a:cubicBezTo>
                    <a:pt x="31" y="9"/>
                    <a:pt x="31" y="9"/>
                    <a:pt x="31" y="9"/>
                  </a:cubicBezTo>
                  <a:cubicBezTo>
                    <a:pt x="33" y="11"/>
                    <a:pt x="35" y="11"/>
                    <a:pt x="37" y="9"/>
                  </a:cubicBezTo>
                  <a:cubicBezTo>
                    <a:pt x="38" y="7"/>
                    <a:pt x="38" y="5"/>
                    <a:pt x="3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54">
              <a:extLst>
                <a:ext uri="{FF2B5EF4-FFF2-40B4-BE49-F238E27FC236}">
                  <a16:creationId xmlns:a16="http://schemas.microsoft.com/office/drawing/2014/main" id="{D045299B-29DD-4047-89E8-3D16041F6629}"/>
                </a:ext>
              </a:extLst>
            </p:cNvPr>
            <p:cNvSpPr>
              <a:spLocks/>
            </p:cNvSpPr>
            <p:nvPr/>
          </p:nvSpPr>
          <p:spPr bwMode="auto">
            <a:xfrm>
              <a:off x="8548688" y="3349625"/>
              <a:ext cx="142875" cy="153988"/>
            </a:xfrm>
            <a:custGeom>
              <a:avLst/>
              <a:gdLst>
                <a:gd name="T0" fmla="*/ 1 w 38"/>
                <a:gd name="T1" fmla="*/ 40 h 41"/>
                <a:gd name="T2" fmla="*/ 4 w 38"/>
                <a:gd name="T3" fmla="*/ 41 h 41"/>
                <a:gd name="T4" fmla="*/ 7 w 38"/>
                <a:gd name="T5" fmla="*/ 40 h 41"/>
                <a:gd name="T6" fmla="*/ 37 w 38"/>
                <a:gd name="T7" fmla="*/ 8 h 41"/>
                <a:gd name="T8" fmla="*/ 37 w 38"/>
                <a:gd name="T9" fmla="*/ 2 h 41"/>
                <a:gd name="T10" fmla="*/ 31 w 38"/>
                <a:gd name="T11" fmla="*/ 2 h 41"/>
                <a:gd name="T12" fmla="*/ 1 w 38"/>
                <a:gd name="T13" fmla="*/ 34 h 41"/>
                <a:gd name="T14" fmla="*/ 1 w 3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1" y="40"/>
                  </a:moveTo>
                  <a:cubicBezTo>
                    <a:pt x="2" y="41"/>
                    <a:pt x="3" y="41"/>
                    <a:pt x="4" y="41"/>
                  </a:cubicBezTo>
                  <a:cubicBezTo>
                    <a:pt x="5" y="41"/>
                    <a:pt x="6" y="41"/>
                    <a:pt x="7" y="40"/>
                  </a:cubicBezTo>
                  <a:cubicBezTo>
                    <a:pt x="37" y="8"/>
                    <a:pt x="37" y="8"/>
                    <a:pt x="37" y="8"/>
                  </a:cubicBezTo>
                  <a:cubicBezTo>
                    <a:pt x="38" y="6"/>
                    <a:pt x="38" y="3"/>
                    <a:pt x="37" y="2"/>
                  </a:cubicBezTo>
                  <a:cubicBezTo>
                    <a:pt x="35" y="0"/>
                    <a:pt x="33" y="1"/>
                    <a:pt x="31" y="2"/>
                  </a:cubicBezTo>
                  <a:cubicBezTo>
                    <a:pt x="1" y="34"/>
                    <a:pt x="1" y="34"/>
                    <a:pt x="1" y="34"/>
                  </a:cubicBezTo>
                  <a:cubicBezTo>
                    <a:pt x="0" y="36"/>
                    <a:pt x="0" y="39"/>
                    <a:pt x="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0" name="Group 59">
            <a:extLst>
              <a:ext uri="{FF2B5EF4-FFF2-40B4-BE49-F238E27FC236}">
                <a16:creationId xmlns:a16="http://schemas.microsoft.com/office/drawing/2014/main" id="{8DF8D68E-534B-4AAC-9FFD-9E538A30CEFD}"/>
              </a:ext>
            </a:extLst>
          </p:cNvPr>
          <p:cNvGrpSpPr/>
          <p:nvPr/>
        </p:nvGrpSpPr>
        <p:grpSpPr>
          <a:xfrm>
            <a:off x="209856" y="6477000"/>
            <a:ext cx="7853384" cy="839905"/>
            <a:chOff x="385768" y="6477000"/>
            <a:chExt cx="7853384" cy="839905"/>
          </a:xfrm>
        </p:grpSpPr>
        <p:sp>
          <p:nvSpPr>
            <p:cNvPr id="61" name="Rectangle 60">
              <a:extLst>
                <a:ext uri="{FF2B5EF4-FFF2-40B4-BE49-F238E27FC236}">
                  <a16:creationId xmlns:a16="http://schemas.microsoft.com/office/drawing/2014/main" id="{3FB4FAC5-7710-4D2D-A300-787C603BAD09}"/>
                </a:ext>
              </a:extLst>
            </p:cNvPr>
            <p:cNvSpPr/>
            <p:nvPr/>
          </p:nvSpPr>
          <p:spPr>
            <a:xfrm>
              <a:off x="385768" y="7127992"/>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73A833E6-A2E3-4BF4-AB3F-0A15A27EF1B9}"/>
                </a:ext>
              </a:extLst>
            </p:cNvPr>
            <p:cNvGrpSpPr/>
            <p:nvPr/>
          </p:nvGrpSpPr>
          <p:grpSpPr>
            <a:xfrm>
              <a:off x="388620" y="6477000"/>
              <a:ext cx="7850532" cy="727410"/>
              <a:chOff x="388620" y="6477000"/>
              <a:chExt cx="7850532" cy="727410"/>
            </a:xfrm>
          </p:grpSpPr>
          <p:sp>
            <p:nvSpPr>
              <p:cNvPr id="63" name="Rectangle 62">
                <a:extLst>
                  <a:ext uri="{FF2B5EF4-FFF2-40B4-BE49-F238E27FC236}">
                    <a16:creationId xmlns:a16="http://schemas.microsoft.com/office/drawing/2014/main" id="{35F5B672-194B-4BE0-93A3-F25A344FB52E}"/>
                  </a:ext>
                </a:extLst>
              </p:cNvPr>
              <p:cNvSpPr/>
              <p:nvPr/>
            </p:nvSpPr>
            <p:spPr>
              <a:xfrm>
                <a:off x="388620" y="6477000"/>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4" name="TextBox 63">
                <a:extLst>
                  <a:ext uri="{FF2B5EF4-FFF2-40B4-BE49-F238E27FC236}">
                    <a16:creationId xmlns:a16="http://schemas.microsoft.com/office/drawing/2014/main" id="{28421726-2796-4ADB-B4CA-9506A90D1896}"/>
                  </a:ext>
                </a:extLst>
              </p:cNvPr>
              <p:cNvSpPr txBox="1"/>
              <p:nvPr/>
            </p:nvSpPr>
            <p:spPr>
              <a:xfrm>
                <a:off x="1241140" y="6625262"/>
                <a:ext cx="2687482" cy="430887"/>
              </a:xfrm>
              <a:prstGeom prst="rect">
                <a:avLst/>
              </a:prstGeom>
              <a:noFill/>
            </p:spPr>
            <p:txBody>
              <a:bodyPr wrap="square" lIns="0" tIns="0" rIns="0" bIns="0" rtlCol="0" anchor="t">
                <a:spAutoFit/>
              </a:bodyPr>
              <a:lstStyle/>
              <a:p>
                <a:r>
                  <a:rPr lang="en-US" sz="1400" b="1" dirty="0">
                    <a:latin typeface="Arial Black" panose="020B0A04020102020204" pitchFamily="34" charset="0"/>
                  </a:rPr>
                  <a:t>We have lost deals to them before due to…</a:t>
                </a:r>
              </a:p>
            </p:txBody>
          </p:sp>
          <p:sp>
            <p:nvSpPr>
              <p:cNvPr id="66" name="Rectangle 65">
                <a:extLst>
                  <a:ext uri="{FF2B5EF4-FFF2-40B4-BE49-F238E27FC236}">
                    <a16:creationId xmlns:a16="http://schemas.microsoft.com/office/drawing/2014/main" id="{C9A7FEFF-7AA4-4426-83D8-B55B184EAE39}"/>
                  </a:ext>
                </a:extLst>
              </p:cNvPr>
              <p:cNvSpPr/>
              <p:nvPr/>
            </p:nvSpPr>
            <p:spPr>
              <a:xfrm>
                <a:off x="3986208" y="6477000"/>
                <a:ext cx="727410" cy="72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7" name="TextBox 66">
                <a:extLst>
                  <a:ext uri="{FF2B5EF4-FFF2-40B4-BE49-F238E27FC236}">
                    <a16:creationId xmlns:a16="http://schemas.microsoft.com/office/drawing/2014/main" id="{AC0B99CA-2E0B-43FB-BCCA-671AD6D02589}"/>
                  </a:ext>
                </a:extLst>
              </p:cNvPr>
              <p:cNvSpPr txBox="1"/>
              <p:nvPr/>
            </p:nvSpPr>
            <p:spPr>
              <a:xfrm>
                <a:off x="4838727" y="6625262"/>
                <a:ext cx="3400425" cy="430887"/>
              </a:xfrm>
              <a:prstGeom prst="rect">
                <a:avLst/>
              </a:prstGeom>
              <a:noFill/>
            </p:spPr>
            <p:txBody>
              <a:bodyPr wrap="square" lIns="0" tIns="0" rIns="0" bIns="0" rtlCol="0" anchor="t">
                <a:spAutoFit/>
              </a:bodyPr>
              <a:lstStyle/>
              <a:p>
                <a:r>
                  <a:rPr lang="en-US" sz="1400" b="1" dirty="0">
                    <a:latin typeface="Arial Black" panose="020B0A04020102020204" pitchFamily="34" charset="0"/>
                  </a:rPr>
                  <a:t>We position ourselves </a:t>
                </a:r>
                <a:br>
                  <a:rPr lang="en-US" sz="1400" b="1" dirty="0">
                    <a:latin typeface="Arial Black" panose="020B0A04020102020204" pitchFamily="34" charset="0"/>
                  </a:rPr>
                </a:br>
                <a:r>
                  <a:rPr lang="en-US" sz="1400" b="1" dirty="0">
                    <a:latin typeface="Arial Black" panose="020B0A04020102020204" pitchFamily="34" charset="0"/>
                  </a:rPr>
                  <a:t>by highlighting…</a:t>
                </a:r>
              </a:p>
            </p:txBody>
          </p:sp>
          <p:grpSp>
            <p:nvGrpSpPr>
              <p:cNvPr id="68" name="Group 67">
                <a:extLst>
                  <a:ext uri="{FF2B5EF4-FFF2-40B4-BE49-F238E27FC236}">
                    <a16:creationId xmlns:a16="http://schemas.microsoft.com/office/drawing/2014/main" id="{4563D7F2-7D2B-4AE1-930F-2309213DD136}"/>
                  </a:ext>
                </a:extLst>
              </p:cNvPr>
              <p:cNvGrpSpPr/>
              <p:nvPr/>
            </p:nvGrpSpPr>
            <p:grpSpPr>
              <a:xfrm>
                <a:off x="588524" y="6676183"/>
                <a:ext cx="327603" cy="329045"/>
                <a:chOff x="5554663" y="2886076"/>
                <a:chExt cx="360363" cy="361950"/>
              </a:xfrm>
              <a:solidFill>
                <a:schemeClr val="bg1"/>
              </a:solidFill>
            </p:grpSpPr>
            <p:sp>
              <p:nvSpPr>
                <p:cNvPr id="77" name="Freeform 57">
                  <a:extLst>
                    <a:ext uri="{FF2B5EF4-FFF2-40B4-BE49-F238E27FC236}">
                      <a16:creationId xmlns:a16="http://schemas.microsoft.com/office/drawing/2014/main" id="{B55BB9C4-162D-4323-8FE5-7EBDA5F8F208}"/>
                    </a:ext>
                  </a:extLst>
                </p:cNvPr>
                <p:cNvSpPr>
                  <a:spLocks/>
                </p:cNvSpPr>
                <p:nvPr/>
              </p:nvSpPr>
              <p:spPr bwMode="auto">
                <a:xfrm>
                  <a:off x="5554663" y="2932113"/>
                  <a:ext cx="173038" cy="285750"/>
                </a:xfrm>
                <a:custGeom>
                  <a:avLst/>
                  <a:gdLst>
                    <a:gd name="T0" fmla="*/ 12 w 46"/>
                    <a:gd name="T1" fmla="*/ 64 h 76"/>
                    <a:gd name="T2" fmla="*/ 12 w 46"/>
                    <a:gd name="T3" fmla="*/ 0 h 76"/>
                    <a:gd name="T4" fmla="*/ 2 w 46"/>
                    <a:gd name="T5" fmla="*/ 0 h 76"/>
                    <a:gd name="T6" fmla="*/ 0 w 46"/>
                    <a:gd name="T7" fmla="*/ 2 h 76"/>
                    <a:gd name="T8" fmla="*/ 0 w 46"/>
                    <a:gd name="T9" fmla="*/ 66 h 76"/>
                    <a:gd name="T10" fmla="*/ 10 w 46"/>
                    <a:gd name="T11" fmla="*/ 76 h 76"/>
                    <a:gd name="T12" fmla="*/ 46 w 46"/>
                    <a:gd name="T13" fmla="*/ 76 h 76"/>
                    <a:gd name="T14" fmla="*/ 41 w 46"/>
                    <a:gd name="T15" fmla="*/ 64 h 76"/>
                    <a:gd name="T16" fmla="*/ 12 w 46"/>
                    <a:gd name="T17"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6">
                      <a:moveTo>
                        <a:pt x="12" y="64"/>
                      </a:move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6" y="76"/>
                        <a:pt x="46" y="76"/>
                        <a:pt x="46" y="76"/>
                      </a:cubicBezTo>
                      <a:cubicBezTo>
                        <a:pt x="43" y="73"/>
                        <a:pt x="42" y="68"/>
                        <a:pt x="41" y="64"/>
                      </a:cubicBezTo>
                      <a:lnTo>
                        <a:pt x="1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58">
                  <a:extLst>
                    <a:ext uri="{FF2B5EF4-FFF2-40B4-BE49-F238E27FC236}">
                      <a16:creationId xmlns:a16="http://schemas.microsoft.com/office/drawing/2014/main" id="{CB32E56A-3C7E-4208-977F-58AC57D9ED6A}"/>
                    </a:ext>
                  </a:extLst>
                </p:cNvPr>
                <p:cNvSpPr>
                  <a:spLocks/>
                </p:cNvSpPr>
                <p:nvPr/>
              </p:nvSpPr>
              <p:spPr bwMode="auto">
                <a:xfrm>
                  <a:off x="5765800" y="2932113"/>
                  <a:ext cx="44450" cy="115888"/>
                </a:xfrm>
                <a:custGeom>
                  <a:avLst/>
                  <a:gdLst>
                    <a:gd name="T0" fmla="*/ 12 w 12"/>
                    <a:gd name="T1" fmla="*/ 2 h 31"/>
                    <a:gd name="T2" fmla="*/ 10 w 12"/>
                    <a:gd name="T3" fmla="*/ 0 h 31"/>
                    <a:gd name="T4" fmla="*/ 0 w 12"/>
                    <a:gd name="T5" fmla="*/ 0 h 31"/>
                    <a:gd name="T6" fmla="*/ 0 w 12"/>
                    <a:gd name="T7" fmla="*/ 31 h 31"/>
                    <a:gd name="T8" fmla="*/ 12 w 12"/>
                    <a:gd name="T9" fmla="*/ 28 h 31"/>
                    <a:gd name="T10" fmla="*/ 12 w 12"/>
                    <a:gd name="T11" fmla="*/ 2 h 31"/>
                  </a:gdLst>
                  <a:ahLst/>
                  <a:cxnLst>
                    <a:cxn ang="0">
                      <a:pos x="T0" y="T1"/>
                    </a:cxn>
                    <a:cxn ang="0">
                      <a:pos x="T2" y="T3"/>
                    </a:cxn>
                    <a:cxn ang="0">
                      <a:pos x="T4" y="T5"/>
                    </a:cxn>
                    <a:cxn ang="0">
                      <a:pos x="T6" y="T7"/>
                    </a:cxn>
                    <a:cxn ang="0">
                      <a:pos x="T8" y="T9"/>
                    </a:cxn>
                    <a:cxn ang="0">
                      <a:pos x="T10" y="T11"/>
                    </a:cxn>
                  </a:cxnLst>
                  <a:rect l="0" t="0" r="r" b="b"/>
                  <a:pathLst>
                    <a:path w="12" h="31">
                      <a:moveTo>
                        <a:pt x="12" y="2"/>
                      </a:moveTo>
                      <a:cubicBezTo>
                        <a:pt x="12" y="1"/>
                        <a:pt x="11" y="0"/>
                        <a:pt x="10" y="0"/>
                      </a:cubicBezTo>
                      <a:cubicBezTo>
                        <a:pt x="0" y="0"/>
                        <a:pt x="0" y="0"/>
                        <a:pt x="0" y="0"/>
                      </a:cubicBezTo>
                      <a:cubicBezTo>
                        <a:pt x="0" y="31"/>
                        <a:pt x="0" y="31"/>
                        <a:pt x="0" y="31"/>
                      </a:cubicBezTo>
                      <a:cubicBezTo>
                        <a:pt x="4" y="30"/>
                        <a:pt x="8" y="28"/>
                        <a:pt x="12" y="28"/>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59">
                  <a:extLst>
                    <a:ext uri="{FF2B5EF4-FFF2-40B4-BE49-F238E27FC236}">
                      <a16:creationId xmlns:a16="http://schemas.microsoft.com/office/drawing/2014/main" id="{AA82667B-64C3-495A-AB52-D2FF2FC492CD}"/>
                    </a:ext>
                  </a:extLst>
                </p:cNvPr>
                <p:cNvSpPr>
                  <a:spLocks/>
                </p:cNvSpPr>
                <p:nvPr/>
              </p:nvSpPr>
              <p:spPr bwMode="auto">
                <a:xfrm>
                  <a:off x="5630863" y="3022601"/>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0">
                  <a:extLst>
                    <a:ext uri="{FF2B5EF4-FFF2-40B4-BE49-F238E27FC236}">
                      <a16:creationId xmlns:a16="http://schemas.microsoft.com/office/drawing/2014/main" id="{88413771-7032-49D7-AD53-761A17849E2D}"/>
                    </a:ext>
                  </a:extLst>
                </p:cNvPr>
                <p:cNvSpPr>
                  <a:spLocks/>
                </p:cNvSpPr>
                <p:nvPr/>
              </p:nvSpPr>
              <p:spPr bwMode="auto">
                <a:xfrm>
                  <a:off x="5630863" y="3052763"/>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1">
                  <a:extLst>
                    <a:ext uri="{FF2B5EF4-FFF2-40B4-BE49-F238E27FC236}">
                      <a16:creationId xmlns:a16="http://schemas.microsoft.com/office/drawing/2014/main" id="{7B7B9EA6-5CBD-4CAA-B33A-5230342B7AED}"/>
                    </a:ext>
                  </a:extLst>
                </p:cNvPr>
                <p:cNvSpPr>
                  <a:spLocks/>
                </p:cNvSpPr>
                <p:nvPr/>
              </p:nvSpPr>
              <p:spPr bwMode="auto">
                <a:xfrm>
                  <a:off x="5630863" y="3082926"/>
                  <a:ext cx="88900" cy="14288"/>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2">
                  <a:extLst>
                    <a:ext uri="{FF2B5EF4-FFF2-40B4-BE49-F238E27FC236}">
                      <a16:creationId xmlns:a16="http://schemas.microsoft.com/office/drawing/2014/main" id="{7848B857-4D12-4A23-B3A3-9979F7FDB45D}"/>
                    </a:ext>
                  </a:extLst>
                </p:cNvPr>
                <p:cNvSpPr>
                  <a:spLocks/>
                </p:cNvSpPr>
                <p:nvPr/>
              </p:nvSpPr>
              <p:spPr bwMode="auto">
                <a:xfrm>
                  <a:off x="5630863" y="3113088"/>
                  <a:ext cx="60325" cy="14288"/>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63">
                  <a:extLst>
                    <a:ext uri="{FF2B5EF4-FFF2-40B4-BE49-F238E27FC236}">
                      <a16:creationId xmlns:a16="http://schemas.microsoft.com/office/drawing/2014/main" id="{6DBD740E-211F-463C-8492-A0E4EF3DAED7}"/>
                    </a:ext>
                  </a:extLst>
                </p:cNvPr>
                <p:cNvSpPr>
                  <a:spLocks/>
                </p:cNvSpPr>
                <p:nvPr/>
              </p:nvSpPr>
              <p:spPr bwMode="auto">
                <a:xfrm>
                  <a:off x="5614988" y="2886076"/>
                  <a:ext cx="134938" cy="106363"/>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64">
                  <a:extLst>
                    <a:ext uri="{FF2B5EF4-FFF2-40B4-BE49-F238E27FC236}">
                      <a16:creationId xmlns:a16="http://schemas.microsoft.com/office/drawing/2014/main" id="{624DECD0-A384-4E17-AAE7-A0C51E8CA8C0}"/>
                    </a:ext>
                  </a:extLst>
                </p:cNvPr>
                <p:cNvSpPr>
                  <a:spLocks noEditPoints="1"/>
                </p:cNvSpPr>
                <p:nvPr/>
              </p:nvSpPr>
              <p:spPr bwMode="auto">
                <a:xfrm>
                  <a:off x="5719763" y="3052763"/>
                  <a:ext cx="195263" cy="19526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8 w 52"/>
                    <a:gd name="T11" fmla="*/ 35 h 52"/>
                    <a:gd name="T12" fmla="*/ 38 w 52"/>
                    <a:gd name="T13" fmla="*/ 38 h 52"/>
                    <a:gd name="T14" fmla="*/ 35 w 52"/>
                    <a:gd name="T15" fmla="*/ 38 h 52"/>
                    <a:gd name="T16" fmla="*/ 26 w 52"/>
                    <a:gd name="T17" fmla="*/ 29 h 52"/>
                    <a:gd name="T18" fmla="*/ 17 w 52"/>
                    <a:gd name="T19" fmla="*/ 38 h 52"/>
                    <a:gd name="T20" fmla="*/ 14 w 52"/>
                    <a:gd name="T21" fmla="*/ 38 h 52"/>
                    <a:gd name="T22" fmla="*/ 14 w 52"/>
                    <a:gd name="T23" fmla="*/ 35 h 52"/>
                    <a:gd name="T24" fmla="*/ 23 w 52"/>
                    <a:gd name="T25" fmla="*/ 26 h 52"/>
                    <a:gd name="T26" fmla="*/ 14 w 52"/>
                    <a:gd name="T27" fmla="*/ 17 h 52"/>
                    <a:gd name="T28" fmla="*/ 14 w 52"/>
                    <a:gd name="T29" fmla="*/ 14 h 52"/>
                    <a:gd name="T30" fmla="*/ 17 w 52"/>
                    <a:gd name="T31" fmla="*/ 14 h 52"/>
                    <a:gd name="T32" fmla="*/ 26 w 52"/>
                    <a:gd name="T33" fmla="*/ 23 h 52"/>
                    <a:gd name="T34" fmla="*/ 35 w 52"/>
                    <a:gd name="T35" fmla="*/ 14 h 52"/>
                    <a:gd name="T36" fmla="*/ 38 w 52"/>
                    <a:gd name="T37" fmla="*/ 14 h 52"/>
                    <a:gd name="T38" fmla="*/ 38 w 52"/>
                    <a:gd name="T39" fmla="*/ 17 h 52"/>
                    <a:gd name="T40" fmla="*/ 29 w 52"/>
                    <a:gd name="T41" fmla="*/ 26 h 52"/>
                    <a:gd name="T42" fmla="*/ 38 w 52"/>
                    <a:gd name="T4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8" y="35"/>
                      </a:moveTo>
                      <a:cubicBezTo>
                        <a:pt x="39" y="36"/>
                        <a:pt x="39" y="37"/>
                        <a:pt x="38" y="38"/>
                      </a:cubicBezTo>
                      <a:cubicBezTo>
                        <a:pt x="37" y="39"/>
                        <a:pt x="36" y="39"/>
                        <a:pt x="35" y="38"/>
                      </a:cubicBezTo>
                      <a:cubicBezTo>
                        <a:pt x="26" y="29"/>
                        <a:pt x="26" y="29"/>
                        <a:pt x="26" y="29"/>
                      </a:cubicBezTo>
                      <a:cubicBezTo>
                        <a:pt x="17" y="38"/>
                        <a:pt x="17" y="38"/>
                        <a:pt x="17" y="38"/>
                      </a:cubicBezTo>
                      <a:cubicBezTo>
                        <a:pt x="16" y="39"/>
                        <a:pt x="15" y="39"/>
                        <a:pt x="14" y="38"/>
                      </a:cubicBezTo>
                      <a:cubicBezTo>
                        <a:pt x="13" y="37"/>
                        <a:pt x="13" y="36"/>
                        <a:pt x="14" y="35"/>
                      </a:cubicBezTo>
                      <a:cubicBezTo>
                        <a:pt x="23" y="26"/>
                        <a:pt x="23" y="26"/>
                        <a:pt x="23" y="26"/>
                      </a:cubicBezTo>
                      <a:cubicBezTo>
                        <a:pt x="14" y="17"/>
                        <a:pt x="14" y="17"/>
                        <a:pt x="14" y="17"/>
                      </a:cubicBezTo>
                      <a:cubicBezTo>
                        <a:pt x="13" y="16"/>
                        <a:pt x="13" y="15"/>
                        <a:pt x="14" y="14"/>
                      </a:cubicBezTo>
                      <a:cubicBezTo>
                        <a:pt x="15" y="13"/>
                        <a:pt x="16" y="13"/>
                        <a:pt x="17" y="14"/>
                      </a:cubicBezTo>
                      <a:cubicBezTo>
                        <a:pt x="26" y="23"/>
                        <a:pt x="26" y="23"/>
                        <a:pt x="26" y="23"/>
                      </a:cubicBezTo>
                      <a:cubicBezTo>
                        <a:pt x="35" y="14"/>
                        <a:pt x="35" y="14"/>
                        <a:pt x="35" y="14"/>
                      </a:cubicBezTo>
                      <a:cubicBezTo>
                        <a:pt x="36" y="13"/>
                        <a:pt x="37" y="13"/>
                        <a:pt x="38" y="14"/>
                      </a:cubicBezTo>
                      <a:cubicBezTo>
                        <a:pt x="39" y="15"/>
                        <a:pt x="39" y="16"/>
                        <a:pt x="38" y="17"/>
                      </a:cubicBezTo>
                      <a:cubicBezTo>
                        <a:pt x="29" y="26"/>
                        <a:pt x="29" y="26"/>
                        <a:pt x="29" y="26"/>
                      </a:cubicBezTo>
                      <a:lnTo>
                        <a:pt x="3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9" name="Group 68">
                <a:extLst>
                  <a:ext uri="{FF2B5EF4-FFF2-40B4-BE49-F238E27FC236}">
                    <a16:creationId xmlns:a16="http://schemas.microsoft.com/office/drawing/2014/main" id="{4646ACB2-14AA-4008-ADCF-C51CAC68E1D1}"/>
                  </a:ext>
                </a:extLst>
              </p:cNvPr>
              <p:cNvGrpSpPr/>
              <p:nvPr/>
            </p:nvGrpSpPr>
            <p:grpSpPr>
              <a:xfrm>
                <a:off x="4186112" y="6676904"/>
                <a:ext cx="327602" cy="327603"/>
                <a:chOff x="5554663" y="2887663"/>
                <a:chExt cx="360362" cy="360363"/>
              </a:xfrm>
              <a:solidFill>
                <a:schemeClr val="bg1"/>
              </a:solidFill>
            </p:grpSpPr>
            <p:sp>
              <p:nvSpPr>
                <p:cNvPr id="70" name="Freeform 152">
                  <a:extLst>
                    <a:ext uri="{FF2B5EF4-FFF2-40B4-BE49-F238E27FC236}">
                      <a16:creationId xmlns:a16="http://schemas.microsoft.com/office/drawing/2014/main" id="{2FFF13F0-C751-4350-94F1-0999939777FF}"/>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53">
                  <a:extLst>
                    <a:ext uri="{FF2B5EF4-FFF2-40B4-BE49-F238E27FC236}">
                      <a16:creationId xmlns:a16="http://schemas.microsoft.com/office/drawing/2014/main" id="{31B371EF-74EC-40B5-8EC5-E03726C80A68}"/>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54">
                  <a:extLst>
                    <a:ext uri="{FF2B5EF4-FFF2-40B4-BE49-F238E27FC236}">
                      <a16:creationId xmlns:a16="http://schemas.microsoft.com/office/drawing/2014/main" id="{545EFAB8-C966-43B1-ABCC-D91CB89BEBB2}"/>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5">
                  <a:extLst>
                    <a:ext uri="{FF2B5EF4-FFF2-40B4-BE49-F238E27FC236}">
                      <a16:creationId xmlns:a16="http://schemas.microsoft.com/office/drawing/2014/main" id="{F6601C67-FD60-42BA-9C52-D69BEA1F0E41}"/>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88" name="Slide Number Placeholder 2">
            <a:extLst>
              <a:ext uri="{FF2B5EF4-FFF2-40B4-BE49-F238E27FC236}">
                <a16:creationId xmlns:a16="http://schemas.microsoft.com/office/drawing/2014/main" id="{E7DADB4B-ABD5-7549-BD33-FD6C39A05BF7}"/>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91</a:t>
            </a:fld>
            <a:endParaRPr lang="en-US" sz="1050" b="1" dirty="0">
              <a:solidFill>
                <a:schemeClr val="accent3"/>
              </a:solidFill>
              <a:latin typeface="Arial" panose="020B0604020202020204" pitchFamily="34" charset="0"/>
              <a:cs typeface="Arial" panose="020B0604020202020204" pitchFamily="34" charset="0"/>
            </a:endParaRPr>
          </a:p>
        </p:txBody>
      </p:sp>
      <p:pic>
        <p:nvPicPr>
          <p:cNvPr id="92" name="Picture 91" descr="ACI Universal Payments">
            <a:extLst>
              <a:ext uri="{FF2B5EF4-FFF2-40B4-BE49-F238E27FC236}">
                <a16:creationId xmlns:a16="http://schemas.microsoft.com/office/drawing/2014/main" id="{879D93D6-FE82-CF48-A7AB-BC92D9EA28EA}"/>
              </a:ext>
            </a:extLst>
          </p:cNvPr>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444875" y="304800"/>
            <a:ext cx="1230107" cy="18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650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C5972AB1-0318-4022-87BD-53888CB54B8A}"/>
              </a:ext>
            </a:extLst>
          </p:cNvPr>
          <p:cNvSpPr/>
          <p:nvPr/>
        </p:nvSpPr>
        <p:spPr>
          <a:xfrm>
            <a:off x="209856" y="7127992"/>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A3112F7E-4E61-41D5-AF9A-EB187EE23B8C}"/>
              </a:ext>
            </a:extLst>
          </p:cNvPr>
          <p:cNvSpPr/>
          <p:nvPr/>
        </p:nvSpPr>
        <p:spPr>
          <a:xfrm>
            <a:off x="209856" y="4372435"/>
            <a:ext cx="7386632" cy="188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 name="Picture 107" descr="A close up of a cage&#10;&#10;Description automatically generated">
            <a:extLst>
              <a:ext uri="{FF2B5EF4-FFF2-40B4-BE49-F238E27FC236}">
                <a16:creationId xmlns:a16="http://schemas.microsoft.com/office/drawing/2014/main" id="{E9F1133D-1A05-4B52-A048-634B951BCF0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a:xfrm>
            <a:off x="0" y="1045423"/>
            <a:ext cx="4713618" cy="2467683"/>
          </a:xfrm>
          <a:custGeom>
            <a:avLst/>
            <a:gdLst>
              <a:gd name="connsiteX0" fmla="*/ 0 w 4713618"/>
              <a:gd name="connsiteY0" fmla="*/ 0 h 2467683"/>
              <a:gd name="connsiteX1" fmla="*/ 4713618 w 4713618"/>
              <a:gd name="connsiteY1" fmla="*/ 0 h 2467683"/>
              <a:gd name="connsiteX2" fmla="*/ 4713618 w 4713618"/>
              <a:gd name="connsiteY2" fmla="*/ 2467683 h 2467683"/>
              <a:gd name="connsiteX3" fmla="*/ 0 w 4713618"/>
              <a:gd name="connsiteY3" fmla="*/ 2467683 h 2467683"/>
            </a:gdLst>
            <a:ahLst/>
            <a:cxnLst>
              <a:cxn ang="0">
                <a:pos x="connsiteX0" y="connsiteY0"/>
              </a:cxn>
              <a:cxn ang="0">
                <a:pos x="connsiteX1" y="connsiteY1"/>
              </a:cxn>
              <a:cxn ang="0">
                <a:pos x="connsiteX2" y="connsiteY2"/>
              </a:cxn>
              <a:cxn ang="0">
                <a:pos x="connsiteX3" y="connsiteY3"/>
              </a:cxn>
            </a:cxnLst>
            <a:rect l="l" t="t" r="r" b="b"/>
            <a:pathLst>
              <a:path w="4713618" h="2467683">
                <a:moveTo>
                  <a:pt x="0" y="0"/>
                </a:moveTo>
                <a:lnTo>
                  <a:pt x="4713618" y="0"/>
                </a:lnTo>
                <a:lnTo>
                  <a:pt x="4713618" y="2467683"/>
                </a:lnTo>
                <a:lnTo>
                  <a:pt x="0" y="2467683"/>
                </a:lnTo>
                <a:close/>
              </a:path>
            </a:pathLst>
          </a:custGeom>
        </p:spPr>
      </p:pic>
      <p:sp>
        <p:nvSpPr>
          <p:cNvPr id="104" name="Rectangle 103">
            <a:extLst>
              <a:ext uri="{FF2B5EF4-FFF2-40B4-BE49-F238E27FC236}">
                <a16:creationId xmlns:a16="http://schemas.microsoft.com/office/drawing/2014/main" id="{14A569E0-1945-4739-922B-D313811F6D14}"/>
              </a:ext>
            </a:extLst>
          </p:cNvPr>
          <p:cNvSpPr/>
          <p:nvPr/>
        </p:nvSpPr>
        <p:spPr>
          <a:xfrm>
            <a:off x="4713618" y="1045422"/>
            <a:ext cx="3058782" cy="2467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Object 6" hidden="1">
            <a:extLst>
              <a:ext uri="{FF2B5EF4-FFF2-40B4-BE49-F238E27FC236}">
                <a16:creationId xmlns:a16="http://schemas.microsoft.com/office/drawing/2014/main" id="{129301C1-74EF-4BE9-976E-2AE88D8967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7" name="Object 6" hidden="1">
                        <a:extLst>
                          <a:ext uri="{FF2B5EF4-FFF2-40B4-BE49-F238E27FC236}">
                            <a16:creationId xmlns:a16="http://schemas.microsoft.com/office/drawing/2014/main" id="{129301C1-74EF-4BE9-976E-2AE88D8967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FBD6C8-44ED-4328-94E1-DA43A5C2BEB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A109C76B-760C-48E8-99C2-4C7A19DBC223}"/>
              </a:ext>
            </a:extLst>
          </p:cNvPr>
          <p:cNvSpPr>
            <a:spLocks noGrp="1"/>
          </p:cNvSpPr>
          <p:nvPr>
            <p:ph type="title"/>
          </p:nvPr>
        </p:nvSpPr>
        <p:spPr/>
        <p:txBody>
          <a:bodyPr/>
          <a:lstStyle/>
          <a:p>
            <a:r>
              <a:rPr lang="en-US" dirty="0"/>
              <a:t>Global Competitor: Ventus</a:t>
            </a:r>
          </a:p>
        </p:txBody>
      </p:sp>
      <p:sp>
        <p:nvSpPr>
          <p:cNvPr id="59" name="Rectangle 58">
            <a:extLst>
              <a:ext uri="{FF2B5EF4-FFF2-40B4-BE49-F238E27FC236}">
                <a16:creationId xmlns:a16="http://schemas.microsoft.com/office/drawing/2014/main" id="{F566EBD4-1530-4F50-9E09-D44A7D30DB1F}"/>
              </a:ext>
            </a:extLst>
          </p:cNvPr>
          <p:cNvSpPr/>
          <p:nvPr/>
        </p:nvSpPr>
        <p:spPr>
          <a:xfrm>
            <a:off x="5102237" y="135428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3F712E7-B18E-45D5-9B95-01BEDA140057}"/>
              </a:ext>
            </a:extLst>
          </p:cNvPr>
          <p:cNvSpPr txBox="1"/>
          <p:nvPr/>
        </p:nvSpPr>
        <p:spPr>
          <a:xfrm>
            <a:off x="5958839" y="1499003"/>
            <a:ext cx="2202180" cy="430887"/>
          </a:xfrm>
          <a:prstGeom prst="rect">
            <a:avLst/>
          </a:prstGeom>
          <a:noFill/>
        </p:spPr>
        <p:txBody>
          <a:bodyPr wrap="square" lIns="0" tIns="0" rIns="0" bIns="0" rtlCol="0" anchor="t">
            <a:spAutoFit/>
          </a:bodyPr>
          <a:lstStyle/>
          <a:p>
            <a:r>
              <a:rPr lang="en-US" sz="1400" b="1" dirty="0">
                <a:latin typeface="Arial Black" panose="020B0A04020102020204" pitchFamily="34" charset="0"/>
              </a:rPr>
              <a:t>Ventus’ Main </a:t>
            </a:r>
            <a:br>
              <a:rPr lang="en-US" sz="1400" b="1" dirty="0">
                <a:latin typeface="Arial Black" panose="020B0A04020102020204" pitchFamily="34" charset="0"/>
              </a:rPr>
            </a:br>
            <a:r>
              <a:rPr lang="en-US" sz="1400" b="1" dirty="0">
                <a:latin typeface="Arial Black" panose="020B0A04020102020204" pitchFamily="34" charset="0"/>
              </a:rPr>
              <a:t>Differentiator</a:t>
            </a:r>
          </a:p>
        </p:txBody>
      </p:sp>
      <p:sp>
        <p:nvSpPr>
          <p:cNvPr id="21" name="TextBox 20">
            <a:extLst>
              <a:ext uri="{FF2B5EF4-FFF2-40B4-BE49-F238E27FC236}">
                <a16:creationId xmlns:a16="http://schemas.microsoft.com/office/drawing/2014/main" id="{5C27D5D3-CDA3-46E7-ACED-71945B0DD451}"/>
              </a:ext>
            </a:extLst>
          </p:cNvPr>
          <p:cNvSpPr txBox="1"/>
          <p:nvPr/>
        </p:nvSpPr>
        <p:spPr>
          <a:xfrm>
            <a:off x="5102237" y="2163369"/>
            <a:ext cx="2202180" cy="215444"/>
          </a:xfrm>
          <a:prstGeom prst="rect">
            <a:avLst/>
          </a:prstGeom>
          <a:noFill/>
        </p:spPr>
        <p:txBody>
          <a:bodyPr wrap="square" lIns="0" tIns="0" rIns="0" bIns="0" rtlCol="0" anchor="t">
            <a:spAutoFit/>
          </a:bodyPr>
          <a:lstStyle/>
          <a:p>
            <a:r>
              <a:rPr lang="en-US" sz="1400" dirty="0">
                <a:latin typeface="+mn-lt"/>
              </a:rPr>
              <a:t>Lorem Ipsum</a:t>
            </a:r>
          </a:p>
        </p:txBody>
      </p:sp>
      <p:sp>
        <p:nvSpPr>
          <p:cNvPr id="73" name="Rectangle 72">
            <a:extLst>
              <a:ext uri="{FF2B5EF4-FFF2-40B4-BE49-F238E27FC236}">
                <a16:creationId xmlns:a16="http://schemas.microsoft.com/office/drawing/2014/main" id="{57E2FE9D-E3E5-4ACF-8A64-F4D2DA9F3F35}"/>
              </a:ext>
            </a:extLst>
          </p:cNvPr>
          <p:cNvSpPr/>
          <p:nvPr/>
        </p:nvSpPr>
        <p:spPr>
          <a:xfrm>
            <a:off x="212708"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1C429204-75CF-4335-A3BB-949667C1C0CB}"/>
              </a:ext>
            </a:extLst>
          </p:cNvPr>
          <p:cNvSpPr txBox="1"/>
          <p:nvPr/>
        </p:nvSpPr>
        <p:spPr>
          <a:xfrm>
            <a:off x="1065227" y="4010124"/>
            <a:ext cx="3400425" cy="276999"/>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Ventus’ Strengths</a:t>
            </a:r>
          </a:p>
        </p:txBody>
      </p:sp>
      <p:sp>
        <p:nvSpPr>
          <p:cNvPr id="76" name="TextBox 75">
            <a:extLst>
              <a:ext uri="{FF2B5EF4-FFF2-40B4-BE49-F238E27FC236}">
                <a16:creationId xmlns:a16="http://schemas.microsoft.com/office/drawing/2014/main" id="{92C84033-F716-45AF-97F8-5ADC3C06A8B2}"/>
              </a:ext>
            </a:extLst>
          </p:cNvPr>
          <p:cNvSpPr txBox="1"/>
          <p:nvPr/>
        </p:nvSpPr>
        <p:spPr>
          <a:xfrm>
            <a:off x="212707" y="4632918"/>
            <a:ext cx="3400425" cy="184666"/>
          </a:xfrm>
          <a:prstGeom prst="rect">
            <a:avLst/>
          </a:prstGeom>
          <a:noFill/>
        </p:spPr>
        <p:txBody>
          <a:bodyPr wrap="square" lIns="0" tIns="0" rIns="0" bIns="0" rtlCol="0" anchor="t">
            <a:spAutoFit/>
          </a:bodyPr>
          <a:lstStyle/>
          <a:p>
            <a:r>
              <a:rPr lang="en-US" sz="1200" dirty="0">
                <a:latin typeface="+mn-lt"/>
              </a:rPr>
              <a:t>Lorem Ipsum</a:t>
            </a:r>
          </a:p>
        </p:txBody>
      </p:sp>
      <p:sp>
        <p:nvSpPr>
          <p:cNvPr id="83" name="Rectangle 82">
            <a:extLst>
              <a:ext uri="{FF2B5EF4-FFF2-40B4-BE49-F238E27FC236}">
                <a16:creationId xmlns:a16="http://schemas.microsoft.com/office/drawing/2014/main" id="{51C3142C-12A5-423E-8F89-39E84434674E}"/>
              </a:ext>
            </a:extLst>
          </p:cNvPr>
          <p:cNvSpPr/>
          <p:nvPr/>
        </p:nvSpPr>
        <p:spPr>
          <a:xfrm>
            <a:off x="3810296" y="3784918"/>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5A95F41A-5180-422B-B9EC-4D9B40F326BF}"/>
              </a:ext>
            </a:extLst>
          </p:cNvPr>
          <p:cNvSpPr txBox="1"/>
          <p:nvPr/>
        </p:nvSpPr>
        <p:spPr>
          <a:xfrm>
            <a:off x="4662815" y="4010123"/>
            <a:ext cx="3400425" cy="276999"/>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Ventus’ Weaknesses</a:t>
            </a:r>
          </a:p>
        </p:txBody>
      </p:sp>
      <p:sp>
        <p:nvSpPr>
          <p:cNvPr id="85" name="TextBox 84">
            <a:extLst>
              <a:ext uri="{FF2B5EF4-FFF2-40B4-BE49-F238E27FC236}">
                <a16:creationId xmlns:a16="http://schemas.microsoft.com/office/drawing/2014/main" id="{8AEA7A6B-29F6-424A-BCFF-6FE4A74D8624}"/>
              </a:ext>
            </a:extLst>
          </p:cNvPr>
          <p:cNvSpPr txBox="1"/>
          <p:nvPr/>
        </p:nvSpPr>
        <p:spPr>
          <a:xfrm>
            <a:off x="3810295" y="4632918"/>
            <a:ext cx="3400425" cy="184666"/>
          </a:xfrm>
          <a:prstGeom prst="rect">
            <a:avLst/>
          </a:prstGeom>
          <a:noFill/>
        </p:spPr>
        <p:txBody>
          <a:bodyPr wrap="square" lIns="0" tIns="0" rIns="0" bIns="0" rtlCol="0" anchor="t">
            <a:spAutoFit/>
          </a:bodyPr>
          <a:lstStyle/>
          <a:p>
            <a:r>
              <a:rPr lang="en-US" sz="1200" dirty="0">
                <a:latin typeface="+mn-lt"/>
              </a:rPr>
              <a:t>Lorem Ipsum</a:t>
            </a:r>
          </a:p>
        </p:txBody>
      </p:sp>
      <p:sp>
        <p:nvSpPr>
          <p:cNvPr id="88" name="Rectangle 87">
            <a:extLst>
              <a:ext uri="{FF2B5EF4-FFF2-40B4-BE49-F238E27FC236}">
                <a16:creationId xmlns:a16="http://schemas.microsoft.com/office/drawing/2014/main" id="{0933AA5F-8FE4-4254-A2BA-942D6CA463C6}"/>
              </a:ext>
            </a:extLst>
          </p:cNvPr>
          <p:cNvSpPr/>
          <p:nvPr/>
        </p:nvSpPr>
        <p:spPr>
          <a:xfrm>
            <a:off x="212708" y="6589496"/>
            <a:ext cx="727410" cy="727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9" name="TextBox 88">
            <a:extLst>
              <a:ext uri="{FF2B5EF4-FFF2-40B4-BE49-F238E27FC236}">
                <a16:creationId xmlns:a16="http://schemas.microsoft.com/office/drawing/2014/main" id="{009B2578-50EB-44BA-B657-D09ED609BD51}"/>
              </a:ext>
            </a:extLst>
          </p:cNvPr>
          <p:cNvSpPr txBox="1"/>
          <p:nvPr/>
        </p:nvSpPr>
        <p:spPr>
          <a:xfrm>
            <a:off x="1065227" y="6706978"/>
            <a:ext cx="3400425" cy="492443"/>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We have lost deals to Lyra </a:t>
            </a:r>
            <a:br>
              <a:rPr lang="en-US" dirty="0"/>
            </a:br>
            <a:r>
              <a:rPr lang="en-US" dirty="0"/>
              <a:t>before due to…</a:t>
            </a:r>
          </a:p>
        </p:txBody>
      </p:sp>
      <p:sp>
        <p:nvSpPr>
          <p:cNvPr id="90" name="TextBox 89">
            <a:extLst>
              <a:ext uri="{FF2B5EF4-FFF2-40B4-BE49-F238E27FC236}">
                <a16:creationId xmlns:a16="http://schemas.microsoft.com/office/drawing/2014/main" id="{53150A3E-71A3-4130-886D-A29184CD0DA1}"/>
              </a:ext>
            </a:extLst>
          </p:cNvPr>
          <p:cNvSpPr txBox="1"/>
          <p:nvPr/>
        </p:nvSpPr>
        <p:spPr>
          <a:xfrm>
            <a:off x="212707" y="7416355"/>
            <a:ext cx="3400425" cy="184666"/>
          </a:xfrm>
          <a:prstGeom prst="rect">
            <a:avLst/>
          </a:prstGeom>
          <a:noFill/>
        </p:spPr>
        <p:txBody>
          <a:bodyPr wrap="square" lIns="0" tIns="0" rIns="0" bIns="0" rtlCol="0" anchor="t">
            <a:spAutoFit/>
          </a:bodyPr>
          <a:lstStyle/>
          <a:p>
            <a:r>
              <a:rPr lang="en-US" sz="1200" dirty="0">
                <a:latin typeface="+mn-lt"/>
              </a:rPr>
              <a:t>Lorem Ipsum</a:t>
            </a:r>
          </a:p>
        </p:txBody>
      </p:sp>
      <p:sp>
        <p:nvSpPr>
          <p:cNvPr id="93" name="Rectangle 92">
            <a:extLst>
              <a:ext uri="{FF2B5EF4-FFF2-40B4-BE49-F238E27FC236}">
                <a16:creationId xmlns:a16="http://schemas.microsoft.com/office/drawing/2014/main" id="{228D46AC-ECA4-44DD-AA01-43796E678198}"/>
              </a:ext>
            </a:extLst>
          </p:cNvPr>
          <p:cNvSpPr/>
          <p:nvPr/>
        </p:nvSpPr>
        <p:spPr>
          <a:xfrm>
            <a:off x="3810296" y="6589496"/>
            <a:ext cx="727410" cy="72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4" name="TextBox 93">
            <a:extLst>
              <a:ext uri="{FF2B5EF4-FFF2-40B4-BE49-F238E27FC236}">
                <a16:creationId xmlns:a16="http://schemas.microsoft.com/office/drawing/2014/main" id="{8FCDC4BB-176B-4C81-8192-13BBCB24A6EC}"/>
              </a:ext>
            </a:extLst>
          </p:cNvPr>
          <p:cNvSpPr txBox="1"/>
          <p:nvPr/>
        </p:nvSpPr>
        <p:spPr>
          <a:xfrm>
            <a:off x="4662815" y="6706978"/>
            <a:ext cx="3400425" cy="492443"/>
          </a:xfrm>
          <a:prstGeom prst="rect">
            <a:avLst/>
          </a:prstGeom>
          <a:noFill/>
        </p:spPr>
        <p:txBody>
          <a:bodyPr wrap="square" lIns="0" tIns="0" rIns="0" bIns="0" rtlCol="0" anchor="t">
            <a:spAutoFit/>
          </a:bodyPr>
          <a:lstStyle>
            <a:defPPr>
              <a:defRPr lang="en-GB"/>
            </a:defPPr>
            <a:lvl1pPr>
              <a:defRPr sz="1400" b="1">
                <a:latin typeface="Arial Black" panose="020B0A04020102020204" pitchFamily="34" charset="0"/>
              </a:defRPr>
            </a:lvl1pPr>
          </a:lstStyle>
          <a:p>
            <a:r>
              <a:rPr lang="en-US" dirty="0"/>
              <a:t>We position ourselves </a:t>
            </a:r>
            <a:br>
              <a:rPr lang="en-US" dirty="0"/>
            </a:br>
            <a:r>
              <a:rPr lang="en-US" dirty="0"/>
              <a:t>by saying…</a:t>
            </a:r>
          </a:p>
        </p:txBody>
      </p:sp>
      <p:sp>
        <p:nvSpPr>
          <p:cNvPr id="95" name="TextBox 94">
            <a:extLst>
              <a:ext uri="{FF2B5EF4-FFF2-40B4-BE49-F238E27FC236}">
                <a16:creationId xmlns:a16="http://schemas.microsoft.com/office/drawing/2014/main" id="{93D66299-CE84-417D-9686-E717D18C4153}"/>
              </a:ext>
            </a:extLst>
          </p:cNvPr>
          <p:cNvSpPr txBox="1"/>
          <p:nvPr/>
        </p:nvSpPr>
        <p:spPr>
          <a:xfrm>
            <a:off x="3810295" y="7416355"/>
            <a:ext cx="3400425" cy="184666"/>
          </a:xfrm>
          <a:prstGeom prst="rect">
            <a:avLst/>
          </a:prstGeom>
          <a:noFill/>
        </p:spPr>
        <p:txBody>
          <a:bodyPr wrap="square" lIns="0" tIns="0" rIns="0" bIns="0" rtlCol="0" anchor="t">
            <a:spAutoFit/>
          </a:bodyPr>
          <a:lstStyle/>
          <a:p>
            <a:r>
              <a:rPr lang="en-US" sz="1200" dirty="0">
                <a:latin typeface="+mn-lt"/>
              </a:rPr>
              <a:t>Lorem Ipsum</a:t>
            </a:r>
          </a:p>
        </p:txBody>
      </p:sp>
      <p:grpSp>
        <p:nvGrpSpPr>
          <p:cNvPr id="117" name="Group 116">
            <a:extLst>
              <a:ext uri="{FF2B5EF4-FFF2-40B4-BE49-F238E27FC236}">
                <a16:creationId xmlns:a16="http://schemas.microsoft.com/office/drawing/2014/main" id="{A8769A60-B0DF-44A9-B5AA-8DEF6C7FCC66}"/>
              </a:ext>
            </a:extLst>
          </p:cNvPr>
          <p:cNvGrpSpPr/>
          <p:nvPr/>
        </p:nvGrpSpPr>
        <p:grpSpPr>
          <a:xfrm>
            <a:off x="5302141" y="1554192"/>
            <a:ext cx="327603" cy="327603"/>
            <a:chOff x="2670175" y="723900"/>
            <a:chExt cx="360363" cy="360363"/>
          </a:xfrm>
          <a:solidFill>
            <a:schemeClr val="bg1"/>
          </a:solidFill>
        </p:grpSpPr>
        <p:sp>
          <p:nvSpPr>
            <p:cNvPr id="110" name="Oval 275">
              <a:extLst>
                <a:ext uri="{FF2B5EF4-FFF2-40B4-BE49-F238E27FC236}">
                  <a16:creationId xmlns:a16="http://schemas.microsoft.com/office/drawing/2014/main" id="{1B3F4AD2-0784-4CE9-9B48-CFC8C3BA1A56}"/>
                </a:ext>
              </a:extLst>
            </p:cNvPr>
            <p:cNvSpPr>
              <a:spLocks noChangeArrowheads="1"/>
            </p:cNvSpPr>
            <p:nvPr/>
          </p:nvSpPr>
          <p:spPr bwMode="auto">
            <a:xfrm>
              <a:off x="2895600" y="723900"/>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276">
              <a:extLst>
                <a:ext uri="{FF2B5EF4-FFF2-40B4-BE49-F238E27FC236}">
                  <a16:creationId xmlns:a16="http://schemas.microsoft.com/office/drawing/2014/main" id="{A846E8D8-E9D4-4C11-B3F0-3E218EA2CE81}"/>
                </a:ext>
              </a:extLst>
            </p:cNvPr>
            <p:cNvSpPr>
              <a:spLocks/>
            </p:cNvSpPr>
            <p:nvPr/>
          </p:nvSpPr>
          <p:spPr bwMode="auto">
            <a:xfrm>
              <a:off x="2692400" y="723900"/>
              <a:ext cx="147638" cy="90488"/>
            </a:xfrm>
            <a:custGeom>
              <a:avLst/>
              <a:gdLst>
                <a:gd name="T0" fmla="*/ 24 w 39"/>
                <a:gd name="T1" fmla="*/ 24 h 24"/>
                <a:gd name="T2" fmla="*/ 39 w 39"/>
                <a:gd name="T3" fmla="*/ 1 h 24"/>
                <a:gd name="T4" fmla="*/ 39 w 39"/>
                <a:gd name="T5" fmla="*/ 0 h 24"/>
                <a:gd name="T6" fmla="*/ 0 w 39"/>
                <a:gd name="T7" fmla="*/ 24 h 24"/>
                <a:gd name="T8" fmla="*/ 24 w 39"/>
                <a:gd name="T9" fmla="*/ 24 h 24"/>
              </a:gdLst>
              <a:ahLst/>
              <a:cxnLst>
                <a:cxn ang="0">
                  <a:pos x="T0" y="T1"/>
                </a:cxn>
                <a:cxn ang="0">
                  <a:pos x="T2" y="T3"/>
                </a:cxn>
                <a:cxn ang="0">
                  <a:pos x="T4" y="T5"/>
                </a:cxn>
                <a:cxn ang="0">
                  <a:pos x="T6" y="T7"/>
                </a:cxn>
                <a:cxn ang="0">
                  <a:pos x="T8" y="T9"/>
                </a:cxn>
              </a:cxnLst>
              <a:rect l="0" t="0" r="r" b="b"/>
              <a:pathLst>
                <a:path w="39" h="24">
                  <a:moveTo>
                    <a:pt x="24" y="24"/>
                  </a:moveTo>
                  <a:cubicBezTo>
                    <a:pt x="27" y="16"/>
                    <a:pt x="32" y="8"/>
                    <a:pt x="39" y="1"/>
                  </a:cubicBezTo>
                  <a:cubicBezTo>
                    <a:pt x="39" y="0"/>
                    <a:pt x="39" y="0"/>
                    <a:pt x="39" y="0"/>
                  </a:cubicBezTo>
                  <a:cubicBezTo>
                    <a:pt x="22" y="1"/>
                    <a:pt x="8" y="10"/>
                    <a:pt x="0" y="24"/>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277">
              <a:extLst>
                <a:ext uri="{FF2B5EF4-FFF2-40B4-BE49-F238E27FC236}">
                  <a16:creationId xmlns:a16="http://schemas.microsoft.com/office/drawing/2014/main" id="{CB2CE20D-BDBA-4F95-AFED-0AF1D365BEE2}"/>
                </a:ext>
              </a:extLst>
            </p:cNvPr>
            <p:cNvSpPr>
              <a:spLocks/>
            </p:cNvSpPr>
            <p:nvPr/>
          </p:nvSpPr>
          <p:spPr bwMode="auto">
            <a:xfrm>
              <a:off x="2670175" y="904875"/>
              <a:ext cx="112713" cy="74613"/>
            </a:xfrm>
            <a:custGeom>
              <a:avLst/>
              <a:gdLst>
                <a:gd name="T0" fmla="*/ 26 w 30"/>
                <a:gd name="T1" fmla="*/ 0 h 20"/>
                <a:gd name="T2" fmla="*/ 0 w 30"/>
                <a:gd name="T3" fmla="*/ 0 h 20"/>
                <a:gd name="T4" fmla="*/ 5 w 30"/>
                <a:gd name="T5" fmla="*/ 20 h 20"/>
                <a:gd name="T6" fmla="*/ 30 w 30"/>
                <a:gd name="T7" fmla="*/ 20 h 20"/>
                <a:gd name="T8" fmla="*/ 26 w 30"/>
                <a:gd name="T9" fmla="*/ 0 h 20"/>
              </a:gdLst>
              <a:ahLst/>
              <a:cxnLst>
                <a:cxn ang="0">
                  <a:pos x="T0" y="T1"/>
                </a:cxn>
                <a:cxn ang="0">
                  <a:pos x="T2" y="T3"/>
                </a:cxn>
                <a:cxn ang="0">
                  <a:pos x="T4" y="T5"/>
                </a:cxn>
                <a:cxn ang="0">
                  <a:pos x="T6" y="T7"/>
                </a:cxn>
                <a:cxn ang="0">
                  <a:pos x="T8" y="T9"/>
                </a:cxn>
              </a:cxnLst>
              <a:rect l="0" t="0" r="r" b="b"/>
              <a:pathLst>
                <a:path w="30" h="20">
                  <a:moveTo>
                    <a:pt x="26" y="0"/>
                  </a:moveTo>
                  <a:cubicBezTo>
                    <a:pt x="0" y="0"/>
                    <a:pt x="0" y="0"/>
                    <a:pt x="0" y="0"/>
                  </a:cubicBezTo>
                  <a:cubicBezTo>
                    <a:pt x="0" y="7"/>
                    <a:pt x="2" y="14"/>
                    <a:pt x="5" y="20"/>
                  </a:cubicBezTo>
                  <a:cubicBezTo>
                    <a:pt x="30" y="20"/>
                    <a:pt x="30" y="20"/>
                    <a:pt x="30" y="20"/>
                  </a:cubicBezTo>
                  <a:cubicBezTo>
                    <a:pt x="28" y="13"/>
                    <a:pt x="26" y="7"/>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278">
              <a:extLst>
                <a:ext uri="{FF2B5EF4-FFF2-40B4-BE49-F238E27FC236}">
                  <a16:creationId xmlns:a16="http://schemas.microsoft.com/office/drawing/2014/main" id="{0F1E8963-3A23-4775-A5E7-B8993FFCBAAA}"/>
                </a:ext>
              </a:extLst>
            </p:cNvPr>
            <p:cNvSpPr>
              <a:spLocks/>
            </p:cNvSpPr>
            <p:nvPr/>
          </p:nvSpPr>
          <p:spPr bwMode="auto">
            <a:xfrm>
              <a:off x="2782888" y="723900"/>
              <a:ext cx="82550" cy="360363"/>
            </a:xfrm>
            <a:custGeom>
              <a:avLst/>
              <a:gdLst>
                <a:gd name="T0" fmla="*/ 21 w 22"/>
                <a:gd name="T1" fmla="*/ 0 h 96"/>
                <a:gd name="T2" fmla="*/ 17 w 22"/>
                <a:gd name="T3" fmla="*/ 3 h 96"/>
                <a:gd name="T4" fmla="*/ 4 w 22"/>
                <a:gd name="T5" fmla="*/ 24 h 96"/>
                <a:gd name="T6" fmla="*/ 22 w 22"/>
                <a:gd name="T7" fmla="*/ 24 h 96"/>
                <a:gd name="T8" fmla="*/ 22 w 22"/>
                <a:gd name="T9" fmla="*/ 28 h 96"/>
                <a:gd name="T10" fmla="*/ 3 w 22"/>
                <a:gd name="T11" fmla="*/ 28 h 96"/>
                <a:gd name="T12" fmla="*/ 0 w 22"/>
                <a:gd name="T13" fmla="*/ 44 h 96"/>
                <a:gd name="T14" fmla="*/ 22 w 22"/>
                <a:gd name="T15" fmla="*/ 44 h 96"/>
                <a:gd name="T16" fmla="*/ 22 w 22"/>
                <a:gd name="T17" fmla="*/ 48 h 96"/>
                <a:gd name="T18" fmla="*/ 0 w 22"/>
                <a:gd name="T19" fmla="*/ 48 h 96"/>
                <a:gd name="T20" fmla="*/ 4 w 22"/>
                <a:gd name="T21" fmla="*/ 68 h 96"/>
                <a:gd name="T22" fmla="*/ 22 w 22"/>
                <a:gd name="T23" fmla="*/ 68 h 96"/>
                <a:gd name="T24" fmla="*/ 22 w 22"/>
                <a:gd name="T25" fmla="*/ 72 h 96"/>
                <a:gd name="T26" fmla="*/ 6 w 22"/>
                <a:gd name="T27" fmla="*/ 72 h 96"/>
                <a:gd name="T28" fmla="*/ 18 w 22"/>
                <a:gd name="T29" fmla="*/ 93 h 96"/>
                <a:gd name="T30" fmla="*/ 21 w 22"/>
                <a:gd name="T31" fmla="*/ 96 h 96"/>
                <a:gd name="T32" fmla="*/ 22 w 22"/>
                <a:gd name="T33" fmla="*/ 96 h 96"/>
                <a:gd name="T34" fmla="*/ 22 w 22"/>
                <a:gd name="T35" fmla="*/ 0 h 96"/>
                <a:gd name="T36" fmla="*/ 21 w 2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96">
                  <a:moveTo>
                    <a:pt x="21" y="0"/>
                  </a:moveTo>
                  <a:cubicBezTo>
                    <a:pt x="17" y="3"/>
                    <a:pt x="17" y="3"/>
                    <a:pt x="17" y="3"/>
                  </a:cubicBezTo>
                  <a:cubicBezTo>
                    <a:pt x="12" y="10"/>
                    <a:pt x="7" y="17"/>
                    <a:pt x="4" y="24"/>
                  </a:cubicBezTo>
                  <a:cubicBezTo>
                    <a:pt x="22" y="24"/>
                    <a:pt x="22" y="24"/>
                    <a:pt x="22" y="24"/>
                  </a:cubicBezTo>
                  <a:cubicBezTo>
                    <a:pt x="22" y="28"/>
                    <a:pt x="22" y="28"/>
                    <a:pt x="22" y="28"/>
                  </a:cubicBezTo>
                  <a:cubicBezTo>
                    <a:pt x="3" y="28"/>
                    <a:pt x="3" y="28"/>
                    <a:pt x="3" y="28"/>
                  </a:cubicBezTo>
                  <a:cubicBezTo>
                    <a:pt x="1" y="33"/>
                    <a:pt x="0" y="39"/>
                    <a:pt x="0" y="44"/>
                  </a:cubicBezTo>
                  <a:cubicBezTo>
                    <a:pt x="22" y="44"/>
                    <a:pt x="22" y="44"/>
                    <a:pt x="22" y="44"/>
                  </a:cubicBezTo>
                  <a:cubicBezTo>
                    <a:pt x="22" y="48"/>
                    <a:pt x="22" y="48"/>
                    <a:pt x="22" y="48"/>
                  </a:cubicBezTo>
                  <a:cubicBezTo>
                    <a:pt x="0" y="48"/>
                    <a:pt x="0" y="48"/>
                    <a:pt x="0" y="48"/>
                  </a:cubicBezTo>
                  <a:cubicBezTo>
                    <a:pt x="0" y="55"/>
                    <a:pt x="2" y="61"/>
                    <a:pt x="4" y="68"/>
                  </a:cubicBezTo>
                  <a:cubicBezTo>
                    <a:pt x="22" y="68"/>
                    <a:pt x="22" y="68"/>
                    <a:pt x="22" y="68"/>
                  </a:cubicBezTo>
                  <a:cubicBezTo>
                    <a:pt x="22" y="72"/>
                    <a:pt x="22" y="72"/>
                    <a:pt x="22" y="72"/>
                  </a:cubicBezTo>
                  <a:cubicBezTo>
                    <a:pt x="6" y="72"/>
                    <a:pt x="6" y="72"/>
                    <a:pt x="6" y="72"/>
                  </a:cubicBezTo>
                  <a:cubicBezTo>
                    <a:pt x="8" y="79"/>
                    <a:pt x="12" y="86"/>
                    <a:pt x="18" y="93"/>
                  </a:cubicBezTo>
                  <a:cubicBezTo>
                    <a:pt x="21" y="96"/>
                    <a:pt x="21" y="96"/>
                    <a:pt x="21" y="96"/>
                  </a:cubicBezTo>
                  <a:cubicBezTo>
                    <a:pt x="22" y="96"/>
                    <a:pt x="22" y="96"/>
                    <a:pt x="22" y="96"/>
                  </a:cubicBezTo>
                  <a:cubicBezTo>
                    <a:pt x="22" y="0"/>
                    <a:pt x="22" y="0"/>
                    <a:pt x="22"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279">
              <a:extLst>
                <a:ext uri="{FF2B5EF4-FFF2-40B4-BE49-F238E27FC236}">
                  <a16:creationId xmlns:a16="http://schemas.microsoft.com/office/drawing/2014/main" id="{8F6DFA7F-A969-44B6-9F20-AE23D5545F7C}"/>
                </a:ext>
              </a:extLst>
            </p:cNvPr>
            <p:cNvSpPr>
              <a:spLocks/>
            </p:cNvSpPr>
            <p:nvPr/>
          </p:nvSpPr>
          <p:spPr bwMode="auto">
            <a:xfrm>
              <a:off x="2697163" y="993775"/>
              <a:ext cx="142875" cy="90488"/>
            </a:xfrm>
            <a:custGeom>
              <a:avLst/>
              <a:gdLst>
                <a:gd name="T0" fmla="*/ 38 w 38"/>
                <a:gd name="T1" fmla="*/ 23 h 24"/>
                <a:gd name="T2" fmla="*/ 24 w 38"/>
                <a:gd name="T3" fmla="*/ 0 h 24"/>
                <a:gd name="T4" fmla="*/ 0 w 38"/>
                <a:gd name="T5" fmla="*/ 0 h 24"/>
                <a:gd name="T6" fmla="*/ 38 w 38"/>
                <a:gd name="T7" fmla="*/ 24 h 24"/>
                <a:gd name="T8" fmla="*/ 38 w 38"/>
                <a:gd name="T9" fmla="*/ 23 h 24"/>
              </a:gdLst>
              <a:ahLst/>
              <a:cxnLst>
                <a:cxn ang="0">
                  <a:pos x="T0" y="T1"/>
                </a:cxn>
                <a:cxn ang="0">
                  <a:pos x="T2" y="T3"/>
                </a:cxn>
                <a:cxn ang="0">
                  <a:pos x="T4" y="T5"/>
                </a:cxn>
                <a:cxn ang="0">
                  <a:pos x="T6" y="T7"/>
                </a:cxn>
                <a:cxn ang="0">
                  <a:pos x="T8" y="T9"/>
                </a:cxn>
              </a:cxnLst>
              <a:rect l="0" t="0" r="r" b="b"/>
              <a:pathLst>
                <a:path w="38" h="24">
                  <a:moveTo>
                    <a:pt x="38" y="23"/>
                  </a:moveTo>
                  <a:cubicBezTo>
                    <a:pt x="32" y="16"/>
                    <a:pt x="27" y="8"/>
                    <a:pt x="24" y="0"/>
                  </a:cubicBezTo>
                  <a:cubicBezTo>
                    <a:pt x="0" y="0"/>
                    <a:pt x="0" y="0"/>
                    <a:pt x="0" y="0"/>
                  </a:cubicBezTo>
                  <a:cubicBezTo>
                    <a:pt x="8" y="14"/>
                    <a:pt x="22" y="23"/>
                    <a:pt x="38" y="24"/>
                  </a:cubicBezTo>
                  <a:lnTo>
                    <a:pt x="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280">
              <a:extLst>
                <a:ext uri="{FF2B5EF4-FFF2-40B4-BE49-F238E27FC236}">
                  <a16:creationId xmlns:a16="http://schemas.microsoft.com/office/drawing/2014/main" id="{B636A18A-C88A-41B6-B51D-BFCDA4374536}"/>
                </a:ext>
              </a:extLst>
            </p:cNvPr>
            <p:cNvSpPr>
              <a:spLocks/>
            </p:cNvSpPr>
            <p:nvPr/>
          </p:nvSpPr>
          <p:spPr bwMode="auto">
            <a:xfrm>
              <a:off x="2670175" y="828675"/>
              <a:ext cx="109538" cy="60325"/>
            </a:xfrm>
            <a:custGeom>
              <a:avLst/>
              <a:gdLst>
                <a:gd name="T0" fmla="*/ 4 w 29"/>
                <a:gd name="T1" fmla="*/ 0 h 16"/>
                <a:gd name="T2" fmla="*/ 0 w 29"/>
                <a:gd name="T3" fmla="*/ 16 h 16"/>
                <a:gd name="T4" fmla="*/ 26 w 29"/>
                <a:gd name="T5" fmla="*/ 16 h 16"/>
                <a:gd name="T6" fmla="*/ 29 w 29"/>
                <a:gd name="T7" fmla="*/ 0 h 16"/>
                <a:gd name="T8" fmla="*/ 4 w 29"/>
                <a:gd name="T9" fmla="*/ 0 h 16"/>
              </a:gdLst>
              <a:ahLst/>
              <a:cxnLst>
                <a:cxn ang="0">
                  <a:pos x="T0" y="T1"/>
                </a:cxn>
                <a:cxn ang="0">
                  <a:pos x="T2" y="T3"/>
                </a:cxn>
                <a:cxn ang="0">
                  <a:pos x="T4" y="T5"/>
                </a:cxn>
                <a:cxn ang="0">
                  <a:pos x="T6" y="T7"/>
                </a:cxn>
                <a:cxn ang="0">
                  <a:pos x="T8" y="T9"/>
                </a:cxn>
              </a:cxnLst>
              <a:rect l="0" t="0" r="r" b="b"/>
              <a:pathLst>
                <a:path w="29" h="16">
                  <a:moveTo>
                    <a:pt x="4" y="0"/>
                  </a:moveTo>
                  <a:cubicBezTo>
                    <a:pt x="2" y="5"/>
                    <a:pt x="0" y="10"/>
                    <a:pt x="0" y="16"/>
                  </a:cubicBezTo>
                  <a:cubicBezTo>
                    <a:pt x="26" y="16"/>
                    <a:pt x="26" y="16"/>
                    <a:pt x="26" y="16"/>
                  </a:cubicBezTo>
                  <a:cubicBezTo>
                    <a:pt x="26" y="11"/>
                    <a:pt x="27" y="5"/>
                    <a:pt x="29" y="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281">
              <a:extLst>
                <a:ext uri="{FF2B5EF4-FFF2-40B4-BE49-F238E27FC236}">
                  <a16:creationId xmlns:a16="http://schemas.microsoft.com/office/drawing/2014/main" id="{E016F724-5CA9-4FA6-84C4-AEA51EB459EE}"/>
                </a:ext>
              </a:extLst>
            </p:cNvPr>
            <p:cNvSpPr>
              <a:spLocks/>
            </p:cNvSpPr>
            <p:nvPr/>
          </p:nvSpPr>
          <p:spPr bwMode="auto">
            <a:xfrm>
              <a:off x="2881313" y="822325"/>
              <a:ext cx="149225" cy="261938"/>
            </a:xfrm>
            <a:custGeom>
              <a:avLst/>
              <a:gdLst>
                <a:gd name="T0" fmla="*/ 39 w 40"/>
                <a:gd name="T1" fmla="*/ 4 h 70"/>
                <a:gd name="T2" fmla="*/ 25 w 40"/>
                <a:gd name="T3" fmla="*/ 0 h 70"/>
                <a:gd name="T4" fmla="*/ 22 w 40"/>
                <a:gd name="T5" fmla="*/ 1 h 70"/>
                <a:gd name="T6" fmla="*/ 16 w 40"/>
                <a:gd name="T7" fmla="*/ 14 h 70"/>
                <a:gd name="T8" fmla="*/ 10 w 40"/>
                <a:gd name="T9" fmla="*/ 1 h 70"/>
                <a:gd name="T10" fmla="*/ 7 w 40"/>
                <a:gd name="T11" fmla="*/ 0 h 70"/>
                <a:gd name="T12" fmla="*/ 0 w 40"/>
                <a:gd name="T13" fmla="*/ 2 h 70"/>
                <a:gd name="T14" fmla="*/ 0 w 40"/>
                <a:gd name="T15" fmla="*/ 38 h 70"/>
                <a:gd name="T16" fmla="*/ 0 w 40"/>
                <a:gd name="T17" fmla="*/ 38 h 70"/>
                <a:gd name="T18" fmla="*/ 4 w 40"/>
                <a:gd name="T19" fmla="*/ 68 h 70"/>
                <a:gd name="T20" fmla="*/ 6 w 40"/>
                <a:gd name="T21" fmla="*/ 70 h 70"/>
                <a:gd name="T22" fmla="*/ 26 w 40"/>
                <a:gd name="T23" fmla="*/ 70 h 70"/>
                <a:gd name="T24" fmla="*/ 28 w 40"/>
                <a:gd name="T25" fmla="*/ 68 h 70"/>
                <a:gd name="T26" fmla="*/ 32 w 40"/>
                <a:gd name="T27" fmla="*/ 38 h 70"/>
                <a:gd name="T28" fmla="*/ 38 w 40"/>
                <a:gd name="T29" fmla="*/ 38 h 70"/>
                <a:gd name="T30" fmla="*/ 40 w 40"/>
                <a:gd name="T31" fmla="*/ 36 h 70"/>
                <a:gd name="T32" fmla="*/ 40 w 40"/>
                <a:gd name="T33" fmla="*/ 6 h 70"/>
                <a:gd name="T34" fmla="*/ 39 w 40"/>
                <a:gd name="T35"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0">
                  <a:moveTo>
                    <a:pt x="39" y="4"/>
                  </a:moveTo>
                  <a:cubicBezTo>
                    <a:pt x="25" y="0"/>
                    <a:pt x="25" y="0"/>
                    <a:pt x="25" y="0"/>
                  </a:cubicBezTo>
                  <a:cubicBezTo>
                    <a:pt x="24" y="0"/>
                    <a:pt x="23" y="0"/>
                    <a:pt x="22" y="1"/>
                  </a:cubicBezTo>
                  <a:cubicBezTo>
                    <a:pt x="16" y="14"/>
                    <a:pt x="16" y="14"/>
                    <a:pt x="16" y="14"/>
                  </a:cubicBezTo>
                  <a:cubicBezTo>
                    <a:pt x="10" y="1"/>
                    <a:pt x="10" y="1"/>
                    <a:pt x="10" y="1"/>
                  </a:cubicBezTo>
                  <a:cubicBezTo>
                    <a:pt x="9" y="0"/>
                    <a:pt x="8" y="0"/>
                    <a:pt x="7" y="0"/>
                  </a:cubicBezTo>
                  <a:cubicBezTo>
                    <a:pt x="0" y="2"/>
                    <a:pt x="0" y="2"/>
                    <a:pt x="0" y="2"/>
                  </a:cubicBezTo>
                  <a:cubicBezTo>
                    <a:pt x="0" y="38"/>
                    <a:pt x="0" y="38"/>
                    <a:pt x="0" y="38"/>
                  </a:cubicBezTo>
                  <a:cubicBezTo>
                    <a:pt x="0" y="38"/>
                    <a:pt x="0" y="38"/>
                    <a:pt x="0" y="38"/>
                  </a:cubicBezTo>
                  <a:cubicBezTo>
                    <a:pt x="4" y="68"/>
                    <a:pt x="4" y="68"/>
                    <a:pt x="4" y="68"/>
                  </a:cubicBezTo>
                  <a:cubicBezTo>
                    <a:pt x="4" y="69"/>
                    <a:pt x="5" y="70"/>
                    <a:pt x="6" y="70"/>
                  </a:cubicBezTo>
                  <a:cubicBezTo>
                    <a:pt x="26" y="70"/>
                    <a:pt x="26" y="70"/>
                    <a:pt x="26" y="70"/>
                  </a:cubicBezTo>
                  <a:cubicBezTo>
                    <a:pt x="27" y="70"/>
                    <a:pt x="28" y="69"/>
                    <a:pt x="28" y="68"/>
                  </a:cubicBezTo>
                  <a:cubicBezTo>
                    <a:pt x="32" y="38"/>
                    <a:pt x="32" y="38"/>
                    <a:pt x="32" y="38"/>
                  </a:cubicBezTo>
                  <a:cubicBezTo>
                    <a:pt x="38" y="38"/>
                    <a:pt x="38" y="38"/>
                    <a:pt x="38" y="38"/>
                  </a:cubicBezTo>
                  <a:cubicBezTo>
                    <a:pt x="39" y="38"/>
                    <a:pt x="40" y="37"/>
                    <a:pt x="40" y="36"/>
                  </a:cubicBezTo>
                  <a:cubicBezTo>
                    <a:pt x="40" y="6"/>
                    <a:pt x="40" y="6"/>
                    <a:pt x="40" y="6"/>
                  </a:cubicBezTo>
                  <a:cubicBezTo>
                    <a:pt x="40" y="5"/>
                    <a:pt x="39" y="4"/>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6" name="Group 135">
            <a:extLst>
              <a:ext uri="{FF2B5EF4-FFF2-40B4-BE49-F238E27FC236}">
                <a16:creationId xmlns:a16="http://schemas.microsoft.com/office/drawing/2014/main" id="{BE93E137-E4B5-4DCB-A07D-50EF19EF30CD}"/>
              </a:ext>
            </a:extLst>
          </p:cNvPr>
          <p:cNvGrpSpPr/>
          <p:nvPr/>
        </p:nvGrpSpPr>
        <p:grpSpPr>
          <a:xfrm>
            <a:off x="4006592" y="3984099"/>
            <a:ext cx="334819" cy="329046"/>
            <a:chOff x="9153525" y="3248025"/>
            <a:chExt cx="368301" cy="361951"/>
          </a:xfrm>
          <a:solidFill>
            <a:schemeClr val="bg1"/>
          </a:solidFill>
        </p:grpSpPr>
        <p:sp>
          <p:nvSpPr>
            <p:cNvPr id="127" name="Freeform 115">
              <a:extLst>
                <a:ext uri="{FF2B5EF4-FFF2-40B4-BE49-F238E27FC236}">
                  <a16:creationId xmlns:a16="http://schemas.microsoft.com/office/drawing/2014/main" id="{BEDE95B6-70E9-4EFA-AF29-C727BCC78E02}"/>
                </a:ext>
              </a:extLst>
            </p:cNvPr>
            <p:cNvSpPr>
              <a:spLocks/>
            </p:cNvSpPr>
            <p:nvPr/>
          </p:nvSpPr>
          <p:spPr bwMode="auto">
            <a:xfrm>
              <a:off x="9202738" y="3270250"/>
              <a:ext cx="63500" cy="60325"/>
            </a:xfrm>
            <a:custGeom>
              <a:avLst/>
              <a:gdLst>
                <a:gd name="T0" fmla="*/ 13 w 17"/>
                <a:gd name="T1" fmla="*/ 16 h 16"/>
                <a:gd name="T2" fmla="*/ 10 w 17"/>
                <a:gd name="T3" fmla="*/ 15 h 16"/>
                <a:gd name="T4" fmla="*/ 2 w 17"/>
                <a:gd name="T5" fmla="*/ 7 h 16"/>
                <a:gd name="T6" fmla="*/ 2 w 17"/>
                <a:gd name="T7" fmla="*/ 1 h 16"/>
                <a:gd name="T8" fmla="*/ 8 w 17"/>
                <a:gd name="T9" fmla="*/ 1 h 16"/>
                <a:gd name="T10" fmla="*/ 16 w 17"/>
                <a:gd name="T11" fmla="*/ 9 h 16"/>
                <a:gd name="T12" fmla="*/ 16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6"/>
                    <a:pt x="0" y="3"/>
                    <a:pt x="2" y="1"/>
                  </a:cubicBezTo>
                  <a:cubicBezTo>
                    <a:pt x="3" y="0"/>
                    <a:pt x="6" y="0"/>
                    <a:pt x="8" y="1"/>
                  </a:cubicBezTo>
                  <a:cubicBezTo>
                    <a:pt x="16" y="9"/>
                    <a:pt x="16" y="9"/>
                    <a:pt x="16" y="9"/>
                  </a:cubicBezTo>
                  <a:cubicBezTo>
                    <a:pt x="17" y="11"/>
                    <a:pt x="17" y="14"/>
                    <a:pt x="16"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116">
              <a:extLst>
                <a:ext uri="{FF2B5EF4-FFF2-40B4-BE49-F238E27FC236}">
                  <a16:creationId xmlns:a16="http://schemas.microsoft.com/office/drawing/2014/main" id="{B3AE836C-2BB0-4BAA-A019-7E5DA5848FDF}"/>
                </a:ext>
              </a:extLst>
            </p:cNvPr>
            <p:cNvSpPr>
              <a:spLocks/>
            </p:cNvSpPr>
            <p:nvPr/>
          </p:nvSpPr>
          <p:spPr bwMode="auto">
            <a:xfrm>
              <a:off x="9282113" y="3248025"/>
              <a:ext cx="30163" cy="68263"/>
            </a:xfrm>
            <a:custGeom>
              <a:avLst/>
              <a:gdLst>
                <a:gd name="T0" fmla="*/ 4 w 8"/>
                <a:gd name="T1" fmla="*/ 18 h 18"/>
                <a:gd name="T2" fmla="*/ 0 w 8"/>
                <a:gd name="T3" fmla="*/ 14 h 18"/>
                <a:gd name="T4" fmla="*/ 0 w 8"/>
                <a:gd name="T5" fmla="*/ 4 h 18"/>
                <a:gd name="T6" fmla="*/ 4 w 8"/>
                <a:gd name="T7" fmla="*/ 0 h 18"/>
                <a:gd name="T8" fmla="*/ 8 w 8"/>
                <a:gd name="T9" fmla="*/ 4 h 18"/>
                <a:gd name="T10" fmla="*/ 8 w 8"/>
                <a:gd name="T11" fmla="*/ 14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2" y="18"/>
                    <a:pt x="0" y="16"/>
                    <a:pt x="0" y="14"/>
                  </a:cubicBezTo>
                  <a:cubicBezTo>
                    <a:pt x="0" y="4"/>
                    <a:pt x="0" y="4"/>
                    <a:pt x="0" y="4"/>
                  </a:cubicBezTo>
                  <a:cubicBezTo>
                    <a:pt x="0" y="2"/>
                    <a:pt x="2" y="0"/>
                    <a:pt x="4" y="0"/>
                  </a:cubicBezTo>
                  <a:cubicBezTo>
                    <a:pt x="6" y="0"/>
                    <a:pt x="8" y="2"/>
                    <a:pt x="8" y="4"/>
                  </a:cubicBezTo>
                  <a:cubicBezTo>
                    <a:pt x="8" y="14"/>
                    <a:pt x="8" y="14"/>
                    <a:pt x="8" y="14"/>
                  </a:cubicBezTo>
                  <a:cubicBezTo>
                    <a:pt x="8" y="16"/>
                    <a:pt x="6" y="18"/>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117">
              <a:extLst>
                <a:ext uri="{FF2B5EF4-FFF2-40B4-BE49-F238E27FC236}">
                  <a16:creationId xmlns:a16="http://schemas.microsoft.com/office/drawing/2014/main" id="{3FA5B764-37E0-49D1-B46D-8150126ECF1B}"/>
                </a:ext>
              </a:extLst>
            </p:cNvPr>
            <p:cNvSpPr>
              <a:spLocks/>
            </p:cNvSpPr>
            <p:nvPr/>
          </p:nvSpPr>
          <p:spPr bwMode="auto">
            <a:xfrm>
              <a:off x="9183688" y="3354388"/>
              <a:ext cx="68263" cy="30163"/>
            </a:xfrm>
            <a:custGeom>
              <a:avLst/>
              <a:gdLst>
                <a:gd name="T0" fmla="*/ 14 w 18"/>
                <a:gd name="T1" fmla="*/ 8 h 8"/>
                <a:gd name="T2" fmla="*/ 4 w 18"/>
                <a:gd name="T3" fmla="*/ 8 h 8"/>
                <a:gd name="T4" fmla="*/ 0 w 18"/>
                <a:gd name="T5" fmla="*/ 4 h 8"/>
                <a:gd name="T6" fmla="*/ 4 w 18"/>
                <a:gd name="T7" fmla="*/ 0 h 8"/>
                <a:gd name="T8" fmla="*/ 14 w 18"/>
                <a:gd name="T9" fmla="*/ 0 h 8"/>
                <a:gd name="T10" fmla="*/ 18 w 18"/>
                <a:gd name="T11" fmla="*/ 4 h 8"/>
                <a:gd name="T12" fmla="*/ 14 w 1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 h="8">
                  <a:moveTo>
                    <a:pt x="14" y="8"/>
                  </a:moveTo>
                  <a:cubicBezTo>
                    <a:pt x="4" y="8"/>
                    <a:pt x="4" y="8"/>
                    <a:pt x="4" y="8"/>
                  </a:cubicBezTo>
                  <a:cubicBezTo>
                    <a:pt x="1" y="8"/>
                    <a:pt x="0" y="6"/>
                    <a:pt x="0" y="4"/>
                  </a:cubicBezTo>
                  <a:cubicBezTo>
                    <a:pt x="0" y="2"/>
                    <a:pt x="1" y="0"/>
                    <a:pt x="4" y="0"/>
                  </a:cubicBezTo>
                  <a:cubicBezTo>
                    <a:pt x="14" y="0"/>
                    <a:pt x="14" y="0"/>
                    <a:pt x="14" y="0"/>
                  </a:cubicBezTo>
                  <a:cubicBezTo>
                    <a:pt x="16" y="0"/>
                    <a:pt x="18" y="2"/>
                    <a:pt x="18" y="4"/>
                  </a:cubicBezTo>
                  <a:cubicBezTo>
                    <a:pt x="18" y="6"/>
                    <a:pt x="16" y="8"/>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118">
              <a:extLst>
                <a:ext uri="{FF2B5EF4-FFF2-40B4-BE49-F238E27FC236}">
                  <a16:creationId xmlns:a16="http://schemas.microsoft.com/office/drawing/2014/main" id="{50383ED5-CCDE-4046-931A-FFF822D75AE8}"/>
                </a:ext>
              </a:extLst>
            </p:cNvPr>
            <p:cNvSpPr>
              <a:spLocks/>
            </p:cNvSpPr>
            <p:nvPr/>
          </p:nvSpPr>
          <p:spPr bwMode="auto">
            <a:xfrm>
              <a:off x="9153525" y="3421063"/>
              <a:ext cx="195263" cy="188913"/>
            </a:xfrm>
            <a:custGeom>
              <a:avLst/>
              <a:gdLst>
                <a:gd name="T0" fmla="*/ 24 w 52"/>
                <a:gd name="T1" fmla="*/ 50 h 50"/>
                <a:gd name="T2" fmla="*/ 11 w 52"/>
                <a:gd name="T3" fmla="*/ 45 h 50"/>
                <a:gd name="T4" fmla="*/ 7 w 52"/>
                <a:gd name="T5" fmla="*/ 40 h 50"/>
                <a:gd name="T6" fmla="*/ 7 w 52"/>
                <a:gd name="T7" fmla="*/ 15 h 50"/>
                <a:gd name="T8" fmla="*/ 21 w 52"/>
                <a:gd name="T9" fmla="*/ 1 h 50"/>
                <a:gd name="T10" fmla="*/ 26 w 52"/>
                <a:gd name="T11" fmla="*/ 1 h 50"/>
                <a:gd name="T12" fmla="*/ 26 w 52"/>
                <a:gd name="T13" fmla="*/ 7 h 50"/>
                <a:gd name="T14" fmla="*/ 13 w 52"/>
                <a:gd name="T15" fmla="*/ 21 h 50"/>
                <a:gd name="T16" fmla="*/ 13 w 52"/>
                <a:gd name="T17" fmla="*/ 35 h 50"/>
                <a:gd name="T18" fmla="*/ 17 w 52"/>
                <a:gd name="T19" fmla="*/ 39 h 50"/>
                <a:gd name="T20" fmla="*/ 31 w 52"/>
                <a:gd name="T21" fmla="*/ 39 h 50"/>
                <a:gd name="T22" fmla="*/ 45 w 52"/>
                <a:gd name="T23" fmla="*/ 25 h 50"/>
                <a:gd name="T24" fmla="*/ 51 w 52"/>
                <a:gd name="T25" fmla="*/ 25 h 50"/>
                <a:gd name="T26" fmla="*/ 51 w 52"/>
                <a:gd name="T27" fmla="*/ 31 h 50"/>
                <a:gd name="T28" fmla="*/ 37 w 52"/>
                <a:gd name="T29" fmla="*/ 45 h 50"/>
                <a:gd name="T30" fmla="*/ 24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24" y="50"/>
                  </a:moveTo>
                  <a:cubicBezTo>
                    <a:pt x="20" y="50"/>
                    <a:pt x="15" y="48"/>
                    <a:pt x="11" y="45"/>
                  </a:cubicBezTo>
                  <a:cubicBezTo>
                    <a:pt x="7" y="40"/>
                    <a:pt x="7" y="40"/>
                    <a:pt x="7" y="40"/>
                  </a:cubicBezTo>
                  <a:cubicBezTo>
                    <a:pt x="0" y="33"/>
                    <a:pt x="0" y="22"/>
                    <a:pt x="7" y="15"/>
                  </a:cubicBezTo>
                  <a:cubicBezTo>
                    <a:pt x="21" y="1"/>
                    <a:pt x="21" y="1"/>
                    <a:pt x="21" y="1"/>
                  </a:cubicBezTo>
                  <a:cubicBezTo>
                    <a:pt x="22" y="0"/>
                    <a:pt x="25" y="0"/>
                    <a:pt x="26" y="1"/>
                  </a:cubicBezTo>
                  <a:cubicBezTo>
                    <a:pt x="28" y="3"/>
                    <a:pt x="28" y="6"/>
                    <a:pt x="26" y="7"/>
                  </a:cubicBezTo>
                  <a:cubicBezTo>
                    <a:pt x="13" y="21"/>
                    <a:pt x="13" y="21"/>
                    <a:pt x="13" y="21"/>
                  </a:cubicBezTo>
                  <a:cubicBezTo>
                    <a:pt x="9" y="25"/>
                    <a:pt x="9" y="31"/>
                    <a:pt x="13" y="35"/>
                  </a:cubicBezTo>
                  <a:cubicBezTo>
                    <a:pt x="17" y="39"/>
                    <a:pt x="17" y="39"/>
                    <a:pt x="17" y="39"/>
                  </a:cubicBezTo>
                  <a:cubicBezTo>
                    <a:pt x="21" y="43"/>
                    <a:pt x="27" y="43"/>
                    <a:pt x="31" y="39"/>
                  </a:cubicBezTo>
                  <a:cubicBezTo>
                    <a:pt x="45" y="25"/>
                    <a:pt x="45" y="25"/>
                    <a:pt x="45" y="25"/>
                  </a:cubicBezTo>
                  <a:cubicBezTo>
                    <a:pt x="46" y="24"/>
                    <a:pt x="49" y="24"/>
                    <a:pt x="51" y="25"/>
                  </a:cubicBezTo>
                  <a:cubicBezTo>
                    <a:pt x="52" y="27"/>
                    <a:pt x="52" y="30"/>
                    <a:pt x="51" y="31"/>
                  </a:cubicBezTo>
                  <a:cubicBezTo>
                    <a:pt x="37" y="45"/>
                    <a:pt x="37" y="45"/>
                    <a:pt x="37" y="45"/>
                  </a:cubicBezTo>
                  <a:cubicBezTo>
                    <a:pt x="33" y="48"/>
                    <a:pt x="29" y="50"/>
                    <a:pt x="2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19">
              <a:extLst>
                <a:ext uri="{FF2B5EF4-FFF2-40B4-BE49-F238E27FC236}">
                  <a16:creationId xmlns:a16="http://schemas.microsoft.com/office/drawing/2014/main" id="{C2BDC4EA-1833-4AE0-98F8-DFE1CE255776}"/>
                </a:ext>
              </a:extLst>
            </p:cNvPr>
            <p:cNvSpPr>
              <a:spLocks/>
            </p:cNvSpPr>
            <p:nvPr/>
          </p:nvSpPr>
          <p:spPr bwMode="auto">
            <a:xfrm>
              <a:off x="9371013" y="3354388"/>
              <a:ext cx="150813" cy="165100"/>
            </a:xfrm>
            <a:custGeom>
              <a:avLst/>
              <a:gdLst>
                <a:gd name="T0" fmla="*/ 21 w 40"/>
                <a:gd name="T1" fmla="*/ 44 h 44"/>
                <a:gd name="T2" fmla="*/ 4 w 40"/>
                <a:gd name="T3" fmla="*/ 44 h 44"/>
                <a:gd name="T4" fmla="*/ 0 w 40"/>
                <a:gd name="T5" fmla="*/ 40 h 44"/>
                <a:gd name="T6" fmla="*/ 4 w 40"/>
                <a:gd name="T7" fmla="*/ 36 h 44"/>
                <a:gd name="T8" fmla="*/ 21 w 40"/>
                <a:gd name="T9" fmla="*/ 36 h 44"/>
                <a:gd name="T10" fmla="*/ 32 w 40"/>
                <a:gd name="T11" fmla="*/ 26 h 44"/>
                <a:gd name="T12" fmla="*/ 32 w 40"/>
                <a:gd name="T13" fmla="*/ 18 h 44"/>
                <a:gd name="T14" fmla="*/ 22 w 40"/>
                <a:gd name="T15" fmla="*/ 8 h 44"/>
                <a:gd name="T16" fmla="*/ 4 w 40"/>
                <a:gd name="T17" fmla="*/ 8 h 44"/>
                <a:gd name="T18" fmla="*/ 0 w 40"/>
                <a:gd name="T19" fmla="*/ 4 h 44"/>
                <a:gd name="T20" fmla="*/ 4 w 40"/>
                <a:gd name="T21" fmla="*/ 0 h 44"/>
                <a:gd name="T22" fmla="*/ 22 w 40"/>
                <a:gd name="T23" fmla="*/ 0 h 44"/>
                <a:gd name="T24" fmla="*/ 40 w 40"/>
                <a:gd name="T25" fmla="*/ 18 h 44"/>
                <a:gd name="T26" fmla="*/ 40 w 40"/>
                <a:gd name="T27" fmla="*/ 26 h 44"/>
                <a:gd name="T28" fmla="*/ 21 w 40"/>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4">
                  <a:moveTo>
                    <a:pt x="21" y="44"/>
                  </a:moveTo>
                  <a:cubicBezTo>
                    <a:pt x="4" y="44"/>
                    <a:pt x="4" y="44"/>
                    <a:pt x="4" y="44"/>
                  </a:cubicBezTo>
                  <a:cubicBezTo>
                    <a:pt x="1" y="44"/>
                    <a:pt x="0" y="42"/>
                    <a:pt x="0" y="40"/>
                  </a:cubicBezTo>
                  <a:cubicBezTo>
                    <a:pt x="0" y="38"/>
                    <a:pt x="1" y="36"/>
                    <a:pt x="4" y="36"/>
                  </a:cubicBezTo>
                  <a:cubicBezTo>
                    <a:pt x="21" y="36"/>
                    <a:pt x="21" y="36"/>
                    <a:pt x="21" y="36"/>
                  </a:cubicBezTo>
                  <a:cubicBezTo>
                    <a:pt x="27" y="36"/>
                    <a:pt x="32" y="32"/>
                    <a:pt x="32" y="26"/>
                  </a:cubicBezTo>
                  <a:cubicBezTo>
                    <a:pt x="32" y="18"/>
                    <a:pt x="32" y="18"/>
                    <a:pt x="32" y="18"/>
                  </a:cubicBezTo>
                  <a:cubicBezTo>
                    <a:pt x="32" y="13"/>
                    <a:pt x="27" y="8"/>
                    <a:pt x="22" y="8"/>
                  </a:cubicBezTo>
                  <a:cubicBezTo>
                    <a:pt x="4" y="8"/>
                    <a:pt x="4" y="8"/>
                    <a:pt x="4" y="8"/>
                  </a:cubicBezTo>
                  <a:cubicBezTo>
                    <a:pt x="1" y="8"/>
                    <a:pt x="0" y="6"/>
                    <a:pt x="0" y="4"/>
                  </a:cubicBezTo>
                  <a:cubicBezTo>
                    <a:pt x="0" y="2"/>
                    <a:pt x="1" y="0"/>
                    <a:pt x="4" y="0"/>
                  </a:cubicBezTo>
                  <a:cubicBezTo>
                    <a:pt x="22" y="0"/>
                    <a:pt x="22" y="0"/>
                    <a:pt x="22" y="0"/>
                  </a:cubicBezTo>
                  <a:cubicBezTo>
                    <a:pt x="32" y="0"/>
                    <a:pt x="40" y="8"/>
                    <a:pt x="40" y="18"/>
                  </a:cubicBezTo>
                  <a:cubicBezTo>
                    <a:pt x="40" y="26"/>
                    <a:pt x="40" y="26"/>
                    <a:pt x="40" y="26"/>
                  </a:cubicBezTo>
                  <a:cubicBezTo>
                    <a:pt x="40" y="36"/>
                    <a:pt x="32" y="44"/>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7" name="Group 136">
            <a:extLst>
              <a:ext uri="{FF2B5EF4-FFF2-40B4-BE49-F238E27FC236}">
                <a16:creationId xmlns:a16="http://schemas.microsoft.com/office/drawing/2014/main" id="{9B640644-6A83-4331-871E-FC97A98AD134}"/>
              </a:ext>
            </a:extLst>
          </p:cNvPr>
          <p:cNvGrpSpPr/>
          <p:nvPr/>
        </p:nvGrpSpPr>
        <p:grpSpPr>
          <a:xfrm>
            <a:off x="415498" y="3988430"/>
            <a:ext cx="321830" cy="320386"/>
            <a:chOff x="8447088" y="3252788"/>
            <a:chExt cx="354013" cy="352425"/>
          </a:xfrm>
          <a:solidFill>
            <a:schemeClr val="bg1"/>
          </a:solidFill>
        </p:grpSpPr>
        <p:sp>
          <p:nvSpPr>
            <p:cNvPr id="138" name="Freeform 52">
              <a:extLst>
                <a:ext uri="{FF2B5EF4-FFF2-40B4-BE49-F238E27FC236}">
                  <a16:creationId xmlns:a16="http://schemas.microsoft.com/office/drawing/2014/main" id="{3CB46358-FA7A-4B5D-B745-27A5A9CF2C45}"/>
                </a:ext>
              </a:extLst>
            </p:cNvPr>
            <p:cNvSpPr>
              <a:spLocks/>
            </p:cNvSpPr>
            <p:nvPr/>
          </p:nvSpPr>
          <p:spPr bwMode="auto">
            <a:xfrm>
              <a:off x="8570913" y="3252788"/>
              <a:ext cx="230188" cy="214313"/>
            </a:xfrm>
            <a:custGeom>
              <a:avLst/>
              <a:gdLst>
                <a:gd name="T0" fmla="*/ 40 w 61"/>
                <a:gd name="T1" fmla="*/ 53 h 57"/>
                <a:gd name="T2" fmla="*/ 55 w 61"/>
                <a:gd name="T3" fmla="*/ 37 h 57"/>
                <a:gd name="T4" fmla="*/ 52 w 61"/>
                <a:gd name="T5" fmla="*/ 12 h 57"/>
                <a:gd name="T6" fmla="*/ 45 w 61"/>
                <a:gd name="T7" fmla="*/ 5 h 57"/>
                <a:gd name="T8" fmla="*/ 33 w 61"/>
                <a:gd name="T9" fmla="*/ 0 h 57"/>
                <a:gd name="T10" fmla="*/ 20 w 61"/>
                <a:gd name="T11" fmla="*/ 4 h 57"/>
                <a:gd name="T12" fmla="*/ 5 w 61"/>
                <a:gd name="T13" fmla="*/ 21 h 57"/>
                <a:gd name="T14" fmla="*/ 5 w 61"/>
                <a:gd name="T15" fmla="*/ 38 h 57"/>
                <a:gd name="T16" fmla="*/ 6 w 61"/>
                <a:gd name="T17" fmla="*/ 38 h 57"/>
                <a:gd name="T18" fmla="*/ 11 w 61"/>
                <a:gd name="T19" fmla="*/ 38 h 57"/>
                <a:gd name="T20" fmla="*/ 11 w 61"/>
                <a:gd name="T21" fmla="*/ 32 h 57"/>
                <a:gd name="T22" fmla="*/ 11 w 61"/>
                <a:gd name="T23" fmla="*/ 32 h 57"/>
                <a:gd name="T24" fmla="*/ 11 w 61"/>
                <a:gd name="T25" fmla="*/ 26 h 57"/>
                <a:gd name="T26" fmla="*/ 26 w 61"/>
                <a:gd name="T27" fmla="*/ 10 h 57"/>
                <a:gd name="T28" fmla="*/ 32 w 61"/>
                <a:gd name="T29" fmla="*/ 8 h 57"/>
                <a:gd name="T30" fmla="*/ 39 w 61"/>
                <a:gd name="T31" fmla="*/ 11 h 57"/>
                <a:gd name="T32" fmla="*/ 47 w 61"/>
                <a:gd name="T33" fmla="*/ 18 h 57"/>
                <a:gd name="T34" fmla="*/ 49 w 61"/>
                <a:gd name="T35" fmla="*/ 31 h 57"/>
                <a:gd name="T36" fmla="*/ 34 w 61"/>
                <a:gd name="T37" fmla="*/ 48 h 57"/>
                <a:gd name="T38" fmla="*/ 28 w 61"/>
                <a:gd name="T39" fmla="*/ 48 h 57"/>
                <a:gd name="T40" fmla="*/ 28 w 61"/>
                <a:gd name="T41" fmla="*/ 48 h 57"/>
                <a:gd name="T42" fmla="*/ 22 w 61"/>
                <a:gd name="T43" fmla="*/ 48 h 57"/>
                <a:gd name="T44" fmla="*/ 23 w 61"/>
                <a:gd name="T45" fmla="*/ 54 h 57"/>
                <a:gd name="T46" fmla="*/ 23 w 61"/>
                <a:gd name="T47" fmla="*/ 54 h 57"/>
                <a:gd name="T48" fmla="*/ 31 w 61"/>
                <a:gd name="T49" fmla="*/ 57 h 57"/>
                <a:gd name="T50" fmla="*/ 40 w 61"/>
                <a:gd name="T51"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7">
                  <a:moveTo>
                    <a:pt x="40" y="53"/>
                  </a:moveTo>
                  <a:cubicBezTo>
                    <a:pt x="55" y="37"/>
                    <a:pt x="55" y="37"/>
                    <a:pt x="55" y="37"/>
                  </a:cubicBezTo>
                  <a:cubicBezTo>
                    <a:pt x="61" y="30"/>
                    <a:pt x="58" y="18"/>
                    <a:pt x="52" y="12"/>
                  </a:cubicBezTo>
                  <a:cubicBezTo>
                    <a:pt x="45" y="5"/>
                    <a:pt x="45" y="5"/>
                    <a:pt x="45" y="5"/>
                  </a:cubicBezTo>
                  <a:cubicBezTo>
                    <a:pt x="42" y="3"/>
                    <a:pt x="37" y="1"/>
                    <a:pt x="33" y="0"/>
                  </a:cubicBezTo>
                  <a:cubicBezTo>
                    <a:pt x="27" y="0"/>
                    <a:pt x="23" y="1"/>
                    <a:pt x="20" y="4"/>
                  </a:cubicBezTo>
                  <a:cubicBezTo>
                    <a:pt x="5" y="21"/>
                    <a:pt x="5" y="21"/>
                    <a:pt x="5" y="21"/>
                  </a:cubicBezTo>
                  <a:cubicBezTo>
                    <a:pt x="0" y="26"/>
                    <a:pt x="0" y="33"/>
                    <a:pt x="5" y="38"/>
                  </a:cubicBezTo>
                  <a:cubicBezTo>
                    <a:pt x="6" y="38"/>
                    <a:pt x="6" y="38"/>
                    <a:pt x="6" y="38"/>
                  </a:cubicBezTo>
                  <a:cubicBezTo>
                    <a:pt x="7" y="39"/>
                    <a:pt x="10" y="39"/>
                    <a:pt x="11" y="38"/>
                  </a:cubicBezTo>
                  <a:cubicBezTo>
                    <a:pt x="13" y="36"/>
                    <a:pt x="13" y="34"/>
                    <a:pt x="11" y="32"/>
                  </a:cubicBezTo>
                  <a:cubicBezTo>
                    <a:pt x="11" y="32"/>
                    <a:pt x="11" y="32"/>
                    <a:pt x="11" y="32"/>
                  </a:cubicBezTo>
                  <a:cubicBezTo>
                    <a:pt x="9" y="30"/>
                    <a:pt x="9" y="28"/>
                    <a:pt x="11" y="26"/>
                  </a:cubicBezTo>
                  <a:cubicBezTo>
                    <a:pt x="26" y="10"/>
                    <a:pt x="26" y="10"/>
                    <a:pt x="26" y="10"/>
                  </a:cubicBezTo>
                  <a:cubicBezTo>
                    <a:pt x="27" y="8"/>
                    <a:pt x="29" y="8"/>
                    <a:pt x="32" y="8"/>
                  </a:cubicBezTo>
                  <a:cubicBezTo>
                    <a:pt x="35" y="8"/>
                    <a:pt x="38" y="10"/>
                    <a:pt x="39" y="11"/>
                  </a:cubicBezTo>
                  <a:cubicBezTo>
                    <a:pt x="47" y="18"/>
                    <a:pt x="47" y="18"/>
                    <a:pt x="47" y="18"/>
                  </a:cubicBezTo>
                  <a:cubicBezTo>
                    <a:pt x="50" y="21"/>
                    <a:pt x="52" y="28"/>
                    <a:pt x="49" y="31"/>
                  </a:cubicBezTo>
                  <a:cubicBezTo>
                    <a:pt x="34" y="48"/>
                    <a:pt x="34" y="48"/>
                    <a:pt x="34" y="48"/>
                  </a:cubicBezTo>
                  <a:cubicBezTo>
                    <a:pt x="33" y="49"/>
                    <a:pt x="30" y="50"/>
                    <a:pt x="28" y="48"/>
                  </a:cubicBezTo>
                  <a:cubicBezTo>
                    <a:pt x="28" y="48"/>
                    <a:pt x="28" y="48"/>
                    <a:pt x="28" y="48"/>
                  </a:cubicBezTo>
                  <a:cubicBezTo>
                    <a:pt x="26" y="46"/>
                    <a:pt x="24" y="46"/>
                    <a:pt x="22" y="48"/>
                  </a:cubicBezTo>
                  <a:cubicBezTo>
                    <a:pt x="21" y="50"/>
                    <a:pt x="21" y="52"/>
                    <a:pt x="23" y="54"/>
                  </a:cubicBezTo>
                  <a:cubicBezTo>
                    <a:pt x="23" y="54"/>
                    <a:pt x="23" y="54"/>
                    <a:pt x="23" y="54"/>
                  </a:cubicBezTo>
                  <a:cubicBezTo>
                    <a:pt x="25" y="56"/>
                    <a:pt x="28" y="57"/>
                    <a:pt x="31" y="57"/>
                  </a:cubicBezTo>
                  <a:cubicBezTo>
                    <a:pt x="34" y="57"/>
                    <a:pt x="38" y="56"/>
                    <a:pt x="4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53">
              <a:extLst>
                <a:ext uri="{FF2B5EF4-FFF2-40B4-BE49-F238E27FC236}">
                  <a16:creationId xmlns:a16="http://schemas.microsoft.com/office/drawing/2014/main" id="{64FB89E7-BDD4-427B-A02F-6ED8252ED04F}"/>
                </a:ext>
              </a:extLst>
            </p:cNvPr>
            <p:cNvSpPr>
              <a:spLocks/>
            </p:cNvSpPr>
            <p:nvPr/>
          </p:nvSpPr>
          <p:spPr bwMode="auto">
            <a:xfrm>
              <a:off x="8447088" y="3390900"/>
              <a:ext cx="222250" cy="214313"/>
            </a:xfrm>
            <a:custGeom>
              <a:avLst/>
              <a:gdLst>
                <a:gd name="T0" fmla="*/ 36 w 59"/>
                <a:gd name="T1" fmla="*/ 3 h 57"/>
                <a:gd name="T2" fmla="*/ 27 w 59"/>
                <a:gd name="T3" fmla="*/ 0 h 57"/>
                <a:gd name="T4" fmla="*/ 19 w 59"/>
                <a:gd name="T5" fmla="*/ 4 h 57"/>
                <a:gd name="T6" fmla="*/ 4 w 59"/>
                <a:gd name="T7" fmla="*/ 20 h 57"/>
                <a:gd name="T8" fmla="*/ 1 w 59"/>
                <a:gd name="T9" fmla="*/ 33 h 57"/>
                <a:gd name="T10" fmla="*/ 7 w 59"/>
                <a:gd name="T11" fmla="*/ 45 h 57"/>
                <a:gd name="T12" fmla="*/ 14 w 59"/>
                <a:gd name="T13" fmla="*/ 52 h 57"/>
                <a:gd name="T14" fmla="*/ 28 w 59"/>
                <a:gd name="T15" fmla="*/ 57 h 57"/>
                <a:gd name="T16" fmla="*/ 39 w 59"/>
                <a:gd name="T17" fmla="*/ 53 h 57"/>
                <a:gd name="T18" fmla="*/ 54 w 59"/>
                <a:gd name="T19" fmla="*/ 36 h 57"/>
                <a:gd name="T20" fmla="*/ 54 w 59"/>
                <a:gd name="T21" fmla="*/ 19 h 57"/>
                <a:gd name="T22" fmla="*/ 53 w 59"/>
                <a:gd name="T23" fmla="*/ 19 h 57"/>
                <a:gd name="T24" fmla="*/ 48 w 59"/>
                <a:gd name="T25" fmla="*/ 19 h 57"/>
                <a:gd name="T26" fmla="*/ 48 w 59"/>
                <a:gd name="T27" fmla="*/ 25 h 57"/>
                <a:gd name="T28" fmla="*/ 48 w 59"/>
                <a:gd name="T29" fmla="*/ 25 h 57"/>
                <a:gd name="T30" fmla="*/ 48 w 59"/>
                <a:gd name="T31" fmla="*/ 31 h 57"/>
                <a:gd name="T32" fmla="*/ 33 w 59"/>
                <a:gd name="T33" fmla="*/ 47 h 57"/>
                <a:gd name="T34" fmla="*/ 20 w 59"/>
                <a:gd name="T35" fmla="*/ 46 h 57"/>
                <a:gd name="T36" fmla="*/ 12 w 59"/>
                <a:gd name="T37" fmla="*/ 39 h 57"/>
                <a:gd name="T38" fmla="*/ 9 w 59"/>
                <a:gd name="T39" fmla="*/ 32 h 57"/>
                <a:gd name="T40" fmla="*/ 10 w 59"/>
                <a:gd name="T41" fmla="*/ 26 h 57"/>
                <a:gd name="T42" fmla="*/ 25 w 59"/>
                <a:gd name="T43" fmla="*/ 9 h 57"/>
                <a:gd name="T44" fmla="*/ 28 w 59"/>
                <a:gd name="T45" fmla="*/ 8 h 57"/>
                <a:gd name="T46" fmla="*/ 31 w 59"/>
                <a:gd name="T47" fmla="*/ 9 h 57"/>
                <a:gd name="T48" fmla="*/ 31 w 59"/>
                <a:gd name="T49" fmla="*/ 9 h 57"/>
                <a:gd name="T50" fmla="*/ 37 w 59"/>
                <a:gd name="T51" fmla="*/ 9 h 57"/>
                <a:gd name="T52" fmla="*/ 36 w 59"/>
                <a:gd name="T53"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7">
                  <a:moveTo>
                    <a:pt x="36" y="3"/>
                  </a:moveTo>
                  <a:cubicBezTo>
                    <a:pt x="34" y="1"/>
                    <a:pt x="31" y="0"/>
                    <a:pt x="27" y="0"/>
                  </a:cubicBezTo>
                  <a:cubicBezTo>
                    <a:pt x="24" y="0"/>
                    <a:pt x="21" y="1"/>
                    <a:pt x="19" y="4"/>
                  </a:cubicBezTo>
                  <a:cubicBezTo>
                    <a:pt x="4" y="20"/>
                    <a:pt x="4" y="20"/>
                    <a:pt x="4" y="20"/>
                  </a:cubicBezTo>
                  <a:cubicBezTo>
                    <a:pt x="1" y="23"/>
                    <a:pt x="0" y="28"/>
                    <a:pt x="1" y="33"/>
                  </a:cubicBezTo>
                  <a:cubicBezTo>
                    <a:pt x="2" y="38"/>
                    <a:pt x="4" y="42"/>
                    <a:pt x="7" y="45"/>
                  </a:cubicBezTo>
                  <a:cubicBezTo>
                    <a:pt x="14" y="52"/>
                    <a:pt x="14" y="52"/>
                    <a:pt x="14" y="52"/>
                  </a:cubicBezTo>
                  <a:cubicBezTo>
                    <a:pt x="18" y="55"/>
                    <a:pt x="23" y="57"/>
                    <a:pt x="28" y="57"/>
                  </a:cubicBezTo>
                  <a:cubicBezTo>
                    <a:pt x="32" y="57"/>
                    <a:pt x="36" y="56"/>
                    <a:pt x="39" y="53"/>
                  </a:cubicBezTo>
                  <a:cubicBezTo>
                    <a:pt x="54" y="36"/>
                    <a:pt x="54" y="36"/>
                    <a:pt x="54" y="36"/>
                  </a:cubicBezTo>
                  <a:cubicBezTo>
                    <a:pt x="59" y="31"/>
                    <a:pt x="59" y="24"/>
                    <a:pt x="54" y="19"/>
                  </a:cubicBezTo>
                  <a:cubicBezTo>
                    <a:pt x="53" y="19"/>
                    <a:pt x="53" y="19"/>
                    <a:pt x="53" y="19"/>
                  </a:cubicBezTo>
                  <a:cubicBezTo>
                    <a:pt x="52" y="18"/>
                    <a:pt x="49" y="18"/>
                    <a:pt x="48" y="19"/>
                  </a:cubicBezTo>
                  <a:cubicBezTo>
                    <a:pt x="46" y="21"/>
                    <a:pt x="46" y="23"/>
                    <a:pt x="48" y="25"/>
                  </a:cubicBezTo>
                  <a:cubicBezTo>
                    <a:pt x="48" y="25"/>
                    <a:pt x="48" y="25"/>
                    <a:pt x="48" y="25"/>
                  </a:cubicBezTo>
                  <a:cubicBezTo>
                    <a:pt x="50" y="27"/>
                    <a:pt x="50" y="29"/>
                    <a:pt x="48" y="31"/>
                  </a:cubicBezTo>
                  <a:cubicBezTo>
                    <a:pt x="33" y="47"/>
                    <a:pt x="33" y="47"/>
                    <a:pt x="33" y="47"/>
                  </a:cubicBezTo>
                  <a:cubicBezTo>
                    <a:pt x="30" y="50"/>
                    <a:pt x="23" y="49"/>
                    <a:pt x="20" y="46"/>
                  </a:cubicBezTo>
                  <a:cubicBezTo>
                    <a:pt x="12" y="39"/>
                    <a:pt x="12" y="39"/>
                    <a:pt x="12" y="39"/>
                  </a:cubicBezTo>
                  <a:cubicBezTo>
                    <a:pt x="11" y="37"/>
                    <a:pt x="9" y="35"/>
                    <a:pt x="9" y="32"/>
                  </a:cubicBezTo>
                  <a:cubicBezTo>
                    <a:pt x="8" y="29"/>
                    <a:pt x="9" y="27"/>
                    <a:pt x="10" y="26"/>
                  </a:cubicBezTo>
                  <a:cubicBezTo>
                    <a:pt x="25" y="9"/>
                    <a:pt x="25" y="9"/>
                    <a:pt x="25" y="9"/>
                  </a:cubicBezTo>
                  <a:cubicBezTo>
                    <a:pt x="26" y="8"/>
                    <a:pt x="27" y="8"/>
                    <a:pt x="28" y="8"/>
                  </a:cubicBezTo>
                  <a:cubicBezTo>
                    <a:pt x="29" y="8"/>
                    <a:pt x="30" y="8"/>
                    <a:pt x="31" y="9"/>
                  </a:cubicBezTo>
                  <a:cubicBezTo>
                    <a:pt x="31" y="9"/>
                    <a:pt x="31" y="9"/>
                    <a:pt x="31" y="9"/>
                  </a:cubicBezTo>
                  <a:cubicBezTo>
                    <a:pt x="33" y="11"/>
                    <a:pt x="35" y="11"/>
                    <a:pt x="37" y="9"/>
                  </a:cubicBezTo>
                  <a:cubicBezTo>
                    <a:pt x="38" y="7"/>
                    <a:pt x="38" y="5"/>
                    <a:pt x="3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54">
              <a:extLst>
                <a:ext uri="{FF2B5EF4-FFF2-40B4-BE49-F238E27FC236}">
                  <a16:creationId xmlns:a16="http://schemas.microsoft.com/office/drawing/2014/main" id="{D045299B-29DD-4047-89E8-3D16041F6629}"/>
                </a:ext>
              </a:extLst>
            </p:cNvPr>
            <p:cNvSpPr>
              <a:spLocks/>
            </p:cNvSpPr>
            <p:nvPr/>
          </p:nvSpPr>
          <p:spPr bwMode="auto">
            <a:xfrm>
              <a:off x="8548688" y="3349625"/>
              <a:ext cx="142875" cy="153988"/>
            </a:xfrm>
            <a:custGeom>
              <a:avLst/>
              <a:gdLst>
                <a:gd name="T0" fmla="*/ 1 w 38"/>
                <a:gd name="T1" fmla="*/ 40 h 41"/>
                <a:gd name="T2" fmla="*/ 4 w 38"/>
                <a:gd name="T3" fmla="*/ 41 h 41"/>
                <a:gd name="T4" fmla="*/ 7 w 38"/>
                <a:gd name="T5" fmla="*/ 40 h 41"/>
                <a:gd name="T6" fmla="*/ 37 w 38"/>
                <a:gd name="T7" fmla="*/ 8 h 41"/>
                <a:gd name="T8" fmla="*/ 37 w 38"/>
                <a:gd name="T9" fmla="*/ 2 h 41"/>
                <a:gd name="T10" fmla="*/ 31 w 38"/>
                <a:gd name="T11" fmla="*/ 2 h 41"/>
                <a:gd name="T12" fmla="*/ 1 w 38"/>
                <a:gd name="T13" fmla="*/ 34 h 41"/>
                <a:gd name="T14" fmla="*/ 1 w 38"/>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1" y="40"/>
                  </a:moveTo>
                  <a:cubicBezTo>
                    <a:pt x="2" y="41"/>
                    <a:pt x="3" y="41"/>
                    <a:pt x="4" y="41"/>
                  </a:cubicBezTo>
                  <a:cubicBezTo>
                    <a:pt x="5" y="41"/>
                    <a:pt x="6" y="41"/>
                    <a:pt x="7" y="40"/>
                  </a:cubicBezTo>
                  <a:cubicBezTo>
                    <a:pt x="37" y="8"/>
                    <a:pt x="37" y="8"/>
                    <a:pt x="37" y="8"/>
                  </a:cubicBezTo>
                  <a:cubicBezTo>
                    <a:pt x="38" y="6"/>
                    <a:pt x="38" y="3"/>
                    <a:pt x="37" y="2"/>
                  </a:cubicBezTo>
                  <a:cubicBezTo>
                    <a:pt x="35" y="0"/>
                    <a:pt x="33" y="1"/>
                    <a:pt x="31" y="2"/>
                  </a:cubicBezTo>
                  <a:cubicBezTo>
                    <a:pt x="1" y="34"/>
                    <a:pt x="1" y="34"/>
                    <a:pt x="1" y="34"/>
                  </a:cubicBezTo>
                  <a:cubicBezTo>
                    <a:pt x="0" y="36"/>
                    <a:pt x="0" y="39"/>
                    <a:pt x="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1" name="Group 140">
            <a:extLst>
              <a:ext uri="{FF2B5EF4-FFF2-40B4-BE49-F238E27FC236}">
                <a16:creationId xmlns:a16="http://schemas.microsoft.com/office/drawing/2014/main" id="{3689E0CE-5B45-4883-AD83-33CECD8CF0C9}"/>
              </a:ext>
            </a:extLst>
          </p:cNvPr>
          <p:cNvGrpSpPr/>
          <p:nvPr/>
        </p:nvGrpSpPr>
        <p:grpSpPr>
          <a:xfrm>
            <a:off x="412612" y="6788678"/>
            <a:ext cx="327603" cy="329045"/>
            <a:chOff x="5554663" y="2886076"/>
            <a:chExt cx="360363" cy="361950"/>
          </a:xfrm>
          <a:solidFill>
            <a:schemeClr val="bg1"/>
          </a:solidFill>
        </p:grpSpPr>
        <p:sp>
          <p:nvSpPr>
            <p:cNvPr id="142" name="Freeform 57">
              <a:extLst>
                <a:ext uri="{FF2B5EF4-FFF2-40B4-BE49-F238E27FC236}">
                  <a16:creationId xmlns:a16="http://schemas.microsoft.com/office/drawing/2014/main" id="{BD13C082-D5A8-4C73-BAFA-9523BA472923}"/>
                </a:ext>
              </a:extLst>
            </p:cNvPr>
            <p:cNvSpPr>
              <a:spLocks/>
            </p:cNvSpPr>
            <p:nvPr/>
          </p:nvSpPr>
          <p:spPr bwMode="auto">
            <a:xfrm>
              <a:off x="5554663" y="2932113"/>
              <a:ext cx="173038" cy="285750"/>
            </a:xfrm>
            <a:custGeom>
              <a:avLst/>
              <a:gdLst>
                <a:gd name="T0" fmla="*/ 12 w 46"/>
                <a:gd name="T1" fmla="*/ 64 h 76"/>
                <a:gd name="T2" fmla="*/ 12 w 46"/>
                <a:gd name="T3" fmla="*/ 0 h 76"/>
                <a:gd name="T4" fmla="*/ 2 w 46"/>
                <a:gd name="T5" fmla="*/ 0 h 76"/>
                <a:gd name="T6" fmla="*/ 0 w 46"/>
                <a:gd name="T7" fmla="*/ 2 h 76"/>
                <a:gd name="T8" fmla="*/ 0 w 46"/>
                <a:gd name="T9" fmla="*/ 66 h 76"/>
                <a:gd name="T10" fmla="*/ 10 w 46"/>
                <a:gd name="T11" fmla="*/ 76 h 76"/>
                <a:gd name="T12" fmla="*/ 46 w 46"/>
                <a:gd name="T13" fmla="*/ 76 h 76"/>
                <a:gd name="T14" fmla="*/ 41 w 46"/>
                <a:gd name="T15" fmla="*/ 64 h 76"/>
                <a:gd name="T16" fmla="*/ 12 w 46"/>
                <a:gd name="T17"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6">
                  <a:moveTo>
                    <a:pt x="12" y="64"/>
                  </a:moveTo>
                  <a:cubicBezTo>
                    <a:pt x="12" y="0"/>
                    <a:pt x="12" y="0"/>
                    <a:pt x="12" y="0"/>
                  </a:cubicBezTo>
                  <a:cubicBezTo>
                    <a:pt x="2" y="0"/>
                    <a:pt x="2" y="0"/>
                    <a:pt x="2" y="0"/>
                  </a:cubicBezTo>
                  <a:cubicBezTo>
                    <a:pt x="1" y="0"/>
                    <a:pt x="0" y="1"/>
                    <a:pt x="0" y="2"/>
                  </a:cubicBezTo>
                  <a:cubicBezTo>
                    <a:pt x="0" y="66"/>
                    <a:pt x="0" y="66"/>
                    <a:pt x="0" y="66"/>
                  </a:cubicBezTo>
                  <a:cubicBezTo>
                    <a:pt x="0" y="72"/>
                    <a:pt x="4" y="76"/>
                    <a:pt x="10" y="76"/>
                  </a:cubicBezTo>
                  <a:cubicBezTo>
                    <a:pt x="46" y="76"/>
                    <a:pt x="46" y="76"/>
                    <a:pt x="46" y="76"/>
                  </a:cubicBezTo>
                  <a:cubicBezTo>
                    <a:pt x="43" y="73"/>
                    <a:pt x="42" y="68"/>
                    <a:pt x="41" y="64"/>
                  </a:cubicBezTo>
                  <a:lnTo>
                    <a:pt x="1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58">
              <a:extLst>
                <a:ext uri="{FF2B5EF4-FFF2-40B4-BE49-F238E27FC236}">
                  <a16:creationId xmlns:a16="http://schemas.microsoft.com/office/drawing/2014/main" id="{7D7A7524-A7E1-43C0-B6A1-5B17F7ADF3D6}"/>
                </a:ext>
              </a:extLst>
            </p:cNvPr>
            <p:cNvSpPr>
              <a:spLocks/>
            </p:cNvSpPr>
            <p:nvPr/>
          </p:nvSpPr>
          <p:spPr bwMode="auto">
            <a:xfrm>
              <a:off x="5765800" y="2932113"/>
              <a:ext cx="44450" cy="115888"/>
            </a:xfrm>
            <a:custGeom>
              <a:avLst/>
              <a:gdLst>
                <a:gd name="T0" fmla="*/ 12 w 12"/>
                <a:gd name="T1" fmla="*/ 2 h 31"/>
                <a:gd name="T2" fmla="*/ 10 w 12"/>
                <a:gd name="T3" fmla="*/ 0 h 31"/>
                <a:gd name="T4" fmla="*/ 0 w 12"/>
                <a:gd name="T5" fmla="*/ 0 h 31"/>
                <a:gd name="T6" fmla="*/ 0 w 12"/>
                <a:gd name="T7" fmla="*/ 31 h 31"/>
                <a:gd name="T8" fmla="*/ 12 w 12"/>
                <a:gd name="T9" fmla="*/ 28 h 31"/>
                <a:gd name="T10" fmla="*/ 12 w 12"/>
                <a:gd name="T11" fmla="*/ 2 h 31"/>
              </a:gdLst>
              <a:ahLst/>
              <a:cxnLst>
                <a:cxn ang="0">
                  <a:pos x="T0" y="T1"/>
                </a:cxn>
                <a:cxn ang="0">
                  <a:pos x="T2" y="T3"/>
                </a:cxn>
                <a:cxn ang="0">
                  <a:pos x="T4" y="T5"/>
                </a:cxn>
                <a:cxn ang="0">
                  <a:pos x="T6" y="T7"/>
                </a:cxn>
                <a:cxn ang="0">
                  <a:pos x="T8" y="T9"/>
                </a:cxn>
                <a:cxn ang="0">
                  <a:pos x="T10" y="T11"/>
                </a:cxn>
              </a:cxnLst>
              <a:rect l="0" t="0" r="r" b="b"/>
              <a:pathLst>
                <a:path w="12" h="31">
                  <a:moveTo>
                    <a:pt x="12" y="2"/>
                  </a:moveTo>
                  <a:cubicBezTo>
                    <a:pt x="12" y="1"/>
                    <a:pt x="11" y="0"/>
                    <a:pt x="10" y="0"/>
                  </a:cubicBezTo>
                  <a:cubicBezTo>
                    <a:pt x="0" y="0"/>
                    <a:pt x="0" y="0"/>
                    <a:pt x="0" y="0"/>
                  </a:cubicBezTo>
                  <a:cubicBezTo>
                    <a:pt x="0" y="31"/>
                    <a:pt x="0" y="31"/>
                    <a:pt x="0" y="31"/>
                  </a:cubicBezTo>
                  <a:cubicBezTo>
                    <a:pt x="4" y="30"/>
                    <a:pt x="8" y="28"/>
                    <a:pt x="12" y="28"/>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59">
              <a:extLst>
                <a:ext uri="{FF2B5EF4-FFF2-40B4-BE49-F238E27FC236}">
                  <a16:creationId xmlns:a16="http://schemas.microsoft.com/office/drawing/2014/main" id="{9AD5BA45-99C6-41E4-8F1A-68AD43902BEF}"/>
                </a:ext>
              </a:extLst>
            </p:cNvPr>
            <p:cNvSpPr>
              <a:spLocks/>
            </p:cNvSpPr>
            <p:nvPr/>
          </p:nvSpPr>
          <p:spPr bwMode="auto">
            <a:xfrm>
              <a:off x="5630863" y="3022601"/>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60">
              <a:extLst>
                <a:ext uri="{FF2B5EF4-FFF2-40B4-BE49-F238E27FC236}">
                  <a16:creationId xmlns:a16="http://schemas.microsoft.com/office/drawing/2014/main" id="{34912B94-D258-4B1C-9F1E-DD8FB0CA4F26}"/>
                </a:ext>
              </a:extLst>
            </p:cNvPr>
            <p:cNvSpPr>
              <a:spLocks/>
            </p:cNvSpPr>
            <p:nvPr/>
          </p:nvSpPr>
          <p:spPr bwMode="auto">
            <a:xfrm>
              <a:off x="5630863" y="3052763"/>
              <a:ext cx="88900" cy="14288"/>
            </a:xfrm>
            <a:custGeom>
              <a:avLst/>
              <a:gdLst>
                <a:gd name="T0" fmla="*/ 22 w 24"/>
                <a:gd name="T1" fmla="*/ 0 h 4"/>
                <a:gd name="T2" fmla="*/ 2 w 24"/>
                <a:gd name="T3" fmla="*/ 0 h 4"/>
                <a:gd name="T4" fmla="*/ 0 w 24"/>
                <a:gd name="T5" fmla="*/ 2 h 4"/>
                <a:gd name="T6" fmla="*/ 2 w 24"/>
                <a:gd name="T7" fmla="*/ 4 h 4"/>
                <a:gd name="T8" fmla="*/ 22 w 24"/>
                <a:gd name="T9" fmla="*/ 4 h 4"/>
                <a:gd name="T10" fmla="*/ 24 w 24"/>
                <a:gd name="T11" fmla="*/ 2 h 4"/>
                <a:gd name="T12" fmla="*/ 22 w 2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2" y="0"/>
                  </a:move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61">
              <a:extLst>
                <a:ext uri="{FF2B5EF4-FFF2-40B4-BE49-F238E27FC236}">
                  <a16:creationId xmlns:a16="http://schemas.microsoft.com/office/drawing/2014/main" id="{FE25351D-1BE8-4CDD-9B60-BD07CD25BEA7}"/>
                </a:ext>
              </a:extLst>
            </p:cNvPr>
            <p:cNvSpPr>
              <a:spLocks/>
            </p:cNvSpPr>
            <p:nvPr/>
          </p:nvSpPr>
          <p:spPr bwMode="auto">
            <a:xfrm>
              <a:off x="5630863" y="3082926"/>
              <a:ext cx="88900" cy="14288"/>
            </a:xfrm>
            <a:custGeom>
              <a:avLst/>
              <a:gdLst>
                <a:gd name="T0" fmla="*/ 24 w 24"/>
                <a:gd name="T1" fmla="*/ 2 h 4"/>
                <a:gd name="T2" fmla="*/ 22 w 24"/>
                <a:gd name="T3" fmla="*/ 0 h 4"/>
                <a:gd name="T4" fmla="*/ 2 w 24"/>
                <a:gd name="T5" fmla="*/ 0 h 4"/>
                <a:gd name="T6" fmla="*/ 0 w 24"/>
                <a:gd name="T7" fmla="*/ 2 h 4"/>
                <a:gd name="T8" fmla="*/ 2 w 24"/>
                <a:gd name="T9" fmla="*/ 4 h 4"/>
                <a:gd name="T10" fmla="*/ 22 w 24"/>
                <a:gd name="T11" fmla="*/ 4 h 4"/>
                <a:gd name="T12" fmla="*/ 24 w 2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4" y="2"/>
                  </a:moveTo>
                  <a:cubicBezTo>
                    <a:pt x="24" y="1"/>
                    <a:pt x="23" y="0"/>
                    <a:pt x="22" y="0"/>
                  </a:cubicBezTo>
                  <a:cubicBezTo>
                    <a:pt x="2" y="0"/>
                    <a:pt x="2" y="0"/>
                    <a:pt x="2" y="0"/>
                  </a:cubicBezTo>
                  <a:cubicBezTo>
                    <a:pt x="1" y="0"/>
                    <a:pt x="0" y="1"/>
                    <a:pt x="0" y="2"/>
                  </a:cubicBezTo>
                  <a:cubicBezTo>
                    <a:pt x="0" y="3"/>
                    <a:pt x="1" y="4"/>
                    <a:pt x="2" y="4"/>
                  </a:cubicBezTo>
                  <a:cubicBezTo>
                    <a:pt x="22" y="4"/>
                    <a:pt x="22" y="4"/>
                    <a:pt x="22" y="4"/>
                  </a:cubicBezTo>
                  <a:cubicBezTo>
                    <a:pt x="23" y="4"/>
                    <a:pt x="24" y="3"/>
                    <a:pt x="2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62">
              <a:extLst>
                <a:ext uri="{FF2B5EF4-FFF2-40B4-BE49-F238E27FC236}">
                  <a16:creationId xmlns:a16="http://schemas.microsoft.com/office/drawing/2014/main" id="{D2106364-EFA6-4436-AA21-93D4320FE56D}"/>
                </a:ext>
              </a:extLst>
            </p:cNvPr>
            <p:cNvSpPr>
              <a:spLocks/>
            </p:cNvSpPr>
            <p:nvPr/>
          </p:nvSpPr>
          <p:spPr bwMode="auto">
            <a:xfrm>
              <a:off x="5630863" y="3113088"/>
              <a:ext cx="60325" cy="14288"/>
            </a:xfrm>
            <a:custGeom>
              <a:avLst/>
              <a:gdLst>
                <a:gd name="T0" fmla="*/ 2 w 16"/>
                <a:gd name="T1" fmla="*/ 0 h 4"/>
                <a:gd name="T2" fmla="*/ 0 w 16"/>
                <a:gd name="T3" fmla="*/ 2 h 4"/>
                <a:gd name="T4" fmla="*/ 2 w 16"/>
                <a:gd name="T5" fmla="*/ 4 h 4"/>
                <a:gd name="T6" fmla="*/ 14 w 16"/>
                <a:gd name="T7" fmla="*/ 4 h 4"/>
                <a:gd name="T8" fmla="*/ 16 w 16"/>
                <a:gd name="T9" fmla="*/ 2 h 4"/>
                <a:gd name="T10" fmla="*/ 14 w 16"/>
                <a:gd name="T11" fmla="*/ 0 h 4"/>
                <a:gd name="T12" fmla="*/ 2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0"/>
                  </a:move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63">
              <a:extLst>
                <a:ext uri="{FF2B5EF4-FFF2-40B4-BE49-F238E27FC236}">
                  <a16:creationId xmlns:a16="http://schemas.microsoft.com/office/drawing/2014/main" id="{CDBFAB93-B4F6-4DF0-9C30-A40F560493D5}"/>
                </a:ext>
              </a:extLst>
            </p:cNvPr>
            <p:cNvSpPr>
              <a:spLocks/>
            </p:cNvSpPr>
            <p:nvPr/>
          </p:nvSpPr>
          <p:spPr bwMode="auto">
            <a:xfrm>
              <a:off x="5614988" y="2886076"/>
              <a:ext cx="134938" cy="106363"/>
            </a:xfrm>
            <a:custGeom>
              <a:avLst/>
              <a:gdLst>
                <a:gd name="T0" fmla="*/ 2 w 36"/>
                <a:gd name="T1" fmla="*/ 28 h 28"/>
                <a:gd name="T2" fmla="*/ 34 w 36"/>
                <a:gd name="T3" fmla="*/ 28 h 28"/>
                <a:gd name="T4" fmla="*/ 36 w 36"/>
                <a:gd name="T5" fmla="*/ 26 h 28"/>
                <a:gd name="T6" fmla="*/ 36 w 36"/>
                <a:gd name="T7" fmla="*/ 10 h 28"/>
                <a:gd name="T8" fmla="*/ 34 w 36"/>
                <a:gd name="T9" fmla="*/ 8 h 28"/>
                <a:gd name="T10" fmla="*/ 28 w 36"/>
                <a:gd name="T11" fmla="*/ 8 h 28"/>
                <a:gd name="T12" fmla="*/ 18 w 36"/>
                <a:gd name="T13" fmla="*/ 0 h 28"/>
                <a:gd name="T14" fmla="*/ 8 w 36"/>
                <a:gd name="T15" fmla="*/ 8 h 28"/>
                <a:gd name="T16" fmla="*/ 2 w 36"/>
                <a:gd name="T17" fmla="*/ 8 h 28"/>
                <a:gd name="T18" fmla="*/ 0 w 36"/>
                <a:gd name="T19" fmla="*/ 10 h 28"/>
                <a:gd name="T20" fmla="*/ 0 w 36"/>
                <a:gd name="T21" fmla="*/ 26 h 28"/>
                <a:gd name="T22" fmla="*/ 2 w 36"/>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8">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64">
              <a:extLst>
                <a:ext uri="{FF2B5EF4-FFF2-40B4-BE49-F238E27FC236}">
                  <a16:creationId xmlns:a16="http://schemas.microsoft.com/office/drawing/2014/main" id="{AF573312-EE0C-4899-9320-5BA486D81A05}"/>
                </a:ext>
              </a:extLst>
            </p:cNvPr>
            <p:cNvSpPr>
              <a:spLocks noEditPoints="1"/>
            </p:cNvSpPr>
            <p:nvPr/>
          </p:nvSpPr>
          <p:spPr bwMode="auto">
            <a:xfrm>
              <a:off x="5719763" y="3052763"/>
              <a:ext cx="195263" cy="19526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8 w 52"/>
                <a:gd name="T11" fmla="*/ 35 h 52"/>
                <a:gd name="T12" fmla="*/ 38 w 52"/>
                <a:gd name="T13" fmla="*/ 38 h 52"/>
                <a:gd name="T14" fmla="*/ 35 w 52"/>
                <a:gd name="T15" fmla="*/ 38 h 52"/>
                <a:gd name="T16" fmla="*/ 26 w 52"/>
                <a:gd name="T17" fmla="*/ 29 h 52"/>
                <a:gd name="T18" fmla="*/ 17 w 52"/>
                <a:gd name="T19" fmla="*/ 38 h 52"/>
                <a:gd name="T20" fmla="*/ 14 w 52"/>
                <a:gd name="T21" fmla="*/ 38 h 52"/>
                <a:gd name="T22" fmla="*/ 14 w 52"/>
                <a:gd name="T23" fmla="*/ 35 h 52"/>
                <a:gd name="T24" fmla="*/ 23 w 52"/>
                <a:gd name="T25" fmla="*/ 26 h 52"/>
                <a:gd name="T26" fmla="*/ 14 w 52"/>
                <a:gd name="T27" fmla="*/ 17 h 52"/>
                <a:gd name="T28" fmla="*/ 14 w 52"/>
                <a:gd name="T29" fmla="*/ 14 h 52"/>
                <a:gd name="T30" fmla="*/ 17 w 52"/>
                <a:gd name="T31" fmla="*/ 14 h 52"/>
                <a:gd name="T32" fmla="*/ 26 w 52"/>
                <a:gd name="T33" fmla="*/ 23 h 52"/>
                <a:gd name="T34" fmla="*/ 35 w 52"/>
                <a:gd name="T35" fmla="*/ 14 h 52"/>
                <a:gd name="T36" fmla="*/ 38 w 52"/>
                <a:gd name="T37" fmla="*/ 14 h 52"/>
                <a:gd name="T38" fmla="*/ 38 w 52"/>
                <a:gd name="T39" fmla="*/ 17 h 52"/>
                <a:gd name="T40" fmla="*/ 29 w 52"/>
                <a:gd name="T41" fmla="*/ 26 h 52"/>
                <a:gd name="T42" fmla="*/ 38 w 52"/>
                <a:gd name="T4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8" y="35"/>
                  </a:moveTo>
                  <a:cubicBezTo>
                    <a:pt x="39" y="36"/>
                    <a:pt x="39" y="37"/>
                    <a:pt x="38" y="38"/>
                  </a:cubicBezTo>
                  <a:cubicBezTo>
                    <a:pt x="37" y="39"/>
                    <a:pt x="36" y="39"/>
                    <a:pt x="35" y="38"/>
                  </a:cubicBezTo>
                  <a:cubicBezTo>
                    <a:pt x="26" y="29"/>
                    <a:pt x="26" y="29"/>
                    <a:pt x="26" y="29"/>
                  </a:cubicBezTo>
                  <a:cubicBezTo>
                    <a:pt x="17" y="38"/>
                    <a:pt x="17" y="38"/>
                    <a:pt x="17" y="38"/>
                  </a:cubicBezTo>
                  <a:cubicBezTo>
                    <a:pt x="16" y="39"/>
                    <a:pt x="15" y="39"/>
                    <a:pt x="14" y="38"/>
                  </a:cubicBezTo>
                  <a:cubicBezTo>
                    <a:pt x="13" y="37"/>
                    <a:pt x="13" y="36"/>
                    <a:pt x="14" y="35"/>
                  </a:cubicBezTo>
                  <a:cubicBezTo>
                    <a:pt x="23" y="26"/>
                    <a:pt x="23" y="26"/>
                    <a:pt x="23" y="26"/>
                  </a:cubicBezTo>
                  <a:cubicBezTo>
                    <a:pt x="14" y="17"/>
                    <a:pt x="14" y="17"/>
                    <a:pt x="14" y="17"/>
                  </a:cubicBezTo>
                  <a:cubicBezTo>
                    <a:pt x="13" y="16"/>
                    <a:pt x="13" y="15"/>
                    <a:pt x="14" y="14"/>
                  </a:cubicBezTo>
                  <a:cubicBezTo>
                    <a:pt x="15" y="13"/>
                    <a:pt x="16" y="13"/>
                    <a:pt x="17" y="14"/>
                  </a:cubicBezTo>
                  <a:cubicBezTo>
                    <a:pt x="26" y="23"/>
                    <a:pt x="26" y="23"/>
                    <a:pt x="26" y="23"/>
                  </a:cubicBezTo>
                  <a:cubicBezTo>
                    <a:pt x="35" y="14"/>
                    <a:pt x="35" y="14"/>
                    <a:pt x="35" y="14"/>
                  </a:cubicBezTo>
                  <a:cubicBezTo>
                    <a:pt x="36" y="13"/>
                    <a:pt x="37" y="13"/>
                    <a:pt x="38" y="14"/>
                  </a:cubicBezTo>
                  <a:cubicBezTo>
                    <a:pt x="39" y="15"/>
                    <a:pt x="39" y="16"/>
                    <a:pt x="38" y="17"/>
                  </a:cubicBezTo>
                  <a:cubicBezTo>
                    <a:pt x="29" y="26"/>
                    <a:pt x="29" y="26"/>
                    <a:pt x="29" y="26"/>
                  </a:cubicBezTo>
                  <a:lnTo>
                    <a:pt x="3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0" name="Group 149">
            <a:extLst>
              <a:ext uri="{FF2B5EF4-FFF2-40B4-BE49-F238E27FC236}">
                <a16:creationId xmlns:a16="http://schemas.microsoft.com/office/drawing/2014/main" id="{1D1FCA27-6CE0-4D9E-86A3-0229A379EEC0}"/>
              </a:ext>
            </a:extLst>
          </p:cNvPr>
          <p:cNvGrpSpPr/>
          <p:nvPr/>
        </p:nvGrpSpPr>
        <p:grpSpPr>
          <a:xfrm>
            <a:off x="4010200" y="6789399"/>
            <a:ext cx="327602" cy="327603"/>
            <a:chOff x="5554663" y="2887663"/>
            <a:chExt cx="360362" cy="360363"/>
          </a:xfrm>
          <a:solidFill>
            <a:schemeClr val="bg1"/>
          </a:solidFill>
        </p:grpSpPr>
        <p:sp>
          <p:nvSpPr>
            <p:cNvPr id="151" name="Freeform 152">
              <a:extLst>
                <a:ext uri="{FF2B5EF4-FFF2-40B4-BE49-F238E27FC236}">
                  <a16:creationId xmlns:a16="http://schemas.microsoft.com/office/drawing/2014/main" id="{A6DA33F5-BF78-45BA-8951-109490AF08A3}"/>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153">
              <a:extLst>
                <a:ext uri="{FF2B5EF4-FFF2-40B4-BE49-F238E27FC236}">
                  <a16:creationId xmlns:a16="http://schemas.microsoft.com/office/drawing/2014/main" id="{58E02C57-17D9-4715-8DA3-660AF89697A2}"/>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154">
              <a:extLst>
                <a:ext uri="{FF2B5EF4-FFF2-40B4-BE49-F238E27FC236}">
                  <a16:creationId xmlns:a16="http://schemas.microsoft.com/office/drawing/2014/main" id="{8C6F3507-2CDE-471D-A6F4-543B9D62C00D}"/>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155">
              <a:extLst>
                <a:ext uri="{FF2B5EF4-FFF2-40B4-BE49-F238E27FC236}">
                  <a16:creationId xmlns:a16="http://schemas.microsoft.com/office/drawing/2014/main" id="{AB64AB14-264E-46D3-8699-75938E4AAEF0}"/>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2" name="TextBox 61">
            <a:extLst>
              <a:ext uri="{FF2B5EF4-FFF2-40B4-BE49-F238E27FC236}">
                <a16:creationId xmlns:a16="http://schemas.microsoft.com/office/drawing/2014/main" id="{EC56D6E8-3985-41BB-BE44-38FA009FF1BD}"/>
              </a:ext>
            </a:extLst>
          </p:cNvPr>
          <p:cNvSpPr txBox="1"/>
          <p:nvPr/>
        </p:nvSpPr>
        <p:spPr>
          <a:xfrm>
            <a:off x="707674" y="5097823"/>
            <a:ext cx="62484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dirty="0"/>
              <a:t>Waiting on Bducharme’s team</a:t>
            </a:r>
          </a:p>
        </p:txBody>
      </p:sp>
      <p:sp>
        <p:nvSpPr>
          <p:cNvPr id="61" name="Slide Number Placeholder 2">
            <a:extLst>
              <a:ext uri="{FF2B5EF4-FFF2-40B4-BE49-F238E27FC236}">
                <a16:creationId xmlns:a16="http://schemas.microsoft.com/office/drawing/2014/main" id="{668DBB73-5434-E341-901E-56E9DFF53C02}"/>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92</a:t>
            </a:fld>
            <a:endParaRPr lang="en-US" sz="1050" b="1" dirty="0">
              <a:solidFill>
                <a:schemeClr val="accent3"/>
              </a:solidFill>
              <a:latin typeface="Arial" panose="020B0604020202020204" pitchFamily="34" charset="0"/>
              <a:cs typeface="Arial" panose="020B0604020202020204" pitchFamily="34" charset="0"/>
            </a:endParaRPr>
          </a:p>
        </p:txBody>
      </p:sp>
      <p:pic>
        <p:nvPicPr>
          <p:cNvPr id="63" name="Picture 2" descr="Ventus Wireless">
            <a:extLst>
              <a:ext uri="{FF2B5EF4-FFF2-40B4-BE49-F238E27FC236}">
                <a16:creationId xmlns:a16="http://schemas.microsoft.com/office/drawing/2014/main" id="{404643DA-BE72-5249-89D6-04C3755047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3161" y="168243"/>
            <a:ext cx="1230105" cy="44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90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3DED16-AFF5-4D46-B411-3198078C77B5}"/>
              </a:ext>
            </a:extLst>
          </p:cNvPr>
          <p:cNvGraphicFramePr>
            <a:graphicFrameLocks noChangeAspect="1"/>
          </p:cNvGraphicFramePr>
          <p:nvPr>
            <p:custDataLst>
              <p:tags r:id="rId1"/>
            </p:custDataLst>
            <p:extLst>
              <p:ext uri="{D42A27DB-BD31-4B8C-83A1-F6EECF244321}">
                <p14:modId xmlns:p14="http://schemas.microsoft.com/office/powerpoint/2010/main" val="247251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DC3DED16-AFF5-4D46-B411-3198078C77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08FAAC1-3999-46B4-9DD5-BA2F69236D7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97E3CBC2-5076-42D9-AE79-CAECBBBF7F93}"/>
              </a:ext>
            </a:extLst>
          </p:cNvPr>
          <p:cNvSpPr>
            <a:spLocks noGrp="1"/>
          </p:cNvSpPr>
          <p:nvPr>
            <p:ph type="title"/>
          </p:nvPr>
        </p:nvSpPr>
        <p:spPr/>
        <p:txBody>
          <a:bodyPr/>
          <a:lstStyle/>
          <a:p>
            <a:r>
              <a:rPr lang="en-US" spc="300" dirty="0"/>
              <a:t>Technical Appendix</a:t>
            </a:r>
          </a:p>
        </p:txBody>
      </p:sp>
    </p:spTree>
    <p:extLst>
      <p:ext uri="{BB962C8B-B14F-4D97-AF65-F5344CB8AC3E}">
        <p14:creationId xmlns:p14="http://schemas.microsoft.com/office/powerpoint/2010/main" val="26767215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5CC855-DDE3-4180-BA20-7BAD561112F9}"/>
              </a:ext>
            </a:extLst>
          </p:cNvPr>
          <p:cNvGraphicFramePr>
            <a:graphicFrameLocks noChangeAspect="1"/>
          </p:cNvGraphicFramePr>
          <p:nvPr>
            <p:custDataLst>
              <p:tags r:id="rId1"/>
            </p:custDataLst>
            <p:extLst>
              <p:ext uri="{D42A27DB-BD31-4B8C-83A1-F6EECF244321}">
                <p14:modId xmlns:p14="http://schemas.microsoft.com/office/powerpoint/2010/main" val="2535191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1C5CC855-DDE3-4180-BA20-7BAD561112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B3E418-E6B6-47FB-8EEF-CC77A0936B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E5A24047-4BE6-46B5-A493-78AA41BF2544}"/>
              </a:ext>
            </a:extLst>
          </p:cNvPr>
          <p:cNvSpPr>
            <a:spLocks noGrp="1"/>
          </p:cNvSpPr>
          <p:nvPr>
            <p:ph type="title"/>
          </p:nvPr>
        </p:nvSpPr>
        <p:spPr/>
        <p:txBody>
          <a:bodyPr/>
          <a:lstStyle/>
          <a:p>
            <a:r>
              <a:rPr lang="en-US" dirty="0"/>
              <a:t>Glossary &amp; Acronyms</a:t>
            </a:r>
          </a:p>
        </p:txBody>
      </p:sp>
      <p:graphicFrame>
        <p:nvGraphicFramePr>
          <p:cNvPr id="7" name="Table 6">
            <a:extLst>
              <a:ext uri="{FF2B5EF4-FFF2-40B4-BE49-F238E27FC236}">
                <a16:creationId xmlns:a16="http://schemas.microsoft.com/office/drawing/2014/main" id="{BF4F05FE-CEDD-4FD8-A6F3-F00E9AD4D9C8}"/>
              </a:ext>
            </a:extLst>
          </p:cNvPr>
          <p:cNvGraphicFramePr>
            <a:graphicFrameLocks noGrp="1"/>
          </p:cNvGraphicFramePr>
          <p:nvPr>
            <p:extLst>
              <p:ext uri="{D42A27DB-BD31-4B8C-83A1-F6EECF244321}">
                <p14:modId xmlns:p14="http://schemas.microsoft.com/office/powerpoint/2010/main" val="2943717798"/>
              </p:ext>
            </p:extLst>
          </p:nvPr>
        </p:nvGraphicFramePr>
        <p:xfrm>
          <a:off x="209856" y="990600"/>
          <a:ext cx="7333944" cy="8212142"/>
        </p:xfrm>
        <a:graphic>
          <a:graphicData uri="http://schemas.openxmlformats.org/drawingml/2006/table">
            <a:tbl>
              <a:tblPr firstRow="1" bandRow="1">
                <a:tableStyleId>{EB344D84-9AFB-497E-A393-DC336BA19D2E}</a:tableStyleId>
              </a:tblPr>
              <a:tblGrid>
                <a:gridCol w="1860593">
                  <a:extLst>
                    <a:ext uri="{9D8B030D-6E8A-4147-A177-3AD203B41FA5}">
                      <a16:colId xmlns:a16="http://schemas.microsoft.com/office/drawing/2014/main" val="574895006"/>
                    </a:ext>
                  </a:extLst>
                </a:gridCol>
                <a:gridCol w="5473351">
                  <a:extLst>
                    <a:ext uri="{9D8B030D-6E8A-4147-A177-3AD203B41FA5}">
                      <a16:colId xmlns:a16="http://schemas.microsoft.com/office/drawing/2014/main" val="151888337"/>
                    </a:ext>
                  </a:extLst>
                </a:gridCol>
              </a:tblGrid>
              <a:tr h="475064">
                <a:tc>
                  <a:txBody>
                    <a:bodyPr/>
                    <a:lstStyle/>
                    <a:p>
                      <a:pPr algn="ctr" fontAlgn="b"/>
                      <a:r>
                        <a:rPr lang="en-US" sz="1200" b="1" u="none" strike="noStrike" dirty="0">
                          <a:solidFill>
                            <a:schemeClr val="bg1"/>
                          </a:solidFill>
                          <a:effectLst/>
                        </a:rPr>
                        <a:t>Term/Acronym</a:t>
                      </a:r>
                      <a:endParaRPr lang="en-US" sz="1200" b="1" i="0" u="none" strike="noStrike" dirty="0">
                        <a:solidFill>
                          <a:schemeClr val="bg1"/>
                        </a:solidFill>
                        <a:effectLst/>
                        <a:latin typeface="Arial" panose="020B0604020202020204" pitchFamily="34" charset="0"/>
                      </a:endParaRPr>
                    </a:p>
                  </a:txBody>
                  <a:tcPr marL="45720" marR="45720" anchor="ctr"/>
                </a:tc>
                <a:tc>
                  <a:txBody>
                    <a:bodyPr/>
                    <a:lstStyle/>
                    <a:p>
                      <a:pPr algn="ctr" fontAlgn="b"/>
                      <a:r>
                        <a:rPr lang="en-US" sz="1200" b="1" u="none" strike="noStrike" dirty="0">
                          <a:solidFill>
                            <a:schemeClr val="bg1"/>
                          </a:solidFill>
                          <a:effectLst/>
                        </a:rPr>
                        <a:t>Definition</a:t>
                      </a:r>
                      <a:endParaRPr lang="en-US" sz="1200" b="1" i="0" u="none" strike="noStrike" dirty="0">
                        <a:solidFill>
                          <a:schemeClr val="bg1"/>
                        </a:solidFill>
                        <a:effectLst/>
                        <a:latin typeface="Arial" panose="020B0604020202020204" pitchFamily="34" charset="0"/>
                      </a:endParaRPr>
                    </a:p>
                  </a:txBody>
                  <a:tcPr marL="45720" marR="45720" anchor="ctr"/>
                </a:tc>
                <a:extLst>
                  <a:ext uri="{0D108BD9-81ED-4DB2-BD59-A6C34878D82A}">
                    <a16:rowId xmlns:a16="http://schemas.microsoft.com/office/drawing/2014/main" val="4218230310"/>
                  </a:ext>
                </a:extLst>
              </a:tr>
              <a:tr h="475064">
                <a:tc>
                  <a:txBody>
                    <a:bodyPr/>
                    <a:lstStyle/>
                    <a:p>
                      <a:pPr algn="l" fontAlgn="b"/>
                      <a:r>
                        <a:rPr lang="en-US" sz="1100" b="1" u="none" strike="noStrike" dirty="0">
                          <a:solidFill>
                            <a:schemeClr val="tx1"/>
                          </a:solidFill>
                          <a:effectLst/>
                        </a:rPr>
                        <a:t>Active Demand</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Demand initiated from the Prospect / Customer. In this instance, the Prospect / Customer has already experienced a Trigger Event.</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3423383133"/>
                  </a:ext>
                </a:extLst>
              </a:tr>
              <a:tr h="475064">
                <a:tc>
                  <a:txBody>
                    <a:bodyPr/>
                    <a:lstStyle/>
                    <a:p>
                      <a:pPr algn="l" fontAlgn="b"/>
                      <a:r>
                        <a:rPr lang="en-US" sz="1100" b="1" u="none" strike="noStrike" dirty="0">
                          <a:solidFill>
                            <a:schemeClr val="tx1"/>
                          </a:solidFill>
                          <a:effectLst/>
                        </a:rPr>
                        <a:t>Archetype</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A typical example of a certain person or thing.</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327791151"/>
                  </a:ext>
                </a:extLst>
              </a:tr>
              <a:tr h="475064">
                <a:tc>
                  <a:txBody>
                    <a:bodyPr/>
                    <a:lstStyle/>
                    <a:p>
                      <a:pPr algn="l" fontAlgn="b"/>
                      <a:r>
                        <a:rPr lang="en-US" sz="1100" b="1" u="none" strike="noStrike" dirty="0">
                          <a:solidFill>
                            <a:schemeClr val="tx1"/>
                          </a:solidFill>
                          <a:effectLst/>
                        </a:rPr>
                        <a:t>BANT</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Budget, Authority, Need, Timing. The qualifying framework to use during Prospecting.</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4068230006"/>
                  </a:ext>
                </a:extLst>
              </a:tr>
              <a:tr h="475064">
                <a:tc>
                  <a:txBody>
                    <a:bodyPr/>
                    <a:lstStyle/>
                    <a:p>
                      <a:pPr algn="l" fontAlgn="b"/>
                      <a:r>
                        <a:rPr lang="en-US" sz="1100" b="1" u="none" strike="noStrike" dirty="0">
                          <a:solidFill>
                            <a:schemeClr val="tx1"/>
                          </a:solidFill>
                          <a:effectLst/>
                        </a:rPr>
                        <a:t>BDT</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Buying Decision Team. These are the key client decision makers.</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2972514440"/>
                  </a:ext>
                </a:extLst>
              </a:tr>
              <a:tr h="475064">
                <a:tc>
                  <a:txBody>
                    <a:bodyPr/>
                    <a:lstStyle/>
                    <a:p>
                      <a:pPr algn="l" fontAlgn="b"/>
                      <a:r>
                        <a:rPr lang="en-US" sz="1100" b="1" u="none" strike="noStrike" dirty="0">
                          <a:solidFill>
                            <a:schemeClr val="tx1"/>
                          </a:solidFill>
                          <a:effectLst/>
                        </a:rPr>
                        <a:t>Blocker</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A person who wants no part of you; talks about disruption and risk.</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2298763795"/>
                  </a:ext>
                </a:extLst>
              </a:tr>
              <a:tr h="475064">
                <a:tc>
                  <a:txBody>
                    <a:bodyPr/>
                    <a:lstStyle/>
                    <a:p>
                      <a:pPr algn="l" fontAlgn="b"/>
                      <a:r>
                        <a:rPr lang="en-US" sz="1100" b="1" u="none" strike="noStrike" dirty="0">
                          <a:solidFill>
                            <a:schemeClr val="tx1"/>
                          </a:solidFill>
                          <a:effectLst/>
                        </a:rPr>
                        <a:t>BPM</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Buying Process Maps. A sales and marketing tool that maps the decision-making process used to purchase a product, service or solution.</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470717619"/>
                  </a:ext>
                </a:extLst>
              </a:tr>
              <a:tr h="475064">
                <a:tc>
                  <a:txBody>
                    <a:bodyPr/>
                    <a:lstStyle/>
                    <a:p>
                      <a:pPr algn="l" fontAlgn="b"/>
                      <a:r>
                        <a:rPr lang="en-US" sz="1100" b="1" u="none" strike="noStrike" dirty="0">
                          <a:solidFill>
                            <a:schemeClr val="tx1"/>
                          </a:solidFill>
                          <a:effectLst/>
                        </a:rPr>
                        <a:t>Compelling Event</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A Trigger Event that is compelling enough for the Buyer to take action.</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2529331815"/>
                  </a:ext>
                </a:extLst>
              </a:tr>
              <a:tr h="475064">
                <a:tc>
                  <a:txBody>
                    <a:bodyPr/>
                    <a:lstStyle/>
                    <a:p>
                      <a:pPr algn="l" fontAlgn="b"/>
                      <a:r>
                        <a:rPr lang="en-US" sz="1100" b="1" u="none" strike="noStrike" dirty="0">
                          <a:solidFill>
                            <a:schemeClr val="tx1"/>
                          </a:solidFill>
                          <a:effectLst/>
                        </a:rPr>
                        <a:t>Guide</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Likes to help you navigate the politics in an account and the organizational chart; gives advice.</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32336493"/>
                  </a:ext>
                </a:extLst>
              </a:tr>
              <a:tr h="475064">
                <a:tc>
                  <a:txBody>
                    <a:bodyPr/>
                    <a:lstStyle/>
                    <a:p>
                      <a:pPr algn="l" fontAlgn="b"/>
                      <a:r>
                        <a:rPr lang="en-US" sz="1100" b="1" u="none" strike="noStrike" dirty="0">
                          <a:solidFill>
                            <a:schemeClr val="tx1"/>
                          </a:solidFill>
                          <a:effectLst/>
                        </a:rPr>
                        <a:t>Latent Demand</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Demand initiated by Sales or Marketing. The Prospect / Customer was not in their Buyer's Journey until being contacted by Sales or Marketing.</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2368254843"/>
                  </a:ext>
                </a:extLst>
              </a:tr>
              <a:tr h="611118">
                <a:tc>
                  <a:txBody>
                    <a:bodyPr/>
                    <a:lstStyle/>
                    <a:p>
                      <a:pPr algn="l" fontAlgn="b"/>
                      <a:r>
                        <a:rPr lang="en-US" sz="1100" b="1" u="none" strike="noStrike" dirty="0">
                          <a:solidFill>
                            <a:schemeClr val="tx1"/>
                          </a:solidFill>
                          <a:effectLst/>
                        </a:rPr>
                        <a:t>Mobilizer</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The individual that you want to identify within the Prospect / Customer organization. The mobilizer will fight for you and your solution, acting as an internal champion of your solution to the decision makers and stakeholders.</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3766684373"/>
                  </a:ext>
                </a:extLst>
              </a:tr>
              <a:tr h="475064">
                <a:tc>
                  <a:txBody>
                    <a:bodyPr/>
                    <a:lstStyle/>
                    <a:p>
                      <a:pPr algn="l" fontAlgn="b"/>
                      <a:r>
                        <a:rPr lang="en-US" sz="1100" b="1" u="none" strike="noStrike" dirty="0">
                          <a:solidFill>
                            <a:schemeClr val="tx1"/>
                          </a:solidFill>
                          <a:effectLst/>
                        </a:rPr>
                        <a:t>Persona</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Fictional representations of a typical B2B buyer.</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3120494966"/>
                  </a:ext>
                </a:extLst>
              </a:tr>
              <a:tr h="475064">
                <a:tc>
                  <a:txBody>
                    <a:bodyPr/>
                    <a:lstStyle/>
                    <a:p>
                      <a:pPr algn="l" fontAlgn="b"/>
                      <a:r>
                        <a:rPr lang="en-US" sz="1100" b="1" u="none" strike="noStrike" dirty="0">
                          <a:solidFill>
                            <a:schemeClr val="tx1"/>
                          </a:solidFill>
                          <a:effectLst/>
                        </a:rPr>
                        <a:t>Priorities</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Short-term actions to accomplish goals.</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1309381557"/>
                  </a:ext>
                </a:extLst>
              </a:tr>
              <a:tr h="475064">
                <a:tc>
                  <a:txBody>
                    <a:bodyPr/>
                    <a:lstStyle/>
                    <a:p>
                      <a:pPr algn="l" fontAlgn="b"/>
                      <a:r>
                        <a:rPr lang="en-US" sz="1100" b="1" u="none" strike="noStrike" dirty="0">
                          <a:solidFill>
                            <a:schemeClr val="tx1"/>
                          </a:solidFill>
                          <a:effectLst/>
                        </a:rPr>
                        <a:t>ROI</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Return on Investment.</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1332566566"/>
                  </a:ext>
                </a:extLst>
              </a:tr>
              <a:tr h="475064">
                <a:tc>
                  <a:txBody>
                    <a:bodyPr/>
                    <a:lstStyle/>
                    <a:p>
                      <a:pPr algn="l" fontAlgn="b"/>
                      <a:r>
                        <a:rPr lang="en-US" sz="1100" b="1" u="none" strike="noStrike" dirty="0">
                          <a:solidFill>
                            <a:schemeClr val="tx1"/>
                          </a:solidFill>
                          <a:effectLst/>
                        </a:rPr>
                        <a:t>Skeptic</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Requires an abundance of evidence to believe anything.</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2983416318"/>
                  </a:ext>
                </a:extLst>
              </a:tr>
              <a:tr h="475064">
                <a:tc>
                  <a:txBody>
                    <a:bodyPr/>
                    <a:lstStyle/>
                    <a:p>
                      <a:pPr algn="l" fontAlgn="b"/>
                      <a:r>
                        <a:rPr lang="en-US" sz="1100" b="1" u="none" strike="noStrike" dirty="0">
                          <a:solidFill>
                            <a:schemeClr val="tx1"/>
                          </a:solidFill>
                          <a:effectLst/>
                        </a:rPr>
                        <a:t>SMART</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Specific, Measurable, Agreed Upon, Reasonable, Time-Bound.</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3658728825"/>
                  </a:ext>
                </a:extLst>
              </a:tr>
              <a:tr h="475064">
                <a:tc>
                  <a:txBody>
                    <a:bodyPr/>
                    <a:lstStyle/>
                    <a:p>
                      <a:pPr algn="l" fontAlgn="b"/>
                      <a:r>
                        <a:rPr lang="en-US" sz="1100" b="1" u="none" strike="noStrike" dirty="0">
                          <a:solidFill>
                            <a:schemeClr val="tx1"/>
                          </a:solidFill>
                          <a:effectLst/>
                        </a:rPr>
                        <a:t>Trigger Event</a:t>
                      </a:r>
                      <a:endParaRPr lang="en-US" sz="1100" b="1" i="0" u="none" strike="noStrike" dirty="0">
                        <a:solidFill>
                          <a:schemeClr val="tx1"/>
                        </a:solidFill>
                        <a:effectLst/>
                        <a:latin typeface="Arial" panose="020B0604020202020204" pitchFamily="34" charset="0"/>
                      </a:endParaRPr>
                    </a:p>
                  </a:txBody>
                  <a:tcPr marL="45720" marR="45720" anchor="ctr"/>
                </a:tc>
                <a:tc>
                  <a:txBody>
                    <a:bodyPr/>
                    <a:lstStyle/>
                    <a:p>
                      <a:pPr algn="l" fontAlgn="b"/>
                      <a:r>
                        <a:rPr lang="en-US" sz="1100" u="none" strike="noStrike" dirty="0">
                          <a:solidFill>
                            <a:schemeClr val="tx1"/>
                          </a:solidFill>
                          <a:effectLst/>
                        </a:rPr>
                        <a:t>The event that occurs within a Persona's environment that causes them to enter the Buyer's Journey.</a:t>
                      </a:r>
                      <a:endParaRPr lang="en-US" sz="1100" b="0" i="0" u="none" strike="noStrike" dirty="0">
                        <a:solidFill>
                          <a:schemeClr val="tx1"/>
                        </a:solidFill>
                        <a:effectLst/>
                        <a:latin typeface="Arial" panose="020B0604020202020204" pitchFamily="34" charset="0"/>
                      </a:endParaRPr>
                    </a:p>
                  </a:txBody>
                  <a:tcPr marL="45720" marR="45720" anchor="ctr"/>
                </a:tc>
                <a:extLst>
                  <a:ext uri="{0D108BD9-81ED-4DB2-BD59-A6C34878D82A}">
                    <a16:rowId xmlns:a16="http://schemas.microsoft.com/office/drawing/2014/main" val="837438577"/>
                  </a:ext>
                </a:extLst>
              </a:tr>
            </a:tbl>
          </a:graphicData>
        </a:graphic>
      </p:graphicFrame>
      <p:sp>
        <p:nvSpPr>
          <p:cNvPr id="8" name="Slide Number Placeholder 2">
            <a:extLst>
              <a:ext uri="{FF2B5EF4-FFF2-40B4-BE49-F238E27FC236}">
                <a16:creationId xmlns:a16="http://schemas.microsoft.com/office/drawing/2014/main" id="{F883CF01-084B-544A-AA73-C312505E16A6}"/>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94</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1101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D79263-1215-4D2B-BB51-0A1BA6C7B6E3}"/>
              </a:ext>
            </a:extLst>
          </p:cNvPr>
          <p:cNvGraphicFramePr>
            <a:graphicFrameLocks noChangeAspect="1"/>
          </p:cNvGraphicFramePr>
          <p:nvPr>
            <p:custDataLst>
              <p:tags r:id="rId1"/>
            </p:custDataLst>
            <p:extLst>
              <p:ext uri="{D42A27DB-BD31-4B8C-83A1-F6EECF244321}">
                <p14:modId xmlns:p14="http://schemas.microsoft.com/office/powerpoint/2010/main" val="1853078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4" name="Object 3" hidden="1">
                        <a:extLst>
                          <a:ext uri="{FF2B5EF4-FFF2-40B4-BE49-F238E27FC236}">
                            <a16:creationId xmlns:a16="http://schemas.microsoft.com/office/drawing/2014/main" id="{CAD79263-1215-4D2B-BB51-0A1BA6C7B6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1EF65C6-0D9F-4663-8B8D-DE73143B12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5575CBA7-EFD7-48BD-890A-9AE4195708E2}"/>
              </a:ext>
            </a:extLst>
          </p:cNvPr>
          <p:cNvSpPr>
            <a:spLocks noGrp="1"/>
          </p:cNvSpPr>
          <p:nvPr>
            <p:ph type="title"/>
          </p:nvPr>
        </p:nvSpPr>
        <p:spPr/>
        <p:txBody>
          <a:bodyPr>
            <a:normAutofit fontScale="90000"/>
          </a:bodyPr>
          <a:lstStyle/>
          <a:p>
            <a:r>
              <a:rPr lang="en-US" dirty="0"/>
              <a:t>Operating Rhythm Yearly Cadence</a:t>
            </a:r>
          </a:p>
        </p:txBody>
      </p:sp>
      <p:graphicFrame>
        <p:nvGraphicFramePr>
          <p:cNvPr id="121" name="Group 33">
            <a:extLst>
              <a:ext uri="{FF2B5EF4-FFF2-40B4-BE49-F238E27FC236}">
                <a16:creationId xmlns:a16="http://schemas.microsoft.com/office/drawing/2014/main" id="{B8C524FA-996F-4081-8BA2-78106382AC58}"/>
              </a:ext>
            </a:extLst>
          </p:cNvPr>
          <p:cNvGraphicFramePr>
            <a:graphicFrameLocks/>
          </p:cNvGraphicFramePr>
          <p:nvPr>
            <p:extLst>
              <p:ext uri="{D42A27DB-BD31-4B8C-83A1-F6EECF244321}">
                <p14:modId xmlns:p14="http://schemas.microsoft.com/office/powerpoint/2010/main" val="545035291"/>
              </p:ext>
            </p:extLst>
          </p:nvPr>
        </p:nvGraphicFramePr>
        <p:xfrm>
          <a:off x="209856" y="1371601"/>
          <a:ext cx="7333944" cy="7852775"/>
        </p:xfrm>
        <a:graphic>
          <a:graphicData uri="http://schemas.openxmlformats.org/drawingml/2006/table">
            <a:tbl>
              <a:tblPr firstRow="1" bandRow="1">
                <a:tableStyleId>{EB344D84-9AFB-497E-A393-DC336BA19D2E}</a:tableStyleId>
              </a:tblPr>
              <a:tblGrid>
                <a:gridCol w="699665">
                  <a:extLst>
                    <a:ext uri="{9D8B030D-6E8A-4147-A177-3AD203B41FA5}">
                      <a16:colId xmlns:a16="http://schemas.microsoft.com/office/drawing/2014/main" val="20000"/>
                    </a:ext>
                  </a:extLst>
                </a:gridCol>
                <a:gridCol w="542059">
                  <a:extLst>
                    <a:ext uri="{9D8B030D-6E8A-4147-A177-3AD203B41FA5}">
                      <a16:colId xmlns:a16="http://schemas.microsoft.com/office/drawing/2014/main" val="20001"/>
                    </a:ext>
                  </a:extLst>
                </a:gridCol>
                <a:gridCol w="496691">
                  <a:extLst>
                    <a:ext uri="{9D8B030D-6E8A-4147-A177-3AD203B41FA5}">
                      <a16:colId xmlns:a16="http://schemas.microsoft.com/office/drawing/2014/main" val="20002"/>
                    </a:ext>
                  </a:extLst>
                </a:gridCol>
                <a:gridCol w="1717442">
                  <a:extLst>
                    <a:ext uri="{9D8B030D-6E8A-4147-A177-3AD203B41FA5}">
                      <a16:colId xmlns:a16="http://schemas.microsoft.com/office/drawing/2014/main" val="20003"/>
                    </a:ext>
                  </a:extLst>
                </a:gridCol>
                <a:gridCol w="2015496">
                  <a:extLst>
                    <a:ext uri="{9D8B030D-6E8A-4147-A177-3AD203B41FA5}">
                      <a16:colId xmlns:a16="http://schemas.microsoft.com/office/drawing/2014/main" val="20004"/>
                    </a:ext>
                  </a:extLst>
                </a:gridCol>
                <a:gridCol w="861449">
                  <a:extLst>
                    <a:ext uri="{9D8B030D-6E8A-4147-A177-3AD203B41FA5}">
                      <a16:colId xmlns:a16="http://schemas.microsoft.com/office/drawing/2014/main" val="4091599785"/>
                    </a:ext>
                  </a:extLst>
                </a:gridCol>
                <a:gridCol w="1001142">
                  <a:extLst>
                    <a:ext uri="{9D8B030D-6E8A-4147-A177-3AD203B41FA5}">
                      <a16:colId xmlns:a16="http://schemas.microsoft.com/office/drawing/2014/main" val="20005"/>
                    </a:ext>
                  </a:extLst>
                </a:gridCol>
              </a:tblGrid>
              <a:tr h="380999">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Meeting</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Freq.</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Owner</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Inputs</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Meeting Objective</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Attendees</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Outputs</a:t>
                      </a:r>
                      <a:endParaRPr kumimoji="0" lang="en-AU" sz="1200" b="1" i="0" u="none" strike="noStrike" cap="none" normalizeH="0" baseline="0" dirty="0">
                        <a:ln>
                          <a:noFill/>
                        </a:ln>
                        <a:solidFill>
                          <a:srgbClr val="FFFFFF"/>
                        </a:solidFill>
                        <a:effectLst/>
                        <a:latin typeface="+mn-lt"/>
                        <a:ea typeface="MS PGothic"/>
                        <a:cs typeface="MS PGothic"/>
                      </a:endParaRPr>
                    </a:p>
                  </a:txBody>
                  <a:tcPr marL="0" marR="0" marT="0" marB="0" anchor="ctr" horzOverflow="overflow"/>
                </a:tc>
                <a:extLst>
                  <a:ext uri="{0D108BD9-81ED-4DB2-BD59-A6C34878D82A}">
                    <a16:rowId xmlns:a16="http://schemas.microsoft.com/office/drawing/2014/main" val="10000"/>
                  </a:ext>
                </a:extLst>
              </a:tr>
              <a:tr h="52839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900" b="0" u="none" strike="noStrike" cap="none" normalizeH="0" baseline="0" dirty="0">
                          <a:ln>
                            <a:noFill/>
                          </a:ln>
                          <a:solidFill>
                            <a:schemeClr val="tx1"/>
                          </a:solidFill>
                          <a:effectLst/>
                        </a:rPr>
                        <a:t>Regional Forecast Sessions </a:t>
                      </a: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900" b="0" u="none" strike="noStrike" kern="1200" cap="none" normalizeH="0" baseline="0" dirty="0">
                          <a:ln>
                            <a:noFill/>
                          </a:ln>
                          <a:solidFill>
                            <a:schemeClr val="tx1"/>
                          </a:solidFill>
                          <a:effectLst/>
                        </a:rPr>
                        <a:t>Quarterly </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Regional FP&amp;A Forecast Report</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Review forecast mechanics</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Align Risks &amp; Opportunities</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Align Close Gap Actions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Regional FP&amp;A</a:t>
                      </a:r>
                    </a:p>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Regional GM</a:t>
                      </a:r>
                      <a:endParaRPr lang="en-AU" sz="900" b="0" dirty="0">
                        <a:solidFill>
                          <a:schemeClr val="tx1"/>
                        </a:solidFill>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Actions &amp; Named/ Unnamed deals</a:t>
                      </a:r>
                      <a:endParaRPr lang="en-AU" sz="900" b="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2389646024"/>
                  </a:ext>
                </a:extLst>
              </a:tr>
              <a:tr h="100366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Business Performance Review</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Monthly</a:t>
                      </a: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Business Division Performance Summary &amp; Scorecard</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Financial Results / Forecast by Division / Region</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Delivery Schedules for Sold Deals</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Shared Service Reports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Review the businesses performance for the month:</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 Sales forecasting</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 Account Management</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 Financials</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KPIs/Trends by top customers </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Escalations and Decisions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To be discussed</a:t>
                      </a:r>
                      <a:endParaRPr lang="en-AU" sz="900" b="0" dirty="0">
                        <a:solidFill>
                          <a:schemeClr val="tx1"/>
                        </a:solidFill>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Meeting Minutes with Key Decisions &amp; Actions</a:t>
                      </a:r>
                      <a:endParaRPr lang="en-AU" sz="900" b="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10002"/>
                  </a:ext>
                </a:extLst>
              </a:tr>
              <a:tr h="132099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Regional BU Review Sessions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Monthly</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Regional Performance Summary &amp; Scorecard</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ADVAM Movement Report (New, to be developed)</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Sales Pipeline Report</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Movement Report (New, to be developed)</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Review opportunity pipeline</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Prioritise activities</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Align any support needs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Regional Sales Leads/ Reps</a:t>
                      </a:r>
                    </a:p>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Regional FP&amp;A</a:t>
                      </a:r>
                    </a:p>
                  </a:txBody>
                  <a:tcPr marL="0" marR="0" marT="0" marB="0" anchor="ctr" horzOverflow="overflow"/>
                </a:tc>
                <a:tc>
                  <a:txBody>
                    <a:bodyPr/>
                    <a:lstStyle/>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r>
                        <a:rPr lang="en-AU" sz="900" b="0" dirty="0">
                          <a:solidFill>
                            <a:schemeClr val="tx1"/>
                          </a:solidFill>
                        </a:rPr>
                        <a:t>Actions, SFDC Updates</a:t>
                      </a:r>
                      <a:endParaRPr lang="en-AU" sz="900" b="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292533742"/>
                  </a:ext>
                </a:extLst>
              </a:tr>
              <a:tr h="132099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Regional Pipeline Review Sessions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Monthly</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ADVAM Sales Pipeline Report</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ADVAM Movement Report (New, to be developed)</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Sales Pipeline Report</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Movement Report (New, to be developed)</a:t>
                      </a:r>
                      <a:endParaRPr kumimoji="0" lang="en-AU" sz="900" b="0" i="1" u="none" strike="noStrike" kern="1200"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Review opportunity pipeline</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Prioritise activities</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Align any support needs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Regional Sales Leads/ Reps</a:t>
                      </a:r>
                    </a:p>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Regional FP&amp;A</a:t>
                      </a: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Actions, SFDC Updates</a:t>
                      </a:r>
                      <a:endParaRPr lang="en-AU" sz="900" b="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3019653243"/>
                  </a:ext>
                </a:extLst>
              </a:tr>
              <a:tr h="215070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AU" sz="900" b="0" u="none" strike="noStrike" cap="none" normalizeH="0" baseline="0" dirty="0">
                          <a:ln>
                            <a:noFill/>
                          </a:ln>
                          <a:solidFill>
                            <a:schemeClr val="tx1"/>
                          </a:solidFill>
                          <a:effectLst/>
                        </a:rPr>
                        <a:t>PSD Leadership Meeting</a:t>
                      </a:r>
                    </a:p>
                    <a:p>
                      <a:pPr marL="0" marR="0" lvl="0" indent="0" algn="ctr" defTabSz="914400" rtl="0" eaLnBrk="1" fontAlgn="base" latinLnBrk="0" hangingPunct="1">
                        <a:lnSpc>
                          <a:spcPct val="100000"/>
                        </a:lnSpc>
                        <a:spcBef>
                          <a:spcPts val="0"/>
                        </a:spcBef>
                        <a:spcAft>
                          <a:spcPts val="0"/>
                        </a:spcAft>
                        <a:buClrTx/>
                        <a:buSzTx/>
                        <a:buFontTx/>
                        <a:buNone/>
                        <a:tabLst/>
                      </a:pP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AU" sz="900" b="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Weekly   </a:t>
                      </a:r>
                    </a:p>
                    <a:p>
                      <a:pPr marL="0" marR="0" lvl="0" indent="0" algn="ctr" defTabSz="914400" rtl="0" eaLnBrk="1" fontAlgn="base" latinLnBrk="0" hangingPunct="1">
                        <a:lnSpc>
                          <a:spcPct val="100000"/>
                        </a:lnSpc>
                        <a:spcBef>
                          <a:spcPts val="0"/>
                        </a:spcBef>
                        <a:spcAft>
                          <a:spcPts val="0"/>
                        </a:spcAft>
                        <a:buClrTx/>
                        <a:buSzTx/>
                        <a:buFontTx/>
                        <a:buNone/>
                        <a:tabLst/>
                      </a:pP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Action Item Tracker / Agenda </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Agenda Items to be structured as:</a:t>
                      </a:r>
                    </a:p>
                    <a:p>
                      <a:pPr marL="544513" marR="0" lvl="1"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For Decision</a:t>
                      </a:r>
                    </a:p>
                    <a:p>
                      <a:pPr marL="544513" marR="0" lvl="1"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For Discussion</a:t>
                      </a:r>
                    </a:p>
                    <a:p>
                      <a:pPr marL="544513" marR="0" lvl="1"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For Information</a:t>
                      </a:r>
                      <a:endParaRPr kumimoji="0" lang="en-AU" sz="900" b="0" u="none" strike="noStrike" cap="none" normalizeH="0" baseline="0" dirty="0">
                        <a:ln>
                          <a:noFill/>
                        </a:ln>
                        <a:solidFill>
                          <a:schemeClr val="tx1"/>
                        </a:solidFill>
                        <a:effectLst/>
                      </a:endParaRP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Supporting documents to be provided as necessary each week</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1 meeting per month will be timed to be before the PSD Business Unit Review Meeting – inputs for that meeting will be aligned to the Business Unit Review Meeting.</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Progress on Actions Register</a:t>
                      </a:r>
                    </a:p>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Regional updates including Product / Marketing Updates.</a:t>
                      </a:r>
                    </a:p>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Escalations; key customer problems &amp; incidents, business, risks, people, priority or alignment conflicts.</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Key Initiative Updates </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Alignment on Priorities for the week.</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Any Other Business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PSD Leadership Team</a:t>
                      </a:r>
                      <a:endParaRPr lang="en-AU" sz="900" b="0" dirty="0">
                        <a:solidFill>
                          <a:schemeClr val="tx1"/>
                        </a:solidFill>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Meeting Minutes with Key Decisions &amp; Actions</a:t>
                      </a:r>
                      <a:endParaRPr lang="en-AU" sz="900" b="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10003"/>
                  </a:ext>
                </a:extLst>
              </a:tr>
              <a:tr h="57352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ADVAM Operating Board Meeting</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Weekly   </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As per above</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cap="none" normalizeH="0" baseline="0" dirty="0">
                          <a:ln>
                            <a:noFill/>
                          </a:ln>
                          <a:solidFill>
                            <a:schemeClr val="tx1"/>
                          </a:solidFill>
                          <a:effectLst/>
                        </a:rPr>
                        <a:t>As per above</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ADVAM  Leadership Team</a:t>
                      </a:r>
                      <a:endParaRPr lang="en-AU" sz="900" b="0" dirty="0">
                        <a:solidFill>
                          <a:schemeClr val="tx1"/>
                        </a:solidFill>
                        <a:latin typeface="+mn-lt"/>
                        <a:ea typeface="MS PGothic"/>
                        <a:cs typeface="MS PGothic"/>
                      </a:endParaRPr>
                    </a:p>
                  </a:txBody>
                  <a:tcPr marL="0" marR="0" marT="0" marB="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Meeting Minutes with Key Decisions &amp; Actions</a:t>
                      </a:r>
                      <a:endParaRPr lang="en-AU" sz="900" b="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3325428592"/>
                  </a:ext>
                </a:extLst>
              </a:tr>
              <a:tr h="57352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1:1</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Meetings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AU" sz="900" b="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Every Other Week</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0" marR="0" marT="0" marB="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cap="none" normalizeH="0" baseline="0" dirty="0">
                          <a:ln>
                            <a:noFill/>
                          </a:ln>
                          <a:solidFill>
                            <a:schemeClr val="tx1"/>
                          </a:solidFill>
                          <a:effectLst/>
                        </a:rPr>
                        <a:t>Ad hoc – as required.</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AU" sz="900" b="0" u="none" strike="noStrike" cap="none" normalizeH="0" baseline="0" dirty="0">
                          <a:ln>
                            <a:noFill/>
                          </a:ln>
                          <a:solidFill>
                            <a:schemeClr val="tx1"/>
                          </a:solidFill>
                          <a:effectLst/>
                        </a:rPr>
                        <a:t>Personal Check In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AU" sz="900" b="0" u="none" strike="noStrike" cap="none" normalizeH="0" baseline="0" dirty="0">
                          <a:ln>
                            <a:noFill/>
                          </a:ln>
                          <a:solidFill>
                            <a:schemeClr val="tx1"/>
                          </a:solidFill>
                          <a:effectLst/>
                        </a:rPr>
                        <a:t>1:1 Meeting</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0" marB="0" anchor="ctr" horzOverflow="overflow"/>
                </a:tc>
                <a:tc>
                  <a:txBody>
                    <a:bodyPr/>
                    <a:lstStyle/>
                    <a:p>
                      <a:pPr marL="87313" marR="0" lvl="0" indent="-87313" algn="l" defTabSz="914400" rtl="0" eaLnBrk="1" fontAlgn="base" latinLnBrk="0" hangingPunct="1">
                        <a:lnSpc>
                          <a:spcPct val="100000"/>
                        </a:lnSpc>
                        <a:spcBef>
                          <a:spcPts val="300"/>
                        </a:spcBef>
                        <a:spcAft>
                          <a:spcPts val="300"/>
                        </a:spcAft>
                        <a:buClrTx/>
                        <a:buSzTx/>
                        <a:buFont typeface="Wingdings" pitchFamily="2" charset="2"/>
                        <a:buChar char="§"/>
                        <a:tabLst/>
                        <a:defRPr/>
                      </a:pPr>
                      <a:r>
                        <a:rPr lang="en-AU" sz="900" b="0" kern="1200" dirty="0">
                          <a:solidFill>
                            <a:schemeClr val="tx1"/>
                          </a:solidFill>
                        </a:rPr>
                        <a:t>Direct / Indirect Reports</a:t>
                      </a:r>
                      <a:endParaRPr lang="en-AU" sz="900" b="0" kern="1200" dirty="0">
                        <a:solidFill>
                          <a:schemeClr val="tx1"/>
                        </a:solidFill>
                        <a:latin typeface="+mn-lt"/>
                        <a:ea typeface="MS PGothic"/>
                        <a:cs typeface="MS PGothic"/>
                      </a:endParaRPr>
                    </a:p>
                  </a:txBody>
                  <a:tcPr marL="0" marR="0" marT="0" marB="0" anchor="ctr" horzOverflow="overflow"/>
                </a:tc>
                <a:tc>
                  <a:txBody>
                    <a:bodyPr/>
                    <a:lstStyle/>
                    <a:p>
                      <a:pPr marL="87313" marR="0" lvl="0" indent="-87313" algn="l" defTabSz="914400" rtl="0" eaLnBrk="1" fontAlgn="base" latinLnBrk="0" hangingPunct="1">
                        <a:lnSpc>
                          <a:spcPct val="100000"/>
                        </a:lnSpc>
                        <a:spcBef>
                          <a:spcPts val="300"/>
                        </a:spcBef>
                        <a:spcAft>
                          <a:spcPts val="300"/>
                        </a:spcAft>
                        <a:buClrTx/>
                        <a:buSzTx/>
                        <a:buFont typeface="Wingdings" pitchFamily="2" charset="2"/>
                        <a:buChar char="§"/>
                        <a:tabLst/>
                        <a:defRPr/>
                      </a:pPr>
                      <a:r>
                        <a:rPr lang="en-AU" sz="900" b="0" kern="1200" dirty="0">
                          <a:solidFill>
                            <a:schemeClr val="tx1"/>
                          </a:solidFill>
                        </a:rPr>
                        <a:t>Action Item Tracker</a:t>
                      </a:r>
                      <a:endParaRPr lang="en-AU" sz="900" b="0" kern="1200" dirty="0">
                        <a:solidFill>
                          <a:schemeClr val="tx1"/>
                        </a:solidFill>
                        <a:latin typeface="+mn-lt"/>
                        <a:ea typeface="MS PGothic"/>
                        <a:cs typeface="MS PGothic"/>
                      </a:endParaRPr>
                    </a:p>
                  </a:txBody>
                  <a:tcPr marL="0" marR="0" marT="0" marB="0" anchor="ctr" horzOverflow="overflow"/>
                </a:tc>
                <a:extLst>
                  <a:ext uri="{0D108BD9-81ED-4DB2-BD59-A6C34878D82A}">
                    <a16:rowId xmlns:a16="http://schemas.microsoft.com/office/drawing/2014/main" val="10004"/>
                  </a:ext>
                </a:extLst>
              </a:tr>
            </a:tbl>
          </a:graphicData>
        </a:graphic>
      </p:graphicFrame>
      <p:sp>
        <p:nvSpPr>
          <p:cNvPr id="122" name="Rectangle: Single Corner Rounded 121">
            <a:extLst>
              <a:ext uri="{FF2B5EF4-FFF2-40B4-BE49-F238E27FC236}">
                <a16:creationId xmlns:a16="http://schemas.microsoft.com/office/drawing/2014/main" id="{90AF6307-DE94-4902-A541-81713F0ADA2A}"/>
              </a:ext>
            </a:extLst>
          </p:cNvPr>
          <p:cNvSpPr/>
          <p:nvPr/>
        </p:nvSpPr>
        <p:spPr>
          <a:xfrm>
            <a:off x="209856" y="968412"/>
            <a:ext cx="4672263" cy="351051"/>
          </a:xfrm>
          <a:prstGeom prst="round1Rect">
            <a:avLst>
              <a:gd name="adj" fmla="val 50000"/>
            </a:avLst>
          </a:prstGeom>
          <a:solidFill>
            <a:schemeClr val="accent3"/>
          </a:solidFill>
        </p:spPr>
        <p:txBody>
          <a:bodyPr wrap="square" lIns="72000" tIns="72000" rIns="72000" bIns="72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Black" panose="020B0A04020102020204" pitchFamily="34" charset="0"/>
              </a:rPr>
              <a:t>Leadership Team Forums</a:t>
            </a:r>
          </a:p>
        </p:txBody>
      </p:sp>
      <p:sp>
        <p:nvSpPr>
          <p:cNvPr id="7" name="Slide Number Placeholder 2">
            <a:extLst>
              <a:ext uri="{FF2B5EF4-FFF2-40B4-BE49-F238E27FC236}">
                <a16:creationId xmlns:a16="http://schemas.microsoft.com/office/drawing/2014/main" id="{EFE78584-33F4-4A4F-9EC5-54DD938FCB13}"/>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95</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7670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D79263-1215-4D2B-BB51-0A1BA6C7B6E3}"/>
              </a:ext>
            </a:extLst>
          </p:cNvPr>
          <p:cNvGraphicFramePr>
            <a:graphicFrameLocks noChangeAspect="1"/>
          </p:cNvGraphicFramePr>
          <p:nvPr>
            <p:custDataLst>
              <p:tags r:id="rId1"/>
            </p:custDataLst>
            <p:extLst>
              <p:ext uri="{D42A27DB-BD31-4B8C-83A1-F6EECF244321}">
                <p14:modId xmlns:p14="http://schemas.microsoft.com/office/powerpoint/2010/main" val="2068493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4" name="Object 3" hidden="1">
                        <a:extLst>
                          <a:ext uri="{FF2B5EF4-FFF2-40B4-BE49-F238E27FC236}">
                            <a16:creationId xmlns:a16="http://schemas.microsoft.com/office/drawing/2014/main" id="{CAD79263-1215-4D2B-BB51-0A1BA6C7B6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1EF65C6-0D9F-4663-8B8D-DE73143B12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graphicFrame>
        <p:nvGraphicFramePr>
          <p:cNvPr id="121" name="Group 33">
            <a:extLst>
              <a:ext uri="{FF2B5EF4-FFF2-40B4-BE49-F238E27FC236}">
                <a16:creationId xmlns:a16="http://schemas.microsoft.com/office/drawing/2014/main" id="{B8C524FA-996F-4081-8BA2-78106382AC58}"/>
              </a:ext>
            </a:extLst>
          </p:cNvPr>
          <p:cNvGraphicFramePr>
            <a:graphicFrameLocks/>
          </p:cNvGraphicFramePr>
          <p:nvPr>
            <p:extLst>
              <p:ext uri="{D42A27DB-BD31-4B8C-83A1-F6EECF244321}">
                <p14:modId xmlns:p14="http://schemas.microsoft.com/office/powerpoint/2010/main" val="2153027922"/>
              </p:ext>
            </p:extLst>
          </p:nvPr>
        </p:nvGraphicFramePr>
        <p:xfrm>
          <a:off x="209550" y="1370666"/>
          <a:ext cx="7334250" cy="4914677"/>
        </p:xfrm>
        <a:graphic>
          <a:graphicData uri="http://schemas.openxmlformats.org/drawingml/2006/table">
            <a:tbl>
              <a:tblPr firstRow="1" bandRow="1">
                <a:tableStyleId>{EB344D84-9AFB-497E-A393-DC336BA19D2E}</a:tableStyleId>
              </a:tblPr>
              <a:tblGrid>
                <a:gridCol w="699694">
                  <a:extLst>
                    <a:ext uri="{9D8B030D-6E8A-4147-A177-3AD203B41FA5}">
                      <a16:colId xmlns:a16="http://schemas.microsoft.com/office/drawing/2014/main" val="20000"/>
                    </a:ext>
                  </a:extLst>
                </a:gridCol>
                <a:gridCol w="707958">
                  <a:extLst>
                    <a:ext uri="{9D8B030D-6E8A-4147-A177-3AD203B41FA5}">
                      <a16:colId xmlns:a16="http://schemas.microsoft.com/office/drawing/2014/main" val="20001"/>
                    </a:ext>
                  </a:extLst>
                </a:gridCol>
                <a:gridCol w="594880">
                  <a:extLst>
                    <a:ext uri="{9D8B030D-6E8A-4147-A177-3AD203B41FA5}">
                      <a16:colId xmlns:a16="http://schemas.microsoft.com/office/drawing/2014/main" val="20002"/>
                    </a:ext>
                  </a:extLst>
                </a:gridCol>
                <a:gridCol w="1561561">
                  <a:extLst>
                    <a:ext uri="{9D8B030D-6E8A-4147-A177-3AD203B41FA5}">
                      <a16:colId xmlns:a16="http://schemas.microsoft.com/office/drawing/2014/main" val="20003"/>
                    </a:ext>
                  </a:extLst>
                </a:gridCol>
                <a:gridCol w="2007722">
                  <a:extLst>
                    <a:ext uri="{9D8B030D-6E8A-4147-A177-3AD203B41FA5}">
                      <a16:colId xmlns:a16="http://schemas.microsoft.com/office/drawing/2014/main" val="20004"/>
                    </a:ext>
                  </a:extLst>
                </a:gridCol>
                <a:gridCol w="1000435">
                  <a:extLst>
                    <a:ext uri="{9D8B030D-6E8A-4147-A177-3AD203B41FA5}">
                      <a16:colId xmlns:a16="http://schemas.microsoft.com/office/drawing/2014/main" val="4091599785"/>
                    </a:ext>
                  </a:extLst>
                </a:gridCol>
                <a:gridCol w="762000">
                  <a:extLst>
                    <a:ext uri="{9D8B030D-6E8A-4147-A177-3AD203B41FA5}">
                      <a16:colId xmlns:a16="http://schemas.microsoft.com/office/drawing/2014/main" val="20005"/>
                    </a:ext>
                  </a:extLst>
                </a:gridCol>
              </a:tblGrid>
              <a:tr h="458134">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Meeting</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Freq.</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Owner</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Inputs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Objectives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Attendees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Outputs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extLst>
                  <a:ext uri="{0D108BD9-81ED-4DB2-BD59-A6C34878D82A}">
                    <a16:rowId xmlns:a16="http://schemas.microsoft.com/office/drawing/2014/main" val="10000"/>
                  </a:ext>
                </a:extLst>
              </a:tr>
              <a:tr h="111442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Region Deep Dive</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Monthly</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kern="1200"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Region / Country Performance Summary</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Financial Results / Forecast by Country</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Sales Pipeline Summary &amp; Pipeline by Country</a:t>
                      </a:r>
                    </a:p>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Delivery Schedules for Sold Deals.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Review the businesses performance for the month:</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 Sales forecasting</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 Account Management</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 Financials</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KPIs/Trends by top customers </a:t>
                      </a:r>
                    </a:p>
                    <a:p>
                      <a:pPr marL="0" marR="0" lvl="0" indent="0"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Escalations and Decisions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lang="en-AU" sz="900" b="0" dirty="0">
                          <a:solidFill>
                            <a:schemeClr val="tx1"/>
                          </a:solidFill>
                        </a:rPr>
                        <a:t>Country Lead</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lang="en-AU" sz="900" b="0" dirty="0">
                          <a:solidFill>
                            <a:schemeClr val="tx1"/>
                          </a:solidFill>
                        </a:rPr>
                        <a:t>FP &amp; A Lead</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lang="en-AU" sz="900" b="0" dirty="0">
                          <a:solidFill>
                            <a:schemeClr val="tx1"/>
                          </a:solidFill>
                        </a:rPr>
                        <a:t>Regional Head</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lang="en-AU" sz="900" b="0" dirty="0">
                          <a:solidFill>
                            <a:schemeClr val="tx1"/>
                          </a:solidFill>
                        </a:rPr>
                        <a:t>Division Head</a:t>
                      </a:r>
                    </a:p>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r>
                        <a:rPr lang="en-AU" sz="900" b="0" dirty="0">
                          <a:solidFill>
                            <a:schemeClr val="tx1"/>
                          </a:solidFill>
                        </a:rPr>
                        <a:t>Shared Services Representatives</a:t>
                      </a:r>
                      <a:endParaRPr lang="en-AU" sz="900" b="0" dirty="0">
                        <a:solidFill>
                          <a:schemeClr val="tx1"/>
                        </a:solidFill>
                        <a:latin typeface="+mn-lt"/>
                        <a:ea typeface="MS PGothic"/>
                        <a:cs typeface="MS PGothic"/>
                      </a:endParaRP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300"/>
                        </a:spcBef>
                        <a:spcAft>
                          <a:spcPts val="300"/>
                        </a:spcAft>
                        <a:buClrTx/>
                        <a:buSzTx/>
                        <a:buFont typeface="Wingdings" pitchFamily="2" charset="2"/>
                        <a:buChar char="§"/>
                        <a:tabLst/>
                        <a:defRPr/>
                      </a:pPr>
                      <a:r>
                        <a:rPr lang="en-AU" sz="900" b="0" kern="1200" dirty="0">
                          <a:solidFill>
                            <a:schemeClr val="tx1"/>
                          </a:solidFill>
                        </a:rPr>
                        <a:t>Action Item Tracker</a:t>
                      </a:r>
                      <a:endParaRPr lang="en-AU" sz="900" b="0" kern="1200" dirty="0">
                        <a:solidFill>
                          <a:schemeClr val="tx1"/>
                        </a:solidFill>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2389646024"/>
                  </a:ext>
                </a:extLst>
              </a:tr>
              <a:tr h="5915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PSD Product Alignment Meeting</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Monthly</a:t>
                      </a:r>
                      <a:endParaRPr kumimoji="0" lang="en-AU" sz="900" b="0" i="0" u="none" strike="noStrike"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185738" marR="0" lvl="0" indent="-185738"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Product Tracker</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defRPr/>
                      </a:pPr>
                      <a:r>
                        <a:rPr kumimoji="0" lang="en-AU" sz="900" b="0" u="none" strike="noStrike" kern="1200" cap="none" normalizeH="0" baseline="0" dirty="0">
                          <a:ln>
                            <a:noFill/>
                          </a:ln>
                          <a:solidFill>
                            <a:schemeClr val="tx1"/>
                          </a:solidFill>
                          <a:effectLst/>
                        </a:rPr>
                        <a:t>Discuss Performance</a:t>
                      </a:r>
                    </a:p>
                    <a:p>
                      <a:pPr marL="92075" marR="0" lvl="0" indent="-92075" algn="l" defTabSz="914400" rtl="0" eaLnBrk="1" fontAlgn="base" latinLnBrk="0" hangingPunct="1">
                        <a:lnSpc>
                          <a:spcPct val="100000"/>
                        </a:lnSpc>
                        <a:spcBef>
                          <a:spcPts val="0"/>
                        </a:spcBef>
                        <a:spcAft>
                          <a:spcPts val="0"/>
                        </a:spcAft>
                        <a:buClrTx/>
                        <a:buSzTx/>
                        <a:buFontTx/>
                        <a:buChar char="-"/>
                        <a:tabLst/>
                        <a:defRPr/>
                      </a:pPr>
                      <a:r>
                        <a:rPr kumimoji="0" lang="en-AU" sz="900" b="0" u="none" strike="noStrike" kern="1200" cap="none" normalizeH="0" baseline="0" dirty="0">
                          <a:ln>
                            <a:noFill/>
                          </a:ln>
                          <a:solidFill>
                            <a:schemeClr val="tx1"/>
                          </a:solidFill>
                          <a:effectLst/>
                        </a:rPr>
                        <a:t>Align Delivery Issues, Risks &amp; Priorities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r>
                        <a:rPr lang="en-AU" sz="900" b="0" dirty="0">
                          <a:solidFill>
                            <a:schemeClr val="tx1"/>
                          </a:solidFill>
                        </a:rPr>
                        <a:t>Regional Leads</a:t>
                      </a:r>
                    </a:p>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r>
                        <a:rPr lang="en-AU" sz="900" b="0" dirty="0">
                          <a:solidFill>
                            <a:schemeClr val="tx1"/>
                          </a:solidFill>
                        </a:rPr>
                        <a:t>Division Head</a:t>
                      </a:r>
                    </a:p>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r>
                        <a:rPr lang="en-AU" sz="900" b="0" dirty="0">
                          <a:solidFill>
                            <a:schemeClr val="tx1"/>
                          </a:solidFill>
                        </a:rPr>
                        <a:t>CPO</a:t>
                      </a:r>
                    </a:p>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r>
                        <a:rPr lang="en-AU" sz="900" b="0" dirty="0">
                          <a:solidFill>
                            <a:schemeClr val="tx1"/>
                          </a:solidFill>
                        </a:rPr>
                        <a:t>RGO</a:t>
                      </a:r>
                      <a:endParaRPr lang="en-AU" sz="900" b="0" dirty="0">
                        <a:solidFill>
                          <a:schemeClr val="tx1"/>
                        </a:solidFill>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Action Log</a:t>
                      </a:r>
                      <a:endParaRPr lang="en-AU" sz="900" b="0" dirty="0">
                        <a:solidFill>
                          <a:schemeClr val="tx1"/>
                        </a:solidFill>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10002"/>
                  </a:ext>
                </a:extLst>
              </a:tr>
              <a:tr h="852975">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ADVAM Product Alignment Meeting</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Monthly</a:t>
                      </a:r>
                      <a:endParaRPr kumimoji="0" lang="en-AU" sz="900" b="0" i="0" u="none" strike="noStrike"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kern="1200"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185738" marR="0" lvl="0" indent="-185738"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Product Tracker</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defRPr/>
                      </a:pPr>
                      <a:r>
                        <a:rPr kumimoji="0" lang="en-AU" sz="900" b="0" u="none" strike="noStrike" kern="1200" cap="none" normalizeH="0" baseline="0" dirty="0">
                          <a:ln>
                            <a:noFill/>
                          </a:ln>
                          <a:solidFill>
                            <a:schemeClr val="tx1"/>
                          </a:solidFill>
                          <a:effectLst/>
                        </a:rPr>
                        <a:t>Discuss Performance</a:t>
                      </a:r>
                    </a:p>
                    <a:p>
                      <a:pPr marL="92075" marR="0" lvl="0" indent="-92075" algn="l" defTabSz="914400" rtl="0" eaLnBrk="1" fontAlgn="base" latinLnBrk="0" hangingPunct="1">
                        <a:lnSpc>
                          <a:spcPct val="100000"/>
                        </a:lnSpc>
                        <a:spcBef>
                          <a:spcPts val="0"/>
                        </a:spcBef>
                        <a:spcAft>
                          <a:spcPts val="0"/>
                        </a:spcAft>
                        <a:buClrTx/>
                        <a:buSzTx/>
                        <a:buFontTx/>
                        <a:buChar char="-"/>
                        <a:tabLst/>
                        <a:defRPr/>
                      </a:pPr>
                      <a:r>
                        <a:rPr kumimoji="0" lang="en-AU" sz="900" b="0" u="none" strike="noStrike" kern="1200" cap="none" normalizeH="0" baseline="0" dirty="0">
                          <a:ln>
                            <a:noFill/>
                          </a:ln>
                          <a:solidFill>
                            <a:schemeClr val="tx1"/>
                          </a:solidFill>
                          <a:effectLst/>
                        </a:rPr>
                        <a:t>Align Delivery Issues, Risks &amp; Priorities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endParaRPr lang="en-AU" sz="900" b="0" dirty="0">
                        <a:solidFill>
                          <a:schemeClr val="tx1"/>
                        </a:solidFill>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Action Log</a:t>
                      </a:r>
                      <a:endParaRPr lang="en-AU" sz="900" b="0" dirty="0">
                        <a:solidFill>
                          <a:schemeClr val="tx1"/>
                        </a:solidFill>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292533742"/>
                  </a:ext>
                </a:extLst>
              </a:tr>
              <a:tr h="5915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CEO 1:1’s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Monthly</a:t>
                      </a:r>
                      <a:endParaRPr kumimoji="0" lang="en-AU" sz="900" b="0" i="0" u="none" strike="noStrike"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185738" marR="0" lvl="0" indent="-185738"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As required</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Skip Level Meetings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699973" rtl="0" eaLnBrk="1" fontAlgn="auto" latinLnBrk="0" hangingPunct="1">
                        <a:lnSpc>
                          <a:spcPct val="100000"/>
                        </a:lnSpc>
                        <a:spcBef>
                          <a:spcPts val="0"/>
                        </a:spcBef>
                        <a:spcAft>
                          <a:spcPts val="0"/>
                        </a:spcAft>
                        <a:buClrTx/>
                        <a:buSzTx/>
                        <a:buFont typeface="Wingdings" pitchFamily="2" charset="2"/>
                        <a:buNone/>
                        <a:tabLst/>
                        <a:defRPr/>
                      </a:pPr>
                      <a:endParaRPr lang="en-AU" sz="900" b="0" dirty="0">
                        <a:solidFill>
                          <a:schemeClr val="tx1"/>
                        </a:solidFill>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Action Log</a:t>
                      </a:r>
                      <a:endParaRPr lang="en-AU" sz="900" b="0" dirty="0">
                        <a:solidFill>
                          <a:schemeClr val="tx1"/>
                        </a:solidFill>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3019653243"/>
                  </a:ext>
                </a:extLst>
              </a:tr>
              <a:tr h="5915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Functional Lead 1:1’s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Monthly</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kern="1200"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185738" marR="0" lvl="0" indent="-185738"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As required</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 Alignment and discussion on key topics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None/>
                        <a:tabLst/>
                      </a:pPr>
                      <a:endParaRPr lang="en-AU" sz="900" b="0" dirty="0">
                        <a:solidFill>
                          <a:schemeClr val="tx1"/>
                        </a:solidFill>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lang="en-AU" sz="900" b="0" dirty="0">
                          <a:solidFill>
                            <a:schemeClr val="tx1"/>
                          </a:solidFill>
                        </a:rPr>
                        <a:t>Action Log</a:t>
                      </a:r>
                      <a:endParaRPr lang="en-AU" sz="900" b="0" dirty="0">
                        <a:solidFill>
                          <a:schemeClr val="tx1"/>
                        </a:solidFill>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10003"/>
                  </a:ext>
                </a:extLst>
              </a:tr>
              <a:tr h="5915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ADVAM Cap. Plan &amp; Project Meeting</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Weekly</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defRPr/>
                      </a:pPr>
                      <a:r>
                        <a:rPr lang="en-AU" sz="900" b="0" kern="1200" dirty="0">
                          <a:solidFill>
                            <a:schemeClr val="tx1"/>
                          </a:solidFill>
                        </a:rPr>
                        <a:t>Capacity Planning Summary Report &amp; Project Report</a:t>
                      </a:r>
                      <a:endParaRPr lang="en-AU" sz="900" b="0" kern="1200" dirty="0">
                        <a:solidFill>
                          <a:schemeClr val="tx1"/>
                        </a:solidFill>
                        <a:latin typeface="+mn-lt"/>
                        <a:ea typeface="+mn-ea"/>
                        <a:cs typeface="+mn-cs"/>
                      </a:endParaRP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Manage Demand/ Supply Forecast</a:t>
                      </a:r>
                    </a:p>
                    <a:p>
                      <a:pPr marL="87313" marR="0" lvl="0" indent="-87313"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Manage Escalations</a:t>
                      </a:r>
                    </a:p>
                    <a:p>
                      <a:pPr marL="87313" marR="0" lvl="0" indent="-87313" algn="l" defTabSz="914400" rtl="0" eaLnBrk="1" fontAlgn="base" latinLnBrk="0" hangingPunct="1">
                        <a:lnSpc>
                          <a:spcPct val="100000"/>
                        </a:lnSpc>
                        <a:spcBef>
                          <a:spcPts val="0"/>
                        </a:spcBef>
                        <a:spcAft>
                          <a:spcPts val="0"/>
                        </a:spcAft>
                        <a:buClrTx/>
                        <a:buSzTx/>
                        <a:buFontTx/>
                        <a:buChar char="-"/>
                        <a:tabLst/>
                        <a:defRPr/>
                      </a:pPr>
                      <a:r>
                        <a:rPr kumimoji="0" lang="en-AU" sz="900" b="0" u="none" strike="noStrike" kern="1200" cap="none" normalizeH="0" baseline="0" dirty="0">
                          <a:ln>
                            <a:noFill/>
                          </a:ln>
                          <a:solidFill>
                            <a:schemeClr val="tx1"/>
                          </a:solidFill>
                          <a:effectLst/>
                        </a:rPr>
                        <a:t>Monitor scope, budget and status of key in-flight projects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lang="en-AU" sz="900" b="0" dirty="0">
                          <a:solidFill>
                            <a:schemeClr val="tx1"/>
                          </a:solidFill>
                        </a:rPr>
                        <a:t>Regional Attendees</a:t>
                      </a:r>
                      <a:endParaRPr lang="en-AU" sz="900" b="0" dirty="0">
                        <a:solidFill>
                          <a:schemeClr val="tx1"/>
                        </a:solidFill>
                        <a:latin typeface="+mn-lt"/>
                        <a:ea typeface="MS PGothic"/>
                        <a:cs typeface="MS PGothic"/>
                      </a:endParaRP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lang="en-AU" sz="900" b="0" dirty="0">
                          <a:solidFill>
                            <a:schemeClr val="tx1"/>
                          </a:solidFill>
                        </a:rPr>
                        <a:t>Updated Capacity Plan</a:t>
                      </a:r>
                      <a:endParaRPr lang="en-AU" sz="900" b="0" dirty="0">
                        <a:solidFill>
                          <a:schemeClr val="tx1"/>
                        </a:solidFill>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3325428592"/>
                  </a:ext>
                </a:extLst>
              </a:tr>
            </a:tbl>
          </a:graphicData>
        </a:graphic>
      </p:graphicFrame>
      <p:graphicFrame>
        <p:nvGraphicFramePr>
          <p:cNvPr id="5" name="Table 4">
            <a:extLst>
              <a:ext uri="{FF2B5EF4-FFF2-40B4-BE49-F238E27FC236}">
                <a16:creationId xmlns:a16="http://schemas.microsoft.com/office/drawing/2014/main" id="{311A4245-2093-401D-A211-58D7E79885F9}"/>
              </a:ext>
            </a:extLst>
          </p:cNvPr>
          <p:cNvGraphicFramePr>
            <a:graphicFrameLocks noGrp="1"/>
          </p:cNvGraphicFramePr>
          <p:nvPr>
            <p:extLst>
              <p:ext uri="{D42A27DB-BD31-4B8C-83A1-F6EECF244321}">
                <p14:modId xmlns:p14="http://schemas.microsoft.com/office/powerpoint/2010/main" val="2528017262"/>
              </p:ext>
            </p:extLst>
          </p:nvPr>
        </p:nvGraphicFramePr>
        <p:xfrm>
          <a:off x="209550" y="7042586"/>
          <a:ext cx="7334250" cy="2223200"/>
        </p:xfrm>
        <a:graphic>
          <a:graphicData uri="http://schemas.openxmlformats.org/drawingml/2006/table">
            <a:tbl>
              <a:tblPr firstRow="1" bandRow="1">
                <a:tableStyleId>{EB344D84-9AFB-497E-A393-DC336BA19D2E}</a:tableStyleId>
              </a:tblPr>
              <a:tblGrid>
                <a:gridCol w="699694">
                  <a:extLst>
                    <a:ext uri="{9D8B030D-6E8A-4147-A177-3AD203B41FA5}">
                      <a16:colId xmlns:a16="http://schemas.microsoft.com/office/drawing/2014/main" val="1799640791"/>
                    </a:ext>
                  </a:extLst>
                </a:gridCol>
                <a:gridCol w="707958">
                  <a:extLst>
                    <a:ext uri="{9D8B030D-6E8A-4147-A177-3AD203B41FA5}">
                      <a16:colId xmlns:a16="http://schemas.microsoft.com/office/drawing/2014/main" val="1156594224"/>
                    </a:ext>
                  </a:extLst>
                </a:gridCol>
                <a:gridCol w="594880">
                  <a:extLst>
                    <a:ext uri="{9D8B030D-6E8A-4147-A177-3AD203B41FA5}">
                      <a16:colId xmlns:a16="http://schemas.microsoft.com/office/drawing/2014/main" val="1226924182"/>
                    </a:ext>
                  </a:extLst>
                </a:gridCol>
                <a:gridCol w="1453469">
                  <a:extLst>
                    <a:ext uri="{9D8B030D-6E8A-4147-A177-3AD203B41FA5}">
                      <a16:colId xmlns:a16="http://schemas.microsoft.com/office/drawing/2014/main" val="3164291901"/>
                    </a:ext>
                  </a:extLst>
                </a:gridCol>
                <a:gridCol w="2015580">
                  <a:extLst>
                    <a:ext uri="{9D8B030D-6E8A-4147-A177-3AD203B41FA5}">
                      <a16:colId xmlns:a16="http://schemas.microsoft.com/office/drawing/2014/main" val="2131223500"/>
                    </a:ext>
                  </a:extLst>
                </a:gridCol>
                <a:gridCol w="1141275">
                  <a:extLst>
                    <a:ext uri="{9D8B030D-6E8A-4147-A177-3AD203B41FA5}">
                      <a16:colId xmlns:a16="http://schemas.microsoft.com/office/drawing/2014/main" val="3170975010"/>
                    </a:ext>
                  </a:extLst>
                </a:gridCol>
                <a:gridCol w="721394">
                  <a:extLst>
                    <a:ext uri="{9D8B030D-6E8A-4147-A177-3AD203B41FA5}">
                      <a16:colId xmlns:a16="http://schemas.microsoft.com/office/drawing/2014/main" val="3232616455"/>
                    </a:ext>
                  </a:extLst>
                </a:gridCol>
              </a:tblGrid>
              <a:tr h="402115">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Meeting</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Freq.</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Owner</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Inputs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Objectives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Attendees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AU" sz="1200" b="1" u="none" strike="noStrike" cap="none" normalizeH="0" baseline="0" dirty="0">
                          <a:ln>
                            <a:noFill/>
                          </a:ln>
                          <a:solidFill>
                            <a:srgbClr val="FFFFFF"/>
                          </a:solidFill>
                          <a:effectLst/>
                        </a:rPr>
                        <a:t>Key Outputs</a:t>
                      </a:r>
                      <a:endParaRPr kumimoji="0" lang="en-AU" sz="1200" b="1" i="0" u="none" strike="noStrike" cap="none" normalizeH="0" baseline="0" dirty="0">
                        <a:ln>
                          <a:noFill/>
                        </a:ln>
                        <a:solidFill>
                          <a:srgbClr val="FFFFFF"/>
                        </a:solidFill>
                        <a:effectLst/>
                        <a:latin typeface="+mn-lt"/>
                        <a:ea typeface="MS PGothic"/>
                        <a:cs typeface="MS PGothic"/>
                      </a:endParaRPr>
                    </a:p>
                  </a:txBody>
                  <a:tcPr marL="36000" marR="36000" marT="51167" marB="51167" anchor="ctr" horzOverflow="overflow"/>
                </a:tc>
                <a:extLst>
                  <a:ext uri="{0D108BD9-81ED-4DB2-BD59-A6C34878D82A}">
                    <a16:rowId xmlns:a16="http://schemas.microsoft.com/office/drawing/2014/main" val="1869685393"/>
                  </a:ext>
                </a:extLst>
              </a:tr>
              <a:tr h="601293">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PSD All Hands Call</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Quarterly</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kern="1200"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General Business Update</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Inform staff on PSD overall achievements, plans and key initiatives</a:t>
                      </a:r>
                    </a:p>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Balanced Scorecard</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87313" indent="-87313">
                        <a:spcBef>
                          <a:spcPts val="0"/>
                        </a:spcBef>
                        <a:spcAft>
                          <a:spcPts val="0"/>
                        </a:spcAft>
                        <a:buFont typeface="Wingdings" pitchFamily="2" charset="2"/>
                        <a:buChar char="§"/>
                      </a:pPr>
                      <a:r>
                        <a:rPr kumimoji="0" lang="en-AU" sz="900" b="0" u="none" strike="noStrike" kern="1200" cap="none" normalizeH="0" baseline="0" dirty="0">
                          <a:ln>
                            <a:noFill/>
                          </a:ln>
                          <a:solidFill>
                            <a:schemeClr val="tx1"/>
                          </a:solidFill>
                          <a:effectLst/>
                        </a:rPr>
                        <a:t>All PSD and Shared Services Employees</a:t>
                      </a:r>
                    </a:p>
                  </a:txBody>
                  <a:tcPr marL="36000" marR="36000" marT="36000" marB="36000" anchor="ctr" horzOverflow="overflow"/>
                </a:tc>
                <a:tc>
                  <a:txBody>
                    <a:bodyPr/>
                    <a:lstStyle/>
                    <a:p>
                      <a:pPr marL="87313" indent="-87313">
                        <a:spcBef>
                          <a:spcPts val="0"/>
                        </a:spcBef>
                        <a:spcAft>
                          <a:spcPts val="0"/>
                        </a:spcAft>
                        <a:buFont typeface="Wingdings" pitchFamily="2" charset="2"/>
                        <a:buChar char="§"/>
                      </a:pPr>
                      <a:r>
                        <a:rPr kumimoji="0" lang="en-AU" sz="900" b="0" u="none" strike="noStrike" kern="1200" cap="none" normalizeH="0" baseline="0" dirty="0">
                          <a:ln>
                            <a:noFill/>
                          </a:ln>
                          <a:solidFill>
                            <a:schemeClr val="tx1"/>
                          </a:solidFill>
                          <a:effectLst/>
                        </a:rPr>
                        <a:t>N/A</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2762727940"/>
                  </a:ext>
                </a:extLst>
              </a:tr>
              <a:tr h="65098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Regional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PSD All Hands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Monthly</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kern="1200"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Monthly Business Update</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Results Update</a:t>
                      </a:r>
                    </a:p>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Monthly celebrations and Milestones</a:t>
                      </a:r>
                    </a:p>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Alignment</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Regional PSD and Shared Services Employees</a:t>
                      </a:r>
                      <a:endParaRPr kumimoji="0" lang="en-AU" sz="900" b="0" i="1"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N/A</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3390652561"/>
                  </a:ext>
                </a:extLst>
              </a:tr>
              <a:tr h="46022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cap="none" normalizeH="0" baseline="0" dirty="0">
                          <a:ln>
                            <a:noFill/>
                          </a:ln>
                          <a:solidFill>
                            <a:schemeClr val="tx1"/>
                          </a:solidFill>
                          <a:effectLst/>
                        </a:rPr>
                        <a:t>Social / Team Building Events</a:t>
                      </a:r>
                      <a:endParaRPr kumimoji="0" lang="en-AU" sz="900" b="0" i="0" u="none" strike="noStrike" cap="none" normalizeH="0" baseline="0" dirty="0">
                        <a:ln>
                          <a:noFill/>
                        </a:ln>
                        <a:solidFill>
                          <a:schemeClr val="tx1"/>
                        </a:solidFill>
                        <a:effectLst/>
                        <a:latin typeface="+mn-lt"/>
                        <a:ea typeface="MS PGothic"/>
                        <a:cs typeface="MS PGothic"/>
                      </a:endParaRPr>
                    </a:p>
                  </a:txBody>
                  <a:tcPr marL="0" marR="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u="none" strike="noStrike" kern="1200" cap="none" normalizeH="0" baseline="0" dirty="0">
                          <a:ln>
                            <a:noFill/>
                          </a:ln>
                          <a:solidFill>
                            <a:schemeClr val="tx1"/>
                          </a:solidFill>
                          <a:effectLst/>
                        </a:rPr>
                        <a:t>Ad-Hoc</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AU" sz="900" b="0" i="0" u="none" strike="noStrike" kern="1200" cap="none" normalizeH="0" baseline="0" dirty="0">
                          <a:ln>
                            <a:noFill/>
                          </a:ln>
                          <a:solidFill>
                            <a:schemeClr val="tx1"/>
                          </a:solidFill>
                          <a:effectLst/>
                          <a:latin typeface="+mn-lt"/>
                          <a:ea typeface="MS PGothic"/>
                          <a:cs typeface="MS PGothic"/>
                        </a:rPr>
                        <a:t>Name</a:t>
                      </a:r>
                    </a:p>
                  </a:txBody>
                  <a:tcPr marL="36000" marR="36000" marT="36000" marB="36000" anchor="ctr" horzOverflow="overflow"/>
                </a:tc>
                <a:tc>
                  <a:txBody>
                    <a:bodyPr/>
                    <a:lstStyle/>
                    <a:p>
                      <a:pPr marL="87313" marR="0" lvl="0" indent="-87313" algn="l" defTabSz="914400" rtl="0" eaLnBrk="1" fontAlgn="base" latinLnBrk="0" hangingPunct="1">
                        <a:lnSpc>
                          <a:spcPct val="100000"/>
                        </a:lnSpc>
                        <a:spcBef>
                          <a:spcPts val="0"/>
                        </a:spcBef>
                        <a:spcAft>
                          <a:spcPts val="0"/>
                        </a:spcAft>
                        <a:buClrTx/>
                        <a:buSzTx/>
                        <a:buFont typeface="Wingdings" pitchFamily="2" charset="2"/>
                        <a:buChar char="§"/>
                        <a:tabLst/>
                      </a:pPr>
                      <a:r>
                        <a:rPr kumimoji="0" lang="en-AU" sz="900" b="0" u="none" strike="noStrike" kern="1200" cap="none" normalizeH="0" baseline="0" dirty="0">
                          <a:ln>
                            <a:noFill/>
                          </a:ln>
                          <a:solidFill>
                            <a:schemeClr val="tx1"/>
                          </a:solidFill>
                          <a:effectLst/>
                        </a:rPr>
                        <a:t>Varies</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92075" marR="0" lvl="0" indent="-92075" algn="l" defTabSz="914400" rtl="0" eaLnBrk="1" fontAlgn="base" latinLnBrk="0" hangingPunct="1">
                        <a:lnSpc>
                          <a:spcPct val="100000"/>
                        </a:lnSpc>
                        <a:spcBef>
                          <a:spcPts val="0"/>
                        </a:spcBef>
                        <a:spcAft>
                          <a:spcPts val="0"/>
                        </a:spcAft>
                        <a:buClrTx/>
                        <a:buSzTx/>
                        <a:buFontTx/>
                        <a:buChar char="-"/>
                        <a:tabLst/>
                      </a:pPr>
                      <a:r>
                        <a:rPr kumimoji="0" lang="en-AU" sz="900" b="0" u="none" strike="noStrike" kern="1200" cap="none" normalizeH="0" baseline="0" dirty="0">
                          <a:ln>
                            <a:noFill/>
                          </a:ln>
                          <a:solidFill>
                            <a:schemeClr val="tx1"/>
                          </a:solidFill>
                          <a:effectLst/>
                        </a:rPr>
                        <a:t>Team building and improve work culture</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All PSD and Shared Services Employees</a:t>
                      </a:r>
                      <a:endParaRPr kumimoji="0" lang="en-AU" sz="900" b="0" i="1"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tc>
                  <a:txBody>
                    <a:bodyPr/>
                    <a:lstStyle/>
                    <a:p>
                      <a:pPr marL="87313" marR="0" lvl="0" indent="-87313" algn="l" defTabSz="699973" rtl="0" eaLnBrk="1" fontAlgn="auto" latinLnBrk="0" hangingPunct="1">
                        <a:lnSpc>
                          <a:spcPct val="100000"/>
                        </a:lnSpc>
                        <a:spcBef>
                          <a:spcPts val="0"/>
                        </a:spcBef>
                        <a:spcAft>
                          <a:spcPts val="0"/>
                        </a:spcAft>
                        <a:buClrTx/>
                        <a:buSzTx/>
                        <a:buFont typeface="Wingdings" pitchFamily="2" charset="2"/>
                        <a:buChar char="§"/>
                        <a:tabLst/>
                        <a:defRPr/>
                      </a:pPr>
                      <a:r>
                        <a:rPr kumimoji="0" lang="en-AU" sz="900" b="0" u="none" strike="noStrike" kern="1200" cap="none" normalizeH="0" baseline="0" dirty="0">
                          <a:ln>
                            <a:noFill/>
                          </a:ln>
                          <a:solidFill>
                            <a:schemeClr val="tx1"/>
                          </a:solidFill>
                          <a:effectLst/>
                        </a:rPr>
                        <a:t>N/A</a:t>
                      </a:r>
                      <a:endParaRPr kumimoji="0" lang="en-AU" sz="900" b="0" i="0" u="none" strike="noStrike" kern="1200" cap="none" normalizeH="0" baseline="0" dirty="0">
                        <a:ln>
                          <a:noFill/>
                        </a:ln>
                        <a:solidFill>
                          <a:schemeClr val="tx1"/>
                        </a:solidFill>
                        <a:effectLst/>
                        <a:latin typeface="+mn-lt"/>
                        <a:ea typeface="MS PGothic"/>
                        <a:cs typeface="MS PGothic"/>
                      </a:endParaRPr>
                    </a:p>
                  </a:txBody>
                  <a:tcPr marL="36000" marR="36000" marT="36000" marB="36000" anchor="ctr" horzOverflow="overflow"/>
                </a:tc>
                <a:extLst>
                  <a:ext uri="{0D108BD9-81ED-4DB2-BD59-A6C34878D82A}">
                    <a16:rowId xmlns:a16="http://schemas.microsoft.com/office/drawing/2014/main" val="3356673471"/>
                  </a:ext>
                </a:extLst>
              </a:tr>
            </a:tbl>
          </a:graphicData>
        </a:graphic>
      </p:graphicFrame>
      <p:sp>
        <p:nvSpPr>
          <p:cNvPr id="7" name="Rectangle: Single Corner Rounded 6">
            <a:extLst>
              <a:ext uri="{FF2B5EF4-FFF2-40B4-BE49-F238E27FC236}">
                <a16:creationId xmlns:a16="http://schemas.microsoft.com/office/drawing/2014/main" id="{378FB20C-2D51-4E17-B4AB-26A70C140749}"/>
              </a:ext>
            </a:extLst>
          </p:cNvPr>
          <p:cNvSpPr/>
          <p:nvPr/>
        </p:nvSpPr>
        <p:spPr>
          <a:xfrm>
            <a:off x="209549" y="956847"/>
            <a:ext cx="3261815" cy="351051"/>
          </a:xfrm>
          <a:prstGeom prst="round1Rect">
            <a:avLst>
              <a:gd name="adj" fmla="val 50000"/>
            </a:avLst>
          </a:prstGeom>
          <a:solidFill>
            <a:schemeClr val="accent3"/>
          </a:solidFill>
        </p:spPr>
        <p:txBody>
          <a:bodyPr wrap="square" lIns="72000" tIns="72000" rIns="72000" bIns="72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Black" panose="020B0A04020102020204" pitchFamily="34" charset="0"/>
              </a:rPr>
              <a:t>“Run the Business” Meetings</a:t>
            </a:r>
          </a:p>
        </p:txBody>
      </p:sp>
      <p:sp>
        <p:nvSpPr>
          <p:cNvPr id="8" name="Rectangle: Single Corner Rounded 7">
            <a:extLst>
              <a:ext uri="{FF2B5EF4-FFF2-40B4-BE49-F238E27FC236}">
                <a16:creationId xmlns:a16="http://schemas.microsoft.com/office/drawing/2014/main" id="{9BA9E7F6-3ED6-4624-8C91-35A4DD0D412C}"/>
              </a:ext>
            </a:extLst>
          </p:cNvPr>
          <p:cNvSpPr/>
          <p:nvPr/>
        </p:nvSpPr>
        <p:spPr>
          <a:xfrm>
            <a:off x="209550" y="6600360"/>
            <a:ext cx="3957082" cy="351051"/>
          </a:xfrm>
          <a:prstGeom prst="round1Rect">
            <a:avLst>
              <a:gd name="adj" fmla="val 50000"/>
            </a:avLst>
          </a:prstGeom>
          <a:solidFill>
            <a:schemeClr val="accent3"/>
          </a:solidFill>
        </p:spPr>
        <p:txBody>
          <a:bodyPr wrap="square" lIns="72000" tIns="72000" rIns="72000" bIns="72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Black" panose="020B0A04020102020204" pitchFamily="34" charset="0"/>
              </a:rPr>
              <a:t>“Support the Business” Meetings</a:t>
            </a:r>
          </a:p>
        </p:txBody>
      </p:sp>
      <p:sp>
        <p:nvSpPr>
          <p:cNvPr id="10" name="Title 1">
            <a:extLst>
              <a:ext uri="{FF2B5EF4-FFF2-40B4-BE49-F238E27FC236}">
                <a16:creationId xmlns:a16="http://schemas.microsoft.com/office/drawing/2014/main" id="{2B115C87-FF6E-4528-B297-F1D94DD24EA3}"/>
              </a:ext>
            </a:extLst>
          </p:cNvPr>
          <p:cNvSpPr txBox="1">
            <a:spLocks/>
          </p:cNvSpPr>
          <p:nvPr/>
        </p:nvSpPr>
        <p:spPr>
          <a:xfrm>
            <a:off x="209550" y="0"/>
            <a:ext cx="7562850" cy="893763"/>
          </a:xfrm>
          <a:prstGeom prst="rect">
            <a:avLst/>
          </a:prstGeom>
        </p:spPr>
        <p:txBody>
          <a:bodyPr vert="horz" lIns="91440" tIns="45720" rIns="91440" bIns="45720" rtlCol="0" anchor="ctr">
            <a:normAutofit/>
          </a:bodyPr>
          <a:lstStyle>
            <a:lvl1pPr algn="l" defTabSz="706557" rtl="0" eaLnBrk="1" latinLnBrk="0" hangingPunct="1">
              <a:spcBef>
                <a:spcPct val="0"/>
              </a:spcBef>
              <a:buNone/>
              <a:defRPr sz="2400" b="1" kern="1200" spc="50" baseline="0">
                <a:solidFill>
                  <a:schemeClr val="accent3"/>
                </a:solidFill>
                <a:latin typeface="Arial Black" panose="020B0A04020102020204" pitchFamily="34" charset="0"/>
                <a:ea typeface="+mj-ea"/>
                <a:cs typeface="Arial" panose="020B0604020202020204" pitchFamily="34" charset="0"/>
              </a:defRPr>
            </a:lvl1pPr>
          </a:lstStyle>
          <a:p>
            <a:pPr fontAlgn="auto">
              <a:spcAft>
                <a:spcPts val="0"/>
              </a:spcAft>
            </a:pPr>
            <a:r>
              <a:rPr lang="en-US" dirty="0"/>
              <a:t>Operating Rhythm Yearly Cadence</a:t>
            </a:r>
          </a:p>
        </p:txBody>
      </p:sp>
      <p:sp>
        <p:nvSpPr>
          <p:cNvPr id="2" name="Title 1">
            <a:extLst>
              <a:ext uri="{FF2B5EF4-FFF2-40B4-BE49-F238E27FC236}">
                <a16:creationId xmlns:a16="http://schemas.microsoft.com/office/drawing/2014/main" id="{1E743830-09A4-4258-8431-02E43A0F32A8}"/>
              </a:ext>
            </a:extLst>
          </p:cNvPr>
          <p:cNvSpPr>
            <a:spLocks noGrp="1"/>
          </p:cNvSpPr>
          <p:nvPr>
            <p:ph type="title"/>
          </p:nvPr>
        </p:nvSpPr>
        <p:spPr/>
        <p:txBody>
          <a:bodyPr/>
          <a:lstStyle/>
          <a:p>
            <a:r>
              <a:rPr lang="en-US" dirty="0"/>
              <a:t>Operating Rhythm Yearly Cadence</a:t>
            </a:r>
          </a:p>
        </p:txBody>
      </p:sp>
      <p:sp>
        <p:nvSpPr>
          <p:cNvPr id="11" name="Slide Number Placeholder 2">
            <a:extLst>
              <a:ext uri="{FF2B5EF4-FFF2-40B4-BE49-F238E27FC236}">
                <a16:creationId xmlns:a16="http://schemas.microsoft.com/office/drawing/2014/main" id="{1A08631F-FAB9-604E-9A44-9B1F0A4116C4}"/>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96</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972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ECB6898-E0E6-4DA4-BF87-EF01F27AB931}"/>
              </a:ext>
            </a:extLst>
          </p:cNvPr>
          <p:cNvGraphicFramePr>
            <a:graphicFrameLocks noChangeAspect="1"/>
          </p:cNvGraphicFramePr>
          <p:nvPr>
            <p:custDataLst>
              <p:tags r:id="rId1"/>
            </p:custDataLst>
            <p:extLst>
              <p:ext uri="{D42A27DB-BD31-4B8C-83A1-F6EECF244321}">
                <p14:modId xmlns:p14="http://schemas.microsoft.com/office/powerpoint/2010/main" val="3890511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DECB6898-E0E6-4DA4-BF87-EF01F27AB9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8C4A9D9-DAC4-487E-B2F0-CECA6C1E7C6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06FE71FC-1EBD-4E7A-9B19-BF79D5612C07}"/>
              </a:ext>
            </a:extLst>
          </p:cNvPr>
          <p:cNvSpPr>
            <a:spLocks noGrp="1"/>
          </p:cNvSpPr>
          <p:nvPr>
            <p:ph type="title"/>
          </p:nvPr>
        </p:nvSpPr>
        <p:spPr/>
        <p:txBody>
          <a:bodyPr/>
          <a:lstStyle/>
          <a:p>
            <a:r>
              <a:rPr lang="en-US" dirty="0"/>
              <a:t>Detailed Salesforce Exit Criteria</a:t>
            </a:r>
          </a:p>
        </p:txBody>
      </p:sp>
      <p:graphicFrame>
        <p:nvGraphicFramePr>
          <p:cNvPr id="5" name="Table 4">
            <a:extLst>
              <a:ext uri="{FF2B5EF4-FFF2-40B4-BE49-F238E27FC236}">
                <a16:creationId xmlns:a16="http://schemas.microsoft.com/office/drawing/2014/main" id="{C84C1942-BC50-4104-8EBF-6FEB99CE8616}"/>
              </a:ext>
            </a:extLst>
          </p:cNvPr>
          <p:cNvGraphicFramePr>
            <a:graphicFrameLocks noGrp="1"/>
          </p:cNvGraphicFramePr>
          <p:nvPr>
            <p:extLst>
              <p:ext uri="{D42A27DB-BD31-4B8C-83A1-F6EECF244321}">
                <p14:modId xmlns:p14="http://schemas.microsoft.com/office/powerpoint/2010/main" val="2883830439"/>
              </p:ext>
            </p:extLst>
          </p:nvPr>
        </p:nvGraphicFramePr>
        <p:xfrm>
          <a:off x="200025" y="1024329"/>
          <a:ext cx="7419973" cy="8323047"/>
        </p:xfrm>
        <a:graphic>
          <a:graphicData uri="http://schemas.openxmlformats.org/drawingml/2006/table">
            <a:tbl>
              <a:tblPr firstRow="1" bandRow="1">
                <a:tableStyleId>{EB344D84-9AFB-497E-A393-DC336BA19D2E}</a:tableStyleId>
              </a:tblPr>
              <a:tblGrid>
                <a:gridCol w="1019175">
                  <a:extLst>
                    <a:ext uri="{9D8B030D-6E8A-4147-A177-3AD203B41FA5}">
                      <a16:colId xmlns:a16="http://schemas.microsoft.com/office/drawing/2014/main" val="174248846"/>
                    </a:ext>
                  </a:extLst>
                </a:gridCol>
                <a:gridCol w="975051">
                  <a:extLst>
                    <a:ext uri="{9D8B030D-6E8A-4147-A177-3AD203B41FA5}">
                      <a16:colId xmlns:a16="http://schemas.microsoft.com/office/drawing/2014/main" val="538215024"/>
                    </a:ext>
                  </a:extLst>
                </a:gridCol>
                <a:gridCol w="1502954">
                  <a:extLst>
                    <a:ext uri="{9D8B030D-6E8A-4147-A177-3AD203B41FA5}">
                      <a16:colId xmlns:a16="http://schemas.microsoft.com/office/drawing/2014/main" val="3386817328"/>
                    </a:ext>
                  </a:extLst>
                </a:gridCol>
                <a:gridCol w="827033">
                  <a:extLst>
                    <a:ext uri="{9D8B030D-6E8A-4147-A177-3AD203B41FA5}">
                      <a16:colId xmlns:a16="http://schemas.microsoft.com/office/drawing/2014/main" val="1825279885"/>
                    </a:ext>
                  </a:extLst>
                </a:gridCol>
                <a:gridCol w="3095760">
                  <a:extLst>
                    <a:ext uri="{9D8B030D-6E8A-4147-A177-3AD203B41FA5}">
                      <a16:colId xmlns:a16="http://schemas.microsoft.com/office/drawing/2014/main" val="1658236605"/>
                    </a:ext>
                  </a:extLst>
                </a:gridCol>
              </a:tblGrid>
              <a:tr h="466666">
                <a:tc>
                  <a:txBody>
                    <a:bodyPr/>
                    <a:lstStyle/>
                    <a:p>
                      <a:pPr algn="ctr" fontAlgn="ctr"/>
                      <a:r>
                        <a:rPr lang="en-US" sz="1200" b="1" u="none" strike="noStrike" dirty="0">
                          <a:solidFill>
                            <a:srgbClr val="FFFFFF"/>
                          </a:solidFill>
                          <a:effectLst/>
                          <a:latin typeface="+mn-lt"/>
                        </a:rPr>
                        <a:t>Opportunity Stage</a:t>
                      </a:r>
                      <a:endParaRPr lang="en-US" sz="1200" b="1" i="0" u="none" strike="noStrike" dirty="0">
                        <a:solidFill>
                          <a:srgbClr val="FFFFFF"/>
                        </a:solidFill>
                        <a:effectLst/>
                        <a:latin typeface="+mn-lt"/>
                      </a:endParaRPr>
                    </a:p>
                  </a:txBody>
                  <a:tcPr marL="45720" marR="45720" anchor="ctr"/>
                </a:tc>
                <a:tc>
                  <a:txBody>
                    <a:bodyPr/>
                    <a:lstStyle/>
                    <a:p>
                      <a:pPr algn="ctr" fontAlgn="ctr"/>
                      <a:r>
                        <a:rPr lang="en-US" sz="1200" b="1" u="none" strike="noStrike" dirty="0">
                          <a:solidFill>
                            <a:srgbClr val="FFFFFF"/>
                          </a:solidFill>
                          <a:effectLst/>
                          <a:latin typeface="+mn-lt"/>
                        </a:rPr>
                        <a:t>Probability</a:t>
                      </a:r>
                      <a:endParaRPr lang="en-US" sz="1200" b="1" i="0" u="none" strike="noStrike" dirty="0">
                        <a:solidFill>
                          <a:srgbClr val="FFFFFF"/>
                        </a:solidFill>
                        <a:effectLst/>
                        <a:latin typeface="+mn-lt"/>
                      </a:endParaRPr>
                    </a:p>
                  </a:txBody>
                  <a:tcPr marL="45720" marR="45720" anchor="ctr"/>
                </a:tc>
                <a:tc>
                  <a:txBody>
                    <a:bodyPr/>
                    <a:lstStyle/>
                    <a:p>
                      <a:pPr algn="ctr" fontAlgn="ctr"/>
                      <a:r>
                        <a:rPr lang="en-US" sz="1200" b="1" u="none" strike="noStrike" dirty="0">
                          <a:solidFill>
                            <a:srgbClr val="FFFFFF"/>
                          </a:solidFill>
                          <a:effectLst/>
                          <a:latin typeface="+mn-lt"/>
                        </a:rPr>
                        <a:t>Exit Criteria: Salesforce Field</a:t>
                      </a:r>
                      <a:endParaRPr lang="en-US" sz="1200" b="1" i="0" u="none" strike="noStrike" dirty="0">
                        <a:solidFill>
                          <a:srgbClr val="FFFFFF"/>
                        </a:solidFill>
                        <a:effectLst/>
                        <a:latin typeface="+mn-lt"/>
                      </a:endParaRPr>
                    </a:p>
                  </a:txBody>
                  <a:tcPr marL="45720" marR="45720" anchor="ctr"/>
                </a:tc>
                <a:tc>
                  <a:txBody>
                    <a:bodyPr/>
                    <a:lstStyle/>
                    <a:p>
                      <a:pPr algn="ctr" fontAlgn="ctr"/>
                      <a:r>
                        <a:rPr lang="en-US" sz="1200" b="1" u="none" strike="noStrike" dirty="0">
                          <a:solidFill>
                            <a:srgbClr val="FFFFFF"/>
                          </a:solidFill>
                          <a:effectLst/>
                          <a:latin typeface="+mn-lt"/>
                        </a:rPr>
                        <a:t>Type of Field</a:t>
                      </a:r>
                      <a:endParaRPr lang="en-US" sz="1200" b="1" i="0" u="none" strike="noStrike" dirty="0">
                        <a:solidFill>
                          <a:srgbClr val="FFFFFF"/>
                        </a:solidFill>
                        <a:effectLst/>
                        <a:latin typeface="+mn-lt"/>
                      </a:endParaRPr>
                    </a:p>
                  </a:txBody>
                  <a:tcPr marL="45720" marR="45720" anchor="ctr"/>
                </a:tc>
                <a:tc>
                  <a:txBody>
                    <a:bodyPr/>
                    <a:lstStyle/>
                    <a:p>
                      <a:pPr algn="ctr" fontAlgn="ctr"/>
                      <a:r>
                        <a:rPr lang="en-US" sz="1200" b="1" i="0" u="none" strike="noStrike" dirty="0">
                          <a:solidFill>
                            <a:srgbClr val="FFFFFF"/>
                          </a:solidFill>
                          <a:effectLst/>
                          <a:latin typeface="+mn-lt"/>
                        </a:rPr>
                        <a:t>Explanation</a:t>
                      </a:r>
                    </a:p>
                  </a:txBody>
                  <a:tcPr marL="45720" marR="45720" anchor="ctr"/>
                </a:tc>
                <a:extLst>
                  <a:ext uri="{0D108BD9-81ED-4DB2-BD59-A6C34878D82A}">
                    <a16:rowId xmlns:a16="http://schemas.microsoft.com/office/drawing/2014/main" val="1774597193"/>
                  </a:ext>
                </a:extLst>
              </a:tr>
              <a:tr h="466666">
                <a:tc>
                  <a:txBody>
                    <a:bodyPr/>
                    <a:lstStyle/>
                    <a:p>
                      <a:pPr algn="l" fontAlgn="b"/>
                      <a:r>
                        <a:rPr lang="en-US" sz="1000" b="0" i="0" u="none" strike="noStrike" dirty="0">
                          <a:solidFill>
                            <a:srgbClr val="000000"/>
                          </a:solidFill>
                          <a:effectLst/>
                          <a:latin typeface="+mn-lt"/>
                        </a:rPr>
                        <a:t>Prospecting</a:t>
                      </a:r>
                    </a:p>
                  </a:txBody>
                  <a:tcPr marL="45720" marR="45720" anchor="ctr"/>
                </a:tc>
                <a:tc>
                  <a:txBody>
                    <a:bodyPr/>
                    <a:lstStyle/>
                    <a:p>
                      <a:pPr algn="ctr" fontAlgn="b"/>
                      <a:r>
                        <a:rPr lang="en-US" sz="1000" b="0" i="0" u="none" strike="noStrike" dirty="0">
                          <a:solidFill>
                            <a:srgbClr val="000000"/>
                          </a:solidFill>
                          <a:effectLst/>
                          <a:latin typeface="+mn-lt"/>
                        </a:rPr>
                        <a:t>0%</a:t>
                      </a:r>
                    </a:p>
                  </a:txBody>
                  <a:tcPr marL="45720" marR="45720" anchor="ctr"/>
                </a:tc>
                <a:tc>
                  <a:txBody>
                    <a:bodyPr/>
                    <a:lstStyle/>
                    <a:p>
                      <a:pPr algn="l" fontAlgn="b"/>
                      <a:r>
                        <a:rPr lang="en-US" sz="1000" b="0" i="0" u="none" strike="noStrike" dirty="0">
                          <a:solidFill>
                            <a:srgbClr val="000000"/>
                          </a:solidFill>
                          <a:effectLst/>
                          <a:latin typeface="+mn-lt"/>
                        </a:rPr>
                        <a:t>BANT criteria developed</a:t>
                      </a:r>
                    </a:p>
                  </a:txBody>
                  <a:tcPr marL="45720" marR="45720" anchor="ctr"/>
                </a:tc>
                <a:tc>
                  <a:txBody>
                    <a:bodyPr/>
                    <a:lstStyle/>
                    <a:p>
                      <a:pPr algn="l" fontAlgn="b"/>
                      <a:r>
                        <a:rPr lang="en-US" sz="1000" b="0" i="0" u="none" strike="noStrike" dirty="0">
                          <a:solidFill>
                            <a:srgbClr val="000000"/>
                          </a:solidFill>
                          <a:effectLst/>
                          <a:latin typeface="+mn-lt"/>
                        </a:rPr>
                        <a:t>Checkbox</a:t>
                      </a:r>
                    </a:p>
                  </a:txBody>
                  <a:tcPr marL="45720" marR="45720" anchor="ctr"/>
                </a:tc>
                <a:tc>
                  <a:txBody>
                    <a:bodyPr/>
                    <a:lstStyle/>
                    <a:p>
                      <a:pPr algn="l" fontAlgn="b"/>
                      <a:r>
                        <a:rPr lang="en-US" sz="1000" b="0" i="0" u="none" strike="noStrike" dirty="0">
                          <a:solidFill>
                            <a:srgbClr val="000000"/>
                          </a:solidFill>
                          <a:effectLst/>
                          <a:latin typeface="+mn-lt"/>
                        </a:rPr>
                        <a:t>The client’s Budget, Authority, Need, and Timeline has been identified</a:t>
                      </a:r>
                    </a:p>
                  </a:txBody>
                  <a:tcPr marL="45720" marR="45720" anchor="ctr"/>
                </a:tc>
                <a:extLst>
                  <a:ext uri="{0D108BD9-81ED-4DB2-BD59-A6C34878D82A}">
                    <a16:rowId xmlns:a16="http://schemas.microsoft.com/office/drawing/2014/main" val="4198577717"/>
                  </a:ext>
                </a:extLst>
              </a:tr>
              <a:tr h="466666">
                <a:tc>
                  <a:txBody>
                    <a:bodyPr/>
                    <a:lstStyle/>
                    <a:p>
                      <a:pPr algn="l" fontAlgn="b"/>
                      <a:r>
                        <a:rPr lang="en-US" sz="1000" b="0" i="0" u="none" strike="noStrike" dirty="0">
                          <a:solidFill>
                            <a:srgbClr val="000000"/>
                          </a:solidFill>
                          <a:effectLst/>
                          <a:latin typeface="+mn-lt"/>
                        </a:rPr>
                        <a:t>Prospecting</a:t>
                      </a:r>
                    </a:p>
                  </a:txBody>
                  <a:tcPr marL="45720" marR="45720" anchor="ctr"/>
                </a:tc>
                <a:tc>
                  <a:txBody>
                    <a:bodyPr/>
                    <a:lstStyle/>
                    <a:p>
                      <a:pPr algn="ctr" fontAlgn="b"/>
                      <a:r>
                        <a:rPr lang="en-US" sz="1000" b="0" i="0" u="none" strike="noStrike" dirty="0">
                          <a:solidFill>
                            <a:srgbClr val="000000"/>
                          </a:solidFill>
                          <a:effectLst/>
                          <a:latin typeface="+mn-lt"/>
                        </a:rPr>
                        <a:t>0%</a:t>
                      </a:r>
                    </a:p>
                  </a:txBody>
                  <a:tcPr marL="45720" marR="45720" anchor="ctr"/>
                </a:tc>
                <a:tc>
                  <a:txBody>
                    <a:bodyPr/>
                    <a:lstStyle/>
                    <a:p>
                      <a:pPr algn="l" fontAlgn="b"/>
                      <a:r>
                        <a:rPr lang="en-US" sz="1000" b="0" i="0" u="none" strike="noStrike" dirty="0">
                          <a:solidFill>
                            <a:srgbClr val="000000"/>
                          </a:solidFill>
                          <a:effectLst/>
                          <a:latin typeface="+mn-lt"/>
                        </a:rPr>
                        <a:t>SCQA drafted</a:t>
                      </a:r>
                    </a:p>
                  </a:txBody>
                  <a:tcPr marL="45720" marR="45720" anchor="ctr"/>
                </a:tc>
                <a:tc>
                  <a:txBody>
                    <a:bodyPr/>
                    <a:lstStyle/>
                    <a:p>
                      <a:pPr algn="l" fontAlgn="b"/>
                      <a:r>
                        <a:rPr lang="en-US" sz="1000" b="0" i="0" u="none" strike="noStrike" dirty="0">
                          <a:solidFill>
                            <a:srgbClr val="000000"/>
                          </a:solidFill>
                          <a:effectLst/>
                          <a:latin typeface="+mn-lt"/>
                        </a:rPr>
                        <a:t>Checkbox</a:t>
                      </a:r>
                    </a:p>
                  </a:txBody>
                  <a:tcPr marL="45720" marR="45720" anchor="ctr"/>
                </a:tc>
                <a:tc>
                  <a:txBody>
                    <a:bodyPr/>
                    <a:lstStyle/>
                    <a:p>
                      <a:pPr algn="l" fontAlgn="b"/>
                      <a:r>
                        <a:rPr lang="en-US" sz="1000" b="0" i="0" u="none" strike="noStrike" dirty="0">
                          <a:solidFill>
                            <a:srgbClr val="000000"/>
                          </a:solidFill>
                          <a:effectLst/>
                          <a:latin typeface="+mn-lt"/>
                        </a:rPr>
                        <a:t>Initial framing of the Situation, Complication, Question, and Answer to build business case</a:t>
                      </a:r>
                    </a:p>
                  </a:txBody>
                  <a:tcPr marL="45720" marR="45720" anchor="ctr"/>
                </a:tc>
                <a:extLst>
                  <a:ext uri="{0D108BD9-81ED-4DB2-BD59-A6C34878D82A}">
                    <a16:rowId xmlns:a16="http://schemas.microsoft.com/office/drawing/2014/main" val="1571817727"/>
                  </a:ext>
                </a:extLst>
              </a:tr>
              <a:tr h="514865">
                <a:tc>
                  <a:txBody>
                    <a:bodyPr/>
                    <a:lstStyle/>
                    <a:p>
                      <a:pPr algn="l" fontAlgn="b"/>
                      <a:r>
                        <a:rPr lang="en-US" sz="1000" b="0" u="none" strike="noStrike" dirty="0">
                          <a:solidFill>
                            <a:srgbClr val="000000"/>
                          </a:solidFill>
                          <a:effectLst/>
                          <a:latin typeface="+mn-lt"/>
                        </a:rPr>
                        <a:t>Qualifying</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10%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SCQA framework complete</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agrees the status quo is unsustainable and there is sufficient pain requiring action or change</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2862141906"/>
                  </a:ext>
                </a:extLst>
              </a:tr>
              <a:tr h="371847">
                <a:tc>
                  <a:txBody>
                    <a:bodyPr/>
                    <a:lstStyle/>
                    <a:p>
                      <a:pPr algn="l" fontAlgn="b"/>
                      <a:r>
                        <a:rPr lang="en-US" sz="1000" b="0" u="none" strike="noStrike" dirty="0">
                          <a:solidFill>
                            <a:srgbClr val="000000"/>
                          </a:solidFill>
                          <a:effectLst/>
                          <a:latin typeface="+mn-lt"/>
                        </a:rPr>
                        <a:t>Qualifying</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10%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Budget discussed with the client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confirms that it has the budget to purchase our solution</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268342934"/>
                  </a:ext>
                </a:extLst>
              </a:tr>
              <a:tr h="514865">
                <a:tc>
                  <a:txBody>
                    <a:bodyPr/>
                    <a:lstStyle/>
                    <a:p>
                      <a:pPr algn="l" fontAlgn="b"/>
                      <a:r>
                        <a:rPr lang="en-US" sz="1000" b="0" u="none" strike="noStrike" dirty="0">
                          <a:solidFill>
                            <a:srgbClr val="000000"/>
                          </a:solidFill>
                          <a:effectLst/>
                          <a:latin typeface="+mn-lt"/>
                        </a:rPr>
                        <a:t>Qualifying</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10%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This is a business priority of the client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It needs to be made explicit by the customer that this opportunity is a true business priority of a key decision maker</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2614226519"/>
                  </a:ext>
                </a:extLst>
              </a:tr>
              <a:tr h="657884">
                <a:tc>
                  <a:txBody>
                    <a:bodyPr/>
                    <a:lstStyle/>
                    <a:p>
                      <a:pPr algn="l" fontAlgn="b"/>
                      <a:r>
                        <a:rPr lang="en-US" sz="1000" b="0" u="none" strike="noStrike" dirty="0">
                          <a:solidFill>
                            <a:srgbClr val="000000"/>
                          </a:solidFill>
                          <a:effectLst/>
                          <a:latin typeface="+mn-lt"/>
                        </a:rPr>
                        <a:t>Offer Preparation</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40%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Buying Decision Team (BDT) been confirmed, and Contacts created</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confirms who will be involved in making the purchase decision, which is the Buying Decision Team (BDT); names and titles captured as Contacts and associated with the Account &amp; Opportunity</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3960347254"/>
                  </a:ext>
                </a:extLst>
              </a:tr>
              <a:tr h="657884">
                <a:tc>
                  <a:txBody>
                    <a:bodyPr/>
                    <a:lstStyle/>
                    <a:p>
                      <a:pPr algn="l" fontAlgn="b"/>
                      <a:r>
                        <a:rPr lang="en-US" sz="1000" b="0" u="none" strike="noStrike" dirty="0">
                          <a:solidFill>
                            <a:srgbClr val="000000"/>
                          </a:solidFill>
                          <a:effectLst/>
                          <a:latin typeface="+mn-lt"/>
                        </a:rPr>
                        <a:t>Offer Preparation</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40%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Buying Criteria discussed with the Buying Decision Team (BDT)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has provided specific Buying Criteria that describes which factors are most important to win the deal</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126731074"/>
                  </a:ext>
                </a:extLst>
              </a:tr>
              <a:tr h="466666">
                <a:tc>
                  <a:txBody>
                    <a:bodyPr/>
                    <a:lstStyle/>
                    <a:p>
                      <a:pPr algn="l" fontAlgn="b"/>
                      <a:r>
                        <a:rPr lang="en-US" sz="1000" b="0" u="none" strike="noStrike" dirty="0">
                          <a:solidFill>
                            <a:srgbClr val="000000"/>
                          </a:solidFill>
                          <a:effectLst/>
                          <a:latin typeface="+mn-lt"/>
                        </a:rPr>
                        <a:t>Offer Preparation</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40%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Offer sent to client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Calendar date field</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Capture the exact date the Client Offer was sent to the client to track the turnaround time </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4171185168"/>
                  </a:ext>
                </a:extLst>
              </a:tr>
              <a:tr h="514865">
                <a:tc>
                  <a:txBody>
                    <a:bodyPr/>
                    <a:lstStyle/>
                    <a:p>
                      <a:pPr algn="l" fontAlgn="b"/>
                      <a:r>
                        <a:rPr lang="en-US" sz="1000" b="0" u="none" strike="noStrike" dirty="0">
                          <a:solidFill>
                            <a:srgbClr val="000000"/>
                          </a:solidFill>
                          <a:effectLst/>
                          <a:latin typeface="+mn-lt"/>
                        </a:rPr>
                        <a:t>Offer Presented</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50%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BDT has confirmed delivery timeline is appropriate</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Free text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has responded and given feedback to initial Client Proposal</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3825595715"/>
                  </a:ext>
                </a:extLst>
              </a:tr>
              <a:tr h="514865">
                <a:tc>
                  <a:txBody>
                    <a:bodyPr/>
                    <a:lstStyle/>
                    <a:p>
                      <a:pPr algn="l" fontAlgn="b"/>
                      <a:r>
                        <a:rPr lang="en-US" sz="1000" b="0" u="none" strike="noStrike" dirty="0">
                          <a:solidFill>
                            <a:srgbClr val="000000"/>
                          </a:solidFill>
                          <a:effectLst/>
                          <a:latin typeface="+mn-lt"/>
                        </a:rPr>
                        <a:t>Offer Presented</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50%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BDT has confirmed the solution meets their needs</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has responded and given feedback to expected delivery duration and/or key dates</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3394694776"/>
                  </a:ext>
                </a:extLst>
              </a:tr>
              <a:tr h="514865">
                <a:tc>
                  <a:txBody>
                    <a:bodyPr/>
                    <a:lstStyle/>
                    <a:p>
                      <a:pPr algn="l" fontAlgn="b"/>
                      <a:r>
                        <a:rPr lang="en-US" sz="1000" b="0" u="none" strike="noStrike" dirty="0">
                          <a:solidFill>
                            <a:srgbClr val="000000"/>
                          </a:solidFill>
                          <a:effectLst/>
                          <a:latin typeface="+mn-lt"/>
                        </a:rPr>
                        <a:t>Offer Presented</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50%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BDT has confirmed pricing is aligned with their budget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has re-confirmed pricing is in line with approved budget</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3788392390"/>
                  </a:ext>
                </a:extLst>
              </a:tr>
              <a:tr h="466666">
                <a:tc>
                  <a:txBody>
                    <a:bodyPr/>
                    <a:lstStyle/>
                    <a:p>
                      <a:pPr algn="l" fontAlgn="b"/>
                      <a:r>
                        <a:rPr lang="en-US" sz="1000" b="0" u="none" strike="noStrike" dirty="0">
                          <a:solidFill>
                            <a:srgbClr val="000000"/>
                          </a:solidFill>
                          <a:effectLst/>
                          <a:latin typeface="+mn-lt"/>
                        </a:rPr>
                        <a:t>Agreement Preparation</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60%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Agreement sent to client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Calendar date field</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Capture the exact date the Client Agreement was sent to the client to track the turnaround time</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3963609726"/>
                  </a:ext>
                </a:extLst>
              </a:tr>
              <a:tr h="514865">
                <a:tc>
                  <a:txBody>
                    <a:bodyPr/>
                    <a:lstStyle/>
                    <a:p>
                      <a:pPr algn="l" fontAlgn="b"/>
                      <a:r>
                        <a:rPr lang="en-US" sz="1000" b="0" u="none" strike="noStrike" dirty="0">
                          <a:solidFill>
                            <a:srgbClr val="000000"/>
                          </a:solidFill>
                          <a:effectLst/>
                          <a:latin typeface="+mn-lt"/>
                        </a:rPr>
                        <a:t>Agreement Presented</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80%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Revision of Agreement formally approved by client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Approval of variances to agreement needs to vetted and approved by Client</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580152381"/>
                  </a:ext>
                </a:extLst>
              </a:tr>
              <a:tr h="466666">
                <a:tc>
                  <a:txBody>
                    <a:bodyPr/>
                    <a:lstStyle/>
                    <a:p>
                      <a:pPr algn="l" fontAlgn="b"/>
                      <a:r>
                        <a:rPr lang="en-US" sz="1000" b="0" u="none" strike="noStrike" dirty="0">
                          <a:solidFill>
                            <a:srgbClr val="000000"/>
                          </a:solidFill>
                          <a:effectLst/>
                          <a:latin typeface="+mn-lt"/>
                        </a:rPr>
                        <a:t>Agreement Presented</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80%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All required client forms signed and received</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The Client Order form has been approved by Client</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2256108081"/>
                  </a:ext>
                </a:extLst>
              </a:tr>
              <a:tr h="466666">
                <a:tc>
                  <a:txBody>
                    <a:bodyPr/>
                    <a:lstStyle/>
                    <a:p>
                      <a:pPr algn="l" fontAlgn="b"/>
                      <a:r>
                        <a:rPr lang="en-US" sz="1000" b="0" u="none" strike="noStrike" dirty="0">
                          <a:solidFill>
                            <a:srgbClr val="000000"/>
                          </a:solidFill>
                          <a:effectLst/>
                          <a:latin typeface="+mn-lt"/>
                        </a:rPr>
                        <a:t>Agreement Presented</a:t>
                      </a:r>
                      <a:endParaRPr lang="en-US" sz="1000" b="0" i="0" u="none" strike="noStrike" dirty="0">
                        <a:solidFill>
                          <a:srgbClr val="000000"/>
                        </a:solidFill>
                        <a:effectLst/>
                        <a:latin typeface="+mn-lt"/>
                      </a:endParaRPr>
                    </a:p>
                  </a:txBody>
                  <a:tcPr marL="45720" marR="45720" anchor="ctr"/>
                </a:tc>
                <a:tc>
                  <a:txBody>
                    <a:bodyPr/>
                    <a:lstStyle/>
                    <a:p>
                      <a:pPr algn="ctr" fontAlgn="b"/>
                      <a:r>
                        <a:rPr lang="en-US" sz="1000" b="0" u="none" strike="noStrike" dirty="0">
                          <a:solidFill>
                            <a:srgbClr val="000000"/>
                          </a:solidFill>
                          <a:effectLst/>
                          <a:latin typeface="+mn-lt"/>
                        </a:rPr>
                        <a:t>80%</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Agreement signed by client</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Checkbox</a:t>
                      </a:r>
                      <a:endParaRPr lang="en-US" sz="1000" b="0" i="0" u="none" strike="noStrike" dirty="0">
                        <a:solidFill>
                          <a:srgbClr val="000000"/>
                        </a:solidFill>
                        <a:effectLst/>
                        <a:latin typeface="+mn-lt"/>
                      </a:endParaRPr>
                    </a:p>
                  </a:txBody>
                  <a:tcPr marL="45720" marR="45720" anchor="ctr"/>
                </a:tc>
                <a:tc>
                  <a:txBody>
                    <a:bodyPr/>
                    <a:lstStyle/>
                    <a:p>
                      <a:pPr algn="l" fontAlgn="b"/>
                      <a:r>
                        <a:rPr lang="en-US" sz="1000" b="0" u="none" strike="noStrike" dirty="0">
                          <a:solidFill>
                            <a:srgbClr val="000000"/>
                          </a:solidFill>
                          <a:effectLst/>
                          <a:latin typeface="+mn-lt"/>
                        </a:rPr>
                        <a:t>Final Agreement has been approved and signed off by the client</a:t>
                      </a:r>
                      <a:endParaRPr lang="en-US" sz="10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899229104"/>
                  </a:ext>
                </a:extLst>
              </a:tr>
            </a:tbl>
          </a:graphicData>
        </a:graphic>
      </p:graphicFrame>
      <p:sp>
        <p:nvSpPr>
          <p:cNvPr id="8" name="Slide Number Placeholder 2">
            <a:extLst>
              <a:ext uri="{FF2B5EF4-FFF2-40B4-BE49-F238E27FC236}">
                <a16:creationId xmlns:a16="http://schemas.microsoft.com/office/drawing/2014/main" id="{1DD44D94-43C0-7F43-B9B4-4550543C9541}"/>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97</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9038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5CC855-DDE3-4180-BA20-7BAD561112F9}"/>
              </a:ext>
            </a:extLst>
          </p:cNvPr>
          <p:cNvGraphicFramePr>
            <a:graphicFrameLocks noChangeAspect="1"/>
          </p:cNvGraphicFramePr>
          <p:nvPr>
            <p:custDataLst>
              <p:tags r:id="rId1"/>
            </p:custDataLst>
            <p:extLst>
              <p:ext uri="{D42A27DB-BD31-4B8C-83A1-F6EECF244321}">
                <p14:modId xmlns:p14="http://schemas.microsoft.com/office/powerpoint/2010/main" val="2854074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1C5CC855-DDE3-4180-BA20-7BAD561112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B3E418-E6B6-47FB-8EEF-CC77A0936B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E5A24047-4BE6-46B5-A493-78AA41BF2544}"/>
              </a:ext>
            </a:extLst>
          </p:cNvPr>
          <p:cNvSpPr>
            <a:spLocks noGrp="1"/>
          </p:cNvSpPr>
          <p:nvPr>
            <p:ph type="title"/>
          </p:nvPr>
        </p:nvSpPr>
        <p:spPr/>
        <p:txBody>
          <a:bodyPr/>
          <a:lstStyle/>
          <a:p>
            <a:r>
              <a:rPr lang="en-US" dirty="0"/>
              <a:t>Competency List by Role: </a:t>
            </a:r>
            <a:br>
              <a:rPr lang="en-US" dirty="0"/>
            </a:br>
            <a:r>
              <a:rPr lang="en-US" dirty="0"/>
              <a:t>Account Executive</a:t>
            </a:r>
          </a:p>
        </p:txBody>
      </p:sp>
      <p:graphicFrame>
        <p:nvGraphicFramePr>
          <p:cNvPr id="4" name="Table 3">
            <a:extLst>
              <a:ext uri="{FF2B5EF4-FFF2-40B4-BE49-F238E27FC236}">
                <a16:creationId xmlns:a16="http://schemas.microsoft.com/office/drawing/2014/main" id="{ACDA2A8F-01CD-4FDF-8C3D-EBA2485BA332}"/>
              </a:ext>
            </a:extLst>
          </p:cNvPr>
          <p:cNvGraphicFramePr>
            <a:graphicFrameLocks noGrp="1"/>
          </p:cNvGraphicFramePr>
          <p:nvPr>
            <p:extLst>
              <p:ext uri="{D42A27DB-BD31-4B8C-83A1-F6EECF244321}">
                <p14:modId xmlns:p14="http://schemas.microsoft.com/office/powerpoint/2010/main" val="3503837217"/>
              </p:ext>
            </p:extLst>
          </p:nvPr>
        </p:nvGraphicFramePr>
        <p:xfrm>
          <a:off x="241086" y="1497743"/>
          <a:ext cx="7302714" cy="7480644"/>
        </p:xfrm>
        <a:graphic>
          <a:graphicData uri="http://schemas.openxmlformats.org/drawingml/2006/table">
            <a:tbl>
              <a:tblPr firstRow="1" bandRow="1">
                <a:tableStyleId>{EB344D84-9AFB-497E-A393-DC336BA19D2E}</a:tableStyleId>
              </a:tblPr>
              <a:tblGrid>
                <a:gridCol w="1511514">
                  <a:extLst>
                    <a:ext uri="{9D8B030D-6E8A-4147-A177-3AD203B41FA5}">
                      <a16:colId xmlns:a16="http://schemas.microsoft.com/office/drawing/2014/main" val="3501806343"/>
                    </a:ext>
                  </a:extLst>
                </a:gridCol>
                <a:gridCol w="5791200">
                  <a:extLst>
                    <a:ext uri="{9D8B030D-6E8A-4147-A177-3AD203B41FA5}">
                      <a16:colId xmlns:a16="http://schemas.microsoft.com/office/drawing/2014/main" val="235622053"/>
                    </a:ext>
                  </a:extLst>
                </a:gridCol>
              </a:tblGrid>
              <a:tr h="448056">
                <a:tc>
                  <a:txBody>
                    <a:bodyPr/>
                    <a:lstStyle/>
                    <a:p>
                      <a:pPr marL="0" marR="0">
                        <a:spcBef>
                          <a:spcPts val="0"/>
                        </a:spcBef>
                        <a:spcAft>
                          <a:spcPts val="0"/>
                        </a:spcAft>
                      </a:pPr>
                      <a:r>
                        <a:rPr lang="en-US" sz="1200" b="1" dirty="0">
                          <a:solidFill>
                            <a:schemeClr val="bg1"/>
                          </a:solidFill>
                          <a:effectLst/>
                        </a:rPr>
                        <a:t>Competency</a:t>
                      </a:r>
                      <a:endParaRPr lang="en-US" sz="1200" b="1" dirty="0">
                        <a:solidFill>
                          <a:schemeClr val="bg1"/>
                        </a:solidFill>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1" dirty="0">
                          <a:solidFill>
                            <a:schemeClr val="bg1"/>
                          </a:solidFill>
                          <a:effectLst/>
                        </a:rPr>
                        <a:t>Definition</a:t>
                      </a:r>
                      <a:endParaRPr lang="en-US" sz="1200" dirty="0">
                        <a:solidFill>
                          <a:schemeClr val="bg1"/>
                        </a:solidFill>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2067904460"/>
                  </a:ext>
                </a:extLst>
              </a:tr>
              <a:tr h="841453">
                <a:tc>
                  <a:txBody>
                    <a:bodyPr/>
                    <a:lstStyle/>
                    <a:p>
                      <a:pPr marL="0" marR="0">
                        <a:spcBef>
                          <a:spcPts val="0"/>
                        </a:spcBef>
                        <a:spcAft>
                          <a:spcPts val="0"/>
                        </a:spcAft>
                      </a:pPr>
                      <a:r>
                        <a:rPr lang="en-US" sz="1200" b="0" dirty="0">
                          <a:solidFill>
                            <a:srgbClr val="000000"/>
                          </a:solidFill>
                          <a:effectLst/>
                        </a:rPr>
                        <a:t>Sales Approach</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Handling different sales scenarios; setting agenda; following complex sales process guidance; presenting company value propositions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710743362"/>
                  </a:ext>
                </a:extLst>
              </a:tr>
              <a:tr h="884448">
                <a:tc>
                  <a:txBody>
                    <a:bodyPr/>
                    <a:lstStyle/>
                    <a:p>
                      <a:pPr marL="0" marR="0">
                        <a:spcBef>
                          <a:spcPts val="0"/>
                        </a:spcBef>
                        <a:spcAft>
                          <a:spcPts val="0"/>
                        </a:spcAft>
                      </a:pPr>
                      <a:r>
                        <a:rPr lang="en-US" sz="1200" b="0" dirty="0">
                          <a:solidFill>
                            <a:srgbClr val="000000"/>
                          </a:solidFill>
                          <a:effectLst/>
                        </a:rPr>
                        <a:t>Active Listening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Capturing verbal queues; repeats back input; working with reluctant talkers; frequency of interruption; obtains (and documents) insight from verbal interactions with peers, superiors, and subordinates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934734253"/>
                  </a:ext>
                </a:extLst>
              </a:tr>
              <a:tr h="884448">
                <a:tc>
                  <a:txBody>
                    <a:bodyPr/>
                    <a:lstStyle/>
                    <a:p>
                      <a:pPr marL="0" marR="0">
                        <a:spcBef>
                          <a:spcPts val="0"/>
                        </a:spcBef>
                        <a:spcAft>
                          <a:spcPts val="0"/>
                        </a:spcAft>
                      </a:pPr>
                      <a:r>
                        <a:rPr lang="en-US" sz="1200" b="0" dirty="0">
                          <a:solidFill>
                            <a:srgbClr val="000000"/>
                          </a:solidFill>
                          <a:effectLst/>
                        </a:rPr>
                        <a:t>Closing Ability</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Concluding sales campaigns successfully after they have progressed past Needs Development; closing late stage deals; developing reasons for prospects to act</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98702088"/>
                  </a:ext>
                </a:extLst>
              </a:tr>
              <a:tr h="884448">
                <a:tc>
                  <a:txBody>
                    <a:bodyPr/>
                    <a:lstStyle/>
                    <a:p>
                      <a:pPr marL="0" marR="0">
                        <a:spcBef>
                          <a:spcPts val="0"/>
                        </a:spcBef>
                        <a:spcAft>
                          <a:spcPts val="0"/>
                        </a:spcAft>
                      </a:pPr>
                      <a:r>
                        <a:rPr lang="en-US" sz="1200" b="0" dirty="0">
                          <a:solidFill>
                            <a:srgbClr val="000000"/>
                          </a:solidFill>
                          <a:effectLst/>
                        </a:rPr>
                        <a:t>Objection Handling </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Handling competitive, price, resource, and risk challenges to proposed solutions; presenting responses to objections; gaining prospect/client acceptance to proposed solutions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366625162"/>
                  </a:ext>
                </a:extLst>
              </a:tr>
              <a:tr h="884448">
                <a:tc>
                  <a:txBody>
                    <a:bodyPr/>
                    <a:lstStyle/>
                    <a:p>
                      <a:pPr marL="0" marR="0">
                        <a:spcBef>
                          <a:spcPts val="0"/>
                        </a:spcBef>
                        <a:spcAft>
                          <a:spcPts val="0"/>
                        </a:spcAft>
                      </a:pPr>
                      <a:r>
                        <a:rPr lang="en-US" sz="1200" b="0" dirty="0">
                          <a:solidFill>
                            <a:srgbClr val="000000"/>
                          </a:solidFill>
                          <a:effectLst/>
                        </a:rPr>
                        <a:t>Negotiating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Using give-get frameworks; representing company interests; leaving clients, partners, and prospects with feelings about how a deal was obtained but not at cost of corporate well-being</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945262301"/>
                  </a:ext>
                </a:extLst>
              </a:tr>
              <a:tr h="1768895">
                <a:tc>
                  <a:txBody>
                    <a:bodyPr/>
                    <a:lstStyle/>
                    <a:p>
                      <a:pPr marL="0" marR="0">
                        <a:spcBef>
                          <a:spcPts val="0"/>
                        </a:spcBef>
                        <a:spcAft>
                          <a:spcPts val="0"/>
                        </a:spcAft>
                      </a:pPr>
                      <a:r>
                        <a:rPr lang="en-US" sz="1200" b="0" dirty="0">
                          <a:solidFill>
                            <a:srgbClr val="000000"/>
                          </a:solidFill>
                          <a:effectLst/>
                        </a:rPr>
                        <a:t>Cost Justification</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Understanding and presenting cost justification methodologies relevant to the business; quantifying cost information that is relevant to the buyer, utilizing a value case to differentiate a solution from competitive offerings; building multiple evaluation criteria that are compelling to the buyer; developing business models that can be replicated and used by others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4065357990"/>
                  </a:ext>
                </a:extLst>
              </a:tr>
              <a:tr h="884448">
                <a:tc>
                  <a:txBody>
                    <a:bodyPr/>
                    <a:lstStyle/>
                    <a:p>
                      <a:pPr marL="0" marR="0">
                        <a:spcBef>
                          <a:spcPts val="0"/>
                        </a:spcBef>
                        <a:spcAft>
                          <a:spcPts val="0"/>
                        </a:spcAft>
                      </a:pPr>
                      <a:r>
                        <a:rPr lang="en-US" sz="1200" b="0" dirty="0">
                          <a:solidFill>
                            <a:srgbClr val="000000"/>
                          </a:solidFill>
                          <a:effectLst/>
                        </a:rPr>
                        <a:t>Managing Sales Support Resources</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Managing the impact of internal resources in a sales campaign; gaining cooperation of external resources to participate as a sales campaign resource; maintaining business relationships with internal support staff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2517308452"/>
                  </a:ext>
                </a:extLst>
              </a:tr>
            </a:tbl>
          </a:graphicData>
        </a:graphic>
      </p:graphicFrame>
      <p:sp>
        <p:nvSpPr>
          <p:cNvPr id="13" name="Rectangle: Single Corner Rounded 12">
            <a:extLst>
              <a:ext uri="{FF2B5EF4-FFF2-40B4-BE49-F238E27FC236}">
                <a16:creationId xmlns:a16="http://schemas.microsoft.com/office/drawing/2014/main" id="{273C01E4-5FA1-4275-B79F-3987DFBAC34D}"/>
              </a:ext>
            </a:extLst>
          </p:cNvPr>
          <p:cNvSpPr/>
          <p:nvPr/>
        </p:nvSpPr>
        <p:spPr>
          <a:xfrm>
            <a:off x="241086" y="973111"/>
            <a:ext cx="3873714" cy="453183"/>
          </a:xfrm>
          <a:prstGeom prst="round1Rect">
            <a:avLst>
              <a:gd name="adj" fmla="val 50000"/>
            </a:avLst>
          </a:prstGeom>
          <a:solidFill>
            <a:schemeClr val="accent3"/>
          </a:solidFill>
        </p:spPr>
        <p:txBody>
          <a:bodyPr wrap="square" lIns="72000" tIns="72000" rIns="72000" bIns="72000" anchor="ctr">
            <a:noAutofit/>
          </a:bodyPr>
          <a:lstStyle/>
          <a:p>
            <a:pPr defTabSz="457200" fontAlgn="auto">
              <a:spcBef>
                <a:spcPts val="0"/>
              </a:spcBef>
              <a:spcAft>
                <a:spcPts val="0"/>
              </a:spcAft>
              <a:defRPr/>
            </a:pPr>
            <a:r>
              <a:rPr lang="en-US" sz="1400" b="1" dirty="0">
                <a:solidFill>
                  <a:srgbClr val="FFFFFF"/>
                </a:solidFill>
                <a:latin typeface="Arial Black" panose="020B0A04020102020204" pitchFamily="34" charset="0"/>
              </a:rPr>
              <a:t>Account Executive aka: Hunter</a:t>
            </a:r>
          </a:p>
        </p:txBody>
      </p:sp>
      <p:sp>
        <p:nvSpPr>
          <p:cNvPr id="7" name="Slide Number Placeholder 2">
            <a:extLst>
              <a:ext uri="{FF2B5EF4-FFF2-40B4-BE49-F238E27FC236}">
                <a16:creationId xmlns:a16="http://schemas.microsoft.com/office/drawing/2014/main" id="{54F971D8-64D6-2B4B-90CC-A2160D77E13D}"/>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98</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628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5CC855-DDE3-4180-BA20-7BAD561112F9}"/>
              </a:ext>
            </a:extLst>
          </p:cNvPr>
          <p:cNvGraphicFramePr>
            <a:graphicFrameLocks noChangeAspect="1"/>
          </p:cNvGraphicFramePr>
          <p:nvPr>
            <p:custDataLst>
              <p:tags r:id="rId1"/>
            </p:custDataLst>
            <p:extLst>
              <p:ext uri="{D42A27DB-BD31-4B8C-83A1-F6EECF244321}">
                <p14:modId xmlns:p14="http://schemas.microsoft.com/office/powerpoint/2010/main" val="2197785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Object 5" hidden="1">
                        <a:extLst>
                          <a:ext uri="{FF2B5EF4-FFF2-40B4-BE49-F238E27FC236}">
                            <a16:creationId xmlns:a16="http://schemas.microsoft.com/office/drawing/2014/main" id="{1C5CC855-DDE3-4180-BA20-7BAD561112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EB3E418-E6B6-47FB-8EEF-CC77A0936BC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a:extLst>
              <a:ext uri="{FF2B5EF4-FFF2-40B4-BE49-F238E27FC236}">
                <a16:creationId xmlns:a16="http://schemas.microsoft.com/office/drawing/2014/main" id="{E5A24047-4BE6-46B5-A493-78AA41BF2544}"/>
              </a:ext>
            </a:extLst>
          </p:cNvPr>
          <p:cNvSpPr>
            <a:spLocks noGrp="1"/>
          </p:cNvSpPr>
          <p:nvPr>
            <p:ph type="title"/>
          </p:nvPr>
        </p:nvSpPr>
        <p:spPr/>
        <p:txBody>
          <a:bodyPr/>
          <a:lstStyle/>
          <a:p>
            <a:r>
              <a:rPr lang="en-US" dirty="0"/>
              <a:t>Competency List by Role: </a:t>
            </a:r>
            <a:br>
              <a:rPr lang="en-US" dirty="0"/>
            </a:br>
            <a:r>
              <a:rPr lang="en-US" dirty="0"/>
              <a:t>Account Manager</a:t>
            </a:r>
          </a:p>
        </p:txBody>
      </p:sp>
      <p:graphicFrame>
        <p:nvGraphicFramePr>
          <p:cNvPr id="7" name="Table 6">
            <a:extLst>
              <a:ext uri="{FF2B5EF4-FFF2-40B4-BE49-F238E27FC236}">
                <a16:creationId xmlns:a16="http://schemas.microsoft.com/office/drawing/2014/main" id="{A7BC6781-9707-4069-8BDC-3E9A45FBE927}"/>
              </a:ext>
            </a:extLst>
          </p:cNvPr>
          <p:cNvGraphicFramePr>
            <a:graphicFrameLocks noGrp="1"/>
          </p:cNvGraphicFramePr>
          <p:nvPr>
            <p:extLst>
              <p:ext uri="{D42A27DB-BD31-4B8C-83A1-F6EECF244321}">
                <p14:modId xmlns:p14="http://schemas.microsoft.com/office/powerpoint/2010/main" val="1314437121"/>
              </p:ext>
            </p:extLst>
          </p:nvPr>
        </p:nvGraphicFramePr>
        <p:xfrm>
          <a:off x="241754" y="1502527"/>
          <a:ext cx="7302046" cy="7540384"/>
        </p:xfrm>
        <a:graphic>
          <a:graphicData uri="http://schemas.openxmlformats.org/drawingml/2006/table">
            <a:tbl>
              <a:tblPr firstRow="1" bandRow="1">
                <a:tableStyleId>{EB344D84-9AFB-497E-A393-DC336BA19D2E}</a:tableStyleId>
              </a:tblPr>
              <a:tblGrid>
                <a:gridCol w="1233156">
                  <a:extLst>
                    <a:ext uri="{9D8B030D-6E8A-4147-A177-3AD203B41FA5}">
                      <a16:colId xmlns:a16="http://schemas.microsoft.com/office/drawing/2014/main" val="3311627103"/>
                    </a:ext>
                  </a:extLst>
                </a:gridCol>
                <a:gridCol w="6068890">
                  <a:extLst>
                    <a:ext uri="{9D8B030D-6E8A-4147-A177-3AD203B41FA5}">
                      <a16:colId xmlns:a16="http://schemas.microsoft.com/office/drawing/2014/main" val="849882063"/>
                    </a:ext>
                  </a:extLst>
                </a:gridCol>
              </a:tblGrid>
              <a:tr h="443793">
                <a:tc>
                  <a:txBody>
                    <a:bodyPr/>
                    <a:lstStyle/>
                    <a:p>
                      <a:pPr marL="0" marR="0">
                        <a:spcBef>
                          <a:spcPts val="0"/>
                        </a:spcBef>
                        <a:spcAft>
                          <a:spcPts val="0"/>
                        </a:spcAft>
                      </a:pPr>
                      <a:r>
                        <a:rPr lang="en-US" sz="1200" b="1" dirty="0">
                          <a:solidFill>
                            <a:srgbClr val="FFFFFF"/>
                          </a:solidFill>
                          <a:effectLst/>
                        </a:rPr>
                        <a:t>Competency</a:t>
                      </a:r>
                      <a:endParaRPr lang="en-US" sz="120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1" dirty="0">
                          <a:solidFill>
                            <a:srgbClr val="FFFFFF"/>
                          </a:solidFill>
                          <a:effectLst/>
                        </a:rPr>
                        <a:t>Definition</a:t>
                      </a:r>
                      <a:endParaRPr lang="en-US" sz="120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20056723"/>
                  </a:ext>
                </a:extLst>
              </a:tr>
              <a:tr h="686767">
                <a:tc>
                  <a:txBody>
                    <a:bodyPr/>
                    <a:lstStyle/>
                    <a:p>
                      <a:pPr marL="0" marR="0">
                        <a:spcBef>
                          <a:spcPts val="0"/>
                        </a:spcBef>
                        <a:spcAft>
                          <a:spcPts val="0"/>
                        </a:spcAft>
                      </a:pPr>
                      <a:r>
                        <a:rPr lang="en-US" sz="1200" b="0" dirty="0">
                          <a:solidFill>
                            <a:srgbClr val="000000"/>
                          </a:solidFill>
                          <a:effectLst/>
                        </a:rPr>
                        <a:t>Sales Approach</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Handling different sales scenarios; setting agenda; using Call Plans; following sales process guidance and tool usage; adopting best practices; serving as a sales role model to others; thought-leading customers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8722151"/>
                  </a:ext>
                </a:extLst>
              </a:tr>
              <a:tr h="915689">
                <a:tc>
                  <a:txBody>
                    <a:bodyPr/>
                    <a:lstStyle/>
                    <a:p>
                      <a:pPr marL="0" marR="0">
                        <a:spcBef>
                          <a:spcPts val="0"/>
                        </a:spcBef>
                        <a:spcAft>
                          <a:spcPts val="0"/>
                        </a:spcAft>
                      </a:pPr>
                      <a:r>
                        <a:rPr lang="en-US" sz="1200" b="0" dirty="0">
                          <a:solidFill>
                            <a:srgbClr val="000000"/>
                          </a:solidFill>
                          <a:effectLst/>
                        </a:rPr>
                        <a:t>Organization/ Planning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Planning time; separating productive vs. non-productive time; reconciling conflicting high priority commitments; managing time to complete 'A' priorities before 'B' and 'C' ones; balancing professional and personal schedules; meeting deadlines; managing meeting times; adapting to customer and prospect schedules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2271223230"/>
                  </a:ext>
                </a:extLst>
              </a:tr>
              <a:tr h="686767">
                <a:tc>
                  <a:txBody>
                    <a:bodyPr/>
                    <a:lstStyle/>
                    <a:p>
                      <a:pPr marL="0" marR="0">
                        <a:spcBef>
                          <a:spcPts val="0"/>
                        </a:spcBef>
                        <a:spcAft>
                          <a:spcPts val="0"/>
                        </a:spcAft>
                      </a:pPr>
                      <a:r>
                        <a:rPr lang="en-US" sz="1200" b="0" dirty="0">
                          <a:solidFill>
                            <a:srgbClr val="000000"/>
                          </a:solidFill>
                          <a:effectLst/>
                        </a:rPr>
                        <a:t>Active Listening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Captures verbal cues; repeats back input; working with reluctant talkers; frequency of interruption; obtains (and documents) insight from verbal interactions with peers, superiors, and subordinates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862866272"/>
                  </a:ext>
                </a:extLst>
              </a:tr>
              <a:tr h="686767">
                <a:tc>
                  <a:txBody>
                    <a:bodyPr/>
                    <a:lstStyle/>
                    <a:p>
                      <a:pPr marL="0" marR="0">
                        <a:spcBef>
                          <a:spcPts val="0"/>
                        </a:spcBef>
                        <a:spcAft>
                          <a:spcPts val="0"/>
                        </a:spcAft>
                      </a:pPr>
                      <a:r>
                        <a:rPr lang="en-US" sz="1200" b="0" dirty="0">
                          <a:solidFill>
                            <a:srgbClr val="000000"/>
                          </a:solidFill>
                          <a:effectLst/>
                        </a:rPr>
                        <a:t>Retaining Customers</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Gaining customer loyalty; possessing personal connections with accounts; asking for references; preventing customer attrition; serving as a trusted advisor; generating repeat business</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540324725"/>
                  </a:ext>
                </a:extLst>
              </a:tr>
              <a:tr h="1373533">
                <a:tc>
                  <a:txBody>
                    <a:bodyPr/>
                    <a:lstStyle/>
                    <a:p>
                      <a:pPr marL="0" marR="0">
                        <a:spcBef>
                          <a:spcPts val="0"/>
                        </a:spcBef>
                        <a:spcAft>
                          <a:spcPts val="0"/>
                        </a:spcAft>
                      </a:pPr>
                      <a:r>
                        <a:rPr lang="en-US" sz="1200" b="0" dirty="0">
                          <a:solidFill>
                            <a:srgbClr val="000000"/>
                          </a:solidFill>
                          <a:effectLst/>
                        </a:rPr>
                        <a:t>Territory Knowledge</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Possessing territory knowledge; understanding individual accounts within the territory; managing account-specific business plans; understanding territory potential; leveraging accounts across personal territory and between territories within the sales region; demonstrating grasp of macro-environment (competition, government impact, consumer demands, business trends, regional issues, vertical factors, technology improvements) and how it impacts the territory</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4013914069"/>
                  </a:ext>
                </a:extLst>
              </a:tr>
              <a:tr h="686767">
                <a:tc>
                  <a:txBody>
                    <a:bodyPr/>
                    <a:lstStyle/>
                    <a:p>
                      <a:pPr marL="0" marR="0">
                        <a:spcBef>
                          <a:spcPts val="0"/>
                        </a:spcBef>
                        <a:spcAft>
                          <a:spcPts val="0"/>
                        </a:spcAft>
                      </a:pPr>
                      <a:r>
                        <a:rPr lang="en-US" sz="1200" b="0" dirty="0">
                          <a:solidFill>
                            <a:srgbClr val="000000"/>
                          </a:solidFill>
                          <a:effectLst/>
                        </a:rPr>
                        <a:t>Conflict Management</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Managing customer conflict; contributing to solutions of company conflict; acting as the source of conflict; anticipating and addressing drivers of conflict; managing peer conflict</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484284913"/>
                  </a:ext>
                </a:extLst>
              </a:tr>
              <a:tr h="1144612">
                <a:tc>
                  <a:txBody>
                    <a:bodyPr/>
                    <a:lstStyle/>
                    <a:p>
                      <a:pPr marL="0" marR="0">
                        <a:spcBef>
                          <a:spcPts val="0"/>
                        </a:spcBef>
                        <a:spcAft>
                          <a:spcPts val="0"/>
                        </a:spcAft>
                      </a:pPr>
                      <a:r>
                        <a:rPr lang="en-US" sz="1200" b="0" dirty="0">
                          <a:solidFill>
                            <a:srgbClr val="000000"/>
                          </a:solidFill>
                          <a:effectLst/>
                        </a:rPr>
                        <a:t>Cost Justification </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Understanding and presenting cost justification methodologies relevant to the business; quantifying cost information that is relevant to the buyer, utilizing a value case to differentiate a solution from competitive offerings; building multiple evaluation criteria that are compelling to the buyer; developing business models that can be replicated and used by others </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1170390145"/>
                  </a:ext>
                </a:extLst>
              </a:tr>
              <a:tr h="915689">
                <a:tc>
                  <a:txBody>
                    <a:bodyPr/>
                    <a:lstStyle/>
                    <a:p>
                      <a:pPr marL="0" marR="0">
                        <a:spcBef>
                          <a:spcPts val="0"/>
                        </a:spcBef>
                        <a:spcAft>
                          <a:spcPts val="0"/>
                        </a:spcAft>
                      </a:pPr>
                      <a:r>
                        <a:rPr lang="en-US" sz="1200" b="0" dirty="0">
                          <a:solidFill>
                            <a:srgbClr val="000000"/>
                          </a:solidFill>
                          <a:effectLst/>
                        </a:rPr>
                        <a:t>Objection Handling</a:t>
                      </a:r>
                      <a:endParaRPr lang="en-US" sz="1200" b="0" dirty="0">
                        <a:effectLst/>
                        <a:latin typeface="+mn-lt"/>
                        <a:ea typeface="MS Mincho" panose="02020609040205080304" pitchFamily="49" charset="-128"/>
                      </a:endParaRPr>
                    </a:p>
                  </a:txBody>
                  <a:tcPr marL="45720" marR="45720" anchor="ctr"/>
                </a:tc>
                <a:tc>
                  <a:txBody>
                    <a:bodyPr/>
                    <a:lstStyle/>
                    <a:p>
                      <a:pPr marL="0" marR="0">
                        <a:spcBef>
                          <a:spcPts val="0"/>
                        </a:spcBef>
                        <a:spcAft>
                          <a:spcPts val="0"/>
                        </a:spcAft>
                      </a:pPr>
                      <a:r>
                        <a:rPr lang="en-US" sz="1200" b="0" dirty="0">
                          <a:solidFill>
                            <a:srgbClr val="000000"/>
                          </a:solidFill>
                          <a:effectLst/>
                        </a:rPr>
                        <a:t>Planning and assessing level of objection risk; achieving success in sales campaigns when obstacles are presented from customers, due to competitive pressure, prices restrictions, or unforeseen external challenges; following corporate objection handling guidelines; advancing sales campaigns by handling objection</a:t>
                      </a:r>
                      <a:endParaRPr lang="en-US" sz="1200" b="0" dirty="0">
                        <a:effectLst/>
                        <a:latin typeface="+mn-lt"/>
                        <a:ea typeface="MS Mincho" panose="02020609040205080304" pitchFamily="49" charset="-128"/>
                      </a:endParaRPr>
                    </a:p>
                  </a:txBody>
                  <a:tcPr marL="45720" marR="45720" anchor="ctr"/>
                </a:tc>
                <a:extLst>
                  <a:ext uri="{0D108BD9-81ED-4DB2-BD59-A6C34878D82A}">
                    <a16:rowId xmlns:a16="http://schemas.microsoft.com/office/drawing/2014/main" val="3587478560"/>
                  </a:ext>
                </a:extLst>
              </a:tr>
            </a:tbl>
          </a:graphicData>
        </a:graphic>
      </p:graphicFrame>
      <p:sp>
        <p:nvSpPr>
          <p:cNvPr id="8" name="Rectangle: Single Corner Rounded 7">
            <a:extLst>
              <a:ext uri="{FF2B5EF4-FFF2-40B4-BE49-F238E27FC236}">
                <a16:creationId xmlns:a16="http://schemas.microsoft.com/office/drawing/2014/main" id="{6472BEE4-872C-4859-8BD0-DA20B947A177}"/>
              </a:ext>
            </a:extLst>
          </p:cNvPr>
          <p:cNvSpPr/>
          <p:nvPr/>
        </p:nvSpPr>
        <p:spPr>
          <a:xfrm>
            <a:off x="241086" y="973111"/>
            <a:ext cx="3873714" cy="453183"/>
          </a:xfrm>
          <a:prstGeom prst="round1Rect">
            <a:avLst>
              <a:gd name="adj" fmla="val 50000"/>
            </a:avLst>
          </a:prstGeom>
          <a:solidFill>
            <a:schemeClr val="accent3"/>
          </a:solidFill>
        </p:spPr>
        <p:txBody>
          <a:bodyPr wrap="square" lIns="72000" tIns="72000" rIns="72000" bIns="72000" anchor="ctr">
            <a:noAutofit/>
          </a:bodyPr>
          <a:lstStyle/>
          <a:p>
            <a:pPr defTabSz="457200" fontAlgn="auto">
              <a:spcBef>
                <a:spcPts val="0"/>
              </a:spcBef>
              <a:spcAft>
                <a:spcPts val="0"/>
              </a:spcAft>
              <a:defRPr/>
            </a:pPr>
            <a:r>
              <a:rPr lang="en-US" sz="1400" b="1" dirty="0">
                <a:solidFill>
                  <a:srgbClr val="FFFFFF"/>
                </a:solidFill>
                <a:latin typeface="Arial Black" panose="020B0A04020102020204" pitchFamily="34" charset="0"/>
              </a:rPr>
              <a:t>Account Manager aka: Farmer</a:t>
            </a:r>
          </a:p>
        </p:txBody>
      </p:sp>
      <p:sp>
        <p:nvSpPr>
          <p:cNvPr id="9" name="Slide Number Placeholder 2">
            <a:extLst>
              <a:ext uri="{FF2B5EF4-FFF2-40B4-BE49-F238E27FC236}">
                <a16:creationId xmlns:a16="http://schemas.microsoft.com/office/drawing/2014/main" id="{DF56C781-5E64-2142-920F-330F9421FD8A}"/>
              </a:ext>
            </a:extLst>
          </p:cNvPr>
          <p:cNvSpPr txBox="1">
            <a:spLocks/>
          </p:cNvSpPr>
          <p:nvPr/>
        </p:nvSpPr>
        <p:spPr>
          <a:xfrm>
            <a:off x="6913882" y="9493422"/>
            <a:ext cx="553718" cy="26017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509412" algn="l" rtl="0" fontAlgn="base">
              <a:spcBef>
                <a:spcPct val="0"/>
              </a:spcBef>
              <a:spcAft>
                <a:spcPct val="0"/>
              </a:spcAft>
              <a:defRPr kern="1200">
                <a:solidFill>
                  <a:schemeClr val="tx1"/>
                </a:solidFill>
                <a:latin typeface="Arial" charset="0"/>
                <a:ea typeface="+mn-ea"/>
                <a:cs typeface="+mn-cs"/>
              </a:defRPr>
            </a:lvl2pPr>
            <a:lvl3pPr marL="1018824" algn="l" rtl="0" fontAlgn="base">
              <a:spcBef>
                <a:spcPct val="0"/>
              </a:spcBef>
              <a:spcAft>
                <a:spcPct val="0"/>
              </a:spcAft>
              <a:defRPr kern="1200">
                <a:solidFill>
                  <a:schemeClr val="tx1"/>
                </a:solidFill>
                <a:latin typeface="Arial" charset="0"/>
                <a:ea typeface="+mn-ea"/>
                <a:cs typeface="+mn-cs"/>
              </a:defRPr>
            </a:lvl3pPr>
            <a:lvl4pPr marL="1528237" algn="l" rtl="0" fontAlgn="base">
              <a:spcBef>
                <a:spcPct val="0"/>
              </a:spcBef>
              <a:spcAft>
                <a:spcPct val="0"/>
              </a:spcAft>
              <a:defRPr kern="1200">
                <a:solidFill>
                  <a:schemeClr val="tx1"/>
                </a:solidFill>
                <a:latin typeface="Arial" charset="0"/>
                <a:ea typeface="+mn-ea"/>
                <a:cs typeface="+mn-cs"/>
              </a:defRPr>
            </a:lvl4pPr>
            <a:lvl5pPr marL="2037649" algn="l" rtl="0" fontAlgn="base">
              <a:spcBef>
                <a:spcPct val="0"/>
              </a:spcBef>
              <a:spcAft>
                <a:spcPct val="0"/>
              </a:spcAft>
              <a:defRPr kern="1200">
                <a:solidFill>
                  <a:schemeClr val="tx1"/>
                </a:solidFill>
                <a:latin typeface="Arial" charset="0"/>
                <a:ea typeface="+mn-ea"/>
                <a:cs typeface="+mn-cs"/>
              </a:defRPr>
            </a:lvl5pPr>
            <a:lvl6pPr marL="2547061" algn="l" defTabSz="1018824" rtl="0" eaLnBrk="1" latinLnBrk="0" hangingPunct="1">
              <a:defRPr kern="1200">
                <a:solidFill>
                  <a:schemeClr val="tx1"/>
                </a:solidFill>
                <a:latin typeface="Arial" charset="0"/>
                <a:ea typeface="+mn-ea"/>
                <a:cs typeface="+mn-cs"/>
              </a:defRPr>
            </a:lvl6pPr>
            <a:lvl7pPr marL="3056473" algn="l" defTabSz="1018824" rtl="0" eaLnBrk="1" latinLnBrk="0" hangingPunct="1">
              <a:defRPr kern="1200">
                <a:solidFill>
                  <a:schemeClr val="tx1"/>
                </a:solidFill>
                <a:latin typeface="Arial" charset="0"/>
                <a:ea typeface="+mn-ea"/>
                <a:cs typeface="+mn-cs"/>
              </a:defRPr>
            </a:lvl7pPr>
            <a:lvl8pPr marL="3565886" algn="l" defTabSz="1018824" rtl="0" eaLnBrk="1" latinLnBrk="0" hangingPunct="1">
              <a:defRPr kern="1200">
                <a:solidFill>
                  <a:schemeClr val="tx1"/>
                </a:solidFill>
                <a:latin typeface="Arial" charset="0"/>
                <a:ea typeface="+mn-ea"/>
                <a:cs typeface="+mn-cs"/>
              </a:defRPr>
            </a:lvl8pPr>
            <a:lvl9pPr marL="4075298" algn="l" defTabSz="1018824" rtl="0" eaLnBrk="1" latinLnBrk="0" hangingPunct="1">
              <a:defRPr kern="1200">
                <a:solidFill>
                  <a:schemeClr val="tx1"/>
                </a:solidFill>
                <a:latin typeface="Arial" charset="0"/>
                <a:ea typeface="+mn-ea"/>
                <a:cs typeface="+mn-cs"/>
              </a:defRPr>
            </a:lvl9pPr>
          </a:lstStyle>
          <a:p>
            <a:pPr algn="ctr" fontAlgn="auto">
              <a:spcBef>
                <a:spcPts val="0"/>
              </a:spcBef>
              <a:spcAft>
                <a:spcPts val="0"/>
              </a:spcAft>
            </a:pPr>
            <a:fld id="{85FA4D67-86CB-47BC-97A0-341B729D2786}" type="slidenum">
              <a:rPr lang="en-US" sz="1000" b="1" smtClean="0">
                <a:solidFill>
                  <a:schemeClr val="accent3"/>
                </a:solidFill>
                <a:latin typeface="Arial" panose="020B0604020202020204" pitchFamily="34" charset="0"/>
                <a:cs typeface="Arial" panose="020B0604020202020204" pitchFamily="34" charset="0"/>
              </a:rPr>
              <a:pPr algn="ctr" fontAlgn="auto">
                <a:spcBef>
                  <a:spcPts val="0"/>
                </a:spcBef>
                <a:spcAft>
                  <a:spcPts val="0"/>
                </a:spcAft>
              </a:pPr>
              <a:t>99</a:t>
            </a:fld>
            <a:endParaRPr lang="en-US" sz="105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044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CONSTRUCTION\OTHER"/>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AvhblJQ1QhQyqtnnMqwR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DnxIpOpCbmObKz4my0ub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AvhblJQ1QhQyqtnnMqwR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RGNCXn4ThWWgG92a1FgUa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35ypY.Ao_BjwH01WvnCD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8Rxyr8P1_fpOh04OCOIQa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pyKMnjX2hg6jHgDSYRd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63RJRavEVeYdjZFPSegwn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HgPDvC4u2CmA_uODZSJI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JlMZSomQWM1RT0win4Rh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frecbrjQ_1kv_6XOAurk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mxUPA5GWS8mQaqxF5ssUf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NUfyALkm9gHWXYg.cT._L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YDJIJfQcsZyiKSt4sFy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ypm6O88gpPxHIzWPk8Bs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cCJvrcb3nEOlDbyaUYN5h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lSb55tEL1qW4JAo5cM9p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klD6iGbKgwfPUXv2nOLq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7DiiJqAf_l8198mpKPz3B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hluI414pqv480hcdM6Y.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_Di6KorWNRQKM_MqV3GV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USYQajRG7BYIrdY3p1ywz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9xuTfhvR98Tl8iSW_Qw0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fw_9Z7.o_wqYFgWuMdy3s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83YBUU_3VnmvVTeFbHPEr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3x4zu.X5JU.OeWzwn_spl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Wj3vMq3qGy3TxxO6byU1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C6nxdIapcIBp2O0HYy5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l1.xCJhsRZWnkR_68AeV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XuK.KEtuNiAF70hkXYDL7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AoVcrWG.S1q1vuiYp2M_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buZpd7kun8N2arLP1Z7U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89WeMR2qhnIb0rF4cLd5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AoVcrWG.S1q1vuiYp2M_K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jht7x5o0ndBBn6EuzZumE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4xwBPWoskGo09Vkp80q6j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9RzjCNJZpMfJEhcMMJUR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xwBPWoskGo09Vkp80q6j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4xwBPWoskGo09Vkp80q6j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KEuWPPxprdaGvcY1HCzc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RjnZt9sn2Gh2xcwATmZqA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RjnZt9sn2Gh2xcwATmZqA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LIeYDPNAcuDLWbUZQO_hA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1BfreJPPf_6VzHmUBxf_c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LIeYDPNAcuDLWbUZQO_hA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G_KaRz7JlZ.xhbbbjYwJ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G_KaRz7JlZ.xhbbbjYwJ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uG_KaRz7JlZ.xhbbbjYwJ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uG_KaRz7JlZ.xhbbbjYwJ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G_KaRz7JlZ.xhbbbjYwJ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Mxf1Q4wB1RoArCU3MXvQE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1tszNatdQR3IzJGXFv.R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Fkwnui_5185gE3fjwnid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1tszNatdQR3IzJGXFv.R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P23YyEeW6qmKrcdrxUaOn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Mxf1Q4wB1RoArCU3MXvQE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Mxf1Q4wB1RoArCU3MXvQE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Mxf1Q4wB1RoArCU3MXvQE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Mxf1Q4wB1RoArCU3MXvQE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KkD30rOcj6czxLEywRn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FczqYvA3oLBsd5CuAHo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GTW9PcF_SUUsbraoa90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ViaJq7L7d9I0ZKUJSTB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GTW9PcF_SUUsbraoa90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xf1Q4wB1RoArCU3MXvQ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1Wj3vMq3qGy3TxxO6byU1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8FFA2m6vJlRJUbNMyMMl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JuELdaAvIEnOsqH1sTc0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JuELdaAvIEnOsqH1sTc0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k.Oo05RsR1aKvr1zfG9z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bbhNrcEN9EHd4X4pSvzU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uKWywJFeAaZ4xPTfrqW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uKWywJFeAaZ4xPTfrqW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D9vzMEPgYYnGmJMFpFND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D9vzMEPgYYnGmJMFpFND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8FFA2m6vJlRJUbNMyMMl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Fi2ZxbT.hdGQeSVD_wi8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0x9Z8VCNVsaQ09Z58oIzq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x9Z8VCNVsaQ09Z58oIzq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rTrs2WNRvdN5gcMcULi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2CJb_vc6tl_FiXeclDl6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oH58TFJvZxBl5yQXgC7.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Wj3vMq3qGy3TxxO6byU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Wj3vMq3qGy3TxxO6byU1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8FFA2m6vJlRJUbNMyMMl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nwjsEnTmxKQFbMcWWWx5Q"/>
</p:tagLst>
</file>

<file path=ppt/theme/theme1.xml><?xml version="1.0" encoding="utf-8"?>
<a:theme xmlns:a="http://schemas.openxmlformats.org/drawingml/2006/main" name="TNS_16_9_Presentation_GBL_Jan18">
  <a:themeElements>
    <a:clrScheme name="TNS">
      <a:dk1>
        <a:srgbClr val="3F3F3F"/>
      </a:dk1>
      <a:lt1>
        <a:srgbClr val="FFFFFF"/>
      </a:lt1>
      <a:dk2>
        <a:srgbClr val="1481C4"/>
      </a:dk2>
      <a:lt2>
        <a:srgbClr val="F2F2F2"/>
      </a:lt2>
      <a:accent1>
        <a:srgbClr val="1481C4"/>
      </a:accent1>
      <a:accent2>
        <a:srgbClr val="00A79D"/>
      </a:accent2>
      <a:accent3>
        <a:srgbClr val="0054A4"/>
      </a:accent3>
      <a:accent4>
        <a:srgbClr val="009DDC"/>
      </a:accent4>
      <a:accent5>
        <a:srgbClr val="8DC63F"/>
      </a:accent5>
      <a:accent6>
        <a:srgbClr val="F79646"/>
      </a:accent6>
      <a:hlink>
        <a:srgbClr val="8DC63F"/>
      </a:hlink>
      <a:folHlink>
        <a:srgbClr val="1481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991E19E-A80F-D74D-AF6A-2E2F024C4E99}" vid="{8117FD8A-E7B0-4E4D-B19B-B9DEB705FA9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SharedWithUsers xmlns="795ef55a-55dd-4f91-a77f-63814e85b1f3">
      <UserInfo>
        <DisplayName>McMillan, Gavin</DisplayName>
        <AccountId>388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0ACDDEDE020448EAFE4D6384DD211" ma:contentTypeVersion="14" ma:contentTypeDescription="Create a new document." ma:contentTypeScope="" ma:versionID="3edb5b88b91e0fc16982d964e7571eca">
  <xsd:schema xmlns:xsd="http://www.w3.org/2001/XMLSchema" xmlns:xs="http://www.w3.org/2001/XMLSchema" xmlns:p="http://schemas.microsoft.com/office/2006/metadata/properties" xmlns:ns1="http://schemas.microsoft.com/sharepoint/v3" xmlns:ns2="b4b7ff33-c735-449d-b788-7415d54dda58" xmlns:ns3="795ef55a-55dd-4f91-a77f-63814e85b1f3" targetNamespace="http://schemas.microsoft.com/office/2006/metadata/properties" ma:root="true" ma:fieldsID="812f14a260f58d955f4b5ac052e12fae" ns1:_="" ns2:_="" ns3:_="">
    <xsd:import namespace="http://schemas.microsoft.com/sharepoint/v3"/>
    <xsd:import namespace="b4b7ff33-c735-449d-b788-7415d54dda58"/>
    <xsd:import namespace="795ef55a-55dd-4f91-a77f-63814e85b1f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b7ff33-c735-449d-b788-7415d54dda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5ef55a-55dd-4f91-a77f-63814e85b1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52C64-65C8-4D6F-B6E9-A750CF8A1454}">
  <ds:schemaRefs>
    <ds:schemaRef ds:uri="http://schemas.microsoft.com/sharepoint/v3/contenttype/forms"/>
  </ds:schemaRefs>
</ds:datastoreItem>
</file>

<file path=customXml/itemProps2.xml><?xml version="1.0" encoding="utf-8"?>
<ds:datastoreItem xmlns:ds="http://schemas.openxmlformats.org/officeDocument/2006/customXml" ds:itemID="{E9F6A429-C5AD-4824-A4EB-030FFFDAE50E}">
  <ds:schemaRefs>
    <ds:schemaRef ds:uri="http://schemas.microsoft.com/office/2006/metadata/properties"/>
    <ds:schemaRef ds:uri="b4b7ff33-c735-449d-b788-7415d54dda58"/>
    <ds:schemaRef ds:uri="http://purl.org/dc/elements/1.1/"/>
    <ds:schemaRef ds:uri="http://purl.org/dc/terms/"/>
    <ds:schemaRef ds:uri="http://schemas.microsoft.com/office/infopath/2007/PartnerControls"/>
    <ds:schemaRef ds:uri="http://schemas.microsoft.com/office/2006/documentManagement/types"/>
    <ds:schemaRef ds:uri="795ef55a-55dd-4f91-a77f-63814e85b1f3"/>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89BF0F56-CD3C-4885-8DEF-4AF0BFC41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b7ff33-c735-449d-b788-7415d54dda58"/>
    <ds:schemaRef ds:uri="795ef55a-55dd-4f91-a77f-63814e85b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41766</TotalTime>
  <Words>21528</Words>
  <Application>Microsoft Office PowerPoint</Application>
  <PresentationFormat>Custom</PresentationFormat>
  <Paragraphs>3522</Paragraphs>
  <Slides>101</Slides>
  <Notes>13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5" baseType="lpstr">
      <vt:lpstr>Apis Black</vt:lpstr>
      <vt:lpstr>Arial</vt:lpstr>
      <vt:lpstr>Arial Black</vt:lpstr>
      <vt:lpstr>Cabin</vt:lpstr>
      <vt:lpstr>Cairo</vt:lpstr>
      <vt:lpstr>Calibri</vt:lpstr>
      <vt:lpstr>Georgia</vt:lpstr>
      <vt:lpstr>Open Sans</vt:lpstr>
      <vt:lpstr>PT Sans</vt:lpstr>
      <vt:lpstr>Symbol</vt:lpstr>
      <vt:lpstr>Times New Roman</vt:lpstr>
      <vt:lpstr>Wingdings</vt:lpstr>
      <vt:lpstr>TNS_16_9_Presentation_GBL_Jan18</vt:lpstr>
      <vt:lpstr>think-cell Slide</vt:lpstr>
      <vt:lpstr>PowerPoint Presentation</vt:lpstr>
      <vt:lpstr>PowerPoint Presentation</vt:lpstr>
      <vt:lpstr>PowerPoint Presentation</vt:lpstr>
      <vt:lpstr>Introduction</vt:lpstr>
      <vt:lpstr>Your Sales Playbook</vt:lpstr>
      <vt:lpstr>Introducing Our Sales Process</vt:lpstr>
      <vt:lpstr>Expectations For Your Role</vt:lpstr>
      <vt:lpstr>Sales Process</vt:lpstr>
      <vt:lpstr>Sales Process Overview</vt:lpstr>
      <vt:lpstr>A Client-Centric Sales Process</vt:lpstr>
      <vt:lpstr>PowerPoint Presentation</vt:lpstr>
      <vt:lpstr>Opportunity &amp; Pipeline  Management Summary</vt:lpstr>
      <vt:lpstr>Buyer’s Journey</vt:lpstr>
      <vt:lpstr>Buyer’s Journey Overview</vt:lpstr>
      <vt:lpstr>The Buyer’s Journey</vt:lpstr>
      <vt:lpstr>The Buyer’s Journey (continued)</vt:lpstr>
      <vt:lpstr>Buying Decision Team (BDT) Explained</vt:lpstr>
      <vt:lpstr>BDT Heatmap</vt:lpstr>
      <vt:lpstr>BDT Engagement Map</vt:lpstr>
      <vt:lpstr>Personas In This Playbook</vt:lpstr>
      <vt:lpstr>Karen  ADVAM Business Buyer</vt:lpstr>
      <vt:lpstr>PowerPoint Presentation</vt:lpstr>
      <vt:lpstr>Fred  ADVAM Technical Buyer</vt:lpstr>
      <vt:lpstr>PowerPoint Presentation</vt:lpstr>
      <vt:lpstr>Communicating Our Value In  The Sales Process</vt:lpstr>
      <vt:lpstr>Developing Your Sales Pitch</vt:lpstr>
      <vt:lpstr>Lead Management</vt:lpstr>
      <vt:lpstr>Lead Management Overview</vt:lpstr>
      <vt:lpstr>Lead Management Funnel</vt:lpstr>
      <vt:lpstr>Lead Management Best Practices</vt:lpstr>
      <vt:lpstr>Lead Management Best Practices</vt:lpstr>
      <vt:lpstr>Opportunity Management</vt:lpstr>
      <vt:lpstr>Opportunity Management Overview</vt:lpstr>
      <vt:lpstr>Opportunity Stages, Deliverables, &amp; RACI</vt:lpstr>
      <vt:lpstr>Opportunity Management Activities and Exit Criteria</vt:lpstr>
      <vt:lpstr>Detailed Overview of PSD Deliverables</vt:lpstr>
      <vt:lpstr>Detailed Overview of ADVAM Deliverables</vt:lpstr>
      <vt:lpstr>Opportunity Management: Stage 1 of 7</vt:lpstr>
      <vt:lpstr>Opportunity Management: Stage 2 of 7</vt:lpstr>
      <vt:lpstr>Opportunity Management: Stage 3 of 7</vt:lpstr>
      <vt:lpstr>Opportunity Management: Stage 4 of 7</vt:lpstr>
      <vt:lpstr>Opportunity Management: Stage 5 of 7</vt:lpstr>
      <vt:lpstr>Opportunity Management: Stage 6 of 7</vt:lpstr>
      <vt:lpstr>Opportunity Management: Stage 7 of 7</vt:lpstr>
      <vt:lpstr>Sales Plays</vt:lpstr>
      <vt:lpstr>Sales Plays Overview</vt:lpstr>
      <vt:lpstr>Sales Play 1: Pain Exposing Questions</vt:lpstr>
      <vt:lpstr>Sales Play 2: Partner to Solve Their Pain</vt:lpstr>
      <vt:lpstr>Sales Play 3: Respect Your and My Time</vt:lpstr>
      <vt:lpstr>Sales Play 4: The Cost of Doing Nothing</vt:lpstr>
      <vt:lpstr>Pipeline Management</vt:lpstr>
      <vt:lpstr>Pipeline Management</vt:lpstr>
      <vt:lpstr>Forecasting &amp; Pipeline Explained</vt:lpstr>
      <vt:lpstr>Forecast Categories</vt:lpstr>
      <vt:lpstr>Forecasting Opportunities</vt:lpstr>
      <vt:lpstr>Key Benefits of Disciplined Forecasting</vt:lpstr>
      <vt:lpstr>Great Pipeline Prep &amp; Coaching</vt:lpstr>
      <vt:lpstr>Deal Inspection &amp; Coaching Guide</vt:lpstr>
      <vt:lpstr>Job Aids</vt:lpstr>
      <vt:lpstr>Job Aids Overview</vt:lpstr>
      <vt:lpstr>Account Plan</vt:lpstr>
      <vt:lpstr>PowerPoint Presentation</vt:lpstr>
      <vt:lpstr>Account Snapshot</vt:lpstr>
      <vt:lpstr>Account Snapshot</vt:lpstr>
      <vt:lpstr>Account Snapshot</vt:lpstr>
      <vt:lpstr>Opportunities</vt:lpstr>
      <vt:lpstr>Opportunities</vt:lpstr>
      <vt:lpstr>Plan Outline</vt:lpstr>
      <vt:lpstr>Risks and Action Items</vt:lpstr>
      <vt:lpstr>Appendix </vt:lpstr>
      <vt:lpstr>SCQA Framework</vt:lpstr>
      <vt:lpstr>SCQA Overview Job Aid</vt:lpstr>
      <vt:lpstr>SCQA Framework Job Aid</vt:lpstr>
      <vt:lpstr>Win Strategy</vt:lpstr>
      <vt:lpstr>Win Strategy (1 of 2)</vt:lpstr>
      <vt:lpstr>Win Strategy (2 of 2)</vt:lpstr>
      <vt:lpstr>Deal Scorecard</vt:lpstr>
      <vt:lpstr>Deal Scorecard</vt:lpstr>
      <vt:lpstr>New Business Plan</vt:lpstr>
      <vt:lpstr>New Business Plan</vt:lpstr>
      <vt:lpstr>Call Plan</vt:lpstr>
      <vt:lpstr>Call Plan (1 of 2)</vt:lpstr>
      <vt:lpstr>Call Plan (2 of 2)</vt:lpstr>
      <vt:lpstr>Manager Coaching Questions</vt:lpstr>
      <vt:lpstr>Manager Coaching Questions</vt:lpstr>
      <vt:lpstr>Manager Coaching Questions</vt:lpstr>
      <vt:lpstr>Battlecards</vt:lpstr>
      <vt:lpstr>Battlecard: Competitor 1</vt:lpstr>
      <vt:lpstr>Battlecard: Competitor 2</vt:lpstr>
      <vt:lpstr>Battlecard: Aero Parker</vt:lpstr>
      <vt:lpstr>Battlecard: ACI</vt:lpstr>
      <vt:lpstr>Global Competitor: Ventus</vt:lpstr>
      <vt:lpstr>Technical Appendix</vt:lpstr>
      <vt:lpstr>Glossary &amp; Acronyms</vt:lpstr>
      <vt:lpstr>Operating Rhythm Yearly Cadence</vt:lpstr>
      <vt:lpstr>Operating Rhythm Yearly Cadence</vt:lpstr>
      <vt:lpstr>Detailed Salesforce Exit Criteria</vt:lpstr>
      <vt:lpstr>Competency List by Role:  Account Executive</vt:lpstr>
      <vt:lpstr>Competency List by Role:  Account Manager</vt:lpstr>
      <vt:lpstr>Competency List by Role:  Sales Engineering / Pre-Sales</vt:lpstr>
      <vt:lpstr>Competency List by Role:  Sales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TNS</dc:title>
  <dc:creator>Jenny Sung</dc:creator>
  <cp:lastModifiedBy>Aaron Bean</cp:lastModifiedBy>
  <cp:revision>637</cp:revision>
  <dcterms:created xsi:type="dcterms:W3CDTF">2020-08-12T16:23:58Z</dcterms:created>
  <dcterms:modified xsi:type="dcterms:W3CDTF">2022-10-11T21:13:16Z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0x010100C430ACDDEDE020448EAFE4D6384DD211</vt:lpwstr>
  </property>
</Properties>
</file>