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18" r:id="rId2"/>
    <p:sldId id="319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21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E4E711B-3768-482E-AA7E-B4AAC3AAD515}">
          <p14:sldIdLst>
            <p14:sldId id="318"/>
            <p14:sldId id="319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21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AED29-904E-459A-9849-0E6C4169AD25}" v="1" dt="2023-02-02T18:52:35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239" autoAdjust="0"/>
    <p:restoredTop sz="94296" autoAdjust="0"/>
  </p:normalViewPr>
  <p:slideViewPr>
    <p:cSldViewPr snapToGrid="0">
      <p:cViewPr varScale="1">
        <p:scale>
          <a:sx n="119" d="100"/>
          <a:sy n="119" d="100"/>
        </p:scale>
        <p:origin x="936" y="108"/>
      </p:cViewPr>
      <p:guideLst>
        <p:guide orient="horz" pos="73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venir Next LT Pro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venir Next LT Pro" pitchFamily="50" charset="0"/>
              </a:defRPr>
            </a:lvl1pPr>
          </a:lstStyle>
          <a:p>
            <a:fld id="{41625E07-F65C-4D6F-8370-4ED97CB742DF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venir Next LT Pro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venir Next LT Pro" pitchFamily="50" charset="0"/>
              </a:defRPr>
            </a:lvl1pPr>
          </a:lstStyle>
          <a:p>
            <a:fld id="{8C678C4C-3CAB-45DF-9EC5-701161ED8E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5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venir Next LT Pro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venir Next LT Pro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venir Next LT Pro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venir Next LT Pro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venir Next LT Pro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40710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17117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76419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16460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01663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13910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31318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 dirty="0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 dirty="0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305305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42819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63620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653271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3562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20058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30693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0081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771057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90922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5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8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4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5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09263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3900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54295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0" imgH="409" progId="TCLayout.ActiveDocument.1">
                  <p:embed/>
                </p:oleObj>
              </mc:Choice>
              <mc:Fallback>
                <p:oleObj name="think-cell Slide" r:id="rId28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9394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718" r:id="rId3"/>
    <p:sldLayoutId id="2147483691" r:id="rId4"/>
    <p:sldLayoutId id="2147483692" r:id="rId5"/>
    <p:sldLayoutId id="2147483716" r:id="rId6"/>
    <p:sldLayoutId id="2147483660" r:id="rId7"/>
    <p:sldLayoutId id="2147483675" r:id="rId8"/>
    <p:sldLayoutId id="2147483681" r:id="rId9"/>
    <p:sldLayoutId id="2147483726" r:id="rId10"/>
    <p:sldLayoutId id="2147483727" r:id="rId11"/>
    <p:sldLayoutId id="2147483723" r:id="rId12"/>
    <p:sldLayoutId id="2147483724" r:id="rId13"/>
    <p:sldLayoutId id="2147483725" r:id="rId14"/>
    <p:sldLayoutId id="2147483721" r:id="rId15"/>
    <p:sldLayoutId id="2147483722" r:id="rId16"/>
    <p:sldLayoutId id="2147483720" r:id="rId17"/>
    <p:sldLayoutId id="2147483683" r:id="rId18"/>
    <p:sldLayoutId id="2147483685" r:id="rId19"/>
    <p:sldLayoutId id="2147483684" r:id="rId20"/>
    <p:sldLayoutId id="2147483686" r:id="rId21"/>
    <p:sldLayoutId id="2147483714" r:id="rId22"/>
    <p:sldLayoutId id="2147483687" r:id="rId23"/>
    <p:sldLayoutId id="2147483715" r:id="rId24"/>
    <p:sldLayoutId id="2147483690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D982A3-ACBB-47A1-3DB3-ACE32D784D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Revenue Operations Maturity Model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E7C428-A8B2-E252-03E5-FD5BD0752D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7D0661F-3CE9-4E10-13C6-661E3973FC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0" dirty="0"/>
              <a:t>Capability Map and 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0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8F418-6A29-5EF9-69ED-5EF751B5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</p:spPr>
        <p:txBody>
          <a:bodyPr/>
          <a:lstStyle/>
          <a:p>
            <a:r>
              <a:rPr lang="en-US" dirty="0"/>
              <a:t>Tools and Technology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1BF8F-C5C1-8A0B-70A4-3EFE6A10201C}"/>
              </a:ext>
            </a:extLst>
          </p:cNvPr>
          <p:cNvSpPr/>
          <p:nvPr/>
        </p:nvSpPr>
        <p:spPr>
          <a:xfrm>
            <a:off x="609600" y="1160463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t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itchFamily="50" charset="0"/>
                <a:cs typeface="Arial"/>
                <a:sym typeface="Arial"/>
              </a:rPr>
              <a:t>Definition</a:t>
            </a:r>
          </a:p>
          <a:p>
            <a:pPr marR="0" lvl="0" indent="0" fontAlgn="auto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Avenir Next LT Pro" pitchFamily="50" charset="0"/>
                <a:cs typeface="Arial"/>
                <a:sym typeface="Arial"/>
              </a:rPr>
              <a:t>Identification of the tools and technologies required for RevOps in the short- and long-term; oversight and vetting of tools considered by Sales, Marketing, and Success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957285-1A28-09E8-E3B6-00FA4D40D613}"/>
              </a:ext>
            </a:extLst>
          </p:cNvPr>
          <p:cNvSpPr/>
          <p:nvPr/>
        </p:nvSpPr>
        <p:spPr>
          <a:xfrm>
            <a:off x="609600" y="1160463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Tech Stack Design and Roadmap</a:t>
            </a:r>
            <a:endParaRPr lang="en-ID" sz="9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79CD7E-0388-0041-BDC6-645D5C77B51D}"/>
              </a:ext>
            </a:extLst>
          </p:cNvPr>
          <p:cNvSpPr/>
          <p:nvPr/>
        </p:nvSpPr>
        <p:spPr>
          <a:xfrm>
            <a:off x="609600" y="2735043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Ins="72000" rtlCol="0" anchor="t"/>
          <a:lstStyle/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Definition</a:t>
            </a:r>
          </a:p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Ongoing assessment of the systems and processes that capture critical customer data, deliver customer insights, and enable sellers to hit quota.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118931-E653-EFAC-FBD4-4D36B2123430}"/>
              </a:ext>
            </a:extLst>
          </p:cNvPr>
          <p:cNvSpPr/>
          <p:nvPr/>
        </p:nvSpPr>
        <p:spPr>
          <a:xfrm>
            <a:off x="609600" y="2735042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CRM/</a:t>
            </a:r>
            <a:r>
              <a:rPr lang="en-US" sz="900" b="1" dirty="0" err="1"/>
              <a:t>RevTech</a:t>
            </a:r>
            <a:r>
              <a:rPr lang="en-US" sz="900" b="1" dirty="0"/>
              <a:t> Effectiveness</a:t>
            </a:r>
            <a:endParaRPr lang="en-ID" sz="9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DD27AE-FA72-7C22-3029-9D577AA3786A}"/>
              </a:ext>
            </a:extLst>
          </p:cNvPr>
          <p:cNvSpPr/>
          <p:nvPr/>
        </p:nvSpPr>
        <p:spPr>
          <a:xfrm>
            <a:off x="609600" y="4309621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t"/>
          <a:lstStyle/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Definition</a:t>
            </a:r>
          </a:p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Process for training, enabling revenue team members, and driving full adoption of all commercial tools and technologies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9319A1-E0A4-BF52-8EAD-861DC5036997}"/>
              </a:ext>
            </a:extLst>
          </p:cNvPr>
          <p:cNvSpPr/>
          <p:nvPr/>
        </p:nvSpPr>
        <p:spPr>
          <a:xfrm>
            <a:off x="609600" y="4309621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Tech Stack Training and Enablement</a:t>
            </a:r>
            <a:endParaRPr lang="en-ID" sz="9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72110-1E85-27C3-65B9-46EEB3ACA75B}"/>
              </a:ext>
            </a:extLst>
          </p:cNvPr>
          <p:cNvSpPr txBox="1"/>
          <p:nvPr/>
        </p:nvSpPr>
        <p:spPr>
          <a:xfrm>
            <a:off x="9917158" y="1567968"/>
            <a:ext cx="1656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Single roadmap for all commercial functions with RevOps partnering closely with functional leads to optimize staging, introduction, integration, and consolidation of new capabilities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76462-340D-07E8-1DEE-7F6EA618B25F}"/>
              </a:ext>
            </a:extLst>
          </p:cNvPr>
          <p:cNvSpPr txBox="1"/>
          <p:nvPr/>
        </p:nvSpPr>
        <p:spPr>
          <a:xfrm>
            <a:off x="6629337" y="1567968"/>
            <a:ext cx="1656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Stage-appropriate tech stack roadmap established for RevOps with a gradual introduction of new capabilities with tight alignment to business needs. RevOps advice provided simultaneously on functional tech roadmaps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81B768-61E9-1B2D-14F8-A44F8307E8CE}"/>
              </a:ext>
            </a:extLst>
          </p:cNvPr>
          <p:cNvSpPr txBox="1"/>
          <p:nvPr/>
        </p:nvSpPr>
        <p:spPr>
          <a:xfrm>
            <a:off x="3341515" y="1567968"/>
            <a:ext cx="1656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Tech stack roadmaps managed in siloes across commercial teams and RevOps with a focus on adding new capabilities versus optimization of tools in place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66913C-A5C3-5DA7-6F4F-068888F913F8}"/>
              </a:ext>
            </a:extLst>
          </p:cNvPr>
          <p:cNvSpPr txBox="1"/>
          <p:nvPr/>
        </p:nvSpPr>
        <p:spPr>
          <a:xfrm>
            <a:off x="9917158" y="3142547"/>
            <a:ext cx="1656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CRM capability generates proactive steps to grow customer accounts across all major customer touchpoints (sales, Web, marketing, support, and/or customer success) with AI-driven next-best actioning to support execution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888A72-4791-D52F-18F7-FA52D203BF8C}"/>
              </a:ext>
            </a:extLst>
          </p:cNvPr>
          <p:cNvSpPr txBox="1"/>
          <p:nvPr/>
        </p:nvSpPr>
        <p:spPr>
          <a:xfrm>
            <a:off x="6629337" y="3142547"/>
            <a:ext cx="1656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Common lead, opportunity, and account workflows built into CRM/SFA with careful assessment of data tracked and whether new tools / technologies are value-add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AF42F4-7102-9421-91E5-46FD800AD8F0}"/>
              </a:ext>
            </a:extLst>
          </p:cNvPr>
          <p:cNvSpPr txBox="1"/>
          <p:nvPr/>
        </p:nvSpPr>
        <p:spPr>
          <a:xfrm>
            <a:off x="3341515" y="3142547"/>
            <a:ext cx="165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i="0" dirty="0">
                <a:effectLst/>
                <a:latin typeface="Avenir Next LT Pro" pitchFamily="50" charset="0"/>
              </a:rPr>
              <a:t>A standardized CRM/SFA application exists for pipeline, forecast, and task management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2520C6-3591-D31C-A1A3-0263BEE77CBC}"/>
              </a:ext>
            </a:extLst>
          </p:cNvPr>
          <p:cNvSpPr txBox="1"/>
          <p:nvPr/>
        </p:nvSpPr>
        <p:spPr>
          <a:xfrm>
            <a:off x="9917158" y="4715663"/>
            <a:ext cx="1656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Always-on training and enablement for relevant commercial tools and tech with clear understanding of how data flows and tools integrate communicated across revenue functions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DEB93B-FCCA-8C31-43EA-0003721A5303}"/>
              </a:ext>
            </a:extLst>
          </p:cNvPr>
          <p:cNvSpPr txBox="1"/>
          <p:nvPr/>
        </p:nvSpPr>
        <p:spPr>
          <a:xfrm>
            <a:off x="6629337" y="4715663"/>
            <a:ext cx="1656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RevOps visibility into status of training and adoption for all commercial tools and technology and an operationalized plan to improve usage with training and metrics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1B7D09-D0CB-C1BD-3B5A-6489E3B3E5DA}"/>
              </a:ext>
            </a:extLst>
          </p:cNvPr>
          <p:cNvSpPr txBox="1"/>
          <p:nvPr/>
        </p:nvSpPr>
        <p:spPr>
          <a:xfrm>
            <a:off x="3341515" y="4715663"/>
            <a:ext cx="165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i="0" dirty="0">
                <a:effectLst/>
                <a:latin typeface="Avenir Next LT Pro" pitchFamily="50" charset="0"/>
              </a:rPr>
              <a:t>Training and enablement managed at the functional level for end users only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53C7E9-92AA-ED74-A579-7DDD65130246}"/>
              </a:ext>
            </a:extLst>
          </p:cNvPr>
          <p:cNvGrpSpPr/>
          <p:nvPr/>
        </p:nvGrpSpPr>
        <p:grpSpPr>
          <a:xfrm>
            <a:off x="3323515" y="2735042"/>
            <a:ext cx="8267643" cy="380343"/>
            <a:chOff x="3323515" y="2735042"/>
            <a:chExt cx="8267643" cy="3803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1C000B9-BED0-E5DA-8D7B-53A3F420BE29}"/>
                </a:ext>
              </a:extLst>
            </p:cNvPr>
            <p:cNvSpPr/>
            <p:nvPr/>
          </p:nvSpPr>
          <p:spPr>
            <a:xfrm>
              <a:off x="3323515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E1984A3-D5FB-EDEB-57D6-D12D46E2DADD}"/>
                </a:ext>
              </a:extLst>
            </p:cNvPr>
            <p:cNvSpPr/>
            <p:nvPr/>
          </p:nvSpPr>
          <p:spPr>
            <a:xfrm rot="10800000">
              <a:off x="3376293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44D17C-B98D-C6C6-ED21-164DA647709A}"/>
                </a:ext>
              </a:extLst>
            </p:cNvPr>
            <p:cNvSpPr/>
            <p:nvPr/>
          </p:nvSpPr>
          <p:spPr>
            <a:xfrm>
              <a:off x="5090698" y="2735042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2E8ADEC-7D9C-0870-455E-E6BEFDA5D75A}"/>
                </a:ext>
              </a:extLst>
            </p:cNvPr>
            <p:cNvSpPr/>
            <p:nvPr/>
          </p:nvSpPr>
          <p:spPr>
            <a:xfrm rot="10800000">
              <a:off x="5146169" y="3031319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530A269-02BB-86B5-2A24-02F47B957A5D}"/>
                </a:ext>
              </a:extLst>
            </p:cNvPr>
            <p:cNvSpPr/>
            <p:nvPr/>
          </p:nvSpPr>
          <p:spPr>
            <a:xfrm>
              <a:off x="6611337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7E6D5534-ABD7-EBB6-9707-83839CA8E96E}"/>
                </a:ext>
              </a:extLst>
            </p:cNvPr>
            <p:cNvSpPr/>
            <p:nvPr/>
          </p:nvSpPr>
          <p:spPr>
            <a:xfrm rot="10800000">
              <a:off x="6664115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94421F-94D4-D509-43B2-B2B7A5AADCC2}"/>
                </a:ext>
              </a:extLst>
            </p:cNvPr>
            <p:cNvSpPr/>
            <p:nvPr/>
          </p:nvSpPr>
          <p:spPr>
            <a:xfrm>
              <a:off x="9899158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1C6B2B1-1C20-EE37-B29F-1C32CF6F55BB}"/>
                </a:ext>
              </a:extLst>
            </p:cNvPr>
            <p:cNvSpPr/>
            <p:nvPr/>
          </p:nvSpPr>
          <p:spPr>
            <a:xfrm rot="10800000">
              <a:off x="9951936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4F9A82-1BDA-2B5C-5B14-CC8B2F3A6A64}"/>
                </a:ext>
              </a:extLst>
            </p:cNvPr>
            <p:cNvSpPr/>
            <p:nvPr/>
          </p:nvSpPr>
          <p:spPr>
            <a:xfrm>
              <a:off x="8378520" y="2735042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DED6D06-C58E-B82B-FD98-77966497B738}"/>
                </a:ext>
              </a:extLst>
            </p:cNvPr>
            <p:cNvSpPr/>
            <p:nvPr/>
          </p:nvSpPr>
          <p:spPr>
            <a:xfrm rot="10800000">
              <a:off x="8433991" y="3031319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6AA776-21EB-7F51-3770-2174ED124D37}"/>
              </a:ext>
            </a:extLst>
          </p:cNvPr>
          <p:cNvGrpSpPr/>
          <p:nvPr/>
        </p:nvGrpSpPr>
        <p:grpSpPr>
          <a:xfrm>
            <a:off x="3323515" y="1160463"/>
            <a:ext cx="8267643" cy="379271"/>
            <a:chOff x="3323515" y="1160463"/>
            <a:chExt cx="8267643" cy="37927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6127CBA-79EA-4EFA-B414-8C5247044E92}"/>
                </a:ext>
              </a:extLst>
            </p:cNvPr>
            <p:cNvSpPr/>
            <p:nvPr/>
          </p:nvSpPr>
          <p:spPr>
            <a:xfrm>
              <a:off x="3323515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4256472D-454C-E1ED-C42E-5093D8035F86}"/>
                </a:ext>
              </a:extLst>
            </p:cNvPr>
            <p:cNvSpPr/>
            <p:nvPr/>
          </p:nvSpPr>
          <p:spPr>
            <a:xfrm rot="10800000">
              <a:off x="3376293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CB5FCB1-4AA5-B654-E4D9-F389CB0E24CA}"/>
                </a:ext>
              </a:extLst>
            </p:cNvPr>
            <p:cNvSpPr/>
            <p:nvPr/>
          </p:nvSpPr>
          <p:spPr>
            <a:xfrm>
              <a:off x="5090698" y="1160463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D3A5E0AF-0C75-057C-7948-30BE9CAB37B6}"/>
                </a:ext>
              </a:extLst>
            </p:cNvPr>
            <p:cNvSpPr/>
            <p:nvPr/>
          </p:nvSpPr>
          <p:spPr>
            <a:xfrm rot="10800000">
              <a:off x="5146169" y="145566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28695D8-7630-5DD7-F446-DA25E035967C}"/>
                </a:ext>
              </a:extLst>
            </p:cNvPr>
            <p:cNvSpPr/>
            <p:nvPr/>
          </p:nvSpPr>
          <p:spPr>
            <a:xfrm>
              <a:off x="6611337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4F86516C-F397-9DAD-ED4C-C1F3F400706D}"/>
                </a:ext>
              </a:extLst>
            </p:cNvPr>
            <p:cNvSpPr/>
            <p:nvPr/>
          </p:nvSpPr>
          <p:spPr>
            <a:xfrm rot="10800000">
              <a:off x="6664115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D3E8270-45FC-4656-DA35-7E15F2A7EC3E}"/>
                </a:ext>
              </a:extLst>
            </p:cNvPr>
            <p:cNvSpPr/>
            <p:nvPr/>
          </p:nvSpPr>
          <p:spPr>
            <a:xfrm>
              <a:off x="9899158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F31E4E7A-52AC-F4C5-0860-848F53E3DAA8}"/>
                </a:ext>
              </a:extLst>
            </p:cNvPr>
            <p:cNvSpPr/>
            <p:nvPr/>
          </p:nvSpPr>
          <p:spPr>
            <a:xfrm rot="10800000">
              <a:off x="9951936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65DCD5-7095-DB6A-7F2F-7027AD905804}"/>
                </a:ext>
              </a:extLst>
            </p:cNvPr>
            <p:cNvSpPr/>
            <p:nvPr/>
          </p:nvSpPr>
          <p:spPr>
            <a:xfrm>
              <a:off x="8378520" y="1160463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BC7F1BD3-443F-D7FB-8FE8-4FF195CB4913}"/>
                </a:ext>
              </a:extLst>
            </p:cNvPr>
            <p:cNvSpPr/>
            <p:nvPr/>
          </p:nvSpPr>
          <p:spPr>
            <a:xfrm rot="10800000">
              <a:off x="8433991" y="145566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0C76A7B-5FDC-9368-B461-B84430168B87}"/>
              </a:ext>
            </a:extLst>
          </p:cNvPr>
          <p:cNvGrpSpPr/>
          <p:nvPr/>
        </p:nvGrpSpPr>
        <p:grpSpPr>
          <a:xfrm>
            <a:off x="3323515" y="4308158"/>
            <a:ext cx="8267643" cy="379266"/>
            <a:chOff x="3323515" y="4308158"/>
            <a:chExt cx="8267643" cy="37926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34878E3-5822-769E-8398-36AAC789450A}"/>
                </a:ext>
              </a:extLst>
            </p:cNvPr>
            <p:cNvSpPr/>
            <p:nvPr/>
          </p:nvSpPr>
          <p:spPr>
            <a:xfrm>
              <a:off x="3323515" y="4308158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793C586B-D230-D467-BD06-5A68A3FE4897}"/>
                </a:ext>
              </a:extLst>
            </p:cNvPr>
            <p:cNvSpPr/>
            <p:nvPr/>
          </p:nvSpPr>
          <p:spPr>
            <a:xfrm rot="10800000">
              <a:off x="3376293" y="460335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91292FD-EB96-F708-AC77-00BAF6D2F5CB}"/>
                </a:ext>
              </a:extLst>
            </p:cNvPr>
            <p:cNvSpPr/>
            <p:nvPr/>
          </p:nvSpPr>
          <p:spPr>
            <a:xfrm>
              <a:off x="5090698" y="4308158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59C27E63-101F-CBEE-9196-EBE08C644DF0}"/>
                </a:ext>
              </a:extLst>
            </p:cNvPr>
            <p:cNvSpPr/>
            <p:nvPr/>
          </p:nvSpPr>
          <p:spPr>
            <a:xfrm rot="10800000">
              <a:off x="5146169" y="460335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7FFF00B-B1E4-CD02-0674-DE9079D85147}"/>
                </a:ext>
              </a:extLst>
            </p:cNvPr>
            <p:cNvSpPr/>
            <p:nvPr/>
          </p:nvSpPr>
          <p:spPr>
            <a:xfrm>
              <a:off x="6611337" y="4308158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AD52D3F2-A585-188F-CF5F-968618F9D1F6}"/>
                </a:ext>
              </a:extLst>
            </p:cNvPr>
            <p:cNvSpPr/>
            <p:nvPr/>
          </p:nvSpPr>
          <p:spPr>
            <a:xfrm rot="10800000">
              <a:off x="6664115" y="460335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7B80F90-97DC-6332-A5F7-F5BC876E02D9}"/>
                </a:ext>
              </a:extLst>
            </p:cNvPr>
            <p:cNvSpPr/>
            <p:nvPr/>
          </p:nvSpPr>
          <p:spPr>
            <a:xfrm>
              <a:off x="9899158" y="4308158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EC2E7A42-2B81-FAFE-30C5-0176AC4E3BB3}"/>
                </a:ext>
              </a:extLst>
            </p:cNvPr>
            <p:cNvSpPr/>
            <p:nvPr/>
          </p:nvSpPr>
          <p:spPr>
            <a:xfrm rot="10800000">
              <a:off x="9951936" y="460335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7A8C383-DBBC-CE11-7460-B19302807607}"/>
                </a:ext>
              </a:extLst>
            </p:cNvPr>
            <p:cNvSpPr/>
            <p:nvPr/>
          </p:nvSpPr>
          <p:spPr>
            <a:xfrm>
              <a:off x="8378520" y="4308158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FD676AA0-B4FC-592D-78C9-7B39F6AD1D9C}"/>
                </a:ext>
              </a:extLst>
            </p:cNvPr>
            <p:cNvSpPr/>
            <p:nvPr/>
          </p:nvSpPr>
          <p:spPr>
            <a:xfrm rot="10800000">
              <a:off x="8433991" y="460335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61" name="Table 6">
            <a:extLst>
              <a:ext uri="{FF2B5EF4-FFF2-40B4-BE49-F238E27FC236}">
                <a16:creationId xmlns:a16="http://schemas.microsoft.com/office/drawing/2014/main" id="{7AD38AB8-F8AE-F47F-1DE6-EB263730B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227619"/>
              </p:ext>
            </p:extLst>
          </p:nvPr>
        </p:nvGraphicFramePr>
        <p:xfrm>
          <a:off x="611187" y="5846100"/>
          <a:ext cx="10969626" cy="324000"/>
        </p:xfrm>
        <a:graphic>
          <a:graphicData uri="http://schemas.openxmlformats.org/drawingml/2006/table">
            <a:tbl>
              <a:tblPr firstRow="1" bandRow="1"/>
              <a:tblGrid>
                <a:gridCol w="1828271">
                  <a:extLst>
                    <a:ext uri="{9D8B030D-6E8A-4147-A177-3AD203B41FA5}">
                      <a16:colId xmlns:a16="http://schemas.microsoft.com/office/drawing/2014/main" val="1642930790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44929696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53683906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4271142159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74585779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12204015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Growth Contribution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Commercial Productivity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Forecasting and Business Health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Compensation and Team Engagement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Performance Analytics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accent1"/>
                          </a:solidFill>
                        </a:rPr>
                        <a:t>Tools and Technology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147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31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ED5726-1777-D027-E93C-E6AC1DCA89FC}"/>
              </a:ext>
            </a:extLst>
          </p:cNvPr>
          <p:cNvSpPr/>
          <p:nvPr/>
        </p:nvSpPr>
        <p:spPr>
          <a:xfrm>
            <a:off x="1" y="2090738"/>
            <a:ext cx="12192000" cy="2943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7A14CD-8F19-18C6-5351-69108C48F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(1 of 2)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0D5F122-ACF8-947D-51B5-4A8323160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646868"/>
              </p:ext>
            </p:extLst>
          </p:nvPr>
        </p:nvGraphicFramePr>
        <p:xfrm>
          <a:off x="609600" y="1152884"/>
          <a:ext cx="10972800" cy="48249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3274">
                  <a:extLst>
                    <a:ext uri="{9D8B030D-6E8A-4147-A177-3AD203B41FA5}">
                      <a16:colId xmlns:a16="http://schemas.microsoft.com/office/drawing/2014/main" val="2880312912"/>
                    </a:ext>
                  </a:extLst>
                </a:gridCol>
                <a:gridCol w="2197505">
                  <a:extLst>
                    <a:ext uri="{9D8B030D-6E8A-4147-A177-3AD203B41FA5}">
                      <a16:colId xmlns:a16="http://schemas.microsoft.com/office/drawing/2014/main" val="679055246"/>
                    </a:ext>
                  </a:extLst>
                </a:gridCol>
                <a:gridCol w="7272021">
                  <a:extLst>
                    <a:ext uri="{9D8B030D-6E8A-4147-A177-3AD203B41FA5}">
                      <a16:colId xmlns:a16="http://schemas.microsoft.com/office/drawing/2014/main" val="253013030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1000" dirty="0"/>
                        <a:t>Objective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Capability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Definition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771771"/>
                  </a:ext>
                </a:extLst>
              </a:tr>
              <a:tr h="399238">
                <a:tc rowSpan="3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Growth Contribution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Charter Definition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Process for defining strategic objectives, function remit, and vision for RevOps and sharing those with the organization.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74478"/>
                  </a:ext>
                </a:extLst>
              </a:tr>
              <a:tr h="426583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Organizational Structure and Design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The structure, roles, and responsibilities required for RevOps to deliver on its charter and support the organization's go-to-market functions.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31734"/>
                  </a:ext>
                </a:extLst>
              </a:tr>
              <a:tr h="399238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Roadmap Development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Comprehensive strategy for delivering on RevOps vision including capabilities and enablers, people, business processes, data, and technology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40399"/>
                  </a:ext>
                </a:extLst>
              </a:tr>
              <a:tr h="399238">
                <a:tc rowSpan="5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Commercial Productivity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Commercial Process Innovation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Definition and socialization of clear GTM processes including metrics, handoffs, and service level agreements (SLAs) across Sales, Marketing, and Customer Success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79230"/>
                  </a:ext>
                </a:extLst>
              </a:tr>
              <a:tr h="399238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Market &amp; Account Segmentation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Method for dividing the target market and both prospective and current accounts by grouping buyers with common characteristics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33149"/>
                  </a:ext>
                </a:extLst>
              </a:tr>
              <a:tr h="399238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Revenue Role Design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Definition of go-to-market roles and responsibilities for the entire commercial function (Sales, Marketing, and Success) 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354345"/>
                  </a:ext>
                </a:extLst>
              </a:tr>
              <a:tr h="399238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Sizing &amp; Capacity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Analytically driven planning process to determine optimal size of commercial teams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006480"/>
                  </a:ext>
                </a:extLst>
              </a:tr>
              <a:tr h="426583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Market Coverage &amp; Territory Design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Assignment of sales and success channels and personnel/partners to prospect and customer segments.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598660"/>
                  </a:ext>
                </a:extLst>
              </a:tr>
              <a:tr h="399238">
                <a:tc rowSpan="3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Forecasting &amp; Business Health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Sales Process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Organization of commercial efforts aligned to the (often non-linear) buyer journey, which simultaneously frames both the sales motion for sales coaching and enablement, as well as the forecasting process.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62699"/>
                  </a:ext>
                </a:extLst>
              </a:tr>
              <a:tr h="426583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Funnel Management &amp; Forecasting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Analysis of the volume and quality of opportunities moving through the commercial process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94412"/>
                  </a:ext>
                </a:extLst>
              </a:tr>
              <a:tr h="426583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Renewal Intelligence &amp; Forecasting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Analysis of health of the current customer base including renewals, retention, and growth (cross-sell / upsell) 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929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49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ED5726-1777-D027-E93C-E6AC1DCA89FC}"/>
              </a:ext>
            </a:extLst>
          </p:cNvPr>
          <p:cNvSpPr/>
          <p:nvPr/>
        </p:nvSpPr>
        <p:spPr>
          <a:xfrm>
            <a:off x="1" y="2090738"/>
            <a:ext cx="12192000" cy="2943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7A14CD-8F19-18C6-5351-69108C48F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(2 of 2)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1365066E-08BD-C52F-432C-3D765E03E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263839"/>
              </p:ext>
            </p:extLst>
          </p:nvPr>
        </p:nvGraphicFramePr>
        <p:xfrm>
          <a:off x="609600" y="1152884"/>
          <a:ext cx="10972800" cy="4791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3275">
                  <a:extLst>
                    <a:ext uri="{9D8B030D-6E8A-4147-A177-3AD203B41FA5}">
                      <a16:colId xmlns:a16="http://schemas.microsoft.com/office/drawing/2014/main" val="2880312912"/>
                    </a:ext>
                  </a:extLst>
                </a:gridCol>
                <a:gridCol w="2197505">
                  <a:extLst>
                    <a:ext uri="{9D8B030D-6E8A-4147-A177-3AD203B41FA5}">
                      <a16:colId xmlns:a16="http://schemas.microsoft.com/office/drawing/2014/main" val="679055246"/>
                    </a:ext>
                  </a:extLst>
                </a:gridCol>
                <a:gridCol w="7272020">
                  <a:extLst>
                    <a:ext uri="{9D8B030D-6E8A-4147-A177-3AD203B41FA5}">
                      <a16:colId xmlns:a16="http://schemas.microsoft.com/office/drawing/2014/main" val="253013030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1000" dirty="0"/>
                        <a:t>Objective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Capability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Definition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771771"/>
                  </a:ext>
                </a:extLst>
              </a:tr>
              <a:tr h="440756">
                <a:tc rowSpan="3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Compensation &amp; Team Engagement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Comp Design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Data-driven compensation plan design, which appropriately rewards sellers for contributing to sustained revenue growth</a:t>
                      </a:r>
                    </a:p>
                  </a:txBody>
                  <a:tcPr marL="108000" marR="108000" marT="381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74478"/>
                  </a:ext>
                </a:extLst>
              </a:tr>
              <a:tr h="440756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Comp Admin &amp; Communication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Operational processes and systems for communicating and administrating compensation plans for commercial teams</a:t>
                      </a:r>
                    </a:p>
                  </a:txBody>
                  <a:tcPr marL="108000" marR="108000" marT="381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31734"/>
                  </a:ext>
                </a:extLst>
              </a:tr>
              <a:tr h="440756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Quota &amp; Goal Setting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Creation of attainable, yet growth-oriented plans for sales and customer success</a:t>
                      </a:r>
                    </a:p>
                  </a:txBody>
                  <a:tcPr marL="108000" marR="108000" marT="381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40399"/>
                  </a:ext>
                </a:extLst>
              </a:tr>
              <a:tr h="440756">
                <a:tc rowSpan="4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Performance Analytics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Measurement &amp; Reporting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Establishment of reporting standards, including KPIs, reporting analytics, and unified commercial dashboards</a:t>
                      </a:r>
                    </a:p>
                  </a:txBody>
                  <a:tcPr marL="108000" marR="108000" marT="381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79230"/>
                  </a:ext>
                </a:extLst>
              </a:tr>
              <a:tr h="440756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Data Strategy &amp; Management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Identification and management of data required to make decisions across GTM functions</a:t>
                      </a:r>
                    </a:p>
                  </a:txBody>
                  <a:tcPr marL="108000" marR="108000" marT="381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33149"/>
                  </a:ext>
                </a:extLst>
              </a:tr>
              <a:tr h="440756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Commercial Analytics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Use of go-to-market analytics to create better predictions,</a:t>
                      </a:r>
                      <a:b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parameters, and scenarios to inform investment, allocation, and emphasis</a:t>
                      </a:r>
                    </a:p>
                  </a:txBody>
                  <a:tcPr marL="108000" marR="108000" marT="381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354345"/>
                  </a:ext>
                </a:extLst>
              </a:tr>
              <a:tr h="47094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Sales / Success Performance Management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Approach for modification of assignments, territories, and incentives to align resources and opportunity</a:t>
                      </a:r>
                    </a:p>
                  </a:txBody>
                  <a:tcPr marL="108000" marR="108000" marT="381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006480"/>
                  </a:ext>
                </a:extLst>
              </a:tr>
              <a:tr h="440756">
                <a:tc rowSpan="3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Tools &amp; Technology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Tech Stack Design &amp; Roadmap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Identification of the tools and technologies required for RevOps in the short- and long-term; oversight and vetting of tools considered by Sales, Marketing, and Success</a:t>
                      </a:r>
                    </a:p>
                  </a:txBody>
                  <a:tcPr marL="108000" marR="108000" marT="381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62699"/>
                  </a:ext>
                </a:extLst>
              </a:tr>
              <a:tr h="440756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CRM / </a:t>
                      </a:r>
                      <a:r>
                        <a:rPr lang="en-US" sz="1000" dirty="0" err="1"/>
                        <a:t>RevTech</a:t>
                      </a:r>
                      <a:r>
                        <a:rPr lang="en-US" sz="1000" dirty="0"/>
                        <a:t> Effectiveness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Ongoing assessment of the systems and processes that capture critical customer data, deliver customer insights, and enable sellers to hit quota.</a:t>
                      </a:r>
                    </a:p>
                  </a:txBody>
                  <a:tcPr marL="108000" marR="108000" marT="381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94412"/>
                  </a:ext>
                </a:extLst>
              </a:tr>
              <a:tr h="47094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Tech Stack Training &amp; Enablement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venir Next LT Pro" pitchFamily="50" charset="0"/>
                          <a:ea typeface="+mn-ea"/>
                          <a:cs typeface="+mn-cs"/>
                          <a:sym typeface="Arial"/>
                        </a:rPr>
                        <a:t>Process for training, enabling revenue team members, and driving full adoption of all commercial tools and technologies </a:t>
                      </a:r>
                    </a:p>
                  </a:txBody>
                  <a:tcPr marL="108000" marR="108000" marT="3810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929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03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C892E75-C33E-50E7-C17F-A685650A19DB}"/>
              </a:ext>
            </a:extLst>
          </p:cNvPr>
          <p:cNvGrpSpPr/>
          <p:nvPr/>
        </p:nvGrpSpPr>
        <p:grpSpPr>
          <a:xfrm>
            <a:off x="622514" y="1158861"/>
            <a:ext cx="10949377" cy="4981909"/>
            <a:chOff x="622514" y="1158861"/>
            <a:chExt cx="10949377" cy="498190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7691BE6-E764-0812-242D-D8FBC312BAB3}"/>
                </a:ext>
              </a:extLst>
            </p:cNvPr>
            <p:cNvSpPr/>
            <p:nvPr/>
          </p:nvSpPr>
          <p:spPr>
            <a:xfrm>
              <a:off x="622514" y="1158861"/>
              <a:ext cx="342669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Growth Contribution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11880A-EF1F-89F0-D7A6-F4FE396C2D6C}"/>
                </a:ext>
              </a:extLst>
            </p:cNvPr>
            <p:cNvSpPr/>
            <p:nvPr/>
          </p:nvSpPr>
          <p:spPr>
            <a:xfrm>
              <a:off x="4160698" y="1158861"/>
              <a:ext cx="5770463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Commercial Productivity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77B5A7A-A3DF-B59C-F527-4AF0E0772110}"/>
                </a:ext>
              </a:extLst>
            </p:cNvPr>
            <p:cNvSpPr/>
            <p:nvPr/>
          </p:nvSpPr>
          <p:spPr>
            <a:xfrm rot="5400000">
              <a:off x="10017499" y="2503105"/>
              <a:ext cx="2712032" cy="3967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Forecasting &amp; Business Health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19C7075-2BE7-3D15-22E1-B850EB6101AC}"/>
                </a:ext>
              </a:extLst>
            </p:cNvPr>
            <p:cNvSpPr/>
            <p:nvPr/>
          </p:nvSpPr>
          <p:spPr>
            <a:xfrm rot="5400000">
              <a:off x="10586085" y="4720758"/>
              <a:ext cx="1574859" cy="3967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000" b="1" dirty="0"/>
                <a:t>Compensation &amp; Team Engagement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03684C4-84DB-9680-6107-B8E8E0CE5BBB}"/>
                </a:ext>
              </a:extLst>
            </p:cNvPr>
            <p:cNvSpPr/>
            <p:nvPr/>
          </p:nvSpPr>
          <p:spPr>
            <a:xfrm>
              <a:off x="4160698" y="5776868"/>
              <a:ext cx="4594941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Performance Analytics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015C493-8931-22AA-C22C-51F1751F0CEE}"/>
                </a:ext>
              </a:extLst>
            </p:cNvPr>
            <p:cNvSpPr/>
            <p:nvPr/>
          </p:nvSpPr>
          <p:spPr>
            <a:xfrm>
              <a:off x="622514" y="5771998"/>
              <a:ext cx="342669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Tools &amp; Technology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E146241-F6DA-B31F-F82A-A32E2925B68E}"/>
                </a:ext>
              </a:extLst>
            </p:cNvPr>
            <p:cNvSpPr/>
            <p:nvPr/>
          </p:nvSpPr>
          <p:spPr>
            <a:xfrm>
              <a:off x="8851161" y="5780770"/>
              <a:ext cx="2720729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Comp &amp; Team Engagement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6C39F0E-A384-BED9-7CE0-191CEABB2C56}"/>
                </a:ext>
              </a:extLst>
            </p:cNvPr>
            <p:cNvSpPr/>
            <p:nvPr/>
          </p:nvSpPr>
          <p:spPr>
            <a:xfrm>
              <a:off x="10026685" y="1158862"/>
              <a:ext cx="1545205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973207C9-1CE4-B2F5-F2F2-DE0428533326}"/>
              </a:ext>
            </a:extLst>
          </p:cNvPr>
          <p:cNvSpPr/>
          <p:nvPr/>
        </p:nvSpPr>
        <p:spPr>
          <a:xfrm>
            <a:off x="0" y="2479637"/>
            <a:ext cx="9931161" cy="2340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7CCBB8-6B60-C371-858A-656951C0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Capability Map</a:t>
            </a:r>
          </a:p>
        </p:txBody>
      </p:sp>
      <p:sp>
        <p:nvSpPr>
          <p:cNvPr id="5" name="Google Shape;678;p14">
            <a:extLst>
              <a:ext uri="{FF2B5EF4-FFF2-40B4-BE49-F238E27FC236}">
                <a16:creationId xmlns:a16="http://schemas.microsoft.com/office/drawing/2014/main" id="{B779EF5A-A608-3F12-0CCF-39E1B9F37509}"/>
              </a:ext>
            </a:extLst>
          </p:cNvPr>
          <p:cNvSpPr/>
          <p:nvPr/>
        </p:nvSpPr>
        <p:spPr>
          <a:xfrm>
            <a:off x="622514" y="1638484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Charter Definition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6" name="Google Shape;678;p14">
            <a:extLst>
              <a:ext uri="{FF2B5EF4-FFF2-40B4-BE49-F238E27FC236}">
                <a16:creationId xmlns:a16="http://schemas.microsoft.com/office/drawing/2014/main" id="{1B3501B0-174F-BD14-9B94-86DB62AF87AD}"/>
              </a:ext>
            </a:extLst>
          </p:cNvPr>
          <p:cNvSpPr/>
          <p:nvPr/>
        </p:nvSpPr>
        <p:spPr>
          <a:xfrm>
            <a:off x="1798035" y="1646743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Org Structure and Role Design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7" name="Google Shape;678;p14">
            <a:extLst>
              <a:ext uri="{FF2B5EF4-FFF2-40B4-BE49-F238E27FC236}">
                <a16:creationId xmlns:a16="http://schemas.microsoft.com/office/drawing/2014/main" id="{EFE6CD61-6FF0-73D3-9F18-782B88C0FA63}"/>
              </a:ext>
            </a:extLst>
          </p:cNvPr>
          <p:cNvSpPr/>
          <p:nvPr/>
        </p:nvSpPr>
        <p:spPr>
          <a:xfrm>
            <a:off x="2973556" y="1638485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Roadmap Development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9" name="Google Shape;678;p14">
            <a:extLst>
              <a:ext uri="{FF2B5EF4-FFF2-40B4-BE49-F238E27FC236}">
                <a16:creationId xmlns:a16="http://schemas.microsoft.com/office/drawing/2014/main" id="{53DE787E-A146-3F18-D351-5585EE00A806}"/>
              </a:ext>
            </a:extLst>
          </p:cNvPr>
          <p:cNvSpPr/>
          <p:nvPr/>
        </p:nvSpPr>
        <p:spPr>
          <a:xfrm>
            <a:off x="4149077" y="1638486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Commercial Process Innovation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10" name="Google Shape;678;p14">
            <a:extLst>
              <a:ext uri="{FF2B5EF4-FFF2-40B4-BE49-F238E27FC236}">
                <a16:creationId xmlns:a16="http://schemas.microsoft.com/office/drawing/2014/main" id="{2EBF0D0B-181F-F038-47BE-F529324B6945}"/>
              </a:ext>
            </a:extLst>
          </p:cNvPr>
          <p:cNvSpPr/>
          <p:nvPr/>
        </p:nvSpPr>
        <p:spPr>
          <a:xfrm>
            <a:off x="5324598" y="1638486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Market and Account Segmentation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11" name="Google Shape;678;p14">
            <a:extLst>
              <a:ext uri="{FF2B5EF4-FFF2-40B4-BE49-F238E27FC236}">
                <a16:creationId xmlns:a16="http://schemas.microsoft.com/office/drawing/2014/main" id="{9534E10D-D3D5-5383-71C4-5850162DD22C}"/>
              </a:ext>
            </a:extLst>
          </p:cNvPr>
          <p:cNvSpPr/>
          <p:nvPr/>
        </p:nvSpPr>
        <p:spPr>
          <a:xfrm>
            <a:off x="7675640" y="1643354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Sizing and Capacity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12" name="Google Shape;678;p14">
            <a:extLst>
              <a:ext uri="{FF2B5EF4-FFF2-40B4-BE49-F238E27FC236}">
                <a16:creationId xmlns:a16="http://schemas.microsoft.com/office/drawing/2014/main" id="{97F90FB9-AE74-960A-9B74-3BF40487C616}"/>
              </a:ext>
            </a:extLst>
          </p:cNvPr>
          <p:cNvSpPr/>
          <p:nvPr/>
        </p:nvSpPr>
        <p:spPr>
          <a:xfrm>
            <a:off x="6500119" y="1643354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Revenue Role Design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13" name="Google Shape;678;p14">
            <a:extLst>
              <a:ext uri="{FF2B5EF4-FFF2-40B4-BE49-F238E27FC236}">
                <a16:creationId xmlns:a16="http://schemas.microsoft.com/office/drawing/2014/main" id="{3ACA7865-B0E0-67D3-CB75-C315C0D47414}"/>
              </a:ext>
            </a:extLst>
          </p:cNvPr>
          <p:cNvSpPr/>
          <p:nvPr/>
        </p:nvSpPr>
        <p:spPr>
          <a:xfrm>
            <a:off x="8851161" y="1643354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Market Coverage &amp; Territory Design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14" name="Google Shape;678;p14">
            <a:extLst>
              <a:ext uri="{FF2B5EF4-FFF2-40B4-BE49-F238E27FC236}">
                <a16:creationId xmlns:a16="http://schemas.microsoft.com/office/drawing/2014/main" id="{BF15A571-A7B5-A587-D9BB-33CAFE96DA14}"/>
              </a:ext>
            </a:extLst>
          </p:cNvPr>
          <p:cNvSpPr/>
          <p:nvPr/>
        </p:nvSpPr>
        <p:spPr>
          <a:xfrm>
            <a:off x="10026685" y="2478063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Funnel Management &amp; Forecasting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15" name="Google Shape;678;p14">
            <a:extLst>
              <a:ext uri="{FF2B5EF4-FFF2-40B4-BE49-F238E27FC236}">
                <a16:creationId xmlns:a16="http://schemas.microsoft.com/office/drawing/2014/main" id="{737D2F55-938F-EDCF-CE4F-F711156B0E61}"/>
              </a:ext>
            </a:extLst>
          </p:cNvPr>
          <p:cNvSpPr/>
          <p:nvPr/>
        </p:nvSpPr>
        <p:spPr>
          <a:xfrm>
            <a:off x="10026685" y="1638487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Sales Process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16" name="Google Shape;678;p14">
            <a:extLst>
              <a:ext uri="{FF2B5EF4-FFF2-40B4-BE49-F238E27FC236}">
                <a16:creationId xmlns:a16="http://schemas.microsoft.com/office/drawing/2014/main" id="{F7296530-64BE-B7F6-F0EF-C8B9D7A385B8}"/>
              </a:ext>
            </a:extLst>
          </p:cNvPr>
          <p:cNvSpPr/>
          <p:nvPr/>
        </p:nvSpPr>
        <p:spPr>
          <a:xfrm>
            <a:off x="10026685" y="4145091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Comp Design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17" name="Google Shape;678;p14">
            <a:extLst>
              <a:ext uri="{FF2B5EF4-FFF2-40B4-BE49-F238E27FC236}">
                <a16:creationId xmlns:a16="http://schemas.microsoft.com/office/drawing/2014/main" id="{6CBF35C3-C6F1-2966-3329-80C14DD206ED}"/>
              </a:ext>
            </a:extLst>
          </p:cNvPr>
          <p:cNvSpPr/>
          <p:nvPr/>
        </p:nvSpPr>
        <p:spPr>
          <a:xfrm>
            <a:off x="8851161" y="4968815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Quota &amp; Goal Setting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18" name="Google Shape;678;p14">
            <a:extLst>
              <a:ext uri="{FF2B5EF4-FFF2-40B4-BE49-F238E27FC236}">
                <a16:creationId xmlns:a16="http://schemas.microsoft.com/office/drawing/2014/main" id="{162F3E45-1318-A184-3382-FB382143A8E2}"/>
              </a:ext>
            </a:extLst>
          </p:cNvPr>
          <p:cNvSpPr/>
          <p:nvPr/>
        </p:nvSpPr>
        <p:spPr>
          <a:xfrm>
            <a:off x="7675640" y="4967604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Measurement &amp; Reporting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19" name="Google Shape;678;p14">
            <a:extLst>
              <a:ext uri="{FF2B5EF4-FFF2-40B4-BE49-F238E27FC236}">
                <a16:creationId xmlns:a16="http://schemas.microsoft.com/office/drawing/2014/main" id="{C0E8E4D4-2789-9CF6-AF87-0F75C79D0EA9}"/>
              </a:ext>
            </a:extLst>
          </p:cNvPr>
          <p:cNvSpPr/>
          <p:nvPr/>
        </p:nvSpPr>
        <p:spPr>
          <a:xfrm>
            <a:off x="10026685" y="4967605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Comp Admin &amp; Comms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20" name="Google Shape;678;p14">
            <a:extLst>
              <a:ext uri="{FF2B5EF4-FFF2-40B4-BE49-F238E27FC236}">
                <a16:creationId xmlns:a16="http://schemas.microsoft.com/office/drawing/2014/main" id="{67C207C0-D8E5-B91E-ED5F-C8610EBE0972}"/>
              </a:ext>
            </a:extLst>
          </p:cNvPr>
          <p:cNvSpPr/>
          <p:nvPr/>
        </p:nvSpPr>
        <p:spPr>
          <a:xfrm>
            <a:off x="6500119" y="4967603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Data Strategy &amp; Management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21" name="Google Shape;678;p14">
            <a:extLst>
              <a:ext uri="{FF2B5EF4-FFF2-40B4-BE49-F238E27FC236}">
                <a16:creationId xmlns:a16="http://schemas.microsoft.com/office/drawing/2014/main" id="{759E0081-2BCA-69E1-4FB2-CA2FB8D8D2C3}"/>
              </a:ext>
            </a:extLst>
          </p:cNvPr>
          <p:cNvSpPr/>
          <p:nvPr/>
        </p:nvSpPr>
        <p:spPr>
          <a:xfrm>
            <a:off x="5324598" y="4967600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Commercial Analytics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22" name="Google Shape;678;p14">
            <a:extLst>
              <a:ext uri="{FF2B5EF4-FFF2-40B4-BE49-F238E27FC236}">
                <a16:creationId xmlns:a16="http://schemas.microsoft.com/office/drawing/2014/main" id="{5BE5AC43-F29A-17A2-722E-439448456F15}"/>
              </a:ext>
            </a:extLst>
          </p:cNvPr>
          <p:cNvSpPr/>
          <p:nvPr/>
        </p:nvSpPr>
        <p:spPr>
          <a:xfrm>
            <a:off x="622514" y="4967601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Tech Stack Training &amp; Enablement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23" name="Google Shape;678;p14">
            <a:extLst>
              <a:ext uri="{FF2B5EF4-FFF2-40B4-BE49-F238E27FC236}">
                <a16:creationId xmlns:a16="http://schemas.microsoft.com/office/drawing/2014/main" id="{A21E348F-E7B6-15A6-B471-96746F7F8D7E}"/>
              </a:ext>
            </a:extLst>
          </p:cNvPr>
          <p:cNvSpPr/>
          <p:nvPr/>
        </p:nvSpPr>
        <p:spPr>
          <a:xfrm>
            <a:off x="1798035" y="4967600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CRM / </a:t>
            </a:r>
            <a:r>
              <a:rPr lang="en-US" sz="1000" dirty="0" err="1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RevTech</a:t>
            </a:r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 Effectiveness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24" name="Google Shape;678;p14">
            <a:extLst>
              <a:ext uri="{FF2B5EF4-FFF2-40B4-BE49-F238E27FC236}">
                <a16:creationId xmlns:a16="http://schemas.microsoft.com/office/drawing/2014/main" id="{E7621744-5689-6E96-1FA1-D78A9ADA1596}"/>
              </a:ext>
            </a:extLst>
          </p:cNvPr>
          <p:cNvSpPr/>
          <p:nvPr/>
        </p:nvSpPr>
        <p:spPr>
          <a:xfrm>
            <a:off x="4149077" y="4967600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Sales / Success Performance Management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25" name="Google Shape;678;p14">
            <a:extLst>
              <a:ext uri="{FF2B5EF4-FFF2-40B4-BE49-F238E27FC236}">
                <a16:creationId xmlns:a16="http://schemas.microsoft.com/office/drawing/2014/main" id="{6D401C32-AA85-B086-97A4-BDB9407C5E7E}"/>
              </a:ext>
            </a:extLst>
          </p:cNvPr>
          <p:cNvSpPr/>
          <p:nvPr/>
        </p:nvSpPr>
        <p:spPr>
          <a:xfrm>
            <a:off x="2973556" y="4967600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Tech Stack Design &amp; Roadmap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26" name="Google Shape;678;p14">
            <a:extLst>
              <a:ext uri="{FF2B5EF4-FFF2-40B4-BE49-F238E27FC236}">
                <a16:creationId xmlns:a16="http://schemas.microsoft.com/office/drawing/2014/main" id="{7A24AE1E-6842-B77F-49F6-557113568490}"/>
              </a:ext>
            </a:extLst>
          </p:cNvPr>
          <p:cNvSpPr/>
          <p:nvPr/>
        </p:nvSpPr>
        <p:spPr>
          <a:xfrm>
            <a:off x="10026685" y="3317639"/>
            <a:ext cx="1080000" cy="72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itchFamily="50" charset="0"/>
                <a:ea typeface="Arial"/>
                <a:cs typeface="Arial"/>
                <a:sym typeface="Arial"/>
              </a:rPr>
              <a:t>Renewal Intelligence &amp; Forecasting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04B65F-3D46-F573-BECD-59BFC9793B58}"/>
              </a:ext>
            </a:extLst>
          </p:cNvPr>
          <p:cNvSpPr txBox="1"/>
          <p:nvPr/>
        </p:nvSpPr>
        <p:spPr>
          <a:xfrm>
            <a:off x="609599" y="2965012"/>
            <a:ext cx="7191375" cy="136960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Revenue Operations Maturity Model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This model highlights how the core capabilities of a RevOps function support critical business objectives.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This model evaluates importance of each capability as well as maturity today. </a:t>
            </a:r>
          </a:p>
        </p:txBody>
      </p:sp>
    </p:spTree>
    <p:extLst>
      <p:ext uri="{BB962C8B-B14F-4D97-AF65-F5344CB8AC3E}">
        <p14:creationId xmlns:p14="http://schemas.microsoft.com/office/powerpoint/2010/main" val="414876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8F418-6A29-5EF9-69ED-5EF751B5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</p:spPr>
        <p:txBody>
          <a:bodyPr/>
          <a:lstStyle/>
          <a:p>
            <a:r>
              <a:rPr lang="en-US" dirty="0"/>
              <a:t>Growth Contribution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AE578EE-E4BA-A97F-7E59-85EEEEE6F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48789"/>
              </p:ext>
            </p:extLst>
          </p:nvPr>
        </p:nvGraphicFramePr>
        <p:xfrm>
          <a:off x="611187" y="5846100"/>
          <a:ext cx="10969626" cy="324000"/>
        </p:xfrm>
        <a:graphic>
          <a:graphicData uri="http://schemas.openxmlformats.org/drawingml/2006/table">
            <a:tbl>
              <a:tblPr firstRow="1" bandRow="1"/>
              <a:tblGrid>
                <a:gridCol w="1828271">
                  <a:extLst>
                    <a:ext uri="{9D8B030D-6E8A-4147-A177-3AD203B41FA5}">
                      <a16:colId xmlns:a16="http://schemas.microsoft.com/office/drawing/2014/main" val="1642930790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44929696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53683906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4271142159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74585779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12204015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Growth Contribution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Commercial Productivity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Forecasting and Business Health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Compensation and Team Engagement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Performance Analytics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Tools and Technology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14719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F41BF8F-C5C1-8A0B-70A4-3EFE6A10201C}"/>
              </a:ext>
            </a:extLst>
          </p:cNvPr>
          <p:cNvSpPr/>
          <p:nvPr/>
        </p:nvSpPr>
        <p:spPr>
          <a:xfrm>
            <a:off x="609600" y="1160463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t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itchFamily="50" charset="0"/>
                <a:cs typeface="Arial"/>
                <a:sym typeface="Arial"/>
              </a:rPr>
              <a:t>Definition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chemeClr val="tx1"/>
                </a:solidFill>
                <a:latin typeface="Avenir Next LT Pro" pitchFamily="50" charset="0"/>
                <a:cs typeface="Arial"/>
                <a:sym typeface="Arial"/>
              </a:rPr>
              <a:t>Process for defining strategic objectives, function remit, and vision for RevOps and sharing those with the organization.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957285-1A28-09E8-E3B6-00FA4D40D613}"/>
              </a:ext>
            </a:extLst>
          </p:cNvPr>
          <p:cNvSpPr/>
          <p:nvPr/>
        </p:nvSpPr>
        <p:spPr>
          <a:xfrm>
            <a:off x="609600" y="1160463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Charter Definition</a:t>
            </a:r>
            <a:endParaRPr lang="en-ID" sz="9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79CD7E-0388-0041-BDC6-645D5C77B51D}"/>
              </a:ext>
            </a:extLst>
          </p:cNvPr>
          <p:cNvSpPr/>
          <p:nvPr/>
        </p:nvSpPr>
        <p:spPr>
          <a:xfrm>
            <a:off x="609600" y="2735043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t"/>
          <a:lstStyle/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Definition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chemeClr val="tx1"/>
                </a:solidFill>
                <a:latin typeface="Avenir Next LT Pro" pitchFamily="50" charset="0"/>
                <a:cs typeface="Arial"/>
                <a:sym typeface="Arial"/>
              </a:rPr>
              <a:t>The structure, roles, and responsibilities required for RevOps to deliver on its charter and support the organization's go-to-market functions.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118931-E653-EFAC-FBD4-4D36B2123430}"/>
              </a:ext>
            </a:extLst>
          </p:cNvPr>
          <p:cNvSpPr/>
          <p:nvPr/>
        </p:nvSpPr>
        <p:spPr>
          <a:xfrm>
            <a:off x="609600" y="2735042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Organizational Structure and Role Design</a:t>
            </a:r>
            <a:endParaRPr lang="en-ID" sz="9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DD27AE-FA72-7C22-3029-9D577AA3786A}"/>
              </a:ext>
            </a:extLst>
          </p:cNvPr>
          <p:cNvSpPr/>
          <p:nvPr/>
        </p:nvSpPr>
        <p:spPr>
          <a:xfrm>
            <a:off x="609600" y="4309621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t"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000" b="1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Definition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Comprehensive strategy for delivering on RevOps vision including capabilities and enablers, people, business processes, data, and technology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9319A1-E0A4-BF52-8EAD-861DC5036997}"/>
              </a:ext>
            </a:extLst>
          </p:cNvPr>
          <p:cNvSpPr/>
          <p:nvPr/>
        </p:nvSpPr>
        <p:spPr>
          <a:xfrm>
            <a:off x="609600" y="4309621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Roadmap Development</a:t>
            </a:r>
            <a:endParaRPr lang="en-ID" sz="9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5E3C41-B5DE-7323-AFC3-BE7E1A56508F}"/>
              </a:ext>
            </a:extLst>
          </p:cNvPr>
          <p:cNvSpPr txBox="1"/>
          <p:nvPr/>
        </p:nvSpPr>
        <p:spPr>
          <a:xfrm>
            <a:off x="9917158" y="1567968"/>
            <a:ext cx="1656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Clear, cogent, and practical forward-looking roadmap for RevOps exists, with cross-functional alignment around how the evolved capabilities will accelerate growth.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6692DA-891A-ED65-A966-D6828D92673A}"/>
              </a:ext>
            </a:extLst>
          </p:cNvPr>
          <p:cNvSpPr txBox="1"/>
          <p:nvPr/>
        </p:nvSpPr>
        <p:spPr>
          <a:xfrm>
            <a:off x="6629337" y="1567968"/>
            <a:ext cx="1656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Strategic priorities, accountabilities, and target metrics for RevOps established and well-socialized / accepted across functions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69164D-6D2A-EFA2-653C-8469B2FB2024}"/>
              </a:ext>
            </a:extLst>
          </p:cNvPr>
          <p:cNvSpPr txBox="1"/>
          <p:nvPr/>
        </p:nvSpPr>
        <p:spPr>
          <a:xfrm>
            <a:off x="3341515" y="1567968"/>
            <a:ext cx="165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Cross-functional agreement on RevOps' objectives despite some execution overlap with other functions and roles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A51048-D5AC-0E46-15F2-3ABC5053C516}"/>
              </a:ext>
            </a:extLst>
          </p:cNvPr>
          <p:cNvSpPr txBox="1"/>
          <p:nvPr/>
        </p:nvSpPr>
        <p:spPr>
          <a:xfrm>
            <a:off x="9917158" y="3142547"/>
            <a:ext cx="1656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Ongoing improvements to rationalize org structure and role design as team improves efficiency, cross-functional coordination, and automation of key workflows and reporting needs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205032-AFFA-871D-9BC9-C2AC84A1295C}"/>
              </a:ext>
            </a:extLst>
          </p:cNvPr>
          <p:cNvSpPr txBox="1"/>
          <p:nvPr/>
        </p:nvSpPr>
        <p:spPr>
          <a:xfrm>
            <a:off x="6629337" y="3142547"/>
            <a:ext cx="1656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RevOps leader identified; specialist roles added to ensure adequate support for enterprise and functional needs with responsibility allocation established and reviewed regularly with go-to-market leaders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F0A5E3-3AB3-42A1-BF06-5B730681F5D5}"/>
              </a:ext>
            </a:extLst>
          </p:cNvPr>
          <p:cNvSpPr txBox="1"/>
          <p:nvPr/>
        </p:nvSpPr>
        <p:spPr>
          <a:xfrm>
            <a:off x="3341515" y="3142547"/>
            <a:ext cx="1656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i="0" dirty="0">
                <a:effectLst/>
                <a:latin typeface="Avenir Next LT Pro" pitchFamily="50" charset="0"/>
              </a:rPr>
              <a:t>Clear accountability to unify operations teams, establish standard operating procedures, and identify incremental roles required with generalist expertise prioritized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FB2D78-2BCD-DE9F-D0F3-B170160BA499}"/>
              </a:ext>
            </a:extLst>
          </p:cNvPr>
          <p:cNvSpPr txBox="1"/>
          <p:nvPr/>
        </p:nvSpPr>
        <p:spPr>
          <a:xfrm>
            <a:off x="9917158" y="4715663"/>
            <a:ext cx="1656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3-5 year plan developed to achieve fully integrated go-to-market operations and intelligence, minimizing growth and retention leakage, and efficient deployment of all revenue capacity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77D28F8-71EE-2401-49A3-EC5960BE7E76}"/>
              </a:ext>
            </a:extLst>
          </p:cNvPr>
          <p:cNvSpPr txBox="1"/>
          <p:nvPr/>
        </p:nvSpPr>
        <p:spPr>
          <a:xfrm>
            <a:off x="6629337" y="4715663"/>
            <a:ext cx="1656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Roadmap tightly coupled with corporate strategy and </a:t>
            </a:r>
            <a:br>
              <a:rPr lang="en-US" sz="800" dirty="0">
                <a:latin typeface="Avenir Next LT Pro" pitchFamily="50" charset="0"/>
              </a:rPr>
            </a:br>
            <a:r>
              <a:rPr lang="en-US" sz="800" dirty="0">
                <a:latin typeface="Avenir Next LT Pro" pitchFamily="50" charset="0"/>
              </a:rPr>
              <a:t>growth initiatives with aligned process for reflecting regular input from key stakeholders and reporting on progress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BA7977-D835-C641-77C0-236A8896651A}"/>
              </a:ext>
            </a:extLst>
          </p:cNvPr>
          <p:cNvSpPr txBox="1"/>
          <p:nvPr/>
        </p:nvSpPr>
        <p:spPr>
          <a:xfrm>
            <a:off x="3341515" y="4715663"/>
            <a:ext cx="1656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i="0" dirty="0">
                <a:effectLst/>
                <a:latin typeface="Avenir Next LT Pro" pitchFamily="50" charset="0"/>
              </a:rPr>
              <a:t>Initial roadmap developed with prioritized staff, business processes to build/rebuild, reporting, and tool / technology requirements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55A6E5-45CE-8BF9-D2FE-A7C400C80B30}"/>
              </a:ext>
            </a:extLst>
          </p:cNvPr>
          <p:cNvGrpSpPr/>
          <p:nvPr/>
        </p:nvGrpSpPr>
        <p:grpSpPr>
          <a:xfrm>
            <a:off x="3323515" y="2735042"/>
            <a:ext cx="8267643" cy="380343"/>
            <a:chOff x="3323515" y="2735042"/>
            <a:chExt cx="8267643" cy="38034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C9CFFCD-F45E-4A1E-0152-6D1B41478803}"/>
                </a:ext>
              </a:extLst>
            </p:cNvPr>
            <p:cNvSpPr/>
            <p:nvPr/>
          </p:nvSpPr>
          <p:spPr>
            <a:xfrm>
              <a:off x="3323515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E0230867-111B-0BA7-CD82-21EE581C90C7}"/>
                </a:ext>
              </a:extLst>
            </p:cNvPr>
            <p:cNvSpPr/>
            <p:nvPr/>
          </p:nvSpPr>
          <p:spPr>
            <a:xfrm rot="10800000">
              <a:off x="3376293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E32111F-B241-3E35-1F72-235E0E9749E7}"/>
                </a:ext>
              </a:extLst>
            </p:cNvPr>
            <p:cNvSpPr/>
            <p:nvPr/>
          </p:nvSpPr>
          <p:spPr>
            <a:xfrm>
              <a:off x="5090698" y="2735042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15C5EB38-3BEC-2997-77D4-4BA039B3C554}"/>
                </a:ext>
              </a:extLst>
            </p:cNvPr>
            <p:cNvSpPr/>
            <p:nvPr/>
          </p:nvSpPr>
          <p:spPr>
            <a:xfrm rot="10800000">
              <a:off x="5146169" y="3031319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E7546E2-DAB8-2560-E422-CCFD813665C3}"/>
                </a:ext>
              </a:extLst>
            </p:cNvPr>
            <p:cNvSpPr/>
            <p:nvPr/>
          </p:nvSpPr>
          <p:spPr>
            <a:xfrm>
              <a:off x="6611337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479046D6-EA5B-E459-91B2-C2385420E3A6}"/>
                </a:ext>
              </a:extLst>
            </p:cNvPr>
            <p:cNvSpPr/>
            <p:nvPr/>
          </p:nvSpPr>
          <p:spPr>
            <a:xfrm rot="10800000">
              <a:off x="6664115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CBF2258-BD84-7F22-3E3D-C58F2BB07A04}"/>
                </a:ext>
              </a:extLst>
            </p:cNvPr>
            <p:cNvSpPr/>
            <p:nvPr/>
          </p:nvSpPr>
          <p:spPr>
            <a:xfrm>
              <a:off x="9899158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35641A33-F354-7241-7F70-BF0B8D3BD8FD}"/>
                </a:ext>
              </a:extLst>
            </p:cNvPr>
            <p:cNvSpPr/>
            <p:nvPr/>
          </p:nvSpPr>
          <p:spPr>
            <a:xfrm rot="10800000">
              <a:off x="9951936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3DE750C-E9A0-51FD-E050-CEFB1329DEFE}"/>
                </a:ext>
              </a:extLst>
            </p:cNvPr>
            <p:cNvSpPr/>
            <p:nvPr/>
          </p:nvSpPr>
          <p:spPr>
            <a:xfrm>
              <a:off x="8378520" y="2735042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F4DE7AC9-E8F7-7862-4207-8A28705951B2}"/>
                </a:ext>
              </a:extLst>
            </p:cNvPr>
            <p:cNvSpPr/>
            <p:nvPr/>
          </p:nvSpPr>
          <p:spPr>
            <a:xfrm rot="10800000">
              <a:off x="8433991" y="3031319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E4CFDDA-BCA1-66DB-7E14-01882AC3E92E}"/>
              </a:ext>
            </a:extLst>
          </p:cNvPr>
          <p:cNvGrpSpPr/>
          <p:nvPr/>
        </p:nvGrpSpPr>
        <p:grpSpPr>
          <a:xfrm>
            <a:off x="3323515" y="1160463"/>
            <a:ext cx="8267643" cy="379271"/>
            <a:chOff x="3323515" y="1160463"/>
            <a:chExt cx="8267643" cy="379271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E671D49-EE36-FC2D-BF99-5BC1614F5B59}"/>
                </a:ext>
              </a:extLst>
            </p:cNvPr>
            <p:cNvSpPr/>
            <p:nvPr/>
          </p:nvSpPr>
          <p:spPr>
            <a:xfrm>
              <a:off x="3323515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113" name="Isosceles Triangle 112">
              <a:extLst>
                <a:ext uri="{FF2B5EF4-FFF2-40B4-BE49-F238E27FC236}">
                  <a16:creationId xmlns:a16="http://schemas.microsoft.com/office/drawing/2014/main" id="{955EFD6C-E8B0-A8CD-AC0B-9B56ADA3B809}"/>
                </a:ext>
              </a:extLst>
            </p:cNvPr>
            <p:cNvSpPr/>
            <p:nvPr/>
          </p:nvSpPr>
          <p:spPr>
            <a:xfrm rot="10800000">
              <a:off x="3376293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00D37A6-D39D-EEEB-12B1-3C354A56FA7D}"/>
                </a:ext>
              </a:extLst>
            </p:cNvPr>
            <p:cNvSpPr/>
            <p:nvPr/>
          </p:nvSpPr>
          <p:spPr>
            <a:xfrm>
              <a:off x="5090698" y="1160463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id="{46D493C5-6513-D194-9ABB-0E96648E6F21}"/>
                </a:ext>
              </a:extLst>
            </p:cNvPr>
            <p:cNvSpPr/>
            <p:nvPr/>
          </p:nvSpPr>
          <p:spPr>
            <a:xfrm rot="10800000">
              <a:off x="5146169" y="145566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235C056-7D54-051C-2548-1F35A83729C8}"/>
                </a:ext>
              </a:extLst>
            </p:cNvPr>
            <p:cNvSpPr/>
            <p:nvPr/>
          </p:nvSpPr>
          <p:spPr>
            <a:xfrm>
              <a:off x="6611337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119" name="Isosceles Triangle 118">
              <a:extLst>
                <a:ext uri="{FF2B5EF4-FFF2-40B4-BE49-F238E27FC236}">
                  <a16:creationId xmlns:a16="http://schemas.microsoft.com/office/drawing/2014/main" id="{30A1B050-F9F8-C30B-E9E8-824909F5235E}"/>
                </a:ext>
              </a:extLst>
            </p:cNvPr>
            <p:cNvSpPr/>
            <p:nvPr/>
          </p:nvSpPr>
          <p:spPr>
            <a:xfrm rot="10800000">
              <a:off x="6664115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1BFF929-6C7F-B501-3DB9-9D8D5DFB6E09}"/>
                </a:ext>
              </a:extLst>
            </p:cNvPr>
            <p:cNvSpPr/>
            <p:nvPr/>
          </p:nvSpPr>
          <p:spPr>
            <a:xfrm>
              <a:off x="9899158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228795E6-6395-0DFB-CD8F-2CE3074EC9AE}"/>
                </a:ext>
              </a:extLst>
            </p:cNvPr>
            <p:cNvSpPr/>
            <p:nvPr/>
          </p:nvSpPr>
          <p:spPr>
            <a:xfrm rot="10800000">
              <a:off x="9951936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D41A4E3-7816-0AD5-7756-33A54E020DB2}"/>
                </a:ext>
              </a:extLst>
            </p:cNvPr>
            <p:cNvSpPr/>
            <p:nvPr/>
          </p:nvSpPr>
          <p:spPr>
            <a:xfrm>
              <a:off x="8378520" y="1160463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125" name="Isosceles Triangle 124">
              <a:extLst>
                <a:ext uri="{FF2B5EF4-FFF2-40B4-BE49-F238E27FC236}">
                  <a16:creationId xmlns:a16="http://schemas.microsoft.com/office/drawing/2014/main" id="{BF96C23E-AFC9-2885-4740-51224DC403D8}"/>
                </a:ext>
              </a:extLst>
            </p:cNvPr>
            <p:cNvSpPr/>
            <p:nvPr/>
          </p:nvSpPr>
          <p:spPr>
            <a:xfrm rot="10800000">
              <a:off x="8433991" y="145566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ECF610-296F-FFDC-C788-EC64FF86E9FC}"/>
              </a:ext>
            </a:extLst>
          </p:cNvPr>
          <p:cNvGrpSpPr/>
          <p:nvPr/>
        </p:nvGrpSpPr>
        <p:grpSpPr>
          <a:xfrm>
            <a:off x="3323515" y="4308158"/>
            <a:ext cx="8267643" cy="379266"/>
            <a:chOff x="3323515" y="4308158"/>
            <a:chExt cx="8267643" cy="379266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37CF8C3-C233-A1EF-F72C-F87FB838E99E}"/>
                </a:ext>
              </a:extLst>
            </p:cNvPr>
            <p:cNvSpPr/>
            <p:nvPr/>
          </p:nvSpPr>
          <p:spPr>
            <a:xfrm>
              <a:off x="3323515" y="4308158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2F2011C6-1C9E-35B1-6617-46683FCE1FE7}"/>
                </a:ext>
              </a:extLst>
            </p:cNvPr>
            <p:cNvSpPr/>
            <p:nvPr/>
          </p:nvSpPr>
          <p:spPr>
            <a:xfrm rot="10800000">
              <a:off x="3376293" y="460335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869F8C8B-53D1-B27B-B94C-DFDFA02255A9}"/>
                </a:ext>
              </a:extLst>
            </p:cNvPr>
            <p:cNvSpPr/>
            <p:nvPr/>
          </p:nvSpPr>
          <p:spPr>
            <a:xfrm>
              <a:off x="5090698" y="4308158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131" name="Isosceles Triangle 130">
              <a:extLst>
                <a:ext uri="{FF2B5EF4-FFF2-40B4-BE49-F238E27FC236}">
                  <a16:creationId xmlns:a16="http://schemas.microsoft.com/office/drawing/2014/main" id="{32A42EF0-EDBD-AA51-00D2-62889E6392DD}"/>
                </a:ext>
              </a:extLst>
            </p:cNvPr>
            <p:cNvSpPr/>
            <p:nvPr/>
          </p:nvSpPr>
          <p:spPr>
            <a:xfrm rot="10800000">
              <a:off x="5146169" y="460335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07F8F182-7E8E-D645-0C63-D0ABE9054F14}"/>
                </a:ext>
              </a:extLst>
            </p:cNvPr>
            <p:cNvSpPr/>
            <p:nvPr/>
          </p:nvSpPr>
          <p:spPr>
            <a:xfrm>
              <a:off x="6611337" y="4308158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134" name="Isosceles Triangle 133">
              <a:extLst>
                <a:ext uri="{FF2B5EF4-FFF2-40B4-BE49-F238E27FC236}">
                  <a16:creationId xmlns:a16="http://schemas.microsoft.com/office/drawing/2014/main" id="{0FB17A55-3A01-C124-E246-56E37B60A872}"/>
                </a:ext>
              </a:extLst>
            </p:cNvPr>
            <p:cNvSpPr/>
            <p:nvPr/>
          </p:nvSpPr>
          <p:spPr>
            <a:xfrm rot="10800000">
              <a:off x="6664115" y="460335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D79E62E-7065-3A1E-3C08-F036DFAEF57E}"/>
                </a:ext>
              </a:extLst>
            </p:cNvPr>
            <p:cNvSpPr/>
            <p:nvPr/>
          </p:nvSpPr>
          <p:spPr>
            <a:xfrm>
              <a:off x="9899158" y="4308158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137" name="Isosceles Triangle 136">
              <a:extLst>
                <a:ext uri="{FF2B5EF4-FFF2-40B4-BE49-F238E27FC236}">
                  <a16:creationId xmlns:a16="http://schemas.microsoft.com/office/drawing/2014/main" id="{D2F75571-05F7-D2EA-0A19-924160D19F55}"/>
                </a:ext>
              </a:extLst>
            </p:cNvPr>
            <p:cNvSpPr/>
            <p:nvPr/>
          </p:nvSpPr>
          <p:spPr>
            <a:xfrm rot="10800000">
              <a:off x="9951936" y="460335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77F7C13-10CE-05A6-45F9-F545AE4B030A}"/>
                </a:ext>
              </a:extLst>
            </p:cNvPr>
            <p:cNvSpPr/>
            <p:nvPr/>
          </p:nvSpPr>
          <p:spPr>
            <a:xfrm>
              <a:off x="8378520" y="4308158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id="{F6C1BDF4-AE3A-0883-B6E7-89CD5698DFEB}"/>
                </a:ext>
              </a:extLst>
            </p:cNvPr>
            <p:cNvSpPr/>
            <p:nvPr/>
          </p:nvSpPr>
          <p:spPr>
            <a:xfrm rot="10800000">
              <a:off x="8433991" y="460335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83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8F418-6A29-5EF9-69ED-5EF751B5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</p:spPr>
        <p:txBody>
          <a:bodyPr/>
          <a:lstStyle/>
          <a:p>
            <a:r>
              <a:rPr lang="en-US" dirty="0"/>
              <a:t>Commercial Productivity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1BF8F-C5C1-8A0B-70A4-3EFE6A10201C}"/>
              </a:ext>
            </a:extLst>
          </p:cNvPr>
          <p:cNvSpPr/>
          <p:nvPr/>
        </p:nvSpPr>
        <p:spPr>
          <a:xfrm>
            <a:off x="609600" y="1160463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t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itchFamily="50" charset="0"/>
                <a:cs typeface="Arial"/>
                <a:sym typeface="Arial"/>
              </a:rPr>
              <a:t>Definition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itchFamily="50" charset="0"/>
                <a:cs typeface="Arial"/>
                <a:sym typeface="Arial"/>
              </a:rPr>
              <a:t>Definition and socialization of clear GTM processes including metrics, handoffs, and service level agreements (SLAs) across Sales, Marketing, and Customer Success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957285-1A28-09E8-E3B6-00FA4D40D613}"/>
              </a:ext>
            </a:extLst>
          </p:cNvPr>
          <p:cNvSpPr/>
          <p:nvPr/>
        </p:nvSpPr>
        <p:spPr>
          <a:xfrm>
            <a:off x="609600" y="1160463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Commercial Process Innovation</a:t>
            </a:r>
            <a:endParaRPr lang="en-ID" sz="9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79CD7E-0388-0041-BDC6-645D5C77B51D}"/>
              </a:ext>
            </a:extLst>
          </p:cNvPr>
          <p:cNvSpPr/>
          <p:nvPr/>
        </p:nvSpPr>
        <p:spPr>
          <a:xfrm>
            <a:off x="609600" y="2735043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Ins="72000" rtlCol="0" anchor="t"/>
          <a:lstStyle/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Definition</a:t>
            </a:r>
          </a:p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Method for dividing the target market and both prospective and current accounts by grouping buyers with common characteristics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118931-E653-EFAC-FBD4-4D36B2123430}"/>
              </a:ext>
            </a:extLst>
          </p:cNvPr>
          <p:cNvSpPr/>
          <p:nvPr/>
        </p:nvSpPr>
        <p:spPr>
          <a:xfrm>
            <a:off x="609600" y="2735042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Market and Account Segmentation</a:t>
            </a:r>
            <a:endParaRPr lang="en-ID" sz="9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DD27AE-FA72-7C22-3029-9D577AA3786A}"/>
              </a:ext>
            </a:extLst>
          </p:cNvPr>
          <p:cNvSpPr/>
          <p:nvPr/>
        </p:nvSpPr>
        <p:spPr>
          <a:xfrm>
            <a:off x="609600" y="4309621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t"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000" b="1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Definition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900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Definition of go-to-market roles and responsibilities for the entire commercial function (Sales, Marketing, and Success)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9319A1-E0A4-BF52-8EAD-861DC5036997}"/>
              </a:ext>
            </a:extLst>
          </p:cNvPr>
          <p:cNvSpPr/>
          <p:nvPr/>
        </p:nvSpPr>
        <p:spPr>
          <a:xfrm>
            <a:off x="609600" y="4309621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Revenue Role Design</a:t>
            </a:r>
            <a:endParaRPr lang="en-ID" sz="9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610A71-5287-6F09-749C-0DB1DE84410B}"/>
              </a:ext>
            </a:extLst>
          </p:cNvPr>
          <p:cNvSpPr txBox="1"/>
          <p:nvPr/>
        </p:nvSpPr>
        <p:spPr>
          <a:xfrm>
            <a:off x="9917158" y="1567968"/>
            <a:ext cx="1656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Processes developed for full buyer/customer lifecycle by segment and channel with aligned KPIs, clear handoffs across functions / customer-facing teams, and regular review of data to identify opportunities for automation/ improvement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B5BC15-ECF9-770B-DD1C-047A8EC5658C}"/>
              </a:ext>
            </a:extLst>
          </p:cNvPr>
          <p:cNvSpPr txBox="1"/>
          <p:nvPr/>
        </p:nvSpPr>
        <p:spPr>
          <a:xfrm>
            <a:off x="6629337" y="1567968"/>
            <a:ext cx="1656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Shared understanding of all commercial processes established with opportunities identified to integrate across functions, improving the customer journey and customer dataflow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89DD66-0997-B4B1-65AA-3FA9D46B8557}"/>
              </a:ext>
            </a:extLst>
          </p:cNvPr>
          <p:cNvSpPr txBox="1"/>
          <p:nvPr/>
        </p:nvSpPr>
        <p:spPr>
          <a:xfrm>
            <a:off x="3341515" y="1567968"/>
            <a:ext cx="1656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Established commercial processes predominantly exist only within individual functions with inconsistent detail around handoffs and SLAs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2FF447-D28C-8C43-ABCB-EAC4B28E631B}"/>
              </a:ext>
            </a:extLst>
          </p:cNvPr>
          <p:cNvSpPr txBox="1"/>
          <p:nvPr/>
        </p:nvSpPr>
        <p:spPr>
          <a:xfrm>
            <a:off x="9917158" y="3142547"/>
            <a:ext cx="1656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Addressable and un-addressable segments prioritized by current </a:t>
            </a:r>
            <a:br>
              <a:rPr lang="en-US" sz="800" dirty="0">
                <a:latin typeface="Avenir Next LT Pro" pitchFamily="50" charset="0"/>
              </a:rPr>
            </a:br>
            <a:r>
              <a:rPr lang="en-US" sz="800" dirty="0">
                <a:latin typeface="Avenir Next LT Pro" pitchFamily="50" charset="0"/>
              </a:rPr>
              <a:t>and potential spend, with buyer intent data used to drive real-time prioritization of scarce commercial resourcing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C937F7-42F1-84DF-4816-4D9C8E7A6011}"/>
              </a:ext>
            </a:extLst>
          </p:cNvPr>
          <p:cNvSpPr txBox="1"/>
          <p:nvPr/>
        </p:nvSpPr>
        <p:spPr>
          <a:xfrm>
            <a:off x="6629337" y="3142547"/>
            <a:ext cx="1656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Addressable and un-addressable segments prioritized by both current and potential spend, with the most economically advantageous accounts receiving disproportionate commercial resources to maximize profitability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35B248-84E8-9EA1-55D9-DAA26E3EB59C}"/>
              </a:ext>
            </a:extLst>
          </p:cNvPr>
          <p:cNvSpPr txBox="1"/>
          <p:nvPr/>
        </p:nvSpPr>
        <p:spPr>
          <a:xfrm>
            <a:off x="3341515" y="3142547"/>
            <a:ext cx="165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i="0" dirty="0">
                <a:effectLst/>
                <a:latin typeface="Avenir Next LT Pro" pitchFamily="50" charset="0"/>
              </a:rPr>
              <a:t>Basic market and account segmentation developed, relying heavily on firmographics such as company size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3D1D01-98EE-0280-8077-9BC996AE025D}"/>
              </a:ext>
            </a:extLst>
          </p:cNvPr>
          <p:cNvSpPr txBox="1"/>
          <p:nvPr/>
        </p:nvSpPr>
        <p:spPr>
          <a:xfrm>
            <a:off x="9917158" y="4715663"/>
            <a:ext cx="1656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Roles and responsibilities well-understood across the commercial organization with decisions for new roles and changes in responsibility ownership informed by customer journey analytics and regularly reviewed as a team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7BC1DE-A44E-94B0-B142-E9CA07912116}"/>
              </a:ext>
            </a:extLst>
          </p:cNvPr>
          <p:cNvSpPr txBox="1"/>
          <p:nvPr/>
        </p:nvSpPr>
        <p:spPr>
          <a:xfrm>
            <a:off x="6629337" y="4715663"/>
            <a:ext cx="1656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Coordinated process for defining go-to-market roles and responsibilities across functions using a combination of buyer data and commercial performance to add new roles and capabilities; regular benchmarking of role design and leveling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5E63D0-AC06-DE23-0997-3DE647862BEE}"/>
              </a:ext>
            </a:extLst>
          </p:cNvPr>
          <p:cNvSpPr txBox="1"/>
          <p:nvPr/>
        </p:nvSpPr>
        <p:spPr>
          <a:xfrm>
            <a:off x="3341515" y="4715663"/>
            <a:ext cx="1656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i="0" dirty="0">
                <a:effectLst/>
                <a:latin typeface="Avenir Next LT Pro" pitchFamily="50" charset="0"/>
              </a:rPr>
              <a:t>Sales, marketing, and success roles clearly defined within functional siloes, resulting in some overlap of activities and friction regarding activity ownership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BDA1FF-FE1A-D1D6-ECD5-698D5DB8A470}"/>
              </a:ext>
            </a:extLst>
          </p:cNvPr>
          <p:cNvGrpSpPr/>
          <p:nvPr/>
        </p:nvGrpSpPr>
        <p:grpSpPr>
          <a:xfrm>
            <a:off x="3323515" y="2735042"/>
            <a:ext cx="8267643" cy="380343"/>
            <a:chOff x="3323515" y="2735042"/>
            <a:chExt cx="8267643" cy="3803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55EC76-BF06-942D-B0DE-CBF7083663D2}"/>
                </a:ext>
              </a:extLst>
            </p:cNvPr>
            <p:cNvSpPr/>
            <p:nvPr/>
          </p:nvSpPr>
          <p:spPr>
            <a:xfrm>
              <a:off x="3323515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39E5D53-B01F-B7FD-4F7F-F5C2C1438B9D}"/>
                </a:ext>
              </a:extLst>
            </p:cNvPr>
            <p:cNvSpPr/>
            <p:nvPr/>
          </p:nvSpPr>
          <p:spPr>
            <a:xfrm rot="10800000">
              <a:off x="3376293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F2735FB-8576-2F45-33EF-1D1470D9BC9C}"/>
                </a:ext>
              </a:extLst>
            </p:cNvPr>
            <p:cNvSpPr/>
            <p:nvPr/>
          </p:nvSpPr>
          <p:spPr>
            <a:xfrm>
              <a:off x="5090698" y="2735042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B3A6E0B0-8421-DFFC-07F4-9F6723BD9589}"/>
                </a:ext>
              </a:extLst>
            </p:cNvPr>
            <p:cNvSpPr/>
            <p:nvPr/>
          </p:nvSpPr>
          <p:spPr>
            <a:xfrm rot="10800000">
              <a:off x="5146169" y="3031319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76F88E-9FD4-7560-E4CF-363985EC127D}"/>
                </a:ext>
              </a:extLst>
            </p:cNvPr>
            <p:cNvSpPr/>
            <p:nvPr/>
          </p:nvSpPr>
          <p:spPr>
            <a:xfrm>
              <a:off x="6611337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40DC908-7DC7-2D33-1F64-29563F7FD8F3}"/>
                </a:ext>
              </a:extLst>
            </p:cNvPr>
            <p:cNvSpPr/>
            <p:nvPr/>
          </p:nvSpPr>
          <p:spPr>
            <a:xfrm rot="10800000">
              <a:off x="6664115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770D2A2-C791-A300-40EB-779B1BA4131A}"/>
                </a:ext>
              </a:extLst>
            </p:cNvPr>
            <p:cNvSpPr/>
            <p:nvPr/>
          </p:nvSpPr>
          <p:spPr>
            <a:xfrm>
              <a:off x="9899158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B2853FF5-C07B-6506-FC92-76DEF8186ABF}"/>
                </a:ext>
              </a:extLst>
            </p:cNvPr>
            <p:cNvSpPr/>
            <p:nvPr/>
          </p:nvSpPr>
          <p:spPr>
            <a:xfrm rot="10800000">
              <a:off x="9951936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494F10-4139-DC90-C7FD-B293A6DFF5BD}"/>
                </a:ext>
              </a:extLst>
            </p:cNvPr>
            <p:cNvSpPr/>
            <p:nvPr/>
          </p:nvSpPr>
          <p:spPr>
            <a:xfrm>
              <a:off x="8378520" y="2735042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E0967BA-AC93-A167-F785-FEB82E8597D1}"/>
                </a:ext>
              </a:extLst>
            </p:cNvPr>
            <p:cNvSpPr/>
            <p:nvPr/>
          </p:nvSpPr>
          <p:spPr>
            <a:xfrm rot="10800000">
              <a:off x="8433991" y="3031319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E0BC0C-EDF2-EE70-1FD1-2591FBA7C79E}"/>
              </a:ext>
            </a:extLst>
          </p:cNvPr>
          <p:cNvGrpSpPr/>
          <p:nvPr/>
        </p:nvGrpSpPr>
        <p:grpSpPr>
          <a:xfrm>
            <a:off x="3323515" y="1160463"/>
            <a:ext cx="8267643" cy="379271"/>
            <a:chOff x="3323515" y="1160463"/>
            <a:chExt cx="8267643" cy="37927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323B911-9FA3-EE13-FA78-054A5AE8C07A}"/>
                </a:ext>
              </a:extLst>
            </p:cNvPr>
            <p:cNvSpPr/>
            <p:nvPr/>
          </p:nvSpPr>
          <p:spPr>
            <a:xfrm>
              <a:off x="3323515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8FB15CA3-3D28-1F84-A634-1F93B240229E}"/>
                </a:ext>
              </a:extLst>
            </p:cNvPr>
            <p:cNvSpPr/>
            <p:nvPr/>
          </p:nvSpPr>
          <p:spPr>
            <a:xfrm rot="10800000">
              <a:off x="3376293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F7B473D-5F09-A41D-2607-BF5EC4D14569}"/>
                </a:ext>
              </a:extLst>
            </p:cNvPr>
            <p:cNvSpPr/>
            <p:nvPr/>
          </p:nvSpPr>
          <p:spPr>
            <a:xfrm>
              <a:off x="5090698" y="1160463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66F0C49A-8B92-CCC0-50AA-2BA21E02E2D7}"/>
                </a:ext>
              </a:extLst>
            </p:cNvPr>
            <p:cNvSpPr/>
            <p:nvPr/>
          </p:nvSpPr>
          <p:spPr>
            <a:xfrm rot="10800000">
              <a:off x="5146169" y="145566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B617072-5CEC-0496-3C7A-DFB93E85521F}"/>
                </a:ext>
              </a:extLst>
            </p:cNvPr>
            <p:cNvSpPr/>
            <p:nvPr/>
          </p:nvSpPr>
          <p:spPr>
            <a:xfrm>
              <a:off x="6611337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8BB42D26-7335-CB73-2236-E0D437A3E618}"/>
                </a:ext>
              </a:extLst>
            </p:cNvPr>
            <p:cNvSpPr/>
            <p:nvPr/>
          </p:nvSpPr>
          <p:spPr>
            <a:xfrm rot="10800000">
              <a:off x="6664115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42CBC00-A3DF-8E62-EB5B-73552B71D760}"/>
                </a:ext>
              </a:extLst>
            </p:cNvPr>
            <p:cNvSpPr/>
            <p:nvPr/>
          </p:nvSpPr>
          <p:spPr>
            <a:xfrm>
              <a:off x="9899158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B5A34197-63BF-DD6A-DCCC-B498C61A0C65}"/>
                </a:ext>
              </a:extLst>
            </p:cNvPr>
            <p:cNvSpPr/>
            <p:nvPr/>
          </p:nvSpPr>
          <p:spPr>
            <a:xfrm rot="10800000">
              <a:off x="9951936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54FEB54-6EC9-EF7B-9D7B-A7C5A99CC935}"/>
                </a:ext>
              </a:extLst>
            </p:cNvPr>
            <p:cNvSpPr/>
            <p:nvPr/>
          </p:nvSpPr>
          <p:spPr>
            <a:xfrm>
              <a:off x="8378520" y="1160463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E68CB640-C58C-B738-846D-735F757079F1}"/>
                </a:ext>
              </a:extLst>
            </p:cNvPr>
            <p:cNvSpPr/>
            <p:nvPr/>
          </p:nvSpPr>
          <p:spPr>
            <a:xfrm rot="10800000">
              <a:off x="8433991" y="145566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C4F7B1-9A0E-8606-3FEF-512ED70BD229}"/>
              </a:ext>
            </a:extLst>
          </p:cNvPr>
          <p:cNvGrpSpPr/>
          <p:nvPr/>
        </p:nvGrpSpPr>
        <p:grpSpPr>
          <a:xfrm>
            <a:off x="3323515" y="4308158"/>
            <a:ext cx="8267643" cy="379266"/>
            <a:chOff x="3323515" y="4308158"/>
            <a:chExt cx="8267643" cy="37926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C02C625-1B25-EC8B-D75C-0C2031A7B9CE}"/>
                </a:ext>
              </a:extLst>
            </p:cNvPr>
            <p:cNvSpPr/>
            <p:nvPr/>
          </p:nvSpPr>
          <p:spPr>
            <a:xfrm>
              <a:off x="3323515" y="4308158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A3BF5ED5-405E-A04E-39AC-BAD902E44301}"/>
                </a:ext>
              </a:extLst>
            </p:cNvPr>
            <p:cNvSpPr/>
            <p:nvPr/>
          </p:nvSpPr>
          <p:spPr>
            <a:xfrm rot="10800000">
              <a:off x="3376293" y="460335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50C75CB-26C7-63C4-EC65-DEE48176984F}"/>
                </a:ext>
              </a:extLst>
            </p:cNvPr>
            <p:cNvSpPr/>
            <p:nvPr/>
          </p:nvSpPr>
          <p:spPr>
            <a:xfrm>
              <a:off x="5090698" y="4308158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4FF18C78-54ED-8AC9-7CC7-072AE2757C79}"/>
                </a:ext>
              </a:extLst>
            </p:cNvPr>
            <p:cNvSpPr/>
            <p:nvPr/>
          </p:nvSpPr>
          <p:spPr>
            <a:xfrm rot="10800000">
              <a:off x="5146169" y="460335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BDBF902-B638-C402-6721-8829A7570183}"/>
                </a:ext>
              </a:extLst>
            </p:cNvPr>
            <p:cNvSpPr/>
            <p:nvPr/>
          </p:nvSpPr>
          <p:spPr>
            <a:xfrm>
              <a:off x="6611337" y="4308158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E201D2F9-2D25-0C91-A9BC-227307298610}"/>
                </a:ext>
              </a:extLst>
            </p:cNvPr>
            <p:cNvSpPr/>
            <p:nvPr/>
          </p:nvSpPr>
          <p:spPr>
            <a:xfrm rot="10800000">
              <a:off x="6664115" y="460335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0C7DC57-ECB7-B25F-E87C-273D2EC67553}"/>
                </a:ext>
              </a:extLst>
            </p:cNvPr>
            <p:cNvSpPr/>
            <p:nvPr/>
          </p:nvSpPr>
          <p:spPr>
            <a:xfrm>
              <a:off x="9899158" y="4308158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D4E1137F-E789-CEB3-0D8C-18F3F3D10169}"/>
                </a:ext>
              </a:extLst>
            </p:cNvPr>
            <p:cNvSpPr/>
            <p:nvPr/>
          </p:nvSpPr>
          <p:spPr>
            <a:xfrm rot="10800000">
              <a:off x="9951936" y="460335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D0AA21A-D477-F031-FBC8-5B6A4BEF8FC8}"/>
                </a:ext>
              </a:extLst>
            </p:cNvPr>
            <p:cNvSpPr/>
            <p:nvPr/>
          </p:nvSpPr>
          <p:spPr>
            <a:xfrm>
              <a:off x="8378520" y="4308158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35F0352D-4045-1AE2-8606-BDFB1D1006BD}"/>
                </a:ext>
              </a:extLst>
            </p:cNvPr>
            <p:cNvSpPr/>
            <p:nvPr/>
          </p:nvSpPr>
          <p:spPr>
            <a:xfrm rot="10800000">
              <a:off x="8433991" y="460335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61" name="Table 6">
            <a:extLst>
              <a:ext uri="{FF2B5EF4-FFF2-40B4-BE49-F238E27FC236}">
                <a16:creationId xmlns:a16="http://schemas.microsoft.com/office/drawing/2014/main" id="{DAF62285-7061-5A25-7915-966C33FB9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805578"/>
              </p:ext>
            </p:extLst>
          </p:nvPr>
        </p:nvGraphicFramePr>
        <p:xfrm>
          <a:off x="611187" y="5846100"/>
          <a:ext cx="10969626" cy="324000"/>
        </p:xfrm>
        <a:graphic>
          <a:graphicData uri="http://schemas.openxmlformats.org/drawingml/2006/table">
            <a:tbl>
              <a:tblPr firstRow="1" bandRow="1"/>
              <a:tblGrid>
                <a:gridCol w="1828271">
                  <a:extLst>
                    <a:ext uri="{9D8B030D-6E8A-4147-A177-3AD203B41FA5}">
                      <a16:colId xmlns:a16="http://schemas.microsoft.com/office/drawing/2014/main" val="1642930790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44929696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53683906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4271142159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74585779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12204015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Growth Contribution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Commercial Productivity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Forecasting and Business Health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Compensation and Team Engagement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Performance Analytics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Tools and Technology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147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08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8F418-6A29-5EF9-69ED-5EF751B5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</p:spPr>
        <p:txBody>
          <a:bodyPr/>
          <a:lstStyle/>
          <a:p>
            <a:r>
              <a:rPr lang="en-US" dirty="0"/>
              <a:t>Commercial Productivity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1BF8F-C5C1-8A0B-70A4-3EFE6A10201C}"/>
              </a:ext>
            </a:extLst>
          </p:cNvPr>
          <p:cNvSpPr/>
          <p:nvPr/>
        </p:nvSpPr>
        <p:spPr>
          <a:xfrm>
            <a:off x="609600" y="1160463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t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itchFamily="50" charset="0"/>
                <a:cs typeface="Arial"/>
                <a:sym typeface="Arial"/>
              </a:rPr>
              <a:t>Definition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chemeClr val="tx1"/>
                </a:solidFill>
                <a:latin typeface="Avenir Next LT Pro" pitchFamily="50" charset="0"/>
                <a:cs typeface="Arial"/>
                <a:sym typeface="Arial"/>
              </a:rPr>
              <a:t>Analytically driven planning process to determine optimal size of commercial teams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957285-1A28-09E8-E3B6-00FA4D40D613}"/>
              </a:ext>
            </a:extLst>
          </p:cNvPr>
          <p:cNvSpPr/>
          <p:nvPr/>
        </p:nvSpPr>
        <p:spPr>
          <a:xfrm>
            <a:off x="609600" y="1160463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Sizing and Capacity</a:t>
            </a:r>
            <a:endParaRPr lang="en-ID" sz="9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79CD7E-0388-0041-BDC6-645D5C77B51D}"/>
              </a:ext>
            </a:extLst>
          </p:cNvPr>
          <p:cNvSpPr/>
          <p:nvPr/>
        </p:nvSpPr>
        <p:spPr>
          <a:xfrm>
            <a:off x="609600" y="2735043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Ins="72000" rtlCol="0" anchor="t"/>
          <a:lstStyle/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Definition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Assignment of sales and success channels and personnel/partners to prospect and customer segments.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118931-E653-EFAC-FBD4-4D36B2123430}"/>
              </a:ext>
            </a:extLst>
          </p:cNvPr>
          <p:cNvSpPr/>
          <p:nvPr/>
        </p:nvSpPr>
        <p:spPr>
          <a:xfrm>
            <a:off x="609600" y="2735042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Market Coverage and Territory Design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395C5A-322E-490E-EACA-EFBC2B0D3CDD}"/>
              </a:ext>
            </a:extLst>
          </p:cNvPr>
          <p:cNvSpPr txBox="1"/>
          <p:nvPr/>
        </p:nvSpPr>
        <p:spPr>
          <a:xfrm>
            <a:off x="9917158" y="1567968"/>
            <a:ext cx="1656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Sales force and success sizing driven by reconciling output from activity-based, financial, and TAM-driven approaches; analyses account for distinct business units, channels, current team, and buyer preferences and potential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20706-7025-B1B9-F209-B6B298FA11F3}"/>
              </a:ext>
            </a:extLst>
          </p:cNvPr>
          <p:cNvSpPr txBox="1"/>
          <p:nvPr/>
        </p:nvSpPr>
        <p:spPr>
          <a:xfrm>
            <a:off x="6629337" y="1567968"/>
            <a:ext cx="1656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Optimal prospect and customer coverage for total addressable market identified through segment-specific analyses that account for account current and potential spend, combined with top-down growth expectations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BA117-06C9-948E-8AE0-A36F8E33AAAC}"/>
              </a:ext>
            </a:extLst>
          </p:cNvPr>
          <p:cNvSpPr txBox="1"/>
          <p:nvPr/>
        </p:nvSpPr>
        <p:spPr>
          <a:xfrm>
            <a:off x="3341515" y="1567968"/>
            <a:ext cx="1656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One dominant approach used to determine size of sales force and success teams, typically using customer firmographics and activity-based analysis or financial analysis to set constraints.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FF982B-9303-6EED-330E-F83A6EF0EA69}"/>
              </a:ext>
            </a:extLst>
          </p:cNvPr>
          <p:cNvSpPr txBox="1"/>
          <p:nvPr/>
        </p:nvSpPr>
        <p:spPr>
          <a:xfrm>
            <a:off x="9917158" y="3142547"/>
            <a:ext cx="1656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Coverage and territory decisions combine customer data, account size and potential to assign potential to each account and opportunity and allocate resourcing, minimizing channel conflict and over-resourcing top accounts / under-resourcing bottom.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75E4BC-9F94-2CE4-95EB-9C8F887F5C18}"/>
              </a:ext>
            </a:extLst>
          </p:cNvPr>
          <p:cNvSpPr txBox="1"/>
          <p:nvPr/>
        </p:nvSpPr>
        <p:spPr>
          <a:xfrm>
            <a:off x="6629337" y="3142547"/>
            <a:ext cx="165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Coverage and territory decisions driven by account size and potential, buyer preferences, </a:t>
            </a:r>
            <a:br>
              <a:rPr lang="en-US" sz="800" dirty="0">
                <a:latin typeface="Avenir Next LT Pro" pitchFamily="50" charset="0"/>
              </a:rPr>
            </a:br>
            <a:r>
              <a:rPr lang="en-US" sz="800" dirty="0">
                <a:latin typeface="Avenir Next LT Pro" pitchFamily="50" charset="0"/>
              </a:rPr>
              <a:t>and CAC/LTV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615A0-D18D-00D9-360A-7EBBAAD50716}"/>
              </a:ext>
            </a:extLst>
          </p:cNvPr>
          <p:cNvSpPr txBox="1"/>
          <p:nvPr/>
        </p:nvSpPr>
        <p:spPr>
          <a:xfrm>
            <a:off x="3341515" y="3142547"/>
            <a:ext cx="1656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i="0" dirty="0">
                <a:effectLst/>
                <a:latin typeface="Avenir Next LT Pro" pitchFamily="50" charset="0"/>
              </a:rPr>
              <a:t>Coverage and territory decisions primarily driven by current account size (in revenue); resource allocation and service applied consistently across segments and accounts; some channel conflict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D537DF-A726-277B-CFC5-CE637A7F41C1}"/>
              </a:ext>
            </a:extLst>
          </p:cNvPr>
          <p:cNvGrpSpPr/>
          <p:nvPr/>
        </p:nvGrpSpPr>
        <p:grpSpPr>
          <a:xfrm>
            <a:off x="3323515" y="2735042"/>
            <a:ext cx="8267643" cy="380343"/>
            <a:chOff x="3323515" y="2735042"/>
            <a:chExt cx="8267643" cy="38034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0AFADC-8A26-83A9-6FFE-DE4C16C75C37}"/>
                </a:ext>
              </a:extLst>
            </p:cNvPr>
            <p:cNvSpPr/>
            <p:nvPr/>
          </p:nvSpPr>
          <p:spPr>
            <a:xfrm>
              <a:off x="3323515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0621BF6-7417-5228-4654-FC11DA8A9052}"/>
                </a:ext>
              </a:extLst>
            </p:cNvPr>
            <p:cNvSpPr/>
            <p:nvPr/>
          </p:nvSpPr>
          <p:spPr>
            <a:xfrm rot="10800000">
              <a:off x="3376293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84285C-7EBD-AA40-10BB-655895ADC246}"/>
                </a:ext>
              </a:extLst>
            </p:cNvPr>
            <p:cNvSpPr/>
            <p:nvPr/>
          </p:nvSpPr>
          <p:spPr>
            <a:xfrm>
              <a:off x="5090698" y="2735042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B094188-A721-EC1E-24A7-9A150BC696E3}"/>
                </a:ext>
              </a:extLst>
            </p:cNvPr>
            <p:cNvSpPr/>
            <p:nvPr/>
          </p:nvSpPr>
          <p:spPr>
            <a:xfrm rot="10800000">
              <a:off x="5146169" y="3031319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143BF89-8425-F654-5C7D-79D05B871200}"/>
                </a:ext>
              </a:extLst>
            </p:cNvPr>
            <p:cNvSpPr/>
            <p:nvPr/>
          </p:nvSpPr>
          <p:spPr>
            <a:xfrm>
              <a:off x="6611337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BEB02E3B-D595-1718-183D-D2EA7365F671}"/>
                </a:ext>
              </a:extLst>
            </p:cNvPr>
            <p:cNvSpPr/>
            <p:nvPr/>
          </p:nvSpPr>
          <p:spPr>
            <a:xfrm rot="10800000">
              <a:off x="6664115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5103412-2724-2115-9593-B0389460570A}"/>
                </a:ext>
              </a:extLst>
            </p:cNvPr>
            <p:cNvSpPr/>
            <p:nvPr/>
          </p:nvSpPr>
          <p:spPr>
            <a:xfrm>
              <a:off x="9899158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8A473BAB-72DD-ECD3-0701-1BC600DF443F}"/>
                </a:ext>
              </a:extLst>
            </p:cNvPr>
            <p:cNvSpPr/>
            <p:nvPr/>
          </p:nvSpPr>
          <p:spPr>
            <a:xfrm rot="10800000">
              <a:off x="9951936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224ED78-137E-6D0F-C82E-EAFA12AB1A32}"/>
                </a:ext>
              </a:extLst>
            </p:cNvPr>
            <p:cNvSpPr/>
            <p:nvPr/>
          </p:nvSpPr>
          <p:spPr>
            <a:xfrm>
              <a:off x="8378520" y="2735042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15785DD5-7907-62A7-36A1-A3E1DEF8D665}"/>
                </a:ext>
              </a:extLst>
            </p:cNvPr>
            <p:cNvSpPr/>
            <p:nvPr/>
          </p:nvSpPr>
          <p:spPr>
            <a:xfrm rot="10800000">
              <a:off x="8433991" y="3031319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34797BC-6947-266E-E35D-279BBBB66306}"/>
              </a:ext>
            </a:extLst>
          </p:cNvPr>
          <p:cNvGrpSpPr/>
          <p:nvPr/>
        </p:nvGrpSpPr>
        <p:grpSpPr>
          <a:xfrm>
            <a:off x="3323515" y="1160463"/>
            <a:ext cx="8267643" cy="379271"/>
            <a:chOff x="3323515" y="1160463"/>
            <a:chExt cx="8267643" cy="3792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848CD85-9F36-2BCB-C679-F86B5E456087}"/>
                </a:ext>
              </a:extLst>
            </p:cNvPr>
            <p:cNvSpPr/>
            <p:nvPr/>
          </p:nvSpPr>
          <p:spPr>
            <a:xfrm>
              <a:off x="3323515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1FA339D-8BC6-521E-DA3E-2285DD8037EE}"/>
                </a:ext>
              </a:extLst>
            </p:cNvPr>
            <p:cNvSpPr/>
            <p:nvPr/>
          </p:nvSpPr>
          <p:spPr>
            <a:xfrm rot="10800000">
              <a:off x="3376293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0E08615-3730-45CF-EF31-2FC8B024956E}"/>
                </a:ext>
              </a:extLst>
            </p:cNvPr>
            <p:cNvSpPr/>
            <p:nvPr/>
          </p:nvSpPr>
          <p:spPr>
            <a:xfrm>
              <a:off x="5090698" y="1160463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2D9102B-90AE-2F71-0BF1-0DA71757A00F}"/>
                </a:ext>
              </a:extLst>
            </p:cNvPr>
            <p:cNvSpPr/>
            <p:nvPr/>
          </p:nvSpPr>
          <p:spPr>
            <a:xfrm rot="10800000">
              <a:off x="5146169" y="145566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A188D32-A1BC-A4E5-A10E-EC781EA5698B}"/>
                </a:ext>
              </a:extLst>
            </p:cNvPr>
            <p:cNvSpPr/>
            <p:nvPr/>
          </p:nvSpPr>
          <p:spPr>
            <a:xfrm>
              <a:off x="6611337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C11CA42C-62E8-686D-AA8F-9F48F9D8D647}"/>
                </a:ext>
              </a:extLst>
            </p:cNvPr>
            <p:cNvSpPr/>
            <p:nvPr/>
          </p:nvSpPr>
          <p:spPr>
            <a:xfrm rot="10800000">
              <a:off x="6664115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0CDC5EE-A66D-C6F0-BC83-F91BBAB0C05D}"/>
                </a:ext>
              </a:extLst>
            </p:cNvPr>
            <p:cNvSpPr/>
            <p:nvPr/>
          </p:nvSpPr>
          <p:spPr>
            <a:xfrm>
              <a:off x="9899158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DEA19848-8277-F810-A84C-50B50EC80A3F}"/>
                </a:ext>
              </a:extLst>
            </p:cNvPr>
            <p:cNvSpPr/>
            <p:nvPr/>
          </p:nvSpPr>
          <p:spPr>
            <a:xfrm rot="10800000">
              <a:off x="9951936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97DFD8-F5F8-8783-9AAB-104A3BB1BB2A}"/>
                </a:ext>
              </a:extLst>
            </p:cNvPr>
            <p:cNvSpPr/>
            <p:nvPr/>
          </p:nvSpPr>
          <p:spPr>
            <a:xfrm>
              <a:off x="8378520" y="1160463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518F4F43-76BF-0FD3-3A6C-4B080B06E929}"/>
                </a:ext>
              </a:extLst>
            </p:cNvPr>
            <p:cNvSpPr/>
            <p:nvPr/>
          </p:nvSpPr>
          <p:spPr>
            <a:xfrm rot="10800000">
              <a:off x="8433991" y="145566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6" name="Table 6">
            <a:extLst>
              <a:ext uri="{FF2B5EF4-FFF2-40B4-BE49-F238E27FC236}">
                <a16:creationId xmlns:a16="http://schemas.microsoft.com/office/drawing/2014/main" id="{573E9E64-8C5E-D289-4031-F6F3DD5DB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17398"/>
              </p:ext>
            </p:extLst>
          </p:nvPr>
        </p:nvGraphicFramePr>
        <p:xfrm>
          <a:off x="611187" y="5846100"/>
          <a:ext cx="10969626" cy="324000"/>
        </p:xfrm>
        <a:graphic>
          <a:graphicData uri="http://schemas.openxmlformats.org/drawingml/2006/table">
            <a:tbl>
              <a:tblPr firstRow="1" bandRow="1"/>
              <a:tblGrid>
                <a:gridCol w="1828271">
                  <a:extLst>
                    <a:ext uri="{9D8B030D-6E8A-4147-A177-3AD203B41FA5}">
                      <a16:colId xmlns:a16="http://schemas.microsoft.com/office/drawing/2014/main" val="1642930790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44929696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53683906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4271142159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74585779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12204015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Growth Contribution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Commercial Productivity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Forecasting and Business Health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Compensation and Team Engagement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Performance Analytics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Tools and Technology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147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37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8F418-6A29-5EF9-69ED-5EF751B5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</p:spPr>
        <p:txBody>
          <a:bodyPr/>
          <a:lstStyle/>
          <a:p>
            <a:r>
              <a:rPr lang="en-US" dirty="0"/>
              <a:t>Forecasting and Business Health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1BF8F-C5C1-8A0B-70A4-3EFE6A10201C}"/>
              </a:ext>
            </a:extLst>
          </p:cNvPr>
          <p:cNvSpPr/>
          <p:nvPr/>
        </p:nvSpPr>
        <p:spPr>
          <a:xfrm>
            <a:off x="609600" y="1160463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itchFamily="50" charset="0"/>
                <a:cs typeface="Arial"/>
                <a:sym typeface="Arial"/>
              </a:rPr>
              <a:t>Definition</a:t>
            </a:r>
          </a:p>
          <a:p>
            <a:pPr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defRPr/>
            </a:pPr>
            <a:r>
              <a:rPr lang="en-US" sz="800" kern="0" dirty="0">
                <a:solidFill>
                  <a:schemeClr val="tx1"/>
                </a:solidFill>
                <a:latin typeface="Avenir Next LT Pro" pitchFamily="50" charset="0"/>
                <a:cs typeface="Arial"/>
                <a:sym typeface="Arial"/>
              </a:rPr>
              <a:t>Organization of commercial efforts aligned to the (often non-linear) buyer journey, which simultaneously frames both the sales motion for sales coaching and enablement, as well as the forecasting process.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957285-1A28-09E8-E3B6-00FA4D40D613}"/>
              </a:ext>
            </a:extLst>
          </p:cNvPr>
          <p:cNvSpPr/>
          <p:nvPr/>
        </p:nvSpPr>
        <p:spPr>
          <a:xfrm>
            <a:off x="609600" y="1160463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Sales Process</a:t>
            </a:r>
            <a:endParaRPr lang="en-ID" sz="9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42EDA6-0A74-8FCF-3128-EC9E2A441BE3}"/>
              </a:ext>
            </a:extLst>
          </p:cNvPr>
          <p:cNvSpPr txBox="1"/>
          <p:nvPr/>
        </p:nvSpPr>
        <p:spPr>
          <a:xfrm>
            <a:off x="9917158" y="1567968"/>
            <a:ext cx="1656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Sales process reflective of buyers' seller-mediated and digital interactions; seller analytics readily available to guide activity prioritization with regularly refreshed buyer intel and leading/lagging KPIs to drive seller and partner effectiveness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717E0D-9CAC-01D2-225C-12A2F72E6500}"/>
              </a:ext>
            </a:extLst>
          </p:cNvPr>
          <p:cNvSpPr txBox="1"/>
          <p:nvPr/>
        </p:nvSpPr>
        <p:spPr>
          <a:xfrm>
            <a:off x="6629337" y="1567968"/>
            <a:ext cx="1656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Sales process closely aligned to common buyer journeys for each segment with aligned enablement resources and systems embedded in CRM and updated by sellers at each stage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157E38-41B3-53DA-417E-6EA2627179B0}"/>
              </a:ext>
            </a:extLst>
          </p:cNvPr>
          <p:cNvSpPr txBox="1"/>
          <p:nvPr/>
        </p:nvSpPr>
        <p:spPr>
          <a:xfrm>
            <a:off x="3341515" y="1567968"/>
            <a:ext cx="165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Standardized sales process in place for new logo opportunity management; process followed consistently by all hunters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A7ABE2-3685-5B67-D8F9-D49E4C95ECEF}"/>
              </a:ext>
            </a:extLst>
          </p:cNvPr>
          <p:cNvSpPr txBox="1"/>
          <p:nvPr/>
        </p:nvSpPr>
        <p:spPr>
          <a:xfrm>
            <a:off x="9917158" y="3142547"/>
            <a:ext cx="1656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Combination of prospect and customer intent data, historical purchase data, customer analytics, and machine learning inform sales forecasting accuracy and pipeline visibility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0C2B9B-CEFC-4F8B-21B7-4B86D84DA982}"/>
              </a:ext>
            </a:extLst>
          </p:cNvPr>
          <p:cNvSpPr txBox="1"/>
          <p:nvPr/>
        </p:nvSpPr>
        <p:spPr>
          <a:xfrm>
            <a:off x="6629337" y="3142547"/>
            <a:ext cx="1656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Verifiable indicators of new logo decision progress used to improve forecasting and pipeline visibility; simultaneous addition of Customer Success and partners into lead flow processes provides improved management and progression of customer opportunities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713606-A178-9893-7D15-14B4DA267D5E}"/>
              </a:ext>
            </a:extLst>
          </p:cNvPr>
          <p:cNvSpPr txBox="1"/>
          <p:nvPr/>
        </p:nvSpPr>
        <p:spPr>
          <a:xfrm>
            <a:off x="3341515" y="3142547"/>
            <a:ext cx="165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i="0" dirty="0">
                <a:effectLst/>
                <a:latin typeface="Avenir Next LT Pro" pitchFamily="50" charset="0"/>
              </a:rPr>
              <a:t>Lead flow process defined with funnel health target metrics defined and regular reporting cadence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149816-8D22-09F1-9AE1-394AC8476F22}"/>
              </a:ext>
            </a:extLst>
          </p:cNvPr>
          <p:cNvSpPr txBox="1"/>
          <p:nvPr/>
        </p:nvSpPr>
        <p:spPr>
          <a:xfrm>
            <a:off x="9917158" y="4715663"/>
            <a:ext cx="1656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latin typeface="Avenir Next LT Pro" pitchFamily="50" charset="0"/>
              </a:rPr>
              <a:t>Automated dashboards provide intelligence for each stage of customer journey; aggregate customer health score regularly refreshed with customer analytics and AI suggests high-potential points for improved customer lifecycle management and predicts likelihood of churn / retention / growth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070624-C2DD-FE1B-3B3A-354C41BAF18C}"/>
              </a:ext>
            </a:extLst>
          </p:cNvPr>
          <p:cNvSpPr txBox="1"/>
          <p:nvPr/>
        </p:nvSpPr>
        <p:spPr>
          <a:xfrm>
            <a:off x="6629337" y="4715663"/>
            <a:ext cx="1656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Comprehensive customer health score introduced and validated internally with adoption data and major risk events monitored to identify critical intervention points for Customer Success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5D5C3D-4835-9D8E-4B01-36D8C93759FA}"/>
              </a:ext>
            </a:extLst>
          </p:cNvPr>
          <p:cNvSpPr txBox="1"/>
          <p:nvPr/>
        </p:nvSpPr>
        <p:spPr>
          <a:xfrm>
            <a:off x="3341515" y="4715663"/>
            <a:ext cx="1656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i="0" dirty="0">
                <a:effectLst/>
                <a:latin typeface="Avenir Next LT Pro" pitchFamily="50" charset="0"/>
              </a:rPr>
              <a:t>Reports and dashboards in place to support account execs and/or Customer Success team in monitoring account health, renewal rates, and likelihood to renew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D071F1-5E98-D49D-7D93-D85AA9F7E317}"/>
              </a:ext>
            </a:extLst>
          </p:cNvPr>
          <p:cNvGrpSpPr/>
          <p:nvPr/>
        </p:nvGrpSpPr>
        <p:grpSpPr>
          <a:xfrm>
            <a:off x="3323515" y="2735042"/>
            <a:ext cx="8267643" cy="380343"/>
            <a:chOff x="3323515" y="2735042"/>
            <a:chExt cx="8267643" cy="3803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D6DEA02-8799-80D2-812F-9DD7A69CD30D}"/>
                </a:ext>
              </a:extLst>
            </p:cNvPr>
            <p:cNvSpPr/>
            <p:nvPr/>
          </p:nvSpPr>
          <p:spPr>
            <a:xfrm>
              <a:off x="3323515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58BCD84-34D5-8EE7-68A9-97E6DACC0850}"/>
                </a:ext>
              </a:extLst>
            </p:cNvPr>
            <p:cNvSpPr/>
            <p:nvPr/>
          </p:nvSpPr>
          <p:spPr>
            <a:xfrm rot="10800000">
              <a:off x="3376293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EBE78F-60AC-5817-C9E1-A009A362568D}"/>
                </a:ext>
              </a:extLst>
            </p:cNvPr>
            <p:cNvSpPr/>
            <p:nvPr/>
          </p:nvSpPr>
          <p:spPr>
            <a:xfrm>
              <a:off x="5090698" y="2735042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09592C4-1773-2403-8A91-36D571EB1362}"/>
                </a:ext>
              </a:extLst>
            </p:cNvPr>
            <p:cNvSpPr/>
            <p:nvPr/>
          </p:nvSpPr>
          <p:spPr>
            <a:xfrm rot="10800000">
              <a:off x="5146169" y="3031319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E4AC2AD-E53C-1FC3-7277-48D6A9D8D0BB}"/>
                </a:ext>
              </a:extLst>
            </p:cNvPr>
            <p:cNvSpPr/>
            <p:nvPr/>
          </p:nvSpPr>
          <p:spPr>
            <a:xfrm>
              <a:off x="6611337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03A636E-0D39-787F-E925-155035F8C122}"/>
                </a:ext>
              </a:extLst>
            </p:cNvPr>
            <p:cNvSpPr/>
            <p:nvPr/>
          </p:nvSpPr>
          <p:spPr>
            <a:xfrm rot="10800000">
              <a:off x="6664115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092CF26-E10B-7D8B-C18B-AAAC7D830CF8}"/>
                </a:ext>
              </a:extLst>
            </p:cNvPr>
            <p:cNvSpPr/>
            <p:nvPr/>
          </p:nvSpPr>
          <p:spPr>
            <a:xfrm>
              <a:off x="9899158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7B1BA4CC-9B24-792F-8B29-3192E6A64E97}"/>
                </a:ext>
              </a:extLst>
            </p:cNvPr>
            <p:cNvSpPr/>
            <p:nvPr/>
          </p:nvSpPr>
          <p:spPr>
            <a:xfrm rot="10800000">
              <a:off x="9951936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ECCF11-CD0B-EDF8-F66B-885C3FDD2B33}"/>
                </a:ext>
              </a:extLst>
            </p:cNvPr>
            <p:cNvSpPr/>
            <p:nvPr/>
          </p:nvSpPr>
          <p:spPr>
            <a:xfrm>
              <a:off x="8378520" y="2735042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7AF5A73E-0136-96D5-89B9-A776A03A53FD}"/>
                </a:ext>
              </a:extLst>
            </p:cNvPr>
            <p:cNvSpPr/>
            <p:nvPr/>
          </p:nvSpPr>
          <p:spPr>
            <a:xfrm rot="10800000">
              <a:off x="8433991" y="3031319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928B851-1536-4E29-986B-F764D9C4C3C7}"/>
              </a:ext>
            </a:extLst>
          </p:cNvPr>
          <p:cNvGrpSpPr/>
          <p:nvPr/>
        </p:nvGrpSpPr>
        <p:grpSpPr>
          <a:xfrm>
            <a:off x="3323515" y="1160463"/>
            <a:ext cx="8267643" cy="379271"/>
            <a:chOff x="3323515" y="1160463"/>
            <a:chExt cx="8267643" cy="37927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F0E8ED4-7C87-172B-3868-1D3B1009BD35}"/>
                </a:ext>
              </a:extLst>
            </p:cNvPr>
            <p:cNvSpPr/>
            <p:nvPr/>
          </p:nvSpPr>
          <p:spPr>
            <a:xfrm>
              <a:off x="3323515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46F82E35-C803-D015-2545-17A3F9867087}"/>
                </a:ext>
              </a:extLst>
            </p:cNvPr>
            <p:cNvSpPr/>
            <p:nvPr/>
          </p:nvSpPr>
          <p:spPr>
            <a:xfrm rot="10800000">
              <a:off x="3376293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7999C21-B99C-16B9-F9D8-CC9C078B8CB1}"/>
                </a:ext>
              </a:extLst>
            </p:cNvPr>
            <p:cNvSpPr/>
            <p:nvPr/>
          </p:nvSpPr>
          <p:spPr>
            <a:xfrm>
              <a:off x="5090698" y="1160463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23F23681-67D0-91BD-48BB-C5C370C56EEB}"/>
                </a:ext>
              </a:extLst>
            </p:cNvPr>
            <p:cNvSpPr/>
            <p:nvPr/>
          </p:nvSpPr>
          <p:spPr>
            <a:xfrm rot="10800000">
              <a:off x="5146169" y="145566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0B54AE3-95CB-8DA1-9578-48B516D55214}"/>
                </a:ext>
              </a:extLst>
            </p:cNvPr>
            <p:cNvSpPr/>
            <p:nvPr/>
          </p:nvSpPr>
          <p:spPr>
            <a:xfrm>
              <a:off x="6611337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2D918363-4913-61A8-45A0-F599CDDF1314}"/>
                </a:ext>
              </a:extLst>
            </p:cNvPr>
            <p:cNvSpPr/>
            <p:nvPr/>
          </p:nvSpPr>
          <p:spPr>
            <a:xfrm rot="10800000">
              <a:off x="6664115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A1F5DE5-2EFD-CA52-D00A-DB8882574939}"/>
                </a:ext>
              </a:extLst>
            </p:cNvPr>
            <p:cNvSpPr/>
            <p:nvPr/>
          </p:nvSpPr>
          <p:spPr>
            <a:xfrm>
              <a:off x="9899158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5D7A1798-6678-D3FC-6C64-2ABB4A69B42E}"/>
                </a:ext>
              </a:extLst>
            </p:cNvPr>
            <p:cNvSpPr/>
            <p:nvPr/>
          </p:nvSpPr>
          <p:spPr>
            <a:xfrm rot="10800000">
              <a:off x="9951936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3126FE2-26EA-208B-3DA9-6718A9EFD1C4}"/>
                </a:ext>
              </a:extLst>
            </p:cNvPr>
            <p:cNvSpPr/>
            <p:nvPr/>
          </p:nvSpPr>
          <p:spPr>
            <a:xfrm>
              <a:off x="8378520" y="1160463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4772CC63-FE68-153E-95C5-24962E1496DB}"/>
                </a:ext>
              </a:extLst>
            </p:cNvPr>
            <p:cNvSpPr/>
            <p:nvPr/>
          </p:nvSpPr>
          <p:spPr>
            <a:xfrm rot="10800000">
              <a:off x="8433991" y="145566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C46BF49-2AD7-CBA8-2213-22CB0CC6EC5E}"/>
              </a:ext>
            </a:extLst>
          </p:cNvPr>
          <p:cNvGrpSpPr/>
          <p:nvPr/>
        </p:nvGrpSpPr>
        <p:grpSpPr>
          <a:xfrm>
            <a:off x="3323515" y="4308158"/>
            <a:ext cx="8267643" cy="379266"/>
            <a:chOff x="3323515" y="4308158"/>
            <a:chExt cx="8267643" cy="37926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122BE26-B08F-DAB3-4331-AF6CE27C3F0D}"/>
                </a:ext>
              </a:extLst>
            </p:cNvPr>
            <p:cNvSpPr/>
            <p:nvPr/>
          </p:nvSpPr>
          <p:spPr>
            <a:xfrm>
              <a:off x="3323515" y="4308158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C6794B06-238D-F2A5-76F1-93BFF3079F64}"/>
                </a:ext>
              </a:extLst>
            </p:cNvPr>
            <p:cNvSpPr/>
            <p:nvPr/>
          </p:nvSpPr>
          <p:spPr>
            <a:xfrm rot="10800000">
              <a:off x="3376293" y="460335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AEF3FE-37DA-001F-93E7-C78F59539607}"/>
                </a:ext>
              </a:extLst>
            </p:cNvPr>
            <p:cNvSpPr/>
            <p:nvPr/>
          </p:nvSpPr>
          <p:spPr>
            <a:xfrm>
              <a:off x="5090698" y="4308158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0F7FD2A6-DF86-9635-CEC8-8C6DFC1DA5C0}"/>
                </a:ext>
              </a:extLst>
            </p:cNvPr>
            <p:cNvSpPr/>
            <p:nvPr/>
          </p:nvSpPr>
          <p:spPr>
            <a:xfrm rot="10800000">
              <a:off x="5146169" y="460335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DCC0446-245E-AFAC-6486-DD54E0C87B98}"/>
                </a:ext>
              </a:extLst>
            </p:cNvPr>
            <p:cNvSpPr/>
            <p:nvPr/>
          </p:nvSpPr>
          <p:spPr>
            <a:xfrm>
              <a:off x="6611337" y="4308158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BFCD086E-782C-E9C5-1ECE-5C13A5FD3621}"/>
                </a:ext>
              </a:extLst>
            </p:cNvPr>
            <p:cNvSpPr/>
            <p:nvPr/>
          </p:nvSpPr>
          <p:spPr>
            <a:xfrm rot="10800000">
              <a:off x="6664115" y="460335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C6392EC-47AC-99AA-015D-D92EF942CB15}"/>
                </a:ext>
              </a:extLst>
            </p:cNvPr>
            <p:cNvSpPr/>
            <p:nvPr/>
          </p:nvSpPr>
          <p:spPr>
            <a:xfrm>
              <a:off x="9899158" y="4308158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343D736C-3DFB-2687-8BF4-CF2E278BF7E6}"/>
                </a:ext>
              </a:extLst>
            </p:cNvPr>
            <p:cNvSpPr/>
            <p:nvPr/>
          </p:nvSpPr>
          <p:spPr>
            <a:xfrm rot="10800000">
              <a:off x="9951936" y="460335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7649915-FA57-C966-BA1D-10708F614784}"/>
                </a:ext>
              </a:extLst>
            </p:cNvPr>
            <p:cNvSpPr/>
            <p:nvPr/>
          </p:nvSpPr>
          <p:spPr>
            <a:xfrm>
              <a:off x="8378520" y="4308158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57158B6F-39F0-A51B-F4D4-CA1A1611752A}"/>
                </a:ext>
              </a:extLst>
            </p:cNvPr>
            <p:cNvSpPr/>
            <p:nvPr/>
          </p:nvSpPr>
          <p:spPr>
            <a:xfrm rot="10800000">
              <a:off x="8433991" y="460335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C317C0CF-DCF9-2695-AEDB-A2736F06ED97}"/>
              </a:ext>
            </a:extLst>
          </p:cNvPr>
          <p:cNvSpPr/>
          <p:nvPr/>
        </p:nvSpPr>
        <p:spPr>
          <a:xfrm>
            <a:off x="609600" y="2735043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Ins="72000" rtlCol="0" anchor="t"/>
          <a:lstStyle/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Definition</a:t>
            </a:r>
          </a:p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Analysis of the volume and quality of opportunities moving through the commercial process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71C6759-218C-D32E-6197-FA378436FAE0}"/>
              </a:ext>
            </a:extLst>
          </p:cNvPr>
          <p:cNvSpPr/>
          <p:nvPr/>
        </p:nvSpPr>
        <p:spPr>
          <a:xfrm>
            <a:off x="609600" y="2735042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Funnel Management and Forecasting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07A39D1-297D-A875-ADD1-1D4F62A29DE9}"/>
              </a:ext>
            </a:extLst>
          </p:cNvPr>
          <p:cNvSpPr/>
          <p:nvPr/>
        </p:nvSpPr>
        <p:spPr>
          <a:xfrm>
            <a:off x="609600" y="4309621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t"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000" b="1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Definition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900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Analysis of health of the current customer base including renewals, retention, and growth (cross-sell / upsell)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5A9C096-D921-4DE6-154A-701F0737C5DC}"/>
              </a:ext>
            </a:extLst>
          </p:cNvPr>
          <p:cNvSpPr/>
          <p:nvPr/>
        </p:nvSpPr>
        <p:spPr>
          <a:xfrm>
            <a:off x="609600" y="4309621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Renewal Intelligence and Forecasting</a:t>
            </a:r>
          </a:p>
        </p:txBody>
      </p:sp>
      <p:graphicFrame>
        <p:nvGraphicFramePr>
          <p:cNvPr id="65" name="Table 6">
            <a:extLst>
              <a:ext uri="{FF2B5EF4-FFF2-40B4-BE49-F238E27FC236}">
                <a16:creationId xmlns:a16="http://schemas.microsoft.com/office/drawing/2014/main" id="{30E57960-A1A3-436D-EDC4-09F5C2DF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007433"/>
              </p:ext>
            </p:extLst>
          </p:nvPr>
        </p:nvGraphicFramePr>
        <p:xfrm>
          <a:off x="611187" y="5846100"/>
          <a:ext cx="10969626" cy="324000"/>
        </p:xfrm>
        <a:graphic>
          <a:graphicData uri="http://schemas.openxmlformats.org/drawingml/2006/table">
            <a:tbl>
              <a:tblPr firstRow="1" bandRow="1"/>
              <a:tblGrid>
                <a:gridCol w="1828271">
                  <a:extLst>
                    <a:ext uri="{9D8B030D-6E8A-4147-A177-3AD203B41FA5}">
                      <a16:colId xmlns:a16="http://schemas.microsoft.com/office/drawing/2014/main" val="1642930790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44929696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53683906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4271142159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74585779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12204015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Growth Contribution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Commercial Productivity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Forecasting and Business Health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Compensation and Team Engagement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Performance Analytics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Tools and Technology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147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52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8F418-6A29-5EF9-69ED-5EF751B5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</p:spPr>
        <p:txBody>
          <a:bodyPr/>
          <a:lstStyle/>
          <a:p>
            <a:r>
              <a:rPr lang="en-US" dirty="0"/>
              <a:t>Compensation and Team Engagement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1BF8F-C5C1-8A0B-70A4-3EFE6A10201C}"/>
              </a:ext>
            </a:extLst>
          </p:cNvPr>
          <p:cNvSpPr/>
          <p:nvPr/>
        </p:nvSpPr>
        <p:spPr>
          <a:xfrm>
            <a:off x="609600" y="1160463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t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itchFamily="50" charset="0"/>
                <a:cs typeface="Arial"/>
                <a:sym typeface="Arial"/>
              </a:rPr>
              <a:t>Definition</a:t>
            </a:r>
          </a:p>
          <a:p>
            <a:pPr marR="0" lvl="0" indent="0" fontAlgn="auto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Avenir Next LT Pro" pitchFamily="50" charset="0"/>
                <a:cs typeface="Arial"/>
                <a:sym typeface="Arial"/>
              </a:rPr>
              <a:t>Data-driven compensation plan design, which appropriately rewards sellers for contributing to sustained revenue growth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957285-1A28-09E8-E3B6-00FA4D40D613}"/>
              </a:ext>
            </a:extLst>
          </p:cNvPr>
          <p:cNvSpPr/>
          <p:nvPr/>
        </p:nvSpPr>
        <p:spPr>
          <a:xfrm>
            <a:off x="609600" y="1160463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Comp Design</a:t>
            </a:r>
            <a:endParaRPr lang="en-ID" sz="9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79CD7E-0388-0041-BDC6-645D5C77B51D}"/>
              </a:ext>
            </a:extLst>
          </p:cNvPr>
          <p:cNvSpPr/>
          <p:nvPr/>
        </p:nvSpPr>
        <p:spPr>
          <a:xfrm>
            <a:off x="609600" y="2735043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Ins="72000" rtlCol="0" anchor="t"/>
          <a:lstStyle/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Definition</a:t>
            </a:r>
          </a:p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Operational processes and systems for communicating and administrating compensation plans for commercial teams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118931-E653-EFAC-FBD4-4D36B2123430}"/>
              </a:ext>
            </a:extLst>
          </p:cNvPr>
          <p:cNvSpPr/>
          <p:nvPr/>
        </p:nvSpPr>
        <p:spPr>
          <a:xfrm>
            <a:off x="609600" y="2735042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Comp Admin and Communication</a:t>
            </a:r>
            <a:endParaRPr lang="en-ID" sz="9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DD27AE-FA72-7C22-3029-9D577AA3786A}"/>
              </a:ext>
            </a:extLst>
          </p:cNvPr>
          <p:cNvSpPr/>
          <p:nvPr/>
        </p:nvSpPr>
        <p:spPr>
          <a:xfrm>
            <a:off x="609600" y="4309621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t"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000" b="1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Definition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900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Creation of attainable, yet growth-oriented plans for sales and customer success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9319A1-E0A4-BF52-8EAD-861DC5036997}"/>
              </a:ext>
            </a:extLst>
          </p:cNvPr>
          <p:cNvSpPr/>
          <p:nvPr/>
        </p:nvSpPr>
        <p:spPr>
          <a:xfrm>
            <a:off x="609600" y="4309621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Quota and Goal Setting</a:t>
            </a:r>
            <a:endParaRPr lang="en-ID" sz="9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88F826-4EA1-D115-C796-23E6993524D5}"/>
              </a:ext>
            </a:extLst>
          </p:cNvPr>
          <p:cNvSpPr txBox="1"/>
          <p:nvPr/>
        </p:nvSpPr>
        <p:spPr>
          <a:xfrm>
            <a:off x="9917158" y="1567968"/>
            <a:ext cx="1656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Regular benchmarking to ensure competitive base/variable comp with machine learning used to predict performance and suggest comp plan changes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B3CEE-DE1F-C412-CBC2-A6013BFEBDD5}"/>
              </a:ext>
            </a:extLst>
          </p:cNvPr>
          <p:cNvSpPr txBox="1"/>
          <p:nvPr/>
        </p:nvSpPr>
        <p:spPr>
          <a:xfrm>
            <a:off x="6629337" y="1567968"/>
            <a:ext cx="165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Transparency emphasized in comp plans with clear connections </a:t>
            </a:r>
            <a:br>
              <a:rPr lang="en-US" sz="800" dirty="0">
                <a:latin typeface="Avenir Next LT Pro" pitchFamily="50" charset="0"/>
              </a:rPr>
            </a:br>
            <a:r>
              <a:rPr lang="en-US" sz="800" dirty="0">
                <a:latin typeface="Avenir Next LT Pro" pitchFamily="50" charset="0"/>
              </a:rPr>
              <a:t>between plan and company strategy / growth priorities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9F0F08-28C6-A4AD-C7D6-D37D231559D1}"/>
              </a:ext>
            </a:extLst>
          </p:cNvPr>
          <p:cNvSpPr txBox="1"/>
          <p:nvPr/>
        </p:nvSpPr>
        <p:spPr>
          <a:xfrm>
            <a:off x="3341515" y="1567968"/>
            <a:ext cx="165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Stable compensation plan established for sales and success with three or fewer measures in place per role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7E9FF0-3CD1-C2C7-34FA-1095FA80DC60}"/>
              </a:ext>
            </a:extLst>
          </p:cNvPr>
          <p:cNvSpPr txBox="1"/>
          <p:nvPr/>
        </p:nvSpPr>
        <p:spPr>
          <a:xfrm>
            <a:off x="9917158" y="3142547"/>
            <a:ext cx="1656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Automated systems ensure timely measurement and administration of plan, easy access to performance </a:t>
            </a:r>
            <a:br>
              <a:rPr lang="en-US" sz="800" dirty="0">
                <a:latin typeface="Avenir Next LT Pro" pitchFamily="50" charset="0"/>
              </a:rPr>
            </a:br>
            <a:r>
              <a:rPr lang="en-US" sz="800" dirty="0">
                <a:latin typeface="Avenir Next LT Pro" pitchFamily="50" charset="0"/>
              </a:rPr>
              <a:t>against goal, and a data-driven approach to plan adjustments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626A87-AF35-1FD7-D592-18A4F6FEC78B}"/>
              </a:ext>
            </a:extLst>
          </p:cNvPr>
          <p:cNvSpPr txBox="1"/>
          <p:nvPr/>
        </p:nvSpPr>
        <p:spPr>
          <a:xfrm>
            <a:off x="6629337" y="3142547"/>
            <a:ext cx="1656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Managers and reps supported with tools to forward-calculate progress and earning potential and show connections between plan and company priorities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6A6624-E537-D79A-6791-A39744CAD79E}"/>
              </a:ext>
            </a:extLst>
          </p:cNvPr>
          <p:cNvSpPr txBox="1"/>
          <p:nvPr/>
        </p:nvSpPr>
        <p:spPr>
          <a:xfrm>
            <a:off x="3341515" y="3142547"/>
            <a:ext cx="165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i="0" dirty="0">
                <a:effectLst/>
                <a:latin typeface="Avenir Next LT Pro" pitchFamily="50" charset="0"/>
              </a:rPr>
              <a:t>Plans introduced to relevant teams; somewhat manual monitoring and administration of incentives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D253A1-EEDB-DA20-6688-6F95B08972AD}"/>
              </a:ext>
            </a:extLst>
          </p:cNvPr>
          <p:cNvSpPr txBox="1"/>
          <p:nvPr/>
        </p:nvSpPr>
        <p:spPr>
          <a:xfrm>
            <a:off x="9917158" y="4715663"/>
            <a:ext cx="1656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Data-driven approach to quota setting using historical performance, market conditions, account spend and opportunity and targeting about 65% of reps at quota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3F0478-12CF-D4D6-02AF-FA450483766D}"/>
              </a:ext>
            </a:extLst>
          </p:cNvPr>
          <p:cNvSpPr txBox="1"/>
          <p:nvPr/>
        </p:nvSpPr>
        <p:spPr>
          <a:xfrm>
            <a:off x="6629337" y="4715663"/>
            <a:ext cx="1656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Quota / goal setting driven by connecting historical performance and growth expectations with market, territory, and customer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717528-82BD-D2C9-AE47-010707F90CC8}"/>
              </a:ext>
            </a:extLst>
          </p:cNvPr>
          <p:cNvSpPr txBox="1"/>
          <p:nvPr/>
        </p:nvSpPr>
        <p:spPr>
          <a:xfrm>
            <a:off x="3341515" y="4715663"/>
            <a:ext cx="165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i="0" dirty="0">
                <a:effectLst/>
                <a:latin typeface="Avenir Next LT Pro" pitchFamily="50" charset="0"/>
              </a:rPr>
              <a:t>Quota / goal setting primarily driven by historical performance and company growth goals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D795EF-EB6A-DD6D-FFD4-123488C0595C}"/>
              </a:ext>
            </a:extLst>
          </p:cNvPr>
          <p:cNvGrpSpPr/>
          <p:nvPr/>
        </p:nvGrpSpPr>
        <p:grpSpPr>
          <a:xfrm>
            <a:off x="3323515" y="2735042"/>
            <a:ext cx="8267643" cy="380343"/>
            <a:chOff x="3323515" y="2735042"/>
            <a:chExt cx="8267643" cy="3803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A294AD-4C02-E64E-8D4E-0361CE89B4EC}"/>
                </a:ext>
              </a:extLst>
            </p:cNvPr>
            <p:cNvSpPr/>
            <p:nvPr/>
          </p:nvSpPr>
          <p:spPr>
            <a:xfrm>
              <a:off x="3323515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9A6BBA8-819A-7E6E-5202-A112A33178E8}"/>
                </a:ext>
              </a:extLst>
            </p:cNvPr>
            <p:cNvSpPr/>
            <p:nvPr/>
          </p:nvSpPr>
          <p:spPr>
            <a:xfrm rot="10800000">
              <a:off x="3376293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C8E9DD-805F-4FEE-FC35-58E69B0FA029}"/>
                </a:ext>
              </a:extLst>
            </p:cNvPr>
            <p:cNvSpPr/>
            <p:nvPr/>
          </p:nvSpPr>
          <p:spPr>
            <a:xfrm>
              <a:off x="5090698" y="2735042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A703810-8626-6DFF-69F6-E780DB2A47D0}"/>
                </a:ext>
              </a:extLst>
            </p:cNvPr>
            <p:cNvSpPr/>
            <p:nvPr/>
          </p:nvSpPr>
          <p:spPr>
            <a:xfrm rot="10800000">
              <a:off x="5146169" y="3031319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2EBF44-AC96-DB22-2975-AD441D4EE992}"/>
                </a:ext>
              </a:extLst>
            </p:cNvPr>
            <p:cNvSpPr/>
            <p:nvPr/>
          </p:nvSpPr>
          <p:spPr>
            <a:xfrm>
              <a:off x="6611337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845E5E6F-2678-19AF-7FD2-62F5CAFF610F}"/>
                </a:ext>
              </a:extLst>
            </p:cNvPr>
            <p:cNvSpPr/>
            <p:nvPr/>
          </p:nvSpPr>
          <p:spPr>
            <a:xfrm rot="10800000">
              <a:off x="6664115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DE17B0C-0F2E-AD6C-251A-F8FB05D802A6}"/>
                </a:ext>
              </a:extLst>
            </p:cNvPr>
            <p:cNvSpPr/>
            <p:nvPr/>
          </p:nvSpPr>
          <p:spPr>
            <a:xfrm>
              <a:off x="9899158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C908A8A3-5544-E56C-FB01-6EC31C3ACE0A}"/>
                </a:ext>
              </a:extLst>
            </p:cNvPr>
            <p:cNvSpPr/>
            <p:nvPr/>
          </p:nvSpPr>
          <p:spPr>
            <a:xfrm rot="10800000">
              <a:off x="9951936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5E69721-BE00-87F4-D261-D69183309970}"/>
                </a:ext>
              </a:extLst>
            </p:cNvPr>
            <p:cNvSpPr/>
            <p:nvPr/>
          </p:nvSpPr>
          <p:spPr>
            <a:xfrm>
              <a:off x="8378520" y="2735042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BA50CD52-933B-9100-35F2-D47CFD557060}"/>
                </a:ext>
              </a:extLst>
            </p:cNvPr>
            <p:cNvSpPr/>
            <p:nvPr/>
          </p:nvSpPr>
          <p:spPr>
            <a:xfrm rot="10800000">
              <a:off x="8433991" y="3031319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E188324-DDBF-54C3-B29F-75B83317436B}"/>
              </a:ext>
            </a:extLst>
          </p:cNvPr>
          <p:cNvGrpSpPr/>
          <p:nvPr/>
        </p:nvGrpSpPr>
        <p:grpSpPr>
          <a:xfrm>
            <a:off x="3323515" y="1160463"/>
            <a:ext cx="8267643" cy="379271"/>
            <a:chOff x="3323515" y="1160463"/>
            <a:chExt cx="8267643" cy="37927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0E840FC-A0AE-3EEE-9453-70A33226A98D}"/>
                </a:ext>
              </a:extLst>
            </p:cNvPr>
            <p:cNvSpPr/>
            <p:nvPr/>
          </p:nvSpPr>
          <p:spPr>
            <a:xfrm>
              <a:off x="3323515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1B621F22-61AE-11F1-F34A-31A4049353BC}"/>
                </a:ext>
              </a:extLst>
            </p:cNvPr>
            <p:cNvSpPr/>
            <p:nvPr/>
          </p:nvSpPr>
          <p:spPr>
            <a:xfrm rot="10800000">
              <a:off x="3376293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F90C572-0F41-300B-7538-956D3EF43DDB}"/>
                </a:ext>
              </a:extLst>
            </p:cNvPr>
            <p:cNvSpPr/>
            <p:nvPr/>
          </p:nvSpPr>
          <p:spPr>
            <a:xfrm>
              <a:off x="5090698" y="1160463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5E32C275-CDDF-8EC9-F932-4255727E6080}"/>
                </a:ext>
              </a:extLst>
            </p:cNvPr>
            <p:cNvSpPr/>
            <p:nvPr/>
          </p:nvSpPr>
          <p:spPr>
            <a:xfrm rot="10800000">
              <a:off x="5146169" y="145566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47EB6B-8C94-F863-FEE9-AC847BDD4C8B}"/>
                </a:ext>
              </a:extLst>
            </p:cNvPr>
            <p:cNvSpPr/>
            <p:nvPr/>
          </p:nvSpPr>
          <p:spPr>
            <a:xfrm>
              <a:off x="6611337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55949028-216B-E7E9-FA81-4C66FBB9F886}"/>
                </a:ext>
              </a:extLst>
            </p:cNvPr>
            <p:cNvSpPr/>
            <p:nvPr/>
          </p:nvSpPr>
          <p:spPr>
            <a:xfrm rot="10800000">
              <a:off x="6664115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F47F469-C1CB-95C8-57F6-6FEFEE31AF99}"/>
                </a:ext>
              </a:extLst>
            </p:cNvPr>
            <p:cNvSpPr/>
            <p:nvPr/>
          </p:nvSpPr>
          <p:spPr>
            <a:xfrm>
              <a:off x="9899158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561ED5D1-EE58-26F5-BFC5-27E0DB53EEFC}"/>
                </a:ext>
              </a:extLst>
            </p:cNvPr>
            <p:cNvSpPr/>
            <p:nvPr/>
          </p:nvSpPr>
          <p:spPr>
            <a:xfrm rot="10800000">
              <a:off x="9951936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A78C99F-54DF-BEA0-3583-6180F443BDF5}"/>
                </a:ext>
              </a:extLst>
            </p:cNvPr>
            <p:cNvSpPr/>
            <p:nvPr/>
          </p:nvSpPr>
          <p:spPr>
            <a:xfrm>
              <a:off x="8378520" y="1160463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FA661C52-A9F8-D608-774E-06D32CD9E7B7}"/>
                </a:ext>
              </a:extLst>
            </p:cNvPr>
            <p:cNvSpPr/>
            <p:nvPr/>
          </p:nvSpPr>
          <p:spPr>
            <a:xfrm rot="10800000">
              <a:off x="8433991" y="145566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DD0589E-7984-32F4-CDBE-0B0B4EC52D5B}"/>
              </a:ext>
            </a:extLst>
          </p:cNvPr>
          <p:cNvGrpSpPr/>
          <p:nvPr/>
        </p:nvGrpSpPr>
        <p:grpSpPr>
          <a:xfrm>
            <a:off x="3323515" y="4308158"/>
            <a:ext cx="8267643" cy="379266"/>
            <a:chOff x="3323515" y="4308158"/>
            <a:chExt cx="8267643" cy="37926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EF40F8C-BAE9-2097-E764-863BA130246F}"/>
                </a:ext>
              </a:extLst>
            </p:cNvPr>
            <p:cNvSpPr/>
            <p:nvPr/>
          </p:nvSpPr>
          <p:spPr>
            <a:xfrm>
              <a:off x="3323515" y="4308158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B86F79F2-6F11-7BA5-679F-2B39C8A04CDE}"/>
                </a:ext>
              </a:extLst>
            </p:cNvPr>
            <p:cNvSpPr/>
            <p:nvPr/>
          </p:nvSpPr>
          <p:spPr>
            <a:xfrm rot="10800000">
              <a:off x="3376293" y="460335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F3F6323-6F7A-F0DF-8903-4059A0DE6AD0}"/>
                </a:ext>
              </a:extLst>
            </p:cNvPr>
            <p:cNvSpPr/>
            <p:nvPr/>
          </p:nvSpPr>
          <p:spPr>
            <a:xfrm>
              <a:off x="5090698" y="4308158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CF2D3B14-CA9A-EB1F-CBEC-659964DE04B3}"/>
                </a:ext>
              </a:extLst>
            </p:cNvPr>
            <p:cNvSpPr/>
            <p:nvPr/>
          </p:nvSpPr>
          <p:spPr>
            <a:xfrm rot="10800000">
              <a:off x="5146169" y="460335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51FFB3C-87F7-774B-0F43-F4D5F9DDD94C}"/>
                </a:ext>
              </a:extLst>
            </p:cNvPr>
            <p:cNvSpPr/>
            <p:nvPr/>
          </p:nvSpPr>
          <p:spPr>
            <a:xfrm>
              <a:off x="6611337" y="4308158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4E4FFE3D-8ED7-14C1-FF5A-D1889F869C3B}"/>
                </a:ext>
              </a:extLst>
            </p:cNvPr>
            <p:cNvSpPr/>
            <p:nvPr/>
          </p:nvSpPr>
          <p:spPr>
            <a:xfrm rot="10800000">
              <a:off x="6664115" y="460335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58D0135-856E-89F9-8C70-9E28DDF53698}"/>
                </a:ext>
              </a:extLst>
            </p:cNvPr>
            <p:cNvSpPr/>
            <p:nvPr/>
          </p:nvSpPr>
          <p:spPr>
            <a:xfrm>
              <a:off x="9899158" y="4308158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0BC7F6CF-214E-A64A-DF6C-321D374E3832}"/>
                </a:ext>
              </a:extLst>
            </p:cNvPr>
            <p:cNvSpPr/>
            <p:nvPr/>
          </p:nvSpPr>
          <p:spPr>
            <a:xfrm rot="10800000">
              <a:off x="9951936" y="460335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995728D-2A9E-DD26-1E71-C3D7FBFC19BE}"/>
                </a:ext>
              </a:extLst>
            </p:cNvPr>
            <p:cNvSpPr/>
            <p:nvPr/>
          </p:nvSpPr>
          <p:spPr>
            <a:xfrm>
              <a:off x="8378520" y="4308158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D74E6326-075C-A4BE-C42E-DF8C92D0B811}"/>
                </a:ext>
              </a:extLst>
            </p:cNvPr>
            <p:cNvSpPr/>
            <p:nvPr/>
          </p:nvSpPr>
          <p:spPr>
            <a:xfrm rot="10800000">
              <a:off x="8433991" y="460335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61" name="Table 6">
            <a:extLst>
              <a:ext uri="{FF2B5EF4-FFF2-40B4-BE49-F238E27FC236}">
                <a16:creationId xmlns:a16="http://schemas.microsoft.com/office/drawing/2014/main" id="{98C6A611-B1CE-9E0D-D331-FBC7DA1C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568741"/>
              </p:ext>
            </p:extLst>
          </p:nvPr>
        </p:nvGraphicFramePr>
        <p:xfrm>
          <a:off x="611187" y="5846100"/>
          <a:ext cx="10969626" cy="324000"/>
        </p:xfrm>
        <a:graphic>
          <a:graphicData uri="http://schemas.openxmlformats.org/drawingml/2006/table">
            <a:tbl>
              <a:tblPr firstRow="1" bandRow="1"/>
              <a:tblGrid>
                <a:gridCol w="1828271">
                  <a:extLst>
                    <a:ext uri="{9D8B030D-6E8A-4147-A177-3AD203B41FA5}">
                      <a16:colId xmlns:a16="http://schemas.microsoft.com/office/drawing/2014/main" val="1642930790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44929696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53683906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4271142159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74585779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12204015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Growth Contribution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Commercial Productivity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Forecasting and Business Health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Compensation and Team Engagement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Performance Analytics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Tools and Technology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147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54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8F418-6A29-5EF9-69ED-5EF751B5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</p:spPr>
        <p:txBody>
          <a:bodyPr/>
          <a:lstStyle/>
          <a:p>
            <a:r>
              <a:rPr lang="en-US" dirty="0"/>
              <a:t>Performance Analytics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1BF8F-C5C1-8A0B-70A4-3EFE6A10201C}"/>
              </a:ext>
            </a:extLst>
          </p:cNvPr>
          <p:cNvSpPr/>
          <p:nvPr/>
        </p:nvSpPr>
        <p:spPr>
          <a:xfrm>
            <a:off x="609600" y="1160463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t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itchFamily="50" charset="0"/>
                <a:cs typeface="Arial"/>
                <a:sym typeface="Arial"/>
              </a:rPr>
              <a:t>Definition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itchFamily="50" charset="0"/>
                <a:cs typeface="Arial"/>
                <a:sym typeface="Arial"/>
              </a:rPr>
              <a:t>Establishment of reporting standards, including KPIs, reporting analytics, and unified commercial dashboards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957285-1A28-09E8-E3B6-00FA4D40D613}"/>
              </a:ext>
            </a:extLst>
          </p:cNvPr>
          <p:cNvSpPr/>
          <p:nvPr/>
        </p:nvSpPr>
        <p:spPr>
          <a:xfrm>
            <a:off x="609600" y="1160463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Measurement and Reporting</a:t>
            </a:r>
            <a:endParaRPr lang="en-ID" sz="9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79CD7E-0388-0041-BDC6-645D5C77B51D}"/>
              </a:ext>
            </a:extLst>
          </p:cNvPr>
          <p:cNvSpPr/>
          <p:nvPr/>
        </p:nvSpPr>
        <p:spPr>
          <a:xfrm>
            <a:off x="609600" y="2735043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Ins="72000" rtlCol="0" anchor="t"/>
          <a:lstStyle/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Definition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Identification and management of data required to make decisions across </a:t>
            </a:r>
            <a:br>
              <a:rPr lang="en-US" sz="900" kern="0" dirty="0">
                <a:solidFill>
                  <a:schemeClr val="tx1"/>
                </a:solidFill>
                <a:latin typeface="Avenir Next LT Pro" pitchFamily="50" charset="0"/>
                <a:cs typeface="Arial"/>
              </a:rPr>
            </a:br>
            <a:r>
              <a:rPr lang="en-US" sz="900" kern="0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GTM functions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118931-E653-EFAC-FBD4-4D36B2123430}"/>
              </a:ext>
            </a:extLst>
          </p:cNvPr>
          <p:cNvSpPr/>
          <p:nvPr/>
        </p:nvSpPr>
        <p:spPr>
          <a:xfrm>
            <a:off x="609600" y="2735042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Data Strategy and Management</a:t>
            </a:r>
            <a:endParaRPr lang="en-ID" sz="9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DD27AE-FA72-7C22-3029-9D577AA3786A}"/>
              </a:ext>
            </a:extLst>
          </p:cNvPr>
          <p:cNvSpPr/>
          <p:nvPr/>
        </p:nvSpPr>
        <p:spPr>
          <a:xfrm>
            <a:off x="609600" y="4309621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t"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000" b="1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Definition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chemeClr val="tx1"/>
                </a:solidFill>
                <a:latin typeface="Avenir Next LT Pro" pitchFamily="50" charset="0"/>
                <a:cs typeface="Arial"/>
              </a:rPr>
              <a:t>Use of go-to-market analytics to create better predictions, parameters, and scenarios to inform investment, allocation, and emphasis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9319A1-E0A4-BF52-8EAD-861DC5036997}"/>
              </a:ext>
            </a:extLst>
          </p:cNvPr>
          <p:cNvSpPr/>
          <p:nvPr/>
        </p:nvSpPr>
        <p:spPr>
          <a:xfrm>
            <a:off x="609600" y="4309621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Commercial Analytics</a:t>
            </a:r>
            <a:endParaRPr lang="en-ID" sz="9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F3C6C-ECE3-6A98-15A4-F00D7F679E4C}"/>
              </a:ext>
            </a:extLst>
          </p:cNvPr>
          <p:cNvSpPr txBox="1"/>
          <p:nvPr/>
        </p:nvSpPr>
        <p:spPr>
          <a:xfrm>
            <a:off x="9917158" y="1567968"/>
            <a:ext cx="1656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Unified dashboard used by C-suite to drive GTM decision-making and future investment and predict performance against key growth initiatives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6DF3A8-6D6F-51E6-3440-3C4A0ECAADCC}"/>
              </a:ext>
            </a:extLst>
          </p:cNvPr>
          <p:cNvSpPr txBox="1"/>
          <p:nvPr/>
        </p:nvSpPr>
        <p:spPr>
          <a:xfrm>
            <a:off x="6629337" y="1567968"/>
            <a:ext cx="1656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RevOps-led design and socialization of a unified dashboard that includes standardized metrics and provides a clear view of cross-functional commercial health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5B9A68-FE30-C980-61C3-A3F7586B2519}"/>
              </a:ext>
            </a:extLst>
          </p:cNvPr>
          <p:cNvSpPr txBox="1"/>
          <p:nvPr/>
        </p:nvSpPr>
        <p:spPr>
          <a:xfrm>
            <a:off x="3341515" y="1567968"/>
            <a:ext cx="1656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Function-aligned dashboards and KPIs in place with RevOps beginning roll up of dashboards and journey to eliminate shadow dashboards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FEB8E-1FE0-EAAB-C2DF-676C79FD3BFA}"/>
              </a:ext>
            </a:extLst>
          </p:cNvPr>
          <p:cNvSpPr txBox="1"/>
          <p:nvPr/>
        </p:nvSpPr>
        <p:spPr>
          <a:xfrm>
            <a:off x="9917158" y="3142547"/>
            <a:ext cx="1656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Master data strategy in place with a data warehouse that aggregates go-to-market data sources into a single source of truth, educating the team on buyer insights and powering renewal </a:t>
            </a:r>
            <a:br>
              <a:rPr lang="en-US" sz="800" dirty="0">
                <a:latin typeface="Avenir Next LT Pro" pitchFamily="50" charset="0"/>
              </a:rPr>
            </a:br>
            <a:r>
              <a:rPr lang="en-US" sz="800" dirty="0">
                <a:latin typeface="Avenir Next LT Pro" pitchFamily="50" charset="0"/>
              </a:rPr>
              <a:t>intel / forecasting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76575-974D-392B-713C-CC3318B053CE}"/>
              </a:ext>
            </a:extLst>
          </p:cNvPr>
          <p:cNvSpPr txBox="1"/>
          <p:nvPr/>
        </p:nvSpPr>
        <p:spPr>
          <a:xfrm>
            <a:off x="6629337" y="3142547"/>
            <a:ext cx="1656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Data cleansing and quality control approach implemented across organization for both raw and analyzed data, with RevOps and functional ops leads (if relevant) taking initial steps to integrate cross-functional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D4F506-08AC-A14B-AFD6-56D86890E47F}"/>
              </a:ext>
            </a:extLst>
          </p:cNvPr>
          <p:cNvSpPr txBox="1"/>
          <p:nvPr/>
        </p:nvSpPr>
        <p:spPr>
          <a:xfrm>
            <a:off x="3341515" y="3142547"/>
            <a:ext cx="165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i="0" dirty="0">
                <a:effectLst/>
                <a:latin typeface="Avenir Next LT Pro" pitchFamily="50" charset="0"/>
              </a:rPr>
              <a:t>Data sources and analysis typically exist in siloes across GTM without a master data strategy / standards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EE51B1-FBB5-FDE4-F92E-1C5F00DA057C}"/>
              </a:ext>
            </a:extLst>
          </p:cNvPr>
          <p:cNvSpPr txBox="1"/>
          <p:nvPr/>
        </p:nvSpPr>
        <p:spPr>
          <a:xfrm>
            <a:off x="9917158" y="4715663"/>
            <a:ext cx="1656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Integration of insights on commercial performance from multiple data sources with advanced analytics applied to predict likely future outcomes and implications for individuals and the broader organization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982768-5CE1-86D7-DDAB-1DAF733B4746}"/>
              </a:ext>
            </a:extLst>
          </p:cNvPr>
          <p:cNvSpPr txBox="1"/>
          <p:nvPr/>
        </p:nvSpPr>
        <p:spPr>
          <a:xfrm>
            <a:off x="6629337" y="4715663"/>
            <a:ext cx="1656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Analytics integration underway, providing cohesive data and intelligence across buyer/customer journeys to improve overall execution and prioritize rep activity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3E6566-3A10-E3BF-AB83-CA06B29B10BA}"/>
              </a:ext>
            </a:extLst>
          </p:cNvPr>
          <p:cNvSpPr txBox="1"/>
          <p:nvPr/>
        </p:nvSpPr>
        <p:spPr>
          <a:xfrm>
            <a:off x="3341515" y="4715663"/>
            <a:ext cx="165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i="0" dirty="0">
                <a:effectLst/>
                <a:latin typeface="Avenir Next LT Pro" pitchFamily="50" charset="0"/>
              </a:rPr>
              <a:t>Analytics managed within functional siloes with optimization and decision-making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5A3A66-0640-F159-EA1D-697C4646249E}"/>
              </a:ext>
            </a:extLst>
          </p:cNvPr>
          <p:cNvGrpSpPr/>
          <p:nvPr/>
        </p:nvGrpSpPr>
        <p:grpSpPr>
          <a:xfrm>
            <a:off x="3323515" y="2735042"/>
            <a:ext cx="8267643" cy="380343"/>
            <a:chOff x="3323515" y="2735042"/>
            <a:chExt cx="8267643" cy="3803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F64B5C-3D60-DF3E-543E-03F6149F3EFF}"/>
                </a:ext>
              </a:extLst>
            </p:cNvPr>
            <p:cNvSpPr/>
            <p:nvPr/>
          </p:nvSpPr>
          <p:spPr>
            <a:xfrm>
              <a:off x="3323515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14F2ED8-1543-10B3-7F2E-C46332533DCC}"/>
                </a:ext>
              </a:extLst>
            </p:cNvPr>
            <p:cNvSpPr/>
            <p:nvPr/>
          </p:nvSpPr>
          <p:spPr>
            <a:xfrm rot="10800000">
              <a:off x="3376293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7CA0A1-EE5B-A51F-2999-B1A9454AC8A3}"/>
                </a:ext>
              </a:extLst>
            </p:cNvPr>
            <p:cNvSpPr/>
            <p:nvPr/>
          </p:nvSpPr>
          <p:spPr>
            <a:xfrm>
              <a:off x="5090698" y="2735042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CF47EB1-61B1-172D-7DCD-3EDA6E9F2070}"/>
                </a:ext>
              </a:extLst>
            </p:cNvPr>
            <p:cNvSpPr/>
            <p:nvPr/>
          </p:nvSpPr>
          <p:spPr>
            <a:xfrm rot="10800000">
              <a:off x="5146169" y="3031319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5CE3E6E-A1C7-057D-C91A-FDF75B8483BC}"/>
                </a:ext>
              </a:extLst>
            </p:cNvPr>
            <p:cNvSpPr/>
            <p:nvPr/>
          </p:nvSpPr>
          <p:spPr>
            <a:xfrm>
              <a:off x="6611337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623E1789-C889-3D88-953D-FDF3BEB8D119}"/>
                </a:ext>
              </a:extLst>
            </p:cNvPr>
            <p:cNvSpPr/>
            <p:nvPr/>
          </p:nvSpPr>
          <p:spPr>
            <a:xfrm rot="10800000">
              <a:off x="6664115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9487DCA-B72D-4CFB-0D58-8ED453546A83}"/>
                </a:ext>
              </a:extLst>
            </p:cNvPr>
            <p:cNvSpPr/>
            <p:nvPr/>
          </p:nvSpPr>
          <p:spPr>
            <a:xfrm>
              <a:off x="9899158" y="2735042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14D6D57C-7049-9E38-33E2-ED045B2F2DCE}"/>
                </a:ext>
              </a:extLst>
            </p:cNvPr>
            <p:cNvSpPr/>
            <p:nvPr/>
          </p:nvSpPr>
          <p:spPr>
            <a:xfrm rot="10800000">
              <a:off x="9951936" y="3031319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EEC7265-3734-813A-3A5D-0E501105D718}"/>
                </a:ext>
              </a:extLst>
            </p:cNvPr>
            <p:cNvSpPr/>
            <p:nvPr/>
          </p:nvSpPr>
          <p:spPr>
            <a:xfrm>
              <a:off x="8378520" y="2735042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2EF1D6D-53FD-8E02-82DC-E9A3F57E1937}"/>
                </a:ext>
              </a:extLst>
            </p:cNvPr>
            <p:cNvSpPr/>
            <p:nvPr/>
          </p:nvSpPr>
          <p:spPr>
            <a:xfrm rot="10800000">
              <a:off x="8433991" y="3031319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AD46482-320A-1ED9-DE7C-8071D9F4C4D2}"/>
              </a:ext>
            </a:extLst>
          </p:cNvPr>
          <p:cNvGrpSpPr/>
          <p:nvPr/>
        </p:nvGrpSpPr>
        <p:grpSpPr>
          <a:xfrm>
            <a:off x="3323515" y="1160463"/>
            <a:ext cx="8267643" cy="379271"/>
            <a:chOff x="3323515" y="1160463"/>
            <a:chExt cx="8267643" cy="37927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8A51426-487C-3AA7-7FD1-AA5D25EE4FCD}"/>
                </a:ext>
              </a:extLst>
            </p:cNvPr>
            <p:cNvSpPr/>
            <p:nvPr/>
          </p:nvSpPr>
          <p:spPr>
            <a:xfrm>
              <a:off x="3323515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C74CAAC5-E179-E768-09BB-ACB91D77686F}"/>
                </a:ext>
              </a:extLst>
            </p:cNvPr>
            <p:cNvSpPr/>
            <p:nvPr/>
          </p:nvSpPr>
          <p:spPr>
            <a:xfrm rot="10800000">
              <a:off x="3376293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A25009A-BC02-1637-4CAF-80AAD4A32804}"/>
                </a:ext>
              </a:extLst>
            </p:cNvPr>
            <p:cNvSpPr/>
            <p:nvPr/>
          </p:nvSpPr>
          <p:spPr>
            <a:xfrm>
              <a:off x="5090698" y="1160463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C26B4F29-4A73-D46D-A737-397FB094616C}"/>
                </a:ext>
              </a:extLst>
            </p:cNvPr>
            <p:cNvSpPr/>
            <p:nvPr/>
          </p:nvSpPr>
          <p:spPr>
            <a:xfrm rot="10800000">
              <a:off x="5146169" y="145566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F993C24-81A0-2FF1-A8AD-269D4ECD7E11}"/>
                </a:ext>
              </a:extLst>
            </p:cNvPr>
            <p:cNvSpPr/>
            <p:nvPr/>
          </p:nvSpPr>
          <p:spPr>
            <a:xfrm>
              <a:off x="6611337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14EDCC9C-CB39-E62A-1DD7-B86B452C52D9}"/>
                </a:ext>
              </a:extLst>
            </p:cNvPr>
            <p:cNvSpPr/>
            <p:nvPr/>
          </p:nvSpPr>
          <p:spPr>
            <a:xfrm rot="10800000">
              <a:off x="6664115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8EF8278-6D4F-DF3F-8C79-EEB5CF9DE121}"/>
                </a:ext>
              </a:extLst>
            </p:cNvPr>
            <p:cNvSpPr/>
            <p:nvPr/>
          </p:nvSpPr>
          <p:spPr>
            <a:xfrm>
              <a:off x="9899158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265A95CE-5F14-8DBA-142D-3CCB785636EF}"/>
                </a:ext>
              </a:extLst>
            </p:cNvPr>
            <p:cNvSpPr/>
            <p:nvPr/>
          </p:nvSpPr>
          <p:spPr>
            <a:xfrm rot="10800000">
              <a:off x="9951936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FBB9A2D-B51D-1103-C384-39091BBA453A}"/>
                </a:ext>
              </a:extLst>
            </p:cNvPr>
            <p:cNvSpPr/>
            <p:nvPr/>
          </p:nvSpPr>
          <p:spPr>
            <a:xfrm>
              <a:off x="8378520" y="1160463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1974D77B-45B1-9ECB-1B30-9CD9D3CE1FC6}"/>
                </a:ext>
              </a:extLst>
            </p:cNvPr>
            <p:cNvSpPr/>
            <p:nvPr/>
          </p:nvSpPr>
          <p:spPr>
            <a:xfrm rot="10800000">
              <a:off x="8433991" y="145566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57CDEA-95AA-7FBD-51A6-76AA7FDE7A06}"/>
              </a:ext>
            </a:extLst>
          </p:cNvPr>
          <p:cNvGrpSpPr/>
          <p:nvPr/>
        </p:nvGrpSpPr>
        <p:grpSpPr>
          <a:xfrm>
            <a:off x="3323515" y="4308158"/>
            <a:ext cx="8267643" cy="379266"/>
            <a:chOff x="3323515" y="4308158"/>
            <a:chExt cx="8267643" cy="37926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22D5ADE-2F25-B789-28D7-FF577BFB47A2}"/>
                </a:ext>
              </a:extLst>
            </p:cNvPr>
            <p:cNvSpPr/>
            <p:nvPr/>
          </p:nvSpPr>
          <p:spPr>
            <a:xfrm>
              <a:off x="3323515" y="4308158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CDF179F1-3BA5-1734-548C-8AD0AE49F040}"/>
                </a:ext>
              </a:extLst>
            </p:cNvPr>
            <p:cNvSpPr/>
            <p:nvPr/>
          </p:nvSpPr>
          <p:spPr>
            <a:xfrm rot="10800000">
              <a:off x="3376293" y="460335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6BFE0C1-CD8C-1BF2-7E47-204555E724CC}"/>
                </a:ext>
              </a:extLst>
            </p:cNvPr>
            <p:cNvSpPr/>
            <p:nvPr/>
          </p:nvSpPr>
          <p:spPr>
            <a:xfrm>
              <a:off x="5090698" y="4308158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9EF6114A-5E1D-0EA6-A56C-5623C0E4EE53}"/>
                </a:ext>
              </a:extLst>
            </p:cNvPr>
            <p:cNvSpPr/>
            <p:nvPr/>
          </p:nvSpPr>
          <p:spPr>
            <a:xfrm rot="10800000">
              <a:off x="5146169" y="460335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70780A8-96DC-F036-2C9F-2D7EDD2D9FC5}"/>
                </a:ext>
              </a:extLst>
            </p:cNvPr>
            <p:cNvSpPr/>
            <p:nvPr/>
          </p:nvSpPr>
          <p:spPr>
            <a:xfrm>
              <a:off x="6611337" y="4308158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7CF3601C-E719-3D85-4BA7-AA8D6066DE6D}"/>
                </a:ext>
              </a:extLst>
            </p:cNvPr>
            <p:cNvSpPr/>
            <p:nvPr/>
          </p:nvSpPr>
          <p:spPr>
            <a:xfrm rot="10800000">
              <a:off x="6664115" y="460335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4897B27-2189-C3D5-47C6-C434692761F1}"/>
                </a:ext>
              </a:extLst>
            </p:cNvPr>
            <p:cNvSpPr/>
            <p:nvPr/>
          </p:nvSpPr>
          <p:spPr>
            <a:xfrm>
              <a:off x="9899158" y="4308158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8241C89F-15EC-DA25-A44E-179A39FCD18A}"/>
                </a:ext>
              </a:extLst>
            </p:cNvPr>
            <p:cNvSpPr/>
            <p:nvPr/>
          </p:nvSpPr>
          <p:spPr>
            <a:xfrm rot="10800000">
              <a:off x="9951936" y="460335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FB8FBE5-346D-8FB9-48FA-60D9BC40E1F7}"/>
                </a:ext>
              </a:extLst>
            </p:cNvPr>
            <p:cNvSpPr/>
            <p:nvPr/>
          </p:nvSpPr>
          <p:spPr>
            <a:xfrm>
              <a:off x="8378520" y="4308158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E81357E8-E81A-FB38-E067-E68805222CFF}"/>
                </a:ext>
              </a:extLst>
            </p:cNvPr>
            <p:cNvSpPr/>
            <p:nvPr/>
          </p:nvSpPr>
          <p:spPr>
            <a:xfrm rot="10800000">
              <a:off x="8433991" y="460335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61" name="Table 6">
            <a:extLst>
              <a:ext uri="{FF2B5EF4-FFF2-40B4-BE49-F238E27FC236}">
                <a16:creationId xmlns:a16="http://schemas.microsoft.com/office/drawing/2014/main" id="{D3EB374F-026D-9D89-10A1-A552AE3B6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268760"/>
              </p:ext>
            </p:extLst>
          </p:nvPr>
        </p:nvGraphicFramePr>
        <p:xfrm>
          <a:off x="611187" y="5846100"/>
          <a:ext cx="10969626" cy="324000"/>
        </p:xfrm>
        <a:graphic>
          <a:graphicData uri="http://schemas.openxmlformats.org/drawingml/2006/table">
            <a:tbl>
              <a:tblPr firstRow="1" bandRow="1"/>
              <a:tblGrid>
                <a:gridCol w="1828271">
                  <a:extLst>
                    <a:ext uri="{9D8B030D-6E8A-4147-A177-3AD203B41FA5}">
                      <a16:colId xmlns:a16="http://schemas.microsoft.com/office/drawing/2014/main" val="1642930790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44929696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53683906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4271142159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74585779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12204015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Growth Contribution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Commercial Productivity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Forecasting and Business Health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Compensation and Team Engagement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Performance Analytics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Tools and Technology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147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29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8F418-6A29-5EF9-69ED-5EF751B5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</p:spPr>
        <p:txBody>
          <a:bodyPr/>
          <a:lstStyle/>
          <a:p>
            <a:r>
              <a:rPr lang="en-US" dirty="0"/>
              <a:t>Performance Analytics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1BF8F-C5C1-8A0B-70A4-3EFE6A10201C}"/>
              </a:ext>
            </a:extLst>
          </p:cNvPr>
          <p:cNvSpPr/>
          <p:nvPr/>
        </p:nvSpPr>
        <p:spPr>
          <a:xfrm>
            <a:off x="609600" y="1160463"/>
            <a:ext cx="255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t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itchFamily="50" charset="0"/>
                <a:cs typeface="Arial"/>
                <a:sym typeface="Arial"/>
              </a:rPr>
              <a:t>Definition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itchFamily="50" charset="0"/>
                <a:cs typeface="Arial"/>
                <a:sym typeface="Arial"/>
              </a:rPr>
              <a:t>Approach for modification of assignments, territories, and incentives to align resources and opportunity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957285-1A28-09E8-E3B6-00FA4D40D613}"/>
              </a:ext>
            </a:extLst>
          </p:cNvPr>
          <p:cNvSpPr/>
          <p:nvPr/>
        </p:nvSpPr>
        <p:spPr>
          <a:xfrm>
            <a:off x="609600" y="1160463"/>
            <a:ext cx="2556000" cy="29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Sales/Success Performance Management</a:t>
            </a:r>
            <a:endParaRPr lang="en-ID" sz="9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BB7799-875E-37BD-CCC3-7AD5F791F7B1}"/>
              </a:ext>
            </a:extLst>
          </p:cNvPr>
          <p:cNvSpPr txBox="1"/>
          <p:nvPr/>
        </p:nvSpPr>
        <p:spPr>
          <a:xfrm>
            <a:off x="9917158" y="1567968"/>
            <a:ext cx="1656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Automated, ongoing harmonization of back-office sales and success processes including incentive/comp management, quota planning and management, territory design and management, and advanced analytics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9B7EEF-8E72-C295-473D-51E8A82BA9C5}"/>
              </a:ext>
            </a:extLst>
          </p:cNvPr>
          <p:cNvSpPr txBox="1"/>
          <p:nvPr/>
        </p:nvSpPr>
        <p:spPr>
          <a:xfrm>
            <a:off x="6629337" y="1567968"/>
            <a:ext cx="1656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Some aspects of sales planning automated, with real-time insight generation; visibility into goal progress and ability to course correct remain somewhat limited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8900A-78CB-C103-5A1A-A0760493FF41}"/>
              </a:ext>
            </a:extLst>
          </p:cNvPr>
          <p:cNvSpPr txBox="1"/>
          <p:nvPr/>
        </p:nvSpPr>
        <p:spPr>
          <a:xfrm>
            <a:off x="3341515" y="1567968"/>
            <a:ext cx="1656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venir Next LT Pro" pitchFamily="50" charset="0"/>
              </a:rPr>
              <a:t>Sales planning optimized at the activity level (e.g., quota, capacity, territory design) such that manual adjustments and course corrections may be required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A43E114-3B97-27CE-9BFB-732A3C649A8B}"/>
              </a:ext>
            </a:extLst>
          </p:cNvPr>
          <p:cNvGrpSpPr/>
          <p:nvPr/>
        </p:nvGrpSpPr>
        <p:grpSpPr>
          <a:xfrm>
            <a:off x="3323515" y="1160463"/>
            <a:ext cx="8267643" cy="379271"/>
            <a:chOff x="3323515" y="1160463"/>
            <a:chExt cx="8267643" cy="37927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628317-41F5-081F-0B02-96210E44E573}"/>
                </a:ext>
              </a:extLst>
            </p:cNvPr>
            <p:cNvSpPr/>
            <p:nvPr/>
          </p:nvSpPr>
          <p:spPr>
            <a:xfrm>
              <a:off x="3323515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58C8D913-4D4D-B956-6B99-F3734C3685A5}"/>
                </a:ext>
              </a:extLst>
            </p:cNvPr>
            <p:cNvSpPr/>
            <p:nvPr/>
          </p:nvSpPr>
          <p:spPr>
            <a:xfrm rot="10800000">
              <a:off x="3376293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9D4D29E-7C0B-ADC3-E277-2EEBA3C4F5EE}"/>
                </a:ext>
              </a:extLst>
            </p:cNvPr>
            <p:cNvSpPr/>
            <p:nvPr/>
          </p:nvSpPr>
          <p:spPr>
            <a:xfrm>
              <a:off x="5090698" y="1160463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42AEEC8-3431-29A8-AD94-24D06992C341}"/>
                </a:ext>
              </a:extLst>
            </p:cNvPr>
            <p:cNvSpPr/>
            <p:nvPr/>
          </p:nvSpPr>
          <p:spPr>
            <a:xfrm rot="10800000">
              <a:off x="5146169" y="145566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FF88AFB-3748-B500-4620-802C27FA0A0E}"/>
                </a:ext>
              </a:extLst>
            </p:cNvPr>
            <p:cNvSpPr/>
            <p:nvPr/>
          </p:nvSpPr>
          <p:spPr>
            <a:xfrm>
              <a:off x="6611337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8A77543C-03A7-8394-11CC-B232D687516E}"/>
                </a:ext>
              </a:extLst>
            </p:cNvPr>
            <p:cNvSpPr/>
            <p:nvPr/>
          </p:nvSpPr>
          <p:spPr>
            <a:xfrm rot="10800000">
              <a:off x="6664115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C79BCCF-B23C-CA5C-A281-D2CBFE6302C9}"/>
                </a:ext>
              </a:extLst>
            </p:cNvPr>
            <p:cNvSpPr/>
            <p:nvPr/>
          </p:nvSpPr>
          <p:spPr>
            <a:xfrm>
              <a:off x="9899158" y="1160463"/>
              <a:ext cx="1692000" cy="29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5</a:t>
              </a: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28CA6ECB-BC32-D474-287E-03DCCF757836}"/>
                </a:ext>
              </a:extLst>
            </p:cNvPr>
            <p:cNvSpPr/>
            <p:nvPr/>
          </p:nvSpPr>
          <p:spPr>
            <a:xfrm rot="10800000">
              <a:off x="9951936" y="1455668"/>
              <a:ext cx="166379" cy="840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614DC25-88B4-361F-96A7-EAA3D81B4C80}"/>
                </a:ext>
              </a:extLst>
            </p:cNvPr>
            <p:cNvSpPr/>
            <p:nvPr/>
          </p:nvSpPr>
          <p:spPr>
            <a:xfrm>
              <a:off x="8378520" y="1160463"/>
              <a:ext cx="1445456" cy="29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2B9716FB-52A2-93D0-AEDC-98C76462867C}"/>
                </a:ext>
              </a:extLst>
            </p:cNvPr>
            <p:cNvSpPr/>
            <p:nvPr/>
          </p:nvSpPr>
          <p:spPr>
            <a:xfrm rot="10800000">
              <a:off x="8433991" y="1455668"/>
              <a:ext cx="166379" cy="840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0BBFF9E2-FF2F-E8C7-4B82-B69EDB2F5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465766"/>
              </p:ext>
            </p:extLst>
          </p:nvPr>
        </p:nvGraphicFramePr>
        <p:xfrm>
          <a:off x="611187" y="5846100"/>
          <a:ext cx="10969626" cy="324000"/>
        </p:xfrm>
        <a:graphic>
          <a:graphicData uri="http://schemas.openxmlformats.org/drawingml/2006/table">
            <a:tbl>
              <a:tblPr firstRow="1" bandRow="1"/>
              <a:tblGrid>
                <a:gridCol w="1828271">
                  <a:extLst>
                    <a:ext uri="{9D8B030D-6E8A-4147-A177-3AD203B41FA5}">
                      <a16:colId xmlns:a16="http://schemas.microsoft.com/office/drawing/2014/main" val="1642930790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44929696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53683906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4271142159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2474585779"/>
                    </a:ext>
                  </a:extLst>
                </a:gridCol>
                <a:gridCol w="1828271">
                  <a:extLst>
                    <a:ext uri="{9D8B030D-6E8A-4147-A177-3AD203B41FA5}">
                      <a16:colId xmlns:a16="http://schemas.microsoft.com/office/drawing/2014/main" val="12204015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Growth Contribution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Commercial Productivity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Forecasting and Business Health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Compensation and Team Engagement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D" sz="7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Performance Analytics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7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Tools and Technology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147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4214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BI PPT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" id="{8519F7B8-F9D6-413C-90EE-17578C13959F}" vid="{8D5C7C41-2EB4-4D67-A566-A6192B30E9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250</TotalTime>
  <Words>3013</Words>
  <Application>Microsoft Office PowerPoint</Application>
  <PresentationFormat>Widescreen</PresentationFormat>
  <Paragraphs>377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Courier New</vt:lpstr>
      <vt:lpstr>SBI PPT</vt:lpstr>
      <vt:lpstr>think-cell Slide</vt:lpstr>
      <vt:lpstr>Revenue Operations Maturity Model</vt:lpstr>
      <vt:lpstr>Capability Map</vt:lpstr>
      <vt:lpstr>Growth Contribution</vt:lpstr>
      <vt:lpstr>Commercial Productivity </vt:lpstr>
      <vt:lpstr>Commercial Productivity </vt:lpstr>
      <vt:lpstr>Forecasting and Business Health</vt:lpstr>
      <vt:lpstr>Compensation and Team Engagement</vt:lpstr>
      <vt:lpstr>Performance Analytics</vt:lpstr>
      <vt:lpstr>Performance Analytics</vt:lpstr>
      <vt:lpstr>Tools and Technology</vt:lpstr>
      <vt:lpstr>Definitions (1 of 2)</vt:lpstr>
      <vt:lpstr>Definitions (2 of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SBI PPT Template</dc:title>
  <dc:creator>Aaron Bean</dc:creator>
  <cp:lastModifiedBy>Chris Brown</cp:lastModifiedBy>
  <cp:revision>17</cp:revision>
  <dcterms:created xsi:type="dcterms:W3CDTF">2022-12-02T21:37:18Z</dcterms:created>
  <dcterms:modified xsi:type="dcterms:W3CDTF">2023-02-02T18:54:16Z</dcterms:modified>
</cp:coreProperties>
</file>