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4.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notesSlides/notesSlide6.xml" ContentType="application/vnd.openxmlformats-officedocument.presentationml.notesSlide+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8" r:id="rId5"/>
    <p:sldMasterId id="2147483756" r:id="rId6"/>
  </p:sldMasterIdLst>
  <p:notesMasterIdLst>
    <p:notesMasterId r:id="rId17"/>
  </p:notesMasterIdLst>
  <p:sldIdLst>
    <p:sldId id="257" r:id="rId7"/>
    <p:sldId id="270" r:id="rId8"/>
    <p:sldId id="271" r:id="rId9"/>
    <p:sldId id="272" r:id="rId10"/>
    <p:sldId id="286" r:id="rId11"/>
    <p:sldId id="287" r:id="rId12"/>
    <p:sldId id="273" r:id="rId13"/>
    <p:sldId id="274" r:id="rId14"/>
    <p:sldId id="275" r:id="rId15"/>
    <p:sldId id="2113417998"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86E7C-C2CB-7D08-4D74-A2E648009D75}" name="it 24slides11" initials="i2" userId="S::24slides11@pahlawandesign.onmicrosoft.com::815a8db7-e062-4895-9980-69996332c3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4CA4A-1A2A-4C37-8144-4CCA7A11E1FC}" v="5" dt="2023-12-13T22:18:31.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68" d="100"/>
          <a:sy n="68" d="100"/>
        </p:scale>
        <p:origin x="55" y="13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Lingebach" userId="8345a2a5-a067-4759-8441-be0dd7848035" providerId="ADAL" clId="{E6B4CA4A-1A2A-4C37-8144-4CCA7A11E1FC}"/>
    <pc:docChg chg="custSel modSld replTag">
      <pc:chgData name="Dave Lingebach" userId="8345a2a5-a067-4759-8441-be0dd7848035" providerId="ADAL" clId="{E6B4CA4A-1A2A-4C37-8144-4CCA7A11E1FC}" dt="2023-12-13T22:18:31.285" v="37"/>
      <pc:docMkLst>
        <pc:docMk/>
      </pc:docMkLst>
      <pc:sldChg chg="addSp delSp modSp mod">
        <pc:chgData name="Dave Lingebach" userId="8345a2a5-a067-4759-8441-be0dd7848035" providerId="ADAL" clId="{E6B4CA4A-1A2A-4C37-8144-4CCA7A11E1FC}" dt="2023-12-13T22:07:25.918" v="1" actId="478"/>
        <pc:sldMkLst>
          <pc:docMk/>
          <pc:sldMk cId="1906600233" sldId="257"/>
        </pc:sldMkLst>
        <pc:spChg chg="del">
          <ac:chgData name="Dave Lingebach" userId="8345a2a5-a067-4759-8441-be0dd7848035" providerId="ADAL" clId="{E6B4CA4A-1A2A-4C37-8144-4CCA7A11E1FC}" dt="2023-12-13T22:07:22.934" v="0" actId="478"/>
          <ac:spMkLst>
            <pc:docMk/>
            <pc:sldMk cId="1906600233" sldId="257"/>
            <ac:spMk id="4" creationId="{975DDD04-CC53-F779-F831-CAB50A51E2E8}"/>
          </ac:spMkLst>
        </pc:spChg>
        <pc:spChg chg="add del mod">
          <ac:chgData name="Dave Lingebach" userId="8345a2a5-a067-4759-8441-be0dd7848035" providerId="ADAL" clId="{E6B4CA4A-1A2A-4C37-8144-4CCA7A11E1FC}" dt="2023-12-13T22:07:25.918" v="1" actId="478"/>
          <ac:spMkLst>
            <pc:docMk/>
            <pc:sldMk cId="1906600233" sldId="257"/>
            <ac:spMk id="6" creationId="{EE4E318B-5DBA-F1CB-C2E3-94A5696B4328}"/>
          </ac:spMkLst>
        </pc:spChg>
      </pc:sldChg>
      <pc:sldChg chg="addSp delSp modSp mod">
        <pc:chgData name="Dave Lingebach" userId="8345a2a5-a067-4759-8441-be0dd7848035" providerId="ADAL" clId="{E6B4CA4A-1A2A-4C37-8144-4CCA7A11E1FC}" dt="2023-12-13T22:18:31.285" v="37"/>
        <pc:sldMkLst>
          <pc:docMk/>
          <pc:sldMk cId="3984481010" sldId="270"/>
        </pc:sldMkLst>
        <pc:spChg chg="add del mod modVis">
          <ac:chgData name="Dave Lingebach" userId="8345a2a5-a067-4759-8441-be0dd7848035" providerId="ADAL" clId="{E6B4CA4A-1A2A-4C37-8144-4CCA7A11E1FC}" dt="2023-12-13T22:18:31.285" v="35"/>
          <ac:spMkLst>
            <pc:docMk/>
            <pc:sldMk cId="3984481010" sldId="270"/>
            <ac:spMk id="2" creationId="{060F0CFB-F057-2C67-B7E6-57D8BB61C3D0}"/>
          </ac:spMkLst>
        </pc:spChg>
        <pc:spChg chg="mod">
          <ac:chgData name="Dave Lingebach" userId="8345a2a5-a067-4759-8441-be0dd7848035" providerId="ADAL" clId="{E6B4CA4A-1A2A-4C37-8144-4CCA7A11E1FC}" dt="2023-12-13T22:18:31.235" v="4" actId="948"/>
          <ac:spMkLst>
            <pc:docMk/>
            <pc:sldMk cId="3984481010" sldId="270"/>
            <ac:spMk id="7" creationId="{7D062E75-F0A6-B7B7-D7A6-32C9364B905F}"/>
          </ac:spMkLst>
        </pc:spChg>
        <pc:graphicFrameChg chg="mod">
          <ac:chgData name="Dave Lingebach" userId="8345a2a5-a067-4759-8441-be0dd7848035" providerId="ADAL" clId="{E6B4CA4A-1A2A-4C37-8144-4CCA7A11E1FC}" dt="2023-12-13T22:18:31.285" v="37"/>
          <ac:graphicFrameMkLst>
            <pc:docMk/>
            <pc:sldMk cId="3984481010" sldId="270"/>
            <ac:graphicFrameMk id="3" creationId="{78CD4022-DE7C-C9F2-9063-3509379505D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C8F4E-9903-4A60-99D6-3955C951AF64}"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2AF1F-964F-4C31-986B-F9B122F436F6}" type="slidenum">
              <a:rPr lang="en-US" smtClean="0"/>
              <a:t>‹#›</a:t>
            </a:fld>
            <a:endParaRPr lang="en-US"/>
          </a:p>
        </p:txBody>
      </p:sp>
    </p:spTree>
    <p:extLst>
      <p:ext uri="{BB962C8B-B14F-4D97-AF65-F5344CB8AC3E}">
        <p14:creationId xmlns:p14="http://schemas.microsoft.com/office/powerpoint/2010/main" val="200980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2</a:t>
            </a:fld>
            <a:endParaRPr lang="en-US"/>
          </a:p>
        </p:txBody>
      </p:sp>
    </p:spTree>
    <p:extLst>
      <p:ext uri="{BB962C8B-B14F-4D97-AF65-F5344CB8AC3E}">
        <p14:creationId xmlns:p14="http://schemas.microsoft.com/office/powerpoint/2010/main" val="220117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3</a:t>
            </a:fld>
            <a:endParaRPr lang="en-US"/>
          </a:p>
        </p:txBody>
      </p:sp>
    </p:spTree>
    <p:extLst>
      <p:ext uri="{BB962C8B-B14F-4D97-AF65-F5344CB8AC3E}">
        <p14:creationId xmlns:p14="http://schemas.microsoft.com/office/powerpoint/2010/main" val="355791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4</a:t>
            </a:fld>
            <a:endParaRPr lang="en-US"/>
          </a:p>
        </p:txBody>
      </p:sp>
    </p:spTree>
    <p:extLst>
      <p:ext uri="{BB962C8B-B14F-4D97-AF65-F5344CB8AC3E}">
        <p14:creationId xmlns:p14="http://schemas.microsoft.com/office/powerpoint/2010/main" val="265993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5</a:t>
            </a:fld>
            <a:endParaRPr lang="en-US"/>
          </a:p>
        </p:txBody>
      </p:sp>
    </p:spTree>
    <p:extLst>
      <p:ext uri="{BB962C8B-B14F-4D97-AF65-F5344CB8AC3E}">
        <p14:creationId xmlns:p14="http://schemas.microsoft.com/office/powerpoint/2010/main" val="241206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6</a:t>
            </a:fld>
            <a:endParaRPr lang="en-US"/>
          </a:p>
        </p:txBody>
      </p:sp>
    </p:spTree>
    <p:extLst>
      <p:ext uri="{BB962C8B-B14F-4D97-AF65-F5344CB8AC3E}">
        <p14:creationId xmlns:p14="http://schemas.microsoft.com/office/powerpoint/2010/main" val="413351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7</a:t>
            </a:fld>
            <a:endParaRPr lang="en-US"/>
          </a:p>
        </p:txBody>
      </p:sp>
    </p:spTree>
    <p:extLst>
      <p:ext uri="{BB962C8B-B14F-4D97-AF65-F5344CB8AC3E}">
        <p14:creationId xmlns:p14="http://schemas.microsoft.com/office/powerpoint/2010/main" val="408905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8</a:t>
            </a:fld>
            <a:endParaRPr lang="en-US"/>
          </a:p>
        </p:txBody>
      </p:sp>
    </p:spTree>
    <p:extLst>
      <p:ext uri="{BB962C8B-B14F-4D97-AF65-F5344CB8AC3E}">
        <p14:creationId xmlns:p14="http://schemas.microsoft.com/office/powerpoint/2010/main" val="306722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9</a:t>
            </a:fld>
            <a:endParaRPr lang="en-US"/>
          </a:p>
        </p:txBody>
      </p:sp>
    </p:spTree>
    <p:extLst>
      <p:ext uri="{BB962C8B-B14F-4D97-AF65-F5344CB8AC3E}">
        <p14:creationId xmlns:p14="http://schemas.microsoft.com/office/powerpoint/2010/main" val="3806544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3.xml"/><Relationship Id="rId1" Type="http://schemas.openxmlformats.org/officeDocument/2006/relationships/tags" Target="../tags/tag56.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3.xml"/><Relationship Id="rId1" Type="http://schemas.openxmlformats.org/officeDocument/2006/relationships/tags" Target="../tags/tag63.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3.xml"/><Relationship Id="rId1" Type="http://schemas.openxmlformats.org/officeDocument/2006/relationships/tags" Target="../tags/tag66.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897749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424236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421524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4052789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309959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371759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66048256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29828193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0690958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94690559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80451016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93190718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18119657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1950177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5421036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44865926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423765425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98654784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411962746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05584490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74994355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4738909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1738624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6074694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54320848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sp>
        <p:nvSpPr>
          <p:cNvPr id="21" name="Google Shape;21;p50"/>
          <p:cNvSpPr txBox="1">
            <a:spLocks noGrp="1"/>
          </p:cNvSpPr>
          <p:nvPr>
            <p:ph type="title"/>
          </p:nvPr>
        </p:nvSpPr>
        <p:spPr>
          <a:xfrm>
            <a:off x="984421" y="2182619"/>
            <a:ext cx="10647104" cy="18729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50"/>
          <p:cNvSpPr txBox="1">
            <a:spLocks noGrp="1"/>
          </p:cNvSpPr>
          <p:nvPr>
            <p:ph type="body" idx="1"/>
          </p:nvPr>
        </p:nvSpPr>
        <p:spPr>
          <a:xfrm>
            <a:off x="1012848" y="4231138"/>
            <a:ext cx="10647104" cy="319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3497861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sp>
        <p:nvSpPr>
          <p:cNvPr id="35" name="Google Shape;35;p52"/>
          <p:cNvSpPr txBox="1">
            <a:spLocks noGrp="1"/>
          </p:cNvSpPr>
          <p:nvPr>
            <p:ph type="body" idx="1"/>
          </p:nvPr>
        </p:nvSpPr>
        <p:spPr>
          <a:xfrm>
            <a:off x="4924425" y="2547036"/>
            <a:ext cx="2343150" cy="3139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23931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85914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latin typeface="Slate Pro" panose="02000506040000020004" pitchFamily="2" charset="0"/>
                <a:sym typeface="Slate Pro" panose="02000506040000020004" pitchFamily="2" charset="0"/>
              </a:defRPr>
            </a:lvl1pPr>
            <a:lvl2pPr>
              <a:defRPr>
                <a:solidFill>
                  <a:schemeClr val="tx1"/>
                </a:solidFill>
                <a:latin typeface="Slate Pro" panose="02000506040000020004" pitchFamily="2" charset="0"/>
                <a:sym typeface="Slate Pro" panose="02000506040000020004" pitchFamily="2" charset="0"/>
              </a:defRPr>
            </a:lvl2pPr>
            <a:lvl3pPr>
              <a:defRPr>
                <a:solidFill>
                  <a:schemeClr val="tx1"/>
                </a:solidFill>
                <a:latin typeface="Slate Pro" panose="02000506040000020004" pitchFamily="2" charset="0"/>
                <a:sym typeface="Slate Pro" panose="02000506040000020004" pitchFamily="2" charset="0"/>
              </a:defRPr>
            </a:lvl3pPr>
            <a:lvl4pPr>
              <a:defRPr>
                <a:solidFill>
                  <a:schemeClr val="tx1"/>
                </a:solidFill>
                <a:latin typeface="Slate Pro" panose="02000506040000020004" pitchFamily="2" charset="0"/>
                <a:sym typeface="Slate Pro" panose="02000506040000020004" pitchFamily="2" charset="0"/>
              </a:defRPr>
            </a:lvl4pPr>
            <a:lvl5pPr>
              <a:defRPr>
                <a:solidFill>
                  <a:schemeClr val="tx1"/>
                </a:solidFill>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6896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292096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Tree>
    <p:extLst>
      <p:ext uri="{BB962C8B-B14F-4D97-AF65-F5344CB8AC3E}">
        <p14:creationId xmlns:p14="http://schemas.microsoft.com/office/powerpoint/2010/main" val="306601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3747340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8419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1118930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Tree>
    <p:extLst>
      <p:ext uri="{BB962C8B-B14F-4D97-AF65-F5344CB8AC3E}">
        <p14:creationId xmlns:p14="http://schemas.microsoft.com/office/powerpoint/2010/main" val="3877767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90667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840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395617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461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141943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99852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153420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181222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5960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692939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057062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549421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977298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823977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740172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4263089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576106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990086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876655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756909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79617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075376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827802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6384216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1757237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Slate Pro" panose="02000506040000020004" pitchFamily="2" charset="0"/>
                <a:ea typeface="Verdana" panose="020B0604030504040204" pitchFamily="34" charset="0"/>
                <a:cs typeface="Slate Pro" panose="02000506040000020004" pitchFamily="2" charset="0"/>
                <a:sym typeface="Slate Pro" panose="02000506040000020004" pitchFamily="2"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atin typeface="Slate Pro" panose="02000506040000020004" pitchFamily="2" charset="0"/>
                <a:sym typeface="Slate Pro" panose="02000506040000020004" pitchFamily="2" charset="0"/>
              </a:defRPr>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142960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4195757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3217720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522008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3325337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2499425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2861075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464359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1275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489456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246107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570845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4002189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547332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74171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629315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7052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28.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2.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oleObject" Target="../embeddings/oleObject27.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oleObject" Target="../embeddings/oleObject53.bin"/><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ags" Target="../tags/tag54.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9"/>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0" imgH="409" progId="TCLayout.ActiveDocument.1">
                  <p:embed/>
                </p:oleObj>
              </mc:Choice>
              <mc:Fallback>
                <p:oleObj name="think-cell Slide" r:id="rId30"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615288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302275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5892909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Slate Pro" panose="02000506040000020004" pitchFamily="2" charset="0"/>
          <a:ea typeface="+mj-ea"/>
          <a:cs typeface="+mj-cs"/>
          <a:sym typeface="Slate Pro" panose="02000506040000020004"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Slate Pro" panose="02000506040000020004" pitchFamily="2" charset="0"/>
          <a:ea typeface="+mn-ea"/>
          <a:cs typeface="+mn-cs"/>
          <a:sym typeface="Slate Pro" panose="02000506040000020004" pitchFamily="2"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late Pro" panose="02000506040000020004" pitchFamily="2" charset="0"/>
          <a:ea typeface="+mn-ea"/>
          <a:cs typeface="+mn-cs"/>
          <a:sym typeface="Slate Pro" panose="02000506040000020004" pitchFamily="2"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Slate Pro" panose="02000506040000020004" pitchFamily="2" charset="0"/>
          <a:ea typeface="+mn-ea"/>
          <a:cs typeface="+mn-cs"/>
          <a:sym typeface="Slate Pro" panose="02000506040000020004" pitchFamily="2"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33.xml"/><Relationship Id="rId1" Type="http://schemas.openxmlformats.org/officeDocument/2006/relationships/tags" Target="../tags/tag80.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8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oleObject" Target="../embeddings/oleObject8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BE25E8-B4A0-CAA0-D833-DEAC6A217AA5}"/>
              </a:ext>
            </a:extLst>
          </p:cNvPr>
          <p:cNvGraphicFramePr>
            <a:graphicFrameLocks noChangeAspect="1"/>
          </p:cNvGraphicFramePr>
          <p:nvPr>
            <p:custDataLst>
              <p:tags r:id="rId1"/>
            </p:custDataLst>
            <p:extLst>
              <p:ext uri="{D42A27DB-BD31-4B8C-83A1-F6EECF244321}">
                <p14:modId xmlns:p14="http://schemas.microsoft.com/office/powerpoint/2010/main" val="228718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90" imgH="290" progId="TCLayout.ActiveDocument.1">
                  <p:embed/>
                </p:oleObj>
              </mc:Choice>
              <mc:Fallback>
                <p:oleObj name="think-cell Slide" r:id="rId3" imgW="290" imgH="290" progId="TCLayout.ActiveDocument.1">
                  <p:embed/>
                  <p:pic>
                    <p:nvPicPr>
                      <p:cNvPr id="5" name="Object 4" hidden="1">
                        <a:extLst>
                          <a:ext uri="{FF2B5EF4-FFF2-40B4-BE49-F238E27FC236}">
                            <a16:creationId xmlns:a16="http://schemas.microsoft.com/office/drawing/2014/main" id="{2ABE25E8-B4A0-CAA0-D833-DEAC6A217A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592C9A-2923-003D-E7DB-2FC9C158B534}"/>
              </a:ext>
            </a:extLst>
          </p:cNvPr>
          <p:cNvSpPr>
            <a:spLocks noGrp="1"/>
          </p:cNvSpPr>
          <p:nvPr>
            <p:ph type="ctrTitle"/>
          </p:nvPr>
        </p:nvSpPr>
        <p:spPr>
          <a:xfrm>
            <a:off x="1516830" y="2523757"/>
            <a:ext cx="9342954" cy="664797"/>
          </a:xfrm>
        </p:spPr>
        <p:txBody>
          <a:bodyPr vert="horz"/>
          <a:lstStyle/>
          <a:p>
            <a:pPr>
              <a:lnSpc>
                <a:spcPct val="120000"/>
              </a:lnSpc>
              <a:spcBef>
                <a:spcPts val="300"/>
              </a:spcBef>
              <a:spcAft>
                <a:spcPts val="300"/>
              </a:spcAft>
              <a:defRPr/>
            </a:pPr>
            <a:r>
              <a:rPr lang="en-US" dirty="0"/>
              <a:t>S</a:t>
            </a:r>
            <a:r>
              <a:rPr lang="en-US" sz="3600" dirty="0"/>
              <a:t>even </a:t>
            </a:r>
            <a:r>
              <a:rPr lang="en-US" dirty="0"/>
              <a:t>S</a:t>
            </a:r>
            <a:r>
              <a:rPr lang="en-US" sz="3600" dirty="0"/>
              <a:t>ales </a:t>
            </a:r>
            <a:r>
              <a:rPr lang="en-US" dirty="0"/>
              <a:t>O</a:t>
            </a:r>
            <a:r>
              <a:rPr lang="en-US" sz="3600" dirty="0"/>
              <a:t>rganization Design Models</a:t>
            </a:r>
          </a:p>
        </p:txBody>
      </p:sp>
    </p:spTree>
    <p:extLst>
      <p:ext uri="{BB962C8B-B14F-4D97-AF65-F5344CB8AC3E}">
        <p14:creationId xmlns:p14="http://schemas.microsoft.com/office/powerpoint/2010/main" val="19066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8CD4022-DE7C-C9F2-9063-3509379505DE}"/>
              </a:ext>
            </a:extLst>
          </p:cNvPr>
          <p:cNvGraphicFramePr>
            <a:graphicFrameLocks noChangeAspect="1"/>
          </p:cNvGraphicFramePr>
          <p:nvPr>
            <p:custDataLst>
              <p:tags r:id="rId1"/>
            </p:custDataLst>
            <p:extLst>
              <p:ext uri="{D42A27DB-BD31-4B8C-83A1-F6EECF244321}">
                <p14:modId xmlns:p14="http://schemas.microsoft.com/office/powerpoint/2010/main" val="416999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78CD4022-DE7C-C9F2-9063-350937950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9" name="Picture 58" descr="A group of people sitting at a table&#10;&#10;Description automatically generated">
            <a:extLst>
              <a:ext uri="{FF2B5EF4-FFF2-40B4-BE49-F238E27FC236}">
                <a16:creationId xmlns:a16="http://schemas.microsoft.com/office/drawing/2014/main" id="{633497D6-CDC2-09C7-1295-5546747E5E9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128" t="3095" r="92644"/>
          <a:stretch/>
        </p:blipFill>
        <p:spPr>
          <a:xfrm>
            <a:off x="620112" y="971550"/>
            <a:ext cx="838200" cy="5200650"/>
          </a:xfrm>
          <a:custGeom>
            <a:avLst/>
            <a:gdLst>
              <a:gd name="connsiteX0" fmla="*/ 0 w 838200"/>
              <a:gd name="connsiteY0" fmla="*/ 0 h 5200650"/>
              <a:gd name="connsiteX1" fmla="*/ 838200 w 838200"/>
              <a:gd name="connsiteY1" fmla="*/ 0 h 5200650"/>
              <a:gd name="connsiteX2" fmla="*/ 838200 w 838200"/>
              <a:gd name="connsiteY2" fmla="*/ 5200650 h 5200650"/>
              <a:gd name="connsiteX3" fmla="*/ 0 w 8382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838200" h="5200650">
                <a:moveTo>
                  <a:pt x="0" y="0"/>
                </a:moveTo>
                <a:lnTo>
                  <a:pt x="838200" y="0"/>
                </a:lnTo>
                <a:lnTo>
                  <a:pt x="838200" y="5200650"/>
                </a:lnTo>
                <a:lnTo>
                  <a:pt x="0" y="5200650"/>
                </a:ln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SBI’s seven sales organization design models</a:t>
            </a:r>
            <a:br>
              <a:rPr lang="en-US" dirty="0"/>
            </a:br>
            <a:r>
              <a:rPr lang="en-US" sz="2000" b="0" dirty="0"/>
              <a:t>When you should deploy each model and the pros and cons to consider </a:t>
            </a:r>
            <a:endParaRPr lang="en-US" b="0" dirty="0"/>
          </a:p>
        </p:txBody>
      </p:sp>
      <p:sp>
        <p:nvSpPr>
          <p:cNvPr id="10" name="Rectangle 9">
            <a:extLst>
              <a:ext uri="{FF2B5EF4-FFF2-40B4-BE49-F238E27FC236}">
                <a16:creationId xmlns:a16="http://schemas.microsoft.com/office/drawing/2014/main" id="{75C113A9-F52F-8034-F0BF-549EBC8C8449}"/>
              </a:ext>
            </a:extLst>
          </p:cNvPr>
          <p:cNvSpPr/>
          <p:nvPr/>
        </p:nvSpPr>
        <p:spPr>
          <a:xfrm>
            <a:off x="1518250" y="971550"/>
            <a:ext cx="3286800" cy="592609"/>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Stratification</a:t>
            </a:r>
          </a:p>
        </p:txBody>
      </p:sp>
      <p:sp>
        <p:nvSpPr>
          <p:cNvPr id="30" name="Rectangle 29">
            <a:extLst>
              <a:ext uri="{FF2B5EF4-FFF2-40B4-BE49-F238E27FC236}">
                <a16:creationId xmlns:a16="http://schemas.microsoft.com/office/drawing/2014/main" id="{7401A3A0-F672-1C54-E584-1F30711FCC83}"/>
              </a:ext>
            </a:extLst>
          </p:cNvPr>
          <p:cNvSpPr/>
          <p:nvPr/>
        </p:nvSpPr>
        <p:spPr>
          <a:xfrm>
            <a:off x="1518250" y="1618520"/>
            <a:ext cx="3286800" cy="882575"/>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Hunter/Farmer</a:t>
            </a:r>
          </a:p>
        </p:txBody>
      </p:sp>
      <p:sp>
        <p:nvSpPr>
          <p:cNvPr id="33" name="Rectangle 32">
            <a:extLst>
              <a:ext uri="{FF2B5EF4-FFF2-40B4-BE49-F238E27FC236}">
                <a16:creationId xmlns:a16="http://schemas.microsoft.com/office/drawing/2014/main" id="{8CEFCFF2-602A-D687-6283-BA2A6ED7E1ED}"/>
              </a:ext>
            </a:extLst>
          </p:cNvPr>
          <p:cNvSpPr/>
          <p:nvPr/>
        </p:nvSpPr>
        <p:spPr>
          <a:xfrm>
            <a:off x="1518250" y="2555455"/>
            <a:ext cx="3287176" cy="738900"/>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Geography</a:t>
            </a:r>
          </a:p>
        </p:txBody>
      </p:sp>
      <p:sp>
        <p:nvSpPr>
          <p:cNvPr id="5" name="Rectangle 4">
            <a:extLst>
              <a:ext uri="{FF2B5EF4-FFF2-40B4-BE49-F238E27FC236}">
                <a16:creationId xmlns:a16="http://schemas.microsoft.com/office/drawing/2014/main" id="{78C5A456-A47B-B9A2-17BB-6ABAB0E6CE3F}"/>
              </a:ext>
            </a:extLst>
          </p:cNvPr>
          <p:cNvSpPr/>
          <p:nvPr/>
        </p:nvSpPr>
        <p:spPr>
          <a:xfrm>
            <a:off x="1518249" y="3348714"/>
            <a:ext cx="3286801" cy="591261"/>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Persona</a:t>
            </a:r>
          </a:p>
        </p:txBody>
      </p:sp>
      <p:sp>
        <p:nvSpPr>
          <p:cNvPr id="6" name="Rectangle 5">
            <a:extLst>
              <a:ext uri="{FF2B5EF4-FFF2-40B4-BE49-F238E27FC236}">
                <a16:creationId xmlns:a16="http://schemas.microsoft.com/office/drawing/2014/main" id="{D4139CC6-2675-7733-6897-99688AD77118}"/>
              </a:ext>
            </a:extLst>
          </p:cNvPr>
          <p:cNvSpPr/>
          <p:nvPr/>
        </p:nvSpPr>
        <p:spPr>
          <a:xfrm>
            <a:off x="1518250" y="3994336"/>
            <a:ext cx="3294426" cy="593961"/>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Product/Solution</a:t>
            </a:r>
          </a:p>
        </p:txBody>
      </p:sp>
      <p:sp>
        <p:nvSpPr>
          <p:cNvPr id="9" name="Rectangle 8">
            <a:extLst>
              <a:ext uri="{FF2B5EF4-FFF2-40B4-BE49-F238E27FC236}">
                <a16:creationId xmlns:a16="http://schemas.microsoft.com/office/drawing/2014/main" id="{C01BC095-D653-BB86-149F-A04C297D3B6C}"/>
              </a:ext>
            </a:extLst>
          </p:cNvPr>
          <p:cNvSpPr/>
          <p:nvPr/>
        </p:nvSpPr>
        <p:spPr>
          <a:xfrm>
            <a:off x="1518250" y="4642658"/>
            <a:ext cx="3294426" cy="882574"/>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Industry/Vertical </a:t>
            </a:r>
          </a:p>
        </p:txBody>
      </p:sp>
      <p:sp>
        <p:nvSpPr>
          <p:cNvPr id="11" name="Rectangle 10">
            <a:extLst>
              <a:ext uri="{FF2B5EF4-FFF2-40B4-BE49-F238E27FC236}">
                <a16:creationId xmlns:a16="http://schemas.microsoft.com/office/drawing/2014/main" id="{E1081190-B02C-FD1E-6D2D-D7EEA7E9D66C}"/>
              </a:ext>
            </a:extLst>
          </p:cNvPr>
          <p:cNvSpPr/>
          <p:nvPr/>
        </p:nvSpPr>
        <p:spPr>
          <a:xfrm>
            <a:off x="1518250" y="5579591"/>
            <a:ext cx="3294426" cy="592609"/>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Hybrid</a:t>
            </a:r>
          </a:p>
        </p:txBody>
      </p:sp>
      <p:sp>
        <p:nvSpPr>
          <p:cNvPr id="29" name="Rectangle 28">
            <a:extLst>
              <a:ext uri="{FF2B5EF4-FFF2-40B4-BE49-F238E27FC236}">
                <a16:creationId xmlns:a16="http://schemas.microsoft.com/office/drawing/2014/main" id="{6DA6210A-9CA6-F0F3-3169-CBC83C46667C}"/>
              </a:ext>
            </a:extLst>
          </p:cNvPr>
          <p:cNvSpPr/>
          <p:nvPr/>
        </p:nvSpPr>
        <p:spPr>
          <a:xfrm>
            <a:off x="4862939" y="971549"/>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l">
              <a:lnSpc>
                <a:spcPct val="100000"/>
              </a:lnSpc>
            </a:pPr>
            <a:r>
              <a:rPr lang="en-US" sz="1050" dirty="0">
                <a:solidFill>
                  <a:schemeClr val="tx1"/>
                </a:solidFill>
                <a:latin typeface="Slate Pro" panose="02000506040000020004" pitchFamily="2" charset="0"/>
                <a:sym typeface="Slate Pro" panose="02000506040000020004" pitchFamily="2" charset="0"/>
              </a:rPr>
              <a:t>Stratify your accounts based on size, e.g., current spend, spend potential, employee count, etc. This type of design can be seen in organizations with a clear hierarchy, where different layers represent different levels of decision-making.</a:t>
            </a:r>
          </a:p>
        </p:txBody>
      </p:sp>
      <p:sp>
        <p:nvSpPr>
          <p:cNvPr id="31" name="Rectangle 30">
            <a:extLst>
              <a:ext uri="{FF2B5EF4-FFF2-40B4-BE49-F238E27FC236}">
                <a16:creationId xmlns:a16="http://schemas.microsoft.com/office/drawing/2014/main" id="{9BE48FF4-46D6-3212-1D9A-7D6BC24ADBDA}"/>
              </a:ext>
            </a:extLst>
          </p:cNvPr>
          <p:cNvSpPr/>
          <p:nvPr/>
        </p:nvSpPr>
        <p:spPr>
          <a:xfrm>
            <a:off x="4862939" y="1618519"/>
            <a:ext cx="6708950" cy="8825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hunter-farmer model recognizes that different sales situations require different strategies. Hunters are crucial for expanding the customer base and bringing in new business, while farmers are vital for building customer loyalty, repeat business, and overall CLTV. Many organizations adopt a combination of both approaches to create a balanced and effective sales strategy.</a:t>
            </a:r>
          </a:p>
        </p:txBody>
      </p:sp>
      <p:sp>
        <p:nvSpPr>
          <p:cNvPr id="32" name="Rectangle 31">
            <a:extLst>
              <a:ext uri="{FF2B5EF4-FFF2-40B4-BE49-F238E27FC236}">
                <a16:creationId xmlns:a16="http://schemas.microsoft.com/office/drawing/2014/main" id="{3921048E-6663-EDC1-938C-7068EE51ABB6}"/>
              </a:ext>
            </a:extLst>
          </p:cNvPr>
          <p:cNvSpPr/>
          <p:nvPr/>
        </p:nvSpPr>
        <p:spPr>
          <a:xfrm>
            <a:off x="4862941" y="2555454"/>
            <a:ext cx="6708950" cy="7389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geography model involves structuring a sales organization based on rep proximity to geographic areas. This involves understanding how regional differences, distribution patterns, market opportunities, and resource allocation affect consumer preferences and behaviors.</a:t>
            </a:r>
          </a:p>
        </p:txBody>
      </p:sp>
      <p:sp>
        <p:nvSpPr>
          <p:cNvPr id="34" name="Rectangle 33">
            <a:extLst>
              <a:ext uri="{FF2B5EF4-FFF2-40B4-BE49-F238E27FC236}">
                <a16:creationId xmlns:a16="http://schemas.microsoft.com/office/drawing/2014/main" id="{654FAD6B-A75B-F6A8-8416-BFA0069BE384}"/>
              </a:ext>
            </a:extLst>
          </p:cNvPr>
          <p:cNvSpPr/>
          <p:nvPr/>
        </p:nvSpPr>
        <p:spPr>
          <a:xfrm>
            <a:off x="4862941" y="3348714"/>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persona model involves structuring a sales organization based on the needs, preferences, and behaviors of different buyer personas. These are typically aligned to different members of the C-Suite, e.g., CEO, CTO, CMO, etc.</a:t>
            </a:r>
          </a:p>
        </p:txBody>
      </p:sp>
      <p:sp>
        <p:nvSpPr>
          <p:cNvPr id="35" name="Rectangle 34">
            <a:extLst>
              <a:ext uri="{FF2B5EF4-FFF2-40B4-BE49-F238E27FC236}">
                <a16:creationId xmlns:a16="http://schemas.microsoft.com/office/drawing/2014/main" id="{516218A8-6066-A5A0-F7F8-B664EBA614EE}"/>
              </a:ext>
            </a:extLst>
          </p:cNvPr>
          <p:cNvSpPr/>
          <p:nvPr/>
        </p:nvSpPr>
        <p:spPr>
          <a:xfrm>
            <a:off x="4862941" y="3995684"/>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product/solution model involves structuring a sales organization based on how a specific product or solution addresses the specific needs, problems, and goals of customers. </a:t>
            </a:r>
          </a:p>
        </p:txBody>
      </p:sp>
      <p:sp>
        <p:nvSpPr>
          <p:cNvPr id="36" name="Rectangle 35">
            <a:extLst>
              <a:ext uri="{FF2B5EF4-FFF2-40B4-BE49-F238E27FC236}">
                <a16:creationId xmlns:a16="http://schemas.microsoft.com/office/drawing/2014/main" id="{7CBC80F3-F553-51DB-9F3A-2992C302B591}"/>
              </a:ext>
            </a:extLst>
          </p:cNvPr>
          <p:cNvSpPr/>
          <p:nvPr/>
        </p:nvSpPr>
        <p:spPr>
          <a:xfrm>
            <a:off x="4862941" y="4642654"/>
            <a:ext cx="6708950" cy="8825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An industry/vertical sales model is a strategy used by companies to organize their sales efforts and tailor their products or services to specific industries or verticals. Instead of taking a one-size-fits-all approach, companies adopting this model focus on understanding the unique needs, challenges, and trends of particular industries and then developing specialized sales strategies to cater to those industries.</a:t>
            </a:r>
          </a:p>
        </p:txBody>
      </p:sp>
      <p:sp>
        <p:nvSpPr>
          <p:cNvPr id="37" name="Rectangle 36">
            <a:extLst>
              <a:ext uri="{FF2B5EF4-FFF2-40B4-BE49-F238E27FC236}">
                <a16:creationId xmlns:a16="http://schemas.microsoft.com/office/drawing/2014/main" id="{03BB8B6F-3881-CF32-3F80-CE0C926B7579}"/>
              </a:ext>
            </a:extLst>
          </p:cNvPr>
          <p:cNvSpPr/>
          <p:nvPr/>
        </p:nvSpPr>
        <p:spPr>
          <a:xfrm>
            <a:off x="4862941" y="5579594"/>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This sales model is any combination of the designs listed above. Combing more than two options for a hybrid approach adds too much complexity and will be difficult to implement and scale. </a:t>
            </a:r>
          </a:p>
        </p:txBody>
      </p:sp>
      <p:sp>
        <p:nvSpPr>
          <p:cNvPr id="58" name="Rectangle 57">
            <a:extLst>
              <a:ext uri="{FF2B5EF4-FFF2-40B4-BE49-F238E27FC236}">
                <a16:creationId xmlns:a16="http://schemas.microsoft.com/office/drawing/2014/main" id="{63A20027-308A-D87A-9BCC-8CCA2941ABED}"/>
              </a:ext>
            </a:extLst>
          </p:cNvPr>
          <p:cNvSpPr/>
          <p:nvPr/>
        </p:nvSpPr>
        <p:spPr>
          <a:xfrm rot="16200000">
            <a:off x="-1561114" y="3152775"/>
            <a:ext cx="5200650" cy="8382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algn="l">
              <a:lnSpc>
                <a:spcPct val="100000"/>
              </a:lnSpc>
            </a:pPr>
            <a:r>
              <a:rPr lang="en-US" sz="1400" b="1" dirty="0">
                <a:latin typeface="Slate Pro" panose="02000506040000020004" pitchFamily="2" charset="0"/>
                <a:sym typeface="Slate Pro" panose="02000506040000020004" pitchFamily="2" charset="0"/>
              </a:rPr>
              <a:t>ORG DESIGN MODEL</a:t>
            </a:r>
          </a:p>
        </p:txBody>
      </p:sp>
      <p:cxnSp>
        <p:nvCxnSpPr>
          <p:cNvPr id="62" name="Straight Connector 61">
            <a:extLst>
              <a:ext uri="{FF2B5EF4-FFF2-40B4-BE49-F238E27FC236}">
                <a16:creationId xmlns:a16="http://schemas.microsoft.com/office/drawing/2014/main" id="{5E9FF3F1-BBFC-5697-0F4E-B725DC62596F}"/>
              </a:ext>
            </a:extLst>
          </p:cNvPr>
          <p:cNvCxnSpPr/>
          <p:nvPr/>
        </p:nvCxnSpPr>
        <p:spPr>
          <a:xfrm>
            <a:off x="1039211" y="1191654"/>
            <a:ext cx="0" cy="2633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326540B-CC80-9574-A63C-6A33942899E9}"/>
              </a:ext>
            </a:extLst>
          </p:cNvPr>
          <p:cNvGrpSpPr/>
          <p:nvPr/>
        </p:nvGrpSpPr>
        <p:grpSpPr>
          <a:xfrm>
            <a:off x="3758887" y="1865627"/>
            <a:ext cx="853964" cy="388361"/>
            <a:chOff x="59212" y="2114066"/>
            <a:chExt cx="2545952" cy="1157835"/>
          </a:xfrm>
          <a:solidFill>
            <a:schemeClr val="tx2"/>
          </a:solidFill>
        </p:grpSpPr>
        <p:sp>
          <p:nvSpPr>
            <p:cNvPr id="71" name="Oval 70">
              <a:extLst>
                <a:ext uri="{FF2B5EF4-FFF2-40B4-BE49-F238E27FC236}">
                  <a16:creationId xmlns:a16="http://schemas.microsoft.com/office/drawing/2014/main" id="{0C5BF147-ADC7-CF87-4FFA-4C6C2537E81E}"/>
                </a:ext>
              </a:extLst>
            </p:cNvPr>
            <p:cNvSpPr/>
            <p:nvPr/>
          </p:nvSpPr>
          <p:spPr>
            <a:xfrm>
              <a:off x="59212"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New logos</a:t>
              </a:r>
            </a:p>
          </p:txBody>
        </p:sp>
        <p:sp>
          <p:nvSpPr>
            <p:cNvPr id="72" name="Oval 71">
              <a:extLst>
                <a:ext uri="{FF2B5EF4-FFF2-40B4-BE49-F238E27FC236}">
                  <a16:creationId xmlns:a16="http://schemas.microsoft.com/office/drawing/2014/main" id="{2E8A52A6-2A46-905E-A86B-B700E6E51D84}"/>
                </a:ext>
              </a:extLst>
            </p:cNvPr>
            <p:cNvSpPr/>
            <p:nvPr/>
          </p:nvSpPr>
          <p:spPr>
            <a:xfrm>
              <a:off x="1418481"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Existing customers</a:t>
              </a:r>
            </a:p>
          </p:txBody>
        </p:sp>
      </p:grpSp>
      <p:grpSp>
        <p:nvGrpSpPr>
          <p:cNvPr id="73" name="Group 72">
            <a:extLst>
              <a:ext uri="{FF2B5EF4-FFF2-40B4-BE49-F238E27FC236}">
                <a16:creationId xmlns:a16="http://schemas.microsoft.com/office/drawing/2014/main" id="{A5B7816E-B97E-3D77-1E80-BA269F477D17}"/>
              </a:ext>
            </a:extLst>
          </p:cNvPr>
          <p:cNvGrpSpPr/>
          <p:nvPr/>
        </p:nvGrpSpPr>
        <p:grpSpPr>
          <a:xfrm>
            <a:off x="3819990" y="1070699"/>
            <a:ext cx="731759" cy="383628"/>
            <a:chOff x="455010" y="2430477"/>
            <a:chExt cx="2582945" cy="1354122"/>
          </a:xfrm>
        </p:grpSpPr>
        <p:grpSp>
          <p:nvGrpSpPr>
            <p:cNvPr id="74" name="Group 73">
              <a:extLst>
                <a:ext uri="{FF2B5EF4-FFF2-40B4-BE49-F238E27FC236}">
                  <a16:creationId xmlns:a16="http://schemas.microsoft.com/office/drawing/2014/main" id="{66B614A6-7B2C-F03A-B4BA-CAC25F8DDF41}"/>
                </a:ext>
              </a:extLst>
            </p:cNvPr>
            <p:cNvGrpSpPr/>
            <p:nvPr/>
          </p:nvGrpSpPr>
          <p:grpSpPr>
            <a:xfrm>
              <a:off x="455010" y="2486977"/>
              <a:ext cx="1402336" cy="1297622"/>
              <a:chOff x="461958" y="2486978"/>
              <a:chExt cx="1786464" cy="1240792"/>
            </a:xfrm>
          </p:grpSpPr>
          <p:sp>
            <p:nvSpPr>
              <p:cNvPr id="78" name="Freeform: Shape 77">
                <a:extLst>
                  <a:ext uri="{FF2B5EF4-FFF2-40B4-BE49-F238E27FC236}">
                    <a16:creationId xmlns:a16="http://schemas.microsoft.com/office/drawing/2014/main" id="{65F2DAFD-D607-55C8-1D15-8E53B36D236C}"/>
                  </a:ext>
                </a:extLst>
              </p:cNvPr>
              <p:cNvSpPr/>
              <p:nvPr/>
            </p:nvSpPr>
            <p:spPr>
              <a:xfrm>
                <a:off x="786870" y="2903241"/>
                <a:ext cx="1136641" cy="408270"/>
              </a:xfrm>
              <a:custGeom>
                <a:avLst/>
                <a:gdLst>
                  <a:gd name="connsiteX0" fmla="*/ 316492 w 1136641"/>
                  <a:gd name="connsiteY0" fmla="*/ 0 h 545674"/>
                  <a:gd name="connsiteX1" fmla="*/ 820150 w 1136641"/>
                  <a:gd name="connsiteY1" fmla="*/ 0 h 545674"/>
                  <a:gd name="connsiteX2" fmla="*/ 1136641 w 1136641"/>
                  <a:gd name="connsiteY2" fmla="*/ 545674 h 545674"/>
                  <a:gd name="connsiteX3" fmla="*/ 0 w 1136641"/>
                  <a:gd name="connsiteY3" fmla="*/ 545674 h 545674"/>
                  <a:gd name="connsiteX4" fmla="*/ 316492 w 1136641"/>
                  <a:gd name="connsiteY4" fmla="*/ 0 h 54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41" h="545674">
                    <a:moveTo>
                      <a:pt x="316492" y="0"/>
                    </a:moveTo>
                    <a:lnTo>
                      <a:pt x="820150" y="0"/>
                    </a:lnTo>
                    <a:lnTo>
                      <a:pt x="1136641" y="545674"/>
                    </a:lnTo>
                    <a:lnTo>
                      <a:pt x="0" y="545674"/>
                    </a:lnTo>
                    <a:lnTo>
                      <a:pt x="316492"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79" name="Freeform: Shape 78">
                <a:extLst>
                  <a:ext uri="{FF2B5EF4-FFF2-40B4-BE49-F238E27FC236}">
                    <a16:creationId xmlns:a16="http://schemas.microsoft.com/office/drawing/2014/main" id="{DC91B269-EFD4-CE2C-E08F-4B738623E024}"/>
                  </a:ext>
                </a:extLst>
              </p:cNvPr>
              <p:cNvSpPr/>
              <p:nvPr/>
            </p:nvSpPr>
            <p:spPr>
              <a:xfrm>
                <a:off x="1126255" y="2486978"/>
                <a:ext cx="457871" cy="324856"/>
              </a:xfrm>
              <a:custGeom>
                <a:avLst/>
                <a:gdLst>
                  <a:gd name="connsiteX0" fmla="*/ 251829 w 503658"/>
                  <a:gd name="connsiteY0" fmla="*/ 0 h 434188"/>
                  <a:gd name="connsiteX1" fmla="*/ 503658 w 503658"/>
                  <a:gd name="connsiteY1" fmla="*/ 434188 h 434188"/>
                  <a:gd name="connsiteX2" fmla="*/ 0 w 503658"/>
                  <a:gd name="connsiteY2" fmla="*/ 434188 h 434188"/>
                  <a:gd name="connsiteX3" fmla="*/ 251829 w 503658"/>
                  <a:gd name="connsiteY3" fmla="*/ 0 h 434188"/>
                </a:gdLst>
                <a:ahLst/>
                <a:cxnLst>
                  <a:cxn ang="0">
                    <a:pos x="connsiteX0" y="connsiteY0"/>
                  </a:cxn>
                  <a:cxn ang="0">
                    <a:pos x="connsiteX1" y="connsiteY1"/>
                  </a:cxn>
                  <a:cxn ang="0">
                    <a:pos x="connsiteX2" y="connsiteY2"/>
                  </a:cxn>
                  <a:cxn ang="0">
                    <a:pos x="connsiteX3" y="connsiteY3"/>
                  </a:cxn>
                </a:cxnLst>
                <a:rect l="l" t="t" r="r" b="b"/>
                <a:pathLst>
                  <a:path w="503658" h="434188">
                    <a:moveTo>
                      <a:pt x="251829" y="0"/>
                    </a:moveTo>
                    <a:lnTo>
                      <a:pt x="503658" y="434188"/>
                    </a:lnTo>
                    <a:lnTo>
                      <a:pt x="0" y="434188"/>
                    </a:lnTo>
                    <a:lnTo>
                      <a:pt x="251829" y="0"/>
                    </a:lnTo>
                    <a:close/>
                  </a:path>
                </a:pathLst>
              </a:cu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80" name="Freeform: Shape 79">
                <a:extLst>
                  <a:ext uri="{FF2B5EF4-FFF2-40B4-BE49-F238E27FC236}">
                    <a16:creationId xmlns:a16="http://schemas.microsoft.com/office/drawing/2014/main" id="{AAA0F8F7-86BA-30DE-31FE-3C45599301E2}"/>
                  </a:ext>
                </a:extLst>
              </p:cNvPr>
              <p:cNvSpPr/>
              <p:nvPr/>
            </p:nvSpPr>
            <p:spPr>
              <a:xfrm>
                <a:off x="461958" y="3402913"/>
                <a:ext cx="1786464" cy="324857"/>
              </a:xfrm>
              <a:custGeom>
                <a:avLst/>
                <a:gdLst>
                  <a:gd name="connsiteX0" fmla="*/ 251829 w 1640299"/>
                  <a:gd name="connsiteY0" fmla="*/ 0 h 434188"/>
                  <a:gd name="connsiteX1" fmla="*/ 1388470 w 1640299"/>
                  <a:gd name="connsiteY1" fmla="*/ 0 h 434188"/>
                  <a:gd name="connsiteX2" fmla="*/ 1640299 w 1640299"/>
                  <a:gd name="connsiteY2" fmla="*/ 434188 h 434188"/>
                  <a:gd name="connsiteX3" fmla="*/ 0 w 1640299"/>
                  <a:gd name="connsiteY3" fmla="*/ 434188 h 434188"/>
                  <a:gd name="connsiteX4" fmla="*/ 251829 w 1640299"/>
                  <a:gd name="connsiteY4" fmla="*/ 0 h 43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299" h="434188">
                    <a:moveTo>
                      <a:pt x="251829" y="0"/>
                    </a:moveTo>
                    <a:lnTo>
                      <a:pt x="1388470" y="0"/>
                    </a:lnTo>
                    <a:lnTo>
                      <a:pt x="1640299" y="434188"/>
                    </a:lnTo>
                    <a:lnTo>
                      <a:pt x="0" y="434188"/>
                    </a:lnTo>
                    <a:lnTo>
                      <a:pt x="251829"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75" name="TextBox 74">
              <a:extLst>
                <a:ext uri="{FF2B5EF4-FFF2-40B4-BE49-F238E27FC236}">
                  <a16:creationId xmlns:a16="http://schemas.microsoft.com/office/drawing/2014/main" id="{11B345A0-BDD5-6F3D-899C-ED969D7CDD85}"/>
                </a:ext>
              </a:extLst>
            </p:cNvPr>
            <p:cNvSpPr txBox="1"/>
            <p:nvPr/>
          </p:nvSpPr>
          <p:spPr>
            <a:xfrm>
              <a:off x="1422719" y="2430477"/>
              <a:ext cx="1402337" cy="43455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Global account managers</a:t>
              </a:r>
            </a:p>
          </p:txBody>
        </p:sp>
        <p:sp>
          <p:nvSpPr>
            <p:cNvPr id="76" name="TextBox 75">
              <a:extLst>
                <a:ext uri="{FF2B5EF4-FFF2-40B4-BE49-F238E27FC236}">
                  <a16:creationId xmlns:a16="http://schemas.microsoft.com/office/drawing/2014/main" id="{27B4C46E-952B-4A5A-2C31-548B020CF41D}"/>
                </a:ext>
              </a:extLst>
            </p:cNvPr>
            <p:cNvSpPr txBox="1"/>
            <p:nvPr/>
          </p:nvSpPr>
          <p:spPr>
            <a:xfrm>
              <a:off x="1627241" y="2974723"/>
              <a:ext cx="1402337" cy="217275"/>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Field sales</a:t>
              </a:r>
            </a:p>
          </p:txBody>
        </p:sp>
        <p:sp>
          <p:nvSpPr>
            <p:cNvPr id="77" name="TextBox 76">
              <a:extLst>
                <a:ext uri="{FF2B5EF4-FFF2-40B4-BE49-F238E27FC236}">
                  <a16:creationId xmlns:a16="http://schemas.microsoft.com/office/drawing/2014/main" id="{32580A09-43D4-DE6A-6CB5-513E69AF3C14}"/>
                </a:ext>
              </a:extLst>
            </p:cNvPr>
            <p:cNvSpPr txBox="1"/>
            <p:nvPr/>
          </p:nvSpPr>
          <p:spPr>
            <a:xfrm>
              <a:off x="1857344" y="3451621"/>
              <a:ext cx="1180611" cy="217275"/>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Inside sales</a:t>
              </a:r>
            </a:p>
          </p:txBody>
        </p:sp>
      </p:grpSp>
      <p:grpSp>
        <p:nvGrpSpPr>
          <p:cNvPr id="101" name="Group 100">
            <a:extLst>
              <a:ext uri="{FF2B5EF4-FFF2-40B4-BE49-F238E27FC236}">
                <a16:creationId xmlns:a16="http://schemas.microsoft.com/office/drawing/2014/main" id="{7D7C96FA-ADF4-BC2B-ABDC-71C39A8720B3}"/>
              </a:ext>
            </a:extLst>
          </p:cNvPr>
          <p:cNvGrpSpPr/>
          <p:nvPr/>
        </p:nvGrpSpPr>
        <p:grpSpPr>
          <a:xfrm>
            <a:off x="3847012" y="3408240"/>
            <a:ext cx="677715" cy="485563"/>
            <a:chOff x="4392417" y="3408240"/>
            <a:chExt cx="677715" cy="485563"/>
          </a:xfrm>
        </p:grpSpPr>
        <p:grpSp>
          <p:nvGrpSpPr>
            <p:cNvPr id="97" name="Group 96">
              <a:extLst>
                <a:ext uri="{FF2B5EF4-FFF2-40B4-BE49-F238E27FC236}">
                  <a16:creationId xmlns:a16="http://schemas.microsoft.com/office/drawing/2014/main" id="{9F2BDB68-BB89-05BD-A23D-6EC1D90DD704}"/>
                </a:ext>
              </a:extLst>
            </p:cNvPr>
            <p:cNvGrpSpPr/>
            <p:nvPr/>
          </p:nvGrpSpPr>
          <p:grpSpPr>
            <a:xfrm>
              <a:off x="4392417" y="3408240"/>
              <a:ext cx="127615" cy="274134"/>
              <a:chOff x="7094538" y="1450976"/>
              <a:chExt cx="166688" cy="346076"/>
            </a:xfrm>
            <a:solidFill>
              <a:schemeClr val="accent1"/>
            </a:solidFill>
          </p:grpSpPr>
          <p:sp>
            <p:nvSpPr>
              <p:cNvPr id="99" name="Oval 15">
                <a:extLst>
                  <a:ext uri="{FF2B5EF4-FFF2-40B4-BE49-F238E27FC236}">
                    <a16:creationId xmlns:a16="http://schemas.microsoft.com/office/drawing/2014/main" id="{84935360-BFF3-934E-1B44-3D73219044E2}"/>
                  </a:ext>
                </a:extLst>
              </p:cNvPr>
              <p:cNvSpPr>
                <a:spLocks noChangeArrowheads="1"/>
              </p:cNvSpPr>
              <p:nvPr/>
            </p:nvSpPr>
            <p:spPr bwMode="auto">
              <a:xfrm>
                <a:off x="7140576" y="1450976"/>
                <a:ext cx="74613" cy="74613"/>
              </a:xfrm>
              <a:prstGeom prst="ellipse">
                <a:avLst/>
              </a:pr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sp>
            <p:nvSpPr>
              <p:cNvPr id="100" name="Freeform 16">
                <a:extLst>
                  <a:ext uri="{FF2B5EF4-FFF2-40B4-BE49-F238E27FC236}">
                    <a16:creationId xmlns:a16="http://schemas.microsoft.com/office/drawing/2014/main" id="{701C3199-DD1A-0CC0-805F-18A42F203106}"/>
                  </a:ext>
                </a:extLst>
              </p:cNvPr>
              <p:cNvSpPr>
                <a:spLocks/>
              </p:cNvSpPr>
              <p:nvPr/>
            </p:nvSpPr>
            <p:spPr bwMode="auto">
              <a:xfrm>
                <a:off x="7094538" y="1547814"/>
                <a:ext cx="166688" cy="249238"/>
              </a:xfrm>
              <a:custGeom>
                <a:avLst/>
                <a:gdLst>
                  <a:gd name="T0" fmla="*/ 53 w 105"/>
                  <a:gd name="T1" fmla="*/ 157 h 157"/>
                  <a:gd name="T2" fmla="*/ 76 w 105"/>
                  <a:gd name="T3" fmla="*/ 157 h 157"/>
                  <a:gd name="T4" fmla="*/ 86 w 105"/>
                  <a:gd name="T5" fmla="*/ 81 h 157"/>
                  <a:gd name="T6" fmla="*/ 105 w 105"/>
                  <a:gd name="T7" fmla="*/ 81 h 157"/>
                  <a:gd name="T8" fmla="*/ 105 w 105"/>
                  <a:gd name="T9" fmla="*/ 10 h 157"/>
                  <a:gd name="T10" fmla="*/ 71 w 105"/>
                  <a:gd name="T11" fmla="*/ 0 h 157"/>
                  <a:gd name="T12" fmla="*/ 53 w 105"/>
                  <a:gd name="T13" fmla="*/ 38 h 157"/>
                  <a:gd name="T14" fmla="*/ 34 w 105"/>
                  <a:gd name="T15" fmla="*/ 0 h 157"/>
                  <a:gd name="T16" fmla="*/ 0 w 105"/>
                  <a:gd name="T17" fmla="*/ 10 h 157"/>
                  <a:gd name="T18" fmla="*/ 0 w 105"/>
                  <a:gd name="T19" fmla="*/ 81 h 157"/>
                  <a:gd name="T20" fmla="*/ 19 w 105"/>
                  <a:gd name="T21" fmla="*/ 81 h 157"/>
                  <a:gd name="T22" fmla="*/ 29 w 105"/>
                  <a:gd name="T23" fmla="*/ 157 h 157"/>
                  <a:gd name="T24" fmla="*/ 53 w 105"/>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7">
                    <a:moveTo>
                      <a:pt x="53" y="157"/>
                    </a:moveTo>
                    <a:lnTo>
                      <a:pt x="76" y="157"/>
                    </a:lnTo>
                    <a:lnTo>
                      <a:pt x="86" y="81"/>
                    </a:lnTo>
                    <a:lnTo>
                      <a:pt x="105" y="81"/>
                    </a:lnTo>
                    <a:lnTo>
                      <a:pt x="105" y="10"/>
                    </a:lnTo>
                    <a:lnTo>
                      <a:pt x="71" y="0"/>
                    </a:lnTo>
                    <a:lnTo>
                      <a:pt x="53" y="38"/>
                    </a:lnTo>
                    <a:lnTo>
                      <a:pt x="34" y="0"/>
                    </a:lnTo>
                    <a:lnTo>
                      <a:pt x="0" y="10"/>
                    </a:lnTo>
                    <a:lnTo>
                      <a:pt x="0" y="81"/>
                    </a:lnTo>
                    <a:lnTo>
                      <a:pt x="19" y="81"/>
                    </a:lnTo>
                    <a:lnTo>
                      <a:pt x="29" y="157"/>
                    </a:lnTo>
                    <a:lnTo>
                      <a:pt x="53" y="157"/>
                    </a:lnTo>
                    <a:close/>
                  </a:path>
                </a:pathLst>
              </a:cu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98" name="TextBox 97">
              <a:extLst>
                <a:ext uri="{FF2B5EF4-FFF2-40B4-BE49-F238E27FC236}">
                  <a16:creationId xmlns:a16="http://schemas.microsoft.com/office/drawing/2014/main" id="{E73B1EB1-69CE-6D0F-FCDE-9C9C70CEFD08}"/>
                </a:ext>
              </a:extLst>
            </p:cNvPr>
            <p:cNvSpPr txBox="1"/>
            <p:nvPr/>
          </p:nvSpPr>
          <p:spPr>
            <a:xfrm>
              <a:off x="4392443" y="3736647"/>
              <a:ext cx="127563" cy="769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CIO</a:t>
              </a:r>
            </a:p>
          </p:txBody>
        </p:sp>
        <p:grpSp>
          <p:nvGrpSpPr>
            <p:cNvPr id="93" name="Group 92">
              <a:extLst>
                <a:ext uri="{FF2B5EF4-FFF2-40B4-BE49-F238E27FC236}">
                  <a16:creationId xmlns:a16="http://schemas.microsoft.com/office/drawing/2014/main" id="{DBB20B1E-3635-AC74-EA69-A4066D09F6A9}"/>
                </a:ext>
              </a:extLst>
            </p:cNvPr>
            <p:cNvGrpSpPr/>
            <p:nvPr/>
          </p:nvGrpSpPr>
          <p:grpSpPr>
            <a:xfrm>
              <a:off x="4666192" y="3488326"/>
              <a:ext cx="104462" cy="226557"/>
              <a:chOff x="4946241" y="1450976"/>
              <a:chExt cx="165100" cy="346075"/>
            </a:xfrm>
            <a:solidFill>
              <a:schemeClr val="accent1"/>
            </a:solidFill>
          </p:grpSpPr>
          <p:sp>
            <p:nvSpPr>
              <p:cNvPr id="95" name="Oval 13">
                <a:extLst>
                  <a:ext uri="{FF2B5EF4-FFF2-40B4-BE49-F238E27FC236}">
                    <a16:creationId xmlns:a16="http://schemas.microsoft.com/office/drawing/2014/main" id="{9E714C0E-CC5A-8EF2-EDAC-5D040EF2BF8A}"/>
                  </a:ext>
                </a:extLst>
              </p:cNvPr>
              <p:cNvSpPr>
                <a:spLocks noChangeArrowheads="1"/>
              </p:cNvSpPr>
              <p:nvPr/>
            </p:nvSpPr>
            <p:spPr bwMode="auto">
              <a:xfrm>
                <a:off x="4976403" y="1450976"/>
                <a:ext cx="104775" cy="104775"/>
              </a:xfrm>
              <a:prstGeom prst="ellipse">
                <a:avLst/>
              </a:pr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96" name="Freeform 14">
                <a:extLst>
                  <a:ext uri="{FF2B5EF4-FFF2-40B4-BE49-F238E27FC236}">
                    <a16:creationId xmlns:a16="http://schemas.microsoft.com/office/drawing/2014/main" id="{56228F10-2BA8-B10A-2B0B-925969C662F0}"/>
                  </a:ext>
                </a:extLst>
              </p:cNvPr>
              <p:cNvSpPr>
                <a:spLocks/>
              </p:cNvSpPr>
              <p:nvPr/>
            </p:nvSpPr>
            <p:spPr bwMode="auto">
              <a:xfrm>
                <a:off x="4946241" y="1577976"/>
                <a:ext cx="165100" cy="219075"/>
              </a:xfrm>
              <a:custGeom>
                <a:avLst/>
                <a:gdLst>
                  <a:gd name="T0" fmla="*/ 22 w 44"/>
                  <a:gd name="T1" fmla="*/ 0 h 58"/>
                  <a:gd name="T2" fmla="*/ 0 w 44"/>
                  <a:gd name="T3" fmla="*/ 38 h 58"/>
                  <a:gd name="T4" fmla="*/ 14 w 44"/>
                  <a:gd name="T5" fmla="*/ 38 h 58"/>
                  <a:gd name="T6" fmla="*/ 14 w 44"/>
                  <a:gd name="T7" fmla="*/ 58 h 58"/>
                  <a:gd name="T8" fmla="*/ 30 w 44"/>
                  <a:gd name="T9" fmla="*/ 58 h 58"/>
                  <a:gd name="T10" fmla="*/ 30 w 44"/>
                  <a:gd name="T11" fmla="*/ 38 h 58"/>
                  <a:gd name="T12" fmla="*/ 44 w 44"/>
                  <a:gd name="T13" fmla="*/ 38 h 58"/>
                  <a:gd name="T14" fmla="*/ 22 w 44"/>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8">
                    <a:moveTo>
                      <a:pt x="22" y="0"/>
                    </a:moveTo>
                    <a:cubicBezTo>
                      <a:pt x="10" y="0"/>
                      <a:pt x="0" y="18"/>
                      <a:pt x="0" y="38"/>
                    </a:cubicBezTo>
                    <a:cubicBezTo>
                      <a:pt x="14" y="38"/>
                      <a:pt x="14" y="38"/>
                      <a:pt x="14" y="38"/>
                    </a:cubicBezTo>
                    <a:cubicBezTo>
                      <a:pt x="14" y="58"/>
                      <a:pt x="14" y="58"/>
                      <a:pt x="14" y="58"/>
                    </a:cubicBezTo>
                    <a:cubicBezTo>
                      <a:pt x="30" y="58"/>
                      <a:pt x="30" y="58"/>
                      <a:pt x="30" y="58"/>
                    </a:cubicBezTo>
                    <a:cubicBezTo>
                      <a:pt x="30" y="38"/>
                      <a:pt x="30" y="38"/>
                      <a:pt x="30" y="38"/>
                    </a:cubicBezTo>
                    <a:cubicBezTo>
                      <a:pt x="44" y="38"/>
                      <a:pt x="44" y="38"/>
                      <a:pt x="44" y="38"/>
                    </a:cubicBezTo>
                    <a:cubicBezTo>
                      <a:pt x="44" y="18"/>
                      <a:pt x="34" y="0"/>
                      <a:pt x="22" y="0"/>
                    </a:cubicBezTo>
                    <a:close/>
                  </a:path>
                </a:pathLst>
              </a:cu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94" name="TextBox 93">
              <a:extLst>
                <a:ext uri="{FF2B5EF4-FFF2-40B4-BE49-F238E27FC236}">
                  <a16:creationId xmlns:a16="http://schemas.microsoft.com/office/drawing/2014/main" id="{A04C53D8-D455-70E8-4595-06DA7D8FA715}"/>
                </a:ext>
              </a:extLst>
            </p:cNvPr>
            <p:cNvSpPr txBox="1"/>
            <p:nvPr/>
          </p:nvSpPr>
          <p:spPr>
            <a:xfrm>
              <a:off x="4627962" y="3778570"/>
              <a:ext cx="180923" cy="769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CMO</a:t>
              </a:r>
            </a:p>
          </p:txBody>
        </p:sp>
        <p:grpSp>
          <p:nvGrpSpPr>
            <p:cNvPr id="89" name="Group 88">
              <a:extLst>
                <a:ext uri="{FF2B5EF4-FFF2-40B4-BE49-F238E27FC236}">
                  <a16:creationId xmlns:a16="http://schemas.microsoft.com/office/drawing/2014/main" id="{84A5A627-42B7-D264-3113-8ADED68C3453}"/>
                </a:ext>
              </a:extLst>
            </p:cNvPr>
            <p:cNvGrpSpPr/>
            <p:nvPr/>
          </p:nvGrpSpPr>
          <p:grpSpPr>
            <a:xfrm>
              <a:off x="4927439" y="3530249"/>
              <a:ext cx="104462" cy="226557"/>
              <a:chOff x="5645151" y="1450976"/>
              <a:chExt cx="165100" cy="346076"/>
            </a:xfrm>
            <a:solidFill>
              <a:schemeClr val="accent1"/>
            </a:solidFill>
          </p:grpSpPr>
          <p:sp>
            <p:nvSpPr>
              <p:cNvPr id="91" name="Oval 90">
                <a:extLst>
                  <a:ext uri="{FF2B5EF4-FFF2-40B4-BE49-F238E27FC236}">
                    <a16:creationId xmlns:a16="http://schemas.microsoft.com/office/drawing/2014/main" id="{A93BDFFB-436C-5E42-33E4-943A92FDD7BB}"/>
                  </a:ext>
                </a:extLst>
              </p:cNvPr>
              <p:cNvSpPr>
                <a:spLocks noChangeArrowheads="1"/>
              </p:cNvSpPr>
              <p:nvPr/>
            </p:nvSpPr>
            <p:spPr bwMode="auto">
              <a:xfrm>
                <a:off x="5675313" y="1450976"/>
                <a:ext cx="104775" cy="104775"/>
              </a:xfrm>
              <a:prstGeom prst="ellipse">
                <a:avLst/>
              </a:pr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92" name="Freeform 6">
                <a:extLst>
                  <a:ext uri="{FF2B5EF4-FFF2-40B4-BE49-F238E27FC236}">
                    <a16:creationId xmlns:a16="http://schemas.microsoft.com/office/drawing/2014/main" id="{60418947-02BF-5E11-D73F-6B4B34C9C73F}"/>
                  </a:ext>
                </a:extLst>
              </p:cNvPr>
              <p:cNvSpPr>
                <a:spLocks/>
              </p:cNvSpPr>
              <p:nvPr/>
            </p:nvSpPr>
            <p:spPr bwMode="auto">
              <a:xfrm>
                <a:off x="5645151" y="1585914"/>
                <a:ext cx="165100" cy="211138"/>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6" y="26"/>
                      <a:pt x="14" y="30"/>
                    </a:cubicBezTo>
                    <a:cubicBezTo>
                      <a:pt x="14" y="56"/>
                      <a:pt x="14" y="56"/>
                      <a:pt x="14" y="56"/>
                    </a:cubicBezTo>
                    <a:cubicBezTo>
                      <a:pt x="30" y="56"/>
                      <a:pt x="30" y="56"/>
                      <a:pt x="30" y="56"/>
                    </a:cubicBezTo>
                    <a:cubicBezTo>
                      <a:pt x="30" y="30"/>
                      <a:pt x="30" y="30"/>
                      <a:pt x="30" y="30"/>
                    </a:cubicBezTo>
                    <a:cubicBezTo>
                      <a:pt x="38" y="26"/>
                      <a:pt x="44" y="16"/>
                      <a:pt x="44" y="0"/>
                    </a:cubicBezTo>
                    <a:close/>
                  </a:path>
                </a:pathLst>
              </a:cu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90" name="TextBox 89">
              <a:extLst>
                <a:ext uri="{FF2B5EF4-FFF2-40B4-BE49-F238E27FC236}">
                  <a16:creationId xmlns:a16="http://schemas.microsoft.com/office/drawing/2014/main" id="{CFDA1AF6-D53A-E547-A433-A6ABA3F18A2B}"/>
                </a:ext>
              </a:extLst>
            </p:cNvPr>
            <p:cNvSpPr txBox="1"/>
            <p:nvPr/>
          </p:nvSpPr>
          <p:spPr>
            <a:xfrm>
              <a:off x="4889209" y="3816859"/>
              <a:ext cx="180923" cy="769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CFO</a:t>
              </a:r>
            </a:p>
          </p:txBody>
        </p:sp>
      </p:grpSp>
      <p:grpSp>
        <p:nvGrpSpPr>
          <p:cNvPr id="102" name="Group 101">
            <a:extLst>
              <a:ext uri="{FF2B5EF4-FFF2-40B4-BE49-F238E27FC236}">
                <a16:creationId xmlns:a16="http://schemas.microsoft.com/office/drawing/2014/main" id="{8B3D265B-C6A0-7D06-DA60-A67A256CA719}"/>
              </a:ext>
            </a:extLst>
          </p:cNvPr>
          <p:cNvGrpSpPr/>
          <p:nvPr/>
        </p:nvGrpSpPr>
        <p:grpSpPr>
          <a:xfrm>
            <a:off x="3933367" y="4050366"/>
            <a:ext cx="505005" cy="481900"/>
            <a:chOff x="620110" y="2598151"/>
            <a:chExt cx="2008909" cy="1916998"/>
          </a:xfrm>
        </p:grpSpPr>
        <p:sp>
          <p:nvSpPr>
            <p:cNvPr id="103" name="Rectangle 102">
              <a:extLst>
                <a:ext uri="{FF2B5EF4-FFF2-40B4-BE49-F238E27FC236}">
                  <a16:creationId xmlns:a16="http://schemas.microsoft.com/office/drawing/2014/main" id="{CB7B5F04-404B-9445-E2AA-506579FF492D}"/>
                </a:ext>
              </a:extLst>
            </p:cNvPr>
            <p:cNvSpPr/>
            <p:nvPr/>
          </p:nvSpPr>
          <p:spPr>
            <a:xfrm>
              <a:off x="620110" y="2598151"/>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MS</a:t>
              </a:r>
            </a:p>
          </p:txBody>
        </p:sp>
        <p:sp>
          <p:nvSpPr>
            <p:cNvPr id="104" name="Rectangle 103">
              <a:extLst>
                <a:ext uri="{FF2B5EF4-FFF2-40B4-BE49-F238E27FC236}">
                  <a16:creationId xmlns:a16="http://schemas.microsoft.com/office/drawing/2014/main" id="{29751312-7E72-0A98-F933-C644488451BF}"/>
                </a:ext>
              </a:extLst>
            </p:cNvPr>
            <p:cNvSpPr/>
            <p:nvPr/>
          </p:nvSpPr>
          <p:spPr>
            <a:xfrm>
              <a:off x="1668302" y="2598151"/>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D&amp;F</a:t>
              </a:r>
            </a:p>
          </p:txBody>
        </p:sp>
        <p:sp>
          <p:nvSpPr>
            <p:cNvPr id="105" name="Rectangle 104">
              <a:extLst>
                <a:ext uri="{FF2B5EF4-FFF2-40B4-BE49-F238E27FC236}">
                  <a16:creationId xmlns:a16="http://schemas.microsoft.com/office/drawing/2014/main" id="{130A0F9E-116A-4E12-E215-99581E648162}"/>
                </a:ext>
              </a:extLst>
            </p:cNvPr>
            <p:cNvSpPr/>
            <p:nvPr/>
          </p:nvSpPr>
          <p:spPr>
            <a:xfrm>
              <a:off x="620110" y="3269323"/>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Software</a:t>
              </a:r>
            </a:p>
          </p:txBody>
        </p:sp>
        <p:sp>
          <p:nvSpPr>
            <p:cNvPr id="106" name="Rectangle 105">
              <a:extLst>
                <a:ext uri="{FF2B5EF4-FFF2-40B4-BE49-F238E27FC236}">
                  <a16:creationId xmlns:a16="http://schemas.microsoft.com/office/drawing/2014/main" id="{7453360A-D93A-BB07-16D2-2325366ABF6F}"/>
                </a:ext>
              </a:extLst>
            </p:cNvPr>
            <p:cNvSpPr/>
            <p:nvPr/>
          </p:nvSpPr>
          <p:spPr>
            <a:xfrm>
              <a:off x="1668302" y="3269323"/>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Aftermarket</a:t>
              </a:r>
            </a:p>
          </p:txBody>
        </p:sp>
        <p:sp>
          <p:nvSpPr>
            <p:cNvPr id="107" name="Rectangle 106">
              <a:extLst>
                <a:ext uri="{FF2B5EF4-FFF2-40B4-BE49-F238E27FC236}">
                  <a16:creationId xmlns:a16="http://schemas.microsoft.com/office/drawing/2014/main" id="{8B1E7D65-C23B-A406-F1D6-66B2A4FFF355}"/>
                </a:ext>
              </a:extLst>
            </p:cNvPr>
            <p:cNvSpPr/>
            <p:nvPr/>
          </p:nvSpPr>
          <p:spPr>
            <a:xfrm>
              <a:off x="620110" y="3940496"/>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Service</a:t>
              </a:r>
            </a:p>
          </p:txBody>
        </p:sp>
        <p:grpSp>
          <p:nvGrpSpPr>
            <p:cNvPr id="108" name="Group 107">
              <a:extLst>
                <a:ext uri="{FF2B5EF4-FFF2-40B4-BE49-F238E27FC236}">
                  <a16:creationId xmlns:a16="http://schemas.microsoft.com/office/drawing/2014/main" id="{442F7CDC-27C9-96F8-76BC-BC37E2F72040}"/>
                </a:ext>
              </a:extLst>
            </p:cNvPr>
            <p:cNvGrpSpPr/>
            <p:nvPr/>
          </p:nvGrpSpPr>
          <p:grpSpPr>
            <a:xfrm>
              <a:off x="1455156" y="3047133"/>
              <a:ext cx="125671" cy="125671"/>
              <a:chOff x="1423664" y="3015641"/>
              <a:chExt cx="157163" cy="157163"/>
            </a:xfrm>
          </p:grpSpPr>
          <p:sp>
            <p:nvSpPr>
              <p:cNvPr id="121" name="Right Triangle 120">
                <a:extLst>
                  <a:ext uri="{FF2B5EF4-FFF2-40B4-BE49-F238E27FC236}">
                    <a16:creationId xmlns:a16="http://schemas.microsoft.com/office/drawing/2014/main" id="{EC782333-DFF7-0C13-A8B0-BCFC4FE874E9}"/>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22" name="Right Triangle 121">
                <a:extLst>
                  <a:ext uri="{FF2B5EF4-FFF2-40B4-BE49-F238E27FC236}">
                    <a16:creationId xmlns:a16="http://schemas.microsoft.com/office/drawing/2014/main" id="{F67F6F37-F72B-A952-75A0-94AEB3050F36}"/>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09" name="Group 108">
              <a:extLst>
                <a:ext uri="{FF2B5EF4-FFF2-40B4-BE49-F238E27FC236}">
                  <a16:creationId xmlns:a16="http://schemas.microsoft.com/office/drawing/2014/main" id="{DBCBABBD-82D0-9EF1-A0EB-06DF67AF8029}"/>
                </a:ext>
              </a:extLst>
            </p:cNvPr>
            <p:cNvGrpSpPr/>
            <p:nvPr/>
          </p:nvGrpSpPr>
          <p:grpSpPr>
            <a:xfrm>
              <a:off x="2503348" y="3047133"/>
              <a:ext cx="125671" cy="125671"/>
              <a:chOff x="1423664" y="3015641"/>
              <a:chExt cx="157163" cy="157163"/>
            </a:xfrm>
          </p:grpSpPr>
          <p:sp>
            <p:nvSpPr>
              <p:cNvPr id="119" name="Right Triangle 118">
                <a:extLst>
                  <a:ext uri="{FF2B5EF4-FFF2-40B4-BE49-F238E27FC236}">
                    <a16:creationId xmlns:a16="http://schemas.microsoft.com/office/drawing/2014/main" id="{7DECBF82-E9B6-5417-B91E-82E66FD92856}"/>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20" name="Right Triangle 119">
                <a:extLst>
                  <a:ext uri="{FF2B5EF4-FFF2-40B4-BE49-F238E27FC236}">
                    <a16:creationId xmlns:a16="http://schemas.microsoft.com/office/drawing/2014/main" id="{7CDC332E-24D8-8301-8CD3-442F93785597}"/>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10" name="Group 109">
              <a:extLst>
                <a:ext uri="{FF2B5EF4-FFF2-40B4-BE49-F238E27FC236}">
                  <a16:creationId xmlns:a16="http://schemas.microsoft.com/office/drawing/2014/main" id="{1B22C049-B519-E8C8-313A-51E72DA17688}"/>
                </a:ext>
              </a:extLst>
            </p:cNvPr>
            <p:cNvGrpSpPr/>
            <p:nvPr/>
          </p:nvGrpSpPr>
          <p:grpSpPr>
            <a:xfrm>
              <a:off x="1455156" y="3718305"/>
              <a:ext cx="125671" cy="125671"/>
              <a:chOff x="1423664" y="3015641"/>
              <a:chExt cx="157163" cy="157163"/>
            </a:xfrm>
          </p:grpSpPr>
          <p:sp>
            <p:nvSpPr>
              <p:cNvPr id="117" name="Right Triangle 116">
                <a:extLst>
                  <a:ext uri="{FF2B5EF4-FFF2-40B4-BE49-F238E27FC236}">
                    <a16:creationId xmlns:a16="http://schemas.microsoft.com/office/drawing/2014/main" id="{8C19645F-B19B-A0DE-7291-2C0398CEDEFF}"/>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18" name="Right Triangle 117">
                <a:extLst>
                  <a:ext uri="{FF2B5EF4-FFF2-40B4-BE49-F238E27FC236}">
                    <a16:creationId xmlns:a16="http://schemas.microsoft.com/office/drawing/2014/main" id="{FAEAF7B9-E085-52D5-D42C-5DA4B82A473A}"/>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11" name="Group 110">
              <a:extLst>
                <a:ext uri="{FF2B5EF4-FFF2-40B4-BE49-F238E27FC236}">
                  <a16:creationId xmlns:a16="http://schemas.microsoft.com/office/drawing/2014/main" id="{90FF5EB3-1451-CBFC-8ECD-B7CC19C9DCF3}"/>
                </a:ext>
              </a:extLst>
            </p:cNvPr>
            <p:cNvGrpSpPr/>
            <p:nvPr/>
          </p:nvGrpSpPr>
          <p:grpSpPr>
            <a:xfrm>
              <a:off x="2503348" y="3718305"/>
              <a:ext cx="125671" cy="125671"/>
              <a:chOff x="1423664" y="3015641"/>
              <a:chExt cx="157163" cy="157163"/>
            </a:xfrm>
          </p:grpSpPr>
          <p:sp>
            <p:nvSpPr>
              <p:cNvPr id="115" name="Right Triangle 114">
                <a:extLst>
                  <a:ext uri="{FF2B5EF4-FFF2-40B4-BE49-F238E27FC236}">
                    <a16:creationId xmlns:a16="http://schemas.microsoft.com/office/drawing/2014/main" id="{696F9E66-5142-0468-B938-EBDBDD110E8E}"/>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16" name="Right Triangle 115">
                <a:extLst>
                  <a:ext uri="{FF2B5EF4-FFF2-40B4-BE49-F238E27FC236}">
                    <a16:creationId xmlns:a16="http://schemas.microsoft.com/office/drawing/2014/main" id="{238D2F39-8406-1CD3-28DB-32F2743B638C}"/>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12" name="Group 111">
              <a:extLst>
                <a:ext uri="{FF2B5EF4-FFF2-40B4-BE49-F238E27FC236}">
                  <a16:creationId xmlns:a16="http://schemas.microsoft.com/office/drawing/2014/main" id="{AD575285-312B-7B3D-0AA8-34A4A14D8810}"/>
                </a:ext>
              </a:extLst>
            </p:cNvPr>
            <p:cNvGrpSpPr/>
            <p:nvPr/>
          </p:nvGrpSpPr>
          <p:grpSpPr>
            <a:xfrm>
              <a:off x="1455156" y="4389478"/>
              <a:ext cx="125671" cy="125671"/>
              <a:chOff x="1423664" y="3015641"/>
              <a:chExt cx="157163" cy="157163"/>
            </a:xfrm>
          </p:grpSpPr>
          <p:sp>
            <p:nvSpPr>
              <p:cNvPr id="113" name="Right Triangle 112">
                <a:extLst>
                  <a:ext uri="{FF2B5EF4-FFF2-40B4-BE49-F238E27FC236}">
                    <a16:creationId xmlns:a16="http://schemas.microsoft.com/office/drawing/2014/main" id="{3AEFB149-4965-907A-F31E-5030A096DAFF}"/>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14" name="Right Triangle 113">
                <a:extLst>
                  <a:ext uri="{FF2B5EF4-FFF2-40B4-BE49-F238E27FC236}">
                    <a16:creationId xmlns:a16="http://schemas.microsoft.com/office/drawing/2014/main" id="{14660141-E10C-3805-896A-6DB615EDBAC9}"/>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pic>
        <p:nvPicPr>
          <p:cNvPr id="143" name="Picture 142">
            <a:extLst>
              <a:ext uri="{FF2B5EF4-FFF2-40B4-BE49-F238E27FC236}">
                <a16:creationId xmlns:a16="http://schemas.microsoft.com/office/drawing/2014/main" id="{ADE1869D-C02B-BD95-FDF9-27FAF24B9DEE}"/>
              </a:ext>
            </a:extLst>
          </p:cNvPr>
          <p:cNvPicPr>
            <a:picLocks noChangeAspect="1"/>
          </p:cNvPicPr>
          <p:nvPr/>
        </p:nvPicPr>
        <p:blipFill>
          <a:blip r:embed="rId7"/>
          <a:stretch>
            <a:fillRect/>
          </a:stretch>
        </p:blipFill>
        <p:spPr>
          <a:xfrm>
            <a:off x="3971299" y="5639233"/>
            <a:ext cx="429140" cy="473325"/>
          </a:xfrm>
          <a:prstGeom prst="rect">
            <a:avLst/>
          </a:prstGeom>
        </p:spPr>
      </p:pic>
      <p:pic>
        <p:nvPicPr>
          <p:cNvPr id="151" name="Picture 150">
            <a:extLst>
              <a:ext uri="{FF2B5EF4-FFF2-40B4-BE49-F238E27FC236}">
                <a16:creationId xmlns:a16="http://schemas.microsoft.com/office/drawing/2014/main" id="{55552077-74E7-0902-6622-5A1F1B6DDE26}"/>
              </a:ext>
            </a:extLst>
          </p:cNvPr>
          <p:cNvPicPr>
            <a:picLocks noChangeAspect="1"/>
          </p:cNvPicPr>
          <p:nvPr/>
        </p:nvPicPr>
        <p:blipFill>
          <a:blip r:embed="rId8"/>
          <a:stretch>
            <a:fillRect/>
          </a:stretch>
        </p:blipFill>
        <p:spPr>
          <a:xfrm>
            <a:off x="3952764" y="4731374"/>
            <a:ext cx="466210" cy="705143"/>
          </a:xfrm>
          <a:prstGeom prst="rect">
            <a:avLst/>
          </a:prstGeom>
        </p:spPr>
      </p:pic>
      <p:grpSp>
        <p:nvGrpSpPr>
          <p:cNvPr id="267" name="Group 266">
            <a:extLst>
              <a:ext uri="{FF2B5EF4-FFF2-40B4-BE49-F238E27FC236}">
                <a16:creationId xmlns:a16="http://schemas.microsoft.com/office/drawing/2014/main" id="{F962BBB2-E19B-2FD0-13CA-6F91F437A186}"/>
              </a:ext>
            </a:extLst>
          </p:cNvPr>
          <p:cNvGrpSpPr/>
          <p:nvPr/>
        </p:nvGrpSpPr>
        <p:grpSpPr>
          <a:xfrm>
            <a:off x="3727718" y="2694240"/>
            <a:ext cx="894313" cy="515118"/>
            <a:chOff x="5159528" y="2889599"/>
            <a:chExt cx="1872946" cy="1078805"/>
          </a:xfrm>
          <a:solidFill>
            <a:schemeClr val="tx1"/>
          </a:solidFill>
        </p:grpSpPr>
        <p:sp>
          <p:nvSpPr>
            <p:cNvPr id="153" name="Freeform 2852">
              <a:extLst>
                <a:ext uri="{FF2B5EF4-FFF2-40B4-BE49-F238E27FC236}">
                  <a16:creationId xmlns:a16="http://schemas.microsoft.com/office/drawing/2014/main" id="{27055FAB-09C2-70E1-4B32-3F7610F2BDE6}"/>
                </a:ext>
              </a:extLst>
            </p:cNvPr>
            <p:cNvSpPr>
              <a:spLocks/>
            </p:cNvSpPr>
            <p:nvPr/>
          </p:nvSpPr>
          <p:spPr bwMode="auto">
            <a:xfrm rot="3363537">
              <a:off x="5122572" y="2926555"/>
              <a:ext cx="511000" cy="437088"/>
            </a:xfrm>
            <a:custGeom>
              <a:avLst/>
              <a:gdLst>
                <a:gd name="T0" fmla="*/ 378 w 1154"/>
                <a:gd name="T1" fmla="*/ 680 h 988"/>
                <a:gd name="T2" fmla="*/ 388 w 1154"/>
                <a:gd name="T3" fmla="*/ 714 h 988"/>
                <a:gd name="T4" fmla="*/ 378 w 1154"/>
                <a:gd name="T5" fmla="*/ 746 h 988"/>
                <a:gd name="T6" fmla="*/ 298 w 1154"/>
                <a:gd name="T7" fmla="*/ 842 h 988"/>
                <a:gd name="T8" fmla="*/ 206 w 1154"/>
                <a:gd name="T9" fmla="*/ 908 h 988"/>
                <a:gd name="T10" fmla="*/ 120 w 1154"/>
                <a:gd name="T11" fmla="*/ 948 h 988"/>
                <a:gd name="T12" fmla="*/ 88 w 1154"/>
                <a:gd name="T13" fmla="*/ 964 h 988"/>
                <a:gd name="T14" fmla="*/ 62 w 1154"/>
                <a:gd name="T15" fmla="*/ 976 h 988"/>
                <a:gd name="T16" fmla="*/ 52 w 1154"/>
                <a:gd name="T17" fmla="*/ 986 h 988"/>
                <a:gd name="T18" fmla="*/ 32 w 1154"/>
                <a:gd name="T19" fmla="*/ 984 h 988"/>
                <a:gd name="T20" fmla="*/ 0 w 1154"/>
                <a:gd name="T21" fmla="*/ 958 h 988"/>
                <a:gd name="T22" fmla="*/ 120 w 1154"/>
                <a:gd name="T23" fmla="*/ 888 h 988"/>
                <a:gd name="T24" fmla="*/ 162 w 1154"/>
                <a:gd name="T25" fmla="*/ 868 h 988"/>
                <a:gd name="T26" fmla="*/ 206 w 1154"/>
                <a:gd name="T27" fmla="*/ 842 h 988"/>
                <a:gd name="T28" fmla="*/ 206 w 1154"/>
                <a:gd name="T29" fmla="*/ 842 h 988"/>
                <a:gd name="T30" fmla="*/ 206 w 1154"/>
                <a:gd name="T31" fmla="*/ 866 h 988"/>
                <a:gd name="T32" fmla="*/ 210 w 1154"/>
                <a:gd name="T33" fmla="*/ 878 h 988"/>
                <a:gd name="T34" fmla="*/ 222 w 1154"/>
                <a:gd name="T35" fmla="*/ 858 h 988"/>
                <a:gd name="T36" fmla="*/ 242 w 1154"/>
                <a:gd name="T37" fmla="*/ 798 h 988"/>
                <a:gd name="T38" fmla="*/ 250 w 1154"/>
                <a:gd name="T39" fmla="*/ 788 h 988"/>
                <a:gd name="T40" fmla="*/ 256 w 1154"/>
                <a:gd name="T41" fmla="*/ 810 h 988"/>
                <a:gd name="T42" fmla="*/ 252 w 1154"/>
                <a:gd name="T43" fmla="*/ 792 h 988"/>
                <a:gd name="T44" fmla="*/ 252 w 1154"/>
                <a:gd name="T45" fmla="*/ 750 h 988"/>
                <a:gd name="T46" fmla="*/ 258 w 1154"/>
                <a:gd name="T47" fmla="*/ 740 h 988"/>
                <a:gd name="T48" fmla="*/ 246 w 1154"/>
                <a:gd name="T49" fmla="*/ 710 h 988"/>
                <a:gd name="T50" fmla="*/ 152 w 1154"/>
                <a:gd name="T51" fmla="*/ 722 h 988"/>
                <a:gd name="T52" fmla="*/ 86 w 1154"/>
                <a:gd name="T53" fmla="*/ 646 h 988"/>
                <a:gd name="T54" fmla="*/ 76 w 1154"/>
                <a:gd name="T55" fmla="*/ 654 h 988"/>
                <a:gd name="T56" fmla="*/ 56 w 1154"/>
                <a:gd name="T57" fmla="*/ 654 h 988"/>
                <a:gd name="T58" fmla="*/ 20 w 1154"/>
                <a:gd name="T59" fmla="*/ 580 h 988"/>
                <a:gd name="T60" fmla="*/ 106 w 1154"/>
                <a:gd name="T61" fmla="*/ 474 h 988"/>
                <a:gd name="T62" fmla="*/ 176 w 1154"/>
                <a:gd name="T63" fmla="*/ 408 h 988"/>
                <a:gd name="T64" fmla="*/ 116 w 1154"/>
                <a:gd name="T65" fmla="*/ 414 h 988"/>
                <a:gd name="T66" fmla="*/ 36 w 1154"/>
                <a:gd name="T67" fmla="*/ 368 h 988"/>
                <a:gd name="T68" fmla="*/ 28 w 1154"/>
                <a:gd name="T69" fmla="*/ 324 h 988"/>
                <a:gd name="T70" fmla="*/ 22 w 1154"/>
                <a:gd name="T71" fmla="*/ 310 h 988"/>
                <a:gd name="T72" fmla="*/ 36 w 1154"/>
                <a:gd name="T73" fmla="*/ 288 h 988"/>
                <a:gd name="T74" fmla="*/ 166 w 1154"/>
                <a:gd name="T75" fmla="*/ 302 h 988"/>
                <a:gd name="T76" fmla="*/ 166 w 1154"/>
                <a:gd name="T77" fmla="*/ 238 h 988"/>
                <a:gd name="T78" fmla="*/ 154 w 1154"/>
                <a:gd name="T79" fmla="*/ 250 h 988"/>
                <a:gd name="T80" fmla="*/ 132 w 1154"/>
                <a:gd name="T81" fmla="*/ 236 h 988"/>
                <a:gd name="T82" fmla="*/ 90 w 1154"/>
                <a:gd name="T83" fmla="*/ 156 h 988"/>
                <a:gd name="T84" fmla="*/ 92 w 1154"/>
                <a:gd name="T85" fmla="*/ 168 h 988"/>
                <a:gd name="T86" fmla="*/ 108 w 1154"/>
                <a:gd name="T87" fmla="*/ 162 h 988"/>
                <a:gd name="T88" fmla="*/ 136 w 1154"/>
                <a:gd name="T89" fmla="*/ 122 h 988"/>
                <a:gd name="T90" fmla="*/ 166 w 1154"/>
                <a:gd name="T91" fmla="*/ 66 h 988"/>
                <a:gd name="T92" fmla="*/ 186 w 1154"/>
                <a:gd name="T93" fmla="*/ 42 h 988"/>
                <a:gd name="T94" fmla="*/ 368 w 1154"/>
                <a:gd name="T95" fmla="*/ 20 h 988"/>
                <a:gd name="T96" fmla="*/ 690 w 1154"/>
                <a:gd name="T97" fmla="*/ 358 h 988"/>
                <a:gd name="T98" fmla="*/ 836 w 1154"/>
                <a:gd name="T99" fmla="*/ 610 h 988"/>
                <a:gd name="T100" fmla="*/ 988 w 1154"/>
                <a:gd name="T101" fmla="*/ 690 h 988"/>
                <a:gd name="T102" fmla="*/ 1028 w 1154"/>
                <a:gd name="T103" fmla="*/ 714 h 988"/>
                <a:gd name="T104" fmla="*/ 1054 w 1154"/>
                <a:gd name="T105" fmla="*/ 728 h 988"/>
                <a:gd name="T106" fmla="*/ 1154 w 1154"/>
                <a:gd name="T107" fmla="*/ 786 h 988"/>
                <a:gd name="T108" fmla="*/ 978 w 1154"/>
                <a:gd name="T109" fmla="*/ 756 h 988"/>
                <a:gd name="T110" fmla="*/ 796 w 1154"/>
                <a:gd name="T111" fmla="*/ 646 h 988"/>
                <a:gd name="T112" fmla="*/ 590 w 1154"/>
                <a:gd name="T113" fmla="*/ 610 h 988"/>
                <a:gd name="T114" fmla="*/ 478 w 1154"/>
                <a:gd name="T115" fmla="*/ 696 h 988"/>
                <a:gd name="T116" fmla="*/ 474 w 1154"/>
                <a:gd name="T117" fmla="*/ 596 h 9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4"/>
                <a:gd name="T178" fmla="*/ 0 h 988"/>
                <a:gd name="T179" fmla="*/ 1154 w 1154"/>
                <a:gd name="T180" fmla="*/ 988 h 9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4" h="988">
                  <a:moveTo>
                    <a:pt x="474" y="596"/>
                  </a:moveTo>
                  <a:lnTo>
                    <a:pt x="378" y="680"/>
                  </a:lnTo>
                  <a:lnTo>
                    <a:pt x="382" y="688"/>
                  </a:lnTo>
                  <a:lnTo>
                    <a:pt x="388" y="704"/>
                  </a:lnTo>
                  <a:lnTo>
                    <a:pt x="388" y="714"/>
                  </a:lnTo>
                  <a:lnTo>
                    <a:pt x="388" y="726"/>
                  </a:lnTo>
                  <a:lnTo>
                    <a:pt x="384" y="736"/>
                  </a:lnTo>
                  <a:lnTo>
                    <a:pt x="378" y="746"/>
                  </a:lnTo>
                  <a:lnTo>
                    <a:pt x="328" y="796"/>
                  </a:lnTo>
                  <a:lnTo>
                    <a:pt x="298" y="842"/>
                  </a:lnTo>
                  <a:lnTo>
                    <a:pt x="246" y="878"/>
                  </a:lnTo>
                  <a:lnTo>
                    <a:pt x="206" y="908"/>
                  </a:lnTo>
                  <a:lnTo>
                    <a:pt x="176" y="922"/>
                  </a:lnTo>
                  <a:lnTo>
                    <a:pt x="120" y="948"/>
                  </a:lnTo>
                  <a:lnTo>
                    <a:pt x="90" y="962"/>
                  </a:lnTo>
                  <a:lnTo>
                    <a:pt x="88" y="964"/>
                  </a:lnTo>
                  <a:lnTo>
                    <a:pt x="78" y="966"/>
                  </a:lnTo>
                  <a:lnTo>
                    <a:pt x="68" y="972"/>
                  </a:lnTo>
                  <a:lnTo>
                    <a:pt x="62" y="976"/>
                  </a:lnTo>
                  <a:lnTo>
                    <a:pt x="56" y="982"/>
                  </a:lnTo>
                  <a:lnTo>
                    <a:pt x="52" y="986"/>
                  </a:lnTo>
                  <a:lnTo>
                    <a:pt x="48" y="988"/>
                  </a:lnTo>
                  <a:lnTo>
                    <a:pt x="40" y="988"/>
                  </a:lnTo>
                  <a:lnTo>
                    <a:pt x="32" y="984"/>
                  </a:lnTo>
                  <a:lnTo>
                    <a:pt x="22" y="978"/>
                  </a:lnTo>
                  <a:lnTo>
                    <a:pt x="6" y="964"/>
                  </a:lnTo>
                  <a:lnTo>
                    <a:pt x="0" y="958"/>
                  </a:lnTo>
                  <a:lnTo>
                    <a:pt x="90" y="902"/>
                  </a:lnTo>
                  <a:lnTo>
                    <a:pt x="120" y="888"/>
                  </a:lnTo>
                  <a:lnTo>
                    <a:pt x="138" y="880"/>
                  </a:lnTo>
                  <a:lnTo>
                    <a:pt x="140" y="880"/>
                  </a:lnTo>
                  <a:lnTo>
                    <a:pt x="162" y="868"/>
                  </a:lnTo>
                  <a:lnTo>
                    <a:pt x="192" y="850"/>
                  </a:lnTo>
                  <a:lnTo>
                    <a:pt x="206" y="842"/>
                  </a:lnTo>
                  <a:lnTo>
                    <a:pt x="216" y="836"/>
                  </a:lnTo>
                  <a:lnTo>
                    <a:pt x="206" y="842"/>
                  </a:lnTo>
                  <a:lnTo>
                    <a:pt x="206" y="854"/>
                  </a:lnTo>
                  <a:lnTo>
                    <a:pt x="206" y="866"/>
                  </a:lnTo>
                  <a:lnTo>
                    <a:pt x="208" y="874"/>
                  </a:lnTo>
                  <a:lnTo>
                    <a:pt x="208" y="876"/>
                  </a:lnTo>
                  <a:lnTo>
                    <a:pt x="210" y="878"/>
                  </a:lnTo>
                  <a:lnTo>
                    <a:pt x="212" y="878"/>
                  </a:lnTo>
                  <a:lnTo>
                    <a:pt x="214" y="874"/>
                  </a:lnTo>
                  <a:lnTo>
                    <a:pt x="222" y="858"/>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0" y="334"/>
                  </a:lnTo>
                  <a:lnTo>
                    <a:pt x="28" y="324"/>
                  </a:lnTo>
                  <a:lnTo>
                    <a:pt x="26" y="318"/>
                  </a:lnTo>
                  <a:lnTo>
                    <a:pt x="22" y="312"/>
                  </a:lnTo>
                  <a:lnTo>
                    <a:pt x="22" y="310"/>
                  </a:lnTo>
                  <a:lnTo>
                    <a:pt x="26" y="302"/>
                  </a:lnTo>
                  <a:lnTo>
                    <a:pt x="36" y="288"/>
                  </a:lnTo>
                  <a:lnTo>
                    <a:pt x="136" y="282"/>
                  </a:lnTo>
                  <a:lnTo>
                    <a:pt x="166" y="302"/>
                  </a:lnTo>
                  <a:lnTo>
                    <a:pt x="182" y="25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62"/>
                  </a:lnTo>
                  <a:lnTo>
                    <a:pt x="92" y="168"/>
                  </a:lnTo>
                  <a:lnTo>
                    <a:pt x="94" y="170"/>
                  </a:lnTo>
                  <a:lnTo>
                    <a:pt x="100" y="168"/>
                  </a:lnTo>
                  <a:lnTo>
                    <a:pt x="108" y="162"/>
                  </a:lnTo>
                  <a:lnTo>
                    <a:pt x="120" y="146"/>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1010" y="704"/>
                  </a:lnTo>
                  <a:lnTo>
                    <a:pt x="1028" y="714"/>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grpFill/>
            <a:ln w="6350">
              <a:solidFill>
                <a:schemeClr val="bg1">
                  <a:alpha val="52156"/>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nvGrpSpPr>
            <p:cNvPr id="154" name="Group 256">
              <a:extLst>
                <a:ext uri="{FF2B5EF4-FFF2-40B4-BE49-F238E27FC236}">
                  <a16:creationId xmlns:a16="http://schemas.microsoft.com/office/drawing/2014/main" id="{ADBE1243-D40A-B3EC-7295-D7C43176FB47}"/>
                </a:ext>
              </a:extLst>
            </p:cNvPr>
            <p:cNvGrpSpPr>
              <a:grpSpLocks/>
            </p:cNvGrpSpPr>
            <p:nvPr/>
          </p:nvGrpSpPr>
          <p:grpSpPr bwMode="auto">
            <a:xfrm>
              <a:off x="5547439" y="2901833"/>
              <a:ext cx="1485035" cy="1066571"/>
              <a:chOff x="540" y="712"/>
              <a:chExt cx="4074" cy="2926"/>
            </a:xfrm>
            <a:grpFill/>
          </p:grpSpPr>
          <p:grpSp>
            <p:nvGrpSpPr>
              <p:cNvPr id="163" name="Group 102">
                <a:extLst>
                  <a:ext uri="{FF2B5EF4-FFF2-40B4-BE49-F238E27FC236}">
                    <a16:creationId xmlns:a16="http://schemas.microsoft.com/office/drawing/2014/main" id="{9ECED131-BBDB-2C9B-0402-A515C752FFDB}"/>
                  </a:ext>
                </a:extLst>
              </p:cNvPr>
              <p:cNvGrpSpPr>
                <a:grpSpLocks/>
              </p:cNvGrpSpPr>
              <p:nvPr/>
            </p:nvGrpSpPr>
            <p:grpSpPr bwMode="auto">
              <a:xfrm>
                <a:off x="540" y="712"/>
                <a:ext cx="4074" cy="2926"/>
                <a:chOff x="2228" y="923"/>
                <a:chExt cx="3441" cy="2475"/>
              </a:xfrm>
              <a:grpFill/>
            </p:grpSpPr>
            <p:sp>
              <p:nvSpPr>
                <p:cNvPr id="185" name="Freeform 103">
                  <a:extLst>
                    <a:ext uri="{FF2B5EF4-FFF2-40B4-BE49-F238E27FC236}">
                      <a16:creationId xmlns:a16="http://schemas.microsoft.com/office/drawing/2014/main" id="{ED5B1DFB-D87E-7305-89AB-C28C6CF1963E}"/>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6" name="Freeform 104">
                  <a:extLst>
                    <a:ext uri="{FF2B5EF4-FFF2-40B4-BE49-F238E27FC236}">
                      <a16:creationId xmlns:a16="http://schemas.microsoft.com/office/drawing/2014/main" id="{5FA68F33-D4D4-42F4-62DE-5F6FFCEDE06C}"/>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7" name="Freeform 105">
                  <a:extLst>
                    <a:ext uri="{FF2B5EF4-FFF2-40B4-BE49-F238E27FC236}">
                      <a16:creationId xmlns:a16="http://schemas.microsoft.com/office/drawing/2014/main" id="{9A48E3DD-E7E9-D7A0-ECD9-B2597128697F}"/>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8" name="Freeform 106">
                  <a:extLst>
                    <a:ext uri="{FF2B5EF4-FFF2-40B4-BE49-F238E27FC236}">
                      <a16:creationId xmlns:a16="http://schemas.microsoft.com/office/drawing/2014/main" id="{3AE2B20B-8D66-F66B-BBAB-602A94EEBD6F}"/>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9" name="Freeform 107">
                  <a:extLst>
                    <a:ext uri="{FF2B5EF4-FFF2-40B4-BE49-F238E27FC236}">
                      <a16:creationId xmlns:a16="http://schemas.microsoft.com/office/drawing/2014/main" id="{8F96EADA-3B8C-86D4-7C04-368CA5B6AAD7}"/>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0" name="Freeform 108">
                  <a:extLst>
                    <a:ext uri="{FF2B5EF4-FFF2-40B4-BE49-F238E27FC236}">
                      <a16:creationId xmlns:a16="http://schemas.microsoft.com/office/drawing/2014/main" id="{2F47FCAB-2B67-521B-3F39-30806212BAEA}"/>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1" name="Freeform 109">
                  <a:extLst>
                    <a:ext uri="{FF2B5EF4-FFF2-40B4-BE49-F238E27FC236}">
                      <a16:creationId xmlns:a16="http://schemas.microsoft.com/office/drawing/2014/main" id="{49993F6B-773F-A0CE-6845-7C561EEEC412}"/>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2" name="Freeform 110">
                  <a:extLst>
                    <a:ext uri="{FF2B5EF4-FFF2-40B4-BE49-F238E27FC236}">
                      <a16:creationId xmlns:a16="http://schemas.microsoft.com/office/drawing/2014/main" id="{80AE891B-1CC8-02A2-D95D-8FE5CB88F4F4}"/>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3" name="Freeform 111">
                  <a:extLst>
                    <a:ext uri="{FF2B5EF4-FFF2-40B4-BE49-F238E27FC236}">
                      <a16:creationId xmlns:a16="http://schemas.microsoft.com/office/drawing/2014/main" id="{53D7F70F-8C2B-C051-1CC6-41A2BF633EA8}"/>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4" name="Freeform 112">
                  <a:extLst>
                    <a:ext uri="{FF2B5EF4-FFF2-40B4-BE49-F238E27FC236}">
                      <a16:creationId xmlns:a16="http://schemas.microsoft.com/office/drawing/2014/main" id="{250AB082-A231-456A-2716-CE5E9705E6F5}"/>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5" name="Freeform 113">
                  <a:extLst>
                    <a:ext uri="{FF2B5EF4-FFF2-40B4-BE49-F238E27FC236}">
                      <a16:creationId xmlns:a16="http://schemas.microsoft.com/office/drawing/2014/main" id="{631CB280-0218-0A49-6CF1-98DD1B56B4FB}"/>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6" name="Freeform 114">
                  <a:extLst>
                    <a:ext uri="{FF2B5EF4-FFF2-40B4-BE49-F238E27FC236}">
                      <a16:creationId xmlns:a16="http://schemas.microsoft.com/office/drawing/2014/main" id="{CD7BCB39-18A6-F6A2-05BA-A31712B0A423}"/>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7" name="Freeform 115">
                  <a:extLst>
                    <a:ext uri="{FF2B5EF4-FFF2-40B4-BE49-F238E27FC236}">
                      <a16:creationId xmlns:a16="http://schemas.microsoft.com/office/drawing/2014/main" id="{5AA766DC-3EA3-480E-4EF9-2F2E7196D73B}"/>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8" name="Freeform 116">
                  <a:extLst>
                    <a:ext uri="{FF2B5EF4-FFF2-40B4-BE49-F238E27FC236}">
                      <a16:creationId xmlns:a16="http://schemas.microsoft.com/office/drawing/2014/main" id="{35A57B86-7C3A-0A14-9A34-FCB613B16B66}"/>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9" name="Freeform 117">
                  <a:extLst>
                    <a:ext uri="{FF2B5EF4-FFF2-40B4-BE49-F238E27FC236}">
                      <a16:creationId xmlns:a16="http://schemas.microsoft.com/office/drawing/2014/main" id="{CCD76C3C-AB00-7FB9-D25B-B90673BE2491}"/>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0" name="Freeform 118">
                  <a:extLst>
                    <a:ext uri="{FF2B5EF4-FFF2-40B4-BE49-F238E27FC236}">
                      <a16:creationId xmlns:a16="http://schemas.microsoft.com/office/drawing/2014/main" id="{79BEDBA6-6C61-A6CC-6450-52A41A28A617}"/>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1" name="Freeform 119">
                  <a:extLst>
                    <a:ext uri="{FF2B5EF4-FFF2-40B4-BE49-F238E27FC236}">
                      <a16:creationId xmlns:a16="http://schemas.microsoft.com/office/drawing/2014/main" id="{92CDE9F6-53BB-563C-CA1D-FE962A693D8B}"/>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2" name="Freeform 120">
                  <a:extLst>
                    <a:ext uri="{FF2B5EF4-FFF2-40B4-BE49-F238E27FC236}">
                      <a16:creationId xmlns:a16="http://schemas.microsoft.com/office/drawing/2014/main" id="{E1933FC1-2372-C5AD-5851-A39B12FE2C9D}"/>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3" name="Freeform 121">
                  <a:extLst>
                    <a:ext uri="{FF2B5EF4-FFF2-40B4-BE49-F238E27FC236}">
                      <a16:creationId xmlns:a16="http://schemas.microsoft.com/office/drawing/2014/main" id="{F40F9A74-1CF9-10C8-7EF3-6EDFB31DC12E}"/>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4" name="Freeform 122">
                  <a:extLst>
                    <a:ext uri="{FF2B5EF4-FFF2-40B4-BE49-F238E27FC236}">
                      <a16:creationId xmlns:a16="http://schemas.microsoft.com/office/drawing/2014/main" id="{1EB23119-B3AE-96B2-2EA7-E448547BBD00}"/>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5" name="Freeform 123">
                  <a:extLst>
                    <a:ext uri="{FF2B5EF4-FFF2-40B4-BE49-F238E27FC236}">
                      <a16:creationId xmlns:a16="http://schemas.microsoft.com/office/drawing/2014/main" id="{8E736487-1FEE-9D69-9376-C8B4000F5DE3}"/>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6" name="Freeform 124">
                  <a:extLst>
                    <a:ext uri="{FF2B5EF4-FFF2-40B4-BE49-F238E27FC236}">
                      <a16:creationId xmlns:a16="http://schemas.microsoft.com/office/drawing/2014/main" id="{86AAC49A-FEE7-0D6A-19AC-CD9B34A2580E}"/>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7" name="Freeform 125">
                  <a:extLst>
                    <a:ext uri="{FF2B5EF4-FFF2-40B4-BE49-F238E27FC236}">
                      <a16:creationId xmlns:a16="http://schemas.microsoft.com/office/drawing/2014/main" id="{A13C1BCB-DA13-9E28-D87F-287065CCF097}"/>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8" name="Freeform 126">
                  <a:extLst>
                    <a:ext uri="{FF2B5EF4-FFF2-40B4-BE49-F238E27FC236}">
                      <a16:creationId xmlns:a16="http://schemas.microsoft.com/office/drawing/2014/main" id="{740482BC-0801-5A5A-6A5E-475A4BE3C039}"/>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9" name="Freeform 127">
                  <a:extLst>
                    <a:ext uri="{FF2B5EF4-FFF2-40B4-BE49-F238E27FC236}">
                      <a16:creationId xmlns:a16="http://schemas.microsoft.com/office/drawing/2014/main" id="{1AB74AEB-0170-1853-1C26-2BC0A585BA68}"/>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0" name="Freeform 128">
                  <a:extLst>
                    <a:ext uri="{FF2B5EF4-FFF2-40B4-BE49-F238E27FC236}">
                      <a16:creationId xmlns:a16="http://schemas.microsoft.com/office/drawing/2014/main" id="{AC70DDB4-8069-573F-B792-88CB700E1880}"/>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1" name="Freeform 129">
                  <a:extLst>
                    <a:ext uri="{FF2B5EF4-FFF2-40B4-BE49-F238E27FC236}">
                      <a16:creationId xmlns:a16="http://schemas.microsoft.com/office/drawing/2014/main" id="{533E4631-8E7D-B7D4-6454-CBDB1B543BDA}"/>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2" name="Freeform 130">
                  <a:extLst>
                    <a:ext uri="{FF2B5EF4-FFF2-40B4-BE49-F238E27FC236}">
                      <a16:creationId xmlns:a16="http://schemas.microsoft.com/office/drawing/2014/main" id="{9501EF6E-8DC4-17EB-13EB-D93AB1650D66}"/>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3" name="Freeform 131">
                  <a:extLst>
                    <a:ext uri="{FF2B5EF4-FFF2-40B4-BE49-F238E27FC236}">
                      <a16:creationId xmlns:a16="http://schemas.microsoft.com/office/drawing/2014/main" id="{696966CB-6E62-8F51-6008-A0D0AC39DA97}"/>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4" name="Freeform 132">
                  <a:extLst>
                    <a:ext uri="{FF2B5EF4-FFF2-40B4-BE49-F238E27FC236}">
                      <a16:creationId xmlns:a16="http://schemas.microsoft.com/office/drawing/2014/main" id="{39E1EE26-7443-94A3-9788-F96035FEB1F9}"/>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5" name="Freeform 133">
                  <a:extLst>
                    <a:ext uri="{FF2B5EF4-FFF2-40B4-BE49-F238E27FC236}">
                      <a16:creationId xmlns:a16="http://schemas.microsoft.com/office/drawing/2014/main" id="{85A6D317-3AA1-A8CC-3C12-E04DEE7857A9}"/>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6" name="Freeform 134">
                  <a:extLst>
                    <a:ext uri="{FF2B5EF4-FFF2-40B4-BE49-F238E27FC236}">
                      <a16:creationId xmlns:a16="http://schemas.microsoft.com/office/drawing/2014/main" id="{D979DB13-DAB7-F886-9143-D719B6D1BE44}"/>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7" name="Freeform 135">
                  <a:extLst>
                    <a:ext uri="{FF2B5EF4-FFF2-40B4-BE49-F238E27FC236}">
                      <a16:creationId xmlns:a16="http://schemas.microsoft.com/office/drawing/2014/main" id="{2D31F31F-C656-5206-87F0-D3D69B1F2AE0}"/>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8" name="Freeform 136">
                  <a:extLst>
                    <a:ext uri="{FF2B5EF4-FFF2-40B4-BE49-F238E27FC236}">
                      <a16:creationId xmlns:a16="http://schemas.microsoft.com/office/drawing/2014/main" id="{7EA9E223-F22D-4785-AD1F-10684302C204}"/>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9" name="Freeform 137">
                  <a:extLst>
                    <a:ext uri="{FF2B5EF4-FFF2-40B4-BE49-F238E27FC236}">
                      <a16:creationId xmlns:a16="http://schemas.microsoft.com/office/drawing/2014/main" id="{36FFB7B2-5DFC-2725-120C-CC542A02A5E6}"/>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0" name="Freeform 138">
                  <a:extLst>
                    <a:ext uri="{FF2B5EF4-FFF2-40B4-BE49-F238E27FC236}">
                      <a16:creationId xmlns:a16="http://schemas.microsoft.com/office/drawing/2014/main" id="{66BB5EDC-A777-7EBA-9DA9-303BF39DF765}"/>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1" name="Freeform 139">
                  <a:extLst>
                    <a:ext uri="{FF2B5EF4-FFF2-40B4-BE49-F238E27FC236}">
                      <a16:creationId xmlns:a16="http://schemas.microsoft.com/office/drawing/2014/main" id="{7154025D-3EAA-DE59-EA7F-E62047B91C52}"/>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2" name="Freeform 140">
                  <a:extLst>
                    <a:ext uri="{FF2B5EF4-FFF2-40B4-BE49-F238E27FC236}">
                      <a16:creationId xmlns:a16="http://schemas.microsoft.com/office/drawing/2014/main" id="{FE6C4F58-B461-4152-1F2B-CA930543D2AB}"/>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3" name="Freeform 141">
                  <a:extLst>
                    <a:ext uri="{FF2B5EF4-FFF2-40B4-BE49-F238E27FC236}">
                      <a16:creationId xmlns:a16="http://schemas.microsoft.com/office/drawing/2014/main" id="{0DB7C488-7CE8-37E8-5E8E-789F7A7E0A54}"/>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4" name="Freeform 142">
                  <a:extLst>
                    <a:ext uri="{FF2B5EF4-FFF2-40B4-BE49-F238E27FC236}">
                      <a16:creationId xmlns:a16="http://schemas.microsoft.com/office/drawing/2014/main" id="{AA1CB3FC-1227-110D-C3BA-48E34A412CE1}"/>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5" name="Freeform 143">
                  <a:extLst>
                    <a:ext uri="{FF2B5EF4-FFF2-40B4-BE49-F238E27FC236}">
                      <a16:creationId xmlns:a16="http://schemas.microsoft.com/office/drawing/2014/main" id="{28146FC0-2535-A5C2-5EA3-EFEB3A158C66}"/>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6" name="Freeform 144">
                  <a:extLst>
                    <a:ext uri="{FF2B5EF4-FFF2-40B4-BE49-F238E27FC236}">
                      <a16:creationId xmlns:a16="http://schemas.microsoft.com/office/drawing/2014/main" id="{E08C9197-4A3E-1F38-B624-37E4E8230BEB}"/>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7" name="Freeform 145">
                  <a:extLst>
                    <a:ext uri="{FF2B5EF4-FFF2-40B4-BE49-F238E27FC236}">
                      <a16:creationId xmlns:a16="http://schemas.microsoft.com/office/drawing/2014/main" id="{4C9C0BB9-F7D3-1B0C-82DA-4B8B803E7BAD}"/>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8" name="Freeform 146">
                  <a:extLst>
                    <a:ext uri="{FF2B5EF4-FFF2-40B4-BE49-F238E27FC236}">
                      <a16:creationId xmlns:a16="http://schemas.microsoft.com/office/drawing/2014/main" id="{97048E5A-C796-2556-CD97-75FE5B943660}"/>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9" name="Freeform 147">
                  <a:extLst>
                    <a:ext uri="{FF2B5EF4-FFF2-40B4-BE49-F238E27FC236}">
                      <a16:creationId xmlns:a16="http://schemas.microsoft.com/office/drawing/2014/main" id="{B3E7C484-9795-E51D-F622-AEDC286037DA}"/>
                    </a:ext>
                  </a:extLst>
                </p:cNvPr>
                <p:cNvSpPr>
                  <a:spLocks noEditPoints="1"/>
                </p:cNvSpPr>
                <p:nvPr/>
              </p:nvSpPr>
              <p:spPr bwMode="auto">
                <a:xfrm>
                  <a:off x="4487" y="2530"/>
                  <a:ext cx="252" cy="408"/>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0" name="Freeform 148">
                  <a:extLst>
                    <a:ext uri="{FF2B5EF4-FFF2-40B4-BE49-F238E27FC236}">
                      <a16:creationId xmlns:a16="http://schemas.microsoft.com/office/drawing/2014/main" id="{351ADE46-3E1F-35BC-C95E-0CCD6E127AED}"/>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1" name="Freeform 149">
                  <a:extLst>
                    <a:ext uri="{FF2B5EF4-FFF2-40B4-BE49-F238E27FC236}">
                      <a16:creationId xmlns:a16="http://schemas.microsoft.com/office/drawing/2014/main" id="{9F0AD8CB-80FE-4E86-239A-7F890265FA44}"/>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2" name="Freeform 150">
                  <a:extLst>
                    <a:ext uri="{FF2B5EF4-FFF2-40B4-BE49-F238E27FC236}">
                      <a16:creationId xmlns:a16="http://schemas.microsoft.com/office/drawing/2014/main" id="{A01906AE-0D8F-DB60-B53C-E32A220603A5}"/>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3" name="Freeform 151">
                  <a:extLst>
                    <a:ext uri="{FF2B5EF4-FFF2-40B4-BE49-F238E27FC236}">
                      <a16:creationId xmlns:a16="http://schemas.microsoft.com/office/drawing/2014/main" id="{DBAA9441-0FE0-D9C5-E1E5-1399820E06A0}"/>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4" name="Freeform 152">
                  <a:extLst>
                    <a:ext uri="{FF2B5EF4-FFF2-40B4-BE49-F238E27FC236}">
                      <a16:creationId xmlns:a16="http://schemas.microsoft.com/office/drawing/2014/main" id="{C2FB208F-6641-B473-1C5E-25C64D2A0695}"/>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5" name="Freeform 153">
                  <a:extLst>
                    <a:ext uri="{FF2B5EF4-FFF2-40B4-BE49-F238E27FC236}">
                      <a16:creationId xmlns:a16="http://schemas.microsoft.com/office/drawing/2014/main" id="{C863EAE6-B289-427A-8C40-60B7C0C9F746}"/>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6" name="Freeform 154">
                  <a:extLst>
                    <a:ext uri="{FF2B5EF4-FFF2-40B4-BE49-F238E27FC236}">
                      <a16:creationId xmlns:a16="http://schemas.microsoft.com/office/drawing/2014/main" id="{BA95595F-E477-C54A-4EA3-69FEB22CDF8B}"/>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7" name="Freeform 155">
                  <a:extLst>
                    <a:ext uri="{FF2B5EF4-FFF2-40B4-BE49-F238E27FC236}">
                      <a16:creationId xmlns:a16="http://schemas.microsoft.com/office/drawing/2014/main" id="{96C18BC7-BCE0-E3D6-8ADE-200DAF62AA45}"/>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8" name="Freeform 156">
                  <a:extLst>
                    <a:ext uri="{FF2B5EF4-FFF2-40B4-BE49-F238E27FC236}">
                      <a16:creationId xmlns:a16="http://schemas.microsoft.com/office/drawing/2014/main" id="{7B6E2F84-1F96-03FE-DC4D-155D926F20F4}"/>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9" name="Freeform 157">
                  <a:extLst>
                    <a:ext uri="{FF2B5EF4-FFF2-40B4-BE49-F238E27FC236}">
                      <a16:creationId xmlns:a16="http://schemas.microsoft.com/office/drawing/2014/main" id="{A160347E-0BA5-D510-FB20-59B75EE80DCB}"/>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0" name="Freeform 158">
                  <a:extLst>
                    <a:ext uri="{FF2B5EF4-FFF2-40B4-BE49-F238E27FC236}">
                      <a16:creationId xmlns:a16="http://schemas.microsoft.com/office/drawing/2014/main" id="{1AE3C7BE-E7E8-45BD-F521-C6F0CD70715B}"/>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1" name="Freeform 159">
                  <a:extLst>
                    <a:ext uri="{FF2B5EF4-FFF2-40B4-BE49-F238E27FC236}">
                      <a16:creationId xmlns:a16="http://schemas.microsoft.com/office/drawing/2014/main" id="{D9FD5DB6-1E87-19B3-D781-B5BB6B0EA913}"/>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2" name="Freeform 160">
                  <a:extLst>
                    <a:ext uri="{FF2B5EF4-FFF2-40B4-BE49-F238E27FC236}">
                      <a16:creationId xmlns:a16="http://schemas.microsoft.com/office/drawing/2014/main" id="{4B27509A-4141-AB55-9E55-2490B6D72563}"/>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3" name="Freeform 161">
                  <a:extLst>
                    <a:ext uri="{FF2B5EF4-FFF2-40B4-BE49-F238E27FC236}">
                      <a16:creationId xmlns:a16="http://schemas.microsoft.com/office/drawing/2014/main" id="{7BB1B818-DA11-9DD8-A569-37E4B557BA07}"/>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4" name="Freeform 162">
                  <a:extLst>
                    <a:ext uri="{FF2B5EF4-FFF2-40B4-BE49-F238E27FC236}">
                      <a16:creationId xmlns:a16="http://schemas.microsoft.com/office/drawing/2014/main" id="{575185D4-CA83-CF3E-37C4-16EAD92627AC}"/>
                    </a:ext>
                  </a:extLst>
                </p:cNvPr>
                <p:cNvSpPr>
                  <a:spLocks noEditPoints="1"/>
                </p:cNvSpPr>
                <p:nvPr/>
              </p:nvSpPr>
              <p:spPr bwMode="auto">
                <a:xfrm>
                  <a:off x="4767" y="2094"/>
                  <a:ext cx="516" cy="287"/>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5" name="Freeform 163">
                  <a:extLst>
                    <a:ext uri="{FF2B5EF4-FFF2-40B4-BE49-F238E27FC236}">
                      <a16:creationId xmlns:a16="http://schemas.microsoft.com/office/drawing/2014/main" id="{66A06DEE-0CE1-A416-7AEC-9645FDB58B38}"/>
                    </a:ext>
                  </a:extLst>
                </p:cNvPr>
                <p:cNvSpPr>
                  <a:spLocks noEditPoints="1"/>
                </p:cNvSpPr>
                <p:nvPr/>
              </p:nvSpPr>
              <p:spPr bwMode="auto">
                <a:xfrm>
                  <a:off x="4991" y="2039"/>
                  <a:ext cx="295" cy="142"/>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6" name="Freeform 164">
                  <a:extLst>
                    <a:ext uri="{FF2B5EF4-FFF2-40B4-BE49-F238E27FC236}">
                      <a16:creationId xmlns:a16="http://schemas.microsoft.com/office/drawing/2014/main" id="{829163FB-569E-C030-E441-C4A621DA617E}"/>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7" name="Freeform 165">
                  <a:extLst>
                    <a:ext uri="{FF2B5EF4-FFF2-40B4-BE49-F238E27FC236}">
                      <a16:creationId xmlns:a16="http://schemas.microsoft.com/office/drawing/2014/main" id="{175DA7CF-EB69-B8D7-53A9-4314D6B71E40}"/>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8" name="Freeform 166">
                  <a:extLst>
                    <a:ext uri="{FF2B5EF4-FFF2-40B4-BE49-F238E27FC236}">
                      <a16:creationId xmlns:a16="http://schemas.microsoft.com/office/drawing/2014/main" id="{9D7CB384-CF2D-A0A7-E77F-AAA66E6EEDD5}"/>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9" name="Freeform 167">
                  <a:extLst>
                    <a:ext uri="{FF2B5EF4-FFF2-40B4-BE49-F238E27FC236}">
                      <a16:creationId xmlns:a16="http://schemas.microsoft.com/office/drawing/2014/main" id="{B12D302A-08FF-14B0-727C-AE170BA963D4}"/>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0" name="Freeform 168">
                  <a:extLst>
                    <a:ext uri="{FF2B5EF4-FFF2-40B4-BE49-F238E27FC236}">
                      <a16:creationId xmlns:a16="http://schemas.microsoft.com/office/drawing/2014/main" id="{34D887E0-2296-94D3-51B1-D8AA6324F3D9}"/>
                    </a:ext>
                  </a:extLst>
                </p:cNvPr>
                <p:cNvSpPr>
                  <a:spLocks noEditPoints="1"/>
                </p:cNvSpPr>
                <p:nvPr/>
              </p:nvSpPr>
              <p:spPr bwMode="auto">
                <a:xfrm>
                  <a:off x="5410" y="1791"/>
                  <a:ext cx="50" cy="61"/>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1" name="Freeform 169">
                  <a:extLst>
                    <a:ext uri="{FF2B5EF4-FFF2-40B4-BE49-F238E27FC236}">
                      <a16:creationId xmlns:a16="http://schemas.microsoft.com/office/drawing/2014/main" id="{A03224C6-4BD7-7D85-3E69-72B61FD6BB5D}"/>
                    </a:ext>
                  </a:extLst>
                </p:cNvPr>
                <p:cNvSpPr>
                  <a:spLocks noEditPoints="1"/>
                </p:cNvSpPr>
                <p:nvPr/>
              </p:nvSpPr>
              <p:spPr bwMode="auto">
                <a:xfrm>
                  <a:off x="2228" y="1765"/>
                  <a:ext cx="529" cy="887"/>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2" name="Freeform 170">
                  <a:extLst>
                    <a:ext uri="{FF2B5EF4-FFF2-40B4-BE49-F238E27FC236}">
                      <a16:creationId xmlns:a16="http://schemas.microsoft.com/office/drawing/2014/main" id="{5DD32114-BAA8-248E-4EBE-63396282A9DC}"/>
                    </a:ext>
                  </a:extLst>
                </p:cNvPr>
                <p:cNvSpPr>
                  <a:spLocks noEditPoints="1"/>
                </p:cNvSpPr>
                <p:nvPr/>
              </p:nvSpPr>
              <p:spPr bwMode="auto">
                <a:xfrm>
                  <a:off x="2383" y="1236"/>
                  <a:ext cx="433" cy="313"/>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3" name="Freeform 171">
                  <a:extLst>
                    <a:ext uri="{FF2B5EF4-FFF2-40B4-BE49-F238E27FC236}">
                      <a16:creationId xmlns:a16="http://schemas.microsoft.com/office/drawing/2014/main" id="{B7D4099C-EE8D-AF35-E88F-F67A34CB1EA4}"/>
                    </a:ext>
                  </a:extLst>
                </p:cNvPr>
                <p:cNvSpPr>
                  <a:spLocks noEditPoints="1"/>
                </p:cNvSpPr>
                <p:nvPr/>
              </p:nvSpPr>
              <p:spPr bwMode="auto">
                <a:xfrm>
                  <a:off x="2386" y="2633"/>
                  <a:ext cx="1505" cy="765"/>
                </a:xfrm>
                <a:custGeom>
                  <a:avLst/>
                  <a:gdLst/>
                  <a:ahLst/>
                  <a:cxnLst>
                    <a:cxn ang="0">
                      <a:pos x="549" y="762"/>
                    </a:cxn>
                    <a:cxn ang="0">
                      <a:pos x="1424" y="671"/>
                    </a:cxn>
                    <a:cxn ang="0">
                      <a:pos x="1361" y="637"/>
                    </a:cxn>
                    <a:cxn ang="0">
                      <a:pos x="1333" y="553"/>
                    </a:cxn>
                    <a:cxn ang="0">
                      <a:pos x="1276" y="481"/>
                    </a:cxn>
                    <a:cxn ang="0">
                      <a:pos x="1227" y="390"/>
                    </a:cxn>
                    <a:cxn ang="0">
                      <a:pos x="1162" y="358"/>
                    </a:cxn>
                    <a:cxn ang="0">
                      <a:pos x="1096" y="394"/>
                    </a:cxn>
                    <a:cxn ang="0">
                      <a:pos x="1033" y="400"/>
                    </a:cxn>
                    <a:cxn ang="0">
                      <a:pos x="969" y="309"/>
                    </a:cxn>
                    <a:cxn ang="0">
                      <a:pos x="906" y="229"/>
                    </a:cxn>
                    <a:cxn ang="0">
                      <a:pos x="742" y="161"/>
                    </a:cxn>
                    <a:cxn ang="0">
                      <a:pos x="143" y="0"/>
                    </a:cxn>
                    <a:cxn ang="0">
                      <a:pos x="158" y="88"/>
                    </a:cxn>
                    <a:cxn ang="0">
                      <a:pos x="188" y="187"/>
                    </a:cxn>
                    <a:cxn ang="0">
                      <a:pos x="210" y="257"/>
                    </a:cxn>
                    <a:cxn ang="0">
                      <a:pos x="275" y="339"/>
                    </a:cxn>
                    <a:cxn ang="0">
                      <a:pos x="279" y="415"/>
                    </a:cxn>
                    <a:cxn ang="0">
                      <a:pos x="294" y="432"/>
                    </a:cxn>
                    <a:cxn ang="0">
                      <a:pos x="249" y="419"/>
                    </a:cxn>
                    <a:cxn ang="0">
                      <a:pos x="245" y="453"/>
                    </a:cxn>
                    <a:cxn ang="0">
                      <a:pos x="295" y="512"/>
                    </a:cxn>
                    <a:cxn ang="0">
                      <a:pos x="332" y="514"/>
                    </a:cxn>
                    <a:cxn ang="0">
                      <a:pos x="397" y="624"/>
                    </a:cxn>
                    <a:cxn ang="0">
                      <a:pos x="393" y="690"/>
                    </a:cxn>
                    <a:cxn ang="0">
                      <a:pos x="440" y="743"/>
                    </a:cxn>
                    <a:cxn ang="0">
                      <a:pos x="507" y="759"/>
                    </a:cxn>
                    <a:cxn ang="0">
                      <a:pos x="483" y="681"/>
                    </a:cxn>
                    <a:cxn ang="0">
                      <a:pos x="453" y="602"/>
                    </a:cxn>
                    <a:cxn ang="0">
                      <a:pos x="430" y="538"/>
                    </a:cxn>
                    <a:cxn ang="0">
                      <a:pos x="408" y="487"/>
                    </a:cxn>
                    <a:cxn ang="0">
                      <a:pos x="374" y="384"/>
                    </a:cxn>
                    <a:cxn ang="0">
                      <a:pos x="336" y="333"/>
                    </a:cxn>
                    <a:cxn ang="0">
                      <a:pos x="287" y="249"/>
                    </a:cxn>
                    <a:cxn ang="0">
                      <a:pos x="274" y="139"/>
                    </a:cxn>
                    <a:cxn ang="0">
                      <a:pos x="295" y="95"/>
                    </a:cxn>
                    <a:cxn ang="0">
                      <a:pos x="365" y="131"/>
                    </a:cxn>
                    <a:cxn ang="0">
                      <a:pos x="394" y="183"/>
                    </a:cxn>
                    <a:cxn ang="0">
                      <a:pos x="411" y="278"/>
                    </a:cxn>
                    <a:cxn ang="0">
                      <a:pos x="446" y="370"/>
                    </a:cxn>
                    <a:cxn ang="0">
                      <a:pos x="506" y="451"/>
                    </a:cxn>
                    <a:cxn ang="0">
                      <a:pos x="535" y="460"/>
                    </a:cxn>
                    <a:cxn ang="0">
                      <a:pos x="569" y="526"/>
                    </a:cxn>
                    <a:cxn ang="0">
                      <a:pos x="614" y="588"/>
                    </a:cxn>
                    <a:cxn ang="0">
                      <a:pos x="594" y="625"/>
                    </a:cxn>
                    <a:cxn ang="0">
                      <a:pos x="614" y="655"/>
                    </a:cxn>
                    <a:cxn ang="0">
                      <a:pos x="634" y="659"/>
                    </a:cxn>
                    <a:cxn ang="0">
                      <a:pos x="676" y="697"/>
                    </a:cxn>
                    <a:cxn ang="0">
                      <a:pos x="697" y="744"/>
                    </a:cxn>
                    <a:cxn ang="0">
                      <a:pos x="1463" y="748"/>
                    </a:cxn>
                    <a:cxn ang="0">
                      <a:pos x="1479" y="724"/>
                    </a:cxn>
                    <a:cxn ang="0">
                      <a:pos x="1505" y="681"/>
                    </a:cxn>
                    <a:cxn ang="0">
                      <a:pos x="207" y="361"/>
                    </a:cxn>
                    <a:cxn ang="0">
                      <a:pos x="359" y="332"/>
                    </a:cxn>
                    <a:cxn ang="0">
                      <a:pos x="398" y="366"/>
                    </a:cxn>
                    <a:cxn ang="0">
                      <a:pos x="430" y="343"/>
                    </a:cxn>
                    <a:cxn ang="0">
                      <a:pos x="369" y="683"/>
                    </a:cxn>
                    <a:cxn ang="0">
                      <a:pos x="466" y="598"/>
                    </a:cxn>
                    <a:cxn ang="0">
                      <a:pos x="514" y="729"/>
                    </a:cxn>
                  </a:cxnLst>
                  <a:rect l="0" t="0" r="r" b="b"/>
                  <a:pathLst>
                    <a:path w="1505" h="765">
                      <a:moveTo>
                        <a:pt x="5" y="251"/>
                      </a:moveTo>
                      <a:lnTo>
                        <a:pt x="0" y="255"/>
                      </a:lnTo>
                      <a:lnTo>
                        <a:pt x="0" y="276"/>
                      </a:lnTo>
                      <a:lnTo>
                        <a:pt x="4" y="272"/>
                      </a:lnTo>
                      <a:lnTo>
                        <a:pt x="5" y="267"/>
                      </a:lnTo>
                      <a:lnTo>
                        <a:pt x="6" y="262"/>
                      </a:lnTo>
                      <a:lnTo>
                        <a:pt x="4" y="256"/>
                      </a:lnTo>
                      <a:lnTo>
                        <a:pt x="5" y="251"/>
                      </a:lnTo>
                      <a:close/>
                      <a:moveTo>
                        <a:pt x="542" y="746"/>
                      </a:moveTo>
                      <a:lnTo>
                        <a:pt x="542" y="755"/>
                      </a:lnTo>
                      <a:lnTo>
                        <a:pt x="544" y="761"/>
                      </a:lnTo>
                      <a:lnTo>
                        <a:pt x="549" y="765"/>
                      </a:lnTo>
                      <a:lnTo>
                        <a:pt x="549" y="762"/>
                      </a:lnTo>
                      <a:lnTo>
                        <a:pt x="545" y="750"/>
                      </a:lnTo>
                      <a:lnTo>
                        <a:pt x="542" y="746"/>
                      </a:lnTo>
                      <a:close/>
                      <a:moveTo>
                        <a:pt x="1502" y="682"/>
                      </a:moveTo>
                      <a:lnTo>
                        <a:pt x="1489" y="685"/>
                      </a:lnTo>
                      <a:lnTo>
                        <a:pt x="1489" y="690"/>
                      </a:lnTo>
                      <a:lnTo>
                        <a:pt x="1485" y="690"/>
                      </a:lnTo>
                      <a:lnTo>
                        <a:pt x="1479" y="686"/>
                      </a:lnTo>
                      <a:lnTo>
                        <a:pt x="1478" y="686"/>
                      </a:lnTo>
                      <a:lnTo>
                        <a:pt x="1467" y="676"/>
                      </a:lnTo>
                      <a:lnTo>
                        <a:pt x="1463" y="675"/>
                      </a:lnTo>
                      <a:lnTo>
                        <a:pt x="1458" y="672"/>
                      </a:lnTo>
                      <a:lnTo>
                        <a:pt x="1446" y="674"/>
                      </a:lnTo>
                      <a:lnTo>
                        <a:pt x="1424" y="671"/>
                      </a:lnTo>
                      <a:lnTo>
                        <a:pt x="1420" y="670"/>
                      </a:lnTo>
                      <a:lnTo>
                        <a:pt x="1410" y="660"/>
                      </a:lnTo>
                      <a:lnTo>
                        <a:pt x="1403" y="659"/>
                      </a:lnTo>
                      <a:lnTo>
                        <a:pt x="1399" y="656"/>
                      </a:lnTo>
                      <a:lnTo>
                        <a:pt x="1394" y="658"/>
                      </a:lnTo>
                      <a:lnTo>
                        <a:pt x="1390" y="656"/>
                      </a:lnTo>
                      <a:lnTo>
                        <a:pt x="1387" y="651"/>
                      </a:lnTo>
                      <a:lnTo>
                        <a:pt x="1382" y="647"/>
                      </a:lnTo>
                      <a:lnTo>
                        <a:pt x="1379" y="648"/>
                      </a:lnTo>
                      <a:lnTo>
                        <a:pt x="1374" y="645"/>
                      </a:lnTo>
                      <a:lnTo>
                        <a:pt x="1363" y="644"/>
                      </a:lnTo>
                      <a:lnTo>
                        <a:pt x="1360" y="643"/>
                      </a:lnTo>
                      <a:lnTo>
                        <a:pt x="1361" y="637"/>
                      </a:lnTo>
                      <a:lnTo>
                        <a:pt x="1356" y="633"/>
                      </a:lnTo>
                      <a:lnTo>
                        <a:pt x="1355" y="621"/>
                      </a:lnTo>
                      <a:lnTo>
                        <a:pt x="1351" y="610"/>
                      </a:lnTo>
                      <a:lnTo>
                        <a:pt x="1347" y="605"/>
                      </a:lnTo>
                      <a:lnTo>
                        <a:pt x="1340" y="595"/>
                      </a:lnTo>
                      <a:lnTo>
                        <a:pt x="1337" y="590"/>
                      </a:lnTo>
                      <a:lnTo>
                        <a:pt x="1336" y="584"/>
                      </a:lnTo>
                      <a:lnTo>
                        <a:pt x="1337" y="579"/>
                      </a:lnTo>
                      <a:lnTo>
                        <a:pt x="1337" y="573"/>
                      </a:lnTo>
                      <a:lnTo>
                        <a:pt x="1332" y="569"/>
                      </a:lnTo>
                      <a:lnTo>
                        <a:pt x="1334" y="564"/>
                      </a:lnTo>
                      <a:lnTo>
                        <a:pt x="1334" y="559"/>
                      </a:lnTo>
                      <a:lnTo>
                        <a:pt x="1333" y="553"/>
                      </a:lnTo>
                      <a:lnTo>
                        <a:pt x="1333" y="549"/>
                      </a:lnTo>
                      <a:lnTo>
                        <a:pt x="1332" y="546"/>
                      </a:lnTo>
                      <a:lnTo>
                        <a:pt x="1326" y="542"/>
                      </a:lnTo>
                      <a:lnTo>
                        <a:pt x="1318" y="540"/>
                      </a:lnTo>
                      <a:lnTo>
                        <a:pt x="1307" y="526"/>
                      </a:lnTo>
                      <a:lnTo>
                        <a:pt x="1307" y="521"/>
                      </a:lnTo>
                      <a:lnTo>
                        <a:pt x="1303" y="515"/>
                      </a:lnTo>
                      <a:lnTo>
                        <a:pt x="1298" y="511"/>
                      </a:lnTo>
                      <a:lnTo>
                        <a:pt x="1296" y="506"/>
                      </a:lnTo>
                      <a:lnTo>
                        <a:pt x="1292" y="499"/>
                      </a:lnTo>
                      <a:lnTo>
                        <a:pt x="1287" y="496"/>
                      </a:lnTo>
                      <a:lnTo>
                        <a:pt x="1281" y="492"/>
                      </a:lnTo>
                      <a:lnTo>
                        <a:pt x="1276" y="481"/>
                      </a:lnTo>
                      <a:lnTo>
                        <a:pt x="1273" y="470"/>
                      </a:lnTo>
                      <a:lnTo>
                        <a:pt x="1275" y="469"/>
                      </a:lnTo>
                      <a:lnTo>
                        <a:pt x="1271" y="464"/>
                      </a:lnTo>
                      <a:lnTo>
                        <a:pt x="1268" y="458"/>
                      </a:lnTo>
                      <a:lnTo>
                        <a:pt x="1265" y="454"/>
                      </a:lnTo>
                      <a:lnTo>
                        <a:pt x="1265" y="453"/>
                      </a:lnTo>
                      <a:lnTo>
                        <a:pt x="1262" y="447"/>
                      </a:lnTo>
                      <a:lnTo>
                        <a:pt x="1257" y="436"/>
                      </a:lnTo>
                      <a:lnTo>
                        <a:pt x="1253" y="423"/>
                      </a:lnTo>
                      <a:lnTo>
                        <a:pt x="1249" y="417"/>
                      </a:lnTo>
                      <a:lnTo>
                        <a:pt x="1243" y="407"/>
                      </a:lnTo>
                      <a:lnTo>
                        <a:pt x="1229" y="396"/>
                      </a:lnTo>
                      <a:lnTo>
                        <a:pt x="1227" y="390"/>
                      </a:lnTo>
                      <a:lnTo>
                        <a:pt x="1223" y="388"/>
                      </a:lnTo>
                      <a:lnTo>
                        <a:pt x="1218" y="384"/>
                      </a:lnTo>
                      <a:lnTo>
                        <a:pt x="1215" y="378"/>
                      </a:lnTo>
                      <a:lnTo>
                        <a:pt x="1210" y="379"/>
                      </a:lnTo>
                      <a:lnTo>
                        <a:pt x="1210" y="375"/>
                      </a:lnTo>
                      <a:lnTo>
                        <a:pt x="1205" y="371"/>
                      </a:lnTo>
                      <a:lnTo>
                        <a:pt x="1203" y="366"/>
                      </a:lnTo>
                      <a:lnTo>
                        <a:pt x="1197" y="362"/>
                      </a:lnTo>
                      <a:lnTo>
                        <a:pt x="1193" y="359"/>
                      </a:lnTo>
                      <a:lnTo>
                        <a:pt x="1188" y="363"/>
                      </a:lnTo>
                      <a:lnTo>
                        <a:pt x="1173" y="359"/>
                      </a:lnTo>
                      <a:lnTo>
                        <a:pt x="1167" y="359"/>
                      </a:lnTo>
                      <a:lnTo>
                        <a:pt x="1162" y="358"/>
                      </a:lnTo>
                      <a:lnTo>
                        <a:pt x="1157" y="359"/>
                      </a:lnTo>
                      <a:lnTo>
                        <a:pt x="1153" y="358"/>
                      </a:lnTo>
                      <a:lnTo>
                        <a:pt x="1143" y="352"/>
                      </a:lnTo>
                      <a:lnTo>
                        <a:pt x="1138" y="352"/>
                      </a:lnTo>
                      <a:lnTo>
                        <a:pt x="1135" y="358"/>
                      </a:lnTo>
                      <a:lnTo>
                        <a:pt x="1130" y="359"/>
                      </a:lnTo>
                      <a:lnTo>
                        <a:pt x="1124" y="359"/>
                      </a:lnTo>
                      <a:lnTo>
                        <a:pt x="1119" y="362"/>
                      </a:lnTo>
                      <a:lnTo>
                        <a:pt x="1115" y="362"/>
                      </a:lnTo>
                      <a:lnTo>
                        <a:pt x="1112" y="365"/>
                      </a:lnTo>
                      <a:lnTo>
                        <a:pt x="1106" y="371"/>
                      </a:lnTo>
                      <a:lnTo>
                        <a:pt x="1098" y="392"/>
                      </a:lnTo>
                      <a:lnTo>
                        <a:pt x="1096" y="394"/>
                      </a:lnTo>
                      <a:lnTo>
                        <a:pt x="1094" y="400"/>
                      </a:lnTo>
                      <a:lnTo>
                        <a:pt x="1093" y="405"/>
                      </a:lnTo>
                      <a:lnTo>
                        <a:pt x="1087" y="407"/>
                      </a:lnTo>
                      <a:lnTo>
                        <a:pt x="1085" y="412"/>
                      </a:lnTo>
                      <a:lnTo>
                        <a:pt x="1079" y="415"/>
                      </a:lnTo>
                      <a:lnTo>
                        <a:pt x="1077" y="420"/>
                      </a:lnTo>
                      <a:lnTo>
                        <a:pt x="1068" y="420"/>
                      </a:lnTo>
                      <a:lnTo>
                        <a:pt x="1063" y="419"/>
                      </a:lnTo>
                      <a:lnTo>
                        <a:pt x="1063" y="417"/>
                      </a:lnTo>
                      <a:lnTo>
                        <a:pt x="1058" y="416"/>
                      </a:lnTo>
                      <a:lnTo>
                        <a:pt x="1054" y="412"/>
                      </a:lnTo>
                      <a:lnTo>
                        <a:pt x="1048" y="407"/>
                      </a:lnTo>
                      <a:lnTo>
                        <a:pt x="1033" y="400"/>
                      </a:lnTo>
                      <a:lnTo>
                        <a:pt x="1032" y="394"/>
                      </a:lnTo>
                      <a:lnTo>
                        <a:pt x="1021" y="392"/>
                      </a:lnTo>
                      <a:lnTo>
                        <a:pt x="1016" y="390"/>
                      </a:lnTo>
                      <a:lnTo>
                        <a:pt x="1003" y="379"/>
                      </a:lnTo>
                      <a:lnTo>
                        <a:pt x="999" y="374"/>
                      </a:lnTo>
                      <a:lnTo>
                        <a:pt x="995" y="370"/>
                      </a:lnTo>
                      <a:lnTo>
                        <a:pt x="990" y="369"/>
                      </a:lnTo>
                      <a:lnTo>
                        <a:pt x="983" y="362"/>
                      </a:lnTo>
                      <a:lnTo>
                        <a:pt x="972" y="335"/>
                      </a:lnTo>
                      <a:lnTo>
                        <a:pt x="971" y="325"/>
                      </a:lnTo>
                      <a:lnTo>
                        <a:pt x="972" y="320"/>
                      </a:lnTo>
                      <a:lnTo>
                        <a:pt x="972" y="314"/>
                      </a:lnTo>
                      <a:lnTo>
                        <a:pt x="969" y="309"/>
                      </a:lnTo>
                      <a:lnTo>
                        <a:pt x="965" y="298"/>
                      </a:lnTo>
                      <a:lnTo>
                        <a:pt x="963" y="297"/>
                      </a:lnTo>
                      <a:lnTo>
                        <a:pt x="961" y="286"/>
                      </a:lnTo>
                      <a:lnTo>
                        <a:pt x="959" y="280"/>
                      </a:lnTo>
                      <a:lnTo>
                        <a:pt x="955" y="278"/>
                      </a:lnTo>
                      <a:lnTo>
                        <a:pt x="955" y="274"/>
                      </a:lnTo>
                      <a:lnTo>
                        <a:pt x="949" y="271"/>
                      </a:lnTo>
                      <a:lnTo>
                        <a:pt x="938" y="262"/>
                      </a:lnTo>
                      <a:lnTo>
                        <a:pt x="933" y="259"/>
                      </a:lnTo>
                      <a:lnTo>
                        <a:pt x="927" y="255"/>
                      </a:lnTo>
                      <a:lnTo>
                        <a:pt x="918" y="245"/>
                      </a:lnTo>
                      <a:lnTo>
                        <a:pt x="917" y="238"/>
                      </a:lnTo>
                      <a:lnTo>
                        <a:pt x="906" y="229"/>
                      </a:lnTo>
                      <a:lnTo>
                        <a:pt x="896" y="215"/>
                      </a:lnTo>
                      <a:lnTo>
                        <a:pt x="891" y="210"/>
                      </a:lnTo>
                      <a:lnTo>
                        <a:pt x="881" y="205"/>
                      </a:lnTo>
                      <a:lnTo>
                        <a:pt x="876" y="200"/>
                      </a:lnTo>
                      <a:lnTo>
                        <a:pt x="870" y="191"/>
                      </a:lnTo>
                      <a:lnTo>
                        <a:pt x="870" y="186"/>
                      </a:lnTo>
                      <a:lnTo>
                        <a:pt x="866" y="180"/>
                      </a:lnTo>
                      <a:lnTo>
                        <a:pt x="862" y="176"/>
                      </a:lnTo>
                      <a:lnTo>
                        <a:pt x="860" y="176"/>
                      </a:lnTo>
                      <a:lnTo>
                        <a:pt x="860" y="176"/>
                      </a:lnTo>
                      <a:lnTo>
                        <a:pt x="854" y="173"/>
                      </a:lnTo>
                      <a:lnTo>
                        <a:pt x="854" y="173"/>
                      </a:lnTo>
                      <a:lnTo>
                        <a:pt x="742" y="161"/>
                      </a:lnTo>
                      <a:lnTo>
                        <a:pt x="739" y="168"/>
                      </a:lnTo>
                      <a:lnTo>
                        <a:pt x="736" y="195"/>
                      </a:lnTo>
                      <a:lnTo>
                        <a:pt x="731" y="196"/>
                      </a:lnTo>
                      <a:lnTo>
                        <a:pt x="678" y="190"/>
                      </a:lnTo>
                      <a:lnTo>
                        <a:pt x="643" y="186"/>
                      </a:lnTo>
                      <a:lnTo>
                        <a:pt x="540" y="172"/>
                      </a:lnTo>
                      <a:lnTo>
                        <a:pt x="451" y="122"/>
                      </a:lnTo>
                      <a:lnTo>
                        <a:pt x="314" y="43"/>
                      </a:lnTo>
                      <a:lnTo>
                        <a:pt x="298" y="34"/>
                      </a:lnTo>
                      <a:lnTo>
                        <a:pt x="301" y="28"/>
                      </a:lnTo>
                      <a:lnTo>
                        <a:pt x="309" y="17"/>
                      </a:lnTo>
                      <a:lnTo>
                        <a:pt x="146" y="1"/>
                      </a:lnTo>
                      <a:lnTo>
                        <a:pt x="143" y="0"/>
                      </a:lnTo>
                      <a:lnTo>
                        <a:pt x="142" y="8"/>
                      </a:lnTo>
                      <a:lnTo>
                        <a:pt x="145" y="17"/>
                      </a:lnTo>
                      <a:lnTo>
                        <a:pt x="148" y="23"/>
                      </a:lnTo>
                      <a:lnTo>
                        <a:pt x="153" y="28"/>
                      </a:lnTo>
                      <a:lnTo>
                        <a:pt x="153" y="47"/>
                      </a:lnTo>
                      <a:lnTo>
                        <a:pt x="158" y="51"/>
                      </a:lnTo>
                      <a:lnTo>
                        <a:pt x="160" y="57"/>
                      </a:lnTo>
                      <a:lnTo>
                        <a:pt x="164" y="61"/>
                      </a:lnTo>
                      <a:lnTo>
                        <a:pt x="167" y="65"/>
                      </a:lnTo>
                      <a:lnTo>
                        <a:pt x="164" y="70"/>
                      </a:lnTo>
                      <a:lnTo>
                        <a:pt x="158" y="72"/>
                      </a:lnTo>
                      <a:lnTo>
                        <a:pt x="161" y="77"/>
                      </a:lnTo>
                      <a:lnTo>
                        <a:pt x="158" y="88"/>
                      </a:lnTo>
                      <a:lnTo>
                        <a:pt x="161" y="93"/>
                      </a:lnTo>
                      <a:lnTo>
                        <a:pt x="167" y="97"/>
                      </a:lnTo>
                      <a:lnTo>
                        <a:pt x="176" y="120"/>
                      </a:lnTo>
                      <a:lnTo>
                        <a:pt x="175" y="126"/>
                      </a:lnTo>
                      <a:lnTo>
                        <a:pt x="172" y="137"/>
                      </a:lnTo>
                      <a:lnTo>
                        <a:pt x="186" y="153"/>
                      </a:lnTo>
                      <a:lnTo>
                        <a:pt x="187" y="158"/>
                      </a:lnTo>
                      <a:lnTo>
                        <a:pt x="186" y="169"/>
                      </a:lnTo>
                      <a:lnTo>
                        <a:pt x="183" y="183"/>
                      </a:lnTo>
                      <a:lnTo>
                        <a:pt x="186" y="188"/>
                      </a:lnTo>
                      <a:lnTo>
                        <a:pt x="184" y="183"/>
                      </a:lnTo>
                      <a:lnTo>
                        <a:pt x="190" y="186"/>
                      </a:lnTo>
                      <a:lnTo>
                        <a:pt x="188" y="187"/>
                      </a:lnTo>
                      <a:lnTo>
                        <a:pt x="188" y="188"/>
                      </a:lnTo>
                      <a:lnTo>
                        <a:pt x="194" y="191"/>
                      </a:lnTo>
                      <a:lnTo>
                        <a:pt x="195" y="195"/>
                      </a:lnTo>
                      <a:lnTo>
                        <a:pt x="196" y="202"/>
                      </a:lnTo>
                      <a:lnTo>
                        <a:pt x="194" y="217"/>
                      </a:lnTo>
                      <a:lnTo>
                        <a:pt x="191" y="226"/>
                      </a:lnTo>
                      <a:lnTo>
                        <a:pt x="196" y="230"/>
                      </a:lnTo>
                      <a:lnTo>
                        <a:pt x="198" y="234"/>
                      </a:lnTo>
                      <a:lnTo>
                        <a:pt x="195" y="241"/>
                      </a:lnTo>
                      <a:lnTo>
                        <a:pt x="199" y="248"/>
                      </a:lnTo>
                      <a:lnTo>
                        <a:pt x="203" y="251"/>
                      </a:lnTo>
                      <a:lnTo>
                        <a:pt x="204" y="255"/>
                      </a:lnTo>
                      <a:lnTo>
                        <a:pt x="210" y="257"/>
                      </a:lnTo>
                      <a:lnTo>
                        <a:pt x="214" y="263"/>
                      </a:lnTo>
                      <a:lnTo>
                        <a:pt x="223" y="271"/>
                      </a:lnTo>
                      <a:lnTo>
                        <a:pt x="226" y="276"/>
                      </a:lnTo>
                      <a:lnTo>
                        <a:pt x="238" y="282"/>
                      </a:lnTo>
                      <a:lnTo>
                        <a:pt x="244" y="287"/>
                      </a:lnTo>
                      <a:lnTo>
                        <a:pt x="245" y="290"/>
                      </a:lnTo>
                      <a:lnTo>
                        <a:pt x="255" y="306"/>
                      </a:lnTo>
                      <a:lnTo>
                        <a:pt x="259" y="310"/>
                      </a:lnTo>
                      <a:lnTo>
                        <a:pt x="261" y="320"/>
                      </a:lnTo>
                      <a:lnTo>
                        <a:pt x="264" y="325"/>
                      </a:lnTo>
                      <a:lnTo>
                        <a:pt x="268" y="328"/>
                      </a:lnTo>
                      <a:lnTo>
                        <a:pt x="272" y="333"/>
                      </a:lnTo>
                      <a:lnTo>
                        <a:pt x="275" y="339"/>
                      </a:lnTo>
                      <a:lnTo>
                        <a:pt x="276" y="346"/>
                      </a:lnTo>
                      <a:lnTo>
                        <a:pt x="280" y="351"/>
                      </a:lnTo>
                      <a:lnTo>
                        <a:pt x="287" y="354"/>
                      </a:lnTo>
                      <a:lnTo>
                        <a:pt x="286" y="359"/>
                      </a:lnTo>
                      <a:lnTo>
                        <a:pt x="291" y="367"/>
                      </a:lnTo>
                      <a:lnTo>
                        <a:pt x="291" y="373"/>
                      </a:lnTo>
                      <a:lnTo>
                        <a:pt x="285" y="384"/>
                      </a:lnTo>
                      <a:lnTo>
                        <a:pt x="287" y="389"/>
                      </a:lnTo>
                      <a:lnTo>
                        <a:pt x="285" y="394"/>
                      </a:lnTo>
                      <a:lnTo>
                        <a:pt x="272" y="407"/>
                      </a:lnTo>
                      <a:lnTo>
                        <a:pt x="271" y="411"/>
                      </a:lnTo>
                      <a:lnTo>
                        <a:pt x="276" y="411"/>
                      </a:lnTo>
                      <a:lnTo>
                        <a:pt x="279" y="415"/>
                      </a:lnTo>
                      <a:lnTo>
                        <a:pt x="274" y="419"/>
                      </a:lnTo>
                      <a:lnTo>
                        <a:pt x="275" y="424"/>
                      </a:lnTo>
                      <a:lnTo>
                        <a:pt x="276" y="430"/>
                      </a:lnTo>
                      <a:lnTo>
                        <a:pt x="282" y="428"/>
                      </a:lnTo>
                      <a:lnTo>
                        <a:pt x="282" y="423"/>
                      </a:lnTo>
                      <a:lnTo>
                        <a:pt x="287" y="423"/>
                      </a:lnTo>
                      <a:lnTo>
                        <a:pt x="287" y="419"/>
                      </a:lnTo>
                      <a:lnTo>
                        <a:pt x="283" y="416"/>
                      </a:lnTo>
                      <a:lnTo>
                        <a:pt x="286" y="411"/>
                      </a:lnTo>
                      <a:lnTo>
                        <a:pt x="287" y="416"/>
                      </a:lnTo>
                      <a:lnTo>
                        <a:pt x="293" y="422"/>
                      </a:lnTo>
                      <a:lnTo>
                        <a:pt x="294" y="427"/>
                      </a:lnTo>
                      <a:lnTo>
                        <a:pt x="294" y="432"/>
                      </a:lnTo>
                      <a:lnTo>
                        <a:pt x="291" y="438"/>
                      </a:lnTo>
                      <a:lnTo>
                        <a:pt x="294" y="443"/>
                      </a:lnTo>
                      <a:lnTo>
                        <a:pt x="287" y="450"/>
                      </a:lnTo>
                      <a:lnTo>
                        <a:pt x="290" y="446"/>
                      </a:lnTo>
                      <a:lnTo>
                        <a:pt x="289" y="441"/>
                      </a:lnTo>
                      <a:lnTo>
                        <a:pt x="285" y="435"/>
                      </a:lnTo>
                      <a:lnTo>
                        <a:pt x="280" y="435"/>
                      </a:lnTo>
                      <a:lnTo>
                        <a:pt x="275" y="436"/>
                      </a:lnTo>
                      <a:lnTo>
                        <a:pt x="272" y="431"/>
                      </a:lnTo>
                      <a:lnTo>
                        <a:pt x="267" y="424"/>
                      </a:lnTo>
                      <a:lnTo>
                        <a:pt x="261" y="415"/>
                      </a:lnTo>
                      <a:lnTo>
                        <a:pt x="256" y="417"/>
                      </a:lnTo>
                      <a:lnTo>
                        <a:pt x="249" y="419"/>
                      </a:lnTo>
                      <a:lnTo>
                        <a:pt x="233" y="415"/>
                      </a:lnTo>
                      <a:lnTo>
                        <a:pt x="222" y="409"/>
                      </a:lnTo>
                      <a:lnTo>
                        <a:pt x="217" y="408"/>
                      </a:lnTo>
                      <a:lnTo>
                        <a:pt x="211" y="409"/>
                      </a:lnTo>
                      <a:lnTo>
                        <a:pt x="211" y="415"/>
                      </a:lnTo>
                      <a:lnTo>
                        <a:pt x="217" y="420"/>
                      </a:lnTo>
                      <a:lnTo>
                        <a:pt x="221" y="422"/>
                      </a:lnTo>
                      <a:lnTo>
                        <a:pt x="221" y="427"/>
                      </a:lnTo>
                      <a:lnTo>
                        <a:pt x="226" y="427"/>
                      </a:lnTo>
                      <a:lnTo>
                        <a:pt x="228" y="432"/>
                      </a:lnTo>
                      <a:lnTo>
                        <a:pt x="238" y="442"/>
                      </a:lnTo>
                      <a:lnTo>
                        <a:pt x="242" y="447"/>
                      </a:lnTo>
                      <a:lnTo>
                        <a:pt x="245" y="453"/>
                      </a:lnTo>
                      <a:lnTo>
                        <a:pt x="244" y="458"/>
                      </a:lnTo>
                      <a:lnTo>
                        <a:pt x="244" y="462"/>
                      </a:lnTo>
                      <a:lnTo>
                        <a:pt x="255" y="470"/>
                      </a:lnTo>
                      <a:lnTo>
                        <a:pt x="260" y="470"/>
                      </a:lnTo>
                      <a:lnTo>
                        <a:pt x="266" y="473"/>
                      </a:lnTo>
                      <a:lnTo>
                        <a:pt x="270" y="478"/>
                      </a:lnTo>
                      <a:lnTo>
                        <a:pt x="272" y="488"/>
                      </a:lnTo>
                      <a:lnTo>
                        <a:pt x="279" y="488"/>
                      </a:lnTo>
                      <a:lnTo>
                        <a:pt x="283" y="491"/>
                      </a:lnTo>
                      <a:lnTo>
                        <a:pt x="289" y="496"/>
                      </a:lnTo>
                      <a:lnTo>
                        <a:pt x="291" y="502"/>
                      </a:lnTo>
                      <a:lnTo>
                        <a:pt x="291" y="507"/>
                      </a:lnTo>
                      <a:lnTo>
                        <a:pt x="295" y="512"/>
                      </a:lnTo>
                      <a:lnTo>
                        <a:pt x="301" y="516"/>
                      </a:lnTo>
                      <a:lnTo>
                        <a:pt x="306" y="511"/>
                      </a:lnTo>
                      <a:lnTo>
                        <a:pt x="313" y="511"/>
                      </a:lnTo>
                      <a:lnTo>
                        <a:pt x="318" y="512"/>
                      </a:lnTo>
                      <a:lnTo>
                        <a:pt x="324" y="516"/>
                      </a:lnTo>
                      <a:lnTo>
                        <a:pt x="325" y="512"/>
                      </a:lnTo>
                      <a:lnTo>
                        <a:pt x="331" y="506"/>
                      </a:lnTo>
                      <a:lnTo>
                        <a:pt x="332" y="500"/>
                      </a:lnTo>
                      <a:lnTo>
                        <a:pt x="335" y="499"/>
                      </a:lnTo>
                      <a:lnTo>
                        <a:pt x="336" y="504"/>
                      </a:lnTo>
                      <a:lnTo>
                        <a:pt x="333" y="510"/>
                      </a:lnTo>
                      <a:lnTo>
                        <a:pt x="328" y="514"/>
                      </a:lnTo>
                      <a:lnTo>
                        <a:pt x="332" y="514"/>
                      </a:lnTo>
                      <a:lnTo>
                        <a:pt x="333" y="521"/>
                      </a:lnTo>
                      <a:lnTo>
                        <a:pt x="336" y="525"/>
                      </a:lnTo>
                      <a:lnTo>
                        <a:pt x="336" y="530"/>
                      </a:lnTo>
                      <a:lnTo>
                        <a:pt x="344" y="541"/>
                      </a:lnTo>
                      <a:lnTo>
                        <a:pt x="362" y="559"/>
                      </a:lnTo>
                      <a:lnTo>
                        <a:pt x="374" y="568"/>
                      </a:lnTo>
                      <a:lnTo>
                        <a:pt x="379" y="568"/>
                      </a:lnTo>
                      <a:lnTo>
                        <a:pt x="384" y="576"/>
                      </a:lnTo>
                      <a:lnTo>
                        <a:pt x="386" y="583"/>
                      </a:lnTo>
                      <a:lnTo>
                        <a:pt x="390" y="588"/>
                      </a:lnTo>
                      <a:lnTo>
                        <a:pt x="393" y="594"/>
                      </a:lnTo>
                      <a:lnTo>
                        <a:pt x="397" y="611"/>
                      </a:lnTo>
                      <a:lnTo>
                        <a:pt x="397" y="624"/>
                      </a:lnTo>
                      <a:lnTo>
                        <a:pt x="396" y="629"/>
                      </a:lnTo>
                      <a:lnTo>
                        <a:pt x="392" y="651"/>
                      </a:lnTo>
                      <a:lnTo>
                        <a:pt x="388" y="655"/>
                      </a:lnTo>
                      <a:lnTo>
                        <a:pt x="385" y="660"/>
                      </a:lnTo>
                      <a:lnTo>
                        <a:pt x="386" y="664"/>
                      </a:lnTo>
                      <a:lnTo>
                        <a:pt x="378" y="681"/>
                      </a:lnTo>
                      <a:lnTo>
                        <a:pt x="384" y="675"/>
                      </a:lnTo>
                      <a:lnTo>
                        <a:pt x="385" y="671"/>
                      </a:lnTo>
                      <a:lnTo>
                        <a:pt x="384" y="678"/>
                      </a:lnTo>
                      <a:lnTo>
                        <a:pt x="385" y="690"/>
                      </a:lnTo>
                      <a:lnTo>
                        <a:pt x="388" y="685"/>
                      </a:lnTo>
                      <a:lnTo>
                        <a:pt x="388" y="689"/>
                      </a:lnTo>
                      <a:lnTo>
                        <a:pt x="393" y="690"/>
                      </a:lnTo>
                      <a:lnTo>
                        <a:pt x="397" y="697"/>
                      </a:lnTo>
                      <a:lnTo>
                        <a:pt x="401" y="708"/>
                      </a:lnTo>
                      <a:lnTo>
                        <a:pt x="407" y="708"/>
                      </a:lnTo>
                      <a:lnTo>
                        <a:pt x="413" y="706"/>
                      </a:lnTo>
                      <a:lnTo>
                        <a:pt x="415" y="712"/>
                      </a:lnTo>
                      <a:lnTo>
                        <a:pt x="415" y="719"/>
                      </a:lnTo>
                      <a:lnTo>
                        <a:pt x="417" y="721"/>
                      </a:lnTo>
                      <a:lnTo>
                        <a:pt x="423" y="724"/>
                      </a:lnTo>
                      <a:lnTo>
                        <a:pt x="426" y="729"/>
                      </a:lnTo>
                      <a:lnTo>
                        <a:pt x="431" y="733"/>
                      </a:lnTo>
                      <a:lnTo>
                        <a:pt x="426" y="731"/>
                      </a:lnTo>
                      <a:lnTo>
                        <a:pt x="431" y="735"/>
                      </a:lnTo>
                      <a:lnTo>
                        <a:pt x="440" y="743"/>
                      </a:lnTo>
                      <a:lnTo>
                        <a:pt x="446" y="746"/>
                      </a:lnTo>
                      <a:lnTo>
                        <a:pt x="457" y="755"/>
                      </a:lnTo>
                      <a:lnTo>
                        <a:pt x="461" y="762"/>
                      </a:lnTo>
                      <a:lnTo>
                        <a:pt x="462" y="762"/>
                      </a:lnTo>
                      <a:lnTo>
                        <a:pt x="462" y="765"/>
                      </a:lnTo>
                      <a:lnTo>
                        <a:pt x="533" y="765"/>
                      </a:lnTo>
                      <a:lnTo>
                        <a:pt x="533" y="761"/>
                      </a:lnTo>
                      <a:lnTo>
                        <a:pt x="519" y="747"/>
                      </a:lnTo>
                      <a:lnTo>
                        <a:pt x="516" y="742"/>
                      </a:lnTo>
                      <a:lnTo>
                        <a:pt x="511" y="744"/>
                      </a:lnTo>
                      <a:lnTo>
                        <a:pt x="510" y="748"/>
                      </a:lnTo>
                      <a:lnTo>
                        <a:pt x="511" y="754"/>
                      </a:lnTo>
                      <a:lnTo>
                        <a:pt x="507" y="759"/>
                      </a:lnTo>
                      <a:lnTo>
                        <a:pt x="502" y="759"/>
                      </a:lnTo>
                      <a:lnTo>
                        <a:pt x="502" y="754"/>
                      </a:lnTo>
                      <a:lnTo>
                        <a:pt x="507" y="754"/>
                      </a:lnTo>
                      <a:lnTo>
                        <a:pt x="496" y="751"/>
                      </a:lnTo>
                      <a:lnTo>
                        <a:pt x="491" y="748"/>
                      </a:lnTo>
                      <a:lnTo>
                        <a:pt x="484" y="738"/>
                      </a:lnTo>
                      <a:lnTo>
                        <a:pt x="483" y="732"/>
                      </a:lnTo>
                      <a:lnTo>
                        <a:pt x="484" y="728"/>
                      </a:lnTo>
                      <a:lnTo>
                        <a:pt x="481" y="723"/>
                      </a:lnTo>
                      <a:lnTo>
                        <a:pt x="481" y="713"/>
                      </a:lnTo>
                      <a:lnTo>
                        <a:pt x="489" y="702"/>
                      </a:lnTo>
                      <a:lnTo>
                        <a:pt x="489" y="697"/>
                      </a:lnTo>
                      <a:lnTo>
                        <a:pt x="483" y="681"/>
                      </a:lnTo>
                      <a:lnTo>
                        <a:pt x="478" y="676"/>
                      </a:lnTo>
                      <a:lnTo>
                        <a:pt x="476" y="671"/>
                      </a:lnTo>
                      <a:lnTo>
                        <a:pt x="473" y="660"/>
                      </a:lnTo>
                      <a:lnTo>
                        <a:pt x="474" y="656"/>
                      </a:lnTo>
                      <a:lnTo>
                        <a:pt x="473" y="651"/>
                      </a:lnTo>
                      <a:lnTo>
                        <a:pt x="473" y="645"/>
                      </a:lnTo>
                      <a:lnTo>
                        <a:pt x="472" y="640"/>
                      </a:lnTo>
                      <a:lnTo>
                        <a:pt x="466" y="639"/>
                      </a:lnTo>
                      <a:lnTo>
                        <a:pt x="464" y="634"/>
                      </a:lnTo>
                      <a:lnTo>
                        <a:pt x="461" y="624"/>
                      </a:lnTo>
                      <a:lnTo>
                        <a:pt x="457" y="618"/>
                      </a:lnTo>
                      <a:lnTo>
                        <a:pt x="457" y="613"/>
                      </a:lnTo>
                      <a:lnTo>
                        <a:pt x="453" y="602"/>
                      </a:lnTo>
                      <a:lnTo>
                        <a:pt x="454" y="599"/>
                      </a:lnTo>
                      <a:lnTo>
                        <a:pt x="457" y="594"/>
                      </a:lnTo>
                      <a:lnTo>
                        <a:pt x="453" y="577"/>
                      </a:lnTo>
                      <a:lnTo>
                        <a:pt x="455" y="572"/>
                      </a:lnTo>
                      <a:lnTo>
                        <a:pt x="451" y="561"/>
                      </a:lnTo>
                      <a:lnTo>
                        <a:pt x="451" y="554"/>
                      </a:lnTo>
                      <a:lnTo>
                        <a:pt x="446" y="550"/>
                      </a:lnTo>
                      <a:lnTo>
                        <a:pt x="446" y="540"/>
                      </a:lnTo>
                      <a:lnTo>
                        <a:pt x="439" y="533"/>
                      </a:lnTo>
                      <a:lnTo>
                        <a:pt x="431" y="522"/>
                      </a:lnTo>
                      <a:lnTo>
                        <a:pt x="427" y="522"/>
                      </a:lnTo>
                      <a:lnTo>
                        <a:pt x="427" y="533"/>
                      </a:lnTo>
                      <a:lnTo>
                        <a:pt x="430" y="538"/>
                      </a:lnTo>
                      <a:lnTo>
                        <a:pt x="432" y="544"/>
                      </a:lnTo>
                      <a:lnTo>
                        <a:pt x="434" y="548"/>
                      </a:lnTo>
                      <a:lnTo>
                        <a:pt x="428" y="548"/>
                      </a:lnTo>
                      <a:lnTo>
                        <a:pt x="427" y="544"/>
                      </a:lnTo>
                      <a:lnTo>
                        <a:pt x="424" y="538"/>
                      </a:lnTo>
                      <a:lnTo>
                        <a:pt x="423" y="533"/>
                      </a:lnTo>
                      <a:lnTo>
                        <a:pt x="426" y="527"/>
                      </a:lnTo>
                      <a:lnTo>
                        <a:pt x="419" y="516"/>
                      </a:lnTo>
                      <a:lnTo>
                        <a:pt x="419" y="511"/>
                      </a:lnTo>
                      <a:lnTo>
                        <a:pt x="424" y="506"/>
                      </a:lnTo>
                      <a:lnTo>
                        <a:pt x="416" y="499"/>
                      </a:lnTo>
                      <a:lnTo>
                        <a:pt x="405" y="492"/>
                      </a:lnTo>
                      <a:lnTo>
                        <a:pt x="408" y="487"/>
                      </a:lnTo>
                      <a:lnTo>
                        <a:pt x="403" y="474"/>
                      </a:lnTo>
                      <a:lnTo>
                        <a:pt x="404" y="469"/>
                      </a:lnTo>
                      <a:lnTo>
                        <a:pt x="401" y="465"/>
                      </a:lnTo>
                      <a:lnTo>
                        <a:pt x="396" y="461"/>
                      </a:lnTo>
                      <a:lnTo>
                        <a:pt x="379" y="445"/>
                      </a:lnTo>
                      <a:lnTo>
                        <a:pt x="378" y="439"/>
                      </a:lnTo>
                      <a:lnTo>
                        <a:pt x="375" y="434"/>
                      </a:lnTo>
                      <a:lnTo>
                        <a:pt x="378" y="423"/>
                      </a:lnTo>
                      <a:lnTo>
                        <a:pt x="375" y="420"/>
                      </a:lnTo>
                      <a:lnTo>
                        <a:pt x="377" y="404"/>
                      </a:lnTo>
                      <a:lnTo>
                        <a:pt x="374" y="400"/>
                      </a:lnTo>
                      <a:lnTo>
                        <a:pt x="377" y="388"/>
                      </a:lnTo>
                      <a:lnTo>
                        <a:pt x="374" y="384"/>
                      </a:lnTo>
                      <a:lnTo>
                        <a:pt x="369" y="382"/>
                      </a:lnTo>
                      <a:lnTo>
                        <a:pt x="363" y="379"/>
                      </a:lnTo>
                      <a:lnTo>
                        <a:pt x="360" y="375"/>
                      </a:lnTo>
                      <a:lnTo>
                        <a:pt x="360" y="370"/>
                      </a:lnTo>
                      <a:lnTo>
                        <a:pt x="358" y="363"/>
                      </a:lnTo>
                      <a:lnTo>
                        <a:pt x="358" y="354"/>
                      </a:lnTo>
                      <a:lnTo>
                        <a:pt x="352" y="350"/>
                      </a:lnTo>
                      <a:lnTo>
                        <a:pt x="347" y="348"/>
                      </a:lnTo>
                      <a:lnTo>
                        <a:pt x="347" y="343"/>
                      </a:lnTo>
                      <a:lnTo>
                        <a:pt x="344" y="337"/>
                      </a:lnTo>
                      <a:lnTo>
                        <a:pt x="340" y="336"/>
                      </a:lnTo>
                      <a:lnTo>
                        <a:pt x="336" y="340"/>
                      </a:lnTo>
                      <a:lnTo>
                        <a:pt x="336" y="333"/>
                      </a:lnTo>
                      <a:lnTo>
                        <a:pt x="336" y="329"/>
                      </a:lnTo>
                      <a:lnTo>
                        <a:pt x="336" y="324"/>
                      </a:lnTo>
                      <a:lnTo>
                        <a:pt x="332" y="318"/>
                      </a:lnTo>
                      <a:lnTo>
                        <a:pt x="331" y="312"/>
                      </a:lnTo>
                      <a:lnTo>
                        <a:pt x="332" y="308"/>
                      </a:lnTo>
                      <a:lnTo>
                        <a:pt x="325" y="295"/>
                      </a:lnTo>
                      <a:lnTo>
                        <a:pt x="316" y="287"/>
                      </a:lnTo>
                      <a:lnTo>
                        <a:pt x="308" y="276"/>
                      </a:lnTo>
                      <a:lnTo>
                        <a:pt x="301" y="266"/>
                      </a:lnTo>
                      <a:lnTo>
                        <a:pt x="295" y="260"/>
                      </a:lnTo>
                      <a:lnTo>
                        <a:pt x="291" y="259"/>
                      </a:lnTo>
                      <a:lnTo>
                        <a:pt x="287" y="255"/>
                      </a:lnTo>
                      <a:lnTo>
                        <a:pt x="287" y="249"/>
                      </a:lnTo>
                      <a:lnTo>
                        <a:pt x="279" y="238"/>
                      </a:lnTo>
                      <a:lnTo>
                        <a:pt x="275" y="222"/>
                      </a:lnTo>
                      <a:lnTo>
                        <a:pt x="276" y="217"/>
                      </a:lnTo>
                      <a:lnTo>
                        <a:pt x="280" y="200"/>
                      </a:lnTo>
                      <a:lnTo>
                        <a:pt x="280" y="191"/>
                      </a:lnTo>
                      <a:lnTo>
                        <a:pt x="279" y="186"/>
                      </a:lnTo>
                      <a:lnTo>
                        <a:pt x="282" y="169"/>
                      </a:lnTo>
                      <a:lnTo>
                        <a:pt x="282" y="164"/>
                      </a:lnTo>
                      <a:lnTo>
                        <a:pt x="279" y="160"/>
                      </a:lnTo>
                      <a:lnTo>
                        <a:pt x="275" y="154"/>
                      </a:lnTo>
                      <a:lnTo>
                        <a:pt x="276" y="150"/>
                      </a:lnTo>
                      <a:lnTo>
                        <a:pt x="274" y="145"/>
                      </a:lnTo>
                      <a:lnTo>
                        <a:pt x="274" y="139"/>
                      </a:lnTo>
                      <a:lnTo>
                        <a:pt x="278" y="123"/>
                      </a:lnTo>
                      <a:lnTo>
                        <a:pt x="280" y="118"/>
                      </a:lnTo>
                      <a:lnTo>
                        <a:pt x="280" y="114"/>
                      </a:lnTo>
                      <a:lnTo>
                        <a:pt x="282" y="110"/>
                      </a:lnTo>
                      <a:lnTo>
                        <a:pt x="287" y="104"/>
                      </a:lnTo>
                      <a:lnTo>
                        <a:pt x="287" y="95"/>
                      </a:lnTo>
                      <a:lnTo>
                        <a:pt x="282" y="84"/>
                      </a:lnTo>
                      <a:lnTo>
                        <a:pt x="276" y="78"/>
                      </a:lnTo>
                      <a:lnTo>
                        <a:pt x="275" y="74"/>
                      </a:lnTo>
                      <a:lnTo>
                        <a:pt x="276" y="78"/>
                      </a:lnTo>
                      <a:lnTo>
                        <a:pt x="286" y="84"/>
                      </a:lnTo>
                      <a:lnTo>
                        <a:pt x="290" y="89"/>
                      </a:lnTo>
                      <a:lnTo>
                        <a:pt x="295" y="95"/>
                      </a:lnTo>
                      <a:lnTo>
                        <a:pt x="299" y="96"/>
                      </a:lnTo>
                      <a:lnTo>
                        <a:pt x="305" y="99"/>
                      </a:lnTo>
                      <a:lnTo>
                        <a:pt x="309" y="104"/>
                      </a:lnTo>
                      <a:lnTo>
                        <a:pt x="324" y="120"/>
                      </a:lnTo>
                      <a:lnTo>
                        <a:pt x="328" y="122"/>
                      </a:lnTo>
                      <a:lnTo>
                        <a:pt x="333" y="125"/>
                      </a:lnTo>
                      <a:lnTo>
                        <a:pt x="339" y="123"/>
                      </a:lnTo>
                      <a:lnTo>
                        <a:pt x="344" y="119"/>
                      </a:lnTo>
                      <a:lnTo>
                        <a:pt x="344" y="114"/>
                      </a:lnTo>
                      <a:lnTo>
                        <a:pt x="344" y="118"/>
                      </a:lnTo>
                      <a:lnTo>
                        <a:pt x="350" y="119"/>
                      </a:lnTo>
                      <a:lnTo>
                        <a:pt x="360" y="126"/>
                      </a:lnTo>
                      <a:lnTo>
                        <a:pt x="365" y="131"/>
                      </a:lnTo>
                      <a:lnTo>
                        <a:pt x="363" y="137"/>
                      </a:lnTo>
                      <a:lnTo>
                        <a:pt x="362" y="142"/>
                      </a:lnTo>
                      <a:lnTo>
                        <a:pt x="370" y="148"/>
                      </a:lnTo>
                      <a:lnTo>
                        <a:pt x="384" y="153"/>
                      </a:lnTo>
                      <a:lnTo>
                        <a:pt x="388" y="152"/>
                      </a:lnTo>
                      <a:lnTo>
                        <a:pt x="392" y="157"/>
                      </a:lnTo>
                      <a:lnTo>
                        <a:pt x="397" y="157"/>
                      </a:lnTo>
                      <a:lnTo>
                        <a:pt x="400" y="165"/>
                      </a:lnTo>
                      <a:lnTo>
                        <a:pt x="398" y="171"/>
                      </a:lnTo>
                      <a:lnTo>
                        <a:pt x="396" y="176"/>
                      </a:lnTo>
                      <a:lnTo>
                        <a:pt x="393" y="171"/>
                      </a:lnTo>
                      <a:lnTo>
                        <a:pt x="394" y="176"/>
                      </a:lnTo>
                      <a:lnTo>
                        <a:pt x="394" y="183"/>
                      </a:lnTo>
                      <a:lnTo>
                        <a:pt x="392" y="188"/>
                      </a:lnTo>
                      <a:lnTo>
                        <a:pt x="390" y="194"/>
                      </a:lnTo>
                      <a:lnTo>
                        <a:pt x="392" y="203"/>
                      </a:lnTo>
                      <a:lnTo>
                        <a:pt x="398" y="218"/>
                      </a:lnTo>
                      <a:lnTo>
                        <a:pt x="401" y="224"/>
                      </a:lnTo>
                      <a:lnTo>
                        <a:pt x="403" y="230"/>
                      </a:lnTo>
                      <a:lnTo>
                        <a:pt x="401" y="234"/>
                      </a:lnTo>
                      <a:lnTo>
                        <a:pt x="405" y="241"/>
                      </a:lnTo>
                      <a:lnTo>
                        <a:pt x="407" y="245"/>
                      </a:lnTo>
                      <a:lnTo>
                        <a:pt x="405" y="256"/>
                      </a:lnTo>
                      <a:lnTo>
                        <a:pt x="407" y="268"/>
                      </a:lnTo>
                      <a:lnTo>
                        <a:pt x="409" y="272"/>
                      </a:lnTo>
                      <a:lnTo>
                        <a:pt x="411" y="278"/>
                      </a:lnTo>
                      <a:lnTo>
                        <a:pt x="423" y="309"/>
                      </a:lnTo>
                      <a:lnTo>
                        <a:pt x="420" y="314"/>
                      </a:lnTo>
                      <a:lnTo>
                        <a:pt x="422" y="320"/>
                      </a:lnTo>
                      <a:lnTo>
                        <a:pt x="423" y="320"/>
                      </a:lnTo>
                      <a:lnTo>
                        <a:pt x="427" y="320"/>
                      </a:lnTo>
                      <a:lnTo>
                        <a:pt x="434" y="323"/>
                      </a:lnTo>
                      <a:lnTo>
                        <a:pt x="434" y="328"/>
                      </a:lnTo>
                      <a:lnTo>
                        <a:pt x="432" y="332"/>
                      </a:lnTo>
                      <a:lnTo>
                        <a:pt x="434" y="336"/>
                      </a:lnTo>
                      <a:lnTo>
                        <a:pt x="434" y="347"/>
                      </a:lnTo>
                      <a:lnTo>
                        <a:pt x="440" y="361"/>
                      </a:lnTo>
                      <a:lnTo>
                        <a:pt x="451" y="370"/>
                      </a:lnTo>
                      <a:lnTo>
                        <a:pt x="446" y="370"/>
                      </a:lnTo>
                      <a:lnTo>
                        <a:pt x="447" y="374"/>
                      </a:lnTo>
                      <a:lnTo>
                        <a:pt x="454" y="384"/>
                      </a:lnTo>
                      <a:lnTo>
                        <a:pt x="457" y="389"/>
                      </a:lnTo>
                      <a:lnTo>
                        <a:pt x="458" y="393"/>
                      </a:lnTo>
                      <a:lnTo>
                        <a:pt x="462" y="400"/>
                      </a:lnTo>
                      <a:lnTo>
                        <a:pt x="473" y="405"/>
                      </a:lnTo>
                      <a:lnTo>
                        <a:pt x="477" y="407"/>
                      </a:lnTo>
                      <a:lnTo>
                        <a:pt x="474" y="411"/>
                      </a:lnTo>
                      <a:lnTo>
                        <a:pt x="478" y="417"/>
                      </a:lnTo>
                      <a:lnTo>
                        <a:pt x="485" y="432"/>
                      </a:lnTo>
                      <a:lnTo>
                        <a:pt x="495" y="443"/>
                      </a:lnTo>
                      <a:lnTo>
                        <a:pt x="504" y="446"/>
                      </a:lnTo>
                      <a:lnTo>
                        <a:pt x="506" y="451"/>
                      </a:lnTo>
                      <a:lnTo>
                        <a:pt x="510" y="457"/>
                      </a:lnTo>
                      <a:lnTo>
                        <a:pt x="511" y="455"/>
                      </a:lnTo>
                      <a:lnTo>
                        <a:pt x="511" y="450"/>
                      </a:lnTo>
                      <a:lnTo>
                        <a:pt x="514" y="449"/>
                      </a:lnTo>
                      <a:lnTo>
                        <a:pt x="514" y="447"/>
                      </a:lnTo>
                      <a:lnTo>
                        <a:pt x="515" y="447"/>
                      </a:lnTo>
                      <a:lnTo>
                        <a:pt x="515" y="449"/>
                      </a:lnTo>
                      <a:lnTo>
                        <a:pt x="514" y="451"/>
                      </a:lnTo>
                      <a:lnTo>
                        <a:pt x="518" y="450"/>
                      </a:lnTo>
                      <a:lnTo>
                        <a:pt x="525" y="453"/>
                      </a:lnTo>
                      <a:lnTo>
                        <a:pt x="530" y="457"/>
                      </a:lnTo>
                      <a:lnTo>
                        <a:pt x="530" y="455"/>
                      </a:lnTo>
                      <a:lnTo>
                        <a:pt x="535" y="460"/>
                      </a:lnTo>
                      <a:lnTo>
                        <a:pt x="530" y="462"/>
                      </a:lnTo>
                      <a:lnTo>
                        <a:pt x="531" y="468"/>
                      </a:lnTo>
                      <a:lnTo>
                        <a:pt x="526" y="473"/>
                      </a:lnTo>
                      <a:lnTo>
                        <a:pt x="526" y="474"/>
                      </a:lnTo>
                      <a:lnTo>
                        <a:pt x="527" y="485"/>
                      </a:lnTo>
                      <a:lnTo>
                        <a:pt x="529" y="496"/>
                      </a:lnTo>
                      <a:lnTo>
                        <a:pt x="533" y="499"/>
                      </a:lnTo>
                      <a:lnTo>
                        <a:pt x="531" y="504"/>
                      </a:lnTo>
                      <a:lnTo>
                        <a:pt x="535" y="506"/>
                      </a:lnTo>
                      <a:lnTo>
                        <a:pt x="544" y="516"/>
                      </a:lnTo>
                      <a:lnTo>
                        <a:pt x="560" y="525"/>
                      </a:lnTo>
                      <a:lnTo>
                        <a:pt x="567" y="525"/>
                      </a:lnTo>
                      <a:lnTo>
                        <a:pt x="569" y="526"/>
                      </a:lnTo>
                      <a:lnTo>
                        <a:pt x="571" y="531"/>
                      </a:lnTo>
                      <a:lnTo>
                        <a:pt x="568" y="534"/>
                      </a:lnTo>
                      <a:lnTo>
                        <a:pt x="571" y="540"/>
                      </a:lnTo>
                      <a:lnTo>
                        <a:pt x="573" y="550"/>
                      </a:lnTo>
                      <a:lnTo>
                        <a:pt x="576" y="556"/>
                      </a:lnTo>
                      <a:lnTo>
                        <a:pt x="579" y="560"/>
                      </a:lnTo>
                      <a:lnTo>
                        <a:pt x="584" y="563"/>
                      </a:lnTo>
                      <a:lnTo>
                        <a:pt x="588" y="560"/>
                      </a:lnTo>
                      <a:lnTo>
                        <a:pt x="598" y="557"/>
                      </a:lnTo>
                      <a:lnTo>
                        <a:pt x="599" y="564"/>
                      </a:lnTo>
                      <a:lnTo>
                        <a:pt x="605" y="568"/>
                      </a:lnTo>
                      <a:lnTo>
                        <a:pt x="613" y="577"/>
                      </a:lnTo>
                      <a:lnTo>
                        <a:pt x="614" y="588"/>
                      </a:lnTo>
                      <a:lnTo>
                        <a:pt x="618" y="590"/>
                      </a:lnTo>
                      <a:lnTo>
                        <a:pt x="621" y="594"/>
                      </a:lnTo>
                      <a:lnTo>
                        <a:pt x="622" y="599"/>
                      </a:lnTo>
                      <a:lnTo>
                        <a:pt x="622" y="605"/>
                      </a:lnTo>
                      <a:lnTo>
                        <a:pt x="617" y="601"/>
                      </a:lnTo>
                      <a:lnTo>
                        <a:pt x="620" y="596"/>
                      </a:lnTo>
                      <a:lnTo>
                        <a:pt x="614" y="595"/>
                      </a:lnTo>
                      <a:lnTo>
                        <a:pt x="613" y="599"/>
                      </a:lnTo>
                      <a:lnTo>
                        <a:pt x="610" y="605"/>
                      </a:lnTo>
                      <a:lnTo>
                        <a:pt x="609" y="601"/>
                      </a:lnTo>
                      <a:lnTo>
                        <a:pt x="607" y="601"/>
                      </a:lnTo>
                      <a:lnTo>
                        <a:pt x="595" y="620"/>
                      </a:lnTo>
                      <a:lnTo>
                        <a:pt x="594" y="625"/>
                      </a:lnTo>
                      <a:lnTo>
                        <a:pt x="595" y="629"/>
                      </a:lnTo>
                      <a:lnTo>
                        <a:pt x="592" y="633"/>
                      </a:lnTo>
                      <a:lnTo>
                        <a:pt x="595" y="644"/>
                      </a:lnTo>
                      <a:lnTo>
                        <a:pt x="596" y="639"/>
                      </a:lnTo>
                      <a:lnTo>
                        <a:pt x="602" y="640"/>
                      </a:lnTo>
                      <a:lnTo>
                        <a:pt x="603" y="645"/>
                      </a:lnTo>
                      <a:lnTo>
                        <a:pt x="596" y="647"/>
                      </a:lnTo>
                      <a:lnTo>
                        <a:pt x="607" y="651"/>
                      </a:lnTo>
                      <a:lnTo>
                        <a:pt x="611" y="656"/>
                      </a:lnTo>
                      <a:lnTo>
                        <a:pt x="610" y="651"/>
                      </a:lnTo>
                      <a:lnTo>
                        <a:pt x="606" y="645"/>
                      </a:lnTo>
                      <a:lnTo>
                        <a:pt x="611" y="649"/>
                      </a:lnTo>
                      <a:lnTo>
                        <a:pt x="614" y="655"/>
                      </a:lnTo>
                      <a:lnTo>
                        <a:pt x="620" y="653"/>
                      </a:lnTo>
                      <a:lnTo>
                        <a:pt x="625" y="649"/>
                      </a:lnTo>
                      <a:lnTo>
                        <a:pt x="629" y="649"/>
                      </a:lnTo>
                      <a:lnTo>
                        <a:pt x="626" y="655"/>
                      </a:lnTo>
                      <a:lnTo>
                        <a:pt x="621" y="655"/>
                      </a:lnTo>
                      <a:lnTo>
                        <a:pt x="622" y="659"/>
                      </a:lnTo>
                      <a:lnTo>
                        <a:pt x="617" y="659"/>
                      </a:lnTo>
                      <a:lnTo>
                        <a:pt x="618" y="664"/>
                      </a:lnTo>
                      <a:lnTo>
                        <a:pt x="624" y="663"/>
                      </a:lnTo>
                      <a:lnTo>
                        <a:pt x="625" y="667"/>
                      </a:lnTo>
                      <a:lnTo>
                        <a:pt x="630" y="664"/>
                      </a:lnTo>
                      <a:lnTo>
                        <a:pt x="629" y="660"/>
                      </a:lnTo>
                      <a:lnTo>
                        <a:pt x="634" y="659"/>
                      </a:lnTo>
                      <a:lnTo>
                        <a:pt x="640" y="664"/>
                      </a:lnTo>
                      <a:lnTo>
                        <a:pt x="639" y="667"/>
                      </a:lnTo>
                      <a:lnTo>
                        <a:pt x="639" y="672"/>
                      </a:lnTo>
                      <a:lnTo>
                        <a:pt x="644" y="674"/>
                      </a:lnTo>
                      <a:lnTo>
                        <a:pt x="647" y="678"/>
                      </a:lnTo>
                      <a:lnTo>
                        <a:pt x="643" y="676"/>
                      </a:lnTo>
                      <a:lnTo>
                        <a:pt x="662" y="689"/>
                      </a:lnTo>
                      <a:lnTo>
                        <a:pt x="664" y="694"/>
                      </a:lnTo>
                      <a:lnTo>
                        <a:pt x="666" y="689"/>
                      </a:lnTo>
                      <a:lnTo>
                        <a:pt x="667" y="694"/>
                      </a:lnTo>
                      <a:lnTo>
                        <a:pt x="672" y="698"/>
                      </a:lnTo>
                      <a:lnTo>
                        <a:pt x="672" y="694"/>
                      </a:lnTo>
                      <a:lnTo>
                        <a:pt x="676" y="697"/>
                      </a:lnTo>
                      <a:lnTo>
                        <a:pt x="681" y="702"/>
                      </a:lnTo>
                      <a:lnTo>
                        <a:pt x="686" y="704"/>
                      </a:lnTo>
                      <a:lnTo>
                        <a:pt x="693" y="712"/>
                      </a:lnTo>
                      <a:lnTo>
                        <a:pt x="689" y="712"/>
                      </a:lnTo>
                      <a:lnTo>
                        <a:pt x="691" y="716"/>
                      </a:lnTo>
                      <a:lnTo>
                        <a:pt x="690" y="723"/>
                      </a:lnTo>
                      <a:lnTo>
                        <a:pt x="690" y="732"/>
                      </a:lnTo>
                      <a:lnTo>
                        <a:pt x="685" y="729"/>
                      </a:lnTo>
                      <a:lnTo>
                        <a:pt x="689" y="735"/>
                      </a:lnTo>
                      <a:lnTo>
                        <a:pt x="689" y="740"/>
                      </a:lnTo>
                      <a:lnTo>
                        <a:pt x="693" y="746"/>
                      </a:lnTo>
                      <a:lnTo>
                        <a:pt x="698" y="748"/>
                      </a:lnTo>
                      <a:lnTo>
                        <a:pt x="697" y="744"/>
                      </a:lnTo>
                      <a:lnTo>
                        <a:pt x="702" y="747"/>
                      </a:lnTo>
                      <a:lnTo>
                        <a:pt x="708" y="755"/>
                      </a:lnTo>
                      <a:lnTo>
                        <a:pt x="712" y="755"/>
                      </a:lnTo>
                      <a:lnTo>
                        <a:pt x="712" y="757"/>
                      </a:lnTo>
                      <a:lnTo>
                        <a:pt x="717" y="754"/>
                      </a:lnTo>
                      <a:lnTo>
                        <a:pt x="723" y="754"/>
                      </a:lnTo>
                      <a:lnTo>
                        <a:pt x="724" y="762"/>
                      </a:lnTo>
                      <a:lnTo>
                        <a:pt x="725" y="765"/>
                      </a:lnTo>
                      <a:lnTo>
                        <a:pt x="1466" y="765"/>
                      </a:lnTo>
                      <a:lnTo>
                        <a:pt x="1463" y="763"/>
                      </a:lnTo>
                      <a:lnTo>
                        <a:pt x="1459" y="761"/>
                      </a:lnTo>
                      <a:lnTo>
                        <a:pt x="1460" y="759"/>
                      </a:lnTo>
                      <a:lnTo>
                        <a:pt x="1463" y="748"/>
                      </a:lnTo>
                      <a:lnTo>
                        <a:pt x="1458" y="747"/>
                      </a:lnTo>
                      <a:lnTo>
                        <a:pt x="1460" y="740"/>
                      </a:lnTo>
                      <a:lnTo>
                        <a:pt x="1456" y="739"/>
                      </a:lnTo>
                      <a:lnTo>
                        <a:pt x="1460" y="738"/>
                      </a:lnTo>
                      <a:lnTo>
                        <a:pt x="1460" y="732"/>
                      </a:lnTo>
                      <a:lnTo>
                        <a:pt x="1462" y="727"/>
                      </a:lnTo>
                      <a:lnTo>
                        <a:pt x="1467" y="728"/>
                      </a:lnTo>
                      <a:lnTo>
                        <a:pt x="1469" y="733"/>
                      </a:lnTo>
                      <a:lnTo>
                        <a:pt x="1473" y="735"/>
                      </a:lnTo>
                      <a:lnTo>
                        <a:pt x="1477" y="733"/>
                      </a:lnTo>
                      <a:lnTo>
                        <a:pt x="1478" y="728"/>
                      </a:lnTo>
                      <a:lnTo>
                        <a:pt x="1475" y="723"/>
                      </a:lnTo>
                      <a:lnTo>
                        <a:pt x="1479" y="724"/>
                      </a:lnTo>
                      <a:lnTo>
                        <a:pt x="1485" y="725"/>
                      </a:lnTo>
                      <a:lnTo>
                        <a:pt x="1485" y="735"/>
                      </a:lnTo>
                      <a:lnTo>
                        <a:pt x="1478" y="747"/>
                      </a:lnTo>
                      <a:lnTo>
                        <a:pt x="1477" y="751"/>
                      </a:lnTo>
                      <a:lnTo>
                        <a:pt x="1474" y="762"/>
                      </a:lnTo>
                      <a:lnTo>
                        <a:pt x="1473" y="765"/>
                      </a:lnTo>
                      <a:lnTo>
                        <a:pt x="1475" y="762"/>
                      </a:lnTo>
                      <a:lnTo>
                        <a:pt x="1477" y="755"/>
                      </a:lnTo>
                      <a:lnTo>
                        <a:pt x="1481" y="744"/>
                      </a:lnTo>
                      <a:lnTo>
                        <a:pt x="1494" y="723"/>
                      </a:lnTo>
                      <a:lnTo>
                        <a:pt x="1502" y="702"/>
                      </a:lnTo>
                      <a:lnTo>
                        <a:pt x="1504" y="691"/>
                      </a:lnTo>
                      <a:lnTo>
                        <a:pt x="1505" y="681"/>
                      </a:lnTo>
                      <a:lnTo>
                        <a:pt x="1502" y="682"/>
                      </a:lnTo>
                      <a:close/>
                      <a:moveTo>
                        <a:pt x="203" y="366"/>
                      </a:moveTo>
                      <a:lnTo>
                        <a:pt x="204" y="370"/>
                      </a:lnTo>
                      <a:lnTo>
                        <a:pt x="203" y="373"/>
                      </a:lnTo>
                      <a:lnTo>
                        <a:pt x="198" y="377"/>
                      </a:lnTo>
                      <a:lnTo>
                        <a:pt x="194" y="384"/>
                      </a:lnTo>
                      <a:lnTo>
                        <a:pt x="199" y="382"/>
                      </a:lnTo>
                      <a:lnTo>
                        <a:pt x="200" y="388"/>
                      </a:lnTo>
                      <a:lnTo>
                        <a:pt x="206" y="388"/>
                      </a:lnTo>
                      <a:lnTo>
                        <a:pt x="206" y="384"/>
                      </a:lnTo>
                      <a:lnTo>
                        <a:pt x="209" y="377"/>
                      </a:lnTo>
                      <a:lnTo>
                        <a:pt x="210" y="366"/>
                      </a:lnTo>
                      <a:lnTo>
                        <a:pt x="207" y="361"/>
                      </a:lnTo>
                      <a:lnTo>
                        <a:pt x="203" y="366"/>
                      </a:lnTo>
                      <a:close/>
                      <a:moveTo>
                        <a:pt x="384" y="374"/>
                      </a:moveTo>
                      <a:lnTo>
                        <a:pt x="385" y="373"/>
                      </a:lnTo>
                      <a:lnTo>
                        <a:pt x="379" y="370"/>
                      </a:lnTo>
                      <a:lnTo>
                        <a:pt x="384" y="374"/>
                      </a:lnTo>
                      <a:close/>
                      <a:moveTo>
                        <a:pt x="352" y="297"/>
                      </a:moveTo>
                      <a:lnTo>
                        <a:pt x="346" y="287"/>
                      </a:lnTo>
                      <a:lnTo>
                        <a:pt x="340" y="289"/>
                      </a:lnTo>
                      <a:lnTo>
                        <a:pt x="339" y="294"/>
                      </a:lnTo>
                      <a:lnTo>
                        <a:pt x="341" y="306"/>
                      </a:lnTo>
                      <a:lnTo>
                        <a:pt x="346" y="310"/>
                      </a:lnTo>
                      <a:lnTo>
                        <a:pt x="347" y="316"/>
                      </a:lnTo>
                      <a:lnTo>
                        <a:pt x="359" y="332"/>
                      </a:lnTo>
                      <a:lnTo>
                        <a:pt x="365" y="336"/>
                      </a:lnTo>
                      <a:lnTo>
                        <a:pt x="365" y="335"/>
                      </a:lnTo>
                      <a:lnTo>
                        <a:pt x="363" y="329"/>
                      </a:lnTo>
                      <a:lnTo>
                        <a:pt x="362" y="323"/>
                      </a:lnTo>
                      <a:lnTo>
                        <a:pt x="363" y="317"/>
                      </a:lnTo>
                      <a:lnTo>
                        <a:pt x="362" y="312"/>
                      </a:lnTo>
                      <a:lnTo>
                        <a:pt x="356" y="310"/>
                      </a:lnTo>
                      <a:lnTo>
                        <a:pt x="351" y="306"/>
                      </a:lnTo>
                      <a:lnTo>
                        <a:pt x="354" y="302"/>
                      </a:lnTo>
                      <a:lnTo>
                        <a:pt x="352" y="297"/>
                      </a:lnTo>
                      <a:close/>
                      <a:moveTo>
                        <a:pt x="398" y="370"/>
                      </a:moveTo>
                      <a:lnTo>
                        <a:pt x="400" y="370"/>
                      </a:lnTo>
                      <a:lnTo>
                        <a:pt x="398" y="366"/>
                      </a:lnTo>
                      <a:lnTo>
                        <a:pt x="398" y="370"/>
                      </a:lnTo>
                      <a:close/>
                      <a:moveTo>
                        <a:pt x="426" y="328"/>
                      </a:moveTo>
                      <a:lnTo>
                        <a:pt x="420" y="329"/>
                      </a:lnTo>
                      <a:lnTo>
                        <a:pt x="415" y="329"/>
                      </a:lnTo>
                      <a:lnTo>
                        <a:pt x="412" y="335"/>
                      </a:lnTo>
                      <a:lnTo>
                        <a:pt x="409" y="346"/>
                      </a:lnTo>
                      <a:lnTo>
                        <a:pt x="404" y="355"/>
                      </a:lnTo>
                      <a:lnTo>
                        <a:pt x="420" y="367"/>
                      </a:lnTo>
                      <a:lnTo>
                        <a:pt x="424" y="365"/>
                      </a:lnTo>
                      <a:lnTo>
                        <a:pt x="424" y="359"/>
                      </a:lnTo>
                      <a:lnTo>
                        <a:pt x="428" y="354"/>
                      </a:lnTo>
                      <a:lnTo>
                        <a:pt x="430" y="348"/>
                      </a:lnTo>
                      <a:lnTo>
                        <a:pt x="430" y="343"/>
                      </a:lnTo>
                      <a:lnTo>
                        <a:pt x="428" y="337"/>
                      </a:lnTo>
                      <a:lnTo>
                        <a:pt x="428" y="333"/>
                      </a:lnTo>
                      <a:lnTo>
                        <a:pt x="426" y="328"/>
                      </a:lnTo>
                      <a:close/>
                      <a:moveTo>
                        <a:pt x="381" y="693"/>
                      </a:moveTo>
                      <a:lnTo>
                        <a:pt x="377" y="682"/>
                      </a:lnTo>
                      <a:lnTo>
                        <a:pt x="379" y="676"/>
                      </a:lnTo>
                      <a:lnTo>
                        <a:pt x="379" y="672"/>
                      </a:lnTo>
                      <a:lnTo>
                        <a:pt x="388" y="651"/>
                      </a:lnTo>
                      <a:lnTo>
                        <a:pt x="386" y="649"/>
                      </a:lnTo>
                      <a:lnTo>
                        <a:pt x="385" y="655"/>
                      </a:lnTo>
                      <a:lnTo>
                        <a:pt x="375" y="676"/>
                      </a:lnTo>
                      <a:lnTo>
                        <a:pt x="371" y="682"/>
                      </a:lnTo>
                      <a:lnTo>
                        <a:pt x="369" y="683"/>
                      </a:lnTo>
                      <a:lnTo>
                        <a:pt x="373" y="685"/>
                      </a:lnTo>
                      <a:lnTo>
                        <a:pt x="378" y="689"/>
                      </a:lnTo>
                      <a:lnTo>
                        <a:pt x="379" y="693"/>
                      </a:lnTo>
                      <a:lnTo>
                        <a:pt x="378" y="698"/>
                      </a:lnTo>
                      <a:lnTo>
                        <a:pt x="382" y="702"/>
                      </a:lnTo>
                      <a:lnTo>
                        <a:pt x="379" y="698"/>
                      </a:lnTo>
                      <a:lnTo>
                        <a:pt x="381" y="693"/>
                      </a:lnTo>
                      <a:close/>
                      <a:moveTo>
                        <a:pt x="464" y="610"/>
                      </a:moveTo>
                      <a:lnTo>
                        <a:pt x="464" y="615"/>
                      </a:lnTo>
                      <a:lnTo>
                        <a:pt x="469" y="605"/>
                      </a:lnTo>
                      <a:lnTo>
                        <a:pt x="474" y="601"/>
                      </a:lnTo>
                      <a:lnTo>
                        <a:pt x="474" y="596"/>
                      </a:lnTo>
                      <a:lnTo>
                        <a:pt x="466" y="598"/>
                      </a:lnTo>
                      <a:lnTo>
                        <a:pt x="464" y="610"/>
                      </a:lnTo>
                      <a:close/>
                      <a:moveTo>
                        <a:pt x="491" y="676"/>
                      </a:moveTo>
                      <a:lnTo>
                        <a:pt x="489" y="679"/>
                      </a:lnTo>
                      <a:lnTo>
                        <a:pt x="491" y="685"/>
                      </a:lnTo>
                      <a:lnTo>
                        <a:pt x="492" y="687"/>
                      </a:lnTo>
                      <a:lnTo>
                        <a:pt x="496" y="693"/>
                      </a:lnTo>
                      <a:lnTo>
                        <a:pt x="500" y="695"/>
                      </a:lnTo>
                      <a:lnTo>
                        <a:pt x="499" y="685"/>
                      </a:lnTo>
                      <a:lnTo>
                        <a:pt x="495" y="682"/>
                      </a:lnTo>
                      <a:lnTo>
                        <a:pt x="491" y="676"/>
                      </a:lnTo>
                      <a:close/>
                      <a:moveTo>
                        <a:pt x="511" y="738"/>
                      </a:moveTo>
                      <a:lnTo>
                        <a:pt x="512" y="735"/>
                      </a:lnTo>
                      <a:lnTo>
                        <a:pt x="514" y="729"/>
                      </a:lnTo>
                      <a:lnTo>
                        <a:pt x="508" y="728"/>
                      </a:lnTo>
                      <a:lnTo>
                        <a:pt x="511" y="73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4" name="Freeform 172">
                  <a:extLst>
                    <a:ext uri="{FF2B5EF4-FFF2-40B4-BE49-F238E27FC236}">
                      <a16:creationId xmlns:a16="http://schemas.microsoft.com/office/drawing/2014/main" id="{C2B3E0CA-1643-65DD-748B-FB2134F4EE94}"/>
                    </a:ext>
                  </a:extLst>
                </p:cNvPr>
                <p:cNvSpPr>
                  <a:spLocks noEditPoints="1"/>
                </p:cNvSpPr>
                <p:nvPr/>
              </p:nvSpPr>
              <p:spPr bwMode="auto">
                <a:xfrm>
                  <a:off x="3235" y="2437"/>
                  <a:ext cx="908" cy="886"/>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5" name="Freeform 173">
                  <a:extLst>
                    <a:ext uri="{FF2B5EF4-FFF2-40B4-BE49-F238E27FC236}">
                      <a16:creationId xmlns:a16="http://schemas.microsoft.com/office/drawing/2014/main" id="{90554CC0-F066-5E16-8B67-B3CD98D6C568}"/>
                    </a:ext>
                  </a:extLst>
                </p:cNvPr>
                <p:cNvSpPr>
                  <a:spLocks noEditPoints="1"/>
                </p:cNvSpPr>
                <p:nvPr/>
              </p:nvSpPr>
              <p:spPr bwMode="auto">
                <a:xfrm>
                  <a:off x="4103" y="2725"/>
                  <a:ext cx="369" cy="327"/>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6" name="Freeform 174">
                  <a:extLst>
                    <a:ext uri="{FF2B5EF4-FFF2-40B4-BE49-F238E27FC236}">
                      <a16:creationId xmlns:a16="http://schemas.microsoft.com/office/drawing/2014/main" id="{F9F6E131-3FAC-C43F-DA9A-B92242953AE1}"/>
                    </a:ext>
                  </a:extLst>
                </p:cNvPr>
                <p:cNvSpPr>
                  <a:spLocks noEditPoints="1"/>
                </p:cNvSpPr>
                <p:nvPr/>
              </p:nvSpPr>
              <p:spPr bwMode="auto">
                <a:xfrm>
                  <a:off x="4137" y="1469"/>
                  <a:ext cx="341" cy="472"/>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7" name="Freeform 175">
                  <a:extLst>
                    <a:ext uri="{FF2B5EF4-FFF2-40B4-BE49-F238E27FC236}">
                      <a16:creationId xmlns:a16="http://schemas.microsoft.com/office/drawing/2014/main" id="{9F3519E6-A9D4-C664-1FA8-77A49E6DA578}"/>
                    </a:ext>
                  </a:extLst>
                </p:cNvPr>
                <p:cNvSpPr>
                  <a:spLocks noEditPoints="1"/>
                </p:cNvSpPr>
                <p:nvPr/>
              </p:nvSpPr>
              <p:spPr bwMode="auto">
                <a:xfrm>
                  <a:off x="4275" y="2547"/>
                  <a:ext cx="232" cy="402"/>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8" name="Freeform 176">
                  <a:extLst>
                    <a:ext uri="{FF2B5EF4-FFF2-40B4-BE49-F238E27FC236}">
                      <a16:creationId xmlns:a16="http://schemas.microsoft.com/office/drawing/2014/main" id="{5284C44B-4E24-905F-8E6B-CB03D30A9332}"/>
                    </a:ext>
                  </a:extLst>
                </p:cNvPr>
                <p:cNvSpPr>
                  <a:spLocks noEditPoints="1"/>
                </p:cNvSpPr>
                <p:nvPr/>
              </p:nvSpPr>
              <p:spPr bwMode="auto">
                <a:xfrm>
                  <a:off x="4516" y="1639"/>
                  <a:ext cx="254" cy="344"/>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9" name="Freeform 177">
                  <a:extLst>
                    <a:ext uri="{FF2B5EF4-FFF2-40B4-BE49-F238E27FC236}">
                      <a16:creationId xmlns:a16="http://schemas.microsoft.com/office/drawing/2014/main" id="{D5995572-7A72-8675-67FC-2A8BBEFE0883}"/>
                    </a:ext>
                  </a:extLst>
                </p:cNvPr>
                <p:cNvSpPr>
                  <a:spLocks noEditPoints="1"/>
                </p:cNvSpPr>
                <p:nvPr/>
              </p:nvSpPr>
              <p:spPr bwMode="auto">
                <a:xfrm>
                  <a:off x="4275" y="1522"/>
                  <a:ext cx="396" cy="191"/>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0" name="Freeform 178">
                  <a:extLst>
                    <a:ext uri="{FF2B5EF4-FFF2-40B4-BE49-F238E27FC236}">
                      <a16:creationId xmlns:a16="http://schemas.microsoft.com/office/drawing/2014/main" id="{3A1E2196-DA8C-99ED-81CC-5537946B77E9}"/>
                    </a:ext>
                  </a:extLst>
                </p:cNvPr>
                <p:cNvSpPr>
                  <a:spLocks noEditPoints="1"/>
                </p:cNvSpPr>
                <p:nvPr/>
              </p:nvSpPr>
              <p:spPr bwMode="auto">
                <a:xfrm>
                  <a:off x="4557" y="2835"/>
                  <a:ext cx="593" cy="504"/>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1" name="Freeform 179">
                  <a:extLst>
                    <a:ext uri="{FF2B5EF4-FFF2-40B4-BE49-F238E27FC236}">
                      <a16:creationId xmlns:a16="http://schemas.microsoft.com/office/drawing/2014/main" id="{42264CB5-5A7E-73E3-4358-48E74944DD74}"/>
                    </a:ext>
                  </a:extLst>
                </p:cNvPr>
                <p:cNvSpPr>
                  <a:spLocks noEditPoints="1"/>
                </p:cNvSpPr>
                <p:nvPr/>
              </p:nvSpPr>
              <p:spPr bwMode="auto">
                <a:xfrm>
                  <a:off x="5234" y="1892"/>
                  <a:ext cx="85" cy="197"/>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2" name="Freeform 180">
                  <a:extLst>
                    <a:ext uri="{FF2B5EF4-FFF2-40B4-BE49-F238E27FC236}">
                      <a16:creationId xmlns:a16="http://schemas.microsoft.com/office/drawing/2014/main" id="{F24B9498-19F0-100A-E79A-AB02D3E5B795}"/>
                    </a:ext>
                  </a:extLst>
                </p:cNvPr>
                <p:cNvSpPr>
                  <a:spLocks noEditPoints="1"/>
                </p:cNvSpPr>
                <p:nvPr/>
              </p:nvSpPr>
              <p:spPr bwMode="auto">
                <a:xfrm>
                  <a:off x="4743" y="2295"/>
                  <a:ext cx="572" cy="252"/>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3" name="Freeform 181">
                  <a:extLst>
                    <a:ext uri="{FF2B5EF4-FFF2-40B4-BE49-F238E27FC236}">
                      <a16:creationId xmlns:a16="http://schemas.microsoft.com/office/drawing/2014/main" id="{78636E11-3BA4-E526-AD1E-A4E9D955B64A}"/>
                    </a:ext>
                  </a:extLst>
                </p:cNvPr>
                <p:cNvSpPr>
                  <a:spLocks noEditPoints="1"/>
                </p:cNvSpPr>
                <p:nvPr/>
              </p:nvSpPr>
              <p:spPr bwMode="auto">
                <a:xfrm>
                  <a:off x="4936" y="1580"/>
                  <a:ext cx="486" cy="364"/>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4" name="Freeform 182">
                  <a:extLst>
                    <a:ext uri="{FF2B5EF4-FFF2-40B4-BE49-F238E27FC236}">
                      <a16:creationId xmlns:a16="http://schemas.microsoft.com/office/drawing/2014/main" id="{AA340143-6480-55B5-DB94-E6E034630E28}"/>
                    </a:ext>
                  </a:extLst>
                </p:cNvPr>
                <p:cNvSpPr>
                  <a:spLocks noEditPoints="1"/>
                </p:cNvSpPr>
                <p:nvPr/>
              </p:nvSpPr>
              <p:spPr bwMode="auto">
                <a:xfrm>
                  <a:off x="5309" y="1712"/>
                  <a:ext cx="226" cy="122"/>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5" name="Freeform 183">
                  <a:extLst>
                    <a:ext uri="{FF2B5EF4-FFF2-40B4-BE49-F238E27FC236}">
                      <a16:creationId xmlns:a16="http://schemas.microsoft.com/office/drawing/2014/main" id="{E6FA89A8-C245-CC85-3ECC-BF08F4380CB9}"/>
                    </a:ext>
                  </a:extLst>
                </p:cNvPr>
                <p:cNvSpPr>
                  <a:spLocks noEditPoints="1"/>
                </p:cNvSpPr>
                <p:nvPr/>
              </p:nvSpPr>
              <p:spPr bwMode="auto">
                <a:xfrm>
                  <a:off x="5380" y="1317"/>
                  <a:ext cx="255" cy="377"/>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6" name="Freeform 185">
                  <a:extLst>
                    <a:ext uri="{FF2B5EF4-FFF2-40B4-BE49-F238E27FC236}">
                      <a16:creationId xmlns:a16="http://schemas.microsoft.com/office/drawing/2014/main" id="{77C3C082-B3D7-CE82-8157-C53B46AD1173}"/>
                    </a:ext>
                  </a:extLst>
                </p:cNvPr>
                <p:cNvSpPr>
                  <a:spLocks noEditPoints="1"/>
                </p:cNvSpPr>
                <p:nvPr/>
              </p:nvSpPr>
              <p:spPr bwMode="auto">
                <a:xfrm>
                  <a:off x="2261" y="923"/>
                  <a:ext cx="3408" cy="1011"/>
                </a:xfrm>
                <a:custGeom>
                  <a:avLst/>
                  <a:gdLst/>
                  <a:ahLst/>
                  <a:cxnLst>
                    <a:cxn ang="0">
                      <a:pos x="240" y="383"/>
                    </a:cxn>
                    <a:cxn ang="0">
                      <a:pos x="41" y="2"/>
                    </a:cxn>
                    <a:cxn ang="0">
                      <a:pos x="2542" y="19"/>
                    </a:cxn>
                    <a:cxn ang="0">
                      <a:pos x="2580" y="123"/>
                    </a:cxn>
                    <a:cxn ang="0">
                      <a:pos x="2586" y="227"/>
                    </a:cxn>
                    <a:cxn ang="0">
                      <a:pos x="2532" y="240"/>
                    </a:cxn>
                    <a:cxn ang="0">
                      <a:pos x="2439" y="176"/>
                    </a:cxn>
                    <a:cxn ang="0">
                      <a:pos x="2388" y="51"/>
                    </a:cxn>
                    <a:cxn ang="0">
                      <a:pos x="75" y="31"/>
                    </a:cxn>
                    <a:cxn ang="0">
                      <a:pos x="50" y="76"/>
                    </a:cxn>
                    <a:cxn ang="0">
                      <a:pos x="119" y="126"/>
                    </a:cxn>
                    <a:cxn ang="0">
                      <a:pos x="125" y="150"/>
                    </a:cxn>
                    <a:cxn ang="0">
                      <a:pos x="161" y="176"/>
                    </a:cxn>
                    <a:cxn ang="0">
                      <a:pos x="203" y="233"/>
                    </a:cxn>
                    <a:cxn ang="0">
                      <a:pos x="198" y="255"/>
                    </a:cxn>
                    <a:cxn ang="0">
                      <a:pos x="232" y="303"/>
                    </a:cxn>
                    <a:cxn ang="0">
                      <a:pos x="1744" y="470"/>
                    </a:cxn>
                    <a:cxn ang="0">
                      <a:pos x="1901" y="548"/>
                    </a:cxn>
                    <a:cxn ang="0">
                      <a:pos x="2064" y="554"/>
                    </a:cxn>
                    <a:cxn ang="0">
                      <a:pos x="2108" y="520"/>
                    </a:cxn>
                    <a:cxn ang="0">
                      <a:pos x="2222" y="489"/>
                    </a:cxn>
                    <a:cxn ang="0">
                      <a:pos x="2333" y="596"/>
                    </a:cxn>
                    <a:cxn ang="0">
                      <a:pos x="2433" y="672"/>
                    </a:cxn>
                    <a:cxn ang="0">
                      <a:pos x="2576" y="687"/>
                    </a:cxn>
                    <a:cxn ang="0">
                      <a:pos x="2628" y="751"/>
                    </a:cxn>
                    <a:cxn ang="0">
                      <a:pos x="2544" y="741"/>
                    </a:cxn>
                    <a:cxn ang="0">
                      <a:pos x="2527" y="908"/>
                    </a:cxn>
                    <a:cxn ang="0">
                      <a:pos x="2515" y="1011"/>
                    </a:cxn>
                    <a:cxn ang="0">
                      <a:pos x="2688" y="904"/>
                    </a:cxn>
                    <a:cxn ang="0">
                      <a:pos x="2718" y="812"/>
                    </a:cxn>
                    <a:cxn ang="0">
                      <a:pos x="2779" y="782"/>
                    </a:cxn>
                    <a:cxn ang="0">
                      <a:pos x="3102" y="630"/>
                    </a:cxn>
                    <a:cxn ang="0">
                      <a:pos x="3147" y="473"/>
                    </a:cxn>
                    <a:cxn ang="0">
                      <a:pos x="3316" y="519"/>
                    </a:cxn>
                    <a:cxn ang="0">
                      <a:pos x="3393" y="514"/>
                    </a:cxn>
                    <a:cxn ang="0">
                      <a:pos x="3384" y="306"/>
                    </a:cxn>
                    <a:cxn ang="0">
                      <a:pos x="3323" y="301"/>
                    </a:cxn>
                    <a:cxn ang="0">
                      <a:pos x="3402" y="211"/>
                    </a:cxn>
                    <a:cxn ang="0">
                      <a:pos x="3145" y="379"/>
                    </a:cxn>
                    <a:cxn ang="0">
                      <a:pos x="3118" y="405"/>
                    </a:cxn>
                    <a:cxn ang="0">
                      <a:pos x="3118" y="352"/>
                    </a:cxn>
                    <a:cxn ang="0">
                      <a:pos x="3198" y="240"/>
                    </a:cxn>
                    <a:cxn ang="0">
                      <a:pos x="3281" y="131"/>
                    </a:cxn>
                    <a:cxn ang="0">
                      <a:pos x="1652" y="389"/>
                    </a:cxn>
                    <a:cxn ang="0">
                      <a:pos x="1627" y="305"/>
                    </a:cxn>
                    <a:cxn ang="0">
                      <a:pos x="1562" y="217"/>
                    </a:cxn>
                    <a:cxn ang="0">
                      <a:pos x="1571" y="112"/>
                    </a:cxn>
                    <a:cxn ang="0">
                      <a:pos x="1648" y="260"/>
                    </a:cxn>
                    <a:cxn ang="0">
                      <a:pos x="2680" y="335"/>
                    </a:cxn>
                    <a:cxn ang="0">
                      <a:pos x="3361" y="133"/>
                    </a:cxn>
                    <a:cxn ang="0">
                      <a:pos x="2501" y="686"/>
                    </a:cxn>
                    <a:cxn ang="0">
                      <a:pos x="2474" y="705"/>
                    </a:cxn>
                    <a:cxn ang="0">
                      <a:pos x="194" y="299"/>
                    </a:cxn>
                    <a:cxn ang="0">
                      <a:pos x="122" y="158"/>
                    </a:cxn>
                    <a:cxn ang="0">
                      <a:pos x="30" y="119"/>
                    </a:cxn>
                    <a:cxn ang="0">
                      <a:pos x="39" y="161"/>
                    </a:cxn>
                    <a:cxn ang="0">
                      <a:pos x="61" y="222"/>
                    </a:cxn>
                    <a:cxn ang="0">
                      <a:pos x="145" y="272"/>
                    </a:cxn>
                    <a:cxn ang="0">
                      <a:pos x="209" y="335"/>
                    </a:cxn>
                    <a:cxn ang="0">
                      <a:pos x="85" y="236"/>
                    </a:cxn>
                    <a:cxn ang="0">
                      <a:pos x="148" y="173"/>
                    </a:cxn>
                    <a:cxn ang="0">
                      <a:pos x="206" y="306"/>
                    </a:cxn>
                    <a:cxn ang="0">
                      <a:pos x="2411" y="105"/>
                    </a:cxn>
                  </a:cxnLst>
                  <a:rect l="0" t="0" r="r" b="b"/>
                  <a:pathLst>
                    <a:path w="3408" h="1011">
                      <a:moveTo>
                        <a:pt x="221" y="337"/>
                      </a:moveTo>
                      <a:lnTo>
                        <a:pt x="218" y="344"/>
                      </a:lnTo>
                      <a:lnTo>
                        <a:pt x="221" y="350"/>
                      </a:lnTo>
                      <a:lnTo>
                        <a:pt x="226" y="350"/>
                      </a:lnTo>
                      <a:lnTo>
                        <a:pt x="228" y="344"/>
                      </a:lnTo>
                      <a:lnTo>
                        <a:pt x="224" y="339"/>
                      </a:lnTo>
                      <a:lnTo>
                        <a:pt x="221" y="337"/>
                      </a:lnTo>
                      <a:close/>
                      <a:moveTo>
                        <a:pt x="237" y="337"/>
                      </a:moveTo>
                      <a:lnTo>
                        <a:pt x="240" y="343"/>
                      </a:lnTo>
                      <a:lnTo>
                        <a:pt x="243" y="337"/>
                      </a:lnTo>
                      <a:lnTo>
                        <a:pt x="237" y="333"/>
                      </a:lnTo>
                      <a:lnTo>
                        <a:pt x="235" y="333"/>
                      </a:lnTo>
                      <a:lnTo>
                        <a:pt x="232" y="339"/>
                      </a:lnTo>
                      <a:lnTo>
                        <a:pt x="236" y="343"/>
                      </a:lnTo>
                      <a:lnTo>
                        <a:pt x="237" y="337"/>
                      </a:lnTo>
                      <a:close/>
                      <a:moveTo>
                        <a:pt x="247" y="390"/>
                      </a:moveTo>
                      <a:lnTo>
                        <a:pt x="241" y="390"/>
                      </a:lnTo>
                      <a:lnTo>
                        <a:pt x="243" y="378"/>
                      </a:lnTo>
                      <a:lnTo>
                        <a:pt x="237" y="373"/>
                      </a:lnTo>
                      <a:lnTo>
                        <a:pt x="243" y="370"/>
                      </a:lnTo>
                      <a:lnTo>
                        <a:pt x="248" y="369"/>
                      </a:lnTo>
                      <a:lnTo>
                        <a:pt x="247" y="363"/>
                      </a:lnTo>
                      <a:lnTo>
                        <a:pt x="245" y="363"/>
                      </a:lnTo>
                      <a:lnTo>
                        <a:pt x="240" y="367"/>
                      </a:lnTo>
                      <a:lnTo>
                        <a:pt x="233" y="373"/>
                      </a:lnTo>
                      <a:lnTo>
                        <a:pt x="236" y="378"/>
                      </a:lnTo>
                      <a:lnTo>
                        <a:pt x="240" y="383"/>
                      </a:lnTo>
                      <a:lnTo>
                        <a:pt x="240" y="389"/>
                      </a:lnTo>
                      <a:lnTo>
                        <a:pt x="241" y="394"/>
                      </a:lnTo>
                      <a:lnTo>
                        <a:pt x="245" y="400"/>
                      </a:lnTo>
                      <a:lnTo>
                        <a:pt x="245" y="402"/>
                      </a:lnTo>
                      <a:lnTo>
                        <a:pt x="251" y="400"/>
                      </a:lnTo>
                      <a:lnTo>
                        <a:pt x="251" y="394"/>
                      </a:lnTo>
                      <a:lnTo>
                        <a:pt x="247" y="390"/>
                      </a:lnTo>
                      <a:close/>
                      <a:moveTo>
                        <a:pt x="2104" y="549"/>
                      </a:moveTo>
                      <a:lnTo>
                        <a:pt x="2095" y="556"/>
                      </a:lnTo>
                      <a:lnTo>
                        <a:pt x="2085" y="561"/>
                      </a:lnTo>
                      <a:lnTo>
                        <a:pt x="2074" y="569"/>
                      </a:lnTo>
                      <a:lnTo>
                        <a:pt x="2074" y="572"/>
                      </a:lnTo>
                      <a:lnTo>
                        <a:pt x="2075" y="577"/>
                      </a:lnTo>
                      <a:lnTo>
                        <a:pt x="2081" y="575"/>
                      </a:lnTo>
                      <a:lnTo>
                        <a:pt x="2085" y="569"/>
                      </a:lnTo>
                      <a:lnTo>
                        <a:pt x="2089" y="567"/>
                      </a:lnTo>
                      <a:lnTo>
                        <a:pt x="2099" y="561"/>
                      </a:lnTo>
                      <a:lnTo>
                        <a:pt x="2105" y="557"/>
                      </a:lnTo>
                      <a:lnTo>
                        <a:pt x="2106" y="552"/>
                      </a:lnTo>
                      <a:lnTo>
                        <a:pt x="2112" y="548"/>
                      </a:lnTo>
                      <a:lnTo>
                        <a:pt x="2109" y="546"/>
                      </a:lnTo>
                      <a:lnTo>
                        <a:pt x="2104" y="549"/>
                      </a:lnTo>
                      <a:close/>
                      <a:moveTo>
                        <a:pt x="42" y="19"/>
                      </a:moveTo>
                      <a:lnTo>
                        <a:pt x="47" y="16"/>
                      </a:lnTo>
                      <a:lnTo>
                        <a:pt x="56" y="0"/>
                      </a:lnTo>
                      <a:lnTo>
                        <a:pt x="42" y="0"/>
                      </a:lnTo>
                      <a:lnTo>
                        <a:pt x="41" y="2"/>
                      </a:lnTo>
                      <a:lnTo>
                        <a:pt x="41" y="2"/>
                      </a:lnTo>
                      <a:lnTo>
                        <a:pt x="38" y="8"/>
                      </a:lnTo>
                      <a:lnTo>
                        <a:pt x="42" y="11"/>
                      </a:lnTo>
                      <a:lnTo>
                        <a:pt x="42" y="19"/>
                      </a:lnTo>
                      <a:close/>
                      <a:moveTo>
                        <a:pt x="68" y="6"/>
                      </a:moveTo>
                      <a:lnTo>
                        <a:pt x="69" y="1"/>
                      </a:lnTo>
                      <a:lnTo>
                        <a:pt x="70" y="0"/>
                      </a:lnTo>
                      <a:lnTo>
                        <a:pt x="60" y="0"/>
                      </a:lnTo>
                      <a:lnTo>
                        <a:pt x="57" y="5"/>
                      </a:lnTo>
                      <a:lnTo>
                        <a:pt x="62" y="8"/>
                      </a:lnTo>
                      <a:lnTo>
                        <a:pt x="68" y="6"/>
                      </a:lnTo>
                      <a:close/>
                      <a:moveTo>
                        <a:pt x="3404" y="293"/>
                      </a:moveTo>
                      <a:lnTo>
                        <a:pt x="3404" y="298"/>
                      </a:lnTo>
                      <a:lnTo>
                        <a:pt x="3407" y="301"/>
                      </a:lnTo>
                      <a:lnTo>
                        <a:pt x="3408" y="303"/>
                      </a:lnTo>
                      <a:lnTo>
                        <a:pt x="3408" y="290"/>
                      </a:lnTo>
                      <a:lnTo>
                        <a:pt x="3408" y="290"/>
                      </a:lnTo>
                      <a:lnTo>
                        <a:pt x="3404" y="293"/>
                      </a:lnTo>
                      <a:close/>
                      <a:moveTo>
                        <a:pt x="2525" y="0"/>
                      </a:moveTo>
                      <a:lnTo>
                        <a:pt x="2523" y="4"/>
                      </a:lnTo>
                      <a:lnTo>
                        <a:pt x="2524" y="4"/>
                      </a:lnTo>
                      <a:lnTo>
                        <a:pt x="2529" y="6"/>
                      </a:lnTo>
                      <a:lnTo>
                        <a:pt x="2535" y="6"/>
                      </a:lnTo>
                      <a:lnTo>
                        <a:pt x="2531" y="12"/>
                      </a:lnTo>
                      <a:lnTo>
                        <a:pt x="2536" y="12"/>
                      </a:lnTo>
                      <a:lnTo>
                        <a:pt x="2542" y="15"/>
                      </a:lnTo>
                      <a:lnTo>
                        <a:pt x="2542" y="19"/>
                      </a:lnTo>
                      <a:lnTo>
                        <a:pt x="2540" y="20"/>
                      </a:lnTo>
                      <a:lnTo>
                        <a:pt x="2540" y="25"/>
                      </a:lnTo>
                      <a:lnTo>
                        <a:pt x="2551" y="29"/>
                      </a:lnTo>
                      <a:lnTo>
                        <a:pt x="2543" y="29"/>
                      </a:lnTo>
                      <a:lnTo>
                        <a:pt x="2544" y="35"/>
                      </a:lnTo>
                      <a:lnTo>
                        <a:pt x="2542" y="40"/>
                      </a:lnTo>
                      <a:lnTo>
                        <a:pt x="2547" y="44"/>
                      </a:lnTo>
                      <a:lnTo>
                        <a:pt x="2548" y="47"/>
                      </a:lnTo>
                      <a:lnTo>
                        <a:pt x="2554" y="50"/>
                      </a:lnTo>
                      <a:lnTo>
                        <a:pt x="2548" y="55"/>
                      </a:lnTo>
                      <a:lnTo>
                        <a:pt x="2546" y="55"/>
                      </a:lnTo>
                      <a:lnTo>
                        <a:pt x="2550" y="59"/>
                      </a:lnTo>
                      <a:lnTo>
                        <a:pt x="2555" y="63"/>
                      </a:lnTo>
                      <a:lnTo>
                        <a:pt x="2557" y="67"/>
                      </a:lnTo>
                      <a:lnTo>
                        <a:pt x="2559" y="74"/>
                      </a:lnTo>
                      <a:lnTo>
                        <a:pt x="2561" y="77"/>
                      </a:lnTo>
                      <a:lnTo>
                        <a:pt x="2558" y="88"/>
                      </a:lnTo>
                      <a:lnTo>
                        <a:pt x="2562" y="93"/>
                      </a:lnTo>
                      <a:lnTo>
                        <a:pt x="2567" y="93"/>
                      </a:lnTo>
                      <a:lnTo>
                        <a:pt x="2566" y="97"/>
                      </a:lnTo>
                      <a:lnTo>
                        <a:pt x="2569" y="103"/>
                      </a:lnTo>
                      <a:lnTo>
                        <a:pt x="2574" y="103"/>
                      </a:lnTo>
                      <a:lnTo>
                        <a:pt x="2574" y="103"/>
                      </a:lnTo>
                      <a:lnTo>
                        <a:pt x="2574" y="108"/>
                      </a:lnTo>
                      <a:lnTo>
                        <a:pt x="2574" y="114"/>
                      </a:lnTo>
                      <a:lnTo>
                        <a:pt x="2574" y="119"/>
                      </a:lnTo>
                      <a:lnTo>
                        <a:pt x="2580" y="123"/>
                      </a:lnTo>
                      <a:lnTo>
                        <a:pt x="2577" y="126"/>
                      </a:lnTo>
                      <a:lnTo>
                        <a:pt x="2588" y="127"/>
                      </a:lnTo>
                      <a:lnTo>
                        <a:pt x="2590" y="130"/>
                      </a:lnTo>
                      <a:lnTo>
                        <a:pt x="2595" y="146"/>
                      </a:lnTo>
                      <a:lnTo>
                        <a:pt x="2600" y="147"/>
                      </a:lnTo>
                      <a:lnTo>
                        <a:pt x="2595" y="147"/>
                      </a:lnTo>
                      <a:lnTo>
                        <a:pt x="2593" y="157"/>
                      </a:lnTo>
                      <a:lnTo>
                        <a:pt x="2588" y="169"/>
                      </a:lnTo>
                      <a:lnTo>
                        <a:pt x="2584" y="173"/>
                      </a:lnTo>
                      <a:lnTo>
                        <a:pt x="2580" y="176"/>
                      </a:lnTo>
                      <a:lnTo>
                        <a:pt x="2584" y="181"/>
                      </a:lnTo>
                      <a:lnTo>
                        <a:pt x="2581" y="187"/>
                      </a:lnTo>
                      <a:lnTo>
                        <a:pt x="2576" y="188"/>
                      </a:lnTo>
                      <a:lnTo>
                        <a:pt x="2578" y="194"/>
                      </a:lnTo>
                      <a:lnTo>
                        <a:pt x="2585" y="199"/>
                      </a:lnTo>
                      <a:lnTo>
                        <a:pt x="2589" y="204"/>
                      </a:lnTo>
                      <a:lnTo>
                        <a:pt x="2592" y="209"/>
                      </a:lnTo>
                      <a:lnTo>
                        <a:pt x="2596" y="209"/>
                      </a:lnTo>
                      <a:lnTo>
                        <a:pt x="2592" y="211"/>
                      </a:lnTo>
                      <a:lnTo>
                        <a:pt x="2590" y="217"/>
                      </a:lnTo>
                      <a:lnTo>
                        <a:pt x="2592" y="221"/>
                      </a:lnTo>
                      <a:lnTo>
                        <a:pt x="2588" y="225"/>
                      </a:lnTo>
                      <a:lnTo>
                        <a:pt x="2588" y="230"/>
                      </a:lnTo>
                      <a:lnTo>
                        <a:pt x="2593" y="236"/>
                      </a:lnTo>
                      <a:lnTo>
                        <a:pt x="2589" y="234"/>
                      </a:lnTo>
                      <a:lnTo>
                        <a:pt x="2586" y="233"/>
                      </a:lnTo>
                      <a:lnTo>
                        <a:pt x="2586" y="227"/>
                      </a:lnTo>
                      <a:lnTo>
                        <a:pt x="2581" y="217"/>
                      </a:lnTo>
                      <a:lnTo>
                        <a:pt x="2577" y="211"/>
                      </a:lnTo>
                      <a:lnTo>
                        <a:pt x="2571" y="211"/>
                      </a:lnTo>
                      <a:lnTo>
                        <a:pt x="2566" y="213"/>
                      </a:lnTo>
                      <a:lnTo>
                        <a:pt x="2565" y="203"/>
                      </a:lnTo>
                      <a:lnTo>
                        <a:pt x="2559" y="204"/>
                      </a:lnTo>
                      <a:lnTo>
                        <a:pt x="2555" y="209"/>
                      </a:lnTo>
                      <a:lnTo>
                        <a:pt x="2553" y="214"/>
                      </a:lnTo>
                      <a:lnTo>
                        <a:pt x="2553" y="219"/>
                      </a:lnTo>
                      <a:lnTo>
                        <a:pt x="2548" y="225"/>
                      </a:lnTo>
                      <a:lnTo>
                        <a:pt x="2547" y="230"/>
                      </a:lnTo>
                      <a:lnTo>
                        <a:pt x="2548" y="234"/>
                      </a:lnTo>
                      <a:lnTo>
                        <a:pt x="2547" y="240"/>
                      </a:lnTo>
                      <a:lnTo>
                        <a:pt x="2547" y="245"/>
                      </a:lnTo>
                      <a:lnTo>
                        <a:pt x="2550" y="251"/>
                      </a:lnTo>
                      <a:lnTo>
                        <a:pt x="2561" y="257"/>
                      </a:lnTo>
                      <a:lnTo>
                        <a:pt x="2569" y="265"/>
                      </a:lnTo>
                      <a:lnTo>
                        <a:pt x="2573" y="270"/>
                      </a:lnTo>
                      <a:lnTo>
                        <a:pt x="2574" y="275"/>
                      </a:lnTo>
                      <a:lnTo>
                        <a:pt x="2574" y="275"/>
                      </a:lnTo>
                      <a:lnTo>
                        <a:pt x="2566" y="264"/>
                      </a:lnTo>
                      <a:lnTo>
                        <a:pt x="2562" y="260"/>
                      </a:lnTo>
                      <a:lnTo>
                        <a:pt x="2558" y="257"/>
                      </a:lnTo>
                      <a:lnTo>
                        <a:pt x="2551" y="253"/>
                      </a:lnTo>
                      <a:lnTo>
                        <a:pt x="2548" y="248"/>
                      </a:lnTo>
                      <a:lnTo>
                        <a:pt x="2538" y="244"/>
                      </a:lnTo>
                      <a:lnTo>
                        <a:pt x="2532" y="240"/>
                      </a:lnTo>
                      <a:lnTo>
                        <a:pt x="2525" y="238"/>
                      </a:lnTo>
                      <a:lnTo>
                        <a:pt x="2520" y="238"/>
                      </a:lnTo>
                      <a:lnTo>
                        <a:pt x="2515" y="237"/>
                      </a:lnTo>
                      <a:lnTo>
                        <a:pt x="2509" y="238"/>
                      </a:lnTo>
                      <a:lnTo>
                        <a:pt x="2504" y="242"/>
                      </a:lnTo>
                      <a:lnTo>
                        <a:pt x="2500" y="252"/>
                      </a:lnTo>
                      <a:lnTo>
                        <a:pt x="2489" y="261"/>
                      </a:lnTo>
                      <a:lnTo>
                        <a:pt x="2487" y="265"/>
                      </a:lnTo>
                      <a:lnTo>
                        <a:pt x="2482" y="267"/>
                      </a:lnTo>
                      <a:lnTo>
                        <a:pt x="2487" y="260"/>
                      </a:lnTo>
                      <a:lnTo>
                        <a:pt x="2490" y="255"/>
                      </a:lnTo>
                      <a:lnTo>
                        <a:pt x="2493" y="253"/>
                      </a:lnTo>
                      <a:lnTo>
                        <a:pt x="2498" y="244"/>
                      </a:lnTo>
                      <a:lnTo>
                        <a:pt x="2508" y="236"/>
                      </a:lnTo>
                      <a:lnTo>
                        <a:pt x="2508" y="232"/>
                      </a:lnTo>
                      <a:lnTo>
                        <a:pt x="2505" y="226"/>
                      </a:lnTo>
                      <a:lnTo>
                        <a:pt x="2501" y="221"/>
                      </a:lnTo>
                      <a:lnTo>
                        <a:pt x="2496" y="210"/>
                      </a:lnTo>
                      <a:lnTo>
                        <a:pt x="2490" y="204"/>
                      </a:lnTo>
                      <a:lnTo>
                        <a:pt x="2474" y="195"/>
                      </a:lnTo>
                      <a:lnTo>
                        <a:pt x="2470" y="190"/>
                      </a:lnTo>
                      <a:lnTo>
                        <a:pt x="2466" y="187"/>
                      </a:lnTo>
                      <a:lnTo>
                        <a:pt x="2459" y="187"/>
                      </a:lnTo>
                      <a:lnTo>
                        <a:pt x="2452" y="185"/>
                      </a:lnTo>
                      <a:lnTo>
                        <a:pt x="2448" y="183"/>
                      </a:lnTo>
                      <a:lnTo>
                        <a:pt x="2444" y="177"/>
                      </a:lnTo>
                      <a:lnTo>
                        <a:pt x="2439" y="176"/>
                      </a:lnTo>
                      <a:lnTo>
                        <a:pt x="2428" y="179"/>
                      </a:lnTo>
                      <a:lnTo>
                        <a:pt x="2422" y="183"/>
                      </a:lnTo>
                      <a:lnTo>
                        <a:pt x="2424" y="179"/>
                      </a:lnTo>
                      <a:lnTo>
                        <a:pt x="2426" y="176"/>
                      </a:lnTo>
                      <a:lnTo>
                        <a:pt x="2432" y="175"/>
                      </a:lnTo>
                      <a:lnTo>
                        <a:pt x="2436" y="171"/>
                      </a:lnTo>
                      <a:lnTo>
                        <a:pt x="2441" y="171"/>
                      </a:lnTo>
                      <a:lnTo>
                        <a:pt x="2437" y="165"/>
                      </a:lnTo>
                      <a:lnTo>
                        <a:pt x="2435" y="158"/>
                      </a:lnTo>
                      <a:lnTo>
                        <a:pt x="2430" y="156"/>
                      </a:lnTo>
                      <a:lnTo>
                        <a:pt x="2420" y="147"/>
                      </a:lnTo>
                      <a:lnTo>
                        <a:pt x="2414" y="143"/>
                      </a:lnTo>
                      <a:lnTo>
                        <a:pt x="2406" y="133"/>
                      </a:lnTo>
                      <a:lnTo>
                        <a:pt x="2402" y="130"/>
                      </a:lnTo>
                      <a:lnTo>
                        <a:pt x="2394" y="127"/>
                      </a:lnTo>
                      <a:lnTo>
                        <a:pt x="2392" y="126"/>
                      </a:lnTo>
                      <a:lnTo>
                        <a:pt x="2392" y="124"/>
                      </a:lnTo>
                      <a:lnTo>
                        <a:pt x="2391" y="119"/>
                      </a:lnTo>
                      <a:lnTo>
                        <a:pt x="2391" y="105"/>
                      </a:lnTo>
                      <a:lnTo>
                        <a:pt x="2397" y="101"/>
                      </a:lnTo>
                      <a:lnTo>
                        <a:pt x="2397" y="96"/>
                      </a:lnTo>
                      <a:lnTo>
                        <a:pt x="2395" y="91"/>
                      </a:lnTo>
                      <a:lnTo>
                        <a:pt x="2390" y="80"/>
                      </a:lnTo>
                      <a:lnTo>
                        <a:pt x="2388" y="74"/>
                      </a:lnTo>
                      <a:lnTo>
                        <a:pt x="2388" y="70"/>
                      </a:lnTo>
                      <a:lnTo>
                        <a:pt x="2391" y="62"/>
                      </a:lnTo>
                      <a:lnTo>
                        <a:pt x="2388" y="51"/>
                      </a:lnTo>
                      <a:lnTo>
                        <a:pt x="2383" y="42"/>
                      </a:lnTo>
                      <a:lnTo>
                        <a:pt x="2378" y="36"/>
                      </a:lnTo>
                      <a:lnTo>
                        <a:pt x="2375" y="35"/>
                      </a:lnTo>
                      <a:lnTo>
                        <a:pt x="2371" y="29"/>
                      </a:lnTo>
                      <a:lnTo>
                        <a:pt x="2368" y="19"/>
                      </a:lnTo>
                      <a:lnTo>
                        <a:pt x="2371" y="2"/>
                      </a:lnTo>
                      <a:lnTo>
                        <a:pt x="2372" y="0"/>
                      </a:lnTo>
                      <a:lnTo>
                        <a:pt x="75" y="0"/>
                      </a:lnTo>
                      <a:lnTo>
                        <a:pt x="70" y="4"/>
                      </a:lnTo>
                      <a:lnTo>
                        <a:pt x="69" y="8"/>
                      </a:lnTo>
                      <a:lnTo>
                        <a:pt x="65" y="9"/>
                      </a:lnTo>
                      <a:lnTo>
                        <a:pt x="60" y="11"/>
                      </a:lnTo>
                      <a:lnTo>
                        <a:pt x="54" y="16"/>
                      </a:lnTo>
                      <a:lnTo>
                        <a:pt x="51" y="27"/>
                      </a:lnTo>
                      <a:lnTo>
                        <a:pt x="51" y="34"/>
                      </a:lnTo>
                      <a:lnTo>
                        <a:pt x="51" y="39"/>
                      </a:lnTo>
                      <a:lnTo>
                        <a:pt x="56" y="42"/>
                      </a:lnTo>
                      <a:lnTo>
                        <a:pt x="53" y="47"/>
                      </a:lnTo>
                      <a:lnTo>
                        <a:pt x="58" y="47"/>
                      </a:lnTo>
                      <a:lnTo>
                        <a:pt x="64" y="42"/>
                      </a:lnTo>
                      <a:lnTo>
                        <a:pt x="68" y="34"/>
                      </a:lnTo>
                      <a:lnTo>
                        <a:pt x="62" y="29"/>
                      </a:lnTo>
                      <a:lnTo>
                        <a:pt x="68" y="31"/>
                      </a:lnTo>
                      <a:lnTo>
                        <a:pt x="73" y="29"/>
                      </a:lnTo>
                      <a:lnTo>
                        <a:pt x="75" y="27"/>
                      </a:lnTo>
                      <a:lnTo>
                        <a:pt x="80" y="27"/>
                      </a:lnTo>
                      <a:lnTo>
                        <a:pt x="75" y="31"/>
                      </a:lnTo>
                      <a:lnTo>
                        <a:pt x="73" y="36"/>
                      </a:lnTo>
                      <a:lnTo>
                        <a:pt x="79" y="36"/>
                      </a:lnTo>
                      <a:lnTo>
                        <a:pt x="81" y="38"/>
                      </a:lnTo>
                      <a:lnTo>
                        <a:pt x="92" y="40"/>
                      </a:lnTo>
                      <a:lnTo>
                        <a:pt x="107" y="47"/>
                      </a:lnTo>
                      <a:lnTo>
                        <a:pt x="112" y="46"/>
                      </a:lnTo>
                      <a:lnTo>
                        <a:pt x="114" y="40"/>
                      </a:lnTo>
                      <a:lnTo>
                        <a:pt x="115" y="43"/>
                      </a:lnTo>
                      <a:lnTo>
                        <a:pt x="114" y="48"/>
                      </a:lnTo>
                      <a:lnTo>
                        <a:pt x="108" y="50"/>
                      </a:lnTo>
                      <a:lnTo>
                        <a:pt x="81" y="39"/>
                      </a:lnTo>
                      <a:lnTo>
                        <a:pt x="72" y="39"/>
                      </a:lnTo>
                      <a:lnTo>
                        <a:pt x="66" y="40"/>
                      </a:lnTo>
                      <a:lnTo>
                        <a:pt x="65" y="46"/>
                      </a:lnTo>
                      <a:lnTo>
                        <a:pt x="54" y="54"/>
                      </a:lnTo>
                      <a:lnTo>
                        <a:pt x="50" y="53"/>
                      </a:lnTo>
                      <a:lnTo>
                        <a:pt x="50" y="58"/>
                      </a:lnTo>
                      <a:lnTo>
                        <a:pt x="61" y="61"/>
                      </a:lnTo>
                      <a:lnTo>
                        <a:pt x="69" y="66"/>
                      </a:lnTo>
                      <a:lnTo>
                        <a:pt x="80" y="66"/>
                      </a:lnTo>
                      <a:lnTo>
                        <a:pt x="75" y="67"/>
                      </a:lnTo>
                      <a:lnTo>
                        <a:pt x="69" y="67"/>
                      </a:lnTo>
                      <a:lnTo>
                        <a:pt x="58" y="63"/>
                      </a:lnTo>
                      <a:lnTo>
                        <a:pt x="47" y="62"/>
                      </a:lnTo>
                      <a:lnTo>
                        <a:pt x="43" y="66"/>
                      </a:lnTo>
                      <a:lnTo>
                        <a:pt x="45" y="72"/>
                      </a:lnTo>
                      <a:lnTo>
                        <a:pt x="50" y="76"/>
                      </a:lnTo>
                      <a:lnTo>
                        <a:pt x="56" y="77"/>
                      </a:lnTo>
                      <a:lnTo>
                        <a:pt x="58" y="81"/>
                      </a:lnTo>
                      <a:lnTo>
                        <a:pt x="60" y="81"/>
                      </a:lnTo>
                      <a:lnTo>
                        <a:pt x="53" y="82"/>
                      </a:lnTo>
                      <a:lnTo>
                        <a:pt x="53" y="88"/>
                      </a:lnTo>
                      <a:lnTo>
                        <a:pt x="56" y="92"/>
                      </a:lnTo>
                      <a:lnTo>
                        <a:pt x="64" y="96"/>
                      </a:lnTo>
                      <a:lnTo>
                        <a:pt x="72" y="107"/>
                      </a:lnTo>
                      <a:lnTo>
                        <a:pt x="77" y="103"/>
                      </a:lnTo>
                      <a:lnTo>
                        <a:pt x="72" y="101"/>
                      </a:lnTo>
                      <a:lnTo>
                        <a:pt x="70" y="97"/>
                      </a:lnTo>
                      <a:lnTo>
                        <a:pt x="76" y="101"/>
                      </a:lnTo>
                      <a:lnTo>
                        <a:pt x="87" y="104"/>
                      </a:lnTo>
                      <a:lnTo>
                        <a:pt x="92" y="110"/>
                      </a:lnTo>
                      <a:lnTo>
                        <a:pt x="100" y="105"/>
                      </a:lnTo>
                      <a:lnTo>
                        <a:pt x="103" y="101"/>
                      </a:lnTo>
                      <a:lnTo>
                        <a:pt x="104" y="107"/>
                      </a:lnTo>
                      <a:lnTo>
                        <a:pt x="112" y="111"/>
                      </a:lnTo>
                      <a:lnTo>
                        <a:pt x="118" y="112"/>
                      </a:lnTo>
                      <a:lnTo>
                        <a:pt x="112" y="114"/>
                      </a:lnTo>
                      <a:lnTo>
                        <a:pt x="107" y="111"/>
                      </a:lnTo>
                      <a:lnTo>
                        <a:pt x="103" y="108"/>
                      </a:lnTo>
                      <a:lnTo>
                        <a:pt x="96" y="111"/>
                      </a:lnTo>
                      <a:lnTo>
                        <a:pt x="99" y="116"/>
                      </a:lnTo>
                      <a:lnTo>
                        <a:pt x="112" y="116"/>
                      </a:lnTo>
                      <a:lnTo>
                        <a:pt x="114" y="122"/>
                      </a:lnTo>
                      <a:lnTo>
                        <a:pt x="119" y="126"/>
                      </a:lnTo>
                      <a:lnTo>
                        <a:pt x="115" y="127"/>
                      </a:lnTo>
                      <a:lnTo>
                        <a:pt x="114" y="133"/>
                      </a:lnTo>
                      <a:lnTo>
                        <a:pt x="119" y="133"/>
                      </a:lnTo>
                      <a:lnTo>
                        <a:pt x="125" y="135"/>
                      </a:lnTo>
                      <a:lnTo>
                        <a:pt x="136" y="135"/>
                      </a:lnTo>
                      <a:lnTo>
                        <a:pt x="141" y="128"/>
                      </a:lnTo>
                      <a:lnTo>
                        <a:pt x="144" y="124"/>
                      </a:lnTo>
                      <a:lnTo>
                        <a:pt x="149" y="123"/>
                      </a:lnTo>
                      <a:lnTo>
                        <a:pt x="149" y="108"/>
                      </a:lnTo>
                      <a:lnTo>
                        <a:pt x="152" y="111"/>
                      </a:lnTo>
                      <a:lnTo>
                        <a:pt x="152" y="122"/>
                      </a:lnTo>
                      <a:lnTo>
                        <a:pt x="148" y="127"/>
                      </a:lnTo>
                      <a:lnTo>
                        <a:pt x="142" y="130"/>
                      </a:lnTo>
                      <a:lnTo>
                        <a:pt x="140" y="135"/>
                      </a:lnTo>
                      <a:lnTo>
                        <a:pt x="137" y="137"/>
                      </a:lnTo>
                      <a:lnTo>
                        <a:pt x="131" y="138"/>
                      </a:lnTo>
                      <a:lnTo>
                        <a:pt x="126" y="137"/>
                      </a:lnTo>
                      <a:lnTo>
                        <a:pt x="106" y="133"/>
                      </a:lnTo>
                      <a:lnTo>
                        <a:pt x="106" y="134"/>
                      </a:lnTo>
                      <a:lnTo>
                        <a:pt x="107" y="138"/>
                      </a:lnTo>
                      <a:lnTo>
                        <a:pt x="118" y="139"/>
                      </a:lnTo>
                      <a:lnTo>
                        <a:pt x="112" y="139"/>
                      </a:lnTo>
                      <a:lnTo>
                        <a:pt x="107" y="143"/>
                      </a:lnTo>
                      <a:lnTo>
                        <a:pt x="103" y="143"/>
                      </a:lnTo>
                      <a:lnTo>
                        <a:pt x="114" y="149"/>
                      </a:lnTo>
                      <a:lnTo>
                        <a:pt x="119" y="150"/>
                      </a:lnTo>
                      <a:lnTo>
                        <a:pt x="125" y="150"/>
                      </a:lnTo>
                      <a:lnTo>
                        <a:pt x="129" y="152"/>
                      </a:lnTo>
                      <a:lnTo>
                        <a:pt x="129" y="154"/>
                      </a:lnTo>
                      <a:lnTo>
                        <a:pt x="133" y="158"/>
                      </a:lnTo>
                      <a:lnTo>
                        <a:pt x="144" y="142"/>
                      </a:lnTo>
                      <a:lnTo>
                        <a:pt x="149" y="139"/>
                      </a:lnTo>
                      <a:lnTo>
                        <a:pt x="146" y="143"/>
                      </a:lnTo>
                      <a:lnTo>
                        <a:pt x="142" y="149"/>
                      </a:lnTo>
                      <a:lnTo>
                        <a:pt x="140" y="158"/>
                      </a:lnTo>
                      <a:lnTo>
                        <a:pt x="145" y="160"/>
                      </a:lnTo>
                      <a:lnTo>
                        <a:pt x="150" y="154"/>
                      </a:lnTo>
                      <a:lnTo>
                        <a:pt x="149" y="158"/>
                      </a:lnTo>
                      <a:lnTo>
                        <a:pt x="155" y="164"/>
                      </a:lnTo>
                      <a:lnTo>
                        <a:pt x="160" y="166"/>
                      </a:lnTo>
                      <a:lnTo>
                        <a:pt x="164" y="161"/>
                      </a:lnTo>
                      <a:lnTo>
                        <a:pt x="175" y="156"/>
                      </a:lnTo>
                      <a:lnTo>
                        <a:pt x="178" y="145"/>
                      </a:lnTo>
                      <a:lnTo>
                        <a:pt x="175" y="141"/>
                      </a:lnTo>
                      <a:lnTo>
                        <a:pt x="180" y="137"/>
                      </a:lnTo>
                      <a:lnTo>
                        <a:pt x="184" y="133"/>
                      </a:lnTo>
                      <a:lnTo>
                        <a:pt x="187" y="135"/>
                      </a:lnTo>
                      <a:lnTo>
                        <a:pt x="182" y="141"/>
                      </a:lnTo>
                      <a:lnTo>
                        <a:pt x="180" y="145"/>
                      </a:lnTo>
                      <a:lnTo>
                        <a:pt x="180" y="150"/>
                      </a:lnTo>
                      <a:lnTo>
                        <a:pt x="178" y="156"/>
                      </a:lnTo>
                      <a:lnTo>
                        <a:pt x="174" y="161"/>
                      </a:lnTo>
                      <a:lnTo>
                        <a:pt x="163" y="166"/>
                      </a:lnTo>
                      <a:lnTo>
                        <a:pt x="161" y="176"/>
                      </a:lnTo>
                      <a:lnTo>
                        <a:pt x="164" y="175"/>
                      </a:lnTo>
                      <a:lnTo>
                        <a:pt x="167" y="169"/>
                      </a:lnTo>
                      <a:lnTo>
                        <a:pt x="167" y="175"/>
                      </a:lnTo>
                      <a:lnTo>
                        <a:pt x="169" y="180"/>
                      </a:lnTo>
                      <a:lnTo>
                        <a:pt x="175" y="179"/>
                      </a:lnTo>
                      <a:lnTo>
                        <a:pt x="183" y="175"/>
                      </a:lnTo>
                      <a:lnTo>
                        <a:pt x="188" y="176"/>
                      </a:lnTo>
                      <a:lnTo>
                        <a:pt x="194" y="175"/>
                      </a:lnTo>
                      <a:lnTo>
                        <a:pt x="199" y="175"/>
                      </a:lnTo>
                      <a:lnTo>
                        <a:pt x="188" y="179"/>
                      </a:lnTo>
                      <a:lnTo>
                        <a:pt x="184" y="177"/>
                      </a:lnTo>
                      <a:lnTo>
                        <a:pt x="179" y="180"/>
                      </a:lnTo>
                      <a:lnTo>
                        <a:pt x="182" y="185"/>
                      </a:lnTo>
                      <a:lnTo>
                        <a:pt x="180" y="191"/>
                      </a:lnTo>
                      <a:lnTo>
                        <a:pt x="176" y="196"/>
                      </a:lnTo>
                      <a:lnTo>
                        <a:pt x="172" y="207"/>
                      </a:lnTo>
                      <a:lnTo>
                        <a:pt x="171" y="206"/>
                      </a:lnTo>
                      <a:lnTo>
                        <a:pt x="167" y="200"/>
                      </a:lnTo>
                      <a:lnTo>
                        <a:pt x="168" y="209"/>
                      </a:lnTo>
                      <a:lnTo>
                        <a:pt x="176" y="219"/>
                      </a:lnTo>
                      <a:lnTo>
                        <a:pt x="176" y="225"/>
                      </a:lnTo>
                      <a:lnTo>
                        <a:pt x="182" y="229"/>
                      </a:lnTo>
                      <a:lnTo>
                        <a:pt x="186" y="232"/>
                      </a:lnTo>
                      <a:lnTo>
                        <a:pt x="191" y="230"/>
                      </a:lnTo>
                      <a:lnTo>
                        <a:pt x="197" y="232"/>
                      </a:lnTo>
                      <a:lnTo>
                        <a:pt x="203" y="227"/>
                      </a:lnTo>
                      <a:lnTo>
                        <a:pt x="203" y="233"/>
                      </a:lnTo>
                      <a:lnTo>
                        <a:pt x="209" y="227"/>
                      </a:lnTo>
                      <a:lnTo>
                        <a:pt x="206" y="222"/>
                      </a:lnTo>
                      <a:lnTo>
                        <a:pt x="207" y="217"/>
                      </a:lnTo>
                      <a:lnTo>
                        <a:pt x="214" y="215"/>
                      </a:lnTo>
                      <a:lnTo>
                        <a:pt x="218" y="211"/>
                      </a:lnTo>
                      <a:lnTo>
                        <a:pt x="216" y="206"/>
                      </a:lnTo>
                      <a:lnTo>
                        <a:pt x="217" y="204"/>
                      </a:lnTo>
                      <a:lnTo>
                        <a:pt x="221" y="210"/>
                      </a:lnTo>
                      <a:lnTo>
                        <a:pt x="221" y="215"/>
                      </a:lnTo>
                      <a:lnTo>
                        <a:pt x="209" y="219"/>
                      </a:lnTo>
                      <a:lnTo>
                        <a:pt x="211" y="225"/>
                      </a:lnTo>
                      <a:lnTo>
                        <a:pt x="211" y="230"/>
                      </a:lnTo>
                      <a:lnTo>
                        <a:pt x="206" y="238"/>
                      </a:lnTo>
                      <a:lnTo>
                        <a:pt x="209" y="242"/>
                      </a:lnTo>
                      <a:lnTo>
                        <a:pt x="214" y="248"/>
                      </a:lnTo>
                      <a:lnTo>
                        <a:pt x="220" y="248"/>
                      </a:lnTo>
                      <a:lnTo>
                        <a:pt x="225" y="246"/>
                      </a:lnTo>
                      <a:lnTo>
                        <a:pt x="220" y="251"/>
                      </a:lnTo>
                      <a:lnTo>
                        <a:pt x="216" y="251"/>
                      </a:lnTo>
                      <a:lnTo>
                        <a:pt x="210" y="253"/>
                      </a:lnTo>
                      <a:lnTo>
                        <a:pt x="207" y="259"/>
                      </a:lnTo>
                      <a:lnTo>
                        <a:pt x="207" y="248"/>
                      </a:lnTo>
                      <a:lnTo>
                        <a:pt x="206" y="242"/>
                      </a:lnTo>
                      <a:lnTo>
                        <a:pt x="202" y="237"/>
                      </a:lnTo>
                      <a:lnTo>
                        <a:pt x="198" y="241"/>
                      </a:lnTo>
                      <a:lnTo>
                        <a:pt x="197" y="246"/>
                      </a:lnTo>
                      <a:lnTo>
                        <a:pt x="198" y="255"/>
                      </a:lnTo>
                      <a:lnTo>
                        <a:pt x="202" y="260"/>
                      </a:lnTo>
                      <a:lnTo>
                        <a:pt x="207" y="263"/>
                      </a:lnTo>
                      <a:lnTo>
                        <a:pt x="217" y="272"/>
                      </a:lnTo>
                      <a:lnTo>
                        <a:pt x="222" y="268"/>
                      </a:lnTo>
                      <a:lnTo>
                        <a:pt x="224" y="263"/>
                      </a:lnTo>
                      <a:lnTo>
                        <a:pt x="233" y="260"/>
                      </a:lnTo>
                      <a:lnTo>
                        <a:pt x="239" y="256"/>
                      </a:lnTo>
                      <a:lnTo>
                        <a:pt x="244" y="255"/>
                      </a:lnTo>
                      <a:lnTo>
                        <a:pt x="240" y="259"/>
                      </a:lnTo>
                      <a:lnTo>
                        <a:pt x="236" y="264"/>
                      </a:lnTo>
                      <a:lnTo>
                        <a:pt x="233" y="275"/>
                      </a:lnTo>
                      <a:lnTo>
                        <a:pt x="230" y="279"/>
                      </a:lnTo>
                      <a:lnTo>
                        <a:pt x="236" y="282"/>
                      </a:lnTo>
                      <a:lnTo>
                        <a:pt x="237" y="283"/>
                      </a:lnTo>
                      <a:lnTo>
                        <a:pt x="244" y="286"/>
                      </a:lnTo>
                      <a:lnTo>
                        <a:pt x="247" y="286"/>
                      </a:lnTo>
                      <a:lnTo>
                        <a:pt x="251" y="282"/>
                      </a:lnTo>
                      <a:lnTo>
                        <a:pt x="255" y="276"/>
                      </a:lnTo>
                      <a:lnTo>
                        <a:pt x="254" y="282"/>
                      </a:lnTo>
                      <a:lnTo>
                        <a:pt x="248" y="287"/>
                      </a:lnTo>
                      <a:lnTo>
                        <a:pt x="230" y="287"/>
                      </a:lnTo>
                      <a:lnTo>
                        <a:pt x="236" y="293"/>
                      </a:lnTo>
                      <a:lnTo>
                        <a:pt x="230" y="294"/>
                      </a:lnTo>
                      <a:lnTo>
                        <a:pt x="233" y="299"/>
                      </a:lnTo>
                      <a:lnTo>
                        <a:pt x="239" y="298"/>
                      </a:lnTo>
                      <a:lnTo>
                        <a:pt x="236" y="299"/>
                      </a:lnTo>
                      <a:lnTo>
                        <a:pt x="232" y="303"/>
                      </a:lnTo>
                      <a:lnTo>
                        <a:pt x="233" y="308"/>
                      </a:lnTo>
                      <a:lnTo>
                        <a:pt x="236" y="309"/>
                      </a:lnTo>
                      <a:lnTo>
                        <a:pt x="240" y="305"/>
                      </a:lnTo>
                      <a:lnTo>
                        <a:pt x="245" y="305"/>
                      </a:lnTo>
                      <a:lnTo>
                        <a:pt x="245" y="309"/>
                      </a:lnTo>
                      <a:lnTo>
                        <a:pt x="251" y="313"/>
                      </a:lnTo>
                      <a:lnTo>
                        <a:pt x="324" y="333"/>
                      </a:lnTo>
                      <a:lnTo>
                        <a:pt x="407" y="354"/>
                      </a:lnTo>
                      <a:lnTo>
                        <a:pt x="503" y="375"/>
                      </a:lnTo>
                      <a:lnTo>
                        <a:pt x="555" y="386"/>
                      </a:lnTo>
                      <a:lnTo>
                        <a:pt x="595" y="394"/>
                      </a:lnTo>
                      <a:lnTo>
                        <a:pt x="608" y="397"/>
                      </a:lnTo>
                      <a:lnTo>
                        <a:pt x="686" y="413"/>
                      </a:lnTo>
                      <a:lnTo>
                        <a:pt x="826" y="436"/>
                      </a:lnTo>
                      <a:lnTo>
                        <a:pt x="948" y="454"/>
                      </a:lnTo>
                      <a:lnTo>
                        <a:pt x="1028" y="463"/>
                      </a:lnTo>
                      <a:lnTo>
                        <a:pt x="1112" y="473"/>
                      </a:lnTo>
                      <a:lnTo>
                        <a:pt x="1218" y="484"/>
                      </a:lnTo>
                      <a:lnTo>
                        <a:pt x="1257" y="487"/>
                      </a:lnTo>
                      <a:lnTo>
                        <a:pt x="1343" y="492"/>
                      </a:lnTo>
                      <a:lnTo>
                        <a:pt x="1470" y="497"/>
                      </a:lnTo>
                      <a:lnTo>
                        <a:pt x="1580" y="500"/>
                      </a:lnTo>
                      <a:lnTo>
                        <a:pt x="1699" y="500"/>
                      </a:lnTo>
                      <a:lnTo>
                        <a:pt x="1740" y="499"/>
                      </a:lnTo>
                      <a:lnTo>
                        <a:pt x="1741" y="493"/>
                      </a:lnTo>
                      <a:lnTo>
                        <a:pt x="1740" y="469"/>
                      </a:lnTo>
                      <a:lnTo>
                        <a:pt x="1744" y="470"/>
                      </a:lnTo>
                      <a:lnTo>
                        <a:pt x="1755" y="472"/>
                      </a:lnTo>
                      <a:lnTo>
                        <a:pt x="1759" y="476"/>
                      </a:lnTo>
                      <a:lnTo>
                        <a:pt x="1762" y="492"/>
                      </a:lnTo>
                      <a:lnTo>
                        <a:pt x="1766" y="507"/>
                      </a:lnTo>
                      <a:lnTo>
                        <a:pt x="1766" y="515"/>
                      </a:lnTo>
                      <a:lnTo>
                        <a:pt x="1770" y="520"/>
                      </a:lnTo>
                      <a:lnTo>
                        <a:pt x="1775" y="522"/>
                      </a:lnTo>
                      <a:lnTo>
                        <a:pt x="1786" y="522"/>
                      </a:lnTo>
                      <a:lnTo>
                        <a:pt x="1792" y="526"/>
                      </a:lnTo>
                      <a:lnTo>
                        <a:pt x="1813" y="529"/>
                      </a:lnTo>
                      <a:lnTo>
                        <a:pt x="1816" y="533"/>
                      </a:lnTo>
                      <a:lnTo>
                        <a:pt x="1821" y="537"/>
                      </a:lnTo>
                      <a:lnTo>
                        <a:pt x="1834" y="533"/>
                      </a:lnTo>
                      <a:lnTo>
                        <a:pt x="1838" y="529"/>
                      </a:lnTo>
                      <a:lnTo>
                        <a:pt x="1840" y="527"/>
                      </a:lnTo>
                      <a:lnTo>
                        <a:pt x="1842" y="527"/>
                      </a:lnTo>
                      <a:lnTo>
                        <a:pt x="1843" y="526"/>
                      </a:lnTo>
                      <a:lnTo>
                        <a:pt x="1849" y="526"/>
                      </a:lnTo>
                      <a:lnTo>
                        <a:pt x="1861" y="526"/>
                      </a:lnTo>
                      <a:lnTo>
                        <a:pt x="1881" y="534"/>
                      </a:lnTo>
                      <a:lnTo>
                        <a:pt x="1880" y="539"/>
                      </a:lnTo>
                      <a:lnTo>
                        <a:pt x="1885" y="539"/>
                      </a:lnTo>
                      <a:lnTo>
                        <a:pt x="1891" y="543"/>
                      </a:lnTo>
                      <a:lnTo>
                        <a:pt x="1891" y="549"/>
                      </a:lnTo>
                      <a:lnTo>
                        <a:pt x="1895" y="553"/>
                      </a:lnTo>
                      <a:lnTo>
                        <a:pt x="1900" y="554"/>
                      </a:lnTo>
                      <a:lnTo>
                        <a:pt x="1901" y="548"/>
                      </a:lnTo>
                      <a:lnTo>
                        <a:pt x="1910" y="546"/>
                      </a:lnTo>
                      <a:lnTo>
                        <a:pt x="1915" y="548"/>
                      </a:lnTo>
                      <a:lnTo>
                        <a:pt x="1916" y="553"/>
                      </a:lnTo>
                      <a:lnTo>
                        <a:pt x="1933" y="558"/>
                      </a:lnTo>
                      <a:lnTo>
                        <a:pt x="1933" y="562"/>
                      </a:lnTo>
                      <a:lnTo>
                        <a:pt x="1942" y="568"/>
                      </a:lnTo>
                      <a:lnTo>
                        <a:pt x="1949" y="569"/>
                      </a:lnTo>
                      <a:lnTo>
                        <a:pt x="1960" y="564"/>
                      </a:lnTo>
                      <a:lnTo>
                        <a:pt x="1965" y="558"/>
                      </a:lnTo>
                      <a:lnTo>
                        <a:pt x="1976" y="552"/>
                      </a:lnTo>
                      <a:lnTo>
                        <a:pt x="1981" y="552"/>
                      </a:lnTo>
                      <a:lnTo>
                        <a:pt x="1980" y="554"/>
                      </a:lnTo>
                      <a:lnTo>
                        <a:pt x="1984" y="557"/>
                      </a:lnTo>
                      <a:lnTo>
                        <a:pt x="1986" y="561"/>
                      </a:lnTo>
                      <a:lnTo>
                        <a:pt x="1990" y="561"/>
                      </a:lnTo>
                      <a:lnTo>
                        <a:pt x="1996" y="560"/>
                      </a:lnTo>
                      <a:lnTo>
                        <a:pt x="2006" y="561"/>
                      </a:lnTo>
                      <a:lnTo>
                        <a:pt x="2011" y="558"/>
                      </a:lnTo>
                      <a:lnTo>
                        <a:pt x="2022" y="558"/>
                      </a:lnTo>
                      <a:lnTo>
                        <a:pt x="2028" y="562"/>
                      </a:lnTo>
                      <a:lnTo>
                        <a:pt x="2028" y="565"/>
                      </a:lnTo>
                      <a:lnTo>
                        <a:pt x="2033" y="567"/>
                      </a:lnTo>
                      <a:lnTo>
                        <a:pt x="2038" y="565"/>
                      </a:lnTo>
                      <a:lnTo>
                        <a:pt x="2052" y="565"/>
                      </a:lnTo>
                      <a:lnTo>
                        <a:pt x="2055" y="562"/>
                      </a:lnTo>
                      <a:lnTo>
                        <a:pt x="2059" y="557"/>
                      </a:lnTo>
                      <a:lnTo>
                        <a:pt x="2064" y="554"/>
                      </a:lnTo>
                      <a:lnTo>
                        <a:pt x="2067" y="548"/>
                      </a:lnTo>
                      <a:lnTo>
                        <a:pt x="2067" y="542"/>
                      </a:lnTo>
                      <a:lnTo>
                        <a:pt x="2070" y="537"/>
                      </a:lnTo>
                      <a:lnTo>
                        <a:pt x="2068" y="531"/>
                      </a:lnTo>
                      <a:lnTo>
                        <a:pt x="2071" y="526"/>
                      </a:lnTo>
                      <a:lnTo>
                        <a:pt x="2078" y="522"/>
                      </a:lnTo>
                      <a:lnTo>
                        <a:pt x="2083" y="519"/>
                      </a:lnTo>
                      <a:lnTo>
                        <a:pt x="2087" y="516"/>
                      </a:lnTo>
                      <a:lnTo>
                        <a:pt x="2093" y="515"/>
                      </a:lnTo>
                      <a:lnTo>
                        <a:pt x="2091" y="520"/>
                      </a:lnTo>
                      <a:lnTo>
                        <a:pt x="2089" y="531"/>
                      </a:lnTo>
                      <a:lnTo>
                        <a:pt x="2087" y="531"/>
                      </a:lnTo>
                      <a:lnTo>
                        <a:pt x="2086" y="537"/>
                      </a:lnTo>
                      <a:lnTo>
                        <a:pt x="2091" y="534"/>
                      </a:lnTo>
                      <a:lnTo>
                        <a:pt x="2097" y="529"/>
                      </a:lnTo>
                      <a:lnTo>
                        <a:pt x="2097" y="523"/>
                      </a:lnTo>
                      <a:lnTo>
                        <a:pt x="2099" y="518"/>
                      </a:lnTo>
                      <a:lnTo>
                        <a:pt x="2099" y="512"/>
                      </a:lnTo>
                      <a:lnTo>
                        <a:pt x="2104" y="507"/>
                      </a:lnTo>
                      <a:lnTo>
                        <a:pt x="2104" y="496"/>
                      </a:lnTo>
                      <a:lnTo>
                        <a:pt x="2109" y="491"/>
                      </a:lnTo>
                      <a:lnTo>
                        <a:pt x="2114" y="493"/>
                      </a:lnTo>
                      <a:lnTo>
                        <a:pt x="2116" y="499"/>
                      </a:lnTo>
                      <a:lnTo>
                        <a:pt x="2113" y="507"/>
                      </a:lnTo>
                      <a:lnTo>
                        <a:pt x="2104" y="518"/>
                      </a:lnTo>
                      <a:lnTo>
                        <a:pt x="2108" y="522"/>
                      </a:lnTo>
                      <a:lnTo>
                        <a:pt x="2108" y="520"/>
                      </a:lnTo>
                      <a:lnTo>
                        <a:pt x="2113" y="515"/>
                      </a:lnTo>
                      <a:lnTo>
                        <a:pt x="2117" y="512"/>
                      </a:lnTo>
                      <a:lnTo>
                        <a:pt x="2116" y="507"/>
                      </a:lnTo>
                      <a:lnTo>
                        <a:pt x="2121" y="510"/>
                      </a:lnTo>
                      <a:lnTo>
                        <a:pt x="2124" y="508"/>
                      </a:lnTo>
                      <a:lnTo>
                        <a:pt x="2127" y="503"/>
                      </a:lnTo>
                      <a:lnTo>
                        <a:pt x="2127" y="497"/>
                      </a:lnTo>
                      <a:lnTo>
                        <a:pt x="2124" y="492"/>
                      </a:lnTo>
                      <a:lnTo>
                        <a:pt x="2118" y="489"/>
                      </a:lnTo>
                      <a:lnTo>
                        <a:pt x="2118" y="484"/>
                      </a:lnTo>
                      <a:lnTo>
                        <a:pt x="2117" y="478"/>
                      </a:lnTo>
                      <a:lnTo>
                        <a:pt x="2118" y="481"/>
                      </a:lnTo>
                      <a:lnTo>
                        <a:pt x="2125" y="477"/>
                      </a:lnTo>
                      <a:lnTo>
                        <a:pt x="2129" y="476"/>
                      </a:lnTo>
                      <a:lnTo>
                        <a:pt x="2133" y="480"/>
                      </a:lnTo>
                      <a:lnTo>
                        <a:pt x="2144" y="484"/>
                      </a:lnTo>
                      <a:lnTo>
                        <a:pt x="2155" y="484"/>
                      </a:lnTo>
                      <a:lnTo>
                        <a:pt x="2159" y="488"/>
                      </a:lnTo>
                      <a:lnTo>
                        <a:pt x="2170" y="489"/>
                      </a:lnTo>
                      <a:lnTo>
                        <a:pt x="2175" y="492"/>
                      </a:lnTo>
                      <a:lnTo>
                        <a:pt x="2192" y="489"/>
                      </a:lnTo>
                      <a:lnTo>
                        <a:pt x="2194" y="491"/>
                      </a:lnTo>
                      <a:lnTo>
                        <a:pt x="2200" y="488"/>
                      </a:lnTo>
                      <a:lnTo>
                        <a:pt x="2205" y="487"/>
                      </a:lnTo>
                      <a:lnTo>
                        <a:pt x="2211" y="491"/>
                      </a:lnTo>
                      <a:lnTo>
                        <a:pt x="2216" y="488"/>
                      </a:lnTo>
                      <a:lnTo>
                        <a:pt x="2222" y="489"/>
                      </a:lnTo>
                      <a:lnTo>
                        <a:pt x="2220" y="491"/>
                      </a:lnTo>
                      <a:lnTo>
                        <a:pt x="2226" y="496"/>
                      </a:lnTo>
                      <a:lnTo>
                        <a:pt x="2230" y="501"/>
                      </a:lnTo>
                      <a:lnTo>
                        <a:pt x="2232" y="511"/>
                      </a:lnTo>
                      <a:lnTo>
                        <a:pt x="2239" y="527"/>
                      </a:lnTo>
                      <a:lnTo>
                        <a:pt x="2243" y="533"/>
                      </a:lnTo>
                      <a:lnTo>
                        <a:pt x="2247" y="537"/>
                      </a:lnTo>
                      <a:lnTo>
                        <a:pt x="2253" y="541"/>
                      </a:lnTo>
                      <a:lnTo>
                        <a:pt x="2257" y="546"/>
                      </a:lnTo>
                      <a:lnTo>
                        <a:pt x="2262" y="549"/>
                      </a:lnTo>
                      <a:lnTo>
                        <a:pt x="2273" y="549"/>
                      </a:lnTo>
                      <a:lnTo>
                        <a:pt x="2284" y="548"/>
                      </a:lnTo>
                      <a:lnTo>
                        <a:pt x="2289" y="545"/>
                      </a:lnTo>
                      <a:lnTo>
                        <a:pt x="2295" y="543"/>
                      </a:lnTo>
                      <a:lnTo>
                        <a:pt x="2304" y="542"/>
                      </a:lnTo>
                      <a:lnTo>
                        <a:pt x="2310" y="543"/>
                      </a:lnTo>
                      <a:lnTo>
                        <a:pt x="2311" y="549"/>
                      </a:lnTo>
                      <a:lnTo>
                        <a:pt x="2310" y="554"/>
                      </a:lnTo>
                      <a:lnTo>
                        <a:pt x="2311" y="558"/>
                      </a:lnTo>
                      <a:lnTo>
                        <a:pt x="2307" y="567"/>
                      </a:lnTo>
                      <a:lnTo>
                        <a:pt x="2307" y="572"/>
                      </a:lnTo>
                      <a:lnTo>
                        <a:pt x="2314" y="577"/>
                      </a:lnTo>
                      <a:lnTo>
                        <a:pt x="2319" y="579"/>
                      </a:lnTo>
                      <a:lnTo>
                        <a:pt x="2325" y="583"/>
                      </a:lnTo>
                      <a:lnTo>
                        <a:pt x="2327" y="588"/>
                      </a:lnTo>
                      <a:lnTo>
                        <a:pt x="2333" y="591"/>
                      </a:lnTo>
                      <a:lnTo>
                        <a:pt x="2333" y="596"/>
                      </a:lnTo>
                      <a:lnTo>
                        <a:pt x="2329" y="607"/>
                      </a:lnTo>
                      <a:lnTo>
                        <a:pt x="2329" y="613"/>
                      </a:lnTo>
                      <a:lnTo>
                        <a:pt x="2327" y="618"/>
                      </a:lnTo>
                      <a:lnTo>
                        <a:pt x="2337" y="625"/>
                      </a:lnTo>
                      <a:lnTo>
                        <a:pt x="2344" y="622"/>
                      </a:lnTo>
                      <a:lnTo>
                        <a:pt x="2349" y="623"/>
                      </a:lnTo>
                      <a:lnTo>
                        <a:pt x="2350" y="628"/>
                      </a:lnTo>
                      <a:lnTo>
                        <a:pt x="2346" y="629"/>
                      </a:lnTo>
                      <a:lnTo>
                        <a:pt x="2342" y="634"/>
                      </a:lnTo>
                      <a:lnTo>
                        <a:pt x="2341" y="638"/>
                      </a:lnTo>
                      <a:lnTo>
                        <a:pt x="2346" y="636"/>
                      </a:lnTo>
                      <a:lnTo>
                        <a:pt x="2349" y="641"/>
                      </a:lnTo>
                      <a:lnTo>
                        <a:pt x="2342" y="652"/>
                      </a:lnTo>
                      <a:lnTo>
                        <a:pt x="2346" y="657"/>
                      </a:lnTo>
                      <a:lnTo>
                        <a:pt x="2353" y="655"/>
                      </a:lnTo>
                      <a:lnTo>
                        <a:pt x="2357" y="655"/>
                      </a:lnTo>
                      <a:lnTo>
                        <a:pt x="2364" y="651"/>
                      </a:lnTo>
                      <a:lnTo>
                        <a:pt x="2369" y="652"/>
                      </a:lnTo>
                      <a:lnTo>
                        <a:pt x="2371" y="657"/>
                      </a:lnTo>
                      <a:lnTo>
                        <a:pt x="2371" y="663"/>
                      </a:lnTo>
                      <a:lnTo>
                        <a:pt x="2375" y="668"/>
                      </a:lnTo>
                      <a:lnTo>
                        <a:pt x="2380" y="667"/>
                      </a:lnTo>
                      <a:lnTo>
                        <a:pt x="2386" y="670"/>
                      </a:lnTo>
                      <a:lnTo>
                        <a:pt x="2394" y="670"/>
                      </a:lnTo>
                      <a:lnTo>
                        <a:pt x="2401" y="668"/>
                      </a:lnTo>
                      <a:lnTo>
                        <a:pt x="2406" y="670"/>
                      </a:lnTo>
                      <a:lnTo>
                        <a:pt x="2433" y="672"/>
                      </a:lnTo>
                      <a:lnTo>
                        <a:pt x="2439" y="670"/>
                      </a:lnTo>
                      <a:lnTo>
                        <a:pt x="2441" y="671"/>
                      </a:lnTo>
                      <a:lnTo>
                        <a:pt x="2448" y="668"/>
                      </a:lnTo>
                      <a:lnTo>
                        <a:pt x="2452" y="668"/>
                      </a:lnTo>
                      <a:lnTo>
                        <a:pt x="2458" y="668"/>
                      </a:lnTo>
                      <a:lnTo>
                        <a:pt x="2471" y="666"/>
                      </a:lnTo>
                      <a:lnTo>
                        <a:pt x="2475" y="668"/>
                      </a:lnTo>
                      <a:lnTo>
                        <a:pt x="2481" y="668"/>
                      </a:lnTo>
                      <a:lnTo>
                        <a:pt x="2486" y="668"/>
                      </a:lnTo>
                      <a:lnTo>
                        <a:pt x="2497" y="668"/>
                      </a:lnTo>
                      <a:lnTo>
                        <a:pt x="2505" y="667"/>
                      </a:lnTo>
                      <a:lnTo>
                        <a:pt x="2506" y="672"/>
                      </a:lnTo>
                      <a:lnTo>
                        <a:pt x="2512" y="668"/>
                      </a:lnTo>
                      <a:lnTo>
                        <a:pt x="2517" y="666"/>
                      </a:lnTo>
                      <a:lnTo>
                        <a:pt x="2515" y="671"/>
                      </a:lnTo>
                      <a:lnTo>
                        <a:pt x="2517" y="670"/>
                      </a:lnTo>
                      <a:lnTo>
                        <a:pt x="2519" y="674"/>
                      </a:lnTo>
                      <a:lnTo>
                        <a:pt x="2523" y="675"/>
                      </a:lnTo>
                      <a:lnTo>
                        <a:pt x="2529" y="672"/>
                      </a:lnTo>
                      <a:lnTo>
                        <a:pt x="2535" y="674"/>
                      </a:lnTo>
                      <a:lnTo>
                        <a:pt x="2540" y="671"/>
                      </a:lnTo>
                      <a:lnTo>
                        <a:pt x="2546" y="674"/>
                      </a:lnTo>
                      <a:lnTo>
                        <a:pt x="2548" y="672"/>
                      </a:lnTo>
                      <a:lnTo>
                        <a:pt x="2558" y="671"/>
                      </a:lnTo>
                      <a:lnTo>
                        <a:pt x="2569" y="678"/>
                      </a:lnTo>
                      <a:lnTo>
                        <a:pt x="2574" y="682"/>
                      </a:lnTo>
                      <a:lnTo>
                        <a:pt x="2576" y="687"/>
                      </a:lnTo>
                      <a:lnTo>
                        <a:pt x="2584" y="698"/>
                      </a:lnTo>
                      <a:lnTo>
                        <a:pt x="2589" y="695"/>
                      </a:lnTo>
                      <a:lnTo>
                        <a:pt x="2595" y="710"/>
                      </a:lnTo>
                      <a:lnTo>
                        <a:pt x="2600" y="713"/>
                      </a:lnTo>
                      <a:lnTo>
                        <a:pt x="2607" y="713"/>
                      </a:lnTo>
                      <a:lnTo>
                        <a:pt x="2607" y="708"/>
                      </a:lnTo>
                      <a:lnTo>
                        <a:pt x="2612" y="708"/>
                      </a:lnTo>
                      <a:lnTo>
                        <a:pt x="2615" y="713"/>
                      </a:lnTo>
                      <a:lnTo>
                        <a:pt x="2612" y="718"/>
                      </a:lnTo>
                      <a:lnTo>
                        <a:pt x="2612" y="724"/>
                      </a:lnTo>
                      <a:lnTo>
                        <a:pt x="2618" y="724"/>
                      </a:lnTo>
                      <a:lnTo>
                        <a:pt x="2619" y="725"/>
                      </a:lnTo>
                      <a:lnTo>
                        <a:pt x="2619" y="728"/>
                      </a:lnTo>
                      <a:lnTo>
                        <a:pt x="2614" y="729"/>
                      </a:lnTo>
                      <a:lnTo>
                        <a:pt x="2620" y="735"/>
                      </a:lnTo>
                      <a:lnTo>
                        <a:pt x="2620" y="736"/>
                      </a:lnTo>
                      <a:lnTo>
                        <a:pt x="2626" y="739"/>
                      </a:lnTo>
                      <a:lnTo>
                        <a:pt x="2630" y="741"/>
                      </a:lnTo>
                      <a:lnTo>
                        <a:pt x="2638" y="752"/>
                      </a:lnTo>
                      <a:lnTo>
                        <a:pt x="2639" y="752"/>
                      </a:lnTo>
                      <a:lnTo>
                        <a:pt x="2638" y="747"/>
                      </a:lnTo>
                      <a:lnTo>
                        <a:pt x="2641" y="746"/>
                      </a:lnTo>
                      <a:lnTo>
                        <a:pt x="2641" y="752"/>
                      </a:lnTo>
                      <a:lnTo>
                        <a:pt x="2642" y="755"/>
                      </a:lnTo>
                      <a:lnTo>
                        <a:pt x="2637" y="756"/>
                      </a:lnTo>
                      <a:lnTo>
                        <a:pt x="2631" y="756"/>
                      </a:lnTo>
                      <a:lnTo>
                        <a:pt x="2628" y="751"/>
                      </a:lnTo>
                      <a:lnTo>
                        <a:pt x="2623" y="750"/>
                      </a:lnTo>
                      <a:lnTo>
                        <a:pt x="2618" y="755"/>
                      </a:lnTo>
                      <a:lnTo>
                        <a:pt x="2618" y="760"/>
                      </a:lnTo>
                      <a:lnTo>
                        <a:pt x="2626" y="763"/>
                      </a:lnTo>
                      <a:lnTo>
                        <a:pt x="2627" y="775"/>
                      </a:lnTo>
                      <a:lnTo>
                        <a:pt x="2626" y="781"/>
                      </a:lnTo>
                      <a:lnTo>
                        <a:pt x="2620" y="782"/>
                      </a:lnTo>
                      <a:lnTo>
                        <a:pt x="2615" y="781"/>
                      </a:lnTo>
                      <a:lnTo>
                        <a:pt x="2604" y="779"/>
                      </a:lnTo>
                      <a:lnTo>
                        <a:pt x="2599" y="777"/>
                      </a:lnTo>
                      <a:lnTo>
                        <a:pt x="2595" y="777"/>
                      </a:lnTo>
                      <a:lnTo>
                        <a:pt x="2590" y="771"/>
                      </a:lnTo>
                      <a:lnTo>
                        <a:pt x="2585" y="769"/>
                      </a:lnTo>
                      <a:lnTo>
                        <a:pt x="2580" y="771"/>
                      </a:lnTo>
                      <a:lnTo>
                        <a:pt x="2573" y="781"/>
                      </a:lnTo>
                      <a:lnTo>
                        <a:pt x="2574" y="770"/>
                      </a:lnTo>
                      <a:lnTo>
                        <a:pt x="2573" y="765"/>
                      </a:lnTo>
                      <a:lnTo>
                        <a:pt x="2567" y="765"/>
                      </a:lnTo>
                      <a:lnTo>
                        <a:pt x="2562" y="769"/>
                      </a:lnTo>
                      <a:lnTo>
                        <a:pt x="2565" y="763"/>
                      </a:lnTo>
                      <a:lnTo>
                        <a:pt x="2566" y="755"/>
                      </a:lnTo>
                      <a:lnTo>
                        <a:pt x="2561" y="756"/>
                      </a:lnTo>
                      <a:lnTo>
                        <a:pt x="2555" y="754"/>
                      </a:lnTo>
                      <a:lnTo>
                        <a:pt x="2554" y="751"/>
                      </a:lnTo>
                      <a:lnTo>
                        <a:pt x="2550" y="751"/>
                      </a:lnTo>
                      <a:lnTo>
                        <a:pt x="2548" y="747"/>
                      </a:lnTo>
                      <a:lnTo>
                        <a:pt x="2544" y="741"/>
                      </a:lnTo>
                      <a:lnTo>
                        <a:pt x="2544" y="736"/>
                      </a:lnTo>
                      <a:lnTo>
                        <a:pt x="2539" y="733"/>
                      </a:lnTo>
                      <a:lnTo>
                        <a:pt x="2528" y="735"/>
                      </a:lnTo>
                      <a:lnTo>
                        <a:pt x="2521" y="735"/>
                      </a:lnTo>
                      <a:lnTo>
                        <a:pt x="2525" y="740"/>
                      </a:lnTo>
                      <a:lnTo>
                        <a:pt x="2531" y="743"/>
                      </a:lnTo>
                      <a:lnTo>
                        <a:pt x="2535" y="748"/>
                      </a:lnTo>
                      <a:lnTo>
                        <a:pt x="2539" y="752"/>
                      </a:lnTo>
                      <a:lnTo>
                        <a:pt x="2543" y="752"/>
                      </a:lnTo>
                      <a:lnTo>
                        <a:pt x="2543" y="752"/>
                      </a:lnTo>
                      <a:lnTo>
                        <a:pt x="2544" y="758"/>
                      </a:lnTo>
                      <a:lnTo>
                        <a:pt x="2550" y="769"/>
                      </a:lnTo>
                      <a:lnTo>
                        <a:pt x="2554" y="778"/>
                      </a:lnTo>
                      <a:lnTo>
                        <a:pt x="2553" y="784"/>
                      </a:lnTo>
                      <a:lnTo>
                        <a:pt x="2548" y="794"/>
                      </a:lnTo>
                      <a:lnTo>
                        <a:pt x="2544" y="800"/>
                      </a:lnTo>
                      <a:lnTo>
                        <a:pt x="2539" y="811"/>
                      </a:lnTo>
                      <a:lnTo>
                        <a:pt x="2539" y="816"/>
                      </a:lnTo>
                      <a:lnTo>
                        <a:pt x="2535" y="832"/>
                      </a:lnTo>
                      <a:lnTo>
                        <a:pt x="2538" y="842"/>
                      </a:lnTo>
                      <a:lnTo>
                        <a:pt x="2539" y="862"/>
                      </a:lnTo>
                      <a:lnTo>
                        <a:pt x="2544" y="877"/>
                      </a:lnTo>
                      <a:lnTo>
                        <a:pt x="2543" y="888"/>
                      </a:lnTo>
                      <a:lnTo>
                        <a:pt x="2540" y="893"/>
                      </a:lnTo>
                      <a:lnTo>
                        <a:pt x="2535" y="899"/>
                      </a:lnTo>
                      <a:lnTo>
                        <a:pt x="2531" y="903"/>
                      </a:lnTo>
                      <a:lnTo>
                        <a:pt x="2527" y="908"/>
                      </a:lnTo>
                      <a:lnTo>
                        <a:pt x="2523" y="914"/>
                      </a:lnTo>
                      <a:lnTo>
                        <a:pt x="2519" y="918"/>
                      </a:lnTo>
                      <a:lnTo>
                        <a:pt x="2508" y="923"/>
                      </a:lnTo>
                      <a:lnTo>
                        <a:pt x="2509" y="927"/>
                      </a:lnTo>
                      <a:lnTo>
                        <a:pt x="2506" y="929"/>
                      </a:lnTo>
                      <a:lnTo>
                        <a:pt x="2506" y="939"/>
                      </a:lnTo>
                      <a:lnTo>
                        <a:pt x="2508" y="945"/>
                      </a:lnTo>
                      <a:lnTo>
                        <a:pt x="2506" y="956"/>
                      </a:lnTo>
                      <a:lnTo>
                        <a:pt x="2504" y="961"/>
                      </a:lnTo>
                      <a:lnTo>
                        <a:pt x="2500" y="963"/>
                      </a:lnTo>
                      <a:lnTo>
                        <a:pt x="2505" y="965"/>
                      </a:lnTo>
                      <a:lnTo>
                        <a:pt x="2510" y="967"/>
                      </a:lnTo>
                      <a:lnTo>
                        <a:pt x="2515" y="971"/>
                      </a:lnTo>
                      <a:lnTo>
                        <a:pt x="2516" y="976"/>
                      </a:lnTo>
                      <a:lnTo>
                        <a:pt x="2510" y="982"/>
                      </a:lnTo>
                      <a:lnTo>
                        <a:pt x="2496" y="984"/>
                      </a:lnTo>
                      <a:lnTo>
                        <a:pt x="2485" y="983"/>
                      </a:lnTo>
                      <a:lnTo>
                        <a:pt x="2478" y="986"/>
                      </a:lnTo>
                      <a:lnTo>
                        <a:pt x="2477" y="992"/>
                      </a:lnTo>
                      <a:lnTo>
                        <a:pt x="2478" y="1007"/>
                      </a:lnTo>
                      <a:lnTo>
                        <a:pt x="2483" y="1009"/>
                      </a:lnTo>
                      <a:lnTo>
                        <a:pt x="2489" y="1011"/>
                      </a:lnTo>
                      <a:lnTo>
                        <a:pt x="2496" y="1011"/>
                      </a:lnTo>
                      <a:lnTo>
                        <a:pt x="2501" y="1007"/>
                      </a:lnTo>
                      <a:lnTo>
                        <a:pt x="2505" y="1005"/>
                      </a:lnTo>
                      <a:lnTo>
                        <a:pt x="2510" y="1006"/>
                      </a:lnTo>
                      <a:lnTo>
                        <a:pt x="2515" y="1011"/>
                      </a:lnTo>
                      <a:lnTo>
                        <a:pt x="2516" y="1006"/>
                      </a:lnTo>
                      <a:lnTo>
                        <a:pt x="2517" y="1001"/>
                      </a:lnTo>
                      <a:lnTo>
                        <a:pt x="2521" y="995"/>
                      </a:lnTo>
                      <a:lnTo>
                        <a:pt x="2536" y="983"/>
                      </a:lnTo>
                      <a:lnTo>
                        <a:pt x="2543" y="980"/>
                      </a:lnTo>
                      <a:lnTo>
                        <a:pt x="2548" y="976"/>
                      </a:lnTo>
                      <a:lnTo>
                        <a:pt x="2551" y="971"/>
                      </a:lnTo>
                      <a:lnTo>
                        <a:pt x="2558" y="963"/>
                      </a:lnTo>
                      <a:lnTo>
                        <a:pt x="2561" y="957"/>
                      </a:lnTo>
                      <a:lnTo>
                        <a:pt x="2565" y="952"/>
                      </a:lnTo>
                      <a:lnTo>
                        <a:pt x="2576" y="944"/>
                      </a:lnTo>
                      <a:lnTo>
                        <a:pt x="2588" y="939"/>
                      </a:lnTo>
                      <a:lnTo>
                        <a:pt x="2604" y="937"/>
                      </a:lnTo>
                      <a:lnTo>
                        <a:pt x="2624" y="941"/>
                      </a:lnTo>
                      <a:lnTo>
                        <a:pt x="2635" y="939"/>
                      </a:lnTo>
                      <a:lnTo>
                        <a:pt x="2650" y="939"/>
                      </a:lnTo>
                      <a:lnTo>
                        <a:pt x="2635" y="937"/>
                      </a:lnTo>
                      <a:lnTo>
                        <a:pt x="2630" y="938"/>
                      </a:lnTo>
                      <a:lnTo>
                        <a:pt x="2630" y="935"/>
                      </a:lnTo>
                      <a:lnTo>
                        <a:pt x="2635" y="931"/>
                      </a:lnTo>
                      <a:lnTo>
                        <a:pt x="2637" y="926"/>
                      </a:lnTo>
                      <a:lnTo>
                        <a:pt x="2639" y="920"/>
                      </a:lnTo>
                      <a:lnTo>
                        <a:pt x="2664" y="912"/>
                      </a:lnTo>
                      <a:lnTo>
                        <a:pt x="2669" y="910"/>
                      </a:lnTo>
                      <a:lnTo>
                        <a:pt x="2675" y="910"/>
                      </a:lnTo>
                      <a:lnTo>
                        <a:pt x="2683" y="907"/>
                      </a:lnTo>
                      <a:lnTo>
                        <a:pt x="2688" y="904"/>
                      </a:lnTo>
                      <a:lnTo>
                        <a:pt x="2696" y="903"/>
                      </a:lnTo>
                      <a:lnTo>
                        <a:pt x="2707" y="902"/>
                      </a:lnTo>
                      <a:lnTo>
                        <a:pt x="2715" y="896"/>
                      </a:lnTo>
                      <a:lnTo>
                        <a:pt x="2711" y="893"/>
                      </a:lnTo>
                      <a:lnTo>
                        <a:pt x="2710" y="892"/>
                      </a:lnTo>
                      <a:lnTo>
                        <a:pt x="2708" y="891"/>
                      </a:lnTo>
                      <a:lnTo>
                        <a:pt x="2706" y="888"/>
                      </a:lnTo>
                      <a:lnTo>
                        <a:pt x="2703" y="883"/>
                      </a:lnTo>
                      <a:lnTo>
                        <a:pt x="2704" y="878"/>
                      </a:lnTo>
                      <a:lnTo>
                        <a:pt x="2702" y="869"/>
                      </a:lnTo>
                      <a:lnTo>
                        <a:pt x="2702" y="868"/>
                      </a:lnTo>
                      <a:lnTo>
                        <a:pt x="2696" y="870"/>
                      </a:lnTo>
                      <a:lnTo>
                        <a:pt x="2685" y="878"/>
                      </a:lnTo>
                      <a:lnTo>
                        <a:pt x="2681" y="877"/>
                      </a:lnTo>
                      <a:lnTo>
                        <a:pt x="2676" y="880"/>
                      </a:lnTo>
                      <a:lnTo>
                        <a:pt x="2662" y="877"/>
                      </a:lnTo>
                      <a:lnTo>
                        <a:pt x="2658" y="872"/>
                      </a:lnTo>
                      <a:lnTo>
                        <a:pt x="2661" y="866"/>
                      </a:lnTo>
                      <a:lnTo>
                        <a:pt x="2665" y="855"/>
                      </a:lnTo>
                      <a:lnTo>
                        <a:pt x="2665" y="851"/>
                      </a:lnTo>
                      <a:lnTo>
                        <a:pt x="2671" y="846"/>
                      </a:lnTo>
                      <a:lnTo>
                        <a:pt x="2672" y="843"/>
                      </a:lnTo>
                      <a:lnTo>
                        <a:pt x="2677" y="842"/>
                      </a:lnTo>
                      <a:lnTo>
                        <a:pt x="2689" y="827"/>
                      </a:lnTo>
                      <a:lnTo>
                        <a:pt x="2700" y="820"/>
                      </a:lnTo>
                      <a:lnTo>
                        <a:pt x="2707" y="817"/>
                      </a:lnTo>
                      <a:lnTo>
                        <a:pt x="2718" y="812"/>
                      </a:lnTo>
                      <a:lnTo>
                        <a:pt x="2723" y="812"/>
                      </a:lnTo>
                      <a:lnTo>
                        <a:pt x="2734" y="805"/>
                      </a:lnTo>
                      <a:lnTo>
                        <a:pt x="2755" y="798"/>
                      </a:lnTo>
                      <a:lnTo>
                        <a:pt x="2764" y="794"/>
                      </a:lnTo>
                      <a:lnTo>
                        <a:pt x="2770" y="794"/>
                      </a:lnTo>
                      <a:lnTo>
                        <a:pt x="2768" y="793"/>
                      </a:lnTo>
                      <a:lnTo>
                        <a:pt x="2774" y="790"/>
                      </a:lnTo>
                      <a:lnTo>
                        <a:pt x="2779" y="794"/>
                      </a:lnTo>
                      <a:lnTo>
                        <a:pt x="2784" y="796"/>
                      </a:lnTo>
                      <a:lnTo>
                        <a:pt x="2790" y="793"/>
                      </a:lnTo>
                      <a:lnTo>
                        <a:pt x="2799" y="793"/>
                      </a:lnTo>
                      <a:lnTo>
                        <a:pt x="2798" y="798"/>
                      </a:lnTo>
                      <a:lnTo>
                        <a:pt x="2803" y="800"/>
                      </a:lnTo>
                      <a:lnTo>
                        <a:pt x="2814" y="792"/>
                      </a:lnTo>
                      <a:lnTo>
                        <a:pt x="2809" y="790"/>
                      </a:lnTo>
                      <a:lnTo>
                        <a:pt x="2809" y="786"/>
                      </a:lnTo>
                      <a:lnTo>
                        <a:pt x="2814" y="781"/>
                      </a:lnTo>
                      <a:lnTo>
                        <a:pt x="2816" y="775"/>
                      </a:lnTo>
                      <a:lnTo>
                        <a:pt x="2810" y="779"/>
                      </a:lnTo>
                      <a:lnTo>
                        <a:pt x="2805" y="782"/>
                      </a:lnTo>
                      <a:lnTo>
                        <a:pt x="2802" y="777"/>
                      </a:lnTo>
                      <a:lnTo>
                        <a:pt x="2798" y="774"/>
                      </a:lnTo>
                      <a:lnTo>
                        <a:pt x="2793" y="777"/>
                      </a:lnTo>
                      <a:lnTo>
                        <a:pt x="2790" y="782"/>
                      </a:lnTo>
                      <a:lnTo>
                        <a:pt x="2784" y="778"/>
                      </a:lnTo>
                      <a:lnTo>
                        <a:pt x="2780" y="781"/>
                      </a:lnTo>
                      <a:lnTo>
                        <a:pt x="2779" y="782"/>
                      </a:lnTo>
                      <a:lnTo>
                        <a:pt x="2775" y="786"/>
                      </a:lnTo>
                      <a:lnTo>
                        <a:pt x="2775" y="784"/>
                      </a:lnTo>
                      <a:lnTo>
                        <a:pt x="2780" y="781"/>
                      </a:lnTo>
                      <a:lnTo>
                        <a:pt x="2784" y="777"/>
                      </a:lnTo>
                      <a:lnTo>
                        <a:pt x="2795" y="775"/>
                      </a:lnTo>
                      <a:lnTo>
                        <a:pt x="2801" y="771"/>
                      </a:lnTo>
                      <a:lnTo>
                        <a:pt x="2806" y="770"/>
                      </a:lnTo>
                      <a:lnTo>
                        <a:pt x="2803" y="775"/>
                      </a:lnTo>
                      <a:lnTo>
                        <a:pt x="2809" y="771"/>
                      </a:lnTo>
                      <a:lnTo>
                        <a:pt x="2806" y="777"/>
                      </a:lnTo>
                      <a:lnTo>
                        <a:pt x="2806" y="781"/>
                      </a:lnTo>
                      <a:lnTo>
                        <a:pt x="2807" y="781"/>
                      </a:lnTo>
                      <a:lnTo>
                        <a:pt x="2822" y="766"/>
                      </a:lnTo>
                      <a:lnTo>
                        <a:pt x="2833" y="762"/>
                      </a:lnTo>
                      <a:lnTo>
                        <a:pt x="2845" y="751"/>
                      </a:lnTo>
                      <a:lnTo>
                        <a:pt x="2858" y="746"/>
                      </a:lnTo>
                      <a:lnTo>
                        <a:pt x="2863" y="740"/>
                      </a:lnTo>
                      <a:lnTo>
                        <a:pt x="2870" y="728"/>
                      </a:lnTo>
                      <a:lnTo>
                        <a:pt x="2870" y="731"/>
                      </a:lnTo>
                      <a:lnTo>
                        <a:pt x="2888" y="702"/>
                      </a:lnTo>
                      <a:lnTo>
                        <a:pt x="2905" y="682"/>
                      </a:lnTo>
                      <a:lnTo>
                        <a:pt x="2916" y="676"/>
                      </a:lnTo>
                      <a:lnTo>
                        <a:pt x="2921" y="676"/>
                      </a:lnTo>
                      <a:lnTo>
                        <a:pt x="2958" y="668"/>
                      </a:lnTo>
                      <a:lnTo>
                        <a:pt x="2999" y="657"/>
                      </a:lnTo>
                      <a:lnTo>
                        <a:pt x="3018" y="652"/>
                      </a:lnTo>
                      <a:lnTo>
                        <a:pt x="3102" y="630"/>
                      </a:lnTo>
                      <a:lnTo>
                        <a:pt x="3102" y="629"/>
                      </a:lnTo>
                      <a:lnTo>
                        <a:pt x="3100" y="623"/>
                      </a:lnTo>
                      <a:lnTo>
                        <a:pt x="3103" y="614"/>
                      </a:lnTo>
                      <a:lnTo>
                        <a:pt x="3103" y="609"/>
                      </a:lnTo>
                      <a:lnTo>
                        <a:pt x="3109" y="605"/>
                      </a:lnTo>
                      <a:lnTo>
                        <a:pt x="3114" y="606"/>
                      </a:lnTo>
                      <a:lnTo>
                        <a:pt x="3119" y="600"/>
                      </a:lnTo>
                      <a:lnTo>
                        <a:pt x="3124" y="595"/>
                      </a:lnTo>
                      <a:lnTo>
                        <a:pt x="3128" y="598"/>
                      </a:lnTo>
                      <a:lnTo>
                        <a:pt x="3133" y="596"/>
                      </a:lnTo>
                      <a:lnTo>
                        <a:pt x="3132" y="591"/>
                      </a:lnTo>
                      <a:lnTo>
                        <a:pt x="3133" y="586"/>
                      </a:lnTo>
                      <a:lnTo>
                        <a:pt x="3134" y="586"/>
                      </a:lnTo>
                      <a:lnTo>
                        <a:pt x="3140" y="587"/>
                      </a:lnTo>
                      <a:lnTo>
                        <a:pt x="3134" y="576"/>
                      </a:lnTo>
                      <a:lnTo>
                        <a:pt x="3134" y="576"/>
                      </a:lnTo>
                      <a:lnTo>
                        <a:pt x="3136" y="571"/>
                      </a:lnTo>
                      <a:lnTo>
                        <a:pt x="3138" y="565"/>
                      </a:lnTo>
                      <a:lnTo>
                        <a:pt x="3148" y="554"/>
                      </a:lnTo>
                      <a:lnTo>
                        <a:pt x="3145" y="550"/>
                      </a:lnTo>
                      <a:lnTo>
                        <a:pt x="3151" y="539"/>
                      </a:lnTo>
                      <a:lnTo>
                        <a:pt x="3147" y="534"/>
                      </a:lnTo>
                      <a:lnTo>
                        <a:pt x="3147" y="523"/>
                      </a:lnTo>
                      <a:lnTo>
                        <a:pt x="3144" y="519"/>
                      </a:lnTo>
                      <a:lnTo>
                        <a:pt x="3147" y="503"/>
                      </a:lnTo>
                      <a:lnTo>
                        <a:pt x="3151" y="496"/>
                      </a:lnTo>
                      <a:lnTo>
                        <a:pt x="3147" y="473"/>
                      </a:lnTo>
                      <a:lnTo>
                        <a:pt x="3171" y="402"/>
                      </a:lnTo>
                      <a:lnTo>
                        <a:pt x="3176" y="401"/>
                      </a:lnTo>
                      <a:lnTo>
                        <a:pt x="3182" y="401"/>
                      </a:lnTo>
                      <a:lnTo>
                        <a:pt x="3185" y="412"/>
                      </a:lnTo>
                      <a:lnTo>
                        <a:pt x="3190" y="416"/>
                      </a:lnTo>
                      <a:lnTo>
                        <a:pt x="3197" y="419"/>
                      </a:lnTo>
                      <a:lnTo>
                        <a:pt x="3202" y="413"/>
                      </a:lnTo>
                      <a:lnTo>
                        <a:pt x="3206" y="411"/>
                      </a:lnTo>
                      <a:lnTo>
                        <a:pt x="3212" y="405"/>
                      </a:lnTo>
                      <a:lnTo>
                        <a:pt x="3216" y="402"/>
                      </a:lnTo>
                      <a:lnTo>
                        <a:pt x="3220" y="397"/>
                      </a:lnTo>
                      <a:lnTo>
                        <a:pt x="3227" y="394"/>
                      </a:lnTo>
                      <a:lnTo>
                        <a:pt x="3232" y="397"/>
                      </a:lnTo>
                      <a:lnTo>
                        <a:pt x="3243" y="401"/>
                      </a:lnTo>
                      <a:lnTo>
                        <a:pt x="3254" y="408"/>
                      </a:lnTo>
                      <a:lnTo>
                        <a:pt x="3258" y="409"/>
                      </a:lnTo>
                      <a:lnTo>
                        <a:pt x="3281" y="478"/>
                      </a:lnTo>
                      <a:lnTo>
                        <a:pt x="3288" y="496"/>
                      </a:lnTo>
                      <a:lnTo>
                        <a:pt x="3288" y="501"/>
                      </a:lnTo>
                      <a:lnTo>
                        <a:pt x="3290" y="507"/>
                      </a:lnTo>
                      <a:lnTo>
                        <a:pt x="3289" y="511"/>
                      </a:lnTo>
                      <a:lnTo>
                        <a:pt x="3292" y="516"/>
                      </a:lnTo>
                      <a:lnTo>
                        <a:pt x="3296" y="515"/>
                      </a:lnTo>
                      <a:lnTo>
                        <a:pt x="3301" y="519"/>
                      </a:lnTo>
                      <a:lnTo>
                        <a:pt x="3307" y="519"/>
                      </a:lnTo>
                      <a:lnTo>
                        <a:pt x="3312" y="518"/>
                      </a:lnTo>
                      <a:lnTo>
                        <a:pt x="3316" y="519"/>
                      </a:lnTo>
                      <a:lnTo>
                        <a:pt x="3315" y="524"/>
                      </a:lnTo>
                      <a:lnTo>
                        <a:pt x="3316" y="530"/>
                      </a:lnTo>
                      <a:lnTo>
                        <a:pt x="3320" y="535"/>
                      </a:lnTo>
                      <a:lnTo>
                        <a:pt x="3320" y="541"/>
                      </a:lnTo>
                      <a:lnTo>
                        <a:pt x="3323" y="546"/>
                      </a:lnTo>
                      <a:lnTo>
                        <a:pt x="3328" y="550"/>
                      </a:lnTo>
                      <a:lnTo>
                        <a:pt x="3332" y="546"/>
                      </a:lnTo>
                      <a:lnTo>
                        <a:pt x="3336" y="546"/>
                      </a:lnTo>
                      <a:lnTo>
                        <a:pt x="3336" y="542"/>
                      </a:lnTo>
                      <a:lnTo>
                        <a:pt x="3338" y="541"/>
                      </a:lnTo>
                      <a:lnTo>
                        <a:pt x="3342" y="548"/>
                      </a:lnTo>
                      <a:lnTo>
                        <a:pt x="3347" y="548"/>
                      </a:lnTo>
                      <a:lnTo>
                        <a:pt x="3347" y="545"/>
                      </a:lnTo>
                      <a:lnTo>
                        <a:pt x="3353" y="543"/>
                      </a:lnTo>
                      <a:lnTo>
                        <a:pt x="3358" y="549"/>
                      </a:lnTo>
                      <a:lnTo>
                        <a:pt x="3364" y="549"/>
                      </a:lnTo>
                      <a:lnTo>
                        <a:pt x="3368" y="545"/>
                      </a:lnTo>
                      <a:lnTo>
                        <a:pt x="3373" y="541"/>
                      </a:lnTo>
                      <a:lnTo>
                        <a:pt x="3377" y="537"/>
                      </a:lnTo>
                      <a:lnTo>
                        <a:pt x="3383" y="538"/>
                      </a:lnTo>
                      <a:lnTo>
                        <a:pt x="3388" y="533"/>
                      </a:lnTo>
                      <a:lnTo>
                        <a:pt x="3387" y="529"/>
                      </a:lnTo>
                      <a:lnTo>
                        <a:pt x="3392" y="530"/>
                      </a:lnTo>
                      <a:lnTo>
                        <a:pt x="3396" y="519"/>
                      </a:lnTo>
                      <a:lnTo>
                        <a:pt x="3393" y="519"/>
                      </a:lnTo>
                      <a:lnTo>
                        <a:pt x="3388" y="516"/>
                      </a:lnTo>
                      <a:lnTo>
                        <a:pt x="3393" y="514"/>
                      </a:lnTo>
                      <a:lnTo>
                        <a:pt x="3397" y="507"/>
                      </a:lnTo>
                      <a:lnTo>
                        <a:pt x="3395" y="514"/>
                      </a:lnTo>
                      <a:lnTo>
                        <a:pt x="3396" y="518"/>
                      </a:lnTo>
                      <a:lnTo>
                        <a:pt x="3396" y="518"/>
                      </a:lnTo>
                      <a:lnTo>
                        <a:pt x="3402" y="520"/>
                      </a:lnTo>
                      <a:lnTo>
                        <a:pt x="3403" y="522"/>
                      </a:lnTo>
                      <a:lnTo>
                        <a:pt x="3406" y="520"/>
                      </a:lnTo>
                      <a:lnTo>
                        <a:pt x="3408" y="520"/>
                      </a:lnTo>
                      <a:lnTo>
                        <a:pt x="3408" y="360"/>
                      </a:lnTo>
                      <a:lnTo>
                        <a:pt x="3407" y="359"/>
                      </a:lnTo>
                      <a:lnTo>
                        <a:pt x="3402" y="362"/>
                      </a:lnTo>
                      <a:lnTo>
                        <a:pt x="3396" y="366"/>
                      </a:lnTo>
                      <a:lnTo>
                        <a:pt x="3392" y="364"/>
                      </a:lnTo>
                      <a:lnTo>
                        <a:pt x="3388" y="366"/>
                      </a:lnTo>
                      <a:lnTo>
                        <a:pt x="3395" y="358"/>
                      </a:lnTo>
                      <a:lnTo>
                        <a:pt x="3397" y="352"/>
                      </a:lnTo>
                      <a:lnTo>
                        <a:pt x="3399" y="348"/>
                      </a:lnTo>
                      <a:lnTo>
                        <a:pt x="3403" y="343"/>
                      </a:lnTo>
                      <a:lnTo>
                        <a:pt x="3402" y="337"/>
                      </a:lnTo>
                      <a:lnTo>
                        <a:pt x="3404" y="332"/>
                      </a:lnTo>
                      <a:lnTo>
                        <a:pt x="3400" y="321"/>
                      </a:lnTo>
                      <a:lnTo>
                        <a:pt x="3402" y="317"/>
                      </a:lnTo>
                      <a:lnTo>
                        <a:pt x="3402" y="312"/>
                      </a:lnTo>
                      <a:lnTo>
                        <a:pt x="3403" y="306"/>
                      </a:lnTo>
                      <a:lnTo>
                        <a:pt x="3400" y="305"/>
                      </a:lnTo>
                      <a:lnTo>
                        <a:pt x="3395" y="301"/>
                      </a:lnTo>
                      <a:lnTo>
                        <a:pt x="3384" y="306"/>
                      </a:lnTo>
                      <a:lnTo>
                        <a:pt x="3387" y="301"/>
                      </a:lnTo>
                      <a:lnTo>
                        <a:pt x="3380" y="305"/>
                      </a:lnTo>
                      <a:lnTo>
                        <a:pt x="3374" y="309"/>
                      </a:lnTo>
                      <a:lnTo>
                        <a:pt x="3370" y="314"/>
                      </a:lnTo>
                      <a:lnTo>
                        <a:pt x="3368" y="320"/>
                      </a:lnTo>
                      <a:lnTo>
                        <a:pt x="3362" y="324"/>
                      </a:lnTo>
                      <a:lnTo>
                        <a:pt x="3360" y="329"/>
                      </a:lnTo>
                      <a:lnTo>
                        <a:pt x="3357" y="328"/>
                      </a:lnTo>
                      <a:lnTo>
                        <a:pt x="3349" y="316"/>
                      </a:lnTo>
                      <a:lnTo>
                        <a:pt x="3343" y="312"/>
                      </a:lnTo>
                      <a:lnTo>
                        <a:pt x="3339" y="310"/>
                      </a:lnTo>
                      <a:lnTo>
                        <a:pt x="3332" y="313"/>
                      </a:lnTo>
                      <a:lnTo>
                        <a:pt x="3327" y="313"/>
                      </a:lnTo>
                      <a:lnTo>
                        <a:pt x="3323" y="312"/>
                      </a:lnTo>
                      <a:lnTo>
                        <a:pt x="3312" y="312"/>
                      </a:lnTo>
                      <a:lnTo>
                        <a:pt x="3307" y="308"/>
                      </a:lnTo>
                      <a:lnTo>
                        <a:pt x="3292" y="321"/>
                      </a:lnTo>
                      <a:lnTo>
                        <a:pt x="3285" y="321"/>
                      </a:lnTo>
                      <a:lnTo>
                        <a:pt x="3290" y="320"/>
                      </a:lnTo>
                      <a:lnTo>
                        <a:pt x="3296" y="314"/>
                      </a:lnTo>
                      <a:lnTo>
                        <a:pt x="3301" y="312"/>
                      </a:lnTo>
                      <a:lnTo>
                        <a:pt x="3301" y="306"/>
                      </a:lnTo>
                      <a:lnTo>
                        <a:pt x="3307" y="305"/>
                      </a:lnTo>
                      <a:lnTo>
                        <a:pt x="3312" y="306"/>
                      </a:lnTo>
                      <a:lnTo>
                        <a:pt x="3312" y="303"/>
                      </a:lnTo>
                      <a:lnTo>
                        <a:pt x="3317" y="301"/>
                      </a:lnTo>
                      <a:lnTo>
                        <a:pt x="3323" y="301"/>
                      </a:lnTo>
                      <a:lnTo>
                        <a:pt x="3328" y="291"/>
                      </a:lnTo>
                      <a:lnTo>
                        <a:pt x="3336" y="294"/>
                      </a:lnTo>
                      <a:lnTo>
                        <a:pt x="3346" y="294"/>
                      </a:lnTo>
                      <a:lnTo>
                        <a:pt x="3362" y="295"/>
                      </a:lnTo>
                      <a:lnTo>
                        <a:pt x="3366" y="294"/>
                      </a:lnTo>
                      <a:lnTo>
                        <a:pt x="3373" y="289"/>
                      </a:lnTo>
                      <a:lnTo>
                        <a:pt x="3384" y="272"/>
                      </a:lnTo>
                      <a:lnTo>
                        <a:pt x="3389" y="270"/>
                      </a:lnTo>
                      <a:lnTo>
                        <a:pt x="3389" y="257"/>
                      </a:lnTo>
                      <a:lnTo>
                        <a:pt x="3395" y="253"/>
                      </a:lnTo>
                      <a:lnTo>
                        <a:pt x="3407" y="244"/>
                      </a:lnTo>
                      <a:lnTo>
                        <a:pt x="3407" y="240"/>
                      </a:lnTo>
                      <a:lnTo>
                        <a:pt x="3408" y="238"/>
                      </a:lnTo>
                      <a:lnTo>
                        <a:pt x="3408" y="226"/>
                      </a:lnTo>
                      <a:lnTo>
                        <a:pt x="3406" y="223"/>
                      </a:lnTo>
                      <a:lnTo>
                        <a:pt x="3404" y="223"/>
                      </a:lnTo>
                      <a:lnTo>
                        <a:pt x="3399" y="221"/>
                      </a:lnTo>
                      <a:lnTo>
                        <a:pt x="3393" y="218"/>
                      </a:lnTo>
                      <a:lnTo>
                        <a:pt x="3392" y="219"/>
                      </a:lnTo>
                      <a:lnTo>
                        <a:pt x="3393" y="218"/>
                      </a:lnTo>
                      <a:lnTo>
                        <a:pt x="3393" y="217"/>
                      </a:lnTo>
                      <a:lnTo>
                        <a:pt x="3388" y="217"/>
                      </a:lnTo>
                      <a:lnTo>
                        <a:pt x="3388" y="217"/>
                      </a:lnTo>
                      <a:lnTo>
                        <a:pt x="3388" y="217"/>
                      </a:lnTo>
                      <a:lnTo>
                        <a:pt x="3385" y="213"/>
                      </a:lnTo>
                      <a:lnTo>
                        <a:pt x="3396" y="213"/>
                      </a:lnTo>
                      <a:lnTo>
                        <a:pt x="3402" y="211"/>
                      </a:lnTo>
                      <a:lnTo>
                        <a:pt x="3400" y="207"/>
                      </a:lnTo>
                      <a:lnTo>
                        <a:pt x="3391" y="202"/>
                      </a:lnTo>
                      <a:lnTo>
                        <a:pt x="3374" y="196"/>
                      </a:lnTo>
                      <a:lnTo>
                        <a:pt x="3369" y="196"/>
                      </a:lnTo>
                      <a:lnTo>
                        <a:pt x="3361" y="195"/>
                      </a:lnTo>
                      <a:lnTo>
                        <a:pt x="3354" y="195"/>
                      </a:lnTo>
                      <a:lnTo>
                        <a:pt x="3339" y="199"/>
                      </a:lnTo>
                      <a:lnTo>
                        <a:pt x="3328" y="199"/>
                      </a:lnTo>
                      <a:lnTo>
                        <a:pt x="3317" y="203"/>
                      </a:lnTo>
                      <a:lnTo>
                        <a:pt x="3309" y="209"/>
                      </a:lnTo>
                      <a:lnTo>
                        <a:pt x="3288" y="218"/>
                      </a:lnTo>
                      <a:lnTo>
                        <a:pt x="3267" y="233"/>
                      </a:lnTo>
                      <a:lnTo>
                        <a:pt x="3248" y="252"/>
                      </a:lnTo>
                      <a:lnTo>
                        <a:pt x="3237" y="259"/>
                      </a:lnTo>
                      <a:lnTo>
                        <a:pt x="3233" y="264"/>
                      </a:lnTo>
                      <a:lnTo>
                        <a:pt x="3228" y="267"/>
                      </a:lnTo>
                      <a:lnTo>
                        <a:pt x="3209" y="286"/>
                      </a:lnTo>
                      <a:lnTo>
                        <a:pt x="3205" y="289"/>
                      </a:lnTo>
                      <a:lnTo>
                        <a:pt x="3199" y="294"/>
                      </a:lnTo>
                      <a:lnTo>
                        <a:pt x="3193" y="303"/>
                      </a:lnTo>
                      <a:lnTo>
                        <a:pt x="3187" y="309"/>
                      </a:lnTo>
                      <a:lnTo>
                        <a:pt x="3186" y="314"/>
                      </a:lnTo>
                      <a:lnTo>
                        <a:pt x="3167" y="335"/>
                      </a:lnTo>
                      <a:lnTo>
                        <a:pt x="3152" y="362"/>
                      </a:lnTo>
                      <a:lnTo>
                        <a:pt x="3148" y="367"/>
                      </a:lnTo>
                      <a:lnTo>
                        <a:pt x="3145" y="377"/>
                      </a:lnTo>
                      <a:lnTo>
                        <a:pt x="3145" y="379"/>
                      </a:lnTo>
                      <a:lnTo>
                        <a:pt x="3143" y="385"/>
                      </a:lnTo>
                      <a:lnTo>
                        <a:pt x="3134" y="407"/>
                      </a:lnTo>
                      <a:lnTo>
                        <a:pt x="3129" y="412"/>
                      </a:lnTo>
                      <a:lnTo>
                        <a:pt x="3129" y="417"/>
                      </a:lnTo>
                      <a:lnTo>
                        <a:pt x="3129" y="423"/>
                      </a:lnTo>
                      <a:lnTo>
                        <a:pt x="3125" y="428"/>
                      </a:lnTo>
                      <a:lnTo>
                        <a:pt x="3122" y="434"/>
                      </a:lnTo>
                      <a:lnTo>
                        <a:pt x="3119" y="444"/>
                      </a:lnTo>
                      <a:lnTo>
                        <a:pt x="3114" y="455"/>
                      </a:lnTo>
                      <a:lnTo>
                        <a:pt x="3109" y="459"/>
                      </a:lnTo>
                      <a:lnTo>
                        <a:pt x="3088" y="478"/>
                      </a:lnTo>
                      <a:lnTo>
                        <a:pt x="3083" y="480"/>
                      </a:lnTo>
                      <a:lnTo>
                        <a:pt x="3080" y="485"/>
                      </a:lnTo>
                      <a:lnTo>
                        <a:pt x="3077" y="488"/>
                      </a:lnTo>
                      <a:lnTo>
                        <a:pt x="3073" y="492"/>
                      </a:lnTo>
                      <a:lnTo>
                        <a:pt x="3077" y="488"/>
                      </a:lnTo>
                      <a:lnTo>
                        <a:pt x="3079" y="482"/>
                      </a:lnTo>
                      <a:lnTo>
                        <a:pt x="3081" y="477"/>
                      </a:lnTo>
                      <a:lnTo>
                        <a:pt x="3087" y="466"/>
                      </a:lnTo>
                      <a:lnTo>
                        <a:pt x="3091" y="461"/>
                      </a:lnTo>
                      <a:lnTo>
                        <a:pt x="3096" y="457"/>
                      </a:lnTo>
                      <a:lnTo>
                        <a:pt x="3100" y="451"/>
                      </a:lnTo>
                      <a:lnTo>
                        <a:pt x="3103" y="442"/>
                      </a:lnTo>
                      <a:lnTo>
                        <a:pt x="3105" y="425"/>
                      </a:lnTo>
                      <a:lnTo>
                        <a:pt x="3117" y="415"/>
                      </a:lnTo>
                      <a:lnTo>
                        <a:pt x="3117" y="411"/>
                      </a:lnTo>
                      <a:lnTo>
                        <a:pt x="3118" y="405"/>
                      </a:lnTo>
                      <a:lnTo>
                        <a:pt x="3121" y="400"/>
                      </a:lnTo>
                      <a:lnTo>
                        <a:pt x="3125" y="394"/>
                      </a:lnTo>
                      <a:lnTo>
                        <a:pt x="3128" y="386"/>
                      </a:lnTo>
                      <a:lnTo>
                        <a:pt x="3129" y="370"/>
                      </a:lnTo>
                      <a:lnTo>
                        <a:pt x="3129" y="359"/>
                      </a:lnTo>
                      <a:lnTo>
                        <a:pt x="3124" y="359"/>
                      </a:lnTo>
                      <a:lnTo>
                        <a:pt x="3118" y="355"/>
                      </a:lnTo>
                      <a:lnTo>
                        <a:pt x="3113" y="354"/>
                      </a:lnTo>
                      <a:lnTo>
                        <a:pt x="3106" y="356"/>
                      </a:lnTo>
                      <a:lnTo>
                        <a:pt x="3090" y="352"/>
                      </a:lnTo>
                      <a:lnTo>
                        <a:pt x="3084" y="352"/>
                      </a:lnTo>
                      <a:lnTo>
                        <a:pt x="3079" y="354"/>
                      </a:lnTo>
                      <a:lnTo>
                        <a:pt x="3073" y="356"/>
                      </a:lnTo>
                      <a:lnTo>
                        <a:pt x="3064" y="359"/>
                      </a:lnTo>
                      <a:lnTo>
                        <a:pt x="3068" y="354"/>
                      </a:lnTo>
                      <a:lnTo>
                        <a:pt x="3057" y="352"/>
                      </a:lnTo>
                      <a:lnTo>
                        <a:pt x="3052" y="354"/>
                      </a:lnTo>
                      <a:lnTo>
                        <a:pt x="3054" y="351"/>
                      </a:lnTo>
                      <a:lnTo>
                        <a:pt x="3071" y="351"/>
                      </a:lnTo>
                      <a:lnTo>
                        <a:pt x="3076" y="352"/>
                      </a:lnTo>
                      <a:lnTo>
                        <a:pt x="3081" y="351"/>
                      </a:lnTo>
                      <a:lnTo>
                        <a:pt x="3086" y="351"/>
                      </a:lnTo>
                      <a:lnTo>
                        <a:pt x="3091" y="350"/>
                      </a:lnTo>
                      <a:lnTo>
                        <a:pt x="3102" y="352"/>
                      </a:lnTo>
                      <a:lnTo>
                        <a:pt x="3107" y="352"/>
                      </a:lnTo>
                      <a:lnTo>
                        <a:pt x="3113" y="351"/>
                      </a:lnTo>
                      <a:lnTo>
                        <a:pt x="3118" y="352"/>
                      </a:lnTo>
                      <a:lnTo>
                        <a:pt x="3124" y="356"/>
                      </a:lnTo>
                      <a:lnTo>
                        <a:pt x="3132" y="356"/>
                      </a:lnTo>
                      <a:lnTo>
                        <a:pt x="3141" y="341"/>
                      </a:lnTo>
                      <a:lnTo>
                        <a:pt x="3141" y="337"/>
                      </a:lnTo>
                      <a:lnTo>
                        <a:pt x="3145" y="325"/>
                      </a:lnTo>
                      <a:lnTo>
                        <a:pt x="3145" y="321"/>
                      </a:lnTo>
                      <a:lnTo>
                        <a:pt x="3145" y="316"/>
                      </a:lnTo>
                      <a:lnTo>
                        <a:pt x="3151" y="312"/>
                      </a:lnTo>
                      <a:lnTo>
                        <a:pt x="3151" y="299"/>
                      </a:lnTo>
                      <a:lnTo>
                        <a:pt x="3155" y="294"/>
                      </a:lnTo>
                      <a:lnTo>
                        <a:pt x="3161" y="283"/>
                      </a:lnTo>
                      <a:lnTo>
                        <a:pt x="3167" y="278"/>
                      </a:lnTo>
                      <a:lnTo>
                        <a:pt x="3167" y="272"/>
                      </a:lnTo>
                      <a:lnTo>
                        <a:pt x="3170" y="267"/>
                      </a:lnTo>
                      <a:lnTo>
                        <a:pt x="3175" y="264"/>
                      </a:lnTo>
                      <a:lnTo>
                        <a:pt x="3176" y="260"/>
                      </a:lnTo>
                      <a:lnTo>
                        <a:pt x="3174" y="256"/>
                      </a:lnTo>
                      <a:lnTo>
                        <a:pt x="3176" y="259"/>
                      </a:lnTo>
                      <a:lnTo>
                        <a:pt x="3178" y="261"/>
                      </a:lnTo>
                      <a:lnTo>
                        <a:pt x="3176" y="265"/>
                      </a:lnTo>
                      <a:lnTo>
                        <a:pt x="3180" y="261"/>
                      </a:lnTo>
                      <a:lnTo>
                        <a:pt x="3186" y="259"/>
                      </a:lnTo>
                      <a:lnTo>
                        <a:pt x="3186" y="253"/>
                      </a:lnTo>
                      <a:lnTo>
                        <a:pt x="3180" y="253"/>
                      </a:lnTo>
                      <a:lnTo>
                        <a:pt x="3187" y="251"/>
                      </a:lnTo>
                      <a:lnTo>
                        <a:pt x="3187" y="244"/>
                      </a:lnTo>
                      <a:lnTo>
                        <a:pt x="3198" y="240"/>
                      </a:lnTo>
                      <a:lnTo>
                        <a:pt x="3202" y="240"/>
                      </a:lnTo>
                      <a:lnTo>
                        <a:pt x="3209" y="234"/>
                      </a:lnTo>
                      <a:lnTo>
                        <a:pt x="3210" y="234"/>
                      </a:lnTo>
                      <a:lnTo>
                        <a:pt x="3214" y="230"/>
                      </a:lnTo>
                      <a:lnTo>
                        <a:pt x="3220" y="230"/>
                      </a:lnTo>
                      <a:lnTo>
                        <a:pt x="3225" y="226"/>
                      </a:lnTo>
                      <a:lnTo>
                        <a:pt x="3228" y="215"/>
                      </a:lnTo>
                      <a:lnTo>
                        <a:pt x="3228" y="210"/>
                      </a:lnTo>
                      <a:lnTo>
                        <a:pt x="3225" y="204"/>
                      </a:lnTo>
                      <a:lnTo>
                        <a:pt x="3227" y="196"/>
                      </a:lnTo>
                      <a:lnTo>
                        <a:pt x="3225" y="191"/>
                      </a:lnTo>
                      <a:lnTo>
                        <a:pt x="3225" y="185"/>
                      </a:lnTo>
                      <a:lnTo>
                        <a:pt x="3231" y="184"/>
                      </a:lnTo>
                      <a:lnTo>
                        <a:pt x="3231" y="175"/>
                      </a:lnTo>
                      <a:lnTo>
                        <a:pt x="3232" y="169"/>
                      </a:lnTo>
                      <a:lnTo>
                        <a:pt x="3240" y="161"/>
                      </a:lnTo>
                      <a:lnTo>
                        <a:pt x="3242" y="150"/>
                      </a:lnTo>
                      <a:lnTo>
                        <a:pt x="3248" y="150"/>
                      </a:lnTo>
                      <a:lnTo>
                        <a:pt x="3252" y="147"/>
                      </a:lnTo>
                      <a:lnTo>
                        <a:pt x="3248" y="149"/>
                      </a:lnTo>
                      <a:lnTo>
                        <a:pt x="3247" y="145"/>
                      </a:lnTo>
                      <a:lnTo>
                        <a:pt x="3251" y="141"/>
                      </a:lnTo>
                      <a:lnTo>
                        <a:pt x="3256" y="143"/>
                      </a:lnTo>
                      <a:lnTo>
                        <a:pt x="3262" y="141"/>
                      </a:lnTo>
                      <a:lnTo>
                        <a:pt x="3267" y="141"/>
                      </a:lnTo>
                      <a:lnTo>
                        <a:pt x="3275" y="130"/>
                      </a:lnTo>
                      <a:lnTo>
                        <a:pt x="3281" y="131"/>
                      </a:lnTo>
                      <a:lnTo>
                        <a:pt x="3286" y="128"/>
                      </a:lnTo>
                      <a:lnTo>
                        <a:pt x="3308" y="116"/>
                      </a:lnTo>
                      <a:lnTo>
                        <a:pt x="3313" y="118"/>
                      </a:lnTo>
                      <a:lnTo>
                        <a:pt x="3328" y="114"/>
                      </a:lnTo>
                      <a:lnTo>
                        <a:pt x="3345" y="107"/>
                      </a:lnTo>
                      <a:lnTo>
                        <a:pt x="3349" y="101"/>
                      </a:lnTo>
                      <a:lnTo>
                        <a:pt x="3360" y="103"/>
                      </a:lnTo>
                      <a:lnTo>
                        <a:pt x="3365" y="101"/>
                      </a:lnTo>
                      <a:lnTo>
                        <a:pt x="3370" y="97"/>
                      </a:lnTo>
                      <a:lnTo>
                        <a:pt x="3379" y="93"/>
                      </a:lnTo>
                      <a:lnTo>
                        <a:pt x="3388" y="92"/>
                      </a:lnTo>
                      <a:lnTo>
                        <a:pt x="3395" y="92"/>
                      </a:lnTo>
                      <a:lnTo>
                        <a:pt x="3399" y="89"/>
                      </a:lnTo>
                      <a:lnTo>
                        <a:pt x="3404" y="92"/>
                      </a:lnTo>
                      <a:lnTo>
                        <a:pt x="3406" y="89"/>
                      </a:lnTo>
                      <a:lnTo>
                        <a:pt x="3408" y="88"/>
                      </a:lnTo>
                      <a:lnTo>
                        <a:pt x="3408" y="0"/>
                      </a:lnTo>
                      <a:lnTo>
                        <a:pt x="2525" y="0"/>
                      </a:lnTo>
                      <a:close/>
                      <a:moveTo>
                        <a:pt x="1674" y="369"/>
                      </a:moveTo>
                      <a:lnTo>
                        <a:pt x="1670" y="367"/>
                      </a:lnTo>
                      <a:lnTo>
                        <a:pt x="1664" y="362"/>
                      </a:lnTo>
                      <a:lnTo>
                        <a:pt x="1661" y="369"/>
                      </a:lnTo>
                      <a:lnTo>
                        <a:pt x="1661" y="374"/>
                      </a:lnTo>
                      <a:lnTo>
                        <a:pt x="1663" y="379"/>
                      </a:lnTo>
                      <a:lnTo>
                        <a:pt x="1663" y="385"/>
                      </a:lnTo>
                      <a:lnTo>
                        <a:pt x="1657" y="388"/>
                      </a:lnTo>
                      <a:lnTo>
                        <a:pt x="1652" y="389"/>
                      </a:lnTo>
                      <a:lnTo>
                        <a:pt x="1645" y="385"/>
                      </a:lnTo>
                      <a:lnTo>
                        <a:pt x="1644" y="381"/>
                      </a:lnTo>
                      <a:lnTo>
                        <a:pt x="1642" y="375"/>
                      </a:lnTo>
                      <a:lnTo>
                        <a:pt x="1641" y="364"/>
                      </a:lnTo>
                      <a:lnTo>
                        <a:pt x="1641" y="359"/>
                      </a:lnTo>
                      <a:lnTo>
                        <a:pt x="1644" y="355"/>
                      </a:lnTo>
                      <a:lnTo>
                        <a:pt x="1641" y="350"/>
                      </a:lnTo>
                      <a:lnTo>
                        <a:pt x="1644" y="343"/>
                      </a:lnTo>
                      <a:lnTo>
                        <a:pt x="1644" y="339"/>
                      </a:lnTo>
                      <a:lnTo>
                        <a:pt x="1644" y="335"/>
                      </a:lnTo>
                      <a:lnTo>
                        <a:pt x="1648" y="331"/>
                      </a:lnTo>
                      <a:lnTo>
                        <a:pt x="1649" y="326"/>
                      </a:lnTo>
                      <a:lnTo>
                        <a:pt x="1653" y="321"/>
                      </a:lnTo>
                      <a:lnTo>
                        <a:pt x="1659" y="317"/>
                      </a:lnTo>
                      <a:lnTo>
                        <a:pt x="1656" y="312"/>
                      </a:lnTo>
                      <a:lnTo>
                        <a:pt x="1652" y="312"/>
                      </a:lnTo>
                      <a:lnTo>
                        <a:pt x="1651" y="317"/>
                      </a:lnTo>
                      <a:lnTo>
                        <a:pt x="1646" y="322"/>
                      </a:lnTo>
                      <a:lnTo>
                        <a:pt x="1641" y="321"/>
                      </a:lnTo>
                      <a:lnTo>
                        <a:pt x="1644" y="312"/>
                      </a:lnTo>
                      <a:lnTo>
                        <a:pt x="1649" y="305"/>
                      </a:lnTo>
                      <a:lnTo>
                        <a:pt x="1655" y="294"/>
                      </a:lnTo>
                      <a:lnTo>
                        <a:pt x="1649" y="283"/>
                      </a:lnTo>
                      <a:lnTo>
                        <a:pt x="1645" y="282"/>
                      </a:lnTo>
                      <a:lnTo>
                        <a:pt x="1636" y="290"/>
                      </a:lnTo>
                      <a:lnTo>
                        <a:pt x="1633" y="299"/>
                      </a:lnTo>
                      <a:lnTo>
                        <a:pt x="1627" y="305"/>
                      </a:lnTo>
                      <a:lnTo>
                        <a:pt x="1626" y="303"/>
                      </a:lnTo>
                      <a:lnTo>
                        <a:pt x="1626" y="298"/>
                      </a:lnTo>
                      <a:lnTo>
                        <a:pt x="1625" y="294"/>
                      </a:lnTo>
                      <a:lnTo>
                        <a:pt x="1625" y="287"/>
                      </a:lnTo>
                      <a:lnTo>
                        <a:pt x="1629" y="278"/>
                      </a:lnTo>
                      <a:lnTo>
                        <a:pt x="1629" y="272"/>
                      </a:lnTo>
                      <a:lnTo>
                        <a:pt x="1625" y="261"/>
                      </a:lnTo>
                      <a:lnTo>
                        <a:pt x="1619" y="256"/>
                      </a:lnTo>
                      <a:lnTo>
                        <a:pt x="1614" y="260"/>
                      </a:lnTo>
                      <a:lnTo>
                        <a:pt x="1610" y="264"/>
                      </a:lnTo>
                      <a:lnTo>
                        <a:pt x="1609" y="260"/>
                      </a:lnTo>
                      <a:lnTo>
                        <a:pt x="1614" y="255"/>
                      </a:lnTo>
                      <a:lnTo>
                        <a:pt x="1615" y="249"/>
                      </a:lnTo>
                      <a:lnTo>
                        <a:pt x="1610" y="251"/>
                      </a:lnTo>
                      <a:lnTo>
                        <a:pt x="1604" y="248"/>
                      </a:lnTo>
                      <a:lnTo>
                        <a:pt x="1603" y="253"/>
                      </a:lnTo>
                      <a:lnTo>
                        <a:pt x="1596" y="268"/>
                      </a:lnTo>
                      <a:lnTo>
                        <a:pt x="1592" y="265"/>
                      </a:lnTo>
                      <a:lnTo>
                        <a:pt x="1585" y="263"/>
                      </a:lnTo>
                      <a:lnTo>
                        <a:pt x="1585" y="252"/>
                      </a:lnTo>
                      <a:lnTo>
                        <a:pt x="1581" y="245"/>
                      </a:lnTo>
                      <a:lnTo>
                        <a:pt x="1580" y="240"/>
                      </a:lnTo>
                      <a:lnTo>
                        <a:pt x="1575" y="234"/>
                      </a:lnTo>
                      <a:lnTo>
                        <a:pt x="1571" y="233"/>
                      </a:lnTo>
                      <a:lnTo>
                        <a:pt x="1565" y="227"/>
                      </a:lnTo>
                      <a:lnTo>
                        <a:pt x="1564" y="222"/>
                      </a:lnTo>
                      <a:lnTo>
                        <a:pt x="1562" y="217"/>
                      </a:lnTo>
                      <a:lnTo>
                        <a:pt x="1552" y="207"/>
                      </a:lnTo>
                      <a:lnTo>
                        <a:pt x="1547" y="202"/>
                      </a:lnTo>
                      <a:lnTo>
                        <a:pt x="1546" y="196"/>
                      </a:lnTo>
                      <a:lnTo>
                        <a:pt x="1543" y="192"/>
                      </a:lnTo>
                      <a:lnTo>
                        <a:pt x="1542" y="187"/>
                      </a:lnTo>
                      <a:lnTo>
                        <a:pt x="1553" y="181"/>
                      </a:lnTo>
                      <a:lnTo>
                        <a:pt x="1558" y="180"/>
                      </a:lnTo>
                      <a:lnTo>
                        <a:pt x="1562" y="175"/>
                      </a:lnTo>
                      <a:lnTo>
                        <a:pt x="1558" y="175"/>
                      </a:lnTo>
                      <a:lnTo>
                        <a:pt x="1553" y="175"/>
                      </a:lnTo>
                      <a:lnTo>
                        <a:pt x="1550" y="173"/>
                      </a:lnTo>
                      <a:lnTo>
                        <a:pt x="1545" y="176"/>
                      </a:lnTo>
                      <a:lnTo>
                        <a:pt x="1541" y="175"/>
                      </a:lnTo>
                      <a:lnTo>
                        <a:pt x="1535" y="172"/>
                      </a:lnTo>
                      <a:lnTo>
                        <a:pt x="1531" y="166"/>
                      </a:lnTo>
                      <a:lnTo>
                        <a:pt x="1526" y="164"/>
                      </a:lnTo>
                      <a:lnTo>
                        <a:pt x="1528" y="149"/>
                      </a:lnTo>
                      <a:lnTo>
                        <a:pt x="1535" y="143"/>
                      </a:lnTo>
                      <a:lnTo>
                        <a:pt x="1535" y="142"/>
                      </a:lnTo>
                      <a:lnTo>
                        <a:pt x="1537" y="131"/>
                      </a:lnTo>
                      <a:lnTo>
                        <a:pt x="1539" y="126"/>
                      </a:lnTo>
                      <a:lnTo>
                        <a:pt x="1539" y="120"/>
                      </a:lnTo>
                      <a:lnTo>
                        <a:pt x="1542" y="111"/>
                      </a:lnTo>
                      <a:lnTo>
                        <a:pt x="1550" y="110"/>
                      </a:lnTo>
                      <a:lnTo>
                        <a:pt x="1556" y="114"/>
                      </a:lnTo>
                      <a:lnTo>
                        <a:pt x="1561" y="112"/>
                      </a:lnTo>
                      <a:lnTo>
                        <a:pt x="1571" y="112"/>
                      </a:lnTo>
                      <a:lnTo>
                        <a:pt x="1576" y="114"/>
                      </a:lnTo>
                      <a:lnTo>
                        <a:pt x="1587" y="120"/>
                      </a:lnTo>
                      <a:lnTo>
                        <a:pt x="1592" y="126"/>
                      </a:lnTo>
                      <a:lnTo>
                        <a:pt x="1598" y="122"/>
                      </a:lnTo>
                      <a:lnTo>
                        <a:pt x="1598" y="122"/>
                      </a:lnTo>
                      <a:lnTo>
                        <a:pt x="1599" y="127"/>
                      </a:lnTo>
                      <a:lnTo>
                        <a:pt x="1599" y="133"/>
                      </a:lnTo>
                      <a:lnTo>
                        <a:pt x="1604" y="138"/>
                      </a:lnTo>
                      <a:lnTo>
                        <a:pt x="1607" y="143"/>
                      </a:lnTo>
                      <a:lnTo>
                        <a:pt x="1607" y="149"/>
                      </a:lnTo>
                      <a:lnTo>
                        <a:pt x="1611" y="153"/>
                      </a:lnTo>
                      <a:lnTo>
                        <a:pt x="1611" y="158"/>
                      </a:lnTo>
                      <a:lnTo>
                        <a:pt x="1615" y="164"/>
                      </a:lnTo>
                      <a:lnTo>
                        <a:pt x="1618" y="173"/>
                      </a:lnTo>
                      <a:lnTo>
                        <a:pt x="1623" y="179"/>
                      </a:lnTo>
                      <a:lnTo>
                        <a:pt x="1621" y="183"/>
                      </a:lnTo>
                      <a:lnTo>
                        <a:pt x="1621" y="188"/>
                      </a:lnTo>
                      <a:lnTo>
                        <a:pt x="1619" y="191"/>
                      </a:lnTo>
                      <a:lnTo>
                        <a:pt x="1630" y="206"/>
                      </a:lnTo>
                      <a:lnTo>
                        <a:pt x="1633" y="217"/>
                      </a:lnTo>
                      <a:lnTo>
                        <a:pt x="1638" y="227"/>
                      </a:lnTo>
                      <a:lnTo>
                        <a:pt x="1637" y="233"/>
                      </a:lnTo>
                      <a:lnTo>
                        <a:pt x="1640" y="238"/>
                      </a:lnTo>
                      <a:lnTo>
                        <a:pt x="1637" y="244"/>
                      </a:lnTo>
                      <a:lnTo>
                        <a:pt x="1641" y="249"/>
                      </a:lnTo>
                      <a:lnTo>
                        <a:pt x="1644" y="255"/>
                      </a:lnTo>
                      <a:lnTo>
                        <a:pt x="1648" y="260"/>
                      </a:lnTo>
                      <a:lnTo>
                        <a:pt x="1649" y="270"/>
                      </a:lnTo>
                      <a:lnTo>
                        <a:pt x="1655" y="272"/>
                      </a:lnTo>
                      <a:lnTo>
                        <a:pt x="1657" y="278"/>
                      </a:lnTo>
                      <a:lnTo>
                        <a:pt x="1653" y="278"/>
                      </a:lnTo>
                      <a:lnTo>
                        <a:pt x="1653" y="282"/>
                      </a:lnTo>
                      <a:lnTo>
                        <a:pt x="1661" y="293"/>
                      </a:lnTo>
                      <a:lnTo>
                        <a:pt x="1665" y="303"/>
                      </a:lnTo>
                      <a:lnTo>
                        <a:pt x="1670" y="310"/>
                      </a:lnTo>
                      <a:lnTo>
                        <a:pt x="1675" y="314"/>
                      </a:lnTo>
                      <a:lnTo>
                        <a:pt x="1678" y="320"/>
                      </a:lnTo>
                      <a:lnTo>
                        <a:pt x="1675" y="325"/>
                      </a:lnTo>
                      <a:lnTo>
                        <a:pt x="1678" y="329"/>
                      </a:lnTo>
                      <a:lnTo>
                        <a:pt x="1672" y="335"/>
                      </a:lnTo>
                      <a:lnTo>
                        <a:pt x="1675" y="359"/>
                      </a:lnTo>
                      <a:lnTo>
                        <a:pt x="1675" y="364"/>
                      </a:lnTo>
                      <a:lnTo>
                        <a:pt x="1678" y="370"/>
                      </a:lnTo>
                      <a:lnTo>
                        <a:pt x="1674" y="369"/>
                      </a:lnTo>
                      <a:close/>
                      <a:moveTo>
                        <a:pt x="2740" y="303"/>
                      </a:moveTo>
                      <a:lnTo>
                        <a:pt x="2729" y="317"/>
                      </a:lnTo>
                      <a:lnTo>
                        <a:pt x="2718" y="316"/>
                      </a:lnTo>
                      <a:lnTo>
                        <a:pt x="2717" y="303"/>
                      </a:lnTo>
                      <a:lnTo>
                        <a:pt x="2711" y="303"/>
                      </a:lnTo>
                      <a:lnTo>
                        <a:pt x="2702" y="306"/>
                      </a:lnTo>
                      <a:lnTo>
                        <a:pt x="2696" y="314"/>
                      </a:lnTo>
                      <a:lnTo>
                        <a:pt x="2694" y="324"/>
                      </a:lnTo>
                      <a:lnTo>
                        <a:pt x="2687" y="326"/>
                      </a:lnTo>
                      <a:lnTo>
                        <a:pt x="2680" y="335"/>
                      </a:lnTo>
                      <a:lnTo>
                        <a:pt x="2680" y="344"/>
                      </a:lnTo>
                      <a:lnTo>
                        <a:pt x="2685" y="350"/>
                      </a:lnTo>
                      <a:lnTo>
                        <a:pt x="2691" y="350"/>
                      </a:lnTo>
                      <a:lnTo>
                        <a:pt x="2695" y="350"/>
                      </a:lnTo>
                      <a:lnTo>
                        <a:pt x="2710" y="355"/>
                      </a:lnTo>
                      <a:lnTo>
                        <a:pt x="2717" y="364"/>
                      </a:lnTo>
                      <a:lnTo>
                        <a:pt x="2595" y="480"/>
                      </a:lnTo>
                      <a:lnTo>
                        <a:pt x="2557" y="440"/>
                      </a:lnTo>
                      <a:lnTo>
                        <a:pt x="2562" y="411"/>
                      </a:lnTo>
                      <a:lnTo>
                        <a:pt x="2574" y="423"/>
                      </a:lnTo>
                      <a:lnTo>
                        <a:pt x="2592" y="407"/>
                      </a:lnTo>
                      <a:lnTo>
                        <a:pt x="2597" y="411"/>
                      </a:lnTo>
                      <a:lnTo>
                        <a:pt x="2603" y="411"/>
                      </a:lnTo>
                      <a:lnTo>
                        <a:pt x="2612" y="400"/>
                      </a:lnTo>
                      <a:lnTo>
                        <a:pt x="2615" y="386"/>
                      </a:lnTo>
                      <a:lnTo>
                        <a:pt x="2615" y="385"/>
                      </a:lnTo>
                      <a:lnTo>
                        <a:pt x="2737" y="270"/>
                      </a:lnTo>
                      <a:lnTo>
                        <a:pt x="2745" y="272"/>
                      </a:lnTo>
                      <a:lnTo>
                        <a:pt x="2751" y="280"/>
                      </a:lnTo>
                      <a:lnTo>
                        <a:pt x="2752" y="290"/>
                      </a:lnTo>
                      <a:lnTo>
                        <a:pt x="2740" y="303"/>
                      </a:lnTo>
                      <a:close/>
                      <a:moveTo>
                        <a:pt x="3397" y="123"/>
                      </a:moveTo>
                      <a:lnTo>
                        <a:pt x="3387" y="126"/>
                      </a:lnTo>
                      <a:lnTo>
                        <a:pt x="3377" y="124"/>
                      </a:lnTo>
                      <a:lnTo>
                        <a:pt x="3372" y="126"/>
                      </a:lnTo>
                      <a:lnTo>
                        <a:pt x="3366" y="130"/>
                      </a:lnTo>
                      <a:lnTo>
                        <a:pt x="3361" y="133"/>
                      </a:lnTo>
                      <a:lnTo>
                        <a:pt x="3360" y="138"/>
                      </a:lnTo>
                      <a:lnTo>
                        <a:pt x="3365" y="141"/>
                      </a:lnTo>
                      <a:lnTo>
                        <a:pt x="3370" y="139"/>
                      </a:lnTo>
                      <a:lnTo>
                        <a:pt x="3374" y="141"/>
                      </a:lnTo>
                      <a:lnTo>
                        <a:pt x="3380" y="141"/>
                      </a:lnTo>
                      <a:lnTo>
                        <a:pt x="3395" y="142"/>
                      </a:lnTo>
                      <a:lnTo>
                        <a:pt x="3406" y="145"/>
                      </a:lnTo>
                      <a:lnTo>
                        <a:pt x="3408" y="146"/>
                      </a:lnTo>
                      <a:lnTo>
                        <a:pt x="3408" y="122"/>
                      </a:lnTo>
                      <a:lnTo>
                        <a:pt x="3406" y="122"/>
                      </a:lnTo>
                      <a:lnTo>
                        <a:pt x="3397" y="123"/>
                      </a:lnTo>
                      <a:close/>
                      <a:moveTo>
                        <a:pt x="2483" y="709"/>
                      </a:moveTo>
                      <a:lnTo>
                        <a:pt x="2494" y="713"/>
                      </a:lnTo>
                      <a:lnTo>
                        <a:pt x="2500" y="712"/>
                      </a:lnTo>
                      <a:lnTo>
                        <a:pt x="2508" y="701"/>
                      </a:lnTo>
                      <a:lnTo>
                        <a:pt x="2508" y="706"/>
                      </a:lnTo>
                      <a:lnTo>
                        <a:pt x="2502" y="710"/>
                      </a:lnTo>
                      <a:lnTo>
                        <a:pt x="2508" y="716"/>
                      </a:lnTo>
                      <a:lnTo>
                        <a:pt x="2509" y="714"/>
                      </a:lnTo>
                      <a:lnTo>
                        <a:pt x="2512" y="709"/>
                      </a:lnTo>
                      <a:lnTo>
                        <a:pt x="2520" y="694"/>
                      </a:lnTo>
                      <a:lnTo>
                        <a:pt x="2515" y="691"/>
                      </a:lnTo>
                      <a:lnTo>
                        <a:pt x="2516" y="686"/>
                      </a:lnTo>
                      <a:lnTo>
                        <a:pt x="2510" y="687"/>
                      </a:lnTo>
                      <a:lnTo>
                        <a:pt x="2509" y="694"/>
                      </a:lnTo>
                      <a:lnTo>
                        <a:pt x="2506" y="687"/>
                      </a:lnTo>
                      <a:lnTo>
                        <a:pt x="2501" y="686"/>
                      </a:lnTo>
                      <a:lnTo>
                        <a:pt x="2501" y="682"/>
                      </a:lnTo>
                      <a:lnTo>
                        <a:pt x="2500" y="679"/>
                      </a:lnTo>
                      <a:lnTo>
                        <a:pt x="2496" y="679"/>
                      </a:lnTo>
                      <a:lnTo>
                        <a:pt x="2490" y="683"/>
                      </a:lnTo>
                      <a:lnTo>
                        <a:pt x="2489" y="689"/>
                      </a:lnTo>
                      <a:lnTo>
                        <a:pt x="2478" y="683"/>
                      </a:lnTo>
                      <a:lnTo>
                        <a:pt x="2478" y="682"/>
                      </a:lnTo>
                      <a:lnTo>
                        <a:pt x="2474" y="683"/>
                      </a:lnTo>
                      <a:lnTo>
                        <a:pt x="2467" y="686"/>
                      </a:lnTo>
                      <a:lnTo>
                        <a:pt x="2463" y="690"/>
                      </a:lnTo>
                      <a:lnTo>
                        <a:pt x="2464" y="694"/>
                      </a:lnTo>
                      <a:lnTo>
                        <a:pt x="2463" y="695"/>
                      </a:lnTo>
                      <a:lnTo>
                        <a:pt x="2458" y="694"/>
                      </a:lnTo>
                      <a:lnTo>
                        <a:pt x="2453" y="697"/>
                      </a:lnTo>
                      <a:lnTo>
                        <a:pt x="2448" y="691"/>
                      </a:lnTo>
                      <a:lnTo>
                        <a:pt x="2449" y="686"/>
                      </a:lnTo>
                      <a:lnTo>
                        <a:pt x="2444" y="687"/>
                      </a:lnTo>
                      <a:lnTo>
                        <a:pt x="2440" y="691"/>
                      </a:lnTo>
                      <a:lnTo>
                        <a:pt x="2429" y="690"/>
                      </a:lnTo>
                      <a:lnTo>
                        <a:pt x="2426" y="695"/>
                      </a:lnTo>
                      <a:lnTo>
                        <a:pt x="2436" y="699"/>
                      </a:lnTo>
                      <a:lnTo>
                        <a:pt x="2441" y="699"/>
                      </a:lnTo>
                      <a:lnTo>
                        <a:pt x="2447" y="701"/>
                      </a:lnTo>
                      <a:lnTo>
                        <a:pt x="2458" y="701"/>
                      </a:lnTo>
                      <a:lnTo>
                        <a:pt x="2462" y="702"/>
                      </a:lnTo>
                      <a:lnTo>
                        <a:pt x="2467" y="702"/>
                      </a:lnTo>
                      <a:lnTo>
                        <a:pt x="2474" y="705"/>
                      </a:lnTo>
                      <a:lnTo>
                        <a:pt x="2478" y="705"/>
                      </a:lnTo>
                      <a:lnTo>
                        <a:pt x="2483" y="709"/>
                      </a:lnTo>
                      <a:close/>
                      <a:moveTo>
                        <a:pt x="2413" y="694"/>
                      </a:moveTo>
                      <a:lnTo>
                        <a:pt x="2414" y="699"/>
                      </a:lnTo>
                      <a:lnTo>
                        <a:pt x="2420" y="699"/>
                      </a:lnTo>
                      <a:lnTo>
                        <a:pt x="2424" y="695"/>
                      </a:lnTo>
                      <a:lnTo>
                        <a:pt x="2418" y="690"/>
                      </a:lnTo>
                      <a:lnTo>
                        <a:pt x="2413" y="694"/>
                      </a:lnTo>
                      <a:close/>
                      <a:moveTo>
                        <a:pt x="2380" y="670"/>
                      </a:moveTo>
                      <a:lnTo>
                        <a:pt x="2376" y="670"/>
                      </a:lnTo>
                      <a:lnTo>
                        <a:pt x="2372" y="670"/>
                      </a:lnTo>
                      <a:lnTo>
                        <a:pt x="2373" y="675"/>
                      </a:lnTo>
                      <a:lnTo>
                        <a:pt x="2382" y="685"/>
                      </a:lnTo>
                      <a:lnTo>
                        <a:pt x="2386" y="686"/>
                      </a:lnTo>
                      <a:lnTo>
                        <a:pt x="2387" y="679"/>
                      </a:lnTo>
                      <a:lnTo>
                        <a:pt x="2391" y="674"/>
                      </a:lnTo>
                      <a:lnTo>
                        <a:pt x="2386" y="671"/>
                      </a:lnTo>
                      <a:lnTo>
                        <a:pt x="2380" y="670"/>
                      </a:lnTo>
                      <a:close/>
                      <a:moveTo>
                        <a:pt x="209" y="335"/>
                      </a:moveTo>
                      <a:lnTo>
                        <a:pt x="210" y="329"/>
                      </a:lnTo>
                      <a:lnTo>
                        <a:pt x="205" y="332"/>
                      </a:lnTo>
                      <a:lnTo>
                        <a:pt x="202" y="337"/>
                      </a:lnTo>
                      <a:lnTo>
                        <a:pt x="202" y="325"/>
                      </a:lnTo>
                      <a:lnTo>
                        <a:pt x="198" y="320"/>
                      </a:lnTo>
                      <a:lnTo>
                        <a:pt x="203" y="316"/>
                      </a:lnTo>
                      <a:lnTo>
                        <a:pt x="198" y="303"/>
                      </a:lnTo>
                      <a:lnTo>
                        <a:pt x="194" y="299"/>
                      </a:lnTo>
                      <a:lnTo>
                        <a:pt x="198" y="294"/>
                      </a:lnTo>
                      <a:lnTo>
                        <a:pt x="198" y="289"/>
                      </a:lnTo>
                      <a:lnTo>
                        <a:pt x="193" y="286"/>
                      </a:lnTo>
                      <a:lnTo>
                        <a:pt x="191" y="280"/>
                      </a:lnTo>
                      <a:lnTo>
                        <a:pt x="193" y="278"/>
                      </a:lnTo>
                      <a:lnTo>
                        <a:pt x="187" y="275"/>
                      </a:lnTo>
                      <a:lnTo>
                        <a:pt x="184" y="270"/>
                      </a:lnTo>
                      <a:lnTo>
                        <a:pt x="179" y="267"/>
                      </a:lnTo>
                      <a:lnTo>
                        <a:pt x="174" y="261"/>
                      </a:lnTo>
                      <a:lnTo>
                        <a:pt x="168" y="260"/>
                      </a:lnTo>
                      <a:lnTo>
                        <a:pt x="163" y="255"/>
                      </a:lnTo>
                      <a:lnTo>
                        <a:pt x="159" y="249"/>
                      </a:lnTo>
                      <a:lnTo>
                        <a:pt x="155" y="244"/>
                      </a:lnTo>
                      <a:lnTo>
                        <a:pt x="152" y="240"/>
                      </a:lnTo>
                      <a:lnTo>
                        <a:pt x="152" y="234"/>
                      </a:lnTo>
                      <a:lnTo>
                        <a:pt x="149" y="227"/>
                      </a:lnTo>
                      <a:lnTo>
                        <a:pt x="155" y="229"/>
                      </a:lnTo>
                      <a:lnTo>
                        <a:pt x="155" y="225"/>
                      </a:lnTo>
                      <a:lnTo>
                        <a:pt x="149" y="214"/>
                      </a:lnTo>
                      <a:lnTo>
                        <a:pt x="145" y="203"/>
                      </a:lnTo>
                      <a:lnTo>
                        <a:pt x="145" y="199"/>
                      </a:lnTo>
                      <a:lnTo>
                        <a:pt x="141" y="184"/>
                      </a:lnTo>
                      <a:lnTo>
                        <a:pt x="141" y="173"/>
                      </a:lnTo>
                      <a:lnTo>
                        <a:pt x="137" y="168"/>
                      </a:lnTo>
                      <a:lnTo>
                        <a:pt x="133" y="165"/>
                      </a:lnTo>
                      <a:lnTo>
                        <a:pt x="126" y="164"/>
                      </a:lnTo>
                      <a:lnTo>
                        <a:pt x="122" y="158"/>
                      </a:lnTo>
                      <a:lnTo>
                        <a:pt x="117" y="157"/>
                      </a:lnTo>
                      <a:lnTo>
                        <a:pt x="112" y="153"/>
                      </a:lnTo>
                      <a:lnTo>
                        <a:pt x="108" y="149"/>
                      </a:lnTo>
                      <a:lnTo>
                        <a:pt x="103" y="146"/>
                      </a:lnTo>
                      <a:lnTo>
                        <a:pt x="95" y="143"/>
                      </a:lnTo>
                      <a:lnTo>
                        <a:pt x="85" y="139"/>
                      </a:lnTo>
                      <a:lnTo>
                        <a:pt x="80" y="134"/>
                      </a:lnTo>
                      <a:lnTo>
                        <a:pt x="69" y="128"/>
                      </a:lnTo>
                      <a:lnTo>
                        <a:pt x="68" y="126"/>
                      </a:lnTo>
                      <a:lnTo>
                        <a:pt x="57" y="118"/>
                      </a:lnTo>
                      <a:lnTo>
                        <a:pt x="51" y="112"/>
                      </a:lnTo>
                      <a:lnTo>
                        <a:pt x="49" y="107"/>
                      </a:lnTo>
                      <a:lnTo>
                        <a:pt x="46" y="105"/>
                      </a:lnTo>
                      <a:lnTo>
                        <a:pt x="43" y="100"/>
                      </a:lnTo>
                      <a:lnTo>
                        <a:pt x="27" y="88"/>
                      </a:lnTo>
                      <a:lnTo>
                        <a:pt x="23" y="88"/>
                      </a:lnTo>
                      <a:lnTo>
                        <a:pt x="19" y="85"/>
                      </a:lnTo>
                      <a:lnTo>
                        <a:pt x="9" y="88"/>
                      </a:lnTo>
                      <a:lnTo>
                        <a:pt x="4" y="86"/>
                      </a:lnTo>
                      <a:lnTo>
                        <a:pt x="0" y="92"/>
                      </a:lnTo>
                      <a:lnTo>
                        <a:pt x="4" y="97"/>
                      </a:lnTo>
                      <a:lnTo>
                        <a:pt x="1" y="100"/>
                      </a:lnTo>
                      <a:lnTo>
                        <a:pt x="4" y="105"/>
                      </a:lnTo>
                      <a:lnTo>
                        <a:pt x="7" y="111"/>
                      </a:lnTo>
                      <a:lnTo>
                        <a:pt x="15" y="118"/>
                      </a:lnTo>
                      <a:lnTo>
                        <a:pt x="26" y="119"/>
                      </a:lnTo>
                      <a:lnTo>
                        <a:pt x="30" y="119"/>
                      </a:lnTo>
                      <a:lnTo>
                        <a:pt x="35" y="115"/>
                      </a:lnTo>
                      <a:lnTo>
                        <a:pt x="30" y="114"/>
                      </a:lnTo>
                      <a:lnTo>
                        <a:pt x="26" y="108"/>
                      </a:lnTo>
                      <a:lnTo>
                        <a:pt x="42" y="118"/>
                      </a:lnTo>
                      <a:lnTo>
                        <a:pt x="46" y="119"/>
                      </a:lnTo>
                      <a:lnTo>
                        <a:pt x="42" y="119"/>
                      </a:lnTo>
                      <a:lnTo>
                        <a:pt x="38" y="123"/>
                      </a:lnTo>
                      <a:lnTo>
                        <a:pt x="39" y="128"/>
                      </a:lnTo>
                      <a:lnTo>
                        <a:pt x="39" y="134"/>
                      </a:lnTo>
                      <a:lnTo>
                        <a:pt x="35" y="123"/>
                      </a:lnTo>
                      <a:lnTo>
                        <a:pt x="31" y="122"/>
                      </a:lnTo>
                      <a:lnTo>
                        <a:pt x="18" y="120"/>
                      </a:lnTo>
                      <a:lnTo>
                        <a:pt x="13" y="126"/>
                      </a:lnTo>
                      <a:lnTo>
                        <a:pt x="15" y="131"/>
                      </a:lnTo>
                      <a:lnTo>
                        <a:pt x="20" y="133"/>
                      </a:lnTo>
                      <a:lnTo>
                        <a:pt x="19" y="138"/>
                      </a:lnTo>
                      <a:lnTo>
                        <a:pt x="20" y="139"/>
                      </a:lnTo>
                      <a:lnTo>
                        <a:pt x="9" y="145"/>
                      </a:lnTo>
                      <a:lnTo>
                        <a:pt x="15" y="150"/>
                      </a:lnTo>
                      <a:lnTo>
                        <a:pt x="20" y="147"/>
                      </a:lnTo>
                      <a:lnTo>
                        <a:pt x="26" y="147"/>
                      </a:lnTo>
                      <a:lnTo>
                        <a:pt x="26" y="150"/>
                      </a:lnTo>
                      <a:lnTo>
                        <a:pt x="35" y="149"/>
                      </a:lnTo>
                      <a:lnTo>
                        <a:pt x="31" y="154"/>
                      </a:lnTo>
                      <a:lnTo>
                        <a:pt x="32" y="160"/>
                      </a:lnTo>
                      <a:lnTo>
                        <a:pt x="38" y="162"/>
                      </a:lnTo>
                      <a:lnTo>
                        <a:pt x="39" y="161"/>
                      </a:lnTo>
                      <a:lnTo>
                        <a:pt x="43" y="157"/>
                      </a:lnTo>
                      <a:lnTo>
                        <a:pt x="47" y="161"/>
                      </a:lnTo>
                      <a:lnTo>
                        <a:pt x="43" y="166"/>
                      </a:lnTo>
                      <a:lnTo>
                        <a:pt x="41" y="172"/>
                      </a:lnTo>
                      <a:lnTo>
                        <a:pt x="42" y="177"/>
                      </a:lnTo>
                      <a:lnTo>
                        <a:pt x="47" y="180"/>
                      </a:lnTo>
                      <a:lnTo>
                        <a:pt x="53" y="181"/>
                      </a:lnTo>
                      <a:lnTo>
                        <a:pt x="56" y="176"/>
                      </a:lnTo>
                      <a:lnTo>
                        <a:pt x="56" y="181"/>
                      </a:lnTo>
                      <a:lnTo>
                        <a:pt x="57" y="181"/>
                      </a:lnTo>
                      <a:lnTo>
                        <a:pt x="61" y="176"/>
                      </a:lnTo>
                      <a:lnTo>
                        <a:pt x="64" y="181"/>
                      </a:lnTo>
                      <a:lnTo>
                        <a:pt x="69" y="184"/>
                      </a:lnTo>
                      <a:lnTo>
                        <a:pt x="68" y="188"/>
                      </a:lnTo>
                      <a:lnTo>
                        <a:pt x="68" y="200"/>
                      </a:lnTo>
                      <a:lnTo>
                        <a:pt x="72" y="200"/>
                      </a:lnTo>
                      <a:lnTo>
                        <a:pt x="77" y="196"/>
                      </a:lnTo>
                      <a:lnTo>
                        <a:pt x="72" y="202"/>
                      </a:lnTo>
                      <a:lnTo>
                        <a:pt x="77" y="206"/>
                      </a:lnTo>
                      <a:lnTo>
                        <a:pt x="83" y="209"/>
                      </a:lnTo>
                      <a:lnTo>
                        <a:pt x="91" y="209"/>
                      </a:lnTo>
                      <a:lnTo>
                        <a:pt x="85" y="210"/>
                      </a:lnTo>
                      <a:lnTo>
                        <a:pt x="75" y="209"/>
                      </a:lnTo>
                      <a:lnTo>
                        <a:pt x="70" y="209"/>
                      </a:lnTo>
                      <a:lnTo>
                        <a:pt x="65" y="209"/>
                      </a:lnTo>
                      <a:lnTo>
                        <a:pt x="64" y="214"/>
                      </a:lnTo>
                      <a:lnTo>
                        <a:pt x="61" y="222"/>
                      </a:lnTo>
                      <a:lnTo>
                        <a:pt x="65" y="226"/>
                      </a:lnTo>
                      <a:lnTo>
                        <a:pt x="66" y="221"/>
                      </a:lnTo>
                      <a:lnTo>
                        <a:pt x="70" y="226"/>
                      </a:lnTo>
                      <a:lnTo>
                        <a:pt x="76" y="229"/>
                      </a:lnTo>
                      <a:lnTo>
                        <a:pt x="87" y="227"/>
                      </a:lnTo>
                      <a:lnTo>
                        <a:pt x="87" y="233"/>
                      </a:lnTo>
                      <a:lnTo>
                        <a:pt x="91" y="236"/>
                      </a:lnTo>
                      <a:lnTo>
                        <a:pt x="93" y="233"/>
                      </a:lnTo>
                      <a:lnTo>
                        <a:pt x="91" y="238"/>
                      </a:lnTo>
                      <a:lnTo>
                        <a:pt x="87" y="241"/>
                      </a:lnTo>
                      <a:lnTo>
                        <a:pt x="87" y="246"/>
                      </a:lnTo>
                      <a:lnTo>
                        <a:pt x="96" y="242"/>
                      </a:lnTo>
                      <a:lnTo>
                        <a:pt x="98" y="253"/>
                      </a:lnTo>
                      <a:lnTo>
                        <a:pt x="103" y="253"/>
                      </a:lnTo>
                      <a:lnTo>
                        <a:pt x="104" y="256"/>
                      </a:lnTo>
                      <a:lnTo>
                        <a:pt x="99" y="259"/>
                      </a:lnTo>
                      <a:lnTo>
                        <a:pt x="93" y="259"/>
                      </a:lnTo>
                      <a:lnTo>
                        <a:pt x="99" y="268"/>
                      </a:lnTo>
                      <a:lnTo>
                        <a:pt x="106" y="278"/>
                      </a:lnTo>
                      <a:lnTo>
                        <a:pt x="111" y="276"/>
                      </a:lnTo>
                      <a:lnTo>
                        <a:pt x="115" y="271"/>
                      </a:lnTo>
                      <a:lnTo>
                        <a:pt x="115" y="276"/>
                      </a:lnTo>
                      <a:lnTo>
                        <a:pt x="119" y="279"/>
                      </a:lnTo>
                      <a:lnTo>
                        <a:pt x="125" y="278"/>
                      </a:lnTo>
                      <a:lnTo>
                        <a:pt x="136" y="282"/>
                      </a:lnTo>
                      <a:lnTo>
                        <a:pt x="141" y="278"/>
                      </a:lnTo>
                      <a:lnTo>
                        <a:pt x="145" y="272"/>
                      </a:lnTo>
                      <a:lnTo>
                        <a:pt x="148" y="264"/>
                      </a:lnTo>
                      <a:lnTo>
                        <a:pt x="148" y="270"/>
                      </a:lnTo>
                      <a:lnTo>
                        <a:pt x="146" y="274"/>
                      </a:lnTo>
                      <a:lnTo>
                        <a:pt x="142" y="279"/>
                      </a:lnTo>
                      <a:lnTo>
                        <a:pt x="137" y="283"/>
                      </a:lnTo>
                      <a:lnTo>
                        <a:pt x="131" y="283"/>
                      </a:lnTo>
                      <a:lnTo>
                        <a:pt x="126" y="287"/>
                      </a:lnTo>
                      <a:lnTo>
                        <a:pt x="119" y="291"/>
                      </a:lnTo>
                      <a:lnTo>
                        <a:pt x="121" y="297"/>
                      </a:lnTo>
                      <a:lnTo>
                        <a:pt x="125" y="301"/>
                      </a:lnTo>
                      <a:lnTo>
                        <a:pt x="134" y="312"/>
                      </a:lnTo>
                      <a:lnTo>
                        <a:pt x="138" y="316"/>
                      </a:lnTo>
                      <a:lnTo>
                        <a:pt x="149" y="324"/>
                      </a:lnTo>
                      <a:lnTo>
                        <a:pt x="155" y="322"/>
                      </a:lnTo>
                      <a:lnTo>
                        <a:pt x="155" y="328"/>
                      </a:lnTo>
                      <a:lnTo>
                        <a:pt x="160" y="333"/>
                      </a:lnTo>
                      <a:lnTo>
                        <a:pt x="174" y="344"/>
                      </a:lnTo>
                      <a:lnTo>
                        <a:pt x="179" y="347"/>
                      </a:lnTo>
                      <a:lnTo>
                        <a:pt x="184" y="350"/>
                      </a:lnTo>
                      <a:lnTo>
                        <a:pt x="188" y="354"/>
                      </a:lnTo>
                      <a:lnTo>
                        <a:pt x="194" y="355"/>
                      </a:lnTo>
                      <a:lnTo>
                        <a:pt x="198" y="351"/>
                      </a:lnTo>
                      <a:lnTo>
                        <a:pt x="203" y="347"/>
                      </a:lnTo>
                      <a:lnTo>
                        <a:pt x="207" y="351"/>
                      </a:lnTo>
                      <a:lnTo>
                        <a:pt x="211" y="347"/>
                      </a:lnTo>
                      <a:lnTo>
                        <a:pt x="209" y="341"/>
                      </a:lnTo>
                      <a:lnTo>
                        <a:pt x="209" y="335"/>
                      </a:lnTo>
                      <a:close/>
                      <a:moveTo>
                        <a:pt x="41" y="44"/>
                      </a:moveTo>
                      <a:lnTo>
                        <a:pt x="45" y="44"/>
                      </a:lnTo>
                      <a:lnTo>
                        <a:pt x="45" y="39"/>
                      </a:lnTo>
                      <a:lnTo>
                        <a:pt x="46" y="34"/>
                      </a:lnTo>
                      <a:lnTo>
                        <a:pt x="45" y="23"/>
                      </a:lnTo>
                      <a:lnTo>
                        <a:pt x="41" y="24"/>
                      </a:lnTo>
                      <a:lnTo>
                        <a:pt x="35" y="27"/>
                      </a:lnTo>
                      <a:lnTo>
                        <a:pt x="37" y="32"/>
                      </a:lnTo>
                      <a:lnTo>
                        <a:pt x="35" y="38"/>
                      </a:lnTo>
                      <a:lnTo>
                        <a:pt x="41" y="44"/>
                      </a:lnTo>
                      <a:close/>
                      <a:moveTo>
                        <a:pt x="66" y="194"/>
                      </a:moveTo>
                      <a:lnTo>
                        <a:pt x="65" y="188"/>
                      </a:lnTo>
                      <a:lnTo>
                        <a:pt x="62" y="183"/>
                      </a:lnTo>
                      <a:lnTo>
                        <a:pt x="57" y="183"/>
                      </a:lnTo>
                      <a:lnTo>
                        <a:pt x="49" y="184"/>
                      </a:lnTo>
                      <a:lnTo>
                        <a:pt x="56" y="190"/>
                      </a:lnTo>
                      <a:lnTo>
                        <a:pt x="49" y="194"/>
                      </a:lnTo>
                      <a:lnTo>
                        <a:pt x="53" y="199"/>
                      </a:lnTo>
                      <a:lnTo>
                        <a:pt x="53" y="202"/>
                      </a:lnTo>
                      <a:lnTo>
                        <a:pt x="60" y="207"/>
                      </a:lnTo>
                      <a:lnTo>
                        <a:pt x="64" y="204"/>
                      </a:lnTo>
                      <a:lnTo>
                        <a:pt x="66" y="194"/>
                      </a:lnTo>
                      <a:close/>
                      <a:moveTo>
                        <a:pt x="80" y="232"/>
                      </a:moveTo>
                      <a:lnTo>
                        <a:pt x="76" y="234"/>
                      </a:lnTo>
                      <a:lnTo>
                        <a:pt x="79" y="240"/>
                      </a:lnTo>
                      <a:lnTo>
                        <a:pt x="84" y="241"/>
                      </a:lnTo>
                      <a:lnTo>
                        <a:pt x="85" y="236"/>
                      </a:lnTo>
                      <a:lnTo>
                        <a:pt x="83" y="232"/>
                      </a:lnTo>
                      <a:lnTo>
                        <a:pt x="80" y="232"/>
                      </a:lnTo>
                      <a:close/>
                      <a:moveTo>
                        <a:pt x="102" y="131"/>
                      </a:moveTo>
                      <a:lnTo>
                        <a:pt x="107" y="130"/>
                      </a:lnTo>
                      <a:lnTo>
                        <a:pt x="112" y="124"/>
                      </a:lnTo>
                      <a:lnTo>
                        <a:pt x="111" y="119"/>
                      </a:lnTo>
                      <a:lnTo>
                        <a:pt x="108" y="119"/>
                      </a:lnTo>
                      <a:lnTo>
                        <a:pt x="104" y="118"/>
                      </a:lnTo>
                      <a:lnTo>
                        <a:pt x="93" y="122"/>
                      </a:lnTo>
                      <a:lnTo>
                        <a:pt x="91" y="127"/>
                      </a:lnTo>
                      <a:lnTo>
                        <a:pt x="96" y="128"/>
                      </a:lnTo>
                      <a:lnTo>
                        <a:pt x="102" y="131"/>
                      </a:lnTo>
                      <a:close/>
                      <a:moveTo>
                        <a:pt x="142" y="183"/>
                      </a:moveTo>
                      <a:lnTo>
                        <a:pt x="146" y="194"/>
                      </a:lnTo>
                      <a:lnTo>
                        <a:pt x="146" y="199"/>
                      </a:lnTo>
                      <a:lnTo>
                        <a:pt x="148" y="199"/>
                      </a:lnTo>
                      <a:lnTo>
                        <a:pt x="148" y="194"/>
                      </a:lnTo>
                      <a:lnTo>
                        <a:pt x="146" y="188"/>
                      </a:lnTo>
                      <a:lnTo>
                        <a:pt x="152" y="184"/>
                      </a:lnTo>
                      <a:lnTo>
                        <a:pt x="150" y="179"/>
                      </a:lnTo>
                      <a:lnTo>
                        <a:pt x="149" y="175"/>
                      </a:lnTo>
                      <a:lnTo>
                        <a:pt x="144" y="177"/>
                      </a:lnTo>
                      <a:lnTo>
                        <a:pt x="142" y="183"/>
                      </a:lnTo>
                      <a:close/>
                      <a:moveTo>
                        <a:pt x="152" y="165"/>
                      </a:moveTo>
                      <a:lnTo>
                        <a:pt x="148" y="171"/>
                      </a:lnTo>
                      <a:lnTo>
                        <a:pt x="144" y="171"/>
                      </a:lnTo>
                      <a:lnTo>
                        <a:pt x="148" y="173"/>
                      </a:lnTo>
                      <a:lnTo>
                        <a:pt x="152" y="179"/>
                      </a:lnTo>
                      <a:lnTo>
                        <a:pt x="155" y="184"/>
                      </a:lnTo>
                      <a:lnTo>
                        <a:pt x="152" y="188"/>
                      </a:lnTo>
                      <a:lnTo>
                        <a:pt x="156" y="185"/>
                      </a:lnTo>
                      <a:lnTo>
                        <a:pt x="157" y="180"/>
                      </a:lnTo>
                      <a:lnTo>
                        <a:pt x="155" y="169"/>
                      </a:lnTo>
                      <a:lnTo>
                        <a:pt x="152" y="165"/>
                      </a:lnTo>
                      <a:close/>
                      <a:moveTo>
                        <a:pt x="157" y="196"/>
                      </a:moveTo>
                      <a:lnTo>
                        <a:pt x="159" y="200"/>
                      </a:lnTo>
                      <a:lnTo>
                        <a:pt x="163" y="195"/>
                      </a:lnTo>
                      <a:lnTo>
                        <a:pt x="160" y="188"/>
                      </a:lnTo>
                      <a:lnTo>
                        <a:pt x="156" y="192"/>
                      </a:lnTo>
                      <a:lnTo>
                        <a:pt x="157" y="196"/>
                      </a:lnTo>
                      <a:close/>
                      <a:moveTo>
                        <a:pt x="180" y="244"/>
                      </a:moveTo>
                      <a:lnTo>
                        <a:pt x="188" y="253"/>
                      </a:lnTo>
                      <a:lnTo>
                        <a:pt x="190" y="255"/>
                      </a:lnTo>
                      <a:lnTo>
                        <a:pt x="188" y="249"/>
                      </a:lnTo>
                      <a:lnTo>
                        <a:pt x="186" y="244"/>
                      </a:lnTo>
                      <a:lnTo>
                        <a:pt x="182" y="234"/>
                      </a:lnTo>
                      <a:lnTo>
                        <a:pt x="176" y="230"/>
                      </a:lnTo>
                      <a:lnTo>
                        <a:pt x="172" y="225"/>
                      </a:lnTo>
                      <a:lnTo>
                        <a:pt x="168" y="223"/>
                      </a:lnTo>
                      <a:lnTo>
                        <a:pt x="168" y="229"/>
                      </a:lnTo>
                      <a:lnTo>
                        <a:pt x="174" y="234"/>
                      </a:lnTo>
                      <a:lnTo>
                        <a:pt x="180" y="244"/>
                      </a:lnTo>
                      <a:close/>
                      <a:moveTo>
                        <a:pt x="209" y="312"/>
                      </a:moveTo>
                      <a:lnTo>
                        <a:pt x="206" y="306"/>
                      </a:lnTo>
                      <a:lnTo>
                        <a:pt x="205" y="308"/>
                      </a:lnTo>
                      <a:lnTo>
                        <a:pt x="203" y="324"/>
                      </a:lnTo>
                      <a:lnTo>
                        <a:pt x="207" y="325"/>
                      </a:lnTo>
                      <a:lnTo>
                        <a:pt x="213" y="322"/>
                      </a:lnTo>
                      <a:lnTo>
                        <a:pt x="210" y="317"/>
                      </a:lnTo>
                      <a:lnTo>
                        <a:pt x="209" y="312"/>
                      </a:lnTo>
                      <a:close/>
                      <a:moveTo>
                        <a:pt x="216" y="312"/>
                      </a:moveTo>
                      <a:lnTo>
                        <a:pt x="210" y="308"/>
                      </a:lnTo>
                      <a:lnTo>
                        <a:pt x="206" y="302"/>
                      </a:lnTo>
                      <a:lnTo>
                        <a:pt x="209" y="306"/>
                      </a:lnTo>
                      <a:lnTo>
                        <a:pt x="213" y="312"/>
                      </a:lnTo>
                      <a:lnTo>
                        <a:pt x="218" y="314"/>
                      </a:lnTo>
                      <a:lnTo>
                        <a:pt x="216" y="312"/>
                      </a:lnTo>
                      <a:close/>
                      <a:moveTo>
                        <a:pt x="2420" y="123"/>
                      </a:moveTo>
                      <a:lnTo>
                        <a:pt x="2436" y="127"/>
                      </a:lnTo>
                      <a:lnTo>
                        <a:pt x="2440" y="126"/>
                      </a:lnTo>
                      <a:lnTo>
                        <a:pt x="2462" y="131"/>
                      </a:lnTo>
                      <a:lnTo>
                        <a:pt x="2471" y="133"/>
                      </a:lnTo>
                      <a:lnTo>
                        <a:pt x="2477" y="131"/>
                      </a:lnTo>
                      <a:lnTo>
                        <a:pt x="2477" y="126"/>
                      </a:lnTo>
                      <a:lnTo>
                        <a:pt x="2471" y="116"/>
                      </a:lnTo>
                      <a:lnTo>
                        <a:pt x="2466" y="111"/>
                      </a:lnTo>
                      <a:lnTo>
                        <a:pt x="2451" y="99"/>
                      </a:lnTo>
                      <a:lnTo>
                        <a:pt x="2439" y="97"/>
                      </a:lnTo>
                      <a:lnTo>
                        <a:pt x="2424" y="101"/>
                      </a:lnTo>
                      <a:lnTo>
                        <a:pt x="2418" y="104"/>
                      </a:lnTo>
                      <a:lnTo>
                        <a:pt x="2411" y="105"/>
                      </a:lnTo>
                      <a:lnTo>
                        <a:pt x="2407" y="110"/>
                      </a:lnTo>
                      <a:lnTo>
                        <a:pt x="2403" y="119"/>
                      </a:lnTo>
                      <a:lnTo>
                        <a:pt x="2414" y="123"/>
                      </a:lnTo>
                      <a:lnTo>
                        <a:pt x="2420" y="123"/>
                      </a:lnTo>
                      <a:close/>
                      <a:moveTo>
                        <a:pt x="2557" y="179"/>
                      </a:moveTo>
                      <a:lnTo>
                        <a:pt x="2557" y="168"/>
                      </a:lnTo>
                      <a:lnTo>
                        <a:pt x="2553" y="169"/>
                      </a:lnTo>
                      <a:lnTo>
                        <a:pt x="2542" y="176"/>
                      </a:lnTo>
                      <a:lnTo>
                        <a:pt x="2540" y="180"/>
                      </a:lnTo>
                      <a:lnTo>
                        <a:pt x="2546" y="183"/>
                      </a:lnTo>
                      <a:lnTo>
                        <a:pt x="2551" y="180"/>
                      </a:lnTo>
                      <a:lnTo>
                        <a:pt x="2557" y="179"/>
                      </a:lnTo>
                      <a:close/>
                      <a:moveTo>
                        <a:pt x="2137" y="488"/>
                      </a:moveTo>
                      <a:lnTo>
                        <a:pt x="2132" y="489"/>
                      </a:lnTo>
                      <a:lnTo>
                        <a:pt x="2128" y="493"/>
                      </a:lnTo>
                      <a:lnTo>
                        <a:pt x="2132" y="497"/>
                      </a:lnTo>
                      <a:lnTo>
                        <a:pt x="2139" y="496"/>
                      </a:lnTo>
                      <a:lnTo>
                        <a:pt x="2143" y="495"/>
                      </a:lnTo>
                      <a:lnTo>
                        <a:pt x="2146" y="489"/>
                      </a:lnTo>
                      <a:lnTo>
                        <a:pt x="2143" y="488"/>
                      </a:lnTo>
                      <a:lnTo>
                        <a:pt x="2137" y="4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grpSp>
          <p:sp>
            <p:nvSpPr>
              <p:cNvPr id="164" name="Rectangle 200">
                <a:extLst>
                  <a:ext uri="{FF2B5EF4-FFF2-40B4-BE49-F238E27FC236}">
                    <a16:creationId xmlns:a16="http://schemas.microsoft.com/office/drawing/2014/main" id="{73659151-8F80-F9CC-020E-FD6B120733BC}"/>
                  </a:ext>
                </a:extLst>
              </p:cNvPr>
              <p:cNvSpPr>
                <a:spLocks noChangeArrowheads="1"/>
              </p:cNvSpPr>
              <p:nvPr/>
            </p:nvSpPr>
            <p:spPr bwMode="auto">
              <a:xfrm>
                <a:off x="3215" y="2756"/>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AL</a:t>
                </a:r>
              </a:p>
            </p:txBody>
          </p:sp>
          <p:sp>
            <p:nvSpPr>
              <p:cNvPr id="165" name="Rectangle 201">
                <a:extLst>
                  <a:ext uri="{FF2B5EF4-FFF2-40B4-BE49-F238E27FC236}">
                    <a16:creationId xmlns:a16="http://schemas.microsoft.com/office/drawing/2014/main" id="{BCC04215-B984-EB8C-4BAA-B91BF81A3165}"/>
                  </a:ext>
                </a:extLst>
              </p:cNvPr>
              <p:cNvSpPr>
                <a:spLocks noChangeArrowheads="1"/>
              </p:cNvSpPr>
              <p:nvPr/>
            </p:nvSpPr>
            <p:spPr bwMode="auto">
              <a:xfrm>
                <a:off x="1219" y="2552"/>
                <a:ext cx="267"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AZ</a:t>
                </a:r>
              </a:p>
            </p:txBody>
          </p:sp>
          <p:sp>
            <p:nvSpPr>
              <p:cNvPr id="166" name="Rectangle 202">
                <a:extLst>
                  <a:ext uri="{FF2B5EF4-FFF2-40B4-BE49-F238E27FC236}">
                    <a16:creationId xmlns:a16="http://schemas.microsoft.com/office/drawing/2014/main" id="{8BA061C1-FF91-FF29-AFA5-C1B590A3D0B4}"/>
                  </a:ext>
                </a:extLst>
              </p:cNvPr>
              <p:cNvSpPr>
                <a:spLocks noChangeArrowheads="1"/>
              </p:cNvSpPr>
              <p:nvPr/>
            </p:nvSpPr>
            <p:spPr bwMode="auto">
              <a:xfrm>
                <a:off x="2733" y="2589"/>
                <a:ext cx="267"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AR</a:t>
                </a:r>
              </a:p>
            </p:txBody>
          </p:sp>
          <p:sp>
            <p:nvSpPr>
              <p:cNvPr id="167" name="Rectangle 205">
                <a:extLst>
                  <a:ext uri="{FF2B5EF4-FFF2-40B4-BE49-F238E27FC236}">
                    <a16:creationId xmlns:a16="http://schemas.microsoft.com/office/drawing/2014/main" id="{CB109F25-448A-08BA-3CB4-B9763B6B2AE0}"/>
                  </a:ext>
                </a:extLst>
              </p:cNvPr>
              <p:cNvSpPr>
                <a:spLocks noChangeArrowheads="1"/>
              </p:cNvSpPr>
              <p:nvPr/>
            </p:nvSpPr>
            <p:spPr bwMode="auto">
              <a:xfrm>
                <a:off x="3751" y="3234"/>
                <a:ext cx="221"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FL</a:t>
                </a:r>
              </a:p>
            </p:txBody>
          </p:sp>
          <p:sp>
            <p:nvSpPr>
              <p:cNvPr id="168" name="Rectangle 206">
                <a:extLst>
                  <a:ext uri="{FF2B5EF4-FFF2-40B4-BE49-F238E27FC236}">
                    <a16:creationId xmlns:a16="http://schemas.microsoft.com/office/drawing/2014/main" id="{A9B69EB2-6015-852D-7306-B728824D26B2}"/>
                  </a:ext>
                </a:extLst>
              </p:cNvPr>
              <p:cNvSpPr>
                <a:spLocks noChangeArrowheads="1"/>
              </p:cNvSpPr>
              <p:nvPr/>
            </p:nvSpPr>
            <p:spPr bwMode="auto">
              <a:xfrm>
                <a:off x="3469" y="2756"/>
                <a:ext cx="28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GA</a:t>
                </a:r>
              </a:p>
            </p:txBody>
          </p:sp>
          <p:sp>
            <p:nvSpPr>
              <p:cNvPr id="169" name="Rectangle 209">
                <a:extLst>
                  <a:ext uri="{FF2B5EF4-FFF2-40B4-BE49-F238E27FC236}">
                    <a16:creationId xmlns:a16="http://schemas.microsoft.com/office/drawing/2014/main" id="{424A21D3-B929-1AD7-062E-D9D66F4B0EB4}"/>
                  </a:ext>
                </a:extLst>
              </p:cNvPr>
              <p:cNvSpPr>
                <a:spLocks noChangeArrowheads="1"/>
              </p:cNvSpPr>
              <p:nvPr/>
            </p:nvSpPr>
            <p:spPr bwMode="auto">
              <a:xfrm>
                <a:off x="3226" y="2087"/>
                <a:ext cx="212"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IN</a:t>
                </a:r>
              </a:p>
            </p:txBody>
          </p:sp>
          <p:sp>
            <p:nvSpPr>
              <p:cNvPr id="170" name="Rectangle 211">
                <a:extLst>
                  <a:ext uri="{FF2B5EF4-FFF2-40B4-BE49-F238E27FC236}">
                    <a16:creationId xmlns:a16="http://schemas.microsoft.com/office/drawing/2014/main" id="{0907F35E-DAA1-48FE-227A-9DD7F7F3DD1B}"/>
                  </a:ext>
                </a:extLst>
              </p:cNvPr>
              <p:cNvSpPr>
                <a:spLocks noChangeArrowheads="1"/>
              </p:cNvSpPr>
              <p:nvPr/>
            </p:nvSpPr>
            <p:spPr bwMode="auto">
              <a:xfrm>
                <a:off x="2288" y="2263"/>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KS</a:t>
                </a:r>
              </a:p>
            </p:txBody>
          </p:sp>
          <p:sp>
            <p:nvSpPr>
              <p:cNvPr id="171" name="Rectangle 212">
                <a:extLst>
                  <a:ext uri="{FF2B5EF4-FFF2-40B4-BE49-F238E27FC236}">
                    <a16:creationId xmlns:a16="http://schemas.microsoft.com/office/drawing/2014/main" id="{325CB1C7-BEE2-0AD3-C160-3DCFCD5B2237}"/>
                  </a:ext>
                </a:extLst>
              </p:cNvPr>
              <p:cNvSpPr>
                <a:spLocks noChangeArrowheads="1"/>
              </p:cNvSpPr>
              <p:nvPr/>
            </p:nvSpPr>
            <p:spPr bwMode="auto">
              <a:xfrm>
                <a:off x="3297" y="2325"/>
                <a:ext cx="258"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KY</a:t>
                </a:r>
              </a:p>
            </p:txBody>
          </p:sp>
          <p:sp>
            <p:nvSpPr>
              <p:cNvPr id="172" name="Rectangle 213">
                <a:extLst>
                  <a:ext uri="{FF2B5EF4-FFF2-40B4-BE49-F238E27FC236}">
                    <a16:creationId xmlns:a16="http://schemas.microsoft.com/office/drawing/2014/main" id="{F019F5CF-DBDF-CE9C-1902-CAFE83B6A5FD}"/>
                  </a:ext>
                </a:extLst>
              </p:cNvPr>
              <p:cNvSpPr>
                <a:spLocks noChangeArrowheads="1"/>
              </p:cNvSpPr>
              <p:nvPr/>
            </p:nvSpPr>
            <p:spPr bwMode="auto">
              <a:xfrm>
                <a:off x="2748" y="2942"/>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LA</a:t>
                </a:r>
              </a:p>
            </p:txBody>
          </p:sp>
          <p:sp>
            <p:nvSpPr>
              <p:cNvPr id="173" name="Rectangle 214">
                <a:extLst>
                  <a:ext uri="{FF2B5EF4-FFF2-40B4-BE49-F238E27FC236}">
                    <a16:creationId xmlns:a16="http://schemas.microsoft.com/office/drawing/2014/main" id="{0ED9F857-EBDE-79A7-EB4A-726F3FD8F69B}"/>
                  </a:ext>
                </a:extLst>
              </p:cNvPr>
              <p:cNvSpPr>
                <a:spLocks noChangeArrowheads="1"/>
              </p:cNvSpPr>
              <p:nvPr/>
            </p:nvSpPr>
            <p:spPr bwMode="auto">
              <a:xfrm>
                <a:off x="4332" y="1361"/>
                <a:ext cx="0" cy="17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74" name="Rectangle 218">
                <a:extLst>
                  <a:ext uri="{FF2B5EF4-FFF2-40B4-BE49-F238E27FC236}">
                    <a16:creationId xmlns:a16="http://schemas.microsoft.com/office/drawing/2014/main" id="{EAE2A457-751C-CEB3-32D5-58C7FF3292F9}"/>
                  </a:ext>
                </a:extLst>
              </p:cNvPr>
              <p:cNvSpPr>
                <a:spLocks noChangeArrowheads="1"/>
              </p:cNvSpPr>
              <p:nvPr/>
            </p:nvSpPr>
            <p:spPr bwMode="auto">
              <a:xfrm>
                <a:off x="2959" y="2799"/>
                <a:ext cx="304"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MS</a:t>
                </a:r>
              </a:p>
            </p:txBody>
          </p:sp>
          <p:sp>
            <p:nvSpPr>
              <p:cNvPr id="175" name="Rectangle 219">
                <a:extLst>
                  <a:ext uri="{FF2B5EF4-FFF2-40B4-BE49-F238E27FC236}">
                    <a16:creationId xmlns:a16="http://schemas.microsoft.com/office/drawing/2014/main" id="{9765200F-1822-34C2-AFBB-66B25ACB2025}"/>
                  </a:ext>
                </a:extLst>
              </p:cNvPr>
              <p:cNvSpPr>
                <a:spLocks noChangeArrowheads="1"/>
              </p:cNvSpPr>
              <p:nvPr/>
            </p:nvSpPr>
            <p:spPr bwMode="auto">
              <a:xfrm>
                <a:off x="2687" y="2282"/>
                <a:ext cx="341"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MO</a:t>
                </a:r>
              </a:p>
            </p:txBody>
          </p:sp>
          <p:sp>
            <p:nvSpPr>
              <p:cNvPr id="176" name="Rectangle 221">
                <a:extLst>
                  <a:ext uri="{FF2B5EF4-FFF2-40B4-BE49-F238E27FC236}">
                    <a16:creationId xmlns:a16="http://schemas.microsoft.com/office/drawing/2014/main" id="{B11A6A57-982F-E7A7-0FE8-4613D3AF27A2}"/>
                  </a:ext>
                </a:extLst>
              </p:cNvPr>
              <p:cNvSpPr>
                <a:spLocks noChangeArrowheads="1"/>
              </p:cNvSpPr>
              <p:nvPr/>
            </p:nvSpPr>
            <p:spPr bwMode="auto">
              <a:xfrm>
                <a:off x="2195" y="1958"/>
                <a:ext cx="267"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NE</a:t>
                </a:r>
              </a:p>
            </p:txBody>
          </p:sp>
          <p:sp>
            <p:nvSpPr>
              <p:cNvPr id="177" name="Rectangle 222">
                <a:extLst>
                  <a:ext uri="{FF2B5EF4-FFF2-40B4-BE49-F238E27FC236}">
                    <a16:creationId xmlns:a16="http://schemas.microsoft.com/office/drawing/2014/main" id="{7AEA472B-618B-61EC-2939-01CC02D719CC}"/>
                  </a:ext>
                </a:extLst>
              </p:cNvPr>
              <p:cNvSpPr>
                <a:spLocks noChangeArrowheads="1"/>
              </p:cNvSpPr>
              <p:nvPr/>
            </p:nvSpPr>
            <p:spPr bwMode="auto">
              <a:xfrm>
                <a:off x="930" y="1998"/>
                <a:ext cx="27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NV</a:t>
                </a:r>
              </a:p>
            </p:txBody>
          </p:sp>
          <p:sp>
            <p:nvSpPr>
              <p:cNvPr id="178" name="Rectangle 224">
                <a:extLst>
                  <a:ext uri="{FF2B5EF4-FFF2-40B4-BE49-F238E27FC236}">
                    <a16:creationId xmlns:a16="http://schemas.microsoft.com/office/drawing/2014/main" id="{C48D9013-9E6C-DFAB-7F15-6165F601032C}"/>
                  </a:ext>
                </a:extLst>
              </p:cNvPr>
              <p:cNvSpPr>
                <a:spLocks noChangeArrowheads="1"/>
              </p:cNvSpPr>
              <p:nvPr/>
            </p:nvSpPr>
            <p:spPr bwMode="auto">
              <a:xfrm>
                <a:off x="1605" y="2614"/>
                <a:ext cx="332"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NM</a:t>
                </a:r>
              </a:p>
            </p:txBody>
          </p:sp>
          <p:sp>
            <p:nvSpPr>
              <p:cNvPr id="179" name="Rectangle 226">
                <a:extLst>
                  <a:ext uri="{FF2B5EF4-FFF2-40B4-BE49-F238E27FC236}">
                    <a16:creationId xmlns:a16="http://schemas.microsoft.com/office/drawing/2014/main" id="{E674A4D2-1FFA-EAB2-9FBD-D167BFF793F5}"/>
                  </a:ext>
                </a:extLst>
              </p:cNvPr>
              <p:cNvSpPr>
                <a:spLocks noChangeArrowheads="1"/>
              </p:cNvSpPr>
              <p:nvPr/>
            </p:nvSpPr>
            <p:spPr bwMode="auto">
              <a:xfrm>
                <a:off x="3709" y="2432"/>
                <a:ext cx="27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NC</a:t>
                </a:r>
              </a:p>
            </p:txBody>
          </p:sp>
          <p:sp>
            <p:nvSpPr>
              <p:cNvPr id="180" name="Rectangle 229">
                <a:extLst>
                  <a:ext uri="{FF2B5EF4-FFF2-40B4-BE49-F238E27FC236}">
                    <a16:creationId xmlns:a16="http://schemas.microsoft.com/office/drawing/2014/main" id="{A7CFC5FD-4703-EAB9-35ED-165F71C91E26}"/>
                  </a:ext>
                </a:extLst>
              </p:cNvPr>
              <p:cNvSpPr>
                <a:spLocks noChangeArrowheads="1"/>
              </p:cNvSpPr>
              <p:nvPr/>
            </p:nvSpPr>
            <p:spPr bwMode="auto">
              <a:xfrm>
                <a:off x="2368" y="2556"/>
                <a:ext cx="28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OK</a:t>
                </a:r>
              </a:p>
            </p:txBody>
          </p:sp>
          <p:sp>
            <p:nvSpPr>
              <p:cNvPr id="181" name="Rectangle 232">
                <a:extLst>
                  <a:ext uri="{FF2B5EF4-FFF2-40B4-BE49-F238E27FC236}">
                    <a16:creationId xmlns:a16="http://schemas.microsoft.com/office/drawing/2014/main" id="{727942DB-6F90-2BE1-68CC-8108A9E7B666}"/>
                  </a:ext>
                </a:extLst>
              </p:cNvPr>
              <p:cNvSpPr>
                <a:spLocks noChangeArrowheads="1"/>
              </p:cNvSpPr>
              <p:nvPr/>
            </p:nvSpPr>
            <p:spPr bwMode="auto">
              <a:xfrm>
                <a:off x="3644" y="2614"/>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SC</a:t>
                </a:r>
              </a:p>
            </p:txBody>
          </p:sp>
          <p:sp>
            <p:nvSpPr>
              <p:cNvPr id="182" name="Rectangle 234">
                <a:extLst>
                  <a:ext uri="{FF2B5EF4-FFF2-40B4-BE49-F238E27FC236}">
                    <a16:creationId xmlns:a16="http://schemas.microsoft.com/office/drawing/2014/main" id="{F62CA782-2B81-64EA-51AB-EDC34EB2E2FC}"/>
                  </a:ext>
                </a:extLst>
              </p:cNvPr>
              <p:cNvSpPr>
                <a:spLocks noChangeArrowheads="1"/>
              </p:cNvSpPr>
              <p:nvPr/>
            </p:nvSpPr>
            <p:spPr bwMode="auto">
              <a:xfrm>
                <a:off x="3208" y="2495"/>
                <a:ext cx="258"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TN</a:t>
                </a:r>
              </a:p>
            </p:txBody>
          </p:sp>
          <p:sp>
            <p:nvSpPr>
              <p:cNvPr id="183" name="Rectangle 235">
                <a:extLst>
                  <a:ext uri="{FF2B5EF4-FFF2-40B4-BE49-F238E27FC236}">
                    <a16:creationId xmlns:a16="http://schemas.microsoft.com/office/drawing/2014/main" id="{B93BC24A-0FB5-5573-DBA0-7CBB39654046}"/>
                  </a:ext>
                </a:extLst>
              </p:cNvPr>
              <p:cNvSpPr>
                <a:spLocks noChangeArrowheads="1"/>
              </p:cNvSpPr>
              <p:nvPr/>
            </p:nvSpPr>
            <p:spPr bwMode="auto">
              <a:xfrm>
                <a:off x="2247" y="2963"/>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TX</a:t>
                </a:r>
              </a:p>
            </p:txBody>
          </p:sp>
          <p:sp>
            <p:nvSpPr>
              <p:cNvPr id="184" name="Rectangle 240">
                <a:extLst>
                  <a:ext uri="{FF2B5EF4-FFF2-40B4-BE49-F238E27FC236}">
                    <a16:creationId xmlns:a16="http://schemas.microsoft.com/office/drawing/2014/main" id="{910D4B5B-B9CC-A504-E5C5-75EF4A0B166C}"/>
                  </a:ext>
                </a:extLst>
              </p:cNvPr>
              <p:cNvSpPr>
                <a:spLocks noChangeArrowheads="1"/>
              </p:cNvSpPr>
              <p:nvPr/>
            </p:nvSpPr>
            <p:spPr bwMode="auto">
              <a:xfrm>
                <a:off x="3591" y="2173"/>
                <a:ext cx="332"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WV</a:t>
                </a:r>
              </a:p>
            </p:txBody>
          </p:sp>
        </p:grpSp>
        <p:grpSp>
          <p:nvGrpSpPr>
            <p:cNvPr id="155" name="Gruppe 546">
              <a:extLst>
                <a:ext uri="{FF2B5EF4-FFF2-40B4-BE49-F238E27FC236}">
                  <a16:creationId xmlns:a16="http://schemas.microsoft.com/office/drawing/2014/main" id="{C0023414-E758-6C3F-B512-F2AE448E6E59}"/>
                </a:ext>
              </a:extLst>
            </p:cNvPr>
            <p:cNvGrpSpPr>
              <a:grpSpLocks/>
            </p:cNvGrpSpPr>
            <p:nvPr/>
          </p:nvGrpSpPr>
          <p:grpSpPr bwMode="auto">
            <a:xfrm>
              <a:off x="5189277" y="3506271"/>
              <a:ext cx="230444" cy="126050"/>
              <a:chOff x="3173688" y="5185642"/>
              <a:chExt cx="1698643" cy="927676"/>
            </a:xfrm>
            <a:grpFill/>
            <a:effectLst/>
          </p:grpSpPr>
          <p:sp>
            <p:nvSpPr>
              <p:cNvPr id="156" name="Freeform 3061">
                <a:extLst>
                  <a:ext uri="{FF2B5EF4-FFF2-40B4-BE49-F238E27FC236}">
                    <a16:creationId xmlns:a16="http://schemas.microsoft.com/office/drawing/2014/main" id="{9E886615-EE9E-745B-3E47-EB377A45C094}"/>
                  </a:ext>
                </a:extLst>
              </p:cNvPr>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57" name="Freeform 3062">
                <a:extLst>
                  <a:ext uri="{FF2B5EF4-FFF2-40B4-BE49-F238E27FC236}">
                    <a16:creationId xmlns:a16="http://schemas.microsoft.com/office/drawing/2014/main" id="{D32DE042-92DE-97EE-42D9-CC67F1C7045F}"/>
                  </a:ext>
                </a:extLst>
              </p:cNvPr>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58" name="Freeform 3063">
                <a:extLst>
                  <a:ext uri="{FF2B5EF4-FFF2-40B4-BE49-F238E27FC236}">
                    <a16:creationId xmlns:a16="http://schemas.microsoft.com/office/drawing/2014/main" id="{8F0CF766-9F01-BD36-DB26-647632DCD7F4}"/>
                  </a:ext>
                </a:extLst>
              </p:cNvPr>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59" name="Freeform 3064">
                <a:extLst>
                  <a:ext uri="{FF2B5EF4-FFF2-40B4-BE49-F238E27FC236}">
                    <a16:creationId xmlns:a16="http://schemas.microsoft.com/office/drawing/2014/main" id="{AB05ACFC-D0D8-882C-B236-C472F4B6F269}"/>
                  </a:ext>
                </a:extLst>
              </p:cNvPr>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60" name="Freeform 3065">
                <a:extLst>
                  <a:ext uri="{FF2B5EF4-FFF2-40B4-BE49-F238E27FC236}">
                    <a16:creationId xmlns:a16="http://schemas.microsoft.com/office/drawing/2014/main" id="{A44E35FC-35ED-A655-A9D3-9B9760BFF001}"/>
                  </a:ext>
                </a:extLst>
              </p:cNvPr>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61" name="Freeform 3066">
                <a:extLst>
                  <a:ext uri="{FF2B5EF4-FFF2-40B4-BE49-F238E27FC236}">
                    <a16:creationId xmlns:a16="http://schemas.microsoft.com/office/drawing/2014/main" id="{CFE1BCF6-4607-6A6E-9C54-07ED2F24236E}"/>
                  </a:ext>
                </a:extLst>
              </p:cNvPr>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62" name="Freeform 3067">
                <a:extLst>
                  <a:ext uri="{FF2B5EF4-FFF2-40B4-BE49-F238E27FC236}">
                    <a16:creationId xmlns:a16="http://schemas.microsoft.com/office/drawing/2014/main" id="{C7BB5487-B52A-F23D-FD0E-914643EF0138}"/>
                  </a:ext>
                </a:extLst>
              </p:cNvPr>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grpSp>
    </p:spTree>
    <p:extLst>
      <p:ext uri="{BB962C8B-B14F-4D97-AF65-F5344CB8AC3E}">
        <p14:creationId xmlns:p14="http://schemas.microsoft.com/office/powerpoint/2010/main" val="398448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48ED51E-A7D5-9B50-7573-9034F9D871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A48ED51E-A7D5-9B50-7573-9034F9D871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grpSp>
        <p:nvGrpSpPr>
          <p:cNvPr id="105" name="Group 104">
            <a:extLst>
              <a:ext uri="{FF2B5EF4-FFF2-40B4-BE49-F238E27FC236}">
                <a16:creationId xmlns:a16="http://schemas.microsoft.com/office/drawing/2014/main" id="{6FEAD10A-DFE9-5646-C443-5C1CD149B494}"/>
              </a:ext>
            </a:extLst>
          </p:cNvPr>
          <p:cNvGrpSpPr/>
          <p:nvPr/>
        </p:nvGrpSpPr>
        <p:grpSpPr>
          <a:xfrm>
            <a:off x="4695825" y="2028826"/>
            <a:ext cx="2800352" cy="2800350"/>
            <a:chOff x="4695825" y="2028826"/>
            <a:chExt cx="2800352" cy="2800350"/>
          </a:xfrm>
        </p:grpSpPr>
        <p:sp>
          <p:nvSpPr>
            <p:cNvPr id="106" name="Oval 105">
              <a:extLst>
                <a:ext uri="{FF2B5EF4-FFF2-40B4-BE49-F238E27FC236}">
                  <a16:creationId xmlns:a16="http://schemas.microsoft.com/office/drawing/2014/main" id="{546EE892-2C0F-5632-62E1-960B049F33B7}"/>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107" name="Group 106">
              <a:extLst>
                <a:ext uri="{FF2B5EF4-FFF2-40B4-BE49-F238E27FC236}">
                  <a16:creationId xmlns:a16="http://schemas.microsoft.com/office/drawing/2014/main" id="{213B0E7A-1976-F1D8-ED14-E65C17AAF488}"/>
                </a:ext>
              </a:extLst>
            </p:cNvPr>
            <p:cNvGrpSpPr/>
            <p:nvPr/>
          </p:nvGrpSpPr>
          <p:grpSpPr>
            <a:xfrm>
              <a:off x="4993078" y="2192924"/>
              <a:ext cx="2205845" cy="2472153"/>
              <a:chOff x="4993078" y="2183723"/>
              <a:chExt cx="2205845" cy="2472153"/>
            </a:xfrm>
          </p:grpSpPr>
          <p:grpSp>
            <p:nvGrpSpPr>
              <p:cNvPr id="108" name="Group 107">
                <a:extLst>
                  <a:ext uri="{FF2B5EF4-FFF2-40B4-BE49-F238E27FC236}">
                    <a16:creationId xmlns:a16="http://schemas.microsoft.com/office/drawing/2014/main" id="{717913CD-200F-05DD-3C88-618E01A89180}"/>
                  </a:ext>
                </a:extLst>
              </p:cNvPr>
              <p:cNvGrpSpPr/>
              <p:nvPr/>
            </p:nvGrpSpPr>
            <p:grpSpPr>
              <a:xfrm>
                <a:off x="4993078" y="2183723"/>
                <a:ext cx="2205845" cy="304800"/>
                <a:chOff x="5020868" y="2183723"/>
                <a:chExt cx="2205845" cy="304800"/>
              </a:xfrm>
            </p:grpSpPr>
            <p:sp>
              <p:nvSpPr>
                <p:cNvPr id="112" name="Isosceles Triangle 111">
                  <a:extLst>
                    <a:ext uri="{FF2B5EF4-FFF2-40B4-BE49-F238E27FC236}">
                      <a16:creationId xmlns:a16="http://schemas.microsoft.com/office/drawing/2014/main" id="{4C22C18B-DEB7-EDD6-6B08-436DAEE270A8}"/>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13" name="Isosceles Triangle 112">
                  <a:extLst>
                    <a:ext uri="{FF2B5EF4-FFF2-40B4-BE49-F238E27FC236}">
                      <a16:creationId xmlns:a16="http://schemas.microsoft.com/office/drawing/2014/main" id="{A8F6C497-3DC6-0822-11A1-441B641074EA}"/>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09" name="Group 108">
                <a:extLst>
                  <a:ext uri="{FF2B5EF4-FFF2-40B4-BE49-F238E27FC236}">
                    <a16:creationId xmlns:a16="http://schemas.microsoft.com/office/drawing/2014/main" id="{2F2B0BCF-CBBF-266F-60FF-120B33D586D1}"/>
                  </a:ext>
                </a:extLst>
              </p:cNvPr>
              <p:cNvGrpSpPr/>
              <p:nvPr/>
            </p:nvGrpSpPr>
            <p:grpSpPr>
              <a:xfrm flipV="1">
                <a:off x="4993078" y="4351076"/>
                <a:ext cx="2205845" cy="304800"/>
                <a:chOff x="5020868" y="2183723"/>
                <a:chExt cx="2205845" cy="304800"/>
              </a:xfrm>
            </p:grpSpPr>
            <p:sp>
              <p:nvSpPr>
                <p:cNvPr id="110" name="Isosceles Triangle 109">
                  <a:extLst>
                    <a:ext uri="{FF2B5EF4-FFF2-40B4-BE49-F238E27FC236}">
                      <a16:creationId xmlns:a16="http://schemas.microsoft.com/office/drawing/2014/main" id="{7C34A37A-212E-8FB6-BCEC-BFBB23AB8BC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11" name="Isosceles Triangle 110">
                  <a:extLst>
                    <a:ext uri="{FF2B5EF4-FFF2-40B4-BE49-F238E27FC236}">
                      <a16:creationId xmlns:a16="http://schemas.microsoft.com/office/drawing/2014/main" id="{8811C318-4E5B-3163-45D3-760BE38A39F4}"/>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Stratification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202718" cy="2141630"/>
            <a:chOff x="8422483" y="1156903"/>
            <a:chExt cx="3202718" cy="2141630"/>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75794" y="1851983"/>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Significant amount of market potential sits at top of the market.</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Buying process increases in complexity up the pyramid.</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Long-tail buyers are willing to engage with inside sales or low/no touch model.</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630060"/>
            <a:chOff x="609600" y="1173146"/>
            <a:chExt cx="3149407" cy="1630060"/>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2926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defTabSz="914400" rtl="0" eaLnBrk="1" fontAlgn="auto" latinLnBrk="0" hangingPunct="1">
                <a:lnSpc>
                  <a:spcPct val="100000"/>
                </a:lnSpc>
                <a:spcBef>
                  <a:spcPts val="600"/>
                </a:spcBef>
                <a:spcAft>
                  <a:spcPts val="0"/>
                </a:spcAft>
                <a:buClrTx/>
                <a:buSzTx/>
                <a:buFontTx/>
                <a:buNone/>
                <a:tabLst>
                  <a:tab pos="457200" algn="l"/>
                </a:tabLst>
                <a:defRPr/>
              </a:pPr>
              <a:r>
                <a:rPr kumimoji="0" lang="en-US" sz="140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Stratify your accounts based on size, e.g., current spend, spend potential, employee count, etc. This type of design can be seen in organizations with a clear hierarchy, where different layers represent different levels of decision-making.</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212700"/>
            <a:ext cx="3149407" cy="1276117"/>
            <a:chOff x="8422483" y="4472677"/>
            <a:chExt cx="3149407" cy="1276117"/>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Prospects/customers not equally managed.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Territories may exhibit large geographic dispersion.</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212700"/>
            <a:ext cx="3149407" cy="1276117"/>
            <a:chOff x="609600" y="4472677"/>
            <a:chExt cx="3149407" cy="1276117"/>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Selling expenses are aligned with opportunities.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Maximize revenue per head in limited resource environments.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59" name="Group 58">
            <a:extLst>
              <a:ext uri="{FF2B5EF4-FFF2-40B4-BE49-F238E27FC236}">
                <a16:creationId xmlns:a16="http://schemas.microsoft.com/office/drawing/2014/main" id="{9EC24526-D4CC-DE91-C5B6-B18A47F328D3}"/>
              </a:ext>
            </a:extLst>
          </p:cNvPr>
          <p:cNvGrpSpPr/>
          <p:nvPr/>
        </p:nvGrpSpPr>
        <p:grpSpPr>
          <a:xfrm>
            <a:off x="5147005" y="2934372"/>
            <a:ext cx="1897993" cy="989259"/>
            <a:chOff x="455010" y="2438334"/>
            <a:chExt cx="2582945" cy="1346266"/>
          </a:xfrm>
        </p:grpSpPr>
        <p:grpSp>
          <p:nvGrpSpPr>
            <p:cNvPr id="60" name="Group 59">
              <a:extLst>
                <a:ext uri="{FF2B5EF4-FFF2-40B4-BE49-F238E27FC236}">
                  <a16:creationId xmlns:a16="http://schemas.microsoft.com/office/drawing/2014/main" id="{F7429489-2F2A-AF6B-0D98-AF3CEC38D2B2}"/>
                </a:ext>
              </a:extLst>
            </p:cNvPr>
            <p:cNvGrpSpPr/>
            <p:nvPr/>
          </p:nvGrpSpPr>
          <p:grpSpPr>
            <a:xfrm>
              <a:off x="455010" y="2486981"/>
              <a:ext cx="1402336" cy="1297619"/>
              <a:chOff x="461958" y="2486981"/>
              <a:chExt cx="1786464" cy="1240789"/>
            </a:xfrm>
          </p:grpSpPr>
          <p:sp>
            <p:nvSpPr>
              <p:cNvPr id="64" name="Freeform: Shape 63">
                <a:extLst>
                  <a:ext uri="{FF2B5EF4-FFF2-40B4-BE49-F238E27FC236}">
                    <a16:creationId xmlns:a16="http://schemas.microsoft.com/office/drawing/2014/main" id="{C307E77E-4E2C-98CD-9E2E-084DCEA40F01}"/>
                  </a:ext>
                </a:extLst>
              </p:cNvPr>
              <p:cNvSpPr/>
              <p:nvPr/>
            </p:nvSpPr>
            <p:spPr>
              <a:xfrm>
                <a:off x="786870" y="2903241"/>
                <a:ext cx="1136641" cy="408270"/>
              </a:xfrm>
              <a:custGeom>
                <a:avLst/>
                <a:gdLst>
                  <a:gd name="connsiteX0" fmla="*/ 316492 w 1136641"/>
                  <a:gd name="connsiteY0" fmla="*/ 0 h 545674"/>
                  <a:gd name="connsiteX1" fmla="*/ 820150 w 1136641"/>
                  <a:gd name="connsiteY1" fmla="*/ 0 h 545674"/>
                  <a:gd name="connsiteX2" fmla="*/ 1136641 w 1136641"/>
                  <a:gd name="connsiteY2" fmla="*/ 545674 h 545674"/>
                  <a:gd name="connsiteX3" fmla="*/ 0 w 1136641"/>
                  <a:gd name="connsiteY3" fmla="*/ 545674 h 545674"/>
                  <a:gd name="connsiteX4" fmla="*/ 316492 w 1136641"/>
                  <a:gd name="connsiteY4" fmla="*/ 0 h 54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41" h="545674">
                    <a:moveTo>
                      <a:pt x="316492" y="0"/>
                    </a:moveTo>
                    <a:lnTo>
                      <a:pt x="820150" y="0"/>
                    </a:lnTo>
                    <a:lnTo>
                      <a:pt x="1136641" y="545674"/>
                    </a:lnTo>
                    <a:lnTo>
                      <a:pt x="0" y="545674"/>
                    </a:lnTo>
                    <a:lnTo>
                      <a:pt x="316492"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Slate Pro" panose="02000506040000020004" pitchFamily="2" charset="0"/>
                  <a:sym typeface="Slate Pro" panose="02000506040000020004" pitchFamily="2" charset="0"/>
                </a:endParaRPr>
              </a:p>
            </p:txBody>
          </p:sp>
          <p:sp>
            <p:nvSpPr>
              <p:cNvPr id="65" name="Freeform: Shape 64">
                <a:extLst>
                  <a:ext uri="{FF2B5EF4-FFF2-40B4-BE49-F238E27FC236}">
                    <a16:creationId xmlns:a16="http://schemas.microsoft.com/office/drawing/2014/main" id="{6E73A624-76FD-5064-252C-3D027C8ACE01}"/>
                  </a:ext>
                </a:extLst>
              </p:cNvPr>
              <p:cNvSpPr/>
              <p:nvPr/>
            </p:nvSpPr>
            <p:spPr>
              <a:xfrm>
                <a:off x="1126255" y="2486981"/>
                <a:ext cx="457871" cy="324857"/>
              </a:xfrm>
              <a:custGeom>
                <a:avLst/>
                <a:gdLst>
                  <a:gd name="connsiteX0" fmla="*/ 251829 w 503658"/>
                  <a:gd name="connsiteY0" fmla="*/ 0 h 434188"/>
                  <a:gd name="connsiteX1" fmla="*/ 503658 w 503658"/>
                  <a:gd name="connsiteY1" fmla="*/ 434188 h 434188"/>
                  <a:gd name="connsiteX2" fmla="*/ 0 w 503658"/>
                  <a:gd name="connsiteY2" fmla="*/ 434188 h 434188"/>
                  <a:gd name="connsiteX3" fmla="*/ 251829 w 503658"/>
                  <a:gd name="connsiteY3" fmla="*/ 0 h 434188"/>
                </a:gdLst>
                <a:ahLst/>
                <a:cxnLst>
                  <a:cxn ang="0">
                    <a:pos x="connsiteX0" y="connsiteY0"/>
                  </a:cxn>
                  <a:cxn ang="0">
                    <a:pos x="connsiteX1" y="connsiteY1"/>
                  </a:cxn>
                  <a:cxn ang="0">
                    <a:pos x="connsiteX2" y="connsiteY2"/>
                  </a:cxn>
                  <a:cxn ang="0">
                    <a:pos x="connsiteX3" y="connsiteY3"/>
                  </a:cxn>
                </a:cxnLst>
                <a:rect l="l" t="t" r="r" b="b"/>
                <a:pathLst>
                  <a:path w="503658" h="434188">
                    <a:moveTo>
                      <a:pt x="251829" y="0"/>
                    </a:moveTo>
                    <a:lnTo>
                      <a:pt x="503658" y="434188"/>
                    </a:lnTo>
                    <a:lnTo>
                      <a:pt x="0" y="434188"/>
                    </a:lnTo>
                    <a:lnTo>
                      <a:pt x="251829" y="0"/>
                    </a:lnTo>
                    <a:close/>
                  </a:path>
                </a:pathLst>
              </a:cu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Slate Pro" panose="02000506040000020004" pitchFamily="2" charset="0"/>
                  <a:sym typeface="Slate Pro" panose="02000506040000020004" pitchFamily="2" charset="0"/>
                </a:endParaRPr>
              </a:p>
            </p:txBody>
          </p:sp>
          <p:sp>
            <p:nvSpPr>
              <p:cNvPr id="66" name="Freeform: Shape 65">
                <a:extLst>
                  <a:ext uri="{FF2B5EF4-FFF2-40B4-BE49-F238E27FC236}">
                    <a16:creationId xmlns:a16="http://schemas.microsoft.com/office/drawing/2014/main" id="{AC4C7245-82ED-D13D-455C-7B563C390330}"/>
                  </a:ext>
                </a:extLst>
              </p:cNvPr>
              <p:cNvSpPr/>
              <p:nvPr/>
            </p:nvSpPr>
            <p:spPr>
              <a:xfrm>
                <a:off x="461958" y="3402913"/>
                <a:ext cx="1786464" cy="324857"/>
              </a:xfrm>
              <a:custGeom>
                <a:avLst/>
                <a:gdLst>
                  <a:gd name="connsiteX0" fmla="*/ 251829 w 1640299"/>
                  <a:gd name="connsiteY0" fmla="*/ 0 h 434188"/>
                  <a:gd name="connsiteX1" fmla="*/ 1388470 w 1640299"/>
                  <a:gd name="connsiteY1" fmla="*/ 0 h 434188"/>
                  <a:gd name="connsiteX2" fmla="*/ 1640299 w 1640299"/>
                  <a:gd name="connsiteY2" fmla="*/ 434188 h 434188"/>
                  <a:gd name="connsiteX3" fmla="*/ 0 w 1640299"/>
                  <a:gd name="connsiteY3" fmla="*/ 434188 h 434188"/>
                  <a:gd name="connsiteX4" fmla="*/ 251829 w 1640299"/>
                  <a:gd name="connsiteY4" fmla="*/ 0 h 43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299" h="434188">
                    <a:moveTo>
                      <a:pt x="251829" y="0"/>
                    </a:moveTo>
                    <a:lnTo>
                      <a:pt x="1388470" y="0"/>
                    </a:lnTo>
                    <a:lnTo>
                      <a:pt x="1640299" y="434188"/>
                    </a:lnTo>
                    <a:lnTo>
                      <a:pt x="0" y="434188"/>
                    </a:lnTo>
                    <a:lnTo>
                      <a:pt x="251829" y="0"/>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Slate Pro" panose="02000506040000020004" pitchFamily="2" charset="0"/>
                  <a:sym typeface="Slate Pro" panose="02000506040000020004" pitchFamily="2" charset="0"/>
                </a:endParaRPr>
              </a:p>
            </p:txBody>
          </p:sp>
        </p:grpSp>
        <p:sp>
          <p:nvSpPr>
            <p:cNvPr id="61" name="TextBox 60">
              <a:extLst>
                <a:ext uri="{FF2B5EF4-FFF2-40B4-BE49-F238E27FC236}">
                  <a16:creationId xmlns:a16="http://schemas.microsoft.com/office/drawing/2014/main" id="{57A399E2-3965-7950-7944-488C37B0BC54}"/>
                </a:ext>
              </a:extLst>
            </p:cNvPr>
            <p:cNvSpPr txBox="1"/>
            <p:nvPr/>
          </p:nvSpPr>
          <p:spPr>
            <a:xfrm>
              <a:off x="1422720" y="2438334"/>
              <a:ext cx="1402336" cy="418849"/>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Global account managers</a:t>
              </a:r>
            </a:p>
          </p:txBody>
        </p:sp>
        <p:sp>
          <p:nvSpPr>
            <p:cNvPr id="62" name="TextBox 61">
              <a:extLst>
                <a:ext uri="{FF2B5EF4-FFF2-40B4-BE49-F238E27FC236}">
                  <a16:creationId xmlns:a16="http://schemas.microsoft.com/office/drawing/2014/main" id="{044F6A96-C315-F9F0-42C9-ACF4249B6B40}"/>
                </a:ext>
              </a:extLst>
            </p:cNvPr>
            <p:cNvSpPr txBox="1"/>
            <p:nvPr/>
          </p:nvSpPr>
          <p:spPr>
            <a:xfrm>
              <a:off x="1627239" y="2978652"/>
              <a:ext cx="1402336" cy="20942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Field sales</a:t>
              </a:r>
            </a:p>
          </p:txBody>
        </p:sp>
        <p:sp>
          <p:nvSpPr>
            <p:cNvPr id="63" name="TextBox 62">
              <a:extLst>
                <a:ext uri="{FF2B5EF4-FFF2-40B4-BE49-F238E27FC236}">
                  <a16:creationId xmlns:a16="http://schemas.microsoft.com/office/drawing/2014/main" id="{D923F0A0-DD92-8587-FB55-4E41CC3DBF73}"/>
                </a:ext>
              </a:extLst>
            </p:cNvPr>
            <p:cNvSpPr txBox="1"/>
            <p:nvPr/>
          </p:nvSpPr>
          <p:spPr>
            <a:xfrm>
              <a:off x="1857345" y="3455548"/>
              <a:ext cx="1180610" cy="20942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Inside sales</a:t>
              </a:r>
            </a:p>
          </p:txBody>
        </p:sp>
      </p:grpSp>
      <p:grpSp>
        <p:nvGrpSpPr>
          <p:cNvPr id="114" name="Group 113">
            <a:extLst>
              <a:ext uri="{FF2B5EF4-FFF2-40B4-BE49-F238E27FC236}">
                <a16:creationId xmlns:a16="http://schemas.microsoft.com/office/drawing/2014/main" id="{232EEF8E-4421-F94C-128E-F57BF1CFD5D5}"/>
              </a:ext>
            </a:extLst>
          </p:cNvPr>
          <p:cNvGrpSpPr/>
          <p:nvPr/>
        </p:nvGrpSpPr>
        <p:grpSpPr>
          <a:xfrm>
            <a:off x="4327399" y="1524770"/>
            <a:ext cx="460626" cy="409915"/>
            <a:chOff x="5554663" y="1458913"/>
            <a:chExt cx="346075" cy="307975"/>
          </a:xfrm>
          <a:solidFill>
            <a:schemeClr val="bg1"/>
          </a:solidFill>
        </p:grpSpPr>
        <p:sp>
          <p:nvSpPr>
            <p:cNvPr id="115" name="Freeform 148">
              <a:extLst>
                <a:ext uri="{FF2B5EF4-FFF2-40B4-BE49-F238E27FC236}">
                  <a16:creationId xmlns:a16="http://schemas.microsoft.com/office/drawing/2014/main" id="{EEC191A6-D2BB-FC9D-2281-A83F4866C28B}"/>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16" name="Freeform 149">
              <a:extLst>
                <a:ext uri="{FF2B5EF4-FFF2-40B4-BE49-F238E27FC236}">
                  <a16:creationId xmlns:a16="http://schemas.microsoft.com/office/drawing/2014/main" id="{30B25299-870F-1123-9C60-8977411DA309}"/>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17" name="Group 116">
            <a:extLst>
              <a:ext uri="{FF2B5EF4-FFF2-40B4-BE49-F238E27FC236}">
                <a16:creationId xmlns:a16="http://schemas.microsoft.com/office/drawing/2014/main" id="{A6C91F22-AF63-DC68-8270-0A4195D6A8A0}"/>
              </a:ext>
            </a:extLst>
          </p:cNvPr>
          <p:cNvGrpSpPr/>
          <p:nvPr/>
        </p:nvGrpSpPr>
        <p:grpSpPr>
          <a:xfrm>
            <a:off x="7393411" y="1488849"/>
            <a:ext cx="481756" cy="481756"/>
            <a:chOff x="3390900" y="3971925"/>
            <a:chExt cx="361950" cy="361950"/>
          </a:xfrm>
          <a:solidFill>
            <a:schemeClr val="bg1"/>
          </a:solidFill>
        </p:grpSpPr>
        <p:sp>
          <p:nvSpPr>
            <p:cNvPr id="118" name="Freeform 67">
              <a:extLst>
                <a:ext uri="{FF2B5EF4-FFF2-40B4-BE49-F238E27FC236}">
                  <a16:creationId xmlns:a16="http://schemas.microsoft.com/office/drawing/2014/main" id="{6604A404-D4D0-E689-ECED-79B5388DFC53}"/>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19" name="Oval 118">
              <a:extLst>
                <a:ext uri="{FF2B5EF4-FFF2-40B4-BE49-F238E27FC236}">
                  <a16:creationId xmlns:a16="http://schemas.microsoft.com/office/drawing/2014/main" id="{A8A48830-92CC-ECF2-80EF-D602F65D8AAE}"/>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22" name="Group 121">
            <a:extLst>
              <a:ext uri="{FF2B5EF4-FFF2-40B4-BE49-F238E27FC236}">
                <a16:creationId xmlns:a16="http://schemas.microsoft.com/office/drawing/2014/main" id="{FDD72FD3-099E-438B-4099-724F85FACEA9}"/>
              </a:ext>
            </a:extLst>
          </p:cNvPr>
          <p:cNvGrpSpPr/>
          <p:nvPr/>
        </p:nvGrpSpPr>
        <p:grpSpPr>
          <a:xfrm>
            <a:off x="7394468" y="4820075"/>
            <a:ext cx="479643" cy="418367"/>
            <a:chOff x="4833938" y="19050"/>
            <a:chExt cx="360363" cy="314325"/>
          </a:xfrm>
          <a:solidFill>
            <a:schemeClr val="bg1"/>
          </a:solidFill>
        </p:grpSpPr>
        <p:sp>
          <p:nvSpPr>
            <p:cNvPr id="123" name="Freeform 61">
              <a:extLst>
                <a:ext uri="{FF2B5EF4-FFF2-40B4-BE49-F238E27FC236}">
                  <a16:creationId xmlns:a16="http://schemas.microsoft.com/office/drawing/2014/main" id="{2517FA83-0351-3640-FA16-83F5D5863AFB}"/>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24" name="Freeform 62">
              <a:extLst>
                <a:ext uri="{FF2B5EF4-FFF2-40B4-BE49-F238E27FC236}">
                  <a16:creationId xmlns:a16="http://schemas.microsoft.com/office/drawing/2014/main" id="{BF1329BF-2530-5F8A-5425-AC288B85BE86}"/>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25" name="Group 124">
            <a:extLst>
              <a:ext uri="{FF2B5EF4-FFF2-40B4-BE49-F238E27FC236}">
                <a16:creationId xmlns:a16="http://schemas.microsoft.com/office/drawing/2014/main" id="{B323CBFB-B1DF-2E18-40EC-959AB6E05DE9}"/>
              </a:ext>
            </a:extLst>
          </p:cNvPr>
          <p:cNvGrpSpPr/>
          <p:nvPr/>
        </p:nvGrpSpPr>
        <p:grpSpPr>
          <a:xfrm>
            <a:off x="4317891" y="4819019"/>
            <a:ext cx="479642" cy="420479"/>
            <a:chOff x="4113213" y="11113"/>
            <a:chExt cx="360362" cy="315913"/>
          </a:xfrm>
          <a:solidFill>
            <a:schemeClr val="bg1"/>
          </a:solidFill>
        </p:grpSpPr>
        <p:sp>
          <p:nvSpPr>
            <p:cNvPr id="126" name="Freeform 63">
              <a:extLst>
                <a:ext uri="{FF2B5EF4-FFF2-40B4-BE49-F238E27FC236}">
                  <a16:creationId xmlns:a16="http://schemas.microsoft.com/office/drawing/2014/main" id="{BA5483B8-2EBA-CF35-9801-AE6718F9DBF2}"/>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27" name="Freeform 64">
              <a:extLst>
                <a:ext uri="{FF2B5EF4-FFF2-40B4-BE49-F238E27FC236}">
                  <a16:creationId xmlns:a16="http://schemas.microsoft.com/office/drawing/2014/main" id="{02D8A515-9005-1BB8-20D1-B9392FC352A5}"/>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77766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hink-cell data - do not delete" hidden="1">
            <a:extLst>
              <a:ext uri="{FF2B5EF4-FFF2-40B4-BE49-F238E27FC236}">
                <a16:creationId xmlns:a16="http://schemas.microsoft.com/office/drawing/2014/main" id="{E410AEC1-C9D5-1DF0-90B8-17FB74269D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4" name="think-cell data - do not delete" hidden="1">
                        <a:extLst>
                          <a:ext uri="{FF2B5EF4-FFF2-40B4-BE49-F238E27FC236}">
                            <a16:creationId xmlns:a16="http://schemas.microsoft.com/office/drawing/2014/main" id="{E410AEC1-C9D5-1DF0-90B8-17FB74269D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Hunter/farmer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99450" cy="2112048"/>
            <a:chOff x="8422483" y="1156903"/>
            <a:chExt cx="3199450" cy="2112048"/>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b="1" i="0" u="none" strike="noStrike" kern="1200" cap="none" spc="0" normalizeH="0" baseline="0" noProof="0" dirty="0">
                  <a:ln>
                    <a:noFill/>
                  </a:ln>
                  <a:solidFill>
                    <a:srgbClr val="2391CF"/>
                  </a:solidFill>
                  <a:effectLst/>
                  <a:uLnTx/>
                  <a:uFillTx/>
                  <a:latin typeface="Slate Pro" panose="02000506040000020004" pitchFamily="2" charset="0"/>
                  <a:cs typeface="Times New Roman" panose="02020603050405020304" pitchFamily="18"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72526" y="1822401"/>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 base requires significant account management. </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Efficient for high-dollar, complex, and long sales cycles.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Margin available to accommodate two types of sales roles and management.</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298682" cy="2276390"/>
            <a:chOff x="609600" y="1173146"/>
            <a:chExt cx="3298682" cy="2276390"/>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298682" cy="19389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hunter-farmer model recognizes that different sales situations require different strategies. Hunters are crucial for expanding the customer base and bringing in new business, while farmers are vital for building customer loyalty, repeat business, and overall CLTV. Many organizations adopt a combination of both approaches to create a balanced and effective sales strategy.</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49947"/>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De-emphasizes initial campaign’s customer focus and relationship-building.</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Requires increased coordination when handing off accounts.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149947"/>
            <a:ext cx="3149407" cy="1491560"/>
            <a:chOff x="609600" y="4472677"/>
            <a:chExt cx="3149407" cy="1491560"/>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Efficiency is achieved through assigning specific tasks to reps, i.e., efficiency is reached by instilling role clarity.</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This model enables the focused acquisition of top prospects.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581395"/>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581395"/>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73824596-FE57-ED90-27E9-BBCE5035F749}"/>
              </a:ext>
            </a:extLst>
          </p:cNvPr>
          <p:cNvGrpSpPr/>
          <p:nvPr/>
        </p:nvGrpSpPr>
        <p:grpSpPr>
          <a:xfrm>
            <a:off x="4695825" y="2028826"/>
            <a:ext cx="2800352" cy="2800350"/>
            <a:chOff x="4695825" y="2028826"/>
            <a:chExt cx="2800352" cy="2800350"/>
          </a:xfrm>
        </p:grpSpPr>
        <p:sp>
          <p:nvSpPr>
            <p:cNvPr id="9" name="Oval 8">
              <a:extLst>
                <a:ext uri="{FF2B5EF4-FFF2-40B4-BE49-F238E27FC236}">
                  <a16:creationId xmlns:a16="http://schemas.microsoft.com/office/drawing/2014/main" id="{CC59C468-BD15-EEC2-56D6-A5180988A787}"/>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10" name="Group 9">
              <a:extLst>
                <a:ext uri="{FF2B5EF4-FFF2-40B4-BE49-F238E27FC236}">
                  <a16:creationId xmlns:a16="http://schemas.microsoft.com/office/drawing/2014/main" id="{C78ED2EA-3DDD-AE7F-B633-CC2A49950F5A}"/>
                </a:ext>
              </a:extLst>
            </p:cNvPr>
            <p:cNvGrpSpPr/>
            <p:nvPr/>
          </p:nvGrpSpPr>
          <p:grpSpPr>
            <a:xfrm>
              <a:off x="4993078" y="2192924"/>
              <a:ext cx="2205845" cy="2472153"/>
              <a:chOff x="4993078" y="2183723"/>
              <a:chExt cx="2205845" cy="2472153"/>
            </a:xfrm>
          </p:grpSpPr>
          <p:grpSp>
            <p:nvGrpSpPr>
              <p:cNvPr id="11" name="Group 10">
                <a:extLst>
                  <a:ext uri="{FF2B5EF4-FFF2-40B4-BE49-F238E27FC236}">
                    <a16:creationId xmlns:a16="http://schemas.microsoft.com/office/drawing/2014/main" id="{CC49C07C-AD03-819E-38D9-E7129C3FC1DF}"/>
                  </a:ext>
                </a:extLst>
              </p:cNvPr>
              <p:cNvGrpSpPr/>
              <p:nvPr/>
            </p:nvGrpSpPr>
            <p:grpSpPr>
              <a:xfrm>
                <a:off x="4993078" y="2183723"/>
                <a:ext cx="2205845" cy="304800"/>
                <a:chOff x="5020868" y="2183723"/>
                <a:chExt cx="2205845" cy="304800"/>
              </a:xfrm>
            </p:grpSpPr>
            <p:sp>
              <p:nvSpPr>
                <p:cNvPr id="24" name="Isosceles Triangle 23">
                  <a:extLst>
                    <a:ext uri="{FF2B5EF4-FFF2-40B4-BE49-F238E27FC236}">
                      <a16:creationId xmlns:a16="http://schemas.microsoft.com/office/drawing/2014/main" id="{3E454975-417B-79B9-BF7F-63BFDA7E824D}"/>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5" name="Isosceles Triangle 24">
                  <a:extLst>
                    <a:ext uri="{FF2B5EF4-FFF2-40B4-BE49-F238E27FC236}">
                      <a16:creationId xmlns:a16="http://schemas.microsoft.com/office/drawing/2014/main" id="{A63ABA56-12AC-E72C-BC54-669BB144B2AB}"/>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6" name="Group 15">
                <a:extLst>
                  <a:ext uri="{FF2B5EF4-FFF2-40B4-BE49-F238E27FC236}">
                    <a16:creationId xmlns:a16="http://schemas.microsoft.com/office/drawing/2014/main" id="{133F0AD0-E843-D9E3-2864-822336A86A65}"/>
                  </a:ext>
                </a:extLst>
              </p:cNvPr>
              <p:cNvGrpSpPr/>
              <p:nvPr/>
            </p:nvGrpSpPr>
            <p:grpSpPr>
              <a:xfrm flipV="1">
                <a:off x="4993078" y="4351076"/>
                <a:ext cx="2205845" cy="304800"/>
                <a:chOff x="5020868" y="2183723"/>
                <a:chExt cx="2205845" cy="304800"/>
              </a:xfrm>
            </p:grpSpPr>
            <p:sp>
              <p:nvSpPr>
                <p:cNvPr id="17" name="Isosceles Triangle 16">
                  <a:extLst>
                    <a:ext uri="{FF2B5EF4-FFF2-40B4-BE49-F238E27FC236}">
                      <a16:creationId xmlns:a16="http://schemas.microsoft.com/office/drawing/2014/main" id="{BAB14492-C9F3-B021-C1F9-68AC0C357CE5}"/>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1" name="Isosceles Triangle 20">
                  <a:extLst>
                    <a:ext uri="{FF2B5EF4-FFF2-40B4-BE49-F238E27FC236}">
                      <a16:creationId xmlns:a16="http://schemas.microsoft.com/office/drawing/2014/main" id="{71A9844C-CBD1-5708-98E5-1A3B696CBA70}"/>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5" name="Group 4">
            <a:extLst>
              <a:ext uri="{FF2B5EF4-FFF2-40B4-BE49-F238E27FC236}">
                <a16:creationId xmlns:a16="http://schemas.microsoft.com/office/drawing/2014/main" id="{48C02268-CC67-3F62-AB67-B2D9FC8CD753}"/>
              </a:ext>
            </a:extLst>
          </p:cNvPr>
          <p:cNvGrpSpPr/>
          <p:nvPr/>
        </p:nvGrpSpPr>
        <p:grpSpPr>
          <a:xfrm>
            <a:off x="4938750" y="2902713"/>
            <a:ext cx="2314502" cy="1052577"/>
            <a:chOff x="59212" y="2114066"/>
            <a:chExt cx="2545952" cy="1157835"/>
          </a:xfrm>
          <a:solidFill>
            <a:schemeClr val="tx2">
              <a:lumMod val="75000"/>
              <a:lumOff val="25000"/>
            </a:schemeClr>
          </a:solidFill>
        </p:grpSpPr>
        <p:sp>
          <p:nvSpPr>
            <p:cNvPr id="2" name="Oval 1">
              <a:extLst>
                <a:ext uri="{FF2B5EF4-FFF2-40B4-BE49-F238E27FC236}">
                  <a16:creationId xmlns:a16="http://schemas.microsoft.com/office/drawing/2014/main" id="{71DE0148-F360-9013-63B9-01F699814E8E}"/>
                </a:ext>
              </a:extLst>
            </p:cNvPr>
            <p:cNvSpPr/>
            <p:nvPr/>
          </p:nvSpPr>
          <p:spPr>
            <a:xfrm>
              <a:off x="59212"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New logos</a:t>
              </a:r>
            </a:p>
          </p:txBody>
        </p:sp>
        <p:sp>
          <p:nvSpPr>
            <p:cNvPr id="4" name="Oval 3">
              <a:extLst>
                <a:ext uri="{FF2B5EF4-FFF2-40B4-BE49-F238E27FC236}">
                  <a16:creationId xmlns:a16="http://schemas.microsoft.com/office/drawing/2014/main" id="{F4836D58-6EB9-38B3-85B8-4B0B99D44E41}"/>
                </a:ext>
              </a:extLst>
            </p:cNvPr>
            <p:cNvSpPr/>
            <p:nvPr/>
          </p:nvSpPr>
          <p:spPr>
            <a:xfrm>
              <a:off x="1418481"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Existing customers</a:t>
              </a:r>
            </a:p>
          </p:txBody>
        </p:sp>
      </p:grpSp>
      <p:grpSp>
        <p:nvGrpSpPr>
          <p:cNvPr id="26" name="Group 25">
            <a:extLst>
              <a:ext uri="{FF2B5EF4-FFF2-40B4-BE49-F238E27FC236}">
                <a16:creationId xmlns:a16="http://schemas.microsoft.com/office/drawing/2014/main" id="{4F856D33-C224-A6B3-D809-431AF603EC31}"/>
              </a:ext>
            </a:extLst>
          </p:cNvPr>
          <p:cNvGrpSpPr/>
          <p:nvPr/>
        </p:nvGrpSpPr>
        <p:grpSpPr>
          <a:xfrm>
            <a:off x="4327399" y="1524770"/>
            <a:ext cx="460626" cy="409915"/>
            <a:chOff x="5554663" y="1458913"/>
            <a:chExt cx="346075" cy="307975"/>
          </a:xfrm>
          <a:solidFill>
            <a:schemeClr val="bg1"/>
          </a:solidFill>
        </p:grpSpPr>
        <p:sp>
          <p:nvSpPr>
            <p:cNvPr id="29" name="Freeform 148">
              <a:extLst>
                <a:ext uri="{FF2B5EF4-FFF2-40B4-BE49-F238E27FC236}">
                  <a16:creationId xmlns:a16="http://schemas.microsoft.com/office/drawing/2014/main" id="{4DC37AF0-ABE2-0C0A-F559-42025122ECAB}"/>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0" name="Freeform 149">
              <a:extLst>
                <a:ext uri="{FF2B5EF4-FFF2-40B4-BE49-F238E27FC236}">
                  <a16:creationId xmlns:a16="http://schemas.microsoft.com/office/drawing/2014/main" id="{1983478F-3F45-D533-D2A7-FC4BE7613784}"/>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1" name="Group 30">
            <a:extLst>
              <a:ext uri="{FF2B5EF4-FFF2-40B4-BE49-F238E27FC236}">
                <a16:creationId xmlns:a16="http://schemas.microsoft.com/office/drawing/2014/main" id="{10CBD4F5-4218-3EBA-14DF-14225811DB1C}"/>
              </a:ext>
            </a:extLst>
          </p:cNvPr>
          <p:cNvGrpSpPr/>
          <p:nvPr/>
        </p:nvGrpSpPr>
        <p:grpSpPr>
          <a:xfrm>
            <a:off x="7393411" y="1488849"/>
            <a:ext cx="481756" cy="481756"/>
            <a:chOff x="3390900" y="3971925"/>
            <a:chExt cx="361950" cy="361950"/>
          </a:xfrm>
          <a:solidFill>
            <a:schemeClr val="bg1"/>
          </a:solidFill>
        </p:grpSpPr>
        <p:sp>
          <p:nvSpPr>
            <p:cNvPr id="32" name="Freeform 67">
              <a:extLst>
                <a:ext uri="{FF2B5EF4-FFF2-40B4-BE49-F238E27FC236}">
                  <a16:creationId xmlns:a16="http://schemas.microsoft.com/office/drawing/2014/main" id="{A10AB7AC-18B5-4291-35A4-35BAFE921D00}"/>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3" name="Oval 32">
              <a:extLst>
                <a:ext uri="{FF2B5EF4-FFF2-40B4-BE49-F238E27FC236}">
                  <a16:creationId xmlns:a16="http://schemas.microsoft.com/office/drawing/2014/main" id="{48B8ED7B-CE2A-C913-7ABB-11ECF6BE044B}"/>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4" name="Group 33">
            <a:extLst>
              <a:ext uri="{FF2B5EF4-FFF2-40B4-BE49-F238E27FC236}">
                <a16:creationId xmlns:a16="http://schemas.microsoft.com/office/drawing/2014/main" id="{BB7DA6D0-0D84-8096-3AC7-22379FC1E1C2}"/>
              </a:ext>
            </a:extLst>
          </p:cNvPr>
          <p:cNvGrpSpPr/>
          <p:nvPr/>
        </p:nvGrpSpPr>
        <p:grpSpPr>
          <a:xfrm>
            <a:off x="7394468" y="4820075"/>
            <a:ext cx="479643" cy="418367"/>
            <a:chOff x="4833938" y="19050"/>
            <a:chExt cx="360363" cy="314325"/>
          </a:xfrm>
          <a:solidFill>
            <a:schemeClr val="bg1"/>
          </a:solidFill>
        </p:grpSpPr>
        <p:sp>
          <p:nvSpPr>
            <p:cNvPr id="35" name="Freeform 61">
              <a:extLst>
                <a:ext uri="{FF2B5EF4-FFF2-40B4-BE49-F238E27FC236}">
                  <a16:creationId xmlns:a16="http://schemas.microsoft.com/office/drawing/2014/main" id="{ABD6B38A-B384-8B0B-F15B-47D516BA0166}"/>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6" name="Freeform 62">
              <a:extLst>
                <a:ext uri="{FF2B5EF4-FFF2-40B4-BE49-F238E27FC236}">
                  <a16:creationId xmlns:a16="http://schemas.microsoft.com/office/drawing/2014/main" id="{4B42C333-34BF-4C6C-3949-65E653652D90}"/>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7" name="Group 36">
            <a:extLst>
              <a:ext uri="{FF2B5EF4-FFF2-40B4-BE49-F238E27FC236}">
                <a16:creationId xmlns:a16="http://schemas.microsoft.com/office/drawing/2014/main" id="{21845C74-E01C-7778-AD12-CF33CFCFFC47}"/>
              </a:ext>
            </a:extLst>
          </p:cNvPr>
          <p:cNvGrpSpPr/>
          <p:nvPr/>
        </p:nvGrpSpPr>
        <p:grpSpPr>
          <a:xfrm>
            <a:off x="4317891" y="4819019"/>
            <a:ext cx="479642" cy="420479"/>
            <a:chOff x="4113213" y="11113"/>
            <a:chExt cx="360362" cy="315913"/>
          </a:xfrm>
          <a:solidFill>
            <a:schemeClr val="bg1"/>
          </a:solidFill>
        </p:grpSpPr>
        <p:sp>
          <p:nvSpPr>
            <p:cNvPr id="41" name="Freeform 63">
              <a:extLst>
                <a:ext uri="{FF2B5EF4-FFF2-40B4-BE49-F238E27FC236}">
                  <a16:creationId xmlns:a16="http://schemas.microsoft.com/office/drawing/2014/main" id="{7E481981-8A7B-DF49-26DB-DE9D222AD723}"/>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3" name="Freeform 64">
              <a:extLst>
                <a:ext uri="{FF2B5EF4-FFF2-40B4-BE49-F238E27FC236}">
                  <a16:creationId xmlns:a16="http://schemas.microsoft.com/office/drawing/2014/main" id="{555D494B-E15B-80D1-FE44-1BD90D53CA64}"/>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144808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3C2237D-3A2B-92D9-1809-DA2660E113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B3C2237D-3A2B-92D9-1809-DA2660E113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Geography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59919" cy="2265474"/>
            <a:chOff x="8422483" y="1156903"/>
            <a:chExt cx="3159919" cy="2265474"/>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32995" y="1760384"/>
              <a:ext cx="3149407" cy="16619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are densely populated in clustered geographic locations.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want someone present when they have a problem.</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Sales reps are either generalist or specialists, i.e., the sale is less complex or there are fewer products in portfolio.</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845503"/>
            <a:chOff x="609600" y="1173146"/>
            <a:chExt cx="3149407" cy="1845503"/>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5081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geography model involves structuring a sales organization based on rep proximity to geographic areas. This involves understanding how regional differences, distribution patterns, market opportunities, and resource allocation affect consumer preferences and behaviors.</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94770"/>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Doesn’t align the best sales resources with the best opportunities.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As product sets grow, it becomes more difficult for reps to have expertise in all areas.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194770"/>
            <a:ext cx="3149407" cy="1491560"/>
            <a:chOff x="609600" y="4472677"/>
            <a:chExt cx="3149407" cy="1491560"/>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Provides customers with local and state knowledge.</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This model enables cost containment, e.g., keeping travel and entertainment expenses low.</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73824596-FE57-ED90-27E9-BBCE5035F749}"/>
              </a:ext>
            </a:extLst>
          </p:cNvPr>
          <p:cNvGrpSpPr/>
          <p:nvPr/>
        </p:nvGrpSpPr>
        <p:grpSpPr>
          <a:xfrm>
            <a:off x="4695825" y="2028826"/>
            <a:ext cx="2800352" cy="2800350"/>
            <a:chOff x="4695825" y="2028826"/>
            <a:chExt cx="2800352" cy="2800350"/>
          </a:xfrm>
        </p:grpSpPr>
        <p:sp>
          <p:nvSpPr>
            <p:cNvPr id="9" name="Oval 8">
              <a:extLst>
                <a:ext uri="{FF2B5EF4-FFF2-40B4-BE49-F238E27FC236}">
                  <a16:creationId xmlns:a16="http://schemas.microsoft.com/office/drawing/2014/main" id="{CC59C468-BD15-EEC2-56D6-A5180988A787}"/>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10" name="Group 9">
              <a:extLst>
                <a:ext uri="{FF2B5EF4-FFF2-40B4-BE49-F238E27FC236}">
                  <a16:creationId xmlns:a16="http://schemas.microsoft.com/office/drawing/2014/main" id="{C78ED2EA-3DDD-AE7F-B633-CC2A49950F5A}"/>
                </a:ext>
              </a:extLst>
            </p:cNvPr>
            <p:cNvGrpSpPr/>
            <p:nvPr/>
          </p:nvGrpSpPr>
          <p:grpSpPr>
            <a:xfrm>
              <a:off x="4993078" y="2192924"/>
              <a:ext cx="2205845" cy="2472153"/>
              <a:chOff x="4993078" y="2183723"/>
              <a:chExt cx="2205845" cy="2472153"/>
            </a:xfrm>
          </p:grpSpPr>
          <p:grpSp>
            <p:nvGrpSpPr>
              <p:cNvPr id="11" name="Group 10">
                <a:extLst>
                  <a:ext uri="{FF2B5EF4-FFF2-40B4-BE49-F238E27FC236}">
                    <a16:creationId xmlns:a16="http://schemas.microsoft.com/office/drawing/2014/main" id="{CC49C07C-AD03-819E-38D9-E7129C3FC1DF}"/>
                  </a:ext>
                </a:extLst>
              </p:cNvPr>
              <p:cNvGrpSpPr/>
              <p:nvPr/>
            </p:nvGrpSpPr>
            <p:grpSpPr>
              <a:xfrm>
                <a:off x="4993078" y="2183723"/>
                <a:ext cx="2205845" cy="304800"/>
                <a:chOff x="5020868" y="2183723"/>
                <a:chExt cx="2205845" cy="304800"/>
              </a:xfrm>
            </p:grpSpPr>
            <p:sp>
              <p:nvSpPr>
                <p:cNvPr id="24" name="Isosceles Triangle 23">
                  <a:extLst>
                    <a:ext uri="{FF2B5EF4-FFF2-40B4-BE49-F238E27FC236}">
                      <a16:creationId xmlns:a16="http://schemas.microsoft.com/office/drawing/2014/main" id="{3E454975-417B-79B9-BF7F-63BFDA7E824D}"/>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5" name="Isosceles Triangle 24">
                  <a:extLst>
                    <a:ext uri="{FF2B5EF4-FFF2-40B4-BE49-F238E27FC236}">
                      <a16:creationId xmlns:a16="http://schemas.microsoft.com/office/drawing/2014/main" id="{A63ABA56-12AC-E72C-BC54-669BB144B2AB}"/>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6" name="Group 15">
                <a:extLst>
                  <a:ext uri="{FF2B5EF4-FFF2-40B4-BE49-F238E27FC236}">
                    <a16:creationId xmlns:a16="http://schemas.microsoft.com/office/drawing/2014/main" id="{133F0AD0-E843-D9E3-2864-822336A86A65}"/>
                  </a:ext>
                </a:extLst>
              </p:cNvPr>
              <p:cNvGrpSpPr/>
              <p:nvPr/>
            </p:nvGrpSpPr>
            <p:grpSpPr>
              <a:xfrm flipV="1">
                <a:off x="4993078" y="4351076"/>
                <a:ext cx="2205845" cy="304800"/>
                <a:chOff x="5020868" y="2183723"/>
                <a:chExt cx="2205845" cy="304800"/>
              </a:xfrm>
            </p:grpSpPr>
            <p:sp>
              <p:nvSpPr>
                <p:cNvPr id="17" name="Isosceles Triangle 16">
                  <a:extLst>
                    <a:ext uri="{FF2B5EF4-FFF2-40B4-BE49-F238E27FC236}">
                      <a16:creationId xmlns:a16="http://schemas.microsoft.com/office/drawing/2014/main" id="{BAB14492-C9F3-B021-C1F9-68AC0C357CE5}"/>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1" name="Isosceles Triangle 20">
                  <a:extLst>
                    <a:ext uri="{FF2B5EF4-FFF2-40B4-BE49-F238E27FC236}">
                      <a16:creationId xmlns:a16="http://schemas.microsoft.com/office/drawing/2014/main" id="{71A9844C-CBD1-5708-98E5-1A3B696CBA70}"/>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6" name="Group 25">
            <a:extLst>
              <a:ext uri="{FF2B5EF4-FFF2-40B4-BE49-F238E27FC236}">
                <a16:creationId xmlns:a16="http://schemas.microsoft.com/office/drawing/2014/main" id="{4F856D33-C224-A6B3-D809-431AF603EC31}"/>
              </a:ext>
            </a:extLst>
          </p:cNvPr>
          <p:cNvGrpSpPr/>
          <p:nvPr/>
        </p:nvGrpSpPr>
        <p:grpSpPr>
          <a:xfrm>
            <a:off x="4327399" y="1524770"/>
            <a:ext cx="460626" cy="409915"/>
            <a:chOff x="5554663" y="1458913"/>
            <a:chExt cx="346075" cy="307975"/>
          </a:xfrm>
          <a:solidFill>
            <a:schemeClr val="bg1"/>
          </a:solidFill>
        </p:grpSpPr>
        <p:sp>
          <p:nvSpPr>
            <p:cNvPr id="29" name="Freeform 148">
              <a:extLst>
                <a:ext uri="{FF2B5EF4-FFF2-40B4-BE49-F238E27FC236}">
                  <a16:creationId xmlns:a16="http://schemas.microsoft.com/office/drawing/2014/main" id="{4DC37AF0-ABE2-0C0A-F559-42025122ECAB}"/>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0" name="Freeform 149">
              <a:extLst>
                <a:ext uri="{FF2B5EF4-FFF2-40B4-BE49-F238E27FC236}">
                  <a16:creationId xmlns:a16="http://schemas.microsoft.com/office/drawing/2014/main" id="{1983478F-3F45-D533-D2A7-FC4BE7613784}"/>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1" name="Group 30">
            <a:extLst>
              <a:ext uri="{FF2B5EF4-FFF2-40B4-BE49-F238E27FC236}">
                <a16:creationId xmlns:a16="http://schemas.microsoft.com/office/drawing/2014/main" id="{10CBD4F5-4218-3EBA-14DF-14225811DB1C}"/>
              </a:ext>
            </a:extLst>
          </p:cNvPr>
          <p:cNvGrpSpPr/>
          <p:nvPr/>
        </p:nvGrpSpPr>
        <p:grpSpPr>
          <a:xfrm>
            <a:off x="7393411" y="1488849"/>
            <a:ext cx="481756" cy="481756"/>
            <a:chOff x="3390900" y="3971925"/>
            <a:chExt cx="361950" cy="361950"/>
          </a:xfrm>
          <a:solidFill>
            <a:schemeClr val="bg1"/>
          </a:solidFill>
        </p:grpSpPr>
        <p:sp>
          <p:nvSpPr>
            <p:cNvPr id="32" name="Freeform 67">
              <a:extLst>
                <a:ext uri="{FF2B5EF4-FFF2-40B4-BE49-F238E27FC236}">
                  <a16:creationId xmlns:a16="http://schemas.microsoft.com/office/drawing/2014/main" id="{A10AB7AC-18B5-4291-35A4-35BAFE921D00}"/>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3" name="Oval 32">
              <a:extLst>
                <a:ext uri="{FF2B5EF4-FFF2-40B4-BE49-F238E27FC236}">
                  <a16:creationId xmlns:a16="http://schemas.microsoft.com/office/drawing/2014/main" id="{48B8ED7B-CE2A-C913-7ABB-11ECF6BE044B}"/>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4" name="Group 33">
            <a:extLst>
              <a:ext uri="{FF2B5EF4-FFF2-40B4-BE49-F238E27FC236}">
                <a16:creationId xmlns:a16="http://schemas.microsoft.com/office/drawing/2014/main" id="{BB7DA6D0-0D84-8096-3AC7-22379FC1E1C2}"/>
              </a:ext>
            </a:extLst>
          </p:cNvPr>
          <p:cNvGrpSpPr/>
          <p:nvPr/>
        </p:nvGrpSpPr>
        <p:grpSpPr>
          <a:xfrm>
            <a:off x="7394468" y="4820075"/>
            <a:ext cx="479643" cy="418367"/>
            <a:chOff x="4833938" y="19050"/>
            <a:chExt cx="360363" cy="314325"/>
          </a:xfrm>
          <a:solidFill>
            <a:schemeClr val="bg1"/>
          </a:solidFill>
        </p:grpSpPr>
        <p:sp>
          <p:nvSpPr>
            <p:cNvPr id="35" name="Freeform 61">
              <a:extLst>
                <a:ext uri="{FF2B5EF4-FFF2-40B4-BE49-F238E27FC236}">
                  <a16:creationId xmlns:a16="http://schemas.microsoft.com/office/drawing/2014/main" id="{ABD6B38A-B384-8B0B-F15B-47D516BA0166}"/>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6" name="Freeform 62">
              <a:extLst>
                <a:ext uri="{FF2B5EF4-FFF2-40B4-BE49-F238E27FC236}">
                  <a16:creationId xmlns:a16="http://schemas.microsoft.com/office/drawing/2014/main" id="{4B42C333-34BF-4C6C-3949-65E653652D90}"/>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7" name="Group 36">
            <a:extLst>
              <a:ext uri="{FF2B5EF4-FFF2-40B4-BE49-F238E27FC236}">
                <a16:creationId xmlns:a16="http://schemas.microsoft.com/office/drawing/2014/main" id="{21845C74-E01C-7778-AD12-CF33CFCFFC47}"/>
              </a:ext>
            </a:extLst>
          </p:cNvPr>
          <p:cNvGrpSpPr/>
          <p:nvPr/>
        </p:nvGrpSpPr>
        <p:grpSpPr>
          <a:xfrm>
            <a:off x="4317891" y="4819019"/>
            <a:ext cx="479642" cy="420479"/>
            <a:chOff x="4113213" y="11113"/>
            <a:chExt cx="360362" cy="315913"/>
          </a:xfrm>
          <a:solidFill>
            <a:schemeClr val="bg1"/>
          </a:solidFill>
        </p:grpSpPr>
        <p:sp>
          <p:nvSpPr>
            <p:cNvPr id="41" name="Freeform 63">
              <a:extLst>
                <a:ext uri="{FF2B5EF4-FFF2-40B4-BE49-F238E27FC236}">
                  <a16:creationId xmlns:a16="http://schemas.microsoft.com/office/drawing/2014/main" id="{7E481981-8A7B-DF49-26DB-DE9D222AD723}"/>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3" name="Freeform 64">
              <a:extLst>
                <a:ext uri="{FF2B5EF4-FFF2-40B4-BE49-F238E27FC236}">
                  <a16:creationId xmlns:a16="http://schemas.microsoft.com/office/drawing/2014/main" id="{555D494B-E15B-80D1-FE44-1BD90D53CA64}"/>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 name="Group 2">
            <a:extLst>
              <a:ext uri="{FF2B5EF4-FFF2-40B4-BE49-F238E27FC236}">
                <a16:creationId xmlns:a16="http://schemas.microsoft.com/office/drawing/2014/main" id="{264E7195-7B8B-7F8B-B737-B164DECD61FA}"/>
              </a:ext>
            </a:extLst>
          </p:cNvPr>
          <p:cNvGrpSpPr/>
          <p:nvPr/>
        </p:nvGrpSpPr>
        <p:grpSpPr>
          <a:xfrm>
            <a:off x="5159528" y="2889599"/>
            <a:ext cx="1872946" cy="1078805"/>
            <a:chOff x="745563" y="2509601"/>
            <a:chExt cx="1872946" cy="1078805"/>
          </a:xfrm>
        </p:grpSpPr>
        <p:sp>
          <p:nvSpPr>
            <p:cNvPr id="44" name="Freeform 2852">
              <a:extLst>
                <a:ext uri="{FF2B5EF4-FFF2-40B4-BE49-F238E27FC236}">
                  <a16:creationId xmlns:a16="http://schemas.microsoft.com/office/drawing/2014/main" id="{7EC620BD-2B05-DFBC-4D6C-C0FCA4721D26}"/>
                </a:ext>
              </a:extLst>
            </p:cNvPr>
            <p:cNvSpPr>
              <a:spLocks/>
            </p:cNvSpPr>
            <p:nvPr/>
          </p:nvSpPr>
          <p:spPr bwMode="auto">
            <a:xfrm rot="3363537">
              <a:off x="708607" y="2546557"/>
              <a:ext cx="511000" cy="437088"/>
            </a:xfrm>
            <a:custGeom>
              <a:avLst/>
              <a:gdLst>
                <a:gd name="T0" fmla="*/ 378 w 1154"/>
                <a:gd name="T1" fmla="*/ 680 h 988"/>
                <a:gd name="T2" fmla="*/ 388 w 1154"/>
                <a:gd name="T3" fmla="*/ 714 h 988"/>
                <a:gd name="T4" fmla="*/ 378 w 1154"/>
                <a:gd name="T5" fmla="*/ 746 h 988"/>
                <a:gd name="T6" fmla="*/ 298 w 1154"/>
                <a:gd name="T7" fmla="*/ 842 h 988"/>
                <a:gd name="T8" fmla="*/ 206 w 1154"/>
                <a:gd name="T9" fmla="*/ 908 h 988"/>
                <a:gd name="T10" fmla="*/ 120 w 1154"/>
                <a:gd name="T11" fmla="*/ 948 h 988"/>
                <a:gd name="T12" fmla="*/ 88 w 1154"/>
                <a:gd name="T13" fmla="*/ 964 h 988"/>
                <a:gd name="T14" fmla="*/ 62 w 1154"/>
                <a:gd name="T15" fmla="*/ 976 h 988"/>
                <a:gd name="T16" fmla="*/ 52 w 1154"/>
                <a:gd name="T17" fmla="*/ 986 h 988"/>
                <a:gd name="T18" fmla="*/ 32 w 1154"/>
                <a:gd name="T19" fmla="*/ 984 h 988"/>
                <a:gd name="T20" fmla="*/ 0 w 1154"/>
                <a:gd name="T21" fmla="*/ 958 h 988"/>
                <a:gd name="T22" fmla="*/ 120 w 1154"/>
                <a:gd name="T23" fmla="*/ 888 h 988"/>
                <a:gd name="T24" fmla="*/ 162 w 1154"/>
                <a:gd name="T25" fmla="*/ 868 h 988"/>
                <a:gd name="T26" fmla="*/ 206 w 1154"/>
                <a:gd name="T27" fmla="*/ 842 h 988"/>
                <a:gd name="T28" fmla="*/ 206 w 1154"/>
                <a:gd name="T29" fmla="*/ 842 h 988"/>
                <a:gd name="T30" fmla="*/ 206 w 1154"/>
                <a:gd name="T31" fmla="*/ 866 h 988"/>
                <a:gd name="T32" fmla="*/ 210 w 1154"/>
                <a:gd name="T33" fmla="*/ 878 h 988"/>
                <a:gd name="T34" fmla="*/ 222 w 1154"/>
                <a:gd name="T35" fmla="*/ 858 h 988"/>
                <a:gd name="T36" fmla="*/ 242 w 1154"/>
                <a:gd name="T37" fmla="*/ 798 h 988"/>
                <a:gd name="T38" fmla="*/ 250 w 1154"/>
                <a:gd name="T39" fmla="*/ 788 h 988"/>
                <a:gd name="T40" fmla="*/ 256 w 1154"/>
                <a:gd name="T41" fmla="*/ 810 h 988"/>
                <a:gd name="T42" fmla="*/ 252 w 1154"/>
                <a:gd name="T43" fmla="*/ 792 h 988"/>
                <a:gd name="T44" fmla="*/ 252 w 1154"/>
                <a:gd name="T45" fmla="*/ 750 h 988"/>
                <a:gd name="T46" fmla="*/ 258 w 1154"/>
                <a:gd name="T47" fmla="*/ 740 h 988"/>
                <a:gd name="T48" fmla="*/ 246 w 1154"/>
                <a:gd name="T49" fmla="*/ 710 h 988"/>
                <a:gd name="T50" fmla="*/ 152 w 1154"/>
                <a:gd name="T51" fmla="*/ 722 h 988"/>
                <a:gd name="T52" fmla="*/ 86 w 1154"/>
                <a:gd name="T53" fmla="*/ 646 h 988"/>
                <a:gd name="T54" fmla="*/ 76 w 1154"/>
                <a:gd name="T55" fmla="*/ 654 h 988"/>
                <a:gd name="T56" fmla="*/ 56 w 1154"/>
                <a:gd name="T57" fmla="*/ 654 h 988"/>
                <a:gd name="T58" fmla="*/ 20 w 1154"/>
                <a:gd name="T59" fmla="*/ 580 h 988"/>
                <a:gd name="T60" fmla="*/ 106 w 1154"/>
                <a:gd name="T61" fmla="*/ 474 h 988"/>
                <a:gd name="T62" fmla="*/ 176 w 1154"/>
                <a:gd name="T63" fmla="*/ 408 h 988"/>
                <a:gd name="T64" fmla="*/ 116 w 1154"/>
                <a:gd name="T65" fmla="*/ 414 h 988"/>
                <a:gd name="T66" fmla="*/ 36 w 1154"/>
                <a:gd name="T67" fmla="*/ 368 h 988"/>
                <a:gd name="T68" fmla="*/ 28 w 1154"/>
                <a:gd name="T69" fmla="*/ 324 h 988"/>
                <a:gd name="T70" fmla="*/ 22 w 1154"/>
                <a:gd name="T71" fmla="*/ 310 h 988"/>
                <a:gd name="T72" fmla="*/ 36 w 1154"/>
                <a:gd name="T73" fmla="*/ 288 h 988"/>
                <a:gd name="T74" fmla="*/ 166 w 1154"/>
                <a:gd name="T75" fmla="*/ 302 h 988"/>
                <a:gd name="T76" fmla="*/ 166 w 1154"/>
                <a:gd name="T77" fmla="*/ 238 h 988"/>
                <a:gd name="T78" fmla="*/ 154 w 1154"/>
                <a:gd name="T79" fmla="*/ 250 h 988"/>
                <a:gd name="T80" fmla="*/ 132 w 1154"/>
                <a:gd name="T81" fmla="*/ 236 h 988"/>
                <a:gd name="T82" fmla="*/ 90 w 1154"/>
                <a:gd name="T83" fmla="*/ 156 h 988"/>
                <a:gd name="T84" fmla="*/ 92 w 1154"/>
                <a:gd name="T85" fmla="*/ 168 h 988"/>
                <a:gd name="T86" fmla="*/ 108 w 1154"/>
                <a:gd name="T87" fmla="*/ 162 h 988"/>
                <a:gd name="T88" fmla="*/ 136 w 1154"/>
                <a:gd name="T89" fmla="*/ 122 h 988"/>
                <a:gd name="T90" fmla="*/ 166 w 1154"/>
                <a:gd name="T91" fmla="*/ 66 h 988"/>
                <a:gd name="T92" fmla="*/ 186 w 1154"/>
                <a:gd name="T93" fmla="*/ 42 h 988"/>
                <a:gd name="T94" fmla="*/ 368 w 1154"/>
                <a:gd name="T95" fmla="*/ 20 h 988"/>
                <a:gd name="T96" fmla="*/ 690 w 1154"/>
                <a:gd name="T97" fmla="*/ 358 h 988"/>
                <a:gd name="T98" fmla="*/ 836 w 1154"/>
                <a:gd name="T99" fmla="*/ 610 h 988"/>
                <a:gd name="T100" fmla="*/ 988 w 1154"/>
                <a:gd name="T101" fmla="*/ 690 h 988"/>
                <a:gd name="T102" fmla="*/ 1028 w 1154"/>
                <a:gd name="T103" fmla="*/ 714 h 988"/>
                <a:gd name="T104" fmla="*/ 1054 w 1154"/>
                <a:gd name="T105" fmla="*/ 728 h 988"/>
                <a:gd name="T106" fmla="*/ 1154 w 1154"/>
                <a:gd name="T107" fmla="*/ 786 h 988"/>
                <a:gd name="T108" fmla="*/ 978 w 1154"/>
                <a:gd name="T109" fmla="*/ 756 h 988"/>
                <a:gd name="T110" fmla="*/ 796 w 1154"/>
                <a:gd name="T111" fmla="*/ 646 h 988"/>
                <a:gd name="T112" fmla="*/ 590 w 1154"/>
                <a:gd name="T113" fmla="*/ 610 h 988"/>
                <a:gd name="T114" fmla="*/ 478 w 1154"/>
                <a:gd name="T115" fmla="*/ 696 h 988"/>
                <a:gd name="T116" fmla="*/ 474 w 1154"/>
                <a:gd name="T117" fmla="*/ 596 h 9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4"/>
                <a:gd name="T178" fmla="*/ 0 h 988"/>
                <a:gd name="T179" fmla="*/ 1154 w 1154"/>
                <a:gd name="T180" fmla="*/ 988 h 9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4" h="988">
                  <a:moveTo>
                    <a:pt x="474" y="596"/>
                  </a:moveTo>
                  <a:lnTo>
                    <a:pt x="378" y="680"/>
                  </a:lnTo>
                  <a:lnTo>
                    <a:pt x="382" y="688"/>
                  </a:lnTo>
                  <a:lnTo>
                    <a:pt x="388" y="704"/>
                  </a:lnTo>
                  <a:lnTo>
                    <a:pt x="388" y="714"/>
                  </a:lnTo>
                  <a:lnTo>
                    <a:pt x="388" y="726"/>
                  </a:lnTo>
                  <a:lnTo>
                    <a:pt x="384" y="736"/>
                  </a:lnTo>
                  <a:lnTo>
                    <a:pt x="378" y="746"/>
                  </a:lnTo>
                  <a:lnTo>
                    <a:pt x="328" y="796"/>
                  </a:lnTo>
                  <a:lnTo>
                    <a:pt x="298" y="842"/>
                  </a:lnTo>
                  <a:lnTo>
                    <a:pt x="246" y="878"/>
                  </a:lnTo>
                  <a:lnTo>
                    <a:pt x="206" y="908"/>
                  </a:lnTo>
                  <a:lnTo>
                    <a:pt x="176" y="922"/>
                  </a:lnTo>
                  <a:lnTo>
                    <a:pt x="120" y="948"/>
                  </a:lnTo>
                  <a:lnTo>
                    <a:pt x="90" y="962"/>
                  </a:lnTo>
                  <a:lnTo>
                    <a:pt x="88" y="964"/>
                  </a:lnTo>
                  <a:lnTo>
                    <a:pt x="78" y="966"/>
                  </a:lnTo>
                  <a:lnTo>
                    <a:pt x="68" y="972"/>
                  </a:lnTo>
                  <a:lnTo>
                    <a:pt x="62" y="976"/>
                  </a:lnTo>
                  <a:lnTo>
                    <a:pt x="56" y="982"/>
                  </a:lnTo>
                  <a:lnTo>
                    <a:pt x="52" y="986"/>
                  </a:lnTo>
                  <a:lnTo>
                    <a:pt x="48" y="988"/>
                  </a:lnTo>
                  <a:lnTo>
                    <a:pt x="40" y="988"/>
                  </a:lnTo>
                  <a:lnTo>
                    <a:pt x="32" y="984"/>
                  </a:lnTo>
                  <a:lnTo>
                    <a:pt x="22" y="978"/>
                  </a:lnTo>
                  <a:lnTo>
                    <a:pt x="6" y="964"/>
                  </a:lnTo>
                  <a:lnTo>
                    <a:pt x="0" y="958"/>
                  </a:lnTo>
                  <a:lnTo>
                    <a:pt x="90" y="902"/>
                  </a:lnTo>
                  <a:lnTo>
                    <a:pt x="120" y="888"/>
                  </a:lnTo>
                  <a:lnTo>
                    <a:pt x="138" y="880"/>
                  </a:lnTo>
                  <a:lnTo>
                    <a:pt x="140" y="880"/>
                  </a:lnTo>
                  <a:lnTo>
                    <a:pt x="162" y="868"/>
                  </a:lnTo>
                  <a:lnTo>
                    <a:pt x="192" y="850"/>
                  </a:lnTo>
                  <a:lnTo>
                    <a:pt x="206" y="842"/>
                  </a:lnTo>
                  <a:lnTo>
                    <a:pt x="216" y="836"/>
                  </a:lnTo>
                  <a:lnTo>
                    <a:pt x="206" y="842"/>
                  </a:lnTo>
                  <a:lnTo>
                    <a:pt x="206" y="854"/>
                  </a:lnTo>
                  <a:lnTo>
                    <a:pt x="206" y="866"/>
                  </a:lnTo>
                  <a:lnTo>
                    <a:pt x="208" y="874"/>
                  </a:lnTo>
                  <a:lnTo>
                    <a:pt x="208" y="876"/>
                  </a:lnTo>
                  <a:lnTo>
                    <a:pt x="210" y="878"/>
                  </a:lnTo>
                  <a:lnTo>
                    <a:pt x="212" y="878"/>
                  </a:lnTo>
                  <a:lnTo>
                    <a:pt x="214" y="874"/>
                  </a:lnTo>
                  <a:lnTo>
                    <a:pt x="222" y="858"/>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0" y="334"/>
                  </a:lnTo>
                  <a:lnTo>
                    <a:pt x="28" y="324"/>
                  </a:lnTo>
                  <a:lnTo>
                    <a:pt x="26" y="318"/>
                  </a:lnTo>
                  <a:lnTo>
                    <a:pt x="22" y="312"/>
                  </a:lnTo>
                  <a:lnTo>
                    <a:pt x="22" y="310"/>
                  </a:lnTo>
                  <a:lnTo>
                    <a:pt x="26" y="302"/>
                  </a:lnTo>
                  <a:lnTo>
                    <a:pt x="36" y="288"/>
                  </a:lnTo>
                  <a:lnTo>
                    <a:pt x="136" y="282"/>
                  </a:lnTo>
                  <a:lnTo>
                    <a:pt x="166" y="302"/>
                  </a:lnTo>
                  <a:lnTo>
                    <a:pt x="182" y="25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62"/>
                  </a:lnTo>
                  <a:lnTo>
                    <a:pt x="92" y="168"/>
                  </a:lnTo>
                  <a:lnTo>
                    <a:pt x="94" y="170"/>
                  </a:lnTo>
                  <a:lnTo>
                    <a:pt x="100" y="168"/>
                  </a:lnTo>
                  <a:lnTo>
                    <a:pt x="108" y="162"/>
                  </a:lnTo>
                  <a:lnTo>
                    <a:pt x="120" y="146"/>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1010" y="704"/>
                  </a:lnTo>
                  <a:lnTo>
                    <a:pt x="1028" y="714"/>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accent6"/>
            </a:solidFill>
            <a:ln w="6350">
              <a:solidFill>
                <a:schemeClr val="bg1">
                  <a:alpha val="52156"/>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nvGrpSpPr>
            <p:cNvPr id="45" name="Group 256">
              <a:extLst>
                <a:ext uri="{FF2B5EF4-FFF2-40B4-BE49-F238E27FC236}">
                  <a16:creationId xmlns:a16="http://schemas.microsoft.com/office/drawing/2014/main" id="{98AC98CC-A3F9-1B99-06A9-8F6211C1D3BE}"/>
                </a:ext>
              </a:extLst>
            </p:cNvPr>
            <p:cNvGrpSpPr>
              <a:grpSpLocks/>
            </p:cNvGrpSpPr>
            <p:nvPr/>
          </p:nvGrpSpPr>
          <p:grpSpPr bwMode="auto">
            <a:xfrm>
              <a:off x="1133474" y="2521835"/>
              <a:ext cx="1485035" cy="1066571"/>
              <a:chOff x="540" y="712"/>
              <a:chExt cx="4074" cy="2926"/>
            </a:xfrm>
            <a:solidFill>
              <a:schemeClr val="accent6"/>
            </a:solidFill>
          </p:grpSpPr>
          <p:grpSp>
            <p:nvGrpSpPr>
              <p:cNvPr id="54" name="Group 102">
                <a:extLst>
                  <a:ext uri="{FF2B5EF4-FFF2-40B4-BE49-F238E27FC236}">
                    <a16:creationId xmlns:a16="http://schemas.microsoft.com/office/drawing/2014/main" id="{838705DA-FF6E-32A0-1022-9B933046F4AD}"/>
                  </a:ext>
                </a:extLst>
              </p:cNvPr>
              <p:cNvGrpSpPr>
                <a:grpSpLocks/>
              </p:cNvGrpSpPr>
              <p:nvPr/>
            </p:nvGrpSpPr>
            <p:grpSpPr bwMode="auto">
              <a:xfrm>
                <a:off x="540" y="712"/>
                <a:ext cx="4074" cy="2926"/>
                <a:chOff x="2228" y="923"/>
                <a:chExt cx="3441" cy="2475"/>
              </a:xfrm>
              <a:grpFill/>
            </p:grpSpPr>
            <p:sp>
              <p:nvSpPr>
                <p:cNvPr id="80" name="Freeform 103">
                  <a:extLst>
                    <a:ext uri="{FF2B5EF4-FFF2-40B4-BE49-F238E27FC236}">
                      <a16:creationId xmlns:a16="http://schemas.microsoft.com/office/drawing/2014/main" id="{F08BBDBE-B711-226D-D1F9-219BD903D464}"/>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1" name="Freeform 104">
                  <a:extLst>
                    <a:ext uri="{FF2B5EF4-FFF2-40B4-BE49-F238E27FC236}">
                      <a16:creationId xmlns:a16="http://schemas.microsoft.com/office/drawing/2014/main" id="{45B2F0E6-4819-838E-5BD4-FBAA354BD381}"/>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2" name="Freeform 105">
                  <a:extLst>
                    <a:ext uri="{FF2B5EF4-FFF2-40B4-BE49-F238E27FC236}">
                      <a16:creationId xmlns:a16="http://schemas.microsoft.com/office/drawing/2014/main" id="{0251BF95-EEEA-7D45-A9A5-B47F236A9ABB}"/>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3" name="Freeform 106">
                  <a:extLst>
                    <a:ext uri="{FF2B5EF4-FFF2-40B4-BE49-F238E27FC236}">
                      <a16:creationId xmlns:a16="http://schemas.microsoft.com/office/drawing/2014/main" id="{066BF70F-F97F-25D7-9B00-DBB662DE8F7C}"/>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4" name="Freeform 107">
                  <a:extLst>
                    <a:ext uri="{FF2B5EF4-FFF2-40B4-BE49-F238E27FC236}">
                      <a16:creationId xmlns:a16="http://schemas.microsoft.com/office/drawing/2014/main" id="{C49AD90C-538E-A998-675B-22B37D3F2C9C}"/>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5" name="Freeform 108">
                  <a:extLst>
                    <a:ext uri="{FF2B5EF4-FFF2-40B4-BE49-F238E27FC236}">
                      <a16:creationId xmlns:a16="http://schemas.microsoft.com/office/drawing/2014/main" id="{247E4135-9DC7-F517-A107-6BF764CE80A9}"/>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6" name="Freeform 109">
                  <a:extLst>
                    <a:ext uri="{FF2B5EF4-FFF2-40B4-BE49-F238E27FC236}">
                      <a16:creationId xmlns:a16="http://schemas.microsoft.com/office/drawing/2014/main" id="{86A12D53-5080-C72D-B32A-B5EF2F58826C}"/>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7" name="Freeform 110">
                  <a:extLst>
                    <a:ext uri="{FF2B5EF4-FFF2-40B4-BE49-F238E27FC236}">
                      <a16:creationId xmlns:a16="http://schemas.microsoft.com/office/drawing/2014/main" id="{7664DCFE-29FD-5B4F-00FD-B5B303E087E1}"/>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8" name="Freeform 111">
                  <a:extLst>
                    <a:ext uri="{FF2B5EF4-FFF2-40B4-BE49-F238E27FC236}">
                      <a16:creationId xmlns:a16="http://schemas.microsoft.com/office/drawing/2014/main" id="{11360C7B-0EC4-507C-DF75-DE583335A72A}"/>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9" name="Freeform 112">
                  <a:extLst>
                    <a:ext uri="{FF2B5EF4-FFF2-40B4-BE49-F238E27FC236}">
                      <a16:creationId xmlns:a16="http://schemas.microsoft.com/office/drawing/2014/main" id="{764C5F84-45C4-ECF9-5C22-579422C6ECA2}"/>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0" name="Freeform 113">
                  <a:extLst>
                    <a:ext uri="{FF2B5EF4-FFF2-40B4-BE49-F238E27FC236}">
                      <a16:creationId xmlns:a16="http://schemas.microsoft.com/office/drawing/2014/main" id="{E50F8C36-61E4-C0BF-73AB-18A0E4744262}"/>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1" name="Freeform 114">
                  <a:extLst>
                    <a:ext uri="{FF2B5EF4-FFF2-40B4-BE49-F238E27FC236}">
                      <a16:creationId xmlns:a16="http://schemas.microsoft.com/office/drawing/2014/main" id="{80B23CD9-43D5-4029-877B-5F1CF5BE0BF1}"/>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2" name="Freeform 115">
                  <a:extLst>
                    <a:ext uri="{FF2B5EF4-FFF2-40B4-BE49-F238E27FC236}">
                      <a16:creationId xmlns:a16="http://schemas.microsoft.com/office/drawing/2014/main" id="{83132565-14C1-D6C5-FE21-09E90367BF28}"/>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3" name="Freeform 116">
                  <a:extLst>
                    <a:ext uri="{FF2B5EF4-FFF2-40B4-BE49-F238E27FC236}">
                      <a16:creationId xmlns:a16="http://schemas.microsoft.com/office/drawing/2014/main" id="{2348C881-398A-0D32-5F66-FADF24281413}"/>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4" name="Freeform 117">
                  <a:extLst>
                    <a:ext uri="{FF2B5EF4-FFF2-40B4-BE49-F238E27FC236}">
                      <a16:creationId xmlns:a16="http://schemas.microsoft.com/office/drawing/2014/main" id="{36A7E69E-AD77-C6B7-A6F3-A6D410E359E0}"/>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5" name="Freeform 118">
                  <a:extLst>
                    <a:ext uri="{FF2B5EF4-FFF2-40B4-BE49-F238E27FC236}">
                      <a16:creationId xmlns:a16="http://schemas.microsoft.com/office/drawing/2014/main" id="{134FDF96-A112-68B6-EA25-BB19F49875A5}"/>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6" name="Freeform 119">
                  <a:extLst>
                    <a:ext uri="{FF2B5EF4-FFF2-40B4-BE49-F238E27FC236}">
                      <a16:creationId xmlns:a16="http://schemas.microsoft.com/office/drawing/2014/main" id="{33222B75-C7BC-0A5D-0401-F061067AD129}"/>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7" name="Freeform 120">
                  <a:extLst>
                    <a:ext uri="{FF2B5EF4-FFF2-40B4-BE49-F238E27FC236}">
                      <a16:creationId xmlns:a16="http://schemas.microsoft.com/office/drawing/2014/main" id="{014C6DE8-6000-ECDB-4BE7-44608D41DA96}"/>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8" name="Freeform 121">
                  <a:extLst>
                    <a:ext uri="{FF2B5EF4-FFF2-40B4-BE49-F238E27FC236}">
                      <a16:creationId xmlns:a16="http://schemas.microsoft.com/office/drawing/2014/main" id="{044B15B6-7E4D-16B2-9BE5-4DC670FE8F7F}"/>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9" name="Freeform 122">
                  <a:extLst>
                    <a:ext uri="{FF2B5EF4-FFF2-40B4-BE49-F238E27FC236}">
                      <a16:creationId xmlns:a16="http://schemas.microsoft.com/office/drawing/2014/main" id="{26116F48-0DCC-A19B-1096-100F447F7610}"/>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0" name="Freeform 123">
                  <a:extLst>
                    <a:ext uri="{FF2B5EF4-FFF2-40B4-BE49-F238E27FC236}">
                      <a16:creationId xmlns:a16="http://schemas.microsoft.com/office/drawing/2014/main" id="{608C467B-66F4-4CAA-00D9-35CEFA9D5D7E}"/>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1" name="Freeform 124">
                  <a:extLst>
                    <a:ext uri="{FF2B5EF4-FFF2-40B4-BE49-F238E27FC236}">
                      <a16:creationId xmlns:a16="http://schemas.microsoft.com/office/drawing/2014/main" id="{75F831AC-89AA-4CB6-D62C-34C959B8B120}"/>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2" name="Freeform 125">
                  <a:extLst>
                    <a:ext uri="{FF2B5EF4-FFF2-40B4-BE49-F238E27FC236}">
                      <a16:creationId xmlns:a16="http://schemas.microsoft.com/office/drawing/2014/main" id="{E7A2DBF1-6A7D-FE5D-297E-AA9D64F4E24A}"/>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3" name="Freeform 126">
                  <a:extLst>
                    <a:ext uri="{FF2B5EF4-FFF2-40B4-BE49-F238E27FC236}">
                      <a16:creationId xmlns:a16="http://schemas.microsoft.com/office/drawing/2014/main" id="{6DEB21A9-0F2A-C83D-00AC-7F379E33391A}"/>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4" name="Freeform 127">
                  <a:extLst>
                    <a:ext uri="{FF2B5EF4-FFF2-40B4-BE49-F238E27FC236}">
                      <a16:creationId xmlns:a16="http://schemas.microsoft.com/office/drawing/2014/main" id="{70195DD0-1469-855E-34A5-DF99A330E7B7}"/>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5" name="Freeform 128">
                  <a:extLst>
                    <a:ext uri="{FF2B5EF4-FFF2-40B4-BE49-F238E27FC236}">
                      <a16:creationId xmlns:a16="http://schemas.microsoft.com/office/drawing/2014/main" id="{433A10EC-F5E7-D134-3FB4-883546434691}"/>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6" name="Freeform 129">
                  <a:extLst>
                    <a:ext uri="{FF2B5EF4-FFF2-40B4-BE49-F238E27FC236}">
                      <a16:creationId xmlns:a16="http://schemas.microsoft.com/office/drawing/2014/main" id="{2526DC1A-C47C-8EEE-FDAD-0C99C91A7673}"/>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7" name="Freeform 130">
                  <a:extLst>
                    <a:ext uri="{FF2B5EF4-FFF2-40B4-BE49-F238E27FC236}">
                      <a16:creationId xmlns:a16="http://schemas.microsoft.com/office/drawing/2014/main" id="{75CC9658-9B58-5724-0801-8574B899FF2B}"/>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8" name="Freeform 131">
                  <a:extLst>
                    <a:ext uri="{FF2B5EF4-FFF2-40B4-BE49-F238E27FC236}">
                      <a16:creationId xmlns:a16="http://schemas.microsoft.com/office/drawing/2014/main" id="{68B1FB8A-61C2-8E3F-C2A3-76A1A6893784}"/>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9" name="Freeform 132">
                  <a:extLst>
                    <a:ext uri="{FF2B5EF4-FFF2-40B4-BE49-F238E27FC236}">
                      <a16:creationId xmlns:a16="http://schemas.microsoft.com/office/drawing/2014/main" id="{AA3024F2-A85E-3133-30CD-F9F5AFD4D22C}"/>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0" name="Freeform 133">
                  <a:extLst>
                    <a:ext uri="{FF2B5EF4-FFF2-40B4-BE49-F238E27FC236}">
                      <a16:creationId xmlns:a16="http://schemas.microsoft.com/office/drawing/2014/main" id="{581BCA51-3D00-0568-ACB0-7FA9AB644D2B}"/>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1" name="Freeform 134">
                  <a:extLst>
                    <a:ext uri="{FF2B5EF4-FFF2-40B4-BE49-F238E27FC236}">
                      <a16:creationId xmlns:a16="http://schemas.microsoft.com/office/drawing/2014/main" id="{A5D933BA-E3EB-5BA5-3F9A-0E01908A976F}"/>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2" name="Freeform 135">
                  <a:extLst>
                    <a:ext uri="{FF2B5EF4-FFF2-40B4-BE49-F238E27FC236}">
                      <a16:creationId xmlns:a16="http://schemas.microsoft.com/office/drawing/2014/main" id="{77727527-6A44-98DA-3EC4-30614FE9BC7B}"/>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3" name="Freeform 136">
                  <a:extLst>
                    <a:ext uri="{FF2B5EF4-FFF2-40B4-BE49-F238E27FC236}">
                      <a16:creationId xmlns:a16="http://schemas.microsoft.com/office/drawing/2014/main" id="{9076F7F4-9212-E283-AD48-62764C3CB6CC}"/>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4" name="Freeform 137">
                  <a:extLst>
                    <a:ext uri="{FF2B5EF4-FFF2-40B4-BE49-F238E27FC236}">
                      <a16:creationId xmlns:a16="http://schemas.microsoft.com/office/drawing/2014/main" id="{7BDD95D9-E753-5562-BA71-AEE2C60C376F}"/>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5" name="Freeform 138">
                  <a:extLst>
                    <a:ext uri="{FF2B5EF4-FFF2-40B4-BE49-F238E27FC236}">
                      <a16:creationId xmlns:a16="http://schemas.microsoft.com/office/drawing/2014/main" id="{3FB7048E-D1AC-D0C3-FD05-93CEF47E9BD9}"/>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6" name="Freeform 139">
                  <a:extLst>
                    <a:ext uri="{FF2B5EF4-FFF2-40B4-BE49-F238E27FC236}">
                      <a16:creationId xmlns:a16="http://schemas.microsoft.com/office/drawing/2014/main" id="{DF573FD2-2445-3E3F-F62C-FED5C14EE4FB}"/>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7" name="Freeform 140">
                  <a:extLst>
                    <a:ext uri="{FF2B5EF4-FFF2-40B4-BE49-F238E27FC236}">
                      <a16:creationId xmlns:a16="http://schemas.microsoft.com/office/drawing/2014/main" id="{D235695E-3827-BA09-FB6C-1D5EAC3DE08D}"/>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8" name="Freeform 141">
                  <a:extLst>
                    <a:ext uri="{FF2B5EF4-FFF2-40B4-BE49-F238E27FC236}">
                      <a16:creationId xmlns:a16="http://schemas.microsoft.com/office/drawing/2014/main" id="{120F7CC0-3B35-74B5-8A9A-30A5E63B0D5C}"/>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9" name="Freeform 142">
                  <a:extLst>
                    <a:ext uri="{FF2B5EF4-FFF2-40B4-BE49-F238E27FC236}">
                      <a16:creationId xmlns:a16="http://schemas.microsoft.com/office/drawing/2014/main" id="{EAECA9B9-7378-AA39-B714-38458016E167}"/>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0" name="Freeform 143">
                  <a:extLst>
                    <a:ext uri="{FF2B5EF4-FFF2-40B4-BE49-F238E27FC236}">
                      <a16:creationId xmlns:a16="http://schemas.microsoft.com/office/drawing/2014/main" id="{41DA7F4E-7305-A81D-27BB-7DD4177BBC74}"/>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1" name="Freeform 144">
                  <a:extLst>
                    <a:ext uri="{FF2B5EF4-FFF2-40B4-BE49-F238E27FC236}">
                      <a16:creationId xmlns:a16="http://schemas.microsoft.com/office/drawing/2014/main" id="{5086CACE-8080-B71A-5FDB-8D79411E4C12}"/>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2" name="Freeform 145">
                  <a:extLst>
                    <a:ext uri="{FF2B5EF4-FFF2-40B4-BE49-F238E27FC236}">
                      <a16:creationId xmlns:a16="http://schemas.microsoft.com/office/drawing/2014/main" id="{27E47868-1FF5-A627-7A78-AC19E7275C4D}"/>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3" name="Freeform 146">
                  <a:extLst>
                    <a:ext uri="{FF2B5EF4-FFF2-40B4-BE49-F238E27FC236}">
                      <a16:creationId xmlns:a16="http://schemas.microsoft.com/office/drawing/2014/main" id="{EFF6B946-D763-D9E2-74A3-5ECD3DADBDDF}"/>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4" name="Freeform 147">
                  <a:extLst>
                    <a:ext uri="{FF2B5EF4-FFF2-40B4-BE49-F238E27FC236}">
                      <a16:creationId xmlns:a16="http://schemas.microsoft.com/office/drawing/2014/main" id="{AEBEF513-E7E6-1569-8759-964B2FB673DD}"/>
                    </a:ext>
                  </a:extLst>
                </p:cNvPr>
                <p:cNvSpPr>
                  <a:spLocks noEditPoints="1"/>
                </p:cNvSpPr>
                <p:nvPr/>
              </p:nvSpPr>
              <p:spPr bwMode="auto">
                <a:xfrm>
                  <a:off x="4487" y="2530"/>
                  <a:ext cx="252" cy="408"/>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5" name="Freeform 148">
                  <a:extLst>
                    <a:ext uri="{FF2B5EF4-FFF2-40B4-BE49-F238E27FC236}">
                      <a16:creationId xmlns:a16="http://schemas.microsoft.com/office/drawing/2014/main" id="{6C23BFBE-F77D-33ED-C3B4-F03244632A6F}"/>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6" name="Freeform 149">
                  <a:extLst>
                    <a:ext uri="{FF2B5EF4-FFF2-40B4-BE49-F238E27FC236}">
                      <a16:creationId xmlns:a16="http://schemas.microsoft.com/office/drawing/2014/main" id="{AB18A05E-3D08-8130-F376-6B2FD46B1290}"/>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7" name="Freeform 150">
                  <a:extLst>
                    <a:ext uri="{FF2B5EF4-FFF2-40B4-BE49-F238E27FC236}">
                      <a16:creationId xmlns:a16="http://schemas.microsoft.com/office/drawing/2014/main" id="{D8F09414-2402-2C8C-2AB7-84F80EBB2D40}"/>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8" name="Freeform 151">
                  <a:extLst>
                    <a:ext uri="{FF2B5EF4-FFF2-40B4-BE49-F238E27FC236}">
                      <a16:creationId xmlns:a16="http://schemas.microsoft.com/office/drawing/2014/main" id="{47F796A8-22CD-1831-CA4F-BD7E3F704648}"/>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9" name="Freeform 152">
                  <a:extLst>
                    <a:ext uri="{FF2B5EF4-FFF2-40B4-BE49-F238E27FC236}">
                      <a16:creationId xmlns:a16="http://schemas.microsoft.com/office/drawing/2014/main" id="{207036EC-8DB0-C7FC-F5CB-E6C499863CEC}"/>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0" name="Freeform 153">
                  <a:extLst>
                    <a:ext uri="{FF2B5EF4-FFF2-40B4-BE49-F238E27FC236}">
                      <a16:creationId xmlns:a16="http://schemas.microsoft.com/office/drawing/2014/main" id="{E6513D84-65A0-6699-BCC8-7FC869DAC240}"/>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1" name="Freeform 154">
                  <a:extLst>
                    <a:ext uri="{FF2B5EF4-FFF2-40B4-BE49-F238E27FC236}">
                      <a16:creationId xmlns:a16="http://schemas.microsoft.com/office/drawing/2014/main" id="{C1CF08AE-CFD2-DC33-D67E-56E48D6C8F97}"/>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2" name="Freeform 155">
                  <a:extLst>
                    <a:ext uri="{FF2B5EF4-FFF2-40B4-BE49-F238E27FC236}">
                      <a16:creationId xmlns:a16="http://schemas.microsoft.com/office/drawing/2014/main" id="{95F00013-BFB3-3E5C-B7FC-0738F1FCBE1C}"/>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3" name="Freeform 156">
                  <a:extLst>
                    <a:ext uri="{FF2B5EF4-FFF2-40B4-BE49-F238E27FC236}">
                      <a16:creationId xmlns:a16="http://schemas.microsoft.com/office/drawing/2014/main" id="{EFBEA2FB-B7AF-1F02-BB9E-DBCC7DF16337}"/>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4" name="Freeform 157">
                  <a:extLst>
                    <a:ext uri="{FF2B5EF4-FFF2-40B4-BE49-F238E27FC236}">
                      <a16:creationId xmlns:a16="http://schemas.microsoft.com/office/drawing/2014/main" id="{2B2C28CB-543F-F3A6-61DC-0795028883C7}"/>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5" name="Freeform 158">
                  <a:extLst>
                    <a:ext uri="{FF2B5EF4-FFF2-40B4-BE49-F238E27FC236}">
                      <a16:creationId xmlns:a16="http://schemas.microsoft.com/office/drawing/2014/main" id="{E045E7EF-07D6-F12B-BD94-6AEDC7CBD8EA}"/>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6" name="Freeform 159">
                  <a:extLst>
                    <a:ext uri="{FF2B5EF4-FFF2-40B4-BE49-F238E27FC236}">
                      <a16:creationId xmlns:a16="http://schemas.microsoft.com/office/drawing/2014/main" id="{00B5E264-6401-57C6-0E4C-A72B7F7938D1}"/>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7" name="Freeform 160">
                  <a:extLst>
                    <a:ext uri="{FF2B5EF4-FFF2-40B4-BE49-F238E27FC236}">
                      <a16:creationId xmlns:a16="http://schemas.microsoft.com/office/drawing/2014/main" id="{C72BF187-7253-B5C0-F808-15677FF79C2E}"/>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8" name="Freeform 161">
                  <a:extLst>
                    <a:ext uri="{FF2B5EF4-FFF2-40B4-BE49-F238E27FC236}">
                      <a16:creationId xmlns:a16="http://schemas.microsoft.com/office/drawing/2014/main" id="{C9C4D280-D567-4A2A-3E37-2F927CA38A8F}"/>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9" name="Freeform 162">
                  <a:extLst>
                    <a:ext uri="{FF2B5EF4-FFF2-40B4-BE49-F238E27FC236}">
                      <a16:creationId xmlns:a16="http://schemas.microsoft.com/office/drawing/2014/main" id="{AF2B46C8-0E84-2E13-34EA-FB2CEECB8610}"/>
                    </a:ext>
                  </a:extLst>
                </p:cNvPr>
                <p:cNvSpPr>
                  <a:spLocks noEditPoints="1"/>
                </p:cNvSpPr>
                <p:nvPr/>
              </p:nvSpPr>
              <p:spPr bwMode="auto">
                <a:xfrm>
                  <a:off x="4767" y="2094"/>
                  <a:ext cx="516" cy="287"/>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0" name="Freeform 163">
                  <a:extLst>
                    <a:ext uri="{FF2B5EF4-FFF2-40B4-BE49-F238E27FC236}">
                      <a16:creationId xmlns:a16="http://schemas.microsoft.com/office/drawing/2014/main" id="{9F03479F-F0DB-D044-0C91-0975B6485263}"/>
                    </a:ext>
                  </a:extLst>
                </p:cNvPr>
                <p:cNvSpPr>
                  <a:spLocks noEditPoints="1"/>
                </p:cNvSpPr>
                <p:nvPr/>
              </p:nvSpPr>
              <p:spPr bwMode="auto">
                <a:xfrm>
                  <a:off x="4991" y="2039"/>
                  <a:ext cx="295" cy="142"/>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1" name="Freeform 164">
                  <a:extLst>
                    <a:ext uri="{FF2B5EF4-FFF2-40B4-BE49-F238E27FC236}">
                      <a16:creationId xmlns:a16="http://schemas.microsoft.com/office/drawing/2014/main" id="{E7620BAD-1279-5FBE-B666-EB997FC2BA55}"/>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2" name="Freeform 165">
                  <a:extLst>
                    <a:ext uri="{FF2B5EF4-FFF2-40B4-BE49-F238E27FC236}">
                      <a16:creationId xmlns:a16="http://schemas.microsoft.com/office/drawing/2014/main" id="{2802131E-B779-F87D-D5DC-CEA4198CFB08}"/>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3" name="Freeform 166">
                  <a:extLst>
                    <a:ext uri="{FF2B5EF4-FFF2-40B4-BE49-F238E27FC236}">
                      <a16:creationId xmlns:a16="http://schemas.microsoft.com/office/drawing/2014/main" id="{23F0210C-B598-6E71-BA16-A6AD56E3CF21}"/>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4" name="Freeform 167">
                  <a:extLst>
                    <a:ext uri="{FF2B5EF4-FFF2-40B4-BE49-F238E27FC236}">
                      <a16:creationId xmlns:a16="http://schemas.microsoft.com/office/drawing/2014/main" id="{A3157994-53E4-4CEB-678E-37A94BAD1CB7}"/>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5" name="Freeform 168">
                  <a:extLst>
                    <a:ext uri="{FF2B5EF4-FFF2-40B4-BE49-F238E27FC236}">
                      <a16:creationId xmlns:a16="http://schemas.microsoft.com/office/drawing/2014/main" id="{573FA34F-248D-2A04-8FBC-EEE6EF59C3D3}"/>
                    </a:ext>
                  </a:extLst>
                </p:cNvPr>
                <p:cNvSpPr>
                  <a:spLocks noEditPoints="1"/>
                </p:cNvSpPr>
                <p:nvPr/>
              </p:nvSpPr>
              <p:spPr bwMode="auto">
                <a:xfrm>
                  <a:off x="5410" y="1791"/>
                  <a:ext cx="50" cy="61"/>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6" name="Freeform 169">
                  <a:extLst>
                    <a:ext uri="{FF2B5EF4-FFF2-40B4-BE49-F238E27FC236}">
                      <a16:creationId xmlns:a16="http://schemas.microsoft.com/office/drawing/2014/main" id="{D8ACD5B9-DEC2-88AA-0C1C-C621D7932B6E}"/>
                    </a:ext>
                  </a:extLst>
                </p:cNvPr>
                <p:cNvSpPr>
                  <a:spLocks noEditPoints="1"/>
                </p:cNvSpPr>
                <p:nvPr/>
              </p:nvSpPr>
              <p:spPr bwMode="auto">
                <a:xfrm>
                  <a:off x="2228" y="1765"/>
                  <a:ext cx="529" cy="887"/>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7" name="Freeform 170">
                  <a:extLst>
                    <a:ext uri="{FF2B5EF4-FFF2-40B4-BE49-F238E27FC236}">
                      <a16:creationId xmlns:a16="http://schemas.microsoft.com/office/drawing/2014/main" id="{FD4D7225-9FE5-4B9A-F33D-87AD143FF092}"/>
                    </a:ext>
                  </a:extLst>
                </p:cNvPr>
                <p:cNvSpPr>
                  <a:spLocks noEditPoints="1"/>
                </p:cNvSpPr>
                <p:nvPr/>
              </p:nvSpPr>
              <p:spPr bwMode="auto">
                <a:xfrm>
                  <a:off x="2383" y="1236"/>
                  <a:ext cx="433" cy="313"/>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8" name="Freeform 171">
                  <a:extLst>
                    <a:ext uri="{FF2B5EF4-FFF2-40B4-BE49-F238E27FC236}">
                      <a16:creationId xmlns:a16="http://schemas.microsoft.com/office/drawing/2014/main" id="{AD108A4B-5955-97E5-CE27-40830EBEE635}"/>
                    </a:ext>
                  </a:extLst>
                </p:cNvPr>
                <p:cNvSpPr>
                  <a:spLocks noEditPoints="1"/>
                </p:cNvSpPr>
                <p:nvPr/>
              </p:nvSpPr>
              <p:spPr bwMode="auto">
                <a:xfrm>
                  <a:off x="2386" y="2633"/>
                  <a:ext cx="1505" cy="765"/>
                </a:xfrm>
                <a:custGeom>
                  <a:avLst/>
                  <a:gdLst/>
                  <a:ahLst/>
                  <a:cxnLst>
                    <a:cxn ang="0">
                      <a:pos x="549" y="762"/>
                    </a:cxn>
                    <a:cxn ang="0">
                      <a:pos x="1424" y="671"/>
                    </a:cxn>
                    <a:cxn ang="0">
                      <a:pos x="1361" y="637"/>
                    </a:cxn>
                    <a:cxn ang="0">
                      <a:pos x="1333" y="553"/>
                    </a:cxn>
                    <a:cxn ang="0">
                      <a:pos x="1276" y="481"/>
                    </a:cxn>
                    <a:cxn ang="0">
                      <a:pos x="1227" y="390"/>
                    </a:cxn>
                    <a:cxn ang="0">
                      <a:pos x="1162" y="358"/>
                    </a:cxn>
                    <a:cxn ang="0">
                      <a:pos x="1096" y="394"/>
                    </a:cxn>
                    <a:cxn ang="0">
                      <a:pos x="1033" y="400"/>
                    </a:cxn>
                    <a:cxn ang="0">
                      <a:pos x="969" y="309"/>
                    </a:cxn>
                    <a:cxn ang="0">
                      <a:pos x="906" y="229"/>
                    </a:cxn>
                    <a:cxn ang="0">
                      <a:pos x="742" y="161"/>
                    </a:cxn>
                    <a:cxn ang="0">
                      <a:pos x="143" y="0"/>
                    </a:cxn>
                    <a:cxn ang="0">
                      <a:pos x="158" y="88"/>
                    </a:cxn>
                    <a:cxn ang="0">
                      <a:pos x="188" y="187"/>
                    </a:cxn>
                    <a:cxn ang="0">
                      <a:pos x="210" y="257"/>
                    </a:cxn>
                    <a:cxn ang="0">
                      <a:pos x="275" y="339"/>
                    </a:cxn>
                    <a:cxn ang="0">
                      <a:pos x="279" y="415"/>
                    </a:cxn>
                    <a:cxn ang="0">
                      <a:pos x="294" y="432"/>
                    </a:cxn>
                    <a:cxn ang="0">
                      <a:pos x="249" y="419"/>
                    </a:cxn>
                    <a:cxn ang="0">
                      <a:pos x="245" y="453"/>
                    </a:cxn>
                    <a:cxn ang="0">
                      <a:pos x="295" y="512"/>
                    </a:cxn>
                    <a:cxn ang="0">
                      <a:pos x="332" y="514"/>
                    </a:cxn>
                    <a:cxn ang="0">
                      <a:pos x="397" y="624"/>
                    </a:cxn>
                    <a:cxn ang="0">
                      <a:pos x="393" y="690"/>
                    </a:cxn>
                    <a:cxn ang="0">
                      <a:pos x="440" y="743"/>
                    </a:cxn>
                    <a:cxn ang="0">
                      <a:pos x="507" y="759"/>
                    </a:cxn>
                    <a:cxn ang="0">
                      <a:pos x="483" y="681"/>
                    </a:cxn>
                    <a:cxn ang="0">
                      <a:pos x="453" y="602"/>
                    </a:cxn>
                    <a:cxn ang="0">
                      <a:pos x="430" y="538"/>
                    </a:cxn>
                    <a:cxn ang="0">
                      <a:pos x="408" y="487"/>
                    </a:cxn>
                    <a:cxn ang="0">
                      <a:pos x="374" y="384"/>
                    </a:cxn>
                    <a:cxn ang="0">
                      <a:pos x="336" y="333"/>
                    </a:cxn>
                    <a:cxn ang="0">
                      <a:pos x="287" y="249"/>
                    </a:cxn>
                    <a:cxn ang="0">
                      <a:pos x="274" y="139"/>
                    </a:cxn>
                    <a:cxn ang="0">
                      <a:pos x="295" y="95"/>
                    </a:cxn>
                    <a:cxn ang="0">
                      <a:pos x="365" y="131"/>
                    </a:cxn>
                    <a:cxn ang="0">
                      <a:pos x="394" y="183"/>
                    </a:cxn>
                    <a:cxn ang="0">
                      <a:pos x="411" y="278"/>
                    </a:cxn>
                    <a:cxn ang="0">
                      <a:pos x="446" y="370"/>
                    </a:cxn>
                    <a:cxn ang="0">
                      <a:pos x="506" y="451"/>
                    </a:cxn>
                    <a:cxn ang="0">
                      <a:pos x="535" y="460"/>
                    </a:cxn>
                    <a:cxn ang="0">
                      <a:pos x="569" y="526"/>
                    </a:cxn>
                    <a:cxn ang="0">
                      <a:pos x="614" y="588"/>
                    </a:cxn>
                    <a:cxn ang="0">
                      <a:pos x="594" y="625"/>
                    </a:cxn>
                    <a:cxn ang="0">
                      <a:pos x="614" y="655"/>
                    </a:cxn>
                    <a:cxn ang="0">
                      <a:pos x="634" y="659"/>
                    </a:cxn>
                    <a:cxn ang="0">
                      <a:pos x="676" y="697"/>
                    </a:cxn>
                    <a:cxn ang="0">
                      <a:pos x="697" y="744"/>
                    </a:cxn>
                    <a:cxn ang="0">
                      <a:pos x="1463" y="748"/>
                    </a:cxn>
                    <a:cxn ang="0">
                      <a:pos x="1479" y="724"/>
                    </a:cxn>
                    <a:cxn ang="0">
                      <a:pos x="1505" y="681"/>
                    </a:cxn>
                    <a:cxn ang="0">
                      <a:pos x="207" y="361"/>
                    </a:cxn>
                    <a:cxn ang="0">
                      <a:pos x="359" y="332"/>
                    </a:cxn>
                    <a:cxn ang="0">
                      <a:pos x="398" y="366"/>
                    </a:cxn>
                    <a:cxn ang="0">
                      <a:pos x="430" y="343"/>
                    </a:cxn>
                    <a:cxn ang="0">
                      <a:pos x="369" y="683"/>
                    </a:cxn>
                    <a:cxn ang="0">
                      <a:pos x="466" y="598"/>
                    </a:cxn>
                    <a:cxn ang="0">
                      <a:pos x="514" y="729"/>
                    </a:cxn>
                  </a:cxnLst>
                  <a:rect l="0" t="0" r="r" b="b"/>
                  <a:pathLst>
                    <a:path w="1505" h="765">
                      <a:moveTo>
                        <a:pt x="5" y="251"/>
                      </a:moveTo>
                      <a:lnTo>
                        <a:pt x="0" y="255"/>
                      </a:lnTo>
                      <a:lnTo>
                        <a:pt x="0" y="276"/>
                      </a:lnTo>
                      <a:lnTo>
                        <a:pt x="4" y="272"/>
                      </a:lnTo>
                      <a:lnTo>
                        <a:pt x="5" y="267"/>
                      </a:lnTo>
                      <a:lnTo>
                        <a:pt x="6" y="262"/>
                      </a:lnTo>
                      <a:lnTo>
                        <a:pt x="4" y="256"/>
                      </a:lnTo>
                      <a:lnTo>
                        <a:pt x="5" y="251"/>
                      </a:lnTo>
                      <a:close/>
                      <a:moveTo>
                        <a:pt x="542" y="746"/>
                      </a:moveTo>
                      <a:lnTo>
                        <a:pt x="542" y="755"/>
                      </a:lnTo>
                      <a:lnTo>
                        <a:pt x="544" y="761"/>
                      </a:lnTo>
                      <a:lnTo>
                        <a:pt x="549" y="765"/>
                      </a:lnTo>
                      <a:lnTo>
                        <a:pt x="549" y="762"/>
                      </a:lnTo>
                      <a:lnTo>
                        <a:pt x="545" y="750"/>
                      </a:lnTo>
                      <a:lnTo>
                        <a:pt x="542" y="746"/>
                      </a:lnTo>
                      <a:close/>
                      <a:moveTo>
                        <a:pt x="1502" y="682"/>
                      </a:moveTo>
                      <a:lnTo>
                        <a:pt x="1489" y="685"/>
                      </a:lnTo>
                      <a:lnTo>
                        <a:pt x="1489" y="690"/>
                      </a:lnTo>
                      <a:lnTo>
                        <a:pt x="1485" y="690"/>
                      </a:lnTo>
                      <a:lnTo>
                        <a:pt x="1479" y="686"/>
                      </a:lnTo>
                      <a:lnTo>
                        <a:pt x="1478" y="686"/>
                      </a:lnTo>
                      <a:lnTo>
                        <a:pt x="1467" y="676"/>
                      </a:lnTo>
                      <a:lnTo>
                        <a:pt x="1463" y="675"/>
                      </a:lnTo>
                      <a:lnTo>
                        <a:pt x="1458" y="672"/>
                      </a:lnTo>
                      <a:lnTo>
                        <a:pt x="1446" y="674"/>
                      </a:lnTo>
                      <a:lnTo>
                        <a:pt x="1424" y="671"/>
                      </a:lnTo>
                      <a:lnTo>
                        <a:pt x="1420" y="670"/>
                      </a:lnTo>
                      <a:lnTo>
                        <a:pt x="1410" y="660"/>
                      </a:lnTo>
                      <a:lnTo>
                        <a:pt x="1403" y="659"/>
                      </a:lnTo>
                      <a:lnTo>
                        <a:pt x="1399" y="656"/>
                      </a:lnTo>
                      <a:lnTo>
                        <a:pt x="1394" y="658"/>
                      </a:lnTo>
                      <a:lnTo>
                        <a:pt x="1390" y="656"/>
                      </a:lnTo>
                      <a:lnTo>
                        <a:pt x="1387" y="651"/>
                      </a:lnTo>
                      <a:lnTo>
                        <a:pt x="1382" y="647"/>
                      </a:lnTo>
                      <a:lnTo>
                        <a:pt x="1379" y="648"/>
                      </a:lnTo>
                      <a:lnTo>
                        <a:pt x="1374" y="645"/>
                      </a:lnTo>
                      <a:lnTo>
                        <a:pt x="1363" y="644"/>
                      </a:lnTo>
                      <a:lnTo>
                        <a:pt x="1360" y="643"/>
                      </a:lnTo>
                      <a:lnTo>
                        <a:pt x="1361" y="637"/>
                      </a:lnTo>
                      <a:lnTo>
                        <a:pt x="1356" y="633"/>
                      </a:lnTo>
                      <a:lnTo>
                        <a:pt x="1355" y="621"/>
                      </a:lnTo>
                      <a:lnTo>
                        <a:pt x="1351" y="610"/>
                      </a:lnTo>
                      <a:lnTo>
                        <a:pt x="1347" y="605"/>
                      </a:lnTo>
                      <a:lnTo>
                        <a:pt x="1340" y="595"/>
                      </a:lnTo>
                      <a:lnTo>
                        <a:pt x="1337" y="590"/>
                      </a:lnTo>
                      <a:lnTo>
                        <a:pt x="1336" y="584"/>
                      </a:lnTo>
                      <a:lnTo>
                        <a:pt x="1337" y="579"/>
                      </a:lnTo>
                      <a:lnTo>
                        <a:pt x="1337" y="573"/>
                      </a:lnTo>
                      <a:lnTo>
                        <a:pt x="1332" y="569"/>
                      </a:lnTo>
                      <a:lnTo>
                        <a:pt x="1334" y="564"/>
                      </a:lnTo>
                      <a:lnTo>
                        <a:pt x="1334" y="559"/>
                      </a:lnTo>
                      <a:lnTo>
                        <a:pt x="1333" y="553"/>
                      </a:lnTo>
                      <a:lnTo>
                        <a:pt x="1333" y="549"/>
                      </a:lnTo>
                      <a:lnTo>
                        <a:pt x="1332" y="546"/>
                      </a:lnTo>
                      <a:lnTo>
                        <a:pt x="1326" y="542"/>
                      </a:lnTo>
                      <a:lnTo>
                        <a:pt x="1318" y="540"/>
                      </a:lnTo>
                      <a:lnTo>
                        <a:pt x="1307" y="526"/>
                      </a:lnTo>
                      <a:lnTo>
                        <a:pt x="1307" y="521"/>
                      </a:lnTo>
                      <a:lnTo>
                        <a:pt x="1303" y="515"/>
                      </a:lnTo>
                      <a:lnTo>
                        <a:pt x="1298" y="511"/>
                      </a:lnTo>
                      <a:lnTo>
                        <a:pt x="1296" y="506"/>
                      </a:lnTo>
                      <a:lnTo>
                        <a:pt x="1292" y="499"/>
                      </a:lnTo>
                      <a:lnTo>
                        <a:pt x="1287" y="496"/>
                      </a:lnTo>
                      <a:lnTo>
                        <a:pt x="1281" y="492"/>
                      </a:lnTo>
                      <a:lnTo>
                        <a:pt x="1276" y="481"/>
                      </a:lnTo>
                      <a:lnTo>
                        <a:pt x="1273" y="470"/>
                      </a:lnTo>
                      <a:lnTo>
                        <a:pt x="1275" y="469"/>
                      </a:lnTo>
                      <a:lnTo>
                        <a:pt x="1271" y="464"/>
                      </a:lnTo>
                      <a:lnTo>
                        <a:pt x="1268" y="458"/>
                      </a:lnTo>
                      <a:lnTo>
                        <a:pt x="1265" y="454"/>
                      </a:lnTo>
                      <a:lnTo>
                        <a:pt x="1265" y="453"/>
                      </a:lnTo>
                      <a:lnTo>
                        <a:pt x="1262" y="447"/>
                      </a:lnTo>
                      <a:lnTo>
                        <a:pt x="1257" y="436"/>
                      </a:lnTo>
                      <a:lnTo>
                        <a:pt x="1253" y="423"/>
                      </a:lnTo>
                      <a:lnTo>
                        <a:pt x="1249" y="417"/>
                      </a:lnTo>
                      <a:lnTo>
                        <a:pt x="1243" y="407"/>
                      </a:lnTo>
                      <a:lnTo>
                        <a:pt x="1229" y="396"/>
                      </a:lnTo>
                      <a:lnTo>
                        <a:pt x="1227" y="390"/>
                      </a:lnTo>
                      <a:lnTo>
                        <a:pt x="1223" y="388"/>
                      </a:lnTo>
                      <a:lnTo>
                        <a:pt x="1218" y="384"/>
                      </a:lnTo>
                      <a:lnTo>
                        <a:pt x="1215" y="378"/>
                      </a:lnTo>
                      <a:lnTo>
                        <a:pt x="1210" y="379"/>
                      </a:lnTo>
                      <a:lnTo>
                        <a:pt x="1210" y="375"/>
                      </a:lnTo>
                      <a:lnTo>
                        <a:pt x="1205" y="371"/>
                      </a:lnTo>
                      <a:lnTo>
                        <a:pt x="1203" y="366"/>
                      </a:lnTo>
                      <a:lnTo>
                        <a:pt x="1197" y="362"/>
                      </a:lnTo>
                      <a:lnTo>
                        <a:pt x="1193" y="359"/>
                      </a:lnTo>
                      <a:lnTo>
                        <a:pt x="1188" y="363"/>
                      </a:lnTo>
                      <a:lnTo>
                        <a:pt x="1173" y="359"/>
                      </a:lnTo>
                      <a:lnTo>
                        <a:pt x="1167" y="359"/>
                      </a:lnTo>
                      <a:lnTo>
                        <a:pt x="1162" y="358"/>
                      </a:lnTo>
                      <a:lnTo>
                        <a:pt x="1157" y="359"/>
                      </a:lnTo>
                      <a:lnTo>
                        <a:pt x="1153" y="358"/>
                      </a:lnTo>
                      <a:lnTo>
                        <a:pt x="1143" y="352"/>
                      </a:lnTo>
                      <a:lnTo>
                        <a:pt x="1138" y="352"/>
                      </a:lnTo>
                      <a:lnTo>
                        <a:pt x="1135" y="358"/>
                      </a:lnTo>
                      <a:lnTo>
                        <a:pt x="1130" y="359"/>
                      </a:lnTo>
                      <a:lnTo>
                        <a:pt x="1124" y="359"/>
                      </a:lnTo>
                      <a:lnTo>
                        <a:pt x="1119" y="362"/>
                      </a:lnTo>
                      <a:lnTo>
                        <a:pt x="1115" y="362"/>
                      </a:lnTo>
                      <a:lnTo>
                        <a:pt x="1112" y="365"/>
                      </a:lnTo>
                      <a:lnTo>
                        <a:pt x="1106" y="371"/>
                      </a:lnTo>
                      <a:lnTo>
                        <a:pt x="1098" y="392"/>
                      </a:lnTo>
                      <a:lnTo>
                        <a:pt x="1096" y="394"/>
                      </a:lnTo>
                      <a:lnTo>
                        <a:pt x="1094" y="400"/>
                      </a:lnTo>
                      <a:lnTo>
                        <a:pt x="1093" y="405"/>
                      </a:lnTo>
                      <a:lnTo>
                        <a:pt x="1087" y="407"/>
                      </a:lnTo>
                      <a:lnTo>
                        <a:pt x="1085" y="412"/>
                      </a:lnTo>
                      <a:lnTo>
                        <a:pt x="1079" y="415"/>
                      </a:lnTo>
                      <a:lnTo>
                        <a:pt x="1077" y="420"/>
                      </a:lnTo>
                      <a:lnTo>
                        <a:pt x="1068" y="420"/>
                      </a:lnTo>
                      <a:lnTo>
                        <a:pt x="1063" y="419"/>
                      </a:lnTo>
                      <a:lnTo>
                        <a:pt x="1063" y="417"/>
                      </a:lnTo>
                      <a:lnTo>
                        <a:pt x="1058" y="416"/>
                      </a:lnTo>
                      <a:lnTo>
                        <a:pt x="1054" y="412"/>
                      </a:lnTo>
                      <a:lnTo>
                        <a:pt x="1048" y="407"/>
                      </a:lnTo>
                      <a:lnTo>
                        <a:pt x="1033" y="400"/>
                      </a:lnTo>
                      <a:lnTo>
                        <a:pt x="1032" y="394"/>
                      </a:lnTo>
                      <a:lnTo>
                        <a:pt x="1021" y="392"/>
                      </a:lnTo>
                      <a:lnTo>
                        <a:pt x="1016" y="390"/>
                      </a:lnTo>
                      <a:lnTo>
                        <a:pt x="1003" y="379"/>
                      </a:lnTo>
                      <a:lnTo>
                        <a:pt x="999" y="374"/>
                      </a:lnTo>
                      <a:lnTo>
                        <a:pt x="995" y="370"/>
                      </a:lnTo>
                      <a:lnTo>
                        <a:pt x="990" y="369"/>
                      </a:lnTo>
                      <a:lnTo>
                        <a:pt x="983" y="362"/>
                      </a:lnTo>
                      <a:lnTo>
                        <a:pt x="972" y="335"/>
                      </a:lnTo>
                      <a:lnTo>
                        <a:pt x="971" y="325"/>
                      </a:lnTo>
                      <a:lnTo>
                        <a:pt x="972" y="320"/>
                      </a:lnTo>
                      <a:lnTo>
                        <a:pt x="972" y="314"/>
                      </a:lnTo>
                      <a:lnTo>
                        <a:pt x="969" y="309"/>
                      </a:lnTo>
                      <a:lnTo>
                        <a:pt x="965" y="298"/>
                      </a:lnTo>
                      <a:lnTo>
                        <a:pt x="963" y="297"/>
                      </a:lnTo>
                      <a:lnTo>
                        <a:pt x="961" y="286"/>
                      </a:lnTo>
                      <a:lnTo>
                        <a:pt x="959" y="280"/>
                      </a:lnTo>
                      <a:lnTo>
                        <a:pt x="955" y="278"/>
                      </a:lnTo>
                      <a:lnTo>
                        <a:pt x="955" y="274"/>
                      </a:lnTo>
                      <a:lnTo>
                        <a:pt x="949" y="271"/>
                      </a:lnTo>
                      <a:lnTo>
                        <a:pt x="938" y="262"/>
                      </a:lnTo>
                      <a:lnTo>
                        <a:pt x="933" y="259"/>
                      </a:lnTo>
                      <a:lnTo>
                        <a:pt x="927" y="255"/>
                      </a:lnTo>
                      <a:lnTo>
                        <a:pt x="918" y="245"/>
                      </a:lnTo>
                      <a:lnTo>
                        <a:pt x="917" y="238"/>
                      </a:lnTo>
                      <a:lnTo>
                        <a:pt x="906" y="229"/>
                      </a:lnTo>
                      <a:lnTo>
                        <a:pt x="896" y="215"/>
                      </a:lnTo>
                      <a:lnTo>
                        <a:pt x="891" y="210"/>
                      </a:lnTo>
                      <a:lnTo>
                        <a:pt x="881" y="205"/>
                      </a:lnTo>
                      <a:lnTo>
                        <a:pt x="876" y="200"/>
                      </a:lnTo>
                      <a:lnTo>
                        <a:pt x="870" y="191"/>
                      </a:lnTo>
                      <a:lnTo>
                        <a:pt x="870" y="186"/>
                      </a:lnTo>
                      <a:lnTo>
                        <a:pt x="866" y="180"/>
                      </a:lnTo>
                      <a:lnTo>
                        <a:pt x="862" y="176"/>
                      </a:lnTo>
                      <a:lnTo>
                        <a:pt x="860" y="176"/>
                      </a:lnTo>
                      <a:lnTo>
                        <a:pt x="860" y="176"/>
                      </a:lnTo>
                      <a:lnTo>
                        <a:pt x="854" y="173"/>
                      </a:lnTo>
                      <a:lnTo>
                        <a:pt x="854" y="173"/>
                      </a:lnTo>
                      <a:lnTo>
                        <a:pt x="742" y="161"/>
                      </a:lnTo>
                      <a:lnTo>
                        <a:pt x="739" y="168"/>
                      </a:lnTo>
                      <a:lnTo>
                        <a:pt x="736" y="195"/>
                      </a:lnTo>
                      <a:lnTo>
                        <a:pt x="731" y="196"/>
                      </a:lnTo>
                      <a:lnTo>
                        <a:pt x="678" y="190"/>
                      </a:lnTo>
                      <a:lnTo>
                        <a:pt x="643" y="186"/>
                      </a:lnTo>
                      <a:lnTo>
                        <a:pt x="540" y="172"/>
                      </a:lnTo>
                      <a:lnTo>
                        <a:pt x="451" y="122"/>
                      </a:lnTo>
                      <a:lnTo>
                        <a:pt x="314" y="43"/>
                      </a:lnTo>
                      <a:lnTo>
                        <a:pt x="298" y="34"/>
                      </a:lnTo>
                      <a:lnTo>
                        <a:pt x="301" y="28"/>
                      </a:lnTo>
                      <a:lnTo>
                        <a:pt x="309" y="17"/>
                      </a:lnTo>
                      <a:lnTo>
                        <a:pt x="146" y="1"/>
                      </a:lnTo>
                      <a:lnTo>
                        <a:pt x="143" y="0"/>
                      </a:lnTo>
                      <a:lnTo>
                        <a:pt x="142" y="8"/>
                      </a:lnTo>
                      <a:lnTo>
                        <a:pt x="145" y="17"/>
                      </a:lnTo>
                      <a:lnTo>
                        <a:pt x="148" y="23"/>
                      </a:lnTo>
                      <a:lnTo>
                        <a:pt x="153" y="28"/>
                      </a:lnTo>
                      <a:lnTo>
                        <a:pt x="153" y="47"/>
                      </a:lnTo>
                      <a:lnTo>
                        <a:pt x="158" y="51"/>
                      </a:lnTo>
                      <a:lnTo>
                        <a:pt x="160" y="57"/>
                      </a:lnTo>
                      <a:lnTo>
                        <a:pt x="164" y="61"/>
                      </a:lnTo>
                      <a:lnTo>
                        <a:pt x="167" y="65"/>
                      </a:lnTo>
                      <a:lnTo>
                        <a:pt x="164" y="70"/>
                      </a:lnTo>
                      <a:lnTo>
                        <a:pt x="158" y="72"/>
                      </a:lnTo>
                      <a:lnTo>
                        <a:pt x="161" y="77"/>
                      </a:lnTo>
                      <a:lnTo>
                        <a:pt x="158" y="88"/>
                      </a:lnTo>
                      <a:lnTo>
                        <a:pt x="161" y="93"/>
                      </a:lnTo>
                      <a:lnTo>
                        <a:pt x="167" y="97"/>
                      </a:lnTo>
                      <a:lnTo>
                        <a:pt x="176" y="120"/>
                      </a:lnTo>
                      <a:lnTo>
                        <a:pt x="175" y="126"/>
                      </a:lnTo>
                      <a:lnTo>
                        <a:pt x="172" y="137"/>
                      </a:lnTo>
                      <a:lnTo>
                        <a:pt x="186" y="153"/>
                      </a:lnTo>
                      <a:lnTo>
                        <a:pt x="187" y="158"/>
                      </a:lnTo>
                      <a:lnTo>
                        <a:pt x="186" y="169"/>
                      </a:lnTo>
                      <a:lnTo>
                        <a:pt x="183" y="183"/>
                      </a:lnTo>
                      <a:lnTo>
                        <a:pt x="186" y="188"/>
                      </a:lnTo>
                      <a:lnTo>
                        <a:pt x="184" y="183"/>
                      </a:lnTo>
                      <a:lnTo>
                        <a:pt x="190" y="186"/>
                      </a:lnTo>
                      <a:lnTo>
                        <a:pt x="188" y="187"/>
                      </a:lnTo>
                      <a:lnTo>
                        <a:pt x="188" y="188"/>
                      </a:lnTo>
                      <a:lnTo>
                        <a:pt x="194" y="191"/>
                      </a:lnTo>
                      <a:lnTo>
                        <a:pt x="195" y="195"/>
                      </a:lnTo>
                      <a:lnTo>
                        <a:pt x="196" y="202"/>
                      </a:lnTo>
                      <a:lnTo>
                        <a:pt x="194" y="217"/>
                      </a:lnTo>
                      <a:lnTo>
                        <a:pt x="191" y="226"/>
                      </a:lnTo>
                      <a:lnTo>
                        <a:pt x="196" y="230"/>
                      </a:lnTo>
                      <a:lnTo>
                        <a:pt x="198" y="234"/>
                      </a:lnTo>
                      <a:lnTo>
                        <a:pt x="195" y="241"/>
                      </a:lnTo>
                      <a:lnTo>
                        <a:pt x="199" y="248"/>
                      </a:lnTo>
                      <a:lnTo>
                        <a:pt x="203" y="251"/>
                      </a:lnTo>
                      <a:lnTo>
                        <a:pt x="204" y="255"/>
                      </a:lnTo>
                      <a:lnTo>
                        <a:pt x="210" y="257"/>
                      </a:lnTo>
                      <a:lnTo>
                        <a:pt x="214" y="263"/>
                      </a:lnTo>
                      <a:lnTo>
                        <a:pt x="223" y="271"/>
                      </a:lnTo>
                      <a:lnTo>
                        <a:pt x="226" y="276"/>
                      </a:lnTo>
                      <a:lnTo>
                        <a:pt x="238" y="282"/>
                      </a:lnTo>
                      <a:lnTo>
                        <a:pt x="244" y="287"/>
                      </a:lnTo>
                      <a:lnTo>
                        <a:pt x="245" y="290"/>
                      </a:lnTo>
                      <a:lnTo>
                        <a:pt x="255" y="306"/>
                      </a:lnTo>
                      <a:lnTo>
                        <a:pt x="259" y="310"/>
                      </a:lnTo>
                      <a:lnTo>
                        <a:pt x="261" y="320"/>
                      </a:lnTo>
                      <a:lnTo>
                        <a:pt x="264" y="325"/>
                      </a:lnTo>
                      <a:lnTo>
                        <a:pt x="268" y="328"/>
                      </a:lnTo>
                      <a:lnTo>
                        <a:pt x="272" y="333"/>
                      </a:lnTo>
                      <a:lnTo>
                        <a:pt x="275" y="339"/>
                      </a:lnTo>
                      <a:lnTo>
                        <a:pt x="276" y="346"/>
                      </a:lnTo>
                      <a:lnTo>
                        <a:pt x="280" y="351"/>
                      </a:lnTo>
                      <a:lnTo>
                        <a:pt x="287" y="354"/>
                      </a:lnTo>
                      <a:lnTo>
                        <a:pt x="286" y="359"/>
                      </a:lnTo>
                      <a:lnTo>
                        <a:pt x="291" y="367"/>
                      </a:lnTo>
                      <a:lnTo>
                        <a:pt x="291" y="373"/>
                      </a:lnTo>
                      <a:lnTo>
                        <a:pt x="285" y="384"/>
                      </a:lnTo>
                      <a:lnTo>
                        <a:pt x="287" y="389"/>
                      </a:lnTo>
                      <a:lnTo>
                        <a:pt x="285" y="394"/>
                      </a:lnTo>
                      <a:lnTo>
                        <a:pt x="272" y="407"/>
                      </a:lnTo>
                      <a:lnTo>
                        <a:pt x="271" y="411"/>
                      </a:lnTo>
                      <a:lnTo>
                        <a:pt x="276" y="411"/>
                      </a:lnTo>
                      <a:lnTo>
                        <a:pt x="279" y="415"/>
                      </a:lnTo>
                      <a:lnTo>
                        <a:pt x="274" y="419"/>
                      </a:lnTo>
                      <a:lnTo>
                        <a:pt x="275" y="424"/>
                      </a:lnTo>
                      <a:lnTo>
                        <a:pt x="276" y="430"/>
                      </a:lnTo>
                      <a:lnTo>
                        <a:pt x="282" y="428"/>
                      </a:lnTo>
                      <a:lnTo>
                        <a:pt x="282" y="423"/>
                      </a:lnTo>
                      <a:lnTo>
                        <a:pt x="287" y="423"/>
                      </a:lnTo>
                      <a:lnTo>
                        <a:pt x="287" y="419"/>
                      </a:lnTo>
                      <a:lnTo>
                        <a:pt x="283" y="416"/>
                      </a:lnTo>
                      <a:lnTo>
                        <a:pt x="286" y="411"/>
                      </a:lnTo>
                      <a:lnTo>
                        <a:pt x="287" y="416"/>
                      </a:lnTo>
                      <a:lnTo>
                        <a:pt x="293" y="422"/>
                      </a:lnTo>
                      <a:lnTo>
                        <a:pt x="294" y="427"/>
                      </a:lnTo>
                      <a:lnTo>
                        <a:pt x="294" y="432"/>
                      </a:lnTo>
                      <a:lnTo>
                        <a:pt x="291" y="438"/>
                      </a:lnTo>
                      <a:lnTo>
                        <a:pt x="294" y="443"/>
                      </a:lnTo>
                      <a:lnTo>
                        <a:pt x="287" y="450"/>
                      </a:lnTo>
                      <a:lnTo>
                        <a:pt x="290" y="446"/>
                      </a:lnTo>
                      <a:lnTo>
                        <a:pt x="289" y="441"/>
                      </a:lnTo>
                      <a:lnTo>
                        <a:pt x="285" y="435"/>
                      </a:lnTo>
                      <a:lnTo>
                        <a:pt x="280" y="435"/>
                      </a:lnTo>
                      <a:lnTo>
                        <a:pt x="275" y="436"/>
                      </a:lnTo>
                      <a:lnTo>
                        <a:pt x="272" y="431"/>
                      </a:lnTo>
                      <a:lnTo>
                        <a:pt x="267" y="424"/>
                      </a:lnTo>
                      <a:lnTo>
                        <a:pt x="261" y="415"/>
                      </a:lnTo>
                      <a:lnTo>
                        <a:pt x="256" y="417"/>
                      </a:lnTo>
                      <a:lnTo>
                        <a:pt x="249" y="419"/>
                      </a:lnTo>
                      <a:lnTo>
                        <a:pt x="233" y="415"/>
                      </a:lnTo>
                      <a:lnTo>
                        <a:pt x="222" y="409"/>
                      </a:lnTo>
                      <a:lnTo>
                        <a:pt x="217" y="408"/>
                      </a:lnTo>
                      <a:lnTo>
                        <a:pt x="211" y="409"/>
                      </a:lnTo>
                      <a:lnTo>
                        <a:pt x="211" y="415"/>
                      </a:lnTo>
                      <a:lnTo>
                        <a:pt x="217" y="420"/>
                      </a:lnTo>
                      <a:lnTo>
                        <a:pt x="221" y="422"/>
                      </a:lnTo>
                      <a:lnTo>
                        <a:pt x="221" y="427"/>
                      </a:lnTo>
                      <a:lnTo>
                        <a:pt x="226" y="427"/>
                      </a:lnTo>
                      <a:lnTo>
                        <a:pt x="228" y="432"/>
                      </a:lnTo>
                      <a:lnTo>
                        <a:pt x="238" y="442"/>
                      </a:lnTo>
                      <a:lnTo>
                        <a:pt x="242" y="447"/>
                      </a:lnTo>
                      <a:lnTo>
                        <a:pt x="245" y="453"/>
                      </a:lnTo>
                      <a:lnTo>
                        <a:pt x="244" y="458"/>
                      </a:lnTo>
                      <a:lnTo>
                        <a:pt x="244" y="462"/>
                      </a:lnTo>
                      <a:lnTo>
                        <a:pt x="255" y="470"/>
                      </a:lnTo>
                      <a:lnTo>
                        <a:pt x="260" y="470"/>
                      </a:lnTo>
                      <a:lnTo>
                        <a:pt x="266" y="473"/>
                      </a:lnTo>
                      <a:lnTo>
                        <a:pt x="270" y="478"/>
                      </a:lnTo>
                      <a:lnTo>
                        <a:pt x="272" y="488"/>
                      </a:lnTo>
                      <a:lnTo>
                        <a:pt x="279" y="488"/>
                      </a:lnTo>
                      <a:lnTo>
                        <a:pt x="283" y="491"/>
                      </a:lnTo>
                      <a:lnTo>
                        <a:pt x="289" y="496"/>
                      </a:lnTo>
                      <a:lnTo>
                        <a:pt x="291" y="502"/>
                      </a:lnTo>
                      <a:lnTo>
                        <a:pt x="291" y="507"/>
                      </a:lnTo>
                      <a:lnTo>
                        <a:pt x="295" y="512"/>
                      </a:lnTo>
                      <a:lnTo>
                        <a:pt x="301" y="516"/>
                      </a:lnTo>
                      <a:lnTo>
                        <a:pt x="306" y="511"/>
                      </a:lnTo>
                      <a:lnTo>
                        <a:pt x="313" y="511"/>
                      </a:lnTo>
                      <a:lnTo>
                        <a:pt x="318" y="512"/>
                      </a:lnTo>
                      <a:lnTo>
                        <a:pt x="324" y="516"/>
                      </a:lnTo>
                      <a:lnTo>
                        <a:pt x="325" y="512"/>
                      </a:lnTo>
                      <a:lnTo>
                        <a:pt x="331" y="506"/>
                      </a:lnTo>
                      <a:lnTo>
                        <a:pt x="332" y="500"/>
                      </a:lnTo>
                      <a:lnTo>
                        <a:pt x="335" y="499"/>
                      </a:lnTo>
                      <a:lnTo>
                        <a:pt x="336" y="504"/>
                      </a:lnTo>
                      <a:lnTo>
                        <a:pt x="333" y="510"/>
                      </a:lnTo>
                      <a:lnTo>
                        <a:pt x="328" y="514"/>
                      </a:lnTo>
                      <a:lnTo>
                        <a:pt x="332" y="514"/>
                      </a:lnTo>
                      <a:lnTo>
                        <a:pt x="333" y="521"/>
                      </a:lnTo>
                      <a:lnTo>
                        <a:pt x="336" y="525"/>
                      </a:lnTo>
                      <a:lnTo>
                        <a:pt x="336" y="530"/>
                      </a:lnTo>
                      <a:lnTo>
                        <a:pt x="344" y="541"/>
                      </a:lnTo>
                      <a:lnTo>
                        <a:pt x="362" y="559"/>
                      </a:lnTo>
                      <a:lnTo>
                        <a:pt x="374" y="568"/>
                      </a:lnTo>
                      <a:lnTo>
                        <a:pt x="379" y="568"/>
                      </a:lnTo>
                      <a:lnTo>
                        <a:pt x="384" y="576"/>
                      </a:lnTo>
                      <a:lnTo>
                        <a:pt x="386" y="583"/>
                      </a:lnTo>
                      <a:lnTo>
                        <a:pt x="390" y="588"/>
                      </a:lnTo>
                      <a:lnTo>
                        <a:pt x="393" y="594"/>
                      </a:lnTo>
                      <a:lnTo>
                        <a:pt x="397" y="611"/>
                      </a:lnTo>
                      <a:lnTo>
                        <a:pt x="397" y="624"/>
                      </a:lnTo>
                      <a:lnTo>
                        <a:pt x="396" y="629"/>
                      </a:lnTo>
                      <a:lnTo>
                        <a:pt x="392" y="651"/>
                      </a:lnTo>
                      <a:lnTo>
                        <a:pt x="388" y="655"/>
                      </a:lnTo>
                      <a:lnTo>
                        <a:pt x="385" y="660"/>
                      </a:lnTo>
                      <a:lnTo>
                        <a:pt x="386" y="664"/>
                      </a:lnTo>
                      <a:lnTo>
                        <a:pt x="378" y="681"/>
                      </a:lnTo>
                      <a:lnTo>
                        <a:pt x="384" y="675"/>
                      </a:lnTo>
                      <a:lnTo>
                        <a:pt x="385" y="671"/>
                      </a:lnTo>
                      <a:lnTo>
                        <a:pt x="384" y="678"/>
                      </a:lnTo>
                      <a:lnTo>
                        <a:pt x="385" y="690"/>
                      </a:lnTo>
                      <a:lnTo>
                        <a:pt x="388" y="685"/>
                      </a:lnTo>
                      <a:lnTo>
                        <a:pt x="388" y="689"/>
                      </a:lnTo>
                      <a:lnTo>
                        <a:pt x="393" y="690"/>
                      </a:lnTo>
                      <a:lnTo>
                        <a:pt x="397" y="697"/>
                      </a:lnTo>
                      <a:lnTo>
                        <a:pt x="401" y="708"/>
                      </a:lnTo>
                      <a:lnTo>
                        <a:pt x="407" y="708"/>
                      </a:lnTo>
                      <a:lnTo>
                        <a:pt x="413" y="706"/>
                      </a:lnTo>
                      <a:lnTo>
                        <a:pt x="415" y="712"/>
                      </a:lnTo>
                      <a:lnTo>
                        <a:pt x="415" y="719"/>
                      </a:lnTo>
                      <a:lnTo>
                        <a:pt x="417" y="721"/>
                      </a:lnTo>
                      <a:lnTo>
                        <a:pt x="423" y="724"/>
                      </a:lnTo>
                      <a:lnTo>
                        <a:pt x="426" y="729"/>
                      </a:lnTo>
                      <a:lnTo>
                        <a:pt x="431" y="733"/>
                      </a:lnTo>
                      <a:lnTo>
                        <a:pt x="426" y="731"/>
                      </a:lnTo>
                      <a:lnTo>
                        <a:pt x="431" y="735"/>
                      </a:lnTo>
                      <a:lnTo>
                        <a:pt x="440" y="743"/>
                      </a:lnTo>
                      <a:lnTo>
                        <a:pt x="446" y="746"/>
                      </a:lnTo>
                      <a:lnTo>
                        <a:pt x="457" y="755"/>
                      </a:lnTo>
                      <a:lnTo>
                        <a:pt x="461" y="762"/>
                      </a:lnTo>
                      <a:lnTo>
                        <a:pt x="462" y="762"/>
                      </a:lnTo>
                      <a:lnTo>
                        <a:pt x="462" y="765"/>
                      </a:lnTo>
                      <a:lnTo>
                        <a:pt x="533" y="765"/>
                      </a:lnTo>
                      <a:lnTo>
                        <a:pt x="533" y="761"/>
                      </a:lnTo>
                      <a:lnTo>
                        <a:pt x="519" y="747"/>
                      </a:lnTo>
                      <a:lnTo>
                        <a:pt x="516" y="742"/>
                      </a:lnTo>
                      <a:lnTo>
                        <a:pt x="511" y="744"/>
                      </a:lnTo>
                      <a:lnTo>
                        <a:pt x="510" y="748"/>
                      </a:lnTo>
                      <a:lnTo>
                        <a:pt x="511" y="754"/>
                      </a:lnTo>
                      <a:lnTo>
                        <a:pt x="507" y="759"/>
                      </a:lnTo>
                      <a:lnTo>
                        <a:pt x="502" y="759"/>
                      </a:lnTo>
                      <a:lnTo>
                        <a:pt x="502" y="754"/>
                      </a:lnTo>
                      <a:lnTo>
                        <a:pt x="507" y="754"/>
                      </a:lnTo>
                      <a:lnTo>
                        <a:pt x="496" y="751"/>
                      </a:lnTo>
                      <a:lnTo>
                        <a:pt x="491" y="748"/>
                      </a:lnTo>
                      <a:lnTo>
                        <a:pt x="484" y="738"/>
                      </a:lnTo>
                      <a:lnTo>
                        <a:pt x="483" y="732"/>
                      </a:lnTo>
                      <a:lnTo>
                        <a:pt x="484" y="728"/>
                      </a:lnTo>
                      <a:lnTo>
                        <a:pt x="481" y="723"/>
                      </a:lnTo>
                      <a:lnTo>
                        <a:pt x="481" y="713"/>
                      </a:lnTo>
                      <a:lnTo>
                        <a:pt x="489" y="702"/>
                      </a:lnTo>
                      <a:lnTo>
                        <a:pt x="489" y="697"/>
                      </a:lnTo>
                      <a:lnTo>
                        <a:pt x="483" y="681"/>
                      </a:lnTo>
                      <a:lnTo>
                        <a:pt x="478" y="676"/>
                      </a:lnTo>
                      <a:lnTo>
                        <a:pt x="476" y="671"/>
                      </a:lnTo>
                      <a:lnTo>
                        <a:pt x="473" y="660"/>
                      </a:lnTo>
                      <a:lnTo>
                        <a:pt x="474" y="656"/>
                      </a:lnTo>
                      <a:lnTo>
                        <a:pt x="473" y="651"/>
                      </a:lnTo>
                      <a:lnTo>
                        <a:pt x="473" y="645"/>
                      </a:lnTo>
                      <a:lnTo>
                        <a:pt x="472" y="640"/>
                      </a:lnTo>
                      <a:lnTo>
                        <a:pt x="466" y="639"/>
                      </a:lnTo>
                      <a:lnTo>
                        <a:pt x="464" y="634"/>
                      </a:lnTo>
                      <a:lnTo>
                        <a:pt x="461" y="624"/>
                      </a:lnTo>
                      <a:lnTo>
                        <a:pt x="457" y="618"/>
                      </a:lnTo>
                      <a:lnTo>
                        <a:pt x="457" y="613"/>
                      </a:lnTo>
                      <a:lnTo>
                        <a:pt x="453" y="602"/>
                      </a:lnTo>
                      <a:lnTo>
                        <a:pt x="454" y="599"/>
                      </a:lnTo>
                      <a:lnTo>
                        <a:pt x="457" y="594"/>
                      </a:lnTo>
                      <a:lnTo>
                        <a:pt x="453" y="577"/>
                      </a:lnTo>
                      <a:lnTo>
                        <a:pt x="455" y="572"/>
                      </a:lnTo>
                      <a:lnTo>
                        <a:pt x="451" y="561"/>
                      </a:lnTo>
                      <a:lnTo>
                        <a:pt x="451" y="554"/>
                      </a:lnTo>
                      <a:lnTo>
                        <a:pt x="446" y="550"/>
                      </a:lnTo>
                      <a:lnTo>
                        <a:pt x="446" y="540"/>
                      </a:lnTo>
                      <a:lnTo>
                        <a:pt x="439" y="533"/>
                      </a:lnTo>
                      <a:lnTo>
                        <a:pt x="431" y="522"/>
                      </a:lnTo>
                      <a:lnTo>
                        <a:pt x="427" y="522"/>
                      </a:lnTo>
                      <a:lnTo>
                        <a:pt x="427" y="533"/>
                      </a:lnTo>
                      <a:lnTo>
                        <a:pt x="430" y="538"/>
                      </a:lnTo>
                      <a:lnTo>
                        <a:pt x="432" y="544"/>
                      </a:lnTo>
                      <a:lnTo>
                        <a:pt x="434" y="548"/>
                      </a:lnTo>
                      <a:lnTo>
                        <a:pt x="428" y="548"/>
                      </a:lnTo>
                      <a:lnTo>
                        <a:pt x="427" y="544"/>
                      </a:lnTo>
                      <a:lnTo>
                        <a:pt x="424" y="538"/>
                      </a:lnTo>
                      <a:lnTo>
                        <a:pt x="423" y="533"/>
                      </a:lnTo>
                      <a:lnTo>
                        <a:pt x="426" y="527"/>
                      </a:lnTo>
                      <a:lnTo>
                        <a:pt x="419" y="516"/>
                      </a:lnTo>
                      <a:lnTo>
                        <a:pt x="419" y="511"/>
                      </a:lnTo>
                      <a:lnTo>
                        <a:pt x="424" y="506"/>
                      </a:lnTo>
                      <a:lnTo>
                        <a:pt x="416" y="499"/>
                      </a:lnTo>
                      <a:lnTo>
                        <a:pt x="405" y="492"/>
                      </a:lnTo>
                      <a:lnTo>
                        <a:pt x="408" y="487"/>
                      </a:lnTo>
                      <a:lnTo>
                        <a:pt x="403" y="474"/>
                      </a:lnTo>
                      <a:lnTo>
                        <a:pt x="404" y="469"/>
                      </a:lnTo>
                      <a:lnTo>
                        <a:pt x="401" y="465"/>
                      </a:lnTo>
                      <a:lnTo>
                        <a:pt x="396" y="461"/>
                      </a:lnTo>
                      <a:lnTo>
                        <a:pt x="379" y="445"/>
                      </a:lnTo>
                      <a:lnTo>
                        <a:pt x="378" y="439"/>
                      </a:lnTo>
                      <a:lnTo>
                        <a:pt x="375" y="434"/>
                      </a:lnTo>
                      <a:lnTo>
                        <a:pt x="378" y="423"/>
                      </a:lnTo>
                      <a:lnTo>
                        <a:pt x="375" y="420"/>
                      </a:lnTo>
                      <a:lnTo>
                        <a:pt x="377" y="404"/>
                      </a:lnTo>
                      <a:lnTo>
                        <a:pt x="374" y="400"/>
                      </a:lnTo>
                      <a:lnTo>
                        <a:pt x="377" y="388"/>
                      </a:lnTo>
                      <a:lnTo>
                        <a:pt x="374" y="384"/>
                      </a:lnTo>
                      <a:lnTo>
                        <a:pt x="369" y="382"/>
                      </a:lnTo>
                      <a:lnTo>
                        <a:pt x="363" y="379"/>
                      </a:lnTo>
                      <a:lnTo>
                        <a:pt x="360" y="375"/>
                      </a:lnTo>
                      <a:lnTo>
                        <a:pt x="360" y="370"/>
                      </a:lnTo>
                      <a:lnTo>
                        <a:pt x="358" y="363"/>
                      </a:lnTo>
                      <a:lnTo>
                        <a:pt x="358" y="354"/>
                      </a:lnTo>
                      <a:lnTo>
                        <a:pt x="352" y="350"/>
                      </a:lnTo>
                      <a:lnTo>
                        <a:pt x="347" y="348"/>
                      </a:lnTo>
                      <a:lnTo>
                        <a:pt x="347" y="343"/>
                      </a:lnTo>
                      <a:lnTo>
                        <a:pt x="344" y="337"/>
                      </a:lnTo>
                      <a:lnTo>
                        <a:pt x="340" y="336"/>
                      </a:lnTo>
                      <a:lnTo>
                        <a:pt x="336" y="340"/>
                      </a:lnTo>
                      <a:lnTo>
                        <a:pt x="336" y="333"/>
                      </a:lnTo>
                      <a:lnTo>
                        <a:pt x="336" y="329"/>
                      </a:lnTo>
                      <a:lnTo>
                        <a:pt x="336" y="324"/>
                      </a:lnTo>
                      <a:lnTo>
                        <a:pt x="332" y="318"/>
                      </a:lnTo>
                      <a:lnTo>
                        <a:pt x="331" y="312"/>
                      </a:lnTo>
                      <a:lnTo>
                        <a:pt x="332" y="308"/>
                      </a:lnTo>
                      <a:lnTo>
                        <a:pt x="325" y="295"/>
                      </a:lnTo>
                      <a:lnTo>
                        <a:pt x="316" y="287"/>
                      </a:lnTo>
                      <a:lnTo>
                        <a:pt x="308" y="276"/>
                      </a:lnTo>
                      <a:lnTo>
                        <a:pt x="301" y="266"/>
                      </a:lnTo>
                      <a:lnTo>
                        <a:pt x="295" y="260"/>
                      </a:lnTo>
                      <a:lnTo>
                        <a:pt x="291" y="259"/>
                      </a:lnTo>
                      <a:lnTo>
                        <a:pt x="287" y="255"/>
                      </a:lnTo>
                      <a:lnTo>
                        <a:pt x="287" y="249"/>
                      </a:lnTo>
                      <a:lnTo>
                        <a:pt x="279" y="238"/>
                      </a:lnTo>
                      <a:lnTo>
                        <a:pt x="275" y="222"/>
                      </a:lnTo>
                      <a:lnTo>
                        <a:pt x="276" y="217"/>
                      </a:lnTo>
                      <a:lnTo>
                        <a:pt x="280" y="200"/>
                      </a:lnTo>
                      <a:lnTo>
                        <a:pt x="280" y="191"/>
                      </a:lnTo>
                      <a:lnTo>
                        <a:pt x="279" y="186"/>
                      </a:lnTo>
                      <a:lnTo>
                        <a:pt x="282" y="169"/>
                      </a:lnTo>
                      <a:lnTo>
                        <a:pt x="282" y="164"/>
                      </a:lnTo>
                      <a:lnTo>
                        <a:pt x="279" y="160"/>
                      </a:lnTo>
                      <a:lnTo>
                        <a:pt x="275" y="154"/>
                      </a:lnTo>
                      <a:lnTo>
                        <a:pt x="276" y="150"/>
                      </a:lnTo>
                      <a:lnTo>
                        <a:pt x="274" y="145"/>
                      </a:lnTo>
                      <a:lnTo>
                        <a:pt x="274" y="139"/>
                      </a:lnTo>
                      <a:lnTo>
                        <a:pt x="278" y="123"/>
                      </a:lnTo>
                      <a:lnTo>
                        <a:pt x="280" y="118"/>
                      </a:lnTo>
                      <a:lnTo>
                        <a:pt x="280" y="114"/>
                      </a:lnTo>
                      <a:lnTo>
                        <a:pt x="282" y="110"/>
                      </a:lnTo>
                      <a:lnTo>
                        <a:pt x="287" y="104"/>
                      </a:lnTo>
                      <a:lnTo>
                        <a:pt x="287" y="95"/>
                      </a:lnTo>
                      <a:lnTo>
                        <a:pt x="282" y="84"/>
                      </a:lnTo>
                      <a:lnTo>
                        <a:pt x="276" y="78"/>
                      </a:lnTo>
                      <a:lnTo>
                        <a:pt x="275" y="74"/>
                      </a:lnTo>
                      <a:lnTo>
                        <a:pt x="276" y="78"/>
                      </a:lnTo>
                      <a:lnTo>
                        <a:pt x="286" y="84"/>
                      </a:lnTo>
                      <a:lnTo>
                        <a:pt x="290" y="89"/>
                      </a:lnTo>
                      <a:lnTo>
                        <a:pt x="295" y="95"/>
                      </a:lnTo>
                      <a:lnTo>
                        <a:pt x="299" y="96"/>
                      </a:lnTo>
                      <a:lnTo>
                        <a:pt x="305" y="99"/>
                      </a:lnTo>
                      <a:lnTo>
                        <a:pt x="309" y="104"/>
                      </a:lnTo>
                      <a:lnTo>
                        <a:pt x="324" y="120"/>
                      </a:lnTo>
                      <a:lnTo>
                        <a:pt x="328" y="122"/>
                      </a:lnTo>
                      <a:lnTo>
                        <a:pt x="333" y="125"/>
                      </a:lnTo>
                      <a:lnTo>
                        <a:pt x="339" y="123"/>
                      </a:lnTo>
                      <a:lnTo>
                        <a:pt x="344" y="119"/>
                      </a:lnTo>
                      <a:lnTo>
                        <a:pt x="344" y="114"/>
                      </a:lnTo>
                      <a:lnTo>
                        <a:pt x="344" y="118"/>
                      </a:lnTo>
                      <a:lnTo>
                        <a:pt x="350" y="119"/>
                      </a:lnTo>
                      <a:lnTo>
                        <a:pt x="360" y="126"/>
                      </a:lnTo>
                      <a:lnTo>
                        <a:pt x="365" y="131"/>
                      </a:lnTo>
                      <a:lnTo>
                        <a:pt x="363" y="137"/>
                      </a:lnTo>
                      <a:lnTo>
                        <a:pt x="362" y="142"/>
                      </a:lnTo>
                      <a:lnTo>
                        <a:pt x="370" y="148"/>
                      </a:lnTo>
                      <a:lnTo>
                        <a:pt x="384" y="153"/>
                      </a:lnTo>
                      <a:lnTo>
                        <a:pt x="388" y="152"/>
                      </a:lnTo>
                      <a:lnTo>
                        <a:pt x="392" y="157"/>
                      </a:lnTo>
                      <a:lnTo>
                        <a:pt x="397" y="157"/>
                      </a:lnTo>
                      <a:lnTo>
                        <a:pt x="400" y="165"/>
                      </a:lnTo>
                      <a:lnTo>
                        <a:pt x="398" y="171"/>
                      </a:lnTo>
                      <a:lnTo>
                        <a:pt x="396" y="176"/>
                      </a:lnTo>
                      <a:lnTo>
                        <a:pt x="393" y="171"/>
                      </a:lnTo>
                      <a:lnTo>
                        <a:pt x="394" y="176"/>
                      </a:lnTo>
                      <a:lnTo>
                        <a:pt x="394" y="183"/>
                      </a:lnTo>
                      <a:lnTo>
                        <a:pt x="392" y="188"/>
                      </a:lnTo>
                      <a:lnTo>
                        <a:pt x="390" y="194"/>
                      </a:lnTo>
                      <a:lnTo>
                        <a:pt x="392" y="203"/>
                      </a:lnTo>
                      <a:lnTo>
                        <a:pt x="398" y="218"/>
                      </a:lnTo>
                      <a:lnTo>
                        <a:pt x="401" y="224"/>
                      </a:lnTo>
                      <a:lnTo>
                        <a:pt x="403" y="230"/>
                      </a:lnTo>
                      <a:lnTo>
                        <a:pt x="401" y="234"/>
                      </a:lnTo>
                      <a:lnTo>
                        <a:pt x="405" y="241"/>
                      </a:lnTo>
                      <a:lnTo>
                        <a:pt x="407" y="245"/>
                      </a:lnTo>
                      <a:lnTo>
                        <a:pt x="405" y="256"/>
                      </a:lnTo>
                      <a:lnTo>
                        <a:pt x="407" y="268"/>
                      </a:lnTo>
                      <a:lnTo>
                        <a:pt x="409" y="272"/>
                      </a:lnTo>
                      <a:lnTo>
                        <a:pt x="411" y="278"/>
                      </a:lnTo>
                      <a:lnTo>
                        <a:pt x="423" y="309"/>
                      </a:lnTo>
                      <a:lnTo>
                        <a:pt x="420" y="314"/>
                      </a:lnTo>
                      <a:lnTo>
                        <a:pt x="422" y="320"/>
                      </a:lnTo>
                      <a:lnTo>
                        <a:pt x="423" y="320"/>
                      </a:lnTo>
                      <a:lnTo>
                        <a:pt x="427" y="320"/>
                      </a:lnTo>
                      <a:lnTo>
                        <a:pt x="434" y="323"/>
                      </a:lnTo>
                      <a:lnTo>
                        <a:pt x="434" y="328"/>
                      </a:lnTo>
                      <a:lnTo>
                        <a:pt x="432" y="332"/>
                      </a:lnTo>
                      <a:lnTo>
                        <a:pt x="434" y="336"/>
                      </a:lnTo>
                      <a:lnTo>
                        <a:pt x="434" y="347"/>
                      </a:lnTo>
                      <a:lnTo>
                        <a:pt x="440" y="361"/>
                      </a:lnTo>
                      <a:lnTo>
                        <a:pt x="451" y="370"/>
                      </a:lnTo>
                      <a:lnTo>
                        <a:pt x="446" y="370"/>
                      </a:lnTo>
                      <a:lnTo>
                        <a:pt x="447" y="374"/>
                      </a:lnTo>
                      <a:lnTo>
                        <a:pt x="454" y="384"/>
                      </a:lnTo>
                      <a:lnTo>
                        <a:pt x="457" y="389"/>
                      </a:lnTo>
                      <a:lnTo>
                        <a:pt x="458" y="393"/>
                      </a:lnTo>
                      <a:lnTo>
                        <a:pt x="462" y="400"/>
                      </a:lnTo>
                      <a:lnTo>
                        <a:pt x="473" y="405"/>
                      </a:lnTo>
                      <a:lnTo>
                        <a:pt x="477" y="407"/>
                      </a:lnTo>
                      <a:lnTo>
                        <a:pt x="474" y="411"/>
                      </a:lnTo>
                      <a:lnTo>
                        <a:pt x="478" y="417"/>
                      </a:lnTo>
                      <a:lnTo>
                        <a:pt x="485" y="432"/>
                      </a:lnTo>
                      <a:lnTo>
                        <a:pt x="495" y="443"/>
                      </a:lnTo>
                      <a:lnTo>
                        <a:pt x="504" y="446"/>
                      </a:lnTo>
                      <a:lnTo>
                        <a:pt x="506" y="451"/>
                      </a:lnTo>
                      <a:lnTo>
                        <a:pt x="510" y="457"/>
                      </a:lnTo>
                      <a:lnTo>
                        <a:pt x="511" y="455"/>
                      </a:lnTo>
                      <a:lnTo>
                        <a:pt x="511" y="450"/>
                      </a:lnTo>
                      <a:lnTo>
                        <a:pt x="514" y="449"/>
                      </a:lnTo>
                      <a:lnTo>
                        <a:pt x="514" y="447"/>
                      </a:lnTo>
                      <a:lnTo>
                        <a:pt x="515" y="447"/>
                      </a:lnTo>
                      <a:lnTo>
                        <a:pt x="515" y="449"/>
                      </a:lnTo>
                      <a:lnTo>
                        <a:pt x="514" y="451"/>
                      </a:lnTo>
                      <a:lnTo>
                        <a:pt x="518" y="450"/>
                      </a:lnTo>
                      <a:lnTo>
                        <a:pt x="525" y="453"/>
                      </a:lnTo>
                      <a:lnTo>
                        <a:pt x="530" y="457"/>
                      </a:lnTo>
                      <a:lnTo>
                        <a:pt x="530" y="455"/>
                      </a:lnTo>
                      <a:lnTo>
                        <a:pt x="535" y="460"/>
                      </a:lnTo>
                      <a:lnTo>
                        <a:pt x="530" y="462"/>
                      </a:lnTo>
                      <a:lnTo>
                        <a:pt x="531" y="468"/>
                      </a:lnTo>
                      <a:lnTo>
                        <a:pt x="526" y="473"/>
                      </a:lnTo>
                      <a:lnTo>
                        <a:pt x="526" y="474"/>
                      </a:lnTo>
                      <a:lnTo>
                        <a:pt x="527" y="485"/>
                      </a:lnTo>
                      <a:lnTo>
                        <a:pt x="529" y="496"/>
                      </a:lnTo>
                      <a:lnTo>
                        <a:pt x="533" y="499"/>
                      </a:lnTo>
                      <a:lnTo>
                        <a:pt x="531" y="504"/>
                      </a:lnTo>
                      <a:lnTo>
                        <a:pt x="535" y="506"/>
                      </a:lnTo>
                      <a:lnTo>
                        <a:pt x="544" y="516"/>
                      </a:lnTo>
                      <a:lnTo>
                        <a:pt x="560" y="525"/>
                      </a:lnTo>
                      <a:lnTo>
                        <a:pt x="567" y="525"/>
                      </a:lnTo>
                      <a:lnTo>
                        <a:pt x="569" y="526"/>
                      </a:lnTo>
                      <a:lnTo>
                        <a:pt x="571" y="531"/>
                      </a:lnTo>
                      <a:lnTo>
                        <a:pt x="568" y="534"/>
                      </a:lnTo>
                      <a:lnTo>
                        <a:pt x="571" y="540"/>
                      </a:lnTo>
                      <a:lnTo>
                        <a:pt x="573" y="550"/>
                      </a:lnTo>
                      <a:lnTo>
                        <a:pt x="576" y="556"/>
                      </a:lnTo>
                      <a:lnTo>
                        <a:pt x="579" y="560"/>
                      </a:lnTo>
                      <a:lnTo>
                        <a:pt x="584" y="563"/>
                      </a:lnTo>
                      <a:lnTo>
                        <a:pt x="588" y="560"/>
                      </a:lnTo>
                      <a:lnTo>
                        <a:pt x="598" y="557"/>
                      </a:lnTo>
                      <a:lnTo>
                        <a:pt x="599" y="564"/>
                      </a:lnTo>
                      <a:lnTo>
                        <a:pt x="605" y="568"/>
                      </a:lnTo>
                      <a:lnTo>
                        <a:pt x="613" y="577"/>
                      </a:lnTo>
                      <a:lnTo>
                        <a:pt x="614" y="588"/>
                      </a:lnTo>
                      <a:lnTo>
                        <a:pt x="618" y="590"/>
                      </a:lnTo>
                      <a:lnTo>
                        <a:pt x="621" y="594"/>
                      </a:lnTo>
                      <a:lnTo>
                        <a:pt x="622" y="599"/>
                      </a:lnTo>
                      <a:lnTo>
                        <a:pt x="622" y="605"/>
                      </a:lnTo>
                      <a:lnTo>
                        <a:pt x="617" y="601"/>
                      </a:lnTo>
                      <a:lnTo>
                        <a:pt x="620" y="596"/>
                      </a:lnTo>
                      <a:lnTo>
                        <a:pt x="614" y="595"/>
                      </a:lnTo>
                      <a:lnTo>
                        <a:pt x="613" y="599"/>
                      </a:lnTo>
                      <a:lnTo>
                        <a:pt x="610" y="605"/>
                      </a:lnTo>
                      <a:lnTo>
                        <a:pt x="609" y="601"/>
                      </a:lnTo>
                      <a:lnTo>
                        <a:pt x="607" y="601"/>
                      </a:lnTo>
                      <a:lnTo>
                        <a:pt x="595" y="620"/>
                      </a:lnTo>
                      <a:lnTo>
                        <a:pt x="594" y="625"/>
                      </a:lnTo>
                      <a:lnTo>
                        <a:pt x="595" y="629"/>
                      </a:lnTo>
                      <a:lnTo>
                        <a:pt x="592" y="633"/>
                      </a:lnTo>
                      <a:lnTo>
                        <a:pt x="595" y="644"/>
                      </a:lnTo>
                      <a:lnTo>
                        <a:pt x="596" y="639"/>
                      </a:lnTo>
                      <a:lnTo>
                        <a:pt x="602" y="640"/>
                      </a:lnTo>
                      <a:lnTo>
                        <a:pt x="603" y="645"/>
                      </a:lnTo>
                      <a:lnTo>
                        <a:pt x="596" y="647"/>
                      </a:lnTo>
                      <a:lnTo>
                        <a:pt x="607" y="651"/>
                      </a:lnTo>
                      <a:lnTo>
                        <a:pt x="611" y="656"/>
                      </a:lnTo>
                      <a:lnTo>
                        <a:pt x="610" y="651"/>
                      </a:lnTo>
                      <a:lnTo>
                        <a:pt x="606" y="645"/>
                      </a:lnTo>
                      <a:lnTo>
                        <a:pt x="611" y="649"/>
                      </a:lnTo>
                      <a:lnTo>
                        <a:pt x="614" y="655"/>
                      </a:lnTo>
                      <a:lnTo>
                        <a:pt x="620" y="653"/>
                      </a:lnTo>
                      <a:lnTo>
                        <a:pt x="625" y="649"/>
                      </a:lnTo>
                      <a:lnTo>
                        <a:pt x="629" y="649"/>
                      </a:lnTo>
                      <a:lnTo>
                        <a:pt x="626" y="655"/>
                      </a:lnTo>
                      <a:lnTo>
                        <a:pt x="621" y="655"/>
                      </a:lnTo>
                      <a:lnTo>
                        <a:pt x="622" y="659"/>
                      </a:lnTo>
                      <a:lnTo>
                        <a:pt x="617" y="659"/>
                      </a:lnTo>
                      <a:lnTo>
                        <a:pt x="618" y="664"/>
                      </a:lnTo>
                      <a:lnTo>
                        <a:pt x="624" y="663"/>
                      </a:lnTo>
                      <a:lnTo>
                        <a:pt x="625" y="667"/>
                      </a:lnTo>
                      <a:lnTo>
                        <a:pt x="630" y="664"/>
                      </a:lnTo>
                      <a:lnTo>
                        <a:pt x="629" y="660"/>
                      </a:lnTo>
                      <a:lnTo>
                        <a:pt x="634" y="659"/>
                      </a:lnTo>
                      <a:lnTo>
                        <a:pt x="640" y="664"/>
                      </a:lnTo>
                      <a:lnTo>
                        <a:pt x="639" y="667"/>
                      </a:lnTo>
                      <a:lnTo>
                        <a:pt x="639" y="672"/>
                      </a:lnTo>
                      <a:lnTo>
                        <a:pt x="644" y="674"/>
                      </a:lnTo>
                      <a:lnTo>
                        <a:pt x="647" y="678"/>
                      </a:lnTo>
                      <a:lnTo>
                        <a:pt x="643" y="676"/>
                      </a:lnTo>
                      <a:lnTo>
                        <a:pt x="662" y="689"/>
                      </a:lnTo>
                      <a:lnTo>
                        <a:pt x="664" y="694"/>
                      </a:lnTo>
                      <a:lnTo>
                        <a:pt x="666" y="689"/>
                      </a:lnTo>
                      <a:lnTo>
                        <a:pt x="667" y="694"/>
                      </a:lnTo>
                      <a:lnTo>
                        <a:pt x="672" y="698"/>
                      </a:lnTo>
                      <a:lnTo>
                        <a:pt x="672" y="694"/>
                      </a:lnTo>
                      <a:lnTo>
                        <a:pt x="676" y="697"/>
                      </a:lnTo>
                      <a:lnTo>
                        <a:pt x="681" y="702"/>
                      </a:lnTo>
                      <a:lnTo>
                        <a:pt x="686" y="704"/>
                      </a:lnTo>
                      <a:lnTo>
                        <a:pt x="693" y="712"/>
                      </a:lnTo>
                      <a:lnTo>
                        <a:pt x="689" y="712"/>
                      </a:lnTo>
                      <a:lnTo>
                        <a:pt x="691" y="716"/>
                      </a:lnTo>
                      <a:lnTo>
                        <a:pt x="690" y="723"/>
                      </a:lnTo>
                      <a:lnTo>
                        <a:pt x="690" y="732"/>
                      </a:lnTo>
                      <a:lnTo>
                        <a:pt x="685" y="729"/>
                      </a:lnTo>
                      <a:lnTo>
                        <a:pt x="689" y="735"/>
                      </a:lnTo>
                      <a:lnTo>
                        <a:pt x="689" y="740"/>
                      </a:lnTo>
                      <a:lnTo>
                        <a:pt x="693" y="746"/>
                      </a:lnTo>
                      <a:lnTo>
                        <a:pt x="698" y="748"/>
                      </a:lnTo>
                      <a:lnTo>
                        <a:pt x="697" y="744"/>
                      </a:lnTo>
                      <a:lnTo>
                        <a:pt x="702" y="747"/>
                      </a:lnTo>
                      <a:lnTo>
                        <a:pt x="708" y="755"/>
                      </a:lnTo>
                      <a:lnTo>
                        <a:pt x="712" y="755"/>
                      </a:lnTo>
                      <a:lnTo>
                        <a:pt x="712" y="757"/>
                      </a:lnTo>
                      <a:lnTo>
                        <a:pt x="717" y="754"/>
                      </a:lnTo>
                      <a:lnTo>
                        <a:pt x="723" y="754"/>
                      </a:lnTo>
                      <a:lnTo>
                        <a:pt x="724" y="762"/>
                      </a:lnTo>
                      <a:lnTo>
                        <a:pt x="725" y="765"/>
                      </a:lnTo>
                      <a:lnTo>
                        <a:pt x="1466" y="765"/>
                      </a:lnTo>
                      <a:lnTo>
                        <a:pt x="1463" y="763"/>
                      </a:lnTo>
                      <a:lnTo>
                        <a:pt x="1459" y="761"/>
                      </a:lnTo>
                      <a:lnTo>
                        <a:pt x="1460" y="759"/>
                      </a:lnTo>
                      <a:lnTo>
                        <a:pt x="1463" y="748"/>
                      </a:lnTo>
                      <a:lnTo>
                        <a:pt x="1458" y="747"/>
                      </a:lnTo>
                      <a:lnTo>
                        <a:pt x="1460" y="740"/>
                      </a:lnTo>
                      <a:lnTo>
                        <a:pt x="1456" y="739"/>
                      </a:lnTo>
                      <a:lnTo>
                        <a:pt x="1460" y="738"/>
                      </a:lnTo>
                      <a:lnTo>
                        <a:pt x="1460" y="732"/>
                      </a:lnTo>
                      <a:lnTo>
                        <a:pt x="1462" y="727"/>
                      </a:lnTo>
                      <a:lnTo>
                        <a:pt x="1467" y="728"/>
                      </a:lnTo>
                      <a:lnTo>
                        <a:pt x="1469" y="733"/>
                      </a:lnTo>
                      <a:lnTo>
                        <a:pt x="1473" y="735"/>
                      </a:lnTo>
                      <a:lnTo>
                        <a:pt x="1477" y="733"/>
                      </a:lnTo>
                      <a:lnTo>
                        <a:pt x="1478" y="728"/>
                      </a:lnTo>
                      <a:lnTo>
                        <a:pt x="1475" y="723"/>
                      </a:lnTo>
                      <a:lnTo>
                        <a:pt x="1479" y="724"/>
                      </a:lnTo>
                      <a:lnTo>
                        <a:pt x="1485" y="725"/>
                      </a:lnTo>
                      <a:lnTo>
                        <a:pt x="1485" y="735"/>
                      </a:lnTo>
                      <a:lnTo>
                        <a:pt x="1478" y="747"/>
                      </a:lnTo>
                      <a:lnTo>
                        <a:pt x="1477" y="751"/>
                      </a:lnTo>
                      <a:lnTo>
                        <a:pt x="1474" y="762"/>
                      </a:lnTo>
                      <a:lnTo>
                        <a:pt x="1473" y="765"/>
                      </a:lnTo>
                      <a:lnTo>
                        <a:pt x="1475" y="762"/>
                      </a:lnTo>
                      <a:lnTo>
                        <a:pt x="1477" y="755"/>
                      </a:lnTo>
                      <a:lnTo>
                        <a:pt x="1481" y="744"/>
                      </a:lnTo>
                      <a:lnTo>
                        <a:pt x="1494" y="723"/>
                      </a:lnTo>
                      <a:lnTo>
                        <a:pt x="1502" y="702"/>
                      </a:lnTo>
                      <a:lnTo>
                        <a:pt x="1504" y="691"/>
                      </a:lnTo>
                      <a:lnTo>
                        <a:pt x="1505" y="681"/>
                      </a:lnTo>
                      <a:lnTo>
                        <a:pt x="1502" y="682"/>
                      </a:lnTo>
                      <a:close/>
                      <a:moveTo>
                        <a:pt x="203" y="366"/>
                      </a:moveTo>
                      <a:lnTo>
                        <a:pt x="204" y="370"/>
                      </a:lnTo>
                      <a:lnTo>
                        <a:pt x="203" y="373"/>
                      </a:lnTo>
                      <a:lnTo>
                        <a:pt x="198" y="377"/>
                      </a:lnTo>
                      <a:lnTo>
                        <a:pt x="194" y="384"/>
                      </a:lnTo>
                      <a:lnTo>
                        <a:pt x="199" y="382"/>
                      </a:lnTo>
                      <a:lnTo>
                        <a:pt x="200" y="388"/>
                      </a:lnTo>
                      <a:lnTo>
                        <a:pt x="206" y="388"/>
                      </a:lnTo>
                      <a:lnTo>
                        <a:pt x="206" y="384"/>
                      </a:lnTo>
                      <a:lnTo>
                        <a:pt x="209" y="377"/>
                      </a:lnTo>
                      <a:lnTo>
                        <a:pt x="210" y="366"/>
                      </a:lnTo>
                      <a:lnTo>
                        <a:pt x="207" y="361"/>
                      </a:lnTo>
                      <a:lnTo>
                        <a:pt x="203" y="366"/>
                      </a:lnTo>
                      <a:close/>
                      <a:moveTo>
                        <a:pt x="384" y="374"/>
                      </a:moveTo>
                      <a:lnTo>
                        <a:pt x="385" y="373"/>
                      </a:lnTo>
                      <a:lnTo>
                        <a:pt x="379" y="370"/>
                      </a:lnTo>
                      <a:lnTo>
                        <a:pt x="384" y="374"/>
                      </a:lnTo>
                      <a:close/>
                      <a:moveTo>
                        <a:pt x="352" y="297"/>
                      </a:moveTo>
                      <a:lnTo>
                        <a:pt x="346" y="287"/>
                      </a:lnTo>
                      <a:lnTo>
                        <a:pt x="340" y="289"/>
                      </a:lnTo>
                      <a:lnTo>
                        <a:pt x="339" y="294"/>
                      </a:lnTo>
                      <a:lnTo>
                        <a:pt x="341" y="306"/>
                      </a:lnTo>
                      <a:lnTo>
                        <a:pt x="346" y="310"/>
                      </a:lnTo>
                      <a:lnTo>
                        <a:pt x="347" y="316"/>
                      </a:lnTo>
                      <a:lnTo>
                        <a:pt x="359" y="332"/>
                      </a:lnTo>
                      <a:lnTo>
                        <a:pt x="365" y="336"/>
                      </a:lnTo>
                      <a:lnTo>
                        <a:pt x="365" y="335"/>
                      </a:lnTo>
                      <a:lnTo>
                        <a:pt x="363" y="329"/>
                      </a:lnTo>
                      <a:lnTo>
                        <a:pt x="362" y="323"/>
                      </a:lnTo>
                      <a:lnTo>
                        <a:pt x="363" y="317"/>
                      </a:lnTo>
                      <a:lnTo>
                        <a:pt x="362" y="312"/>
                      </a:lnTo>
                      <a:lnTo>
                        <a:pt x="356" y="310"/>
                      </a:lnTo>
                      <a:lnTo>
                        <a:pt x="351" y="306"/>
                      </a:lnTo>
                      <a:lnTo>
                        <a:pt x="354" y="302"/>
                      </a:lnTo>
                      <a:lnTo>
                        <a:pt x="352" y="297"/>
                      </a:lnTo>
                      <a:close/>
                      <a:moveTo>
                        <a:pt x="398" y="370"/>
                      </a:moveTo>
                      <a:lnTo>
                        <a:pt x="400" y="370"/>
                      </a:lnTo>
                      <a:lnTo>
                        <a:pt x="398" y="366"/>
                      </a:lnTo>
                      <a:lnTo>
                        <a:pt x="398" y="370"/>
                      </a:lnTo>
                      <a:close/>
                      <a:moveTo>
                        <a:pt x="426" y="328"/>
                      </a:moveTo>
                      <a:lnTo>
                        <a:pt x="420" y="329"/>
                      </a:lnTo>
                      <a:lnTo>
                        <a:pt x="415" y="329"/>
                      </a:lnTo>
                      <a:lnTo>
                        <a:pt x="412" y="335"/>
                      </a:lnTo>
                      <a:lnTo>
                        <a:pt x="409" y="346"/>
                      </a:lnTo>
                      <a:lnTo>
                        <a:pt x="404" y="355"/>
                      </a:lnTo>
                      <a:lnTo>
                        <a:pt x="420" y="367"/>
                      </a:lnTo>
                      <a:lnTo>
                        <a:pt x="424" y="365"/>
                      </a:lnTo>
                      <a:lnTo>
                        <a:pt x="424" y="359"/>
                      </a:lnTo>
                      <a:lnTo>
                        <a:pt x="428" y="354"/>
                      </a:lnTo>
                      <a:lnTo>
                        <a:pt x="430" y="348"/>
                      </a:lnTo>
                      <a:lnTo>
                        <a:pt x="430" y="343"/>
                      </a:lnTo>
                      <a:lnTo>
                        <a:pt x="428" y="337"/>
                      </a:lnTo>
                      <a:lnTo>
                        <a:pt x="428" y="333"/>
                      </a:lnTo>
                      <a:lnTo>
                        <a:pt x="426" y="328"/>
                      </a:lnTo>
                      <a:close/>
                      <a:moveTo>
                        <a:pt x="381" y="693"/>
                      </a:moveTo>
                      <a:lnTo>
                        <a:pt x="377" y="682"/>
                      </a:lnTo>
                      <a:lnTo>
                        <a:pt x="379" y="676"/>
                      </a:lnTo>
                      <a:lnTo>
                        <a:pt x="379" y="672"/>
                      </a:lnTo>
                      <a:lnTo>
                        <a:pt x="388" y="651"/>
                      </a:lnTo>
                      <a:lnTo>
                        <a:pt x="386" y="649"/>
                      </a:lnTo>
                      <a:lnTo>
                        <a:pt x="385" y="655"/>
                      </a:lnTo>
                      <a:lnTo>
                        <a:pt x="375" y="676"/>
                      </a:lnTo>
                      <a:lnTo>
                        <a:pt x="371" y="682"/>
                      </a:lnTo>
                      <a:lnTo>
                        <a:pt x="369" y="683"/>
                      </a:lnTo>
                      <a:lnTo>
                        <a:pt x="373" y="685"/>
                      </a:lnTo>
                      <a:lnTo>
                        <a:pt x="378" y="689"/>
                      </a:lnTo>
                      <a:lnTo>
                        <a:pt x="379" y="693"/>
                      </a:lnTo>
                      <a:lnTo>
                        <a:pt x="378" y="698"/>
                      </a:lnTo>
                      <a:lnTo>
                        <a:pt x="382" y="702"/>
                      </a:lnTo>
                      <a:lnTo>
                        <a:pt x="379" y="698"/>
                      </a:lnTo>
                      <a:lnTo>
                        <a:pt x="381" y="693"/>
                      </a:lnTo>
                      <a:close/>
                      <a:moveTo>
                        <a:pt x="464" y="610"/>
                      </a:moveTo>
                      <a:lnTo>
                        <a:pt x="464" y="615"/>
                      </a:lnTo>
                      <a:lnTo>
                        <a:pt x="469" y="605"/>
                      </a:lnTo>
                      <a:lnTo>
                        <a:pt x="474" y="601"/>
                      </a:lnTo>
                      <a:lnTo>
                        <a:pt x="474" y="596"/>
                      </a:lnTo>
                      <a:lnTo>
                        <a:pt x="466" y="598"/>
                      </a:lnTo>
                      <a:lnTo>
                        <a:pt x="464" y="610"/>
                      </a:lnTo>
                      <a:close/>
                      <a:moveTo>
                        <a:pt x="491" y="676"/>
                      </a:moveTo>
                      <a:lnTo>
                        <a:pt x="489" y="679"/>
                      </a:lnTo>
                      <a:lnTo>
                        <a:pt x="491" y="685"/>
                      </a:lnTo>
                      <a:lnTo>
                        <a:pt x="492" y="687"/>
                      </a:lnTo>
                      <a:lnTo>
                        <a:pt x="496" y="693"/>
                      </a:lnTo>
                      <a:lnTo>
                        <a:pt x="500" y="695"/>
                      </a:lnTo>
                      <a:lnTo>
                        <a:pt x="499" y="685"/>
                      </a:lnTo>
                      <a:lnTo>
                        <a:pt x="495" y="682"/>
                      </a:lnTo>
                      <a:lnTo>
                        <a:pt x="491" y="676"/>
                      </a:lnTo>
                      <a:close/>
                      <a:moveTo>
                        <a:pt x="511" y="738"/>
                      </a:moveTo>
                      <a:lnTo>
                        <a:pt x="512" y="735"/>
                      </a:lnTo>
                      <a:lnTo>
                        <a:pt x="514" y="729"/>
                      </a:lnTo>
                      <a:lnTo>
                        <a:pt x="508" y="728"/>
                      </a:lnTo>
                      <a:lnTo>
                        <a:pt x="511" y="73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9" name="Freeform 172">
                  <a:extLst>
                    <a:ext uri="{FF2B5EF4-FFF2-40B4-BE49-F238E27FC236}">
                      <a16:creationId xmlns:a16="http://schemas.microsoft.com/office/drawing/2014/main" id="{B39CBD7E-0873-1329-B40F-B2D16322694E}"/>
                    </a:ext>
                  </a:extLst>
                </p:cNvPr>
                <p:cNvSpPr>
                  <a:spLocks noEditPoints="1"/>
                </p:cNvSpPr>
                <p:nvPr/>
              </p:nvSpPr>
              <p:spPr bwMode="auto">
                <a:xfrm>
                  <a:off x="3235" y="2437"/>
                  <a:ext cx="908" cy="886"/>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0" name="Freeform 173">
                  <a:extLst>
                    <a:ext uri="{FF2B5EF4-FFF2-40B4-BE49-F238E27FC236}">
                      <a16:creationId xmlns:a16="http://schemas.microsoft.com/office/drawing/2014/main" id="{B2DFDD4F-9AA8-A4E8-FB02-4C7AA1A5F390}"/>
                    </a:ext>
                  </a:extLst>
                </p:cNvPr>
                <p:cNvSpPr>
                  <a:spLocks noEditPoints="1"/>
                </p:cNvSpPr>
                <p:nvPr/>
              </p:nvSpPr>
              <p:spPr bwMode="auto">
                <a:xfrm>
                  <a:off x="4103" y="2725"/>
                  <a:ext cx="369" cy="327"/>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1" name="Freeform 174">
                  <a:extLst>
                    <a:ext uri="{FF2B5EF4-FFF2-40B4-BE49-F238E27FC236}">
                      <a16:creationId xmlns:a16="http://schemas.microsoft.com/office/drawing/2014/main" id="{06983082-781A-1E49-7833-D51809FB6D82}"/>
                    </a:ext>
                  </a:extLst>
                </p:cNvPr>
                <p:cNvSpPr>
                  <a:spLocks noEditPoints="1"/>
                </p:cNvSpPr>
                <p:nvPr/>
              </p:nvSpPr>
              <p:spPr bwMode="auto">
                <a:xfrm>
                  <a:off x="4137" y="1469"/>
                  <a:ext cx="341" cy="472"/>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2" name="Freeform 175">
                  <a:extLst>
                    <a:ext uri="{FF2B5EF4-FFF2-40B4-BE49-F238E27FC236}">
                      <a16:creationId xmlns:a16="http://schemas.microsoft.com/office/drawing/2014/main" id="{56B4D653-B429-752C-8CBA-FDAF35390712}"/>
                    </a:ext>
                  </a:extLst>
                </p:cNvPr>
                <p:cNvSpPr>
                  <a:spLocks noEditPoints="1"/>
                </p:cNvSpPr>
                <p:nvPr/>
              </p:nvSpPr>
              <p:spPr bwMode="auto">
                <a:xfrm>
                  <a:off x="4275" y="2547"/>
                  <a:ext cx="232" cy="402"/>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3" name="Freeform 176">
                  <a:extLst>
                    <a:ext uri="{FF2B5EF4-FFF2-40B4-BE49-F238E27FC236}">
                      <a16:creationId xmlns:a16="http://schemas.microsoft.com/office/drawing/2014/main" id="{7DA5E7B9-23C0-BC50-A0BC-90A85D7F05B1}"/>
                    </a:ext>
                  </a:extLst>
                </p:cNvPr>
                <p:cNvSpPr>
                  <a:spLocks noEditPoints="1"/>
                </p:cNvSpPr>
                <p:nvPr/>
              </p:nvSpPr>
              <p:spPr bwMode="auto">
                <a:xfrm>
                  <a:off x="4516" y="1639"/>
                  <a:ext cx="254" cy="344"/>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4" name="Freeform 177">
                  <a:extLst>
                    <a:ext uri="{FF2B5EF4-FFF2-40B4-BE49-F238E27FC236}">
                      <a16:creationId xmlns:a16="http://schemas.microsoft.com/office/drawing/2014/main" id="{F7D6C725-271D-DCB6-42FA-956BB66261A3}"/>
                    </a:ext>
                  </a:extLst>
                </p:cNvPr>
                <p:cNvSpPr>
                  <a:spLocks noEditPoints="1"/>
                </p:cNvSpPr>
                <p:nvPr/>
              </p:nvSpPr>
              <p:spPr bwMode="auto">
                <a:xfrm>
                  <a:off x="4275" y="1522"/>
                  <a:ext cx="396" cy="191"/>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5" name="Freeform 178">
                  <a:extLst>
                    <a:ext uri="{FF2B5EF4-FFF2-40B4-BE49-F238E27FC236}">
                      <a16:creationId xmlns:a16="http://schemas.microsoft.com/office/drawing/2014/main" id="{F4652B42-39EE-DA8C-517B-0923A642B859}"/>
                    </a:ext>
                  </a:extLst>
                </p:cNvPr>
                <p:cNvSpPr>
                  <a:spLocks noEditPoints="1"/>
                </p:cNvSpPr>
                <p:nvPr/>
              </p:nvSpPr>
              <p:spPr bwMode="auto">
                <a:xfrm>
                  <a:off x="4557" y="2835"/>
                  <a:ext cx="593" cy="504"/>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6" name="Freeform 179">
                  <a:extLst>
                    <a:ext uri="{FF2B5EF4-FFF2-40B4-BE49-F238E27FC236}">
                      <a16:creationId xmlns:a16="http://schemas.microsoft.com/office/drawing/2014/main" id="{A8AC5FFD-4ED6-10C9-E7C2-08907412E43B}"/>
                    </a:ext>
                  </a:extLst>
                </p:cNvPr>
                <p:cNvSpPr>
                  <a:spLocks noEditPoints="1"/>
                </p:cNvSpPr>
                <p:nvPr/>
              </p:nvSpPr>
              <p:spPr bwMode="auto">
                <a:xfrm>
                  <a:off x="5234" y="1892"/>
                  <a:ext cx="85" cy="197"/>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7" name="Freeform 180">
                  <a:extLst>
                    <a:ext uri="{FF2B5EF4-FFF2-40B4-BE49-F238E27FC236}">
                      <a16:creationId xmlns:a16="http://schemas.microsoft.com/office/drawing/2014/main" id="{C5E6C131-29EF-68BE-E666-072182678054}"/>
                    </a:ext>
                  </a:extLst>
                </p:cNvPr>
                <p:cNvSpPr>
                  <a:spLocks noEditPoints="1"/>
                </p:cNvSpPr>
                <p:nvPr/>
              </p:nvSpPr>
              <p:spPr bwMode="auto">
                <a:xfrm>
                  <a:off x="4743" y="2295"/>
                  <a:ext cx="572" cy="252"/>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8" name="Freeform 181">
                  <a:extLst>
                    <a:ext uri="{FF2B5EF4-FFF2-40B4-BE49-F238E27FC236}">
                      <a16:creationId xmlns:a16="http://schemas.microsoft.com/office/drawing/2014/main" id="{45D2DA26-4C01-686C-EA3B-6B8DB607EF5C}"/>
                    </a:ext>
                  </a:extLst>
                </p:cNvPr>
                <p:cNvSpPr>
                  <a:spLocks noEditPoints="1"/>
                </p:cNvSpPr>
                <p:nvPr/>
              </p:nvSpPr>
              <p:spPr bwMode="auto">
                <a:xfrm>
                  <a:off x="4936" y="1580"/>
                  <a:ext cx="486" cy="364"/>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9" name="Freeform 182">
                  <a:extLst>
                    <a:ext uri="{FF2B5EF4-FFF2-40B4-BE49-F238E27FC236}">
                      <a16:creationId xmlns:a16="http://schemas.microsoft.com/office/drawing/2014/main" id="{D8045B12-684C-936E-9E71-17F15C41148B}"/>
                    </a:ext>
                  </a:extLst>
                </p:cNvPr>
                <p:cNvSpPr>
                  <a:spLocks noEditPoints="1"/>
                </p:cNvSpPr>
                <p:nvPr/>
              </p:nvSpPr>
              <p:spPr bwMode="auto">
                <a:xfrm>
                  <a:off x="5309" y="1712"/>
                  <a:ext cx="226" cy="122"/>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60" name="Freeform 183">
                  <a:extLst>
                    <a:ext uri="{FF2B5EF4-FFF2-40B4-BE49-F238E27FC236}">
                      <a16:creationId xmlns:a16="http://schemas.microsoft.com/office/drawing/2014/main" id="{9F5AE0B5-AF3D-519C-8F19-A7DF0F52A081}"/>
                    </a:ext>
                  </a:extLst>
                </p:cNvPr>
                <p:cNvSpPr>
                  <a:spLocks noEditPoints="1"/>
                </p:cNvSpPr>
                <p:nvPr/>
              </p:nvSpPr>
              <p:spPr bwMode="auto">
                <a:xfrm>
                  <a:off x="5380" y="1317"/>
                  <a:ext cx="255" cy="377"/>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61" name="Freeform 185">
                  <a:extLst>
                    <a:ext uri="{FF2B5EF4-FFF2-40B4-BE49-F238E27FC236}">
                      <a16:creationId xmlns:a16="http://schemas.microsoft.com/office/drawing/2014/main" id="{8C19E68A-6CE9-BB26-788D-71EDF1E64262}"/>
                    </a:ext>
                  </a:extLst>
                </p:cNvPr>
                <p:cNvSpPr>
                  <a:spLocks noEditPoints="1"/>
                </p:cNvSpPr>
                <p:nvPr/>
              </p:nvSpPr>
              <p:spPr bwMode="auto">
                <a:xfrm>
                  <a:off x="2261" y="923"/>
                  <a:ext cx="3408" cy="1011"/>
                </a:xfrm>
                <a:custGeom>
                  <a:avLst/>
                  <a:gdLst/>
                  <a:ahLst/>
                  <a:cxnLst>
                    <a:cxn ang="0">
                      <a:pos x="240" y="383"/>
                    </a:cxn>
                    <a:cxn ang="0">
                      <a:pos x="41" y="2"/>
                    </a:cxn>
                    <a:cxn ang="0">
                      <a:pos x="2542" y="19"/>
                    </a:cxn>
                    <a:cxn ang="0">
                      <a:pos x="2580" y="123"/>
                    </a:cxn>
                    <a:cxn ang="0">
                      <a:pos x="2586" y="227"/>
                    </a:cxn>
                    <a:cxn ang="0">
                      <a:pos x="2532" y="240"/>
                    </a:cxn>
                    <a:cxn ang="0">
                      <a:pos x="2439" y="176"/>
                    </a:cxn>
                    <a:cxn ang="0">
                      <a:pos x="2388" y="51"/>
                    </a:cxn>
                    <a:cxn ang="0">
                      <a:pos x="75" y="31"/>
                    </a:cxn>
                    <a:cxn ang="0">
                      <a:pos x="50" y="76"/>
                    </a:cxn>
                    <a:cxn ang="0">
                      <a:pos x="119" y="126"/>
                    </a:cxn>
                    <a:cxn ang="0">
                      <a:pos x="125" y="150"/>
                    </a:cxn>
                    <a:cxn ang="0">
                      <a:pos x="161" y="176"/>
                    </a:cxn>
                    <a:cxn ang="0">
                      <a:pos x="203" y="233"/>
                    </a:cxn>
                    <a:cxn ang="0">
                      <a:pos x="198" y="255"/>
                    </a:cxn>
                    <a:cxn ang="0">
                      <a:pos x="232" y="303"/>
                    </a:cxn>
                    <a:cxn ang="0">
                      <a:pos x="1744" y="470"/>
                    </a:cxn>
                    <a:cxn ang="0">
                      <a:pos x="1901" y="548"/>
                    </a:cxn>
                    <a:cxn ang="0">
                      <a:pos x="2064" y="554"/>
                    </a:cxn>
                    <a:cxn ang="0">
                      <a:pos x="2108" y="520"/>
                    </a:cxn>
                    <a:cxn ang="0">
                      <a:pos x="2222" y="489"/>
                    </a:cxn>
                    <a:cxn ang="0">
                      <a:pos x="2333" y="596"/>
                    </a:cxn>
                    <a:cxn ang="0">
                      <a:pos x="2433" y="672"/>
                    </a:cxn>
                    <a:cxn ang="0">
                      <a:pos x="2576" y="687"/>
                    </a:cxn>
                    <a:cxn ang="0">
                      <a:pos x="2628" y="751"/>
                    </a:cxn>
                    <a:cxn ang="0">
                      <a:pos x="2544" y="741"/>
                    </a:cxn>
                    <a:cxn ang="0">
                      <a:pos x="2527" y="908"/>
                    </a:cxn>
                    <a:cxn ang="0">
                      <a:pos x="2515" y="1011"/>
                    </a:cxn>
                    <a:cxn ang="0">
                      <a:pos x="2688" y="904"/>
                    </a:cxn>
                    <a:cxn ang="0">
                      <a:pos x="2718" y="812"/>
                    </a:cxn>
                    <a:cxn ang="0">
                      <a:pos x="2779" y="782"/>
                    </a:cxn>
                    <a:cxn ang="0">
                      <a:pos x="3102" y="630"/>
                    </a:cxn>
                    <a:cxn ang="0">
                      <a:pos x="3147" y="473"/>
                    </a:cxn>
                    <a:cxn ang="0">
                      <a:pos x="3316" y="519"/>
                    </a:cxn>
                    <a:cxn ang="0">
                      <a:pos x="3393" y="514"/>
                    </a:cxn>
                    <a:cxn ang="0">
                      <a:pos x="3384" y="306"/>
                    </a:cxn>
                    <a:cxn ang="0">
                      <a:pos x="3323" y="301"/>
                    </a:cxn>
                    <a:cxn ang="0">
                      <a:pos x="3402" y="211"/>
                    </a:cxn>
                    <a:cxn ang="0">
                      <a:pos x="3145" y="379"/>
                    </a:cxn>
                    <a:cxn ang="0">
                      <a:pos x="3118" y="405"/>
                    </a:cxn>
                    <a:cxn ang="0">
                      <a:pos x="3118" y="352"/>
                    </a:cxn>
                    <a:cxn ang="0">
                      <a:pos x="3198" y="240"/>
                    </a:cxn>
                    <a:cxn ang="0">
                      <a:pos x="3281" y="131"/>
                    </a:cxn>
                    <a:cxn ang="0">
                      <a:pos x="1652" y="389"/>
                    </a:cxn>
                    <a:cxn ang="0">
                      <a:pos x="1627" y="305"/>
                    </a:cxn>
                    <a:cxn ang="0">
                      <a:pos x="1562" y="217"/>
                    </a:cxn>
                    <a:cxn ang="0">
                      <a:pos x="1571" y="112"/>
                    </a:cxn>
                    <a:cxn ang="0">
                      <a:pos x="1648" y="260"/>
                    </a:cxn>
                    <a:cxn ang="0">
                      <a:pos x="2680" y="335"/>
                    </a:cxn>
                    <a:cxn ang="0">
                      <a:pos x="3361" y="133"/>
                    </a:cxn>
                    <a:cxn ang="0">
                      <a:pos x="2501" y="686"/>
                    </a:cxn>
                    <a:cxn ang="0">
                      <a:pos x="2474" y="705"/>
                    </a:cxn>
                    <a:cxn ang="0">
                      <a:pos x="194" y="299"/>
                    </a:cxn>
                    <a:cxn ang="0">
                      <a:pos x="122" y="158"/>
                    </a:cxn>
                    <a:cxn ang="0">
                      <a:pos x="30" y="119"/>
                    </a:cxn>
                    <a:cxn ang="0">
                      <a:pos x="39" y="161"/>
                    </a:cxn>
                    <a:cxn ang="0">
                      <a:pos x="61" y="222"/>
                    </a:cxn>
                    <a:cxn ang="0">
                      <a:pos x="145" y="272"/>
                    </a:cxn>
                    <a:cxn ang="0">
                      <a:pos x="209" y="335"/>
                    </a:cxn>
                    <a:cxn ang="0">
                      <a:pos x="85" y="236"/>
                    </a:cxn>
                    <a:cxn ang="0">
                      <a:pos x="148" y="173"/>
                    </a:cxn>
                    <a:cxn ang="0">
                      <a:pos x="206" y="306"/>
                    </a:cxn>
                    <a:cxn ang="0">
                      <a:pos x="2411" y="105"/>
                    </a:cxn>
                  </a:cxnLst>
                  <a:rect l="0" t="0" r="r" b="b"/>
                  <a:pathLst>
                    <a:path w="3408" h="1011">
                      <a:moveTo>
                        <a:pt x="221" y="337"/>
                      </a:moveTo>
                      <a:lnTo>
                        <a:pt x="218" y="344"/>
                      </a:lnTo>
                      <a:lnTo>
                        <a:pt x="221" y="350"/>
                      </a:lnTo>
                      <a:lnTo>
                        <a:pt x="226" y="350"/>
                      </a:lnTo>
                      <a:lnTo>
                        <a:pt x="228" y="344"/>
                      </a:lnTo>
                      <a:lnTo>
                        <a:pt x="224" y="339"/>
                      </a:lnTo>
                      <a:lnTo>
                        <a:pt x="221" y="337"/>
                      </a:lnTo>
                      <a:close/>
                      <a:moveTo>
                        <a:pt x="237" y="337"/>
                      </a:moveTo>
                      <a:lnTo>
                        <a:pt x="240" y="343"/>
                      </a:lnTo>
                      <a:lnTo>
                        <a:pt x="243" y="337"/>
                      </a:lnTo>
                      <a:lnTo>
                        <a:pt x="237" y="333"/>
                      </a:lnTo>
                      <a:lnTo>
                        <a:pt x="235" y="333"/>
                      </a:lnTo>
                      <a:lnTo>
                        <a:pt x="232" y="339"/>
                      </a:lnTo>
                      <a:lnTo>
                        <a:pt x="236" y="343"/>
                      </a:lnTo>
                      <a:lnTo>
                        <a:pt x="237" y="337"/>
                      </a:lnTo>
                      <a:close/>
                      <a:moveTo>
                        <a:pt x="247" y="390"/>
                      </a:moveTo>
                      <a:lnTo>
                        <a:pt x="241" y="390"/>
                      </a:lnTo>
                      <a:lnTo>
                        <a:pt x="243" y="378"/>
                      </a:lnTo>
                      <a:lnTo>
                        <a:pt x="237" y="373"/>
                      </a:lnTo>
                      <a:lnTo>
                        <a:pt x="243" y="370"/>
                      </a:lnTo>
                      <a:lnTo>
                        <a:pt x="248" y="369"/>
                      </a:lnTo>
                      <a:lnTo>
                        <a:pt x="247" y="363"/>
                      </a:lnTo>
                      <a:lnTo>
                        <a:pt x="245" y="363"/>
                      </a:lnTo>
                      <a:lnTo>
                        <a:pt x="240" y="367"/>
                      </a:lnTo>
                      <a:lnTo>
                        <a:pt x="233" y="373"/>
                      </a:lnTo>
                      <a:lnTo>
                        <a:pt x="236" y="378"/>
                      </a:lnTo>
                      <a:lnTo>
                        <a:pt x="240" y="383"/>
                      </a:lnTo>
                      <a:lnTo>
                        <a:pt x="240" y="389"/>
                      </a:lnTo>
                      <a:lnTo>
                        <a:pt x="241" y="394"/>
                      </a:lnTo>
                      <a:lnTo>
                        <a:pt x="245" y="400"/>
                      </a:lnTo>
                      <a:lnTo>
                        <a:pt x="245" y="402"/>
                      </a:lnTo>
                      <a:lnTo>
                        <a:pt x="251" y="400"/>
                      </a:lnTo>
                      <a:lnTo>
                        <a:pt x="251" y="394"/>
                      </a:lnTo>
                      <a:lnTo>
                        <a:pt x="247" y="390"/>
                      </a:lnTo>
                      <a:close/>
                      <a:moveTo>
                        <a:pt x="2104" y="549"/>
                      </a:moveTo>
                      <a:lnTo>
                        <a:pt x="2095" y="556"/>
                      </a:lnTo>
                      <a:lnTo>
                        <a:pt x="2085" y="561"/>
                      </a:lnTo>
                      <a:lnTo>
                        <a:pt x="2074" y="569"/>
                      </a:lnTo>
                      <a:lnTo>
                        <a:pt x="2074" y="572"/>
                      </a:lnTo>
                      <a:lnTo>
                        <a:pt x="2075" y="577"/>
                      </a:lnTo>
                      <a:lnTo>
                        <a:pt x="2081" y="575"/>
                      </a:lnTo>
                      <a:lnTo>
                        <a:pt x="2085" y="569"/>
                      </a:lnTo>
                      <a:lnTo>
                        <a:pt x="2089" y="567"/>
                      </a:lnTo>
                      <a:lnTo>
                        <a:pt x="2099" y="561"/>
                      </a:lnTo>
                      <a:lnTo>
                        <a:pt x="2105" y="557"/>
                      </a:lnTo>
                      <a:lnTo>
                        <a:pt x="2106" y="552"/>
                      </a:lnTo>
                      <a:lnTo>
                        <a:pt x="2112" y="548"/>
                      </a:lnTo>
                      <a:lnTo>
                        <a:pt x="2109" y="546"/>
                      </a:lnTo>
                      <a:lnTo>
                        <a:pt x="2104" y="549"/>
                      </a:lnTo>
                      <a:close/>
                      <a:moveTo>
                        <a:pt x="42" y="19"/>
                      </a:moveTo>
                      <a:lnTo>
                        <a:pt x="47" y="16"/>
                      </a:lnTo>
                      <a:lnTo>
                        <a:pt x="56" y="0"/>
                      </a:lnTo>
                      <a:lnTo>
                        <a:pt x="42" y="0"/>
                      </a:lnTo>
                      <a:lnTo>
                        <a:pt x="41" y="2"/>
                      </a:lnTo>
                      <a:lnTo>
                        <a:pt x="41" y="2"/>
                      </a:lnTo>
                      <a:lnTo>
                        <a:pt x="38" y="8"/>
                      </a:lnTo>
                      <a:lnTo>
                        <a:pt x="42" y="11"/>
                      </a:lnTo>
                      <a:lnTo>
                        <a:pt x="42" y="19"/>
                      </a:lnTo>
                      <a:close/>
                      <a:moveTo>
                        <a:pt x="68" y="6"/>
                      </a:moveTo>
                      <a:lnTo>
                        <a:pt x="69" y="1"/>
                      </a:lnTo>
                      <a:lnTo>
                        <a:pt x="70" y="0"/>
                      </a:lnTo>
                      <a:lnTo>
                        <a:pt x="60" y="0"/>
                      </a:lnTo>
                      <a:lnTo>
                        <a:pt x="57" y="5"/>
                      </a:lnTo>
                      <a:lnTo>
                        <a:pt x="62" y="8"/>
                      </a:lnTo>
                      <a:lnTo>
                        <a:pt x="68" y="6"/>
                      </a:lnTo>
                      <a:close/>
                      <a:moveTo>
                        <a:pt x="3404" y="293"/>
                      </a:moveTo>
                      <a:lnTo>
                        <a:pt x="3404" y="298"/>
                      </a:lnTo>
                      <a:lnTo>
                        <a:pt x="3407" y="301"/>
                      </a:lnTo>
                      <a:lnTo>
                        <a:pt x="3408" y="303"/>
                      </a:lnTo>
                      <a:lnTo>
                        <a:pt x="3408" y="290"/>
                      </a:lnTo>
                      <a:lnTo>
                        <a:pt x="3408" y="290"/>
                      </a:lnTo>
                      <a:lnTo>
                        <a:pt x="3404" y="293"/>
                      </a:lnTo>
                      <a:close/>
                      <a:moveTo>
                        <a:pt x="2525" y="0"/>
                      </a:moveTo>
                      <a:lnTo>
                        <a:pt x="2523" y="4"/>
                      </a:lnTo>
                      <a:lnTo>
                        <a:pt x="2524" y="4"/>
                      </a:lnTo>
                      <a:lnTo>
                        <a:pt x="2529" y="6"/>
                      </a:lnTo>
                      <a:lnTo>
                        <a:pt x="2535" y="6"/>
                      </a:lnTo>
                      <a:lnTo>
                        <a:pt x="2531" y="12"/>
                      </a:lnTo>
                      <a:lnTo>
                        <a:pt x="2536" y="12"/>
                      </a:lnTo>
                      <a:lnTo>
                        <a:pt x="2542" y="15"/>
                      </a:lnTo>
                      <a:lnTo>
                        <a:pt x="2542" y="19"/>
                      </a:lnTo>
                      <a:lnTo>
                        <a:pt x="2540" y="20"/>
                      </a:lnTo>
                      <a:lnTo>
                        <a:pt x="2540" y="25"/>
                      </a:lnTo>
                      <a:lnTo>
                        <a:pt x="2551" y="29"/>
                      </a:lnTo>
                      <a:lnTo>
                        <a:pt x="2543" y="29"/>
                      </a:lnTo>
                      <a:lnTo>
                        <a:pt x="2544" y="35"/>
                      </a:lnTo>
                      <a:lnTo>
                        <a:pt x="2542" y="40"/>
                      </a:lnTo>
                      <a:lnTo>
                        <a:pt x="2547" y="44"/>
                      </a:lnTo>
                      <a:lnTo>
                        <a:pt x="2548" y="47"/>
                      </a:lnTo>
                      <a:lnTo>
                        <a:pt x="2554" y="50"/>
                      </a:lnTo>
                      <a:lnTo>
                        <a:pt x="2548" y="55"/>
                      </a:lnTo>
                      <a:lnTo>
                        <a:pt x="2546" y="55"/>
                      </a:lnTo>
                      <a:lnTo>
                        <a:pt x="2550" y="59"/>
                      </a:lnTo>
                      <a:lnTo>
                        <a:pt x="2555" y="63"/>
                      </a:lnTo>
                      <a:lnTo>
                        <a:pt x="2557" y="67"/>
                      </a:lnTo>
                      <a:lnTo>
                        <a:pt x="2559" y="74"/>
                      </a:lnTo>
                      <a:lnTo>
                        <a:pt x="2561" y="77"/>
                      </a:lnTo>
                      <a:lnTo>
                        <a:pt x="2558" y="88"/>
                      </a:lnTo>
                      <a:lnTo>
                        <a:pt x="2562" y="93"/>
                      </a:lnTo>
                      <a:lnTo>
                        <a:pt x="2567" y="93"/>
                      </a:lnTo>
                      <a:lnTo>
                        <a:pt x="2566" y="97"/>
                      </a:lnTo>
                      <a:lnTo>
                        <a:pt x="2569" y="103"/>
                      </a:lnTo>
                      <a:lnTo>
                        <a:pt x="2574" y="103"/>
                      </a:lnTo>
                      <a:lnTo>
                        <a:pt x="2574" y="103"/>
                      </a:lnTo>
                      <a:lnTo>
                        <a:pt x="2574" y="108"/>
                      </a:lnTo>
                      <a:lnTo>
                        <a:pt x="2574" y="114"/>
                      </a:lnTo>
                      <a:lnTo>
                        <a:pt x="2574" y="119"/>
                      </a:lnTo>
                      <a:lnTo>
                        <a:pt x="2580" y="123"/>
                      </a:lnTo>
                      <a:lnTo>
                        <a:pt x="2577" y="126"/>
                      </a:lnTo>
                      <a:lnTo>
                        <a:pt x="2588" y="127"/>
                      </a:lnTo>
                      <a:lnTo>
                        <a:pt x="2590" y="130"/>
                      </a:lnTo>
                      <a:lnTo>
                        <a:pt x="2595" y="146"/>
                      </a:lnTo>
                      <a:lnTo>
                        <a:pt x="2600" y="147"/>
                      </a:lnTo>
                      <a:lnTo>
                        <a:pt x="2595" y="147"/>
                      </a:lnTo>
                      <a:lnTo>
                        <a:pt x="2593" y="157"/>
                      </a:lnTo>
                      <a:lnTo>
                        <a:pt x="2588" y="169"/>
                      </a:lnTo>
                      <a:lnTo>
                        <a:pt x="2584" y="173"/>
                      </a:lnTo>
                      <a:lnTo>
                        <a:pt x="2580" y="176"/>
                      </a:lnTo>
                      <a:lnTo>
                        <a:pt x="2584" y="181"/>
                      </a:lnTo>
                      <a:lnTo>
                        <a:pt x="2581" y="187"/>
                      </a:lnTo>
                      <a:lnTo>
                        <a:pt x="2576" y="188"/>
                      </a:lnTo>
                      <a:lnTo>
                        <a:pt x="2578" y="194"/>
                      </a:lnTo>
                      <a:lnTo>
                        <a:pt x="2585" y="199"/>
                      </a:lnTo>
                      <a:lnTo>
                        <a:pt x="2589" y="204"/>
                      </a:lnTo>
                      <a:lnTo>
                        <a:pt x="2592" y="209"/>
                      </a:lnTo>
                      <a:lnTo>
                        <a:pt x="2596" y="209"/>
                      </a:lnTo>
                      <a:lnTo>
                        <a:pt x="2592" y="211"/>
                      </a:lnTo>
                      <a:lnTo>
                        <a:pt x="2590" y="217"/>
                      </a:lnTo>
                      <a:lnTo>
                        <a:pt x="2592" y="221"/>
                      </a:lnTo>
                      <a:lnTo>
                        <a:pt x="2588" y="225"/>
                      </a:lnTo>
                      <a:lnTo>
                        <a:pt x="2588" y="230"/>
                      </a:lnTo>
                      <a:lnTo>
                        <a:pt x="2593" y="236"/>
                      </a:lnTo>
                      <a:lnTo>
                        <a:pt x="2589" y="234"/>
                      </a:lnTo>
                      <a:lnTo>
                        <a:pt x="2586" y="233"/>
                      </a:lnTo>
                      <a:lnTo>
                        <a:pt x="2586" y="227"/>
                      </a:lnTo>
                      <a:lnTo>
                        <a:pt x="2581" y="217"/>
                      </a:lnTo>
                      <a:lnTo>
                        <a:pt x="2577" y="211"/>
                      </a:lnTo>
                      <a:lnTo>
                        <a:pt x="2571" y="211"/>
                      </a:lnTo>
                      <a:lnTo>
                        <a:pt x="2566" y="213"/>
                      </a:lnTo>
                      <a:lnTo>
                        <a:pt x="2565" y="203"/>
                      </a:lnTo>
                      <a:lnTo>
                        <a:pt x="2559" y="204"/>
                      </a:lnTo>
                      <a:lnTo>
                        <a:pt x="2555" y="209"/>
                      </a:lnTo>
                      <a:lnTo>
                        <a:pt x="2553" y="214"/>
                      </a:lnTo>
                      <a:lnTo>
                        <a:pt x="2553" y="219"/>
                      </a:lnTo>
                      <a:lnTo>
                        <a:pt x="2548" y="225"/>
                      </a:lnTo>
                      <a:lnTo>
                        <a:pt x="2547" y="230"/>
                      </a:lnTo>
                      <a:lnTo>
                        <a:pt x="2548" y="234"/>
                      </a:lnTo>
                      <a:lnTo>
                        <a:pt x="2547" y="240"/>
                      </a:lnTo>
                      <a:lnTo>
                        <a:pt x="2547" y="245"/>
                      </a:lnTo>
                      <a:lnTo>
                        <a:pt x="2550" y="251"/>
                      </a:lnTo>
                      <a:lnTo>
                        <a:pt x="2561" y="257"/>
                      </a:lnTo>
                      <a:lnTo>
                        <a:pt x="2569" y="265"/>
                      </a:lnTo>
                      <a:lnTo>
                        <a:pt x="2573" y="270"/>
                      </a:lnTo>
                      <a:lnTo>
                        <a:pt x="2574" y="275"/>
                      </a:lnTo>
                      <a:lnTo>
                        <a:pt x="2574" y="275"/>
                      </a:lnTo>
                      <a:lnTo>
                        <a:pt x="2566" y="264"/>
                      </a:lnTo>
                      <a:lnTo>
                        <a:pt x="2562" y="260"/>
                      </a:lnTo>
                      <a:lnTo>
                        <a:pt x="2558" y="257"/>
                      </a:lnTo>
                      <a:lnTo>
                        <a:pt x="2551" y="253"/>
                      </a:lnTo>
                      <a:lnTo>
                        <a:pt x="2548" y="248"/>
                      </a:lnTo>
                      <a:lnTo>
                        <a:pt x="2538" y="244"/>
                      </a:lnTo>
                      <a:lnTo>
                        <a:pt x="2532" y="240"/>
                      </a:lnTo>
                      <a:lnTo>
                        <a:pt x="2525" y="238"/>
                      </a:lnTo>
                      <a:lnTo>
                        <a:pt x="2520" y="238"/>
                      </a:lnTo>
                      <a:lnTo>
                        <a:pt x="2515" y="237"/>
                      </a:lnTo>
                      <a:lnTo>
                        <a:pt x="2509" y="238"/>
                      </a:lnTo>
                      <a:lnTo>
                        <a:pt x="2504" y="242"/>
                      </a:lnTo>
                      <a:lnTo>
                        <a:pt x="2500" y="252"/>
                      </a:lnTo>
                      <a:lnTo>
                        <a:pt x="2489" y="261"/>
                      </a:lnTo>
                      <a:lnTo>
                        <a:pt x="2487" y="265"/>
                      </a:lnTo>
                      <a:lnTo>
                        <a:pt x="2482" y="267"/>
                      </a:lnTo>
                      <a:lnTo>
                        <a:pt x="2487" y="260"/>
                      </a:lnTo>
                      <a:lnTo>
                        <a:pt x="2490" y="255"/>
                      </a:lnTo>
                      <a:lnTo>
                        <a:pt x="2493" y="253"/>
                      </a:lnTo>
                      <a:lnTo>
                        <a:pt x="2498" y="244"/>
                      </a:lnTo>
                      <a:lnTo>
                        <a:pt x="2508" y="236"/>
                      </a:lnTo>
                      <a:lnTo>
                        <a:pt x="2508" y="232"/>
                      </a:lnTo>
                      <a:lnTo>
                        <a:pt x="2505" y="226"/>
                      </a:lnTo>
                      <a:lnTo>
                        <a:pt x="2501" y="221"/>
                      </a:lnTo>
                      <a:lnTo>
                        <a:pt x="2496" y="210"/>
                      </a:lnTo>
                      <a:lnTo>
                        <a:pt x="2490" y="204"/>
                      </a:lnTo>
                      <a:lnTo>
                        <a:pt x="2474" y="195"/>
                      </a:lnTo>
                      <a:lnTo>
                        <a:pt x="2470" y="190"/>
                      </a:lnTo>
                      <a:lnTo>
                        <a:pt x="2466" y="187"/>
                      </a:lnTo>
                      <a:lnTo>
                        <a:pt x="2459" y="187"/>
                      </a:lnTo>
                      <a:lnTo>
                        <a:pt x="2452" y="185"/>
                      </a:lnTo>
                      <a:lnTo>
                        <a:pt x="2448" y="183"/>
                      </a:lnTo>
                      <a:lnTo>
                        <a:pt x="2444" y="177"/>
                      </a:lnTo>
                      <a:lnTo>
                        <a:pt x="2439" y="176"/>
                      </a:lnTo>
                      <a:lnTo>
                        <a:pt x="2428" y="179"/>
                      </a:lnTo>
                      <a:lnTo>
                        <a:pt x="2422" y="183"/>
                      </a:lnTo>
                      <a:lnTo>
                        <a:pt x="2424" y="179"/>
                      </a:lnTo>
                      <a:lnTo>
                        <a:pt x="2426" y="176"/>
                      </a:lnTo>
                      <a:lnTo>
                        <a:pt x="2432" y="175"/>
                      </a:lnTo>
                      <a:lnTo>
                        <a:pt x="2436" y="171"/>
                      </a:lnTo>
                      <a:lnTo>
                        <a:pt x="2441" y="171"/>
                      </a:lnTo>
                      <a:lnTo>
                        <a:pt x="2437" y="165"/>
                      </a:lnTo>
                      <a:lnTo>
                        <a:pt x="2435" y="158"/>
                      </a:lnTo>
                      <a:lnTo>
                        <a:pt x="2430" y="156"/>
                      </a:lnTo>
                      <a:lnTo>
                        <a:pt x="2420" y="147"/>
                      </a:lnTo>
                      <a:lnTo>
                        <a:pt x="2414" y="143"/>
                      </a:lnTo>
                      <a:lnTo>
                        <a:pt x="2406" y="133"/>
                      </a:lnTo>
                      <a:lnTo>
                        <a:pt x="2402" y="130"/>
                      </a:lnTo>
                      <a:lnTo>
                        <a:pt x="2394" y="127"/>
                      </a:lnTo>
                      <a:lnTo>
                        <a:pt x="2392" y="126"/>
                      </a:lnTo>
                      <a:lnTo>
                        <a:pt x="2392" y="124"/>
                      </a:lnTo>
                      <a:lnTo>
                        <a:pt x="2391" y="119"/>
                      </a:lnTo>
                      <a:lnTo>
                        <a:pt x="2391" y="105"/>
                      </a:lnTo>
                      <a:lnTo>
                        <a:pt x="2397" y="101"/>
                      </a:lnTo>
                      <a:lnTo>
                        <a:pt x="2397" y="96"/>
                      </a:lnTo>
                      <a:lnTo>
                        <a:pt x="2395" y="91"/>
                      </a:lnTo>
                      <a:lnTo>
                        <a:pt x="2390" y="80"/>
                      </a:lnTo>
                      <a:lnTo>
                        <a:pt x="2388" y="74"/>
                      </a:lnTo>
                      <a:lnTo>
                        <a:pt x="2388" y="70"/>
                      </a:lnTo>
                      <a:lnTo>
                        <a:pt x="2391" y="62"/>
                      </a:lnTo>
                      <a:lnTo>
                        <a:pt x="2388" y="51"/>
                      </a:lnTo>
                      <a:lnTo>
                        <a:pt x="2383" y="42"/>
                      </a:lnTo>
                      <a:lnTo>
                        <a:pt x="2378" y="36"/>
                      </a:lnTo>
                      <a:lnTo>
                        <a:pt x="2375" y="35"/>
                      </a:lnTo>
                      <a:lnTo>
                        <a:pt x="2371" y="29"/>
                      </a:lnTo>
                      <a:lnTo>
                        <a:pt x="2368" y="19"/>
                      </a:lnTo>
                      <a:lnTo>
                        <a:pt x="2371" y="2"/>
                      </a:lnTo>
                      <a:lnTo>
                        <a:pt x="2372" y="0"/>
                      </a:lnTo>
                      <a:lnTo>
                        <a:pt x="75" y="0"/>
                      </a:lnTo>
                      <a:lnTo>
                        <a:pt x="70" y="4"/>
                      </a:lnTo>
                      <a:lnTo>
                        <a:pt x="69" y="8"/>
                      </a:lnTo>
                      <a:lnTo>
                        <a:pt x="65" y="9"/>
                      </a:lnTo>
                      <a:lnTo>
                        <a:pt x="60" y="11"/>
                      </a:lnTo>
                      <a:lnTo>
                        <a:pt x="54" y="16"/>
                      </a:lnTo>
                      <a:lnTo>
                        <a:pt x="51" y="27"/>
                      </a:lnTo>
                      <a:lnTo>
                        <a:pt x="51" y="34"/>
                      </a:lnTo>
                      <a:lnTo>
                        <a:pt x="51" y="39"/>
                      </a:lnTo>
                      <a:lnTo>
                        <a:pt x="56" y="42"/>
                      </a:lnTo>
                      <a:lnTo>
                        <a:pt x="53" y="47"/>
                      </a:lnTo>
                      <a:lnTo>
                        <a:pt x="58" y="47"/>
                      </a:lnTo>
                      <a:lnTo>
                        <a:pt x="64" y="42"/>
                      </a:lnTo>
                      <a:lnTo>
                        <a:pt x="68" y="34"/>
                      </a:lnTo>
                      <a:lnTo>
                        <a:pt x="62" y="29"/>
                      </a:lnTo>
                      <a:lnTo>
                        <a:pt x="68" y="31"/>
                      </a:lnTo>
                      <a:lnTo>
                        <a:pt x="73" y="29"/>
                      </a:lnTo>
                      <a:lnTo>
                        <a:pt x="75" y="27"/>
                      </a:lnTo>
                      <a:lnTo>
                        <a:pt x="80" y="27"/>
                      </a:lnTo>
                      <a:lnTo>
                        <a:pt x="75" y="31"/>
                      </a:lnTo>
                      <a:lnTo>
                        <a:pt x="73" y="36"/>
                      </a:lnTo>
                      <a:lnTo>
                        <a:pt x="79" y="36"/>
                      </a:lnTo>
                      <a:lnTo>
                        <a:pt x="81" y="38"/>
                      </a:lnTo>
                      <a:lnTo>
                        <a:pt x="92" y="40"/>
                      </a:lnTo>
                      <a:lnTo>
                        <a:pt x="107" y="47"/>
                      </a:lnTo>
                      <a:lnTo>
                        <a:pt x="112" y="46"/>
                      </a:lnTo>
                      <a:lnTo>
                        <a:pt x="114" y="40"/>
                      </a:lnTo>
                      <a:lnTo>
                        <a:pt x="115" y="43"/>
                      </a:lnTo>
                      <a:lnTo>
                        <a:pt x="114" y="48"/>
                      </a:lnTo>
                      <a:lnTo>
                        <a:pt x="108" y="50"/>
                      </a:lnTo>
                      <a:lnTo>
                        <a:pt x="81" y="39"/>
                      </a:lnTo>
                      <a:lnTo>
                        <a:pt x="72" y="39"/>
                      </a:lnTo>
                      <a:lnTo>
                        <a:pt x="66" y="40"/>
                      </a:lnTo>
                      <a:lnTo>
                        <a:pt x="65" y="46"/>
                      </a:lnTo>
                      <a:lnTo>
                        <a:pt x="54" y="54"/>
                      </a:lnTo>
                      <a:lnTo>
                        <a:pt x="50" y="53"/>
                      </a:lnTo>
                      <a:lnTo>
                        <a:pt x="50" y="58"/>
                      </a:lnTo>
                      <a:lnTo>
                        <a:pt x="61" y="61"/>
                      </a:lnTo>
                      <a:lnTo>
                        <a:pt x="69" y="66"/>
                      </a:lnTo>
                      <a:lnTo>
                        <a:pt x="80" y="66"/>
                      </a:lnTo>
                      <a:lnTo>
                        <a:pt x="75" y="67"/>
                      </a:lnTo>
                      <a:lnTo>
                        <a:pt x="69" y="67"/>
                      </a:lnTo>
                      <a:lnTo>
                        <a:pt x="58" y="63"/>
                      </a:lnTo>
                      <a:lnTo>
                        <a:pt x="47" y="62"/>
                      </a:lnTo>
                      <a:lnTo>
                        <a:pt x="43" y="66"/>
                      </a:lnTo>
                      <a:lnTo>
                        <a:pt x="45" y="72"/>
                      </a:lnTo>
                      <a:lnTo>
                        <a:pt x="50" y="76"/>
                      </a:lnTo>
                      <a:lnTo>
                        <a:pt x="56" y="77"/>
                      </a:lnTo>
                      <a:lnTo>
                        <a:pt x="58" y="81"/>
                      </a:lnTo>
                      <a:lnTo>
                        <a:pt x="60" y="81"/>
                      </a:lnTo>
                      <a:lnTo>
                        <a:pt x="53" y="82"/>
                      </a:lnTo>
                      <a:lnTo>
                        <a:pt x="53" y="88"/>
                      </a:lnTo>
                      <a:lnTo>
                        <a:pt x="56" y="92"/>
                      </a:lnTo>
                      <a:lnTo>
                        <a:pt x="64" y="96"/>
                      </a:lnTo>
                      <a:lnTo>
                        <a:pt x="72" y="107"/>
                      </a:lnTo>
                      <a:lnTo>
                        <a:pt x="77" y="103"/>
                      </a:lnTo>
                      <a:lnTo>
                        <a:pt x="72" y="101"/>
                      </a:lnTo>
                      <a:lnTo>
                        <a:pt x="70" y="97"/>
                      </a:lnTo>
                      <a:lnTo>
                        <a:pt x="76" y="101"/>
                      </a:lnTo>
                      <a:lnTo>
                        <a:pt x="87" y="104"/>
                      </a:lnTo>
                      <a:lnTo>
                        <a:pt x="92" y="110"/>
                      </a:lnTo>
                      <a:lnTo>
                        <a:pt x="100" y="105"/>
                      </a:lnTo>
                      <a:lnTo>
                        <a:pt x="103" y="101"/>
                      </a:lnTo>
                      <a:lnTo>
                        <a:pt x="104" y="107"/>
                      </a:lnTo>
                      <a:lnTo>
                        <a:pt x="112" y="111"/>
                      </a:lnTo>
                      <a:lnTo>
                        <a:pt x="118" y="112"/>
                      </a:lnTo>
                      <a:lnTo>
                        <a:pt x="112" y="114"/>
                      </a:lnTo>
                      <a:lnTo>
                        <a:pt x="107" y="111"/>
                      </a:lnTo>
                      <a:lnTo>
                        <a:pt x="103" y="108"/>
                      </a:lnTo>
                      <a:lnTo>
                        <a:pt x="96" y="111"/>
                      </a:lnTo>
                      <a:lnTo>
                        <a:pt x="99" y="116"/>
                      </a:lnTo>
                      <a:lnTo>
                        <a:pt x="112" y="116"/>
                      </a:lnTo>
                      <a:lnTo>
                        <a:pt x="114" y="122"/>
                      </a:lnTo>
                      <a:lnTo>
                        <a:pt x="119" y="126"/>
                      </a:lnTo>
                      <a:lnTo>
                        <a:pt x="115" y="127"/>
                      </a:lnTo>
                      <a:lnTo>
                        <a:pt x="114" y="133"/>
                      </a:lnTo>
                      <a:lnTo>
                        <a:pt x="119" y="133"/>
                      </a:lnTo>
                      <a:lnTo>
                        <a:pt x="125" y="135"/>
                      </a:lnTo>
                      <a:lnTo>
                        <a:pt x="136" y="135"/>
                      </a:lnTo>
                      <a:lnTo>
                        <a:pt x="141" y="128"/>
                      </a:lnTo>
                      <a:lnTo>
                        <a:pt x="144" y="124"/>
                      </a:lnTo>
                      <a:lnTo>
                        <a:pt x="149" y="123"/>
                      </a:lnTo>
                      <a:lnTo>
                        <a:pt x="149" y="108"/>
                      </a:lnTo>
                      <a:lnTo>
                        <a:pt x="152" y="111"/>
                      </a:lnTo>
                      <a:lnTo>
                        <a:pt x="152" y="122"/>
                      </a:lnTo>
                      <a:lnTo>
                        <a:pt x="148" y="127"/>
                      </a:lnTo>
                      <a:lnTo>
                        <a:pt x="142" y="130"/>
                      </a:lnTo>
                      <a:lnTo>
                        <a:pt x="140" y="135"/>
                      </a:lnTo>
                      <a:lnTo>
                        <a:pt x="137" y="137"/>
                      </a:lnTo>
                      <a:lnTo>
                        <a:pt x="131" y="138"/>
                      </a:lnTo>
                      <a:lnTo>
                        <a:pt x="126" y="137"/>
                      </a:lnTo>
                      <a:lnTo>
                        <a:pt x="106" y="133"/>
                      </a:lnTo>
                      <a:lnTo>
                        <a:pt x="106" y="134"/>
                      </a:lnTo>
                      <a:lnTo>
                        <a:pt x="107" y="138"/>
                      </a:lnTo>
                      <a:lnTo>
                        <a:pt x="118" y="139"/>
                      </a:lnTo>
                      <a:lnTo>
                        <a:pt x="112" y="139"/>
                      </a:lnTo>
                      <a:lnTo>
                        <a:pt x="107" y="143"/>
                      </a:lnTo>
                      <a:lnTo>
                        <a:pt x="103" y="143"/>
                      </a:lnTo>
                      <a:lnTo>
                        <a:pt x="114" y="149"/>
                      </a:lnTo>
                      <a:lnTo>
                        <a:pt x="119" y="150"/>
                      </a:lnTo>
                      <a:lnTo>
                        <a:pt x="125" y="150"/>
                      </a:lnTo>
                      <a:lnTo>
                        <a:pt x="129" y="152"/>
                      </a:lnTo>
                      <a:lnTo>
                        <a:pt x="129" y="154"/>
                      </a:lnTo>
                      <a:lnTo>
                        <a:pt x="133" y="158"/>
                      </a:lnTo>
                      <a:lnTo>
                        <a:pt x="144" y="142"/>
                      </a:lnTo>
                      <a:lnTo>
                        <a:pt x="149" y="139"/>
                      </a:lnTo>
                      <a:lnTo>
                        <a:pt x="146" y="143"/>
                      </a:lnTo>
                      <a:lnTo>
                        <a:pt x="142" y="149"/>
                      </a:lnTo>
                      <a:lnTo>
                        <a:pt x="140" y="158"/>
                      </a:lnTo>
                      <a:lnTo>
                        <a:pt x="145" y="160"/>
                      </a:lnTo>
                      <a:lnTo>
                        <a:pt x="150" y="154"/>
                      </a:lnTo>
                      <a:lnTo>
                        <a:pt x="149" y="158"/>
                      </a:lnTo>
                      <a:lnTo>
                        <a:pt x="155" y="164"/>
                      </a:lnTo>
                      <a:lnTo>
                        <a:pt x="160" y="166"/>
                      </a:lnTo>
                      <a:lnTo>
                        <a:pt x="164" y="161"/>
                      </a:lnTo>
                      <a:lnTo>
                        <a:pt x="175" y="156"/>
                      </a:lnTo>
                      <a:lnTo>
                        <a:pt x="178" y="145"/>
                      </a:lnTo>
                      <a:lnTo>
                        <a:pt x="175" y="141"/>
                      </a:lnTo>
                      <a:lnTo>
                        <a:pt x="180" y="137"/>
                      </a:lnTo>
                      <a:lnTo>
                        <a:pt x="184" y="133"/>
                      </a:lnTo>
                      <a:lnTo>
                        <a:pt x="187" y="135"/>
                      </a:lnTo>
                      <a:lnTo>
                        <a:pt x="182" y="141"/>
                      </a:lnTo>
                      <a:lnTo>
                        <a:pt x="180" y="145"/>
                      </a:lnTo>
                      <a:lnTo>
                        <a:pt x="180" y="150"/>
                      </a:lnTo>
                      <a:lnTo>
                        <a:pt x="178" y="156"/>
                      </a:lnTo>
                      <a:lnTo>
                        <a:pt x="174" y="161"/>
                      </a:lnTo>
                      <a:lnTo>
                        <a:pt x="163" y="166"/>
                      </a:lnTo>
                      <a:lnTo>
                        <a:pt x="161" y="176"/>
                      </a:lnTo>
                      <a:lnTo>
                        <a:pt x="164" y="175"/>
                      </a:lnTo>
                      <a:lnTo>
                        <a:pt x="167" y="169"/>
                      </a:lnTo>
                      <a:lnTo>
                        <a:pt x="167" y="175"/>
                      </a:lnTo>
                      <a:lnTo>
                        <a:pt x="169" y="180"/>
                      </a:lnTo>
                      <a:lnTo>
                        <a:pt x="175" y="179"/>
                      </a:lnTo>
                      <a:lnTo>
                        <a:pt x="183" y="175"/>
                      </a:lnTo>
                      <a:lnTo>
                        <a:pt x="188" y="176"/>
                      </a:lnTo>
                      <a:lnTo>
                        <a:pt x="194" y="175"/>
                      </a:lnTo>
                      <a:lnTo>
                        <a:pt x="199" y="175"/>
                      </a:lnTo>
                      <a:lnTo>
                        <a:pt x="188" y="179"/>
                      </a:lnTo>
                      <a:lnTo>
                        <a:pt x="184" y="177"/>
                      </a:lnTo>
                      <a:lnTo>
                        <a:pt x="179" y="180"/>
                      </a:lnTo>
                      <a:lnTo>
                        <a:pt x="182" y="185"/>
                      </a:lnTo>
                      <a:lnTo>
                        <a:pt x="180" y="191"/>
                      </a:lnTo>
                      <a:lnTo>
                        <a:pt x="176" y="196"/>
                      </a:lnTo>
                      <a:lnTo>
                        <a:pt x="172" y="207"/>
                      </a:lnTo>
                      <a:lnTo>
                        <a:pt x="171" y="206"/>
                      </a:lnTo>
                      <a:lnTo>
                        <a:pt x="167" y="200"/>
                      </a:lnTo>
                      <a:lnTo>
                        <a:pt x="168" y="209"/>
                      </a:lnTo>
                      <a:lnTo>
                        <a:pt x="176" y="219"/>
                      </a:lnTo>
                      <a:lnTo>
                        <a:pt x="176" y="225"/>
                      </a:lnTo>
                      <a:lnTo>
                        <a:pt x="182" y="229"/>
                      </a:lnTo>
                      <a:lnTo>
                        <a:pt x="186" y="232"/>
                      </a:lnTo>
                      <a:lnTo>
                        <a:pt x="191" y="230"/>
                      </a:lnTo>
                      <a:lnTo>
                        <a:pt x="197" y="232"/>
                      </a:lnTo>
                      <a:lnTo>
                        <a:pt x="203" y="227"/>
                      </a:lnTo>
                      <a:lnTo>
                        <a:pt x="203" y="233"/>
                      </a:lnTo>
                      <a:lnTo>
                        <a:pt x="209" y="227"/>
                      </a:lnTo>
                      <a:lnTo>
                        <a:pt x="206" y="222"/>
                      </a:lnTo>
                      <a:lnTo>
                        <a:pt x="207" y="217"/>
                      </a:lnTo>
                      <a:lnTo>
                        <a:pt x="214" y="215"/>
                      </a:lnTo>
                      <a:lnTo>
                        <a:pt x="218" y="211"/>
                      </a:lnTo>
                      <a:lnTo>
                        <a:pt x="216" y="206"/>
                      </a:lnTo>
                      <a:lnTo>
                        <a:pt x="217" y="204"/>
                      </a:lnTo>
                      <a:lnTo>
                        <a:pt x="221" y="210"/>
                      </a:lnTo>
                      <a:lnTo>
                        <a:pt x="221" y="215"/>
                      </a:lnTo>
                      <a:lnTo>
                        <a:pt x="209" y="219"/>
                      </a:lnTo>
                      <a:lnTo>
                        <a:pt x="211" y="225"/>
                      </a:lnTo>
                      <a:lnTo>
                        <a:pt x="211" y="230"/>
                      </a:lnTo>
                      <a:lnTo>
                        <a:pt x="206" y="238"/>
                      </a:lnTo>
                      <a:lnTo>
                        <a:pt x="209" y="242"/>
                      </a:lnTo>
                      <a:lnTo>
                        <a:pt x="214" y="248"/>
                      </a:lnTo>
                      <a:lnTo>
                        <a:pt x="220" y="248"/>
                      </a:lnTo>
                      <a:lnTo>
                        <a:pt x="225" y="246"/>
                      </a:lnTo>
                      <a:lnTo>
                        <a:pt x="220" y="251"/>
                      </a:lnTo>
                      <a:lnTo>
                        <a:pt x="216" y="251"/>
                      </a:lnTo>
                      <a:lnTo>
                        <a:pt x="210" y="253"/>
                      </a:lnTo>
                      <a:lnTo>
                        <a:pt x="207" y="259"/>
                      </a:lnTo>
                      <a:lnTo>
                        <a:pt x="207" y="248"/>
                      </a:lnTo>
                      <a:lnTo>
                        <a:pt x="206" y="242"/>
                      </a:lnTo>
                      <a:lnTo>
                        <a:pt x="202" y="237"/>
                      </a:lnTo>
                      <a:lnTo>
                        <a:pt x="198" y="241"/>
                      </a:lnTo>
                      <a:lnTo>
                        <a:pt x="197" y="246"/>
                      </a:lnTo>
                      <a:lnTo>
                        <a:pt x="198" y="255"/>
                      </a:lnTo>
                      <a:lnTo>
                        <a:pt x="202" y="260"/>
                      </a:lnTo>
                      <a:lnTo>
                        <a:pt x="207" y="263"/>
                      </a:lnTo>
                      <a:lnTo>
                        <a:pt x="217" y="272"/>
                      </a:lnTo>
                      <a:lnTo>
                        <a:pt x="222" y="268"/>
                      </a:lnTo>
                      <a:lnTo>
                        <a:pt x="224" y="263"/>
                      </a:lnTo>
                      <a:lnTo>
                        <a:pt x="233" y="260"/>
                      </a:lnTo>
                      <a:lnTo>
                        <a:pt x="239" y="256"/>
                      </a:lnTo>
                      <a:lnTo>
                        <a:pt x="244" y="255"/>
                      </a:lnTo>
                      <a:lnTo>
                        <a:pt x="240" y="259"/>
                      </a:lnTo>
                      <a:lnTo>
                        <a:pt x="236" y="264"/>
                      </a:lnTo>
                      <a:lnTo>
                        <a:pt x="233" y="275"/>
                      </a:lnTo>
                      <a:lnTo>
                        <a:pt x="230" y="279"/>
                      </a:lnTo>
                      <a:lnTo>
                        <a:pt x="236" y="282"/>
                      </a:lnTo>
                      <a:lnTo>
                        <a:pt x="237" y="283"/>
                      </a:lnTo>
                      <a:lnTo>
                        <a:pt x="244" y="286"/>
                      </a:lnTo>
                      <a:lnTo>
                        <a:pt x="247" y="286"/>
                      </a:lnTo>
                      <a:lnTo>
                        <a:pt x="251" y="282"/>
                      </a:lnTo>
                      <a:lnTo>
                        <a:pt x="255" y="276"/>
                      </a:lnTo>
                      <a:lnTo>
                        <a:pt x="254" y="282"/>
                      </a:lnTo>
                      <a:lnTo>
                        <a:pt x="248" y="287"/>
                      </a:lnTo>
                      <a:lnTo>
                        <a:pt x="230" y="287"/>
                      </a:lnTo>
                      <a:lnTo>
                        <a:pt x="236" y="293"/>
                      </a:lnTo>
                      <a:lnTo>
                        <a:pt x="230" y="294"/>
                      </a:lnTo>
                      <a:lnTo>
                        <a:pt x="233" y="299"/>
                      </a:lnTo>
                      <a:lnTo>
                        <a:pt x="239" y="298"/>
                      </a:lnTo>
                      <a:lnTo>
                        <a:pt x="236" y="299"/>
                      </a:lnTo>
                      <a:lnTo>
                        <a:pt x="232" y="303"/>
                      </a:lnTo>
                      <a:lnTo>
                        <a:pt x="233" y="308"/>
                      </a:lnTo>
                      <a:lnTo>
                        <a:pt x="236" y="309"/>
                      </a:lnTo>
                      <a:lnTo>
                        <a:pt x="240" y="305"/>
                      </a:lnTo>
                      <a:lnTo>
                        <a:pt x="245" y="305"/>
                      </a:lnTo>
                      <a:lnTo>
                        <a:pt x="245" y="309"/>
                      </a:lnTo>
                      <a:lnTo>
                        <a:pt x="251" y="313"/>
                      </a:lnTo>
                      <a:lnTo>
                        <a:pt x="324" y="333"/>
                      </a:lnTo>
                      <a:lnTo>
                        <a:pt x="407" y="354"/>
                      </a:lnTo>
                      <a:lnTo>
                        <a:pt x="503" y="375"/>
                      </a:lnTo>
                      <a:lnTo>
                        <a:pt x="555" y="386"/>
                      </a:lnTo>
                      <a:lnTo>
                        <a:pt x="595" y="394"/>
                      </a:lnTo>
                      <a:lnTo>
                        <a:pt x="608" y="397"/>
                      </a:lnTo>
                      <a:lnTo>
                        <a:pt x="686" y="413"/>
                      </a:lnTo>
                      <a:lnTo>
                        <a:pt x="826" y="436"/>
                      </a:lnTo>
                      <a:lnTo>
                        <a:pt x="948" y="454"/>
                      </a:lnTo>
                      <a:lnTo>
                        <a:pt x="1028" y="463"/>
                      </a:lnTo>
                      <a:lnTo>
                        <a:pt x="1112" y="473"/>
                      </a:lnTo>
                      <a:lnTo>
                        <a:pt x="1218" y="484"/>
                      </a:lnTo>
                      <a:lnTo>
                        <a:pt x="1257" y="487"/>
                      </a:lnTo>
                      <a:lnTo>
                        <a:pt x="1343" y="492"/>
                      </a:lnTo>
                      <a:lnTo>
                        <a:pt x="1470" y="497"/>
                      </a:lnTo>
                      <a:lnTo>
                        <a:pt x="1580" y="500"/>
                      </a:lnTo>
                      <a:lnTo>
                        <a:pt x="1699" y="500"/>
                      </a:lnTo>
                      <a:lnTo>
                        <a:pt x="1740" y="499"/>
                      </a:lnTo>
                      <a:lnTo>
                        <a:pt x="1741" y="493"/>
                      </a:lnTo>
                      <a:lnTo>
                        <a:pt x="1740" y="469"/>
                      </a:lnTo>
                      <a:lnTo>
                        <a:pt x="1744" y="470"/>
                      </a:lnTo>
                      <a:lnTo>
                        <a:pt x="1755" y="472"/>
                      </a:lnTo>
                      <a:lnTo>
                        <a:pt x="1759" y="476"/>
                      </a:lnTo>
                      <a:lnTo>
                        <a:pt x="1762" y="492"/>
                      </a:lnTo>
                      <a:lnTo>
                        <a:pt x="1766" y="507"/>
                      </a:lnTo>
                      <a:lnTo>
                        <a:pt x="1766" y="515"/>
                      </a:lnTo>
                      <a:lnTo>
                        <a:pt x="1770" y="520"/>
                      </a:lnTo>
                      <a:lnTo>
                        <a:pt x="1775" y="522"/>
                      </a:lnTo>
                      <a:lnTo>
                        <a:pt x="1786" y="522"/>
                      </a:lnTo>
                      <a:lnTo>
                        <a:pt x="1792" y="526"/>
                      </a:lnTo>
                      <a:lnTo>
                        <a:pt x="1813" y="529"/>
                      </a:lnTo>
                      <a:lnTo>
                        <a:pt x="1816" y="533"/>
                      </a:lnTo>
                      <a:lnTo>
                        <a:pt x="1821" y="537"/>
                      </a:lnTo>
                      <a:lnTo>
                        <a:pt x="1834" y="533"/>
                      </a:lnTo>
                      <a:lnTo>
                        <a:pt x="1838" y="529"/>
                      </a:lnTo>
                      <a:lnTo>
                        <a:pt x="1840" y="527"/>
                      </a:lnTo>
                      <a:lnTo>
                        <a:pt x="1842" y="527"/>
                      </a:lnTo>
                      <a:lnTo>
                        <a:pt x="1843" y="526"/>
                      </a:lnTo>
                      <a:lnTo>
                        <a:pt x="1849" y="526"/>
                      </a:lnTo>
                      <a:lnTo>
                        <a:pt x="1861" y="526"/>
                      </a:lnTo>
                      <a:lnTo>
                        <a:pt x="1881" y="534"/>
                      </a:lnTo>
                      <a:lnTo>
                        <a:pt x="1880" y="539"/>
                      </a:lnTo>
                      <a:lnTo>
                        <a:pt x="1885" y="539"/>
                      </a:lnTo>
                      <a:lnTo>
                        <a:pt x="1891" y="543"/>
                      </a:lnTo>
                      <a:lnTo>
                        <a:pt x="1891" y="549"/>
                      </a:lnTo>
                      <a:lnTo>
                        <a:pt x="1895" y="553"/>
                      </a:lnTo>
                      <a:lnTo>
                        <a:pt x="1900" y="554"/>
                      </a:lnTo>
                      <a:lnTo>
                        <a:pt x="1901" y="548"/>
                      </a:lnTo>
                      <a:lnTo>
                        <a:pt x="1910" y="546"/>
                      </a:lnTo>
                      <a:lnTo>
                        <a:pt x="1915" y="548"/>
                      </a:lnTo>
                      <a:lnTo>
                        <a:pt x="1916" y="553"/>
                      </a:lnTo>
                      <a:lnTo>
                        <a:pt x="1933" y="558"/>
                      </a:lnTo>
                      <a:lnTo>
                        <a:pt x="1933" y="562"/>
                      </a:lnTo>
                      <a:lnTo>
                        <a:pt x="1942" y="568"/>
                      </a:lnTo>
                      <a:lnTo>
                        <a:pt x="1949" y="569"/>
                      </a:lnTo>
                      <a:lnTo>
                        <a:pt x="1960" y="564"/>
                      </a:lnTo>
                      <a:lnTo>
                        <a:pt x="1965" y="558"/>
                      </a:lnTo>
                      <a:lnTo>
                        <a:pt x="1976" y="552"/>
                      </a:lnTo>
                      <a:lnTo>
                        <a:pt x="1981" y="552"/>
                      </a:lnTo>
                      <a:lnTo>
                        <a:pt x="1980" y="554"/>
                      </a:lnTo>
                      <a:lnTo>
                        <a:pt x="1984" y="557"/>
                      </a:lnTo>
                      <a:lnTo>
                        <a:pt x="1986" y="561"/>
                      </a:lnTo>
                      <a:lnTo>
                        <a:pt x="1990" y="561"/>
                      </a:lnTo>
                      <a:lnTo>
                        <a:pt x="1996" y="560"/>
                      </a:lnTo>
                      <a:lnTo>
                        <a:pt x="2006" y="561"/>
                      </a:lnTo>
                      <a:lnTo>
                        <a:pt x="2011" y="558"/>
                      </a:lnTo>
                      <a:lnTo>
                        <a:pt x="2022" y="558"/>
                      </a:lnTo>
                      <a:lnTo>
                        <a:pt x="2028" y="562"/>
                      </a:lnTo>
                      <a:lnTo>
                        <a:pt x="2028" y="565"/>
                      </a:lnTo>
                      <a:lnTo>
                        <a:pt x="2033" y="567"/>
                      </a:lnTo>
                      <a:lnTo>
                        <a:pt x="2038" y="565"/>
                      </a:lnTo>
                      <a:lnTo>
                        <a:pt x="2052" y="565"/>
                      </a:lnTo>
                      <a:lnTo>
                        <a:pt x="2055" y="562"/>
                      </a:lnTo>
                      <a:lnTo>
                        <a:pt x="2059" y="557"/>
                      </a:lnTo>
                      <a:lnTo>
                        <a:pt x="2064" y="554"/>
                      </a:lnTo>
                      <a:lnTo>
                        <a:pt x="2067" y="548"/>
                      </a:lnTo>
                      <a:lnTo>
                        <a:pt x="2067" y="542"/>
                      </a:lnTo>
                      <a:lnTo>
                        <a:pt x="2070" y="537"/>
                      </a:lnTo>
                      <a:lnTo>
                        <a:pt x="2068" y="531"/>
                      </a:lnTo>
                      <a:lnTo>
                        <a:pt x="2071" y="526"/>
                      </a:lnTo>
                      <a:lnTo>
                        <a:pt x="2078" y="522"/>
                      </a:lnTo>
                      <a:lnTo>
                        <a:pt x="2083" y="519"/>
                      </a:lnTo>
                      <a:lnTo>
                        <a:pt x="2087" y="516"/>
                      </a:lnTo>
                      <a:lnTo>
                        <a:pt x="2093" y="515"/>
                      </a:lnTo>
                      <a:lnTo>
                        <a:pt x="2091" y="520"/>
                      </a:lnTo>
                      <a:lnTo>
                        <a:pt x="2089" y="531"/>
                      </a:lnTo>
                      <a:lnTo>
                        <a:pt x="2087" y="531"/>
                      </a:lnTo>
                      <a:lnTo>
                        <a:pt x="2086" y="537"/>
                      </a:lnTo>
                      <a:lnTo>
                        <a:pt x="2091" y="534"/>
                      </a:lnTo>
                      <a:lnTo>
                        <a:pt x="2097" y="529"/>
                      </a:lnTo>
                      <a:lnTo>
                        <a:pt x="2097" y="523"/>
                      </a:lnTo>
                      <a:lnTo>
                        <a:pt x="2099" y="518"/>
                      </a:lnTo>
                      <a:lnTo>
                        <a:pt x="2099" y="512"/>
                      </a:lnTo>
                      <a:lnTo>
                        <a:pt x="2104" y="507"/>
                      </a:lnTo>
                      <a:lnTo>
                        <a:pt x="2104" y="496"/>
                      </a:lnTo>
                      <a:lnTo>
                        <a:pt x="2109" y="491"/>
                      </a:lnTo>
                      <a:lnTo>
                        <a:pt x="2114" y="493"/>
                      </a:lnTo>
                      <a:lnTo>
                        <a:pt x="2116" y="499"/>
                      </a:lnTo>
                      <a:lnTo>
                        <a:pt x="2113" y="507"/>
                      </a:lnTo>
                      <a:lnTo>
                        <a:pt x="2104" y="518"/>
                      </a:lnTo>
                      <a:lnTo>
                        <a:pt x="2108" y="522"/>
                      </a:lnTo>
                      <a:lnTo>
                        <a:pt x="2108" y="520"/>
                      </a:lnTo>
                      <a:lnTo>
                        <a:pt x="2113" y="515"/>
                      </a:lnTo>
                      <a:lnTo>
                        <a:pt x="2117" y="512"/>
                      </a:lnTo>
                      <a:lnTo>
                        <a:pt x="2116" y="507"/>
                      </a:lnTo>
                      <a:lnTo>
                        <a:pt x="2121" y="510"/>
                      </a:lnTo>
                      <a:lnTo>
                        <a:pt x="2124" y="508"/>
                      </a:lnTo>
                      <a:lnTo>
                        <a:pt x="2127" y="503"/>
                      </a:lnTo>
                      <a:lnTo>
                        <a:pt x="2127" y="497"/>
                      </a:lnTo>
                      <a:lnTo>
                        <a:pt x="2124" y="492"/>
                      </a:lnTo>
                      <a:lnTo>
                        <a:pt x="2118" y="489"/>
                      </a:lnTo>
                      <a:lnTo>
                        <a:pt x="2118" y="484"/>
                      </a:lnTo>
                      <a:lnTo>
                        <a:pt x="2117" y="478"/>
                      </a:lnTo>
                      <a:lnTo>
                        <a:pt x="2118" y="481"/>
                      </a:lnTo>
                      <a:lnTo>
                        <a:pt x="2125" y="477"/>
                      </a:lnTo>
                      <a:lnTo>
                        <a:pt x="2129" y="476"/>
                      </a:lnTo>
                      <a:lnTo>
                        <a:pt x="2133" y="480"/>
                      </a:lnTo>
                      <a:lnTo>
                        <a:pt x="2144" y="484"/>
                      </a:lnTo>
                      <a:lnTo>
                        <a:pt x="2155" y="484"/>
                      </a:lnTo>
                      <a:lnTo>
                        <a:pt x="2159" y="488"/>
                      </a:lnTo>
                      <a:lnTo>
                        <a:pt x="2170" y="489"/>
                      </a:lnTo>
                      <a:lnTo>
                        <a:pt x="2175" y="492"/>
                      </a:lnTo>
                      <a:lnTo>
                        <a:pt x="2192" y="489"/>
                      </a:lnTo>
                      <a:lnTo>
                        <a:pt x="2194" y="491"/>
                      </a:lnTo>
                      <a:lnTo>
                        <a:pt x="2200" y="488"/>
                      </a:lnTo>
                      <a:lnTo>
                        <a:pt x="2205" y="487"/>
                      </a:lnTo>
                      <a:lnTo>
                        <a:pt x="2211" y="491"/>
                      </a:lnTo>
                      <a:lnTo>
                        <a:pt x="2216" y="488"/>
                      </a:lnTo>
                      <a:lnTo>
                        <a:pt x="2222" y="489"/>
                      </a:lnTo>
                      <a:lnTo>
                        <a:pt x="2220" y="491"/>
                      </a:lnTo>
                      <a:lnTo>
                        <a:pt x="2226" y="496"/>
                      </a:lnTo>
                      <a:lnTo>
                        <a:pt x="2230" y="501"/>
                      </a:lnTo>
                      <a:lnTo>
                        <a:pt x="2232" y="511"/>
                      </a:lnTo>
                      <a:lnTo>
                        <a:pt x="2239" y="527"/>
                      </a:lnTo>
                      <a:lnTo>
                        <a:pt x="2243" y="533"/>
                      </a:lnTo>
                      <a:lnTo>
                        <a:pt x="2247" y="537"/>
                      </a:lnTo>
                      <a:lnTo>
                        <a:pt x="2253" y="541"/>
                      </a:lnTo>
                      <a:lnTo>
                        <a:pt x="2257" y="546"/>
                      </a:lnTo>
                      <a:lnTo>
                        <a:pt x="2262" y="549"/>
                      </a:lnTo>
                      <a:lnTo>
                        <a:pt x="2273" y="549"/>
                      </a:lnTo>
                      <a:lnTo>
                        <a:pt x="2284" y="548"/>
                      </a:lnTo>
                      <a:lnTo>
                        <a:pt x="2289" y="545"/>
                      </a:lnTo>
                      <a:lnTo>
                        <a:pt x="2295" y="543"/>
                      </a:lnTo>
                      <a:lnTo>
                        <a:pt x="2304" y="542"/>
                      </a:lnTo>
                      <a:lnTo>
                        <a:pt x="2310" y="543"/>
                      </a:lnTo>
                      <a:lnTo>
                        <a:pt x="2311" y="549"/>
                      </a:lnTo>
                      <a:lnTo>
                        <a:pt x="2310" y="554"/>
                      </a:lnTo>
                      <a:lnTo>
                        <a:pt x="2311" y="558"/>
                      </a:lnTo>
                      <a:lnTo>
                        <a:pt x="2307" y="567"/>
                      </a:lnTo>
                      <a:lnTo>
                        <a:pt x="2307" y="572"/>
                      </a:lnTo>
                      <a:lnTo>
                        <a:pt x="2314" y="577"/>
                      </a:lnTo>
                      <a:lnTo>
                        <a:pt x="2319" y="579"/>
                      </a:lnTo>
                      <a:lnTo>
                        <a:pt x="2325" y="583"/>
                      </a:lnTo>
                      <a:lnTo>
                        <a:pt x="2327" y="588"/>
                      </a:lnTo>
                      <a:lnTo>
                        <a:pt x="2333" y="591"/>
                      </a:lnTo>
                      <a:lnTo>
                        <a:pt x="2333" y="596"/>
                      </a:lnTo>
                      <a:lnTo>
                        <a:pt x="2329" y="607"/>
                      </a:lnTo>
                      <a:lnTo>
                        <a:pt x="2329" y="613"/>
                      </a:lnTo>
                      <a:lnTo>
                        <a:pt x="2327" y="618"/>
                      </a:lnTo>
                      <a:lnTo>
                        <a:pt x="2337" y="625"/>
                      </a:lnTo>
                      <a:lnTo>
                        <a:pt x="2344" y="622"/>
                      </a:lnTo>
                      <a:lnTo>
                        <a:pt x="2349" y="623"/>
                      </a:lnTo>
                      <a:lnTo>
                        <a:pt x="2350" y="628"/>
                      </a:lnTo>
                      <a:lnTo>
                        <a:pt x="2346" y="629"/>
                      </a:lnTo>
                      <a:lnTo>
                        <a:pt x="2342" y="634"/>
                      </a:lnTo>
                      <a:lnTo>
                        <a:pt x="2341" y="638"/>
                      </a:lnTo>
                      <a:lnTo>
                        <a:pt x="2346" y="636"/>
                      </a:lnTo>
                      <a:lnTo>
                        <a:pt x="2349" y="641"/>
                      </a:lnTo>
                      <a:lnTo>
                        <a:pt x="2342" y="652"/>
                      </a:lnTo>
                      <a:lnTo>
                        <a:pt x="2346" y="657"/>
                      </a:lnTo>
                      <a:lnTo>
                        <a:pt x="2353" y="655"/>
                      </a:lnTo>
                      <a:lnTo>
                        <a:pt x="2357" y="655"/>
                      </a:lnTo>
                      <a:lnTo>
                        <a:pt x="2364" y="651"/>
                      </a:lnTo>
                      <a:lnTo>
                        <a:pt x="2369" y="652"/>
                      </a:lnTo>
                      <a:lnTo>
                        <a:pt x="2371" y="657"/>
                      </a:lnTo>
                      <a:lnTo>
                        <a:pt x="2371" y="663"/>
                      </a:lnTo>
                      <a:lnTo>
                        <a:pt x="2375" y="668"/>
                      </a:lnTo>
                      <a:lnTo>
                        <a:pt x="2380" y="667"/>
                      </a:lnTo>
                      <a:lnTo>
                        <a:pt x="2386" y="670"/>
                      </a:lnTo>
                      <a:lnTo>
                        <a:pt x="2394" y="670"/>
                      </a:lnTo>
                      <a:lnTo>
                        <a:pt x="2401" y="668"/>
                      </a:lnTo>
                      <a:lnTo>
                        <a:pt x="2406" y="670"/>
                      </a:lnTo>
                      <a:lnTo>
                        <a:pt x="2433" y="672"/>
                      </a:lnTo>
                      <a:lnTo>
                        <a:pt x="2439" y="670"/>
                      </a:lnTo>
                      <a:lnTo>
                        <a:pt x="2441" y="671"/>
                      </a:lnTo>
                      <a:lnTo>
                        <a:pt x="2448" y="668"/>
                      </a:lnTo>
                      <a:lnTo>
                        <a:pt x="2452" y="668"/>
                      </a:lnTo>
                      <a:lnTo>
                        <a:pt x="2458" y="668"/>
                      </a:lnTo>
                      <a:lnTo>
                        <a:pt x="2471" y="666"/>
                      </a:lnTo>
                      <a:lnTo>
                        <a:pt x="2475" y="668"/>
                      </a:lnTo>
                      <a:lnTo>
                        <a:pt x="2481" y="668"/>
                      </a:lnTo>
                      <a:lnTo>
                        <a:pt x="2486" y="668"/>
                      </a:lnTo>
                      <a:lnTo>
                        <a:pt x="2497" y="668"/>
                      </a:lnTo>
                      <a:lnTo>
                        <a:pt x="2505" y="667"/>
                      </a:lnTo>
                      <a:lnTo>
                        <a:pt x="2506" y="672"/>
                      </a:lnTo>
                      <a:lnTo>
                        <a:pt x="2512" y="668"/>
                      </a:lnTo>
                      <a:lnTo>
                        <a:pt x="2517" y="666"/>
                      </a:lnTo>
                      <a:lnTo>
                        <a:pt x="2515" y="671"/>
                      </a:lnTo>
                      <a:lnTo>
                        <a:pt x="2517" y="670"/>
                      </a:lnTo>
                      <a:lnTo>
                        <a:pt x="2519" y="674"/>
                      </a:lnTo>
                      <a:lnTo>
                        <a:pt x="2523" y="675"/>
                      </a:lnTo>
                      <a:lnTo>
                        <a:pt x="2529" y="672"/>
                      </a:lnTo>
                      <a:lnTo>
                        <a:pt x="2535" y="674"/>
                      </a:lnTo>
                      <a:lnTo>
                        <a:pt x="2540" y="671"/>
                      </a:lnTo>
                      <a:lnTo>
                        <a:pt x="2546" y="674"/>
                      </a:lnTo>
                      <a:lnTo>
                        <a:pt x="2548" y="672"/>
                      </a:lnTo>
                      <a:lnTo>
                        <a:pt x="2558" y="671"/>
                      </a:lnTo>
                      <a:lnTo>
                        <a:pt x="2569" y="678"/>
                      </a:lnTo>
                      <a:lnTo>
                        <a:pt x="2574" y="682"/>
                      </a:lnTo>
                      <a:lnTo>
                        <a:pt x="2576" y="687"/>
                      </a:lnTo>
                      <a:lnTo>
                        <a:pt x="2584" y="698"/>
                      </a:lnTo>
                      <a:lnTo>
                        <a:pt x="2589" y="695"/>
                      </a:lnTo>
                      <a:lnTo>
                        <a:pt x="2595" y="710"/>
                      </a:lnTo>
                      <a:lnTo>
                        <a:pt x="2600" y="713"/>
                      </a:lnTo>
                      <a:lnTo>
                        <a:pt x="2607" y="713"/>
                      </a:lnTo>
                      <a:lnTo>
                        <a:pt x="2607" y="708"/>
                      </a:lnTo>
                      <a:lnTo>
                        <a:pt x="2612" y="708"/>
                      </a:lnTo>
                      <a:lnTo>
                        <a:pt x="2615" y="713"/>
                      </a:lnTo>
                      <a:lnTo>
                        <a:pt x="2612" y="718"/>
                      </a:lnTo>
                      <a:lnTo>
                        <a:pt x="2612" y="724"/>
                      </a:lnTo>
                      <a:lnTo>
                        <a:pt x="2618" y="724"/>
                      </a:lnTo>
                      <a:lnTo>
                        <a:pt x="2619" y="725"/>
                      </a:lnTo>
                      <a:lnTo>
                        <a:pt x="2619" y="728"/>
                      </a:lnTo>
                      <a:lnTo>
                        <a:pt x="2614" y="729"/>
                      </a:lnTo>
                      <a:lnTo>
                        <a:pt x="2620" y="735"/>
                      </a:lnTo>
                      <a:lnTo>
                        <a:pt x="2620" y="736"/>
                      </a:lnTo>
                      <a:lnTo>
                        <a:pt x="2626" y="739"/>
                      </a:lnTo>
                      <a:lnTo>
                        <a:pt x="2630" y="741"/>
                      </a:lnTo>
                      <a:lnTo>
                        <a:pt x="2638" y="752"/>
                      </a:lnTo>
                      <a:lnTo>
                        <a:pt x="2639" y="752"/>
                      </a:lnTo>
                      <a:lnTo>
                        <a:pt x="2638" y="747"/>
                      </a:lnTo>
                      <a:lnTo>
                        <a:pt x="2641" y="746"/>
                      </a:lnTo>
                      <a:lnTo>
                        <a:pt x="2641" y="752"/>
                      </a:lnTo>
                      <a:lnTo>
                        <a:pt x="2642" y="755"/>
                      </a:lnTo>
                      <a:lnTo>
                        <a:pt x="2637" y="756"/>
                      </a:lnTo>
                      <a:lnTo>
                        <a:pt x="2631" y="756"/>
                      </a:lnTo>
                      <a:lnTo>
                        <a:pt x="2628" y="751"/>
                      </a:lnTo>
                      <a:lnTo>
                        <a:pt x="2623" y="750"/>
                      </a:lnTo>
                      <a:lnTo>
                        <a:pt x="2618" y="755"/>
                      </a:lnTo>
                      <a:lnTo>
                        <a:pt x="2618" y="760"/>
                      </a:lnTo>
                      <a:lnTo>
                        <a:pt x="2626" y="763"/>
                      </a:lnTo>
                      <a:lnTo>
                        <a:pt x="2627" y="775"/>
                      </a:lnTo>
                      <a:lnTo>
                        <a:pt x="2626" y="781"/>
                      </a:lnTo>
                      <a:lnTo>
                        <a:pt x="2620" y="782"/>
                      </a:lnTo>
                      <a:lnTo>
                        <a:pt x="2615" y="781"/>
                      </a:lnTo>
                      <a:lnTo>
                        <a:pt x="2604" y="779"/>
                      </a:lnTo>
                      <a:lnTo>
                        <a:pt x="2599" y="777"/>
                      </a:lnTo>
                      <a:lnTo>
                        <a:pt x="2595" y="777"/>
                      </a:lnTo>
                      <a:lnTo>
                        <a:pt x="2590" y="771"/>
                      </a:lnTo>
                      <a:lnTo>
                        <a:pt x="2585" y="769"/>
                      </a:lnTo>
                      <a:lnTo>
                        <a:pt x="2580" y="771"/>
                      </a:lnTo>
                      <a:lnTo>
                        <a:pt x="2573" y="781"/>
                      </a:lnTo>
                      <a:lnTo>
                        <a:pt x="2574" y="770"/>
                      </a:lnTo>
                      <a:lnTo>
                        <a:pt x="2573" y="765"/>
                      </a:lnTo>
                      <a:lnTo>
                        <a:pt x="2567" y="765"/>
                      </a:lnTo>
                      <a:lnTo>
                        <a:pt x="2562" y="769"/>
                      </a:lnTo>
                      <a:lnTo>
                        <a:pt x="2565" y="763"/>
                      </a:lnTo>
                      <a:lnTo>
                        <a:pt x="2566" y="755"/>
                      </a:lnTo>
                      <a:lnTo>
                        <a:pt x="2561" y="756"/>
                      </a:lnTo>
                      <a:lnTo>
                        <a:pt x="2555" y="754"/>
                      </a:lnTo>
                      <a:lnTo>
                        <a:pt x="2554" y="751"/>
                      </a:lnTo>
                      <a:lnTo>
                        <a:pt x="2550" y="751"/>
                      </a:lnTo>
                      <a:lnTo>
                        <a:pt x="2548" y="747"/>
                      </a:lnTo>
                      <a:lnTo>
                        <a:pt x="2544" y="741"/>
                      </a:lnTo>
                      <a:lnTo>
                        <a:pt x="2544" y="736"/>
                      </a:lnTo>
                      <a:lnTo>
                        <a:pt x="2539" y="733"/>
                      </a:lnTo>
                      <a:lnTo>
                        <a:pt x="2528" y="735"/>
                      </a:lnTo>
                      <a:lnTo>
                        <a:pt x="2521" y="735"/>
                      </a:lnTo>
                      <a:lnTo>
                        <a:pt x="2525" y="740"/>
                      </a:lnTo>
                      <a:lnTo>
                        <a:pt x="2531" y="743"/>
                      </a:lnTo>
                      <a:lnTo>
                        <a:pt x="2535" y="748"/>
                      </a:lnTo>
                      <a:lnTo>
                        <a:pt x="2539" y="752"/>
                      </a:lnTo>
                      <a:lnTo>
                        <a:pt x="2543" y="752"/>
                      </a:lnTo>
                      <a:lnTo>
                        <a:pt x="2543" y="752"/>
                      </a:lnTo>
                      <a:lnTo>
                        <a:pt x="2544" y="758"/>
                      </a:lnTo>
                      <a:lnTo>
                        <a:pt x="2550" y="769"/>
                      </a:lnTo>
                      <a:lnTo>
                        <a:pt x="2554" y="778"/>
                      </a:lnTo>
                      <a:lnTo>
                        <a:pt x="2553" y="784"/>
                      </a:lnTo>
                      <a:lnTo>
                        <a:pt x="2548" y="794"/>
                      </a:lnTo>
                      <a:lnTo>
                        <a:pt x="2544" y="800"/>
                      </a:lnTo>
                      <a:lnTo>
                        <a:pt x="2539" y="811"/>
                      </a:lnTo>
                      <a:lnTo>
                        <a:pt x="2539" y="816"/>
                      </a:lnTo>
                      <a:lnTo>
                        <a:pt x="2535" y="832"/>
                      </a:lnTo>
                      <a:lnTo>
                        <a:pt x="2538" y="842"/>
                      </a:lnTo>
                      <a:lnTo>
                        <a:pt x="2539" y="862"/>
                      </a:lnTo>
                      <a:lnTo>
                        <a:pt x="2544" y="877"/>
                      </a:lnTo>
                      <a:lnTo>
                        <a:pt x="2543" y="888"/>
                      </a:lnTo>
                      <a:lnTo>
                        <a:pt x="2540" y="893"/>
                      </a:lnTo>
                      <a:lnTo>
                        <a:pt x="2535" y="899"/>
                      </a:lnTo>
                      <a:lnTo>
                        <a:pt x="2531" y="903"/>
                      </a:lnTo>
                      <a:lnTo>
                        <a:pt x="2527" y="908"/>
                      </a:lnTo>
                      <a:lnTo>
                        <a:pt x="2523" y="914"/>
                      </a:lnTo>
                      <a:lnTo>
                        <a:pt x="2519" y="918"/>
                      </a:lnTo>
                      <a:lnTo>
                        <a:pt x="2508" y="923"/>
                      </a:lnTo>
                      <a:lnTo>
                        <a:pt x="2509" y="927"/>
                      </a:lnTo>
                      <a:lnTo>
                        <a:pt x="2506" y="929"/>
                      </a:lnTo>
                      <a:lnTo>
                        <a:pt x="2506" y="939"/>
                      </a:lnTo>
                      <a:lnTo>
                        <a:pt x="2508" y="945"/>
                      </a:lnTo>
                      <a:lnTo>
                        <a:pt x="2506" y="956"/>
                      </a:lnTo>
                      <a:lnTo>
                        <a:pt x="2504" y="961"/>
                      </a:lnTo>
                      <a:lnTo>
                        <a:pt x="2500" y="963"/>
                      </a:lnTo>
                      <a:lnTo>
                        <a:pt x="2505" y="965"/>
                      </a:lnTo>
                      <a:lnTo>
                        <a:pt x="2510" y="967"/>
                      </a:lnTo>
                      <a:lnTo>
                        <a:pt x="2515" y="971"/>
                      </a:lnTo>
                      <a:lnTo>
                        <a:pt x="2516" y="976"/>
                      </a:lnTo>
                      <a:lnTo>
                        <a:pt x="2510" y="982"/>
                      </a:lnTo>
                      <a:lnTo>
                        <a:pt x="2496" y="984"/>
                      </a:lnTo>
                      <a:lnTo>
                        <a:pt x="2485" y="983"/>
                      </a:lnTo>
                      <a:lnTo>
                        <a:pt x="2478" y="986"/>
                      </a:lnTo>
                      <a:lnTo>
                        <a:pt x="2477" y="992"/>
                      </a:lnTo>
                      <a:lnTo>
                        <a:pt x="2478" y="1007"/>
                      </a:lnTo>
                      <a:lnTo>
                        <a:pt x="2483" y="1009"/>
                      </a:lnTo>
                      <a:lnTo>
                        <a:pt x="2489" y="1011"/>
                      </a:lnTo>
                      <a:lnTo>
                        <a:pt x="2496" y="1011"/>
                      </a:lnTo>
                      <a:lnTo>
                        <a:pt x="2501" y="1007"/>
                      </a:lnTo>
                      <a:lnTo>
                        <a:pt x="2505" y="1005"/>
                      </a:lnTo>
                      <a:lnTo>
                        <a:pt x="2510" y="1006"/>
                      </a:lnTo>
                      <a:lnTo>
                        <a:pt x="2515" y="1011"/>
                      </a:lnTo>
                      <a:lnTo>
                        <a:pt x="2516" y="1006"/>
                      </a:lnTo>
                      <a:lnTo>
                        <a:pt x="2517" y="1001"/>
                      </a:lnTo>
                      <a:lnTo>
                        <a:pt x="2521" y="995"/>
                      </a:lnTo>
                      <a:lnTo>
                        <a:pt x="2536" y="983"/>
                      </a:lnTo>
                      <a:lnTo>
                        <a:pt x="2543" y="980"/>
                      </a:lnTo>
                      <a:lnTo>
                        <a:pt x="2548" y="976"/>
                      </a:lnTo>
                      <a:lnTo>
                        <a:pt x="2551" y="971"/>
                      </a:lnTo>
                      <a:lnTo>
                        <a:pt x="2558" y="963"/>
                      </a:lnTo>
                      <a:lnTo>
                        <a:pt x="2561" y="957"/>
                      </a:lnTo>
                      <a:lnTo>
                        <a:pt x="2565" y="952"/>
                      </a:lnTo>
                      <a:lnTo>
                        <a:pt x="2576" y="944"/>
                      </a:lnTo>
                      <a:lnTo>
                        <a:pt x="2588" y="939"/>
                      </a:lnTo>
                      <a:lnTo>
                        <a:pt x="2604" y="937"/>
                      </a:lnTo>
                      <a:lnTo>
                        <a:pt x="2624" y="941"/>
                      </a:lnTo>
                      <a:lnTo>
                        <a:pt x="2635" y="939"/>
                      </a:lnTo>
                      <a:lnTo>
                        <a:pt x="2650" y="939"/>
                      </a:lnTo>
                      <a:lnTo>
                        <a:pt x="2635" y="937"/>
                      </a:lnTo>
                      <a:lnTo>
                        <a:pt x="2630" y="938"/>
                      </a:lnTo>
                      <a:lnTo>
                        <a:pt x="2630" y="935"/>
                      </a:lnTo>
                      <a:lnTo>
                        <a:pt x="2635" y="931"/>
                      </a:lnTo>
                      <a:lnTo>
                        <a:pt x="2637" y="926"/>
                      </a:lnTo>
                      <a:lnTo>
                        <a:pt x="2639" y="920"/>
                      </a:lnTo>
                      <a:lnTo>
                        <a:pt x="2664" y="912"/>
                      </a:lnTo>
                      <a:lnTo>
                        <a:pt x="2669" y="910"/>
                      </a:lnTo>
                      <a:lnTo>
                        <a:pt x="2675" y="910"/>
                      </a:lnTo>
                      <a:lnTo>
                        <a:pt x="2683" y="907"/>
                      </a:lnTo>
                      <a:lnTo>
                        <a:pt x="2688" y="904"/>
                      </a:lnTo>
                      <a:lnTo>
                        <a:pt x="2696" y="903"/>
                      </a:lnTo>
                      <a:lnTo>
                        <a:pt x="2707" y="902"/>
                      </a:lnTo>
                      <a:lnTo>
                        <a:pt x="2715" y="896"/>
                      </a:lnTo>
                      <a:lnTo>
                        <a:pt x="2711" y="893"/>
                      </a:lnTo>
                      <a:lnTo>
                        <a:pt x="2710" y="892"/>
                      </a:lnTo>
                      <a:lnTo>
                        <a:pt x="2708" y="891"/>
                      </a:lnTo>
                      <a:lnTo>
                        <a:pt x="2706" y="888"/>
                      </a:lnTo>
                      <a:lnTo>
                        <a:pt x="2703" y="883"/>
                      </a:lnTo>
                      <a:lnTo>
                        <a:pt x="2704" y="878"/>
                      </a:lnTo>
                      <a:lnTo>
                        <a:pt x="2702" y="869"/>
                      </a:lnTo>
                      <a:lnTo>
                        <a:pt x="2702" y="868"/>
                      </a:lnTo>
                      <a:lnTo>
                        <a:pt x="2696" y="870"/>
                      </a:lnTo>
                      <a:lnTo>
                        <a:pt x="2685" y="878"/>
                      </a:lnTo>
                      <a:lnTo>
                        <a:pt x="2681" y="877"/>
                      </a:lnTo>
                      <a:lnTo>
                        <a:pt x="2676" y="880"/>
                      </a:lnTo>
                      <a:lnTo>
                        <a:pt x="2662" y="877"/>
                      </a:lnTo>
                      <a:lnTo>
                        <a:pt x="2658" y="872"/>
                      </a:lnTo>
                      <a:lnTo>
                        <a:pt x="2661" y="866"/>
                      </a:lnTo>
                      <a:lnTo>
                        <a:pt x="2665" y="855"/>
                      </a:lnTo>
                      <a:lnTo>
                        <a:pt x="2665" y="851"/>
                      </a:lnTo>
                      <a:lnTo>
                        <a:pt x="2671" y="846"/>
                      </a:lnTo>
                      <a:lnTo>
                        <a:pt x="2672" y="843"/>
                      </a:lnTo>
                      <a:lnTo>
                        <a:pt x="2677" y="842"/>
                      </a:lnTo>
                      <a:lnTo>
                        <a:pt x="2689" y="827"/>
                      </a:lnTo>
                      <a:lnTo>
                        <a:pt x="2700" y="820"/>
                      </a:lnTo>
                      <a:lnTo>
                        <a:pt x="2707" y="817"/>
                      </a:lnTo>
                      <a:lnTo>
                        <a:pt x="2718" y="812"/>
                      </a:lnTo>
                      <a:lnTo>
                        <a:pt x="2723" y="812"/>
                      </a:lnTo>
                      <a:lnTo>
                        <a:pt x="2734" y="805"/>
                      </a:lnTo>
                      <a:lnTo>
                        <a:pt x="2755" y="798"/>
                      </a:lnTo>
                      <a:lnTo>
                        <a:pt x="2764" y="794"/>
                      </a:lnTo>
                      <a:lnTo>
                        <a:pt x="2770" y="794"/>
                      </a:lnTo>
                      <a:lnTo>
                        <a:pt x="2768" y="793"/>
                      </a:lnTo>
                      <a:lnTo>
                        <a:pt x="2774" y="790"/>
                      </a:lnTo>
                      <a:lnTo>
                        <a:pt x="2779" y="794"/>
                      </a:lnTo>
                      <a:lnTo>
                        <a:pt x="2784" y="796"/>
                      </a:lnTo>
                      <a:lnTo>
                        <a:pt x="2790" y="793"/>
                      </a:lnTo>
                      <a:lnTo>
                        <a:pt x="2799" y="793"/>
                      </a:lnTo>
                      <a:lnTo>
                        <a:pt x="2798" y="798"/>
                      </a:lnTo>
                      <a:lnTo>
                        <a:pt x="2803" y="800"/>
                      </a:lnTo>
                      <a:lnTo>
                        <a:pt x="2814" y="792"/>
                      </a:lnTo>
                      <a:lnTo>
                        <a:pt x="2809" y="790"/>
                      </a:lnTo>
                      <a:lnTo>
                        <a:pt x="2809" y="786"/>
                      </a:lnTo>
                      <a:lnTo>
                        <a:pt x="2814" y="781"/>
                      </a:lnTo>
                      <a:lnTo>
                        <a:pt x="2816" y="775"/>
                      </a:lnTo>
                      <a:lnTo>
                        <a:pt x="2810" y="779"/>
                      </a:lnTo>
                      <a:lnTo>
                        <a:pt x="2805" y="782"/>
                      </a:lnTo>
                      <a:lnTo>
                        <a:pt x="2802" y="777"/>
                      </a:lnTo>
                      <a:lnTo>
                        <a:pt x="2798" y="774"/>
                      </a:lnTo>
                      <a:lnTo>
                        <a:pt x="2793" y="777"/>
                      </a:lnTo>
                      <a:lnTo>
                        <a:pt x="2790" y="782"/>
                      </a:lnTo>
                      <a:lnTo>
                        <a:pt x="2784" y="778"/>
                      </a:lnTo>
                      <a:lnTo>
                        <a:pt x="2780" y="781"/>
                      </a:lnTo>
                      <a:lnTo>
                        <a:pt x="2779" y="782"/>
                      </a:lnTo>
                      <a:lnTo>
                        <a:pt x="2775" y="786"/>
                      </a:lnTo>
                      <a:lnTo>
                        <a:pt x="2775" y="784"/>
                      </a:lnTo>
                      <a:lnTo>
                        <a:pt x="2780" y="781"/>
                      </a:lnTo>
                      <a:lnTo>
                        <a:pt x="2784" y="777"/>
                      </a:lnTo>
                      <a:lnTo>
                        <a:pt x="2795" y="775"/>
                      </a:lnTo>
                      <a:lnTo>
                        <a:pt x="2801" y="771"/>
                      </a:lnTo>
                      <a:lnTo>
                        <a:pt x="2806" y="770"/>
                      </a:lnTo>
                      <a:lnTo>
                        <a:pt x="2803" y="775"/>
                      </a:lnTo>
                      <a:lnTo>
                        <a:pt x="2809" y="771"/>
                      </a:lnTo>
                      <a:lnTo>
                        <a:pt x="2806" y="777"/>
                      </a:lnTo>
                      <a:lnTo>
                        <a:pt x="2806" y="781"/>
                      </a:lnTo>
                      <a:lnTo>
                        <a:pt x="2807" y="781"/>
                      </a:lnTo>
                      <a:lnTo>
                        <a:pt x="2822" y="766"/>
                      </a:lnTo>
                      <a:lnTo>
                        <a:pt x="2833" y="762"/>
                      </a:lnTo>
                      <a:lnTo>
                        <a:pt x="2845" y="751"/>
                      </a:lnTo>
                      <a:lnTo>
                        <a:pt x="2858" y="746"/>
                      </a:lnTo>
                      <a:lnTo>
                        <a:pt x="2863" y="740"/>
                      </a:lnTo>
                      <a:lnTo>
                        <a:pt x="2870" y="728"/>
                      </a:lnTo>
                      <a:lnTo>
                        <a:pt x="2870" y="731"/>
                      </a:lnTo>
                      <a:lnTo>
                        <a:pt x="2888" y="702"/>
                      </a:lnTo>
                      <a:lnTo>
                        <a:pt x="2905" y="682"/>
                      </a:lnTo>
                      <a:lnTo>
                        <a:pt x="2916" y="676"/>
                      </a:lnTo>
                      <a:lnTo>
                        <a:pt x="2921" y="676"/>
                      </a:lnTo>
                      <a:lnTo>
                        <a:pt x="2958" y="668"/>
                      </a:lnTo>
                      <a:lnTo>
                        <a:pt x="2999" y="657"/>
                      </a:lnTo>
                      <a:lnTo>
                        <a:pt x="3018" y="652"/>
                      </a:lnTo>
                      <a:lnTo>
                        <a:pt x="3102" y="630"/>
                      </a:lnTo>
                      <a:lnTo>
                        <a:pt x="3102" y="629"/>
                      </a:lnTo>
                      <a:lnTo>
                        <a:pt x="3100" y="623"/>
                      </a:lnTo>
                      <a:lnTo>
                        <a:pt x="3103" y="614"/>
                      </a:lnTo>
                      <a:lnTo>
                        <a:pt x="3103" y="609"/>
                      </a:lnTo>
                      <a:lnTo>
                        <a:pt x="3109" y="605"/>
                      </a:lnTo>
                      <a:lnTo>
                        <a:pt x="3114" y="606"/>
                      </a:lnTo>
                      <a:lnTo>
                        <a:pt x="3119" y="600"/>
                      </a:lnTo>
                      <a:lnTo>
                        <a:pt x="3124" y="595"/>
                      </a:lnTo>
                      <a:lnTo>
                        <a:pt x="3128" y="598"/>
                      </a:lnTo>
                      <a:lnTo>
                        <a:pt x="3133" y="596"/>
                      </a:lnTo>
                      <a:lnTo>
                        <a:pt x="3132" y="591"/>
                      </a:lnTo>
                      <a:lnTo>
                        <a:pt x="3133" y="586"/>
                      </a:lnTo>
                      <a:lnTo>
                        <a:pt x="3134" y="586"/>
                      </a:lnTo>
                      <a:lnTo>
                        <a:pt x="3140" y="587"/>
                      </a:lnTo>
                      <a:lnTo>
                        <a:pt x="3134" y="576"/>
                      </a:lnTo>
                      <a:lnTo>
                        <a:pt x="3134" y="576"/>
                      </a:lnTo>
                      <a:lnTo>
                        <a:pt x="3136" y="571"/>
                      </a:lnTo>
                      <a:lnTo>
                        <a:pt x="3138" y="565"/>
                      </a:lnTo>
                      <a:lnTo>
                        <a:pt x="3148" y="554"/>
                      </a:lnTo>
                      <a:lnTo>
                        <a:pt x="3145" y="550"/>
                      </a:lnTo>
                      <a:lnTo>
                        <a:pt x="3151" y="539"/>
                      </a:lnTo>
                      <a:lnTo>
                        <a:pt x="3147" y="534"/>
                      </a:lnTo>
                      <a:lnTo>
                        <a:pt x="3147" y="523"/>
                      </a:lnTo>
                      <a:lnTo>
                        <a:pt x="3144" y="519"/>
                      </a:lnTo>
                      <a:lnTo>
                        <a:pt x="3147" y="503"/>
                      </a:lnTo>
                      <a:lnTo>
                        <a:pt x="3151" y="496"/>
                      </a:lnTo>
                      <a:lnTo>
                        <a:pt x="3147" y="473"/>
                      </a:lnTo>
                      <a:lnTo>
                        <a:pt x="3171" y="402"/>
                      </a:lnTo>
                      <a:lnTo>
                        <a:pt x="3176" y="401"/>
                      </a:lnTo>
                      <a:lnTo>
                        <a:pt x="3182" y="401"/>
                      </a:lnTo>
                      <a:lnTo>
                        <a:pt x="3185" y="412"/>
                      </a:lnTo>
                      <a:lnTo>
                        <a:pt x="3190" y="416"/>
                      </a:lnTo>
                      <a:lnTo>
                        <a:pt x="3197" y="419"/>
                      </a:lnTo>
                      <a:lnTo>
                        <a:pt x="3202" y="413"/>
                      </a:lnTo>
                      <a:lnTo>
                        <a:pt x="3206" y="411"/>
                      </a:lnTo>
                      <a:lnTo>
                        <a:pt x="3212" y="405"/>
                      </a:lnTo>
                      <a:lnTo>
                        <a:pt x="3216" y="402"/>
                      </a:lnTo>
                      <a:lnTo>
                        <a:pt x="3220" y="397"/>
                      </a:lnTo>
                      <a:lnTo>
                        <a:pt x="3227" y="394"/>
                      </a:lnTo>
                      <a:lnTo>
                        <a:pt x="3232" y="397"/>
                      </a:lnTo>
                      <a:lnTo>
                        <a:pt x="3243" y="401"/>
                      </a:lnTo>
                      <a:lnTo>
                        <a:pt x="3254" y="408"/>
                      </a:lnTo>
                      <a:lnTo>
                        <a:pt x="3258" y="409"/>
                      </a:lnTo>
                      <a:lnTo>
                        <a:pt x="3281" y="478"/>
                      </a:lnTo>
                      <a:lnTo>
                        <a:pt x="3288" y="496"/>
                      </a:lnTo>
                      <a:lnTo>
                        <a:pt x="3288" y="501"/>
                      </a:lnTo>
                      <a:lnTo>
                        <a:pt x="3290" y="507"/>
                      </a:lnTo>
                      <a:lnTo>
                        <a:pt x="3289" y="511"/>
                      </a:lnTo>
                      <a:lnTo>
                        <a:pt x="3292" y="516"/>
                      </a:lnTo>
                      <a:lnTo>
                        <a:pt x="3296" y="515"/>
                      </a:lnTo>
                      <a:lnTo>
                        <a:pt x="3301" y="519"/>
                      </a:lnTo>
                      <a:lnTo>
                        <a:pt x="3307" y="519"/>
                      </a:lnTo>
                      <a:lnTo>
                        <a:pt x="3312" y="518"/>
                      </a:lnTo>
                      <a:lnTo>
                        <a:pt x="3316" y="519"/>
                      </a:lnTo>
                      <a:lnTo>
                        <a:pt x="3315" y="524"/>
                      </a:lnTo>
                      <a:lnTo>
                        <a:pt x="3316" y="530"/>
                      </a:lnTo>
                      <a:lnTo>
                        <a:pt x="3320" y="535"/>
                      </a:lnTo>
                      <a:lnTo>
                        <a:pt x="3320" y="541"/>
                      </a:lnTo>
                      <a:lnTo>
                        <a:pt x="3323" y="546"/>
                      </a:lnTo>
                      <a:lnTo>
                        <a:pt x="3328" y="550"/>
                      </a:lnTo>
                      <a:lnTo>
                        <a:pt x="3332" y="546"/>
                      </a:lnTo>
                      <a:lnTo>
                        <a:pt x="3336" y="546"/>
                      </a:lnTo>
                      <a:lnTo>
                        <a:pt x="3336" y="542"/>
                      </a:lnTo>
                      <a:lnTo>
                        <a:pt x="3338" y="541"/>
                      </a:lnTo>
                      <a:lnTo>
                        <a:pt x="3342" y="548"/>
                      </a:lnTo>
                      <a:lnTo>
                        <a:pt x="3347" y="548"/>
                      </a:lnTo>
                      <a:lnTo>
                        <a:pt x="3347" y="545"/>
                      </a:lnTo>
                      <a:lnTo>
                        <a:pt x="3353" y="543"/>
                      </a:lnTo>
                      <a:lnTo>
                        <a:pt x="3358" y="549"/>
                      </a:lnTo>
                      <a:lnTo>
                        <a:pt x="3364" y="549"/>
                      </a:lnTo>
                      <a:lnTo>
                        <a:pt x="3368" y="545"/>
                      </a:lnTo>
                      <a:lnTo>
                        <a:pt x="3373" y="541"/>
                      </a:lnTo>
                      <a:lnTo>
                        <a:pt x="3377" y="537"/>
                      </a:lnTo>
                      <a:lnTo>
                        <a:pt x="3383" y="538"/>
                      </a:lnTo>
                      <a:lnTo>
                        <a:pt x="3388" y="533"/>
                      </a:lnTo>
                      <a:lnTo>
                        <a:pt x="3387" y="529"/>
                      </a:lnTo>
                      <a:lnTo>
                        <a:pt x="3392" y="530"/>
                      </a:lnTo>
                      <a:lnTo>
                        <a:pt x="3396" y="519"/>
                      </a:lnTo>
                      <a:lnTo>
                        <a:pt x="3393" y="519"/>
                      </a:lnTo>
                      <a:lnTo>
                        <a:pt x="3388" y="516"/>
                      </a:lnTo>
                      <a:lnTo>
                        <a:pt x="3393" y="514"/>
                      </a:lnTo>
                      <a:lnTo>
                        <a:pt x="3397" y="507"/>
                      </a:lnTo>
                      <a:lnTo>
                        <a:pt x="3395" y="514"/>
                      </a:lnTo>
                      <a:lnTo>
                        <a:pt x="3396" y="518"/>
                      </a:lnTo>
                      <a:lnTo>
                        <a:pt x="3396" y="518"/>
                      </a:lnTo>
                      <a:lnTo>
                        <a:pt x="3402" y="520"/>
                      </a:lnTo>
                      <a:lnTo>
                        <a:pt x="3403" y="522"/>
                      </a:lnTo>
                      <a:lnTo>
                        <a:pt x="3406" y="520"/>
                      </a:lnTo>
                      <a:lnTo>
                        <a:pt x="3408" y="520"/>
                      </a:lnTo>
                      <a:lnTo>
                        <a:pt x="3408" y="360"/>
                      </a:lnTo>
                      <a:lnTo>
                        <a:pt x="3407" y="359"/>
                      </a:lnTo>
                      <a:lnTo>
                        <a:pt x="3402" y="362"/>
                      </a:lnTo>
                      <a:lnTo>
                        <a:pt x="3396" y="366"/>
                      </a:lnTo>
                      <a:lnTo>
                        <a:pt x="3392" y="364"/>
                      </a:lnTo>
                      <a:lnTo>
                        <a:pt x="3388" y="366"/>
                      </a:lnTo>
                      <a:lnTo>
                        <a:pt x="3395" y="358"/>
                      </a:lnTo>
                      <a:lnTo>
                        <a:pt x="3397" y="352"/>
                      </a:lnTo>
                      <a:lnTo>
                        <a:pt x="3399" y="348"/>
                      </a:lnTo>
                      <a:lnTo>
                        <a:pt x="3403" y="343"/>
                      </a:lnTo>
                      <a:lnTo>
                        <a:pt x="3402" y="337"/>
                      </a:lnTo>
                      <a:lnTo>
                        <a:pt x="3404" y="332"/>
                      </a:lnTo>
                      <a:lnTo>
                        <a:pt x="3400" y="321"/>
                      </a:lnTo>
                      <a:lnTo>
                        <a:pt x="3402" y="317"/>
                      </a:lnTo>
                      <a:lnTo>
                        <a:pt x="3402" y="312"/>
                      </a:lnTo>
                      <a:lnTo>
                        <a:pt x="3403" y="306"/>
                      </a:lnTo>
                      <a:lnTo>
                        <a:pt x="3400" y="305"/>
                      </a:lnTo>
                      <a:lnTo>
                        <a:pt x="3395" y="301"/>
                      </a:lnTo>
                      <a:lnTo>
                        <a:pt x="3384" y="306"/>
                      </a:lnTo>
                      <a:lnTo>
                        <a:pt x="3387" y="301"/>
                      </a:lnTo>
                      <a:lnTo>
                        <a:pt x="3380" y="305"/>
                      </a:lnTo>
                      <a:lnTo>
                        <a:pt x="3374" y="309"/>
                      </a:lnTo>
                      <a:lnTo>
                        <a:pt x="3370" y="314"/>
                      </a:lnTo>
                      <a:lnTo>
                        <a:pt x="3368" y="320"/>
                      </a:lnTo>
                      <a:lnTo>
                        <a:pt x="3362" y="324"/>
                      </a:lnTo>
                      <a:lnTo>
                        <a:pt x="3360" y="329"/>
                      </a:lnTo>
                      <a:lnTo>
                        <a:pt x="3357" y="328"/>
                      </a:lnTo>
                      <a:lnTo>
                        <a:pt x="3349" y="316"/>
                      </a:lnTo>
                      <a:lnTo>
                        <a:pt x="3343" y="312"/>
                      </a:lnTo>
                      <a:lnTo>
                        <a:pt x="3339" y="310"/>
                      </a:lnTo>
                      <a:lnTo>
                        <a:pt x="3332" y="313"/>
                      </a:lnTo>
                      <a:lnTo>
                        <a:pt x="3327" y="313"/>
                      </a:lnTo>
                      <a:lnTo>
                        <a:pt x="3323" y="312"/>
                      </a:lnTo>
                      <a:lnTo>
                        <a:pt x="3312" y="312"/>
                      </a:lnTo>
                      <a:lnTo>
                        <a:pt x="3307" y="308"/>
                      </a:lnTo>
                      <a:lnTo>
                        <a:pt x="3292" y="321"/>
                      </a:lnTo>
                      <a:lnTo>
                        <a:pt x="3285" y="321"/>
                      </a:lnTo>
                      <a:lnTo>
                        <a:pt x="3290" y="320"/>
                      </a:lnTo>
                      <a:lnTo>
                        <a:pt x="3296" y="314"/>
                      </a:lnTo>
                      <a:lnTo>
                        <a:pt x="3301" y="312"/>
                      </a:lnTo>
                      <a:lnTo>
                        <a:pt x="3301" y="306"/>
                      </a:lnTo>
                      <a:lnTo>
                        <a:pt x="3307" y="305"/>
                      </a:lnTo>
                      <a:lnTo>
                        <a:pt x="3312" y="306"/>
                      </a:lnTo>
                      <a:lnTo>
                        <a:pt x="3312" y="303"/>
                      </a:lnTo>
                      <a:lnTo>
                        <a:pt x="3317" y="301"/>
                      </a:lnTo>
                      <a:lnTo>
                        <a:pt x="3323" y="301"/>
                      </a:lnTo>
                      <a:lnTo>
                        <a:pt x="3328" y="291"/>
                      </a:lnTo>
                      <a:lnTo>
                        <a:pt x="3336" y="294"/>
                      </a:lnTo>
                      <a:lnTo>
                        <a:pt x="3346" y="294"/>
                      </a:lnTo>
                      <a:lnTo>
                        <a:pt x="3362" y="295"/>
                      </a:lnTo>
                      <a:lnTo>
                        <a:pt x="3366" y="294"/>
                      </a:lnTo>
                      <a:lnTo>
                        <a:pt x="3373" y="289"/>
                      </a:lnTo>
                      <a:lnTo>
                        <a:pt x="3384" y="272"/>
                      </a:lnTo>
                      <a:lnTo>
                        <a:pt x="3389" y="270"/>
                      </a:lnTo>
                      <a:lnTo>
                        <a:pt x="3389" y="257"/>
                      </a:lnTo>
                      <a:lnTo>
                        <a:pt x="3395" y="253"/>
                      </a:lnTo>
                      <a:lnTo>
                        <a:pt x="3407" y="244"/>
                      </a:lnTo>
                      <a:lnTo>
                        <a:pt x="3407" y="240"/>
                      </a:lnTo>
                      <a:lnTo>
                        <a:pt x="3408" y="238"/>
                      </a:lnTo>
                      <a:lnTo>
                        <a:pt x="3408" y="226"/>
                      </a:lnTo>
                      <a:lnTo>
                        <a:pt x="3406" y="223"/>
                      </a:lnTo>
                      <a:lnTo>
                        <a:pt x="3404" y="223"/>
                      </a:lnTo>
                      <a:lnTo>
                        <a:pt x="3399" y="221"/>
                      </a:lnTo>
                      <a:lnTo>
                        <a:pt x="3393" y="218"/>
                      </a:lnTo>
                      <a:lnTo>
                        <a:pt x="3392" y="219"/>
                      </a:lnTo>
                      <a:lnTo>
                        <a:pt x="3393" y="218"/>
                      </a:lnTo>
                      <a:lnTo>
                        <a:pt x="3393" y="217"/>
                      </a:lnTo>
                      <a:lnTo>
                        <a:pt x="3388" y="217"/>
                      </a:lnTo>
                      <a:lnTo>
                        <a:pt x="3388" y="217"/>
                      </a:lnTo>
                      <a:lnTo>
                        <a:pt x="3388" y="217"/>
                      </a:lnTo>
                      <a:lnTo>
                        <a:pt x="3385" y="213"/>
                      </a:lnTo>
                      <a:lnTo>
                        <a:pt x="3396" y="213"/>
                      </a:lnTo>
                      <a:lnTo>
                        <a:pt x="3402" y="211"/>
                      </a:lnTo>
                      <a:lnTo>
                        <a:pt x="3400" y="207"/>
                      </a:lnTo>
                      <a:lnTo>
                        <a:pt x="3391" y="202"/>
                      </a:lnTo>
                      <a:lnTo>
                        <a:pt x="3374" y="196"/>
                      </a:lnTo>
                      <a:lnTo>
                        <a:pt x="3369" y="196"/>
                      </a:lnTo>
                      <a:lnTo>
                        <a:pt x="3361" y="195"/>
                      </a:lnTo>
                      <a:lnTo>
                        <a:pt x="3354" y="195"/>
                      </a:lnTo>
                      <a:lnTo>
                        <a:pt x="3339" y="199"/>
                      </a:lnTo>
                      <a:lnTo>
                        <a:pt x="3328" y="199"/>
                      </a:lnTo>
                      <a:lnTo>
                        <a:pt x="3317" y="203"/>
                      </a:lnTo>
                      <a:lnTo>
                        <a:pt x="3309" y="209"/>
                      </a:lnTo>
                      <a:lnTo>
                        <a:pt x="3288" y="218"/>
                      </a:lnTo>
                      <a:lnTo>
                        <a:pt x="3267" y="233"/>
                      </a:lnTo>
                      <a:lnTo>
                        <a:pt x="3248" y="252"/>
                      </a:lnTo>
                      <a:lnTo>
                        <a:pt x="3237" y="259"/>
                      </a:lnTo>
                      <a:lnTo>
                        <a:pt x="3233" y="264"/>
                      </a:lnTo>
                      <a:lnTo>
                        <a:pt x="3228" y="267"/>
                      </a:lnTo>
                      <a:lnTo>
                        <a:pt x="3209" y="286"/>
                      </a:lnTo>
                      <a:lnTo>
                        <a:pt x="3205" y="289"/>
                      </a:lnTo>
                      <a:lnTo>
                        <a:pt x="3199" y="294"/>
                      </a:lnTo>
                      <a:lnTo>
                        <a:pt x="3193" y="303"/>
                      </a:lnTo>
                      <a:lnTo>
                        <a:pt x="3187" y="309"/>
                      </a:lnTo>
                      <a:lnTo>
                        <a:pt x="3186" y="314"/>
                      </a:lnTo>
                      <a:lnTo>
                        <a:pt x="3167" y="335"/>
                      </a:lnTo>
                      <a:lnTo>
                        <a:pt x="3152" y="362"/>
                      </a:lnTo>
                      <a:lnTo>
                        <a:pt x="3148" y="367"/>
                      </a:lnTo>
                      <a:lnTo>
                        <a:pt x="3145" y="377"/>
                      </a:lnTo>
                      <a:lnTo>
                        <a:pt x="3145" y="379"/>
                      </a:lnTo>
                      <a:lnTo>
                        <a:pt x="3143" y="385"/>
                      </a:lnTo>
                      <a:lnTo>
                        <a:pt x="3134" y="407"/>
                      </a:lnTo>
                      <a:lnTo>
                        <a:pt x="3129" y="412"/>
                      </a:lnTo>
                      <a:lnTo>
                        <a:pt x="3129" y="417"/>
                      </a:lnTo>
                      <a:lnTo>
                        <a:pt x="3129" y="423"/>
                      </a:lnTo>
                      <a:lnTo>
                        <a:pt x="3125" y="428"/>
                      </a:lnTo>
                      <a:lnTo>
                        <a:pt x="3122" y="434"/>
                      </a:lnTo>
                      <a:lnTo>
                        <a:pt x="3119" y="444"/>
                      </a:lnTo>
                      <a:lnTo>
                        <a:pt x="3114" y="455"/>
                      </a:lnTo>
                      <a:lnTo>
                        <a:pt x="3109" y="459"/>
                      </a:lnTo>
                      <a:lnTo>
                        <a:pt x="3088" y="478"/>
                      </a:lnTo>
                      <a:lnTo>
                        <a:pt x="3083" y="480"/>
                      </a:lnTo>
                      <a:lnTo>
                        <a:pt x="3080" y="485"/>
                      </a:lnTo>
                      <a:lnTo>
                        <a:pt x="3077" y="488"/>
                      </a:lnTo>
                      <a:lnTo>
                        <a:pt x="3073" y="492"/>
                      </a:lnTo>
                      <a:lnTo>
                        <a:pt x="3077" y="488"/>
                      </a:lnTo>
                      <a:lnTo>
                        <a:pt x="3079" y="482"/>
                      </a:lnTo>
                      <a:lnTo>
                        <a:pt x="3081" y="477"/>
                      </a:lnTo>
                      <a:lnTo>
                        <a:pt x="3087" y="466"/>
                      </a:lnTo>
                      <a:lnTo>
                        <a:pt x="3091" y="461"/>
                      </a:lnTo>
                      <a:lnTo>
                        <a:pt x="3096" y="457"/>
                      </a:lnTo>
                      <a:lnTo>
                        <a:pt x="3100" y="451"/>
                      </a:lnTo>
                      <a:lnTo>
                        <a:pt x="3103" y="442"/>
                      </a:lnTo>
                      <a:lnTo>
                        <a:pt x="3105" y="425"/>
                      </a:lnTo>
                      <a:lnTo>
                        <a:pt x="3117" y="415"/>
                      </a:lnTo>
                      <a:lnTo>
                        <a:pt x="3117" y="411"/>
                      </a:lnTo>
                      <a:lnTo>
                        <a:pt x="3118" y="405"/>
                      </a:lnTo>
                      <a:lnTo>
                        <a:pt x="3121" y="400"/>
                      </a:lnTo>
                      <a:lnTo>
                        <a:pt x="3125" y="394"/>
                      </a:lnTo>
                      <a:lnTo>
                        <a:pt x="3128" y="386"/>
                      </a:lnTo>
                      <a:lnTo>
                        <a:pt x="3129" y="370"/>
                      </a:lnTo>
                      <a:lnTo>
                        <a:pt x="3129" y="359"/>
                      </a:lnTo>
                      <a:lnTo>
                        <a:pt x="3124" y="359"/>
                      </a:lnTo>
                      <a:lnTo>
                        <a:pt x="3118" y="355"/>
                      </a:lnTo>
                      <a:lnTo>
                        <a:pt x="3113" y="354"/>
                      </a:lnTo>
                      <a:lnTo>
                        <a:pt x="3106" y="356"/>
                      </a:lnTo>
                      <a:lnTo>
                        <a:pt x="3090" y="352"/>
                      </a:lnTo>
                      <a:lnTo>
                        <a:pt x="3084" y="352"/>
                      </a:lnTo>
                      <a:lnTo>
                        <a:pt x="3079" y="354"/>
                      </a:lnTo>
                      <a:lnTo>
                        <a:pt x="3073" y="356"/>
                      </a:lnTo>
                      <a:lnTo>
                        <a:pt x="3064" y="359"/>
                      </a:lnTo>
                      <a:lnTo>
                        <a:pt x="3068" y="354"/>
                      </a:lnTo>
                      <a:lnTo>
                        <a:pt x="3057" y="352"/>
                      </a:lnTo>
                      <a:lnTo>
                        <a:pt x="3052" y="354"/>
                      </a:lnTo>
                      <a:lnTo>
                        <a:pt x="3054" y="351"/>
                      </a:lnTo>
                      <a:lnTo>
                        <a:pt x="3071" y="351"/>
                      </a:lnTo>
                      <a:lnTo>
                        <a:pt x="3076" y="352"/>
                      </a:lnTo>
                      <a:lnTo>
                        <a:pt x="3081" y="351"/>
                      </a:lnTo>
                      <a:lnTo>
                        <a:pt x="3086" y="351"/>
                      </a:lnTo>
                      <a:lnTo>
                        <a:pt x="3091" y="350"/>
                      </a:lnTo>
                      <a:lnTo>
                        <a:pt x="3102" y="352"/>
                      </a:lnTo>
                      <a:lnTo>
                        <a:pt x="3107" y="352"/>
                      </a:lnTo>
                      <a:lnTo>
                        <a:pt x="3113" y="351"/>
                      </a:lnTo>
                      <a:lnTo>
                        <a:pt x="3118" y="352"/>
                      </a:lnTo>
                      <a:lnTo>
                        <a:pt x="3124" y="356"/>
                      </a:lnTo>
                      <a:lnTo>
                        <a:pt x="3132" y="356"/>
                      </a:lnTo>
                      <a:lnTo>
                        <a:pt x="3141" y="341"/>
                      </a:lnTo>
                      <a:lnTo>
                        <a:pt x="3141" y="337"/>
                      </a:lnTo>
                      <a:lnTo>
                        <a:pt x="3145" y="325"/>
                      </a:lnTo>
                      <a:lnTo>
                        <a:pt x="3145" y="321"/>
                      </a:lnTo>
                      <a:lnTo>
                        <a:pt x="3145" y="316"/>
                      </a:lnTo>
                      <a:lnTo>
                        <a:pt x="3151" y="312"/>
                      </a:lnTo>
                      <a:lnTo>
                        <a:pt x="3151" y="299"/>
                      </a:lnTo>
                      <a:lnTo>
                        <a:pt x="3155" y="294"/>
                      </a:lnTo>
                      <a:lnTo>
                        <a:pt x="3161" y="283"/>
                      </a:lnTo>
                      <a:lnTo>
                        <a:pt x="3167" y="278"/>
                      </a:lnTo>
                      <a:lnTo>
                        <a:pt x="3167" y="272"/>
                      </a:lnTo>
                      <a:lnTo>
                        <a:pt x="3170" y="267"/>
                      </a:lnTo>
                      <a:lnTo>
                        <a:pt x="3175" y="264"/>
                      </a:lnTo>
                      <a:lnTo>
                        <a:pt x="3176" y="260"/>
                      </a:lnTo>
                      <a:lnTo>
                        <a:pt x="3174" y="256"/>
                      </a:lnTo>
                      <a:lnTo>
                        <a:pt x="3176" y="259"/>
                      </a:lnTo>
                      <a:lnTo>
                        <a:pt x="3178" y="261"/>
                      </a:lnTo>
                      <a:lnTo>
                        <a:pt x="3176" y="265"/>
                      </a:lnTo>
                      <a:lnTo>
                        <a:pt x="3180" y="261"/>
                      </a:lnTo>
                      <a:lnTo>
                        <a:pt x="3186" y="259"/>
                      </a:lnTo>
                      <a:lnTo>
                        <a:pt x="3186" y="253"/>
                      </a:lnTo>
                      <a:lnTo>
                        <a:pt x="3180" y="253"/>
                      </a:lnTo>
                      <a:lnTo>
                        <a:pt x="3187" y="251"/>
                      </a:lnTo>
                      <a:lnTo>
                        <a:pt x="3187" y="244"/>
                      </a:lnTo>
                      <a:lnTo>
                        <a:pt x="3198" y="240"/>
                      </a:lnTo>
                      <a:lnTo>
                        <a:pt x="3202" y="240"/>
                      </a:lnTo>
                      <a:lnTo>
                        <a:pt x="3209" y="234"/>
                      </a:lnTo>
                      <a:lnTo>
                        <a:pt x="3210" y="234"/>
                      </a:lnTo>
                      <a:lnTo>
                        <a:pt x="3214" y="230"/>
                      </a:lnTo>
                      <a:lnTo>
                        <a:pt x="3220" y="230"/>
                      </a:lnTo>
                      <a:lnTo>
                        <a:pt x="3225" y="226"/>
                      </a:lnTo>
                      <a:lnTo>
                        <a:pt x="3228" y="215"/>
                      </a:lnTo>
                      <a:lnTo>
                        <a:pt x="3228" y="210"/>
                      </a:lnTo>
                      <a:lnTo>
                        <a:pt x="3225" y="204"/>
                      </a:lnTo>
                      <a:lnTo>
                        <a:pt x="3227" y="196"/>
                      </a:lnTo>
                      <a:lnTo>
                        <a:pt x="3225" y="191"/>
                      </a:lnTo>
                      <a:lnTo>
                        <a:pt x="3225" y="185"/>
                      </a:lnTo>
                      <a:lnTo>
                        <a:pt x="3231" y="184"/>
                      </a:lnTo>
                      <a:lnTo>
                        <a:pt x="3231" y="175"/>
                      </a:lnTo>
                      <a:lnTo>
                        <a:pt x="3232" y="169"/>
                      </a:lnTo>
                      <a:lnTo>
                        <a:pt x="3240" y="161"/>
                      </a:lnTo>
                      <a:lnTo>
                        <a:pt x="3242" y="150"/>
                      </a:lnTo>
                      <a:lnTo>
                        <a:pt x="3248" y="150"/>
                      </a:lnTo>
                      <a:lnTo>
                        <a:pt x="3252" y="147"/>
                      </a:lnTo>
                      <a:lnTo>
                        <a:pt x="3248" y="149"/>
                      </a:lnTo>
                      <a:lnTo>
                        <a:pt x="3247" y="145"/>
                      </a:lnTo>
                      <a:lnTo>
                        <a:pt x="3251" y="141"/>
                      </a:lnTo>
                      <a:lnTo>
                        <a:pt x="3256" y="143"/>
                      </a:lnTo>
                      <a:lnTo>
                        <a:pt x="3262" y="141"/>
                      </a:lnTo>
                      <a:lnTo>
                        <a:pt x="3267" y="141"/>
                      </a:lnTo>
                      <a:lnTo>
                        <a:pt x="3275" y="130"/>
                      </a:lnTo>
                      <a:lnTo>
                        <a:pt x="3281" y="131"/>
                      </a:lnTo>
                      <a:lnTo>
                        <a:pt x="3286" y="128"/>
                      </a:lnTo>
                      <a:lnTo>
                        <a:pt x="3308" y="116"/>
                      </a:lnTo>
                      <a:lnTo>
                        <a:pt x="3313" y="118"/>
                      </a:lnTo>
                      <a:lnTo>
                        <a:pt x="3328" y="114"/>
                      </a:lnTo>
                      <a:lnTo>
                        <a:pt x="3345" y="107"/>
                      </a:lnTo>
                      <a:lnTo>
                        <a:pt x="3349" y="101"/>
                      </a:lnTo>
                      <a:lnTo>
                        <a:pt x="3360" y="103"/>
                      </a:lnTo>
                      <a:lnTo>
                        <a:pt x="3365" y="101"/>
                      </a:lnTo>
                      <a:lnTo>
                        <a:pt x="3370" y="97"/>
                      </a:lnTo>
                      <a:lnTo>
                        <a:pt x="3379" y="93"/>
                      </a:lnTo>
                      <a:lnTo>
                        <a:pt x="3388" y="92"/>
                      </a:lnTo>
                      <a:lnTo>
                        <a:pt x="3395" y="92"/>
                      </a:lnTo>
                      <a:lnTo>
                        <a:pt x="3399" y="89"/>
                      </a:lnTo>
                      <a:lnTo>
                        <a:pt x="3404" y="92"/>
                      </a:lnTo>
                      <a:lnTo>
                        <a:pt x="3406" y="89"/>
                      </a:lnTo>
                      <a:lnTo>
                        <a:pt x="3408" y="88"/>
                      </a:lnTo>
                      <a:lnTo>
                        <a:pt x="3408" y="0"/>
                      </a:lnTo>
                      <a:lnTo>
                        <a:pt x="2525" y="0"/>
                      </a:lnTo>
                      <a:close/>
                      <a:moveTo>
                        <a:pt x="1674" y="369"/>
                      </a:moveTo>
                      <a:lnTo>
                        <a:pt x="1670" y="367"/>
                      </a:lnTo>
                      <a:lnTo>
                        <a:pt x="1664" y="362"/>
                      </a:lnTo>
                      <a:lnTo>
                        <a:pt x="1661" y="369"/>
                      </a:lnTo>
                      <a:lnTo>
                        <a:pt x="1661" y="374"/>
                      </a:lnTo>
                      <a:lnTo>
                        <a:pt x="1663" y="379"/>
                      </a:lnTo>
                      <a:lnTo>
                        <a:pt x="1663" y="385"/>
                      </a:lnTo>
                      <a:lnTo>
                        <a:pt x="1657" y="388"/>
                      </a:lnTo>
                      <a:lnTo>
                        <a:pt x="1652" y="389"/>
                      </a:lnTo>
                      <a:lnTo>
                        <a:pt x="1645" y="385"/>
                      </a:lnTo>
                      <a:lnTo>
                        <a:pt x="1644" y="381"/>
                      </a:lnTo>
                      <a:lnTo>
                        <a:pt x="1642" y="375"/>
                      </a:lnTo>
                      <a:lnTo>
                        <a:pt x="1641" y="364"/>
                      </a:lnTo>
                      <a:lnTo>
                        <a:pt x="1641" y="359"/>
                      </a:lnTo>
                      <a:lnTo>
                        <a:pt x="1644" y="355"/>
                      </a:lnTo>
                      <a:lnTo>
                        <a:pt x="1641" y="350"/>
                      </a:lnTo>
                      <a:lnTo>
                        <a:pt x="1644" y="343"/>
                      </a:lnTo>
                      <a:lnTo>
                        <a:pt x="1644" y="339"/>
                      </a:lnTo>
                      <a:lnTo>
                        <a:pt x="1644" y="335"/>
                      </a:lnTo>
                      <a:lnTo>
                        <a:pt x="1648" y="331"/>
                      </a:lnTo>
                      <a:lnTo>
                        <a:pt x="1649" y="326"/>
                      </a:lnTo>
                      <a:lnTo>
                        <a:pt x="1653" y="321"/>
                      </a:lnTo>
                      <a:lnTo>
                        <a:pt x="1659" y="317"/>
                      </a:lnTo>
                      <a:lnTo>
                        <a:pt x="1656" y="312"/>
                      </a:lnTo>
                      <a:lnTo>
                        <a:pt x="1652" y="312"/>
                      </a:lnTo>
                      <a:lnTo>
                        <a:pt x="1651" y="317"/>
                      </a:lnTo>
                      <a:lnTo>
                        <a:pt x="1646" y="322"/>
                      </a:lnTo>
                      <a:lnTo>
                        <a:pt x="1641" y="321"/>
                      </a:lnTo>
                      <a:lnTo>
                        <a:pt x="1644" y="312"/>
                      </a:lnTo>
                      <a:lnTo>
                        <a:pt x="1649" y="305"/>
                      </a:lnTo>
                      <a:lnTo>
                        <a:pt x="1655" y="294"/>
                      </a:lnTo>
                      <a:lnTo>
                        <a:pt x="1649" y="283"/>
                      </a:lnTo>
                      <a:lnTo>
                        <a:pt x="1645" y="282"/>
                      </a:lnTo>
                      <a:lnTo>
                        <a:pt x="1636" y="290"/>
                      </a:lnTo>
                      <a:lnTo>
                        <a:pt x="1633" y="299"/>
                      </a:lnTo>
                      <a:lnTo>
                        <a:pt x="1627" y="305"/>
                      </a:lnTo>
                      <a:lnTo>
                        <a:pt x="1626" y="303"/>
                      </a:lnTo>
                      <a:lnTo>
                        <a:pt x="1626" y="298"/>
                      </a:lnTo>
                      <a:lnTo>
                        <a:pt x="1625" y="294"/>
                      </a:lnTo>
                      <a:lnTo>
                        <a:pt x="1625" y="287"/>
                      </a:lnTo>
                      <a:lnTo>
                        <a:pt x="1629" y="278"/>
                      </a:lnTo>
                      <a:lnTo>
                        <a:pt x="1629" y="272"/>
                      </a:lnTo>
                      <a:lnTo>
                        <a:pt x="1625" y="261"/>
                      </a:lnTo>
                      <a:lnTo>
                        <a:pt x="1619" y="256"/>
                      </a:lnTo>
                      <a:lnTo>
                        <a:pt x="1614" y="260"/>
                      </a:lnTo>
                      <a:lnTo>
                        <a:pt x="1610" y="264"/>
                      </a:lnTo>
                      <a:lnTo>
                        <a:pt x="1609" y="260"/>
                      </a:lnTo>
                      <a:lnTo>
                        <a:pt x="1614" y="255"/>
                      </a:lnTo>
                      <a:lnTo>
                        <a:pt x="1615" y="249"/>
                      </a:lnTo>
                      <a:lnTo>
                        <a:pt x="1610" y="251"/>
                      </a:lnTo>
                      <a:lnTo>
                        <a:pt x="1604" y="248"/>
                      </a:lnTo>
                      <a:lnTo>
                        <a:pt x="1603" y="253"/>
                      </a:lnTo>
                      <a:lnTo>
                        <a:pt x="1596" y="268"/>
                      </a:lnTo>
                      <a:lnTo>
                        <a:pt x="1592" y="265"/>
                      </a:lnTo>
                      <a:lnTo>
                        <a:pt x="1585" y="263"/>
                      </a:lnTo>
                      <a:lnTo>
                        <a:pt x="1585" y="252"/>
                      </a:lnTo>
                      <a:lnTo>
                        <a:pt x="1581" y="245"/>
                      </a:lnTo>
                      <a:lnTo>
                        <a:pt x="1580" y="240"/>
                      </a:lnTo>
                      <a:lnTo>
                        <a:pt x="1575" y="234"/>
                      </a:lnTo>
                      <a:lnTo>
                        <a:pt x="1571" y="233"/>
                      </a:lnTo>
                      <a:lnTo>
                        <a:pt x="1565" y="227"/>
                      </a:lnTo>
                      <a:lnTo>
                        <a:pt x="1564" y="222"/>
                      </a:lnTo>
                      <a:lnTo>
                        <a:pt x="1562" y="217"/>
                      </a:lnTo>
                      <a:lnTo>
                        <a:pt x="1552" y="207"/>
                      </a:lnTo>
                      <a:lnTo>
                        <a:pt x="1547" y="202"/>
                      </a:lnTo>
                      <a:lnTo>
                        <a:pt x="1546" y="196"/>
                      </a:lnTo>
                      <a:lnTo>
                        <a:pt x="1543" y="192"/>
                      </a:lnTo>
                      <a:lnTo>
                        <a:pt x="1542" y="187"/>
                      </a:lnTo>
                      <a:lnTo>
                        <a:pt x="1553" y="181"/>
                      </a:lnTo>
                      <a:lnTo>
                        <a:pt x="1558" y="180"/>
                      </a:lnTo>
                      <a:lnTo>
                        <a:pt x="1562" y="175"/>
                      </a:lnTo>
                      <a:lnTo>
                        <a:pt x="1558" y="175"/>
                      </a:lnTo>
                      <a:lnTo>
                        <a:pt x="1553" y="175"/>
                      </a:lnTo>
                      <a:lnTo>
                        <a:pt x="1550" y="173"/>
                      </a:lnTo>
                      <a:lnTo>
                        <a:pt x="1545" y="176"/>
                      </a:lnTo>
                      <a:lnTo>
                        <a:pt x="1541" y="175"/>
                      </a:lnTo>
                      <a:lnTo>
                        <a:pt x="1535" y="172"/>
                      </a:lnTo>
                      <a:lnTo>
                        <a:pt x="1531" y="166"/>
                      </a:lnTo>
                      <a:lnTo>
                        <a:pt x="1526" y="164"/>
                      </a:lnTo>
                      <a:lnTo>
                        <a:pt x="1528" y="149"/>
                      </a:lnTo>
                      <a:lnTo>
                        <a:pt x="1535" y="143"/>
                      </a:lnTo>
                      <a:lnTo>
                        <a:pt x="1535" y="142"/>
                      </a:lnTo>
                      <a:lnTo>
                        <a:pt x="1537" y="131"/>
                      </a:lnTo>
                      <a:lnTo>
                        <a:pt x="1539" y="126"/>
                      </a:lnTo>
                      <a:lnTo>
                        <a:pt x="1539" y="120"/>
                      </a:lnTo>
                      <a:lnTo>
                        <a:pt x="1542" y="111"/>
                      </a:lnTo>
                      <a:lnTo>
                        <a:pt x="1550" y="110"/>
                      </a:lnTo>
                      <a:lnTo>
                        <a:pt x="1556" y="114"/>
                      </a:lnTo>
                      <a:lnTo>
                        <a:pt x="1561" y="112"/>
                      </a:lnTo>
                      <a:lnTo>
                        <a:pt x="1571" y="112"/>
                      </a:lnTo>
                      <a:lnTo>
                        <a:pt x="1576" y="114"/>
                      </a:lnTo>
                      <a:lnTo>
                        <a:pt x="1587" y="120"/>
                      </a:lnTo>
                      <a:lnTo>
                        <a:pt x="1592" y="126"/>
                      </a:lnTo>
                      <a:lnTo>
                        <a:pt x="1598" y="122"/>
                      </a:lnTo>
                      <a:lnTo>
                        <a:pt x="1598" y="122"/>
                      </a:lnTo>
                      <a:lnTo>
                        <a:pt x="1599" y="127"/>
                      </a:lnTo>
                      <a:lnTo>
                        <a:pt x="1599" y="133"/>
                      </a:lnTo>
                      <a:lnTo>
                        <a:pt x="1604" y="138"/>
                      </a:lnTo>
                      <a:lnTo>
                        <a:pt x="1607" y="143"/>
                      </a:lnTo>
                      <a:lnTo>
                        <a:pt x="1607" y="149"/>
                      </a:lnTo>
                      <a:lnTo>
                        <a:pt x="1611" y="153"/>
                      </a:lnTo>
                      <a:lnTo>
                        <a:pt x="1611" y="158"/>
                      </a:lnTo>
                      <a:lnTo>
                        <a:pt x="1615" y="164"/>
                      </a:lnTo>
                      <a:lnTo>
                        <a:pt x="1618" y="173"/>
                      </a:lnTo>
                      <a:lnTo>
                        <a:pt x="1623" y="179"/>
                      </a:lnTo>
                      <a:lnTo>
                        <a:pt x="1621" y="183"/>
                      </a:lnTo>
                      <a:lnTo>
                        <a:pt x="1621" y="188"/>
                      </a:lnTo>
                      <a:lnTo>
                        <a:pt x="1619" y="191"/>
                      </a:lnTo>
                      <a:lnTo>
                        <a:pt x="1630" y="206"/>
                      </a:lnTo>
                      <a:lnTo>
                        <a:pt x="1633" y="217"/>
                      </a:lnTo>
                      <a:lnTo>
                        <a:pt x="1638" y="227"/>
                      </a:lnTo>
                      <a:lnTo>
                        <a:pt x="1637" y="233"/>
                      </a:lnTo>
                      <a:lnTo>
                        <a:pt x="1640" y="238"/>
                      </a:lnTo>
                      <a:lnTo>
                        <a:pt x="1637" y="244"/>
                      </a:lnTo>
                      <a:lnTo>
                        <a:pt x="1641" y="249"/>
                      </a:lnTo>
                      <a:lnTo>
                        <a:pt x="1644" y="255"/>
                      </a:lnTo>
                      <a:lnTo>
                        <a:pt x="1648" y="260"/>
                      </a:lnTo>
                      <a:lnTo>
                        <a:pt x="1649" y="270"/>
                      </a:lnTo>
                      <a:lnTo>
                        <a:pt x="1655" y="272"/>
                      </a:lnTo>
                      <a:lnTo>
                        <a:pt x="1657" y="278"/>
                      </a:lnTo>
                      <a:lnTo>
                        <a:pt x="1653" y="278"/>
                      </a:lnTo>
                      <a:lnTo>
                        <a:pt x="1653" y="282"/>
                      </a:lnTo>
                      <a:lnTo>
                        <a:pt x="1661" y="293"/>
                      </a:lnTo>
                      <a:lnTo>
                        <a:pt x="1665" y="303"/>
                      </a:lnTo>
                      <a:lnTo>
                        <a:pt x="1670" y="310"/>
                      </a:lnTo>
                      <a:lnTo>
                        <a:pt x="1675" y="314"/>
                      </a:lnTo>
                      <a:lnTo>
                        <a:pt x="1678" y="320"/>
                      </a:lnTo>
                      <a:lnTo>
                        <a:pt x="1675" y="325"/>
                      </a:lnTo>
                      <a:lnTo>
                        <a:pt x="1678" y="329"/>
                      </a:lnTo>
                      <a:lnTo>
                        <a:pt x="1672" y="335"/>
                      </a:lnTo>
                      <a:lnTo>
                        <a:pt x="1675" y="359"/>
                      </a:lnTo>
                      <a:lnTo>
                        <a:pt x="1675" y="364"/>
                      </a:lnTo>
                      <a:lnTo>
                        <a:pt x="1678" y="370"/>
                      </a:lnTo>
                      <a:lnTo>
                        <a:pt x="1674" y="369"/>
                      </a:lnTo>
                      <a:close/>
                      <a:moveTo>
                        <a:pt x="2740" y="303"/>
                      </a:moveTo>
                      <a:lnTo>
                        <a:pt x="2729" y="317"/>
                      </a:lnTo>
                      <a:lnTo>
                        <a:pt x="2718" y="316"/>
                      </a:lnTo>
                      <a:lnTo>
                        <a:pt x="2717" y="303"/>
                      </a:lnTo>
                      <a:lnTo>
                        <a:pt x="2711" y="303"/>
                      </a:lnTo>
                      <a:lnTo>
                        <a:pt x="2702" y="306"/>
                      </a:lnTo>
                      <a:lnTo>
                        <a:pt x="2696" y="314"/>
                      </a:lnTo>
                      <a:lnTo>
                        <a:pt x="2694" y="324"/>
                      </a:lnTo>
                      <a:lnTo>
                        <a:pt x="2687" y="326"/>
                      </a:lnTo>
                      <a:lnTo>
                        <a:pt x="2680" y="335"/>
                      </a:lnTo>
                      <a:lnTo>
                        <a:pt x="2680" y="344"/>
                      </a:lnTo>
                      <a:lnTo>
                        <a:pt x="2685" y="350"/>
                      </a:lnTo>
                      <a:lnTo>
                        <a:pt x="2691" y="350"/>
                      </a:lnTo>
                      <a:lnTo>
                        <a:pt x="2695" y="350"/>
                      </a:lnTo>
                      <a:lnTo>
                        <a:pt x="2710" y="355"/>
                      </a:lnTo>
                      <a:lnTo>
                        <a:pt x="2717" y="364"/>
                      </a:lnTo>
                      <a:lnTo>
                        <a:pt x="2595" y="480"/>
                      </a:lnTo>
                      <a:lnTo>
                        <a:pt x="2557" y="440"/>
                      </a:lnTo>
                      <a:lnTo>
                        <a:pt x="2562" y="411"/>
                      </a:lnTo>
                      <a:lnTo>
                        <a:pt x="2574" y="423"/>
                      </a:lnTo>
                      <a:lnTo>
                        <a:pt x="2592" y="407"/>
                      </a:lnTo>
                      <a:lnTo>
                        <a:pt x="2597" y="411"/>
                      </a:lnTo>
                      <a:lnTo>
                        <a:pt x="2603" y="411"/>
                      </a:lnTo>
                      <a:lnTo>
                        <a:pt x="2612" y="400"/>
                      </a:lnTo>
                      <a:lnTo>
                        <a:pt x="2615" y="386"/>
                      </a:lnTo>
                      <a:lnTo>
                        <a:pt x="2615" y="385"/>
                      </a:lnTo>
                      <a:lnTo>
                        <a:pt x="2737" y="270"/>
                      </a:lnTo>
                      <a:lnTo>
                        <a:pt x="2745" y="272"/>
                      </a:lnTo>
                      <a:lnTo>
                        <a:pt x="2751" y="280"/>
                      </a:lnTo>
                      <a:lnTo>
                        <a:pt x="2752" y="290"/>
                      </a:lnTo>
                      <a:lnTo>
                        <a:pt x="2740" y="303"/>
                      </a:lnTo>
                      <a:close/>
                      <a:moveTo>
                        <a:pt x="3397" y="123"/>
                      </a:moveTo>
                      <a:lnTo>
                        <a:pt x="3387" y="126"/>
                      </a:lnTo>
                      <a:lnTo>
                        <a:pt x="3377" y="124"/>
                      </a:lnTo>
                      <a:lnTo>
                        <a:pt x="3372" y="126"/>
                      </a:lnTo>
                      <a:lnTo>
                        <a:pt x="3366" y="130"/>
                      </a:lnTo>
                      <a:lnTo>
                        <a:pt x="3361" y="133"/>
                      </a:lnTo>
                      <a:lnTo>
                        <a:pt x="3360" y="138"/>
                      </a:lnTo>
                      <a:lnTo>
                        <a:pt x="3365" y="141"/>
                      </a:lnTo>
                      <a:lnTo>
                        <a:pt x="3370" y="139"/>
                      </a:lnTo>
                      <a:lnTo>
                        <a:pt x="3374" y="141"/>
                      </a:lnTo>
                      <a:lnTo>
                        <a:pt x="3380" y="141"/>
                      </a:lnTo>
                      <a:lnTo>
                        <a:pt x="3395" y="142"/>
                      </a:lnTo>
                      <a:lnTo>
                        <a:pt x="3406" y="145"/>
                      </a:lnTo>
                      <a:lnTo>
                        <a:pt x="3408" y="146"/>
                      </a:lnTo>
                      <a:lnTo>
                        <a:pt x="3408" y="122"/>
                      </a:lnTo>
                      <a:lnTo>
                        <a:pt x="3406" y="122"/>
                      </a:lnTo>
                      <a:lnTo>
                        <a:pt x="3397" y="123"/>
                      </a:lnTo>
                      <a:close/>
                      <a:moveTo>
                        <a:pt x="2483" y="709"/>
                      </a:moveTo>
                      <a:lnTo>
                        <a:pt x="2494" y="713"/>
                      </a:lnTo>
                      <a:lnTo>
                        <a:pt x="2500" y="712"/>
                      </a:lnTo>
                      <a:lnTo>
                        <a:pt x="2508" y="701"/>
                      </a:lnTo>
                      <a:lnTo>
                        <a:pt x="2508" y="706"/>
                      </a:lnTo>
                      <a:lnTo>
                        <a:pt x="2502" y="710"/>
                      </a:lnTo>
                      <a:lnTo>
                        <a:pt x="2508" y="716"/>
                      </a:lnTo>
                      <a:lnTo>
                        <a:pt x="2509" y="714"/>
                      </a:lnTo>
                      <a:lnTo>
                        <a:pt x="2512" y="709"/>
                      </a:lnTo>
                      <a:lnTo>
                        <a:pt x="2520" y="694"/>
                      </a:lnTo>
                      <a:lnTo>
                        <a:pt x="2515" y="691"/>
                      </a:lnTo>
                      <a:lnTo>
                        <a:pt x="2516" y="686"/>
                      </a:lnTo>
                      <a:lnTo>
                        <a:pt x="2510" y="687"/>
                      </a:lnTo>
                      <a:lnTo>
                        <a:pt x="2509" y="694"/>
                      </a:lnTo>
                      <a:lnTo>
                        <a:pt x="2506" y="687"/>
                      </a:lnTo>
                      <a:lnTo>
                        <a:pt x="2501" y="686"/>
                      </a:lnTo>
                      <a:lnTo>
                        <a:pt x="2501" y="682"/>
                      </a:lnTo>
                      <a:lnTo>
                        <a:pt x="2500" y="679"/>
                      </a:lnTo>
                      <a:lnTo>
                        <a:pt x="2496" y="679"/>
                      </a:lnTo>
                      <a:lnTo>
                        <a:pt x="2490" y="683"/>
                      </a:lnTo>
                      <a:lnTo>
                        <a:pt x="2489" y="689"/>
                      </a:lnTo>
                      <a:lnTo>
                        <a:pt x="2478" y="683"/>
                      </a:lnTo>
                      <a:lnTo>
                        <a:pt x="2478" y="682"/>
                      </a:lnTo>
                      <a:lnTo>
                        <a:pt x="2474" y="683"/>
                      </a:lnTo>
                      <a:lnTo>
                        <a:pt x="2467" y="686"/>
                      </a:lnTo>
                      <a:lnTo>
                        <a:pt x="2463" y="690"/>
                      </a:lnTo>
                      <a:lnTo>
                        <a:pt x="2464" y="694"/>
                      </a:lnTo>
                      <a:lnTo>
                        <a:pt x="2463" y="695"/>
                      </a:lnTo>
                      <a:lnTo>
                        <a:pt x="2458" y="694"/>
                      </a:lnTo>
                      <a:lnTo>
                        <a:pt x="2453" y="697"/>
                      </a:lnTo>
                      <a:lnTo>
                        <a:pt x="2448" y="691"/>
                      </a:lnTo>
                      <a:lnTo>
                        <a:pt x="2449" y="686"/>
                      </a:lnTo>
                      <a:lnTo>
                        <a:pt x="2444" y="687"/>
                      </a:lnTo>
                      <a:lnTo>
                        <a:pt x="2440" y="691"/>
                      </a:lnTo>
                      <a:lnTo>
                        <a:pt x="2429" y="690"/>
                      </a:lnTo>
                      <a:lnTo>
                        <a:pt x="2426" y="695"/>
                      </a:lnTo>
                      <a:lnTo>
                        <a:pt x="2436" y="699"/>
                      </a:lnTo>
                      <a:lnTo>
                        <a:pt x="2441" y="699"/>
                      </a:lnTo>
                      <a:lnTo>
                        <a:pt x="2447" y="701"/>
                      </a:lnTo>
                      <a:lnTo>
                        <a:pt x="2458" y="701"/>
                      </a:lnTo>
                      <a:lnTo>
                        <a:pt x="2462" y="702"/>
                      </a:lnTo>
                      <a:lnTo>
                        <a:pt x="2467" y="702"/>
                      </a:lnTo>
                      <a:lnTo>
                        <a:pt x="2474" y="705"/>
                      </a:lnTo>
                      <a:lnTo>
                        <a:pt x="2478" y="705"/>
                      </a:lnTo>
                      <a:lnTo>
                        <a:pt x="2483" y="709"/>
                      </a:lnTo>
                      <a:close/>
                      <a:moveTo>
                        <a:pt x="2413" y="694"/>
                      </a:moveTo>
                      <a:lnTo>
                        <a:pt x="2414" y="699"/>
                      </a:lnTo>
                      <a:lnTo>
                        <a:pt x="2420" y="699"/>
                      </a:lnTo>
                      <a:lnTo>
                        <a:pt x="2424" y="695"/>
                      </a:lnTo>
                      <a:lnTo>
                        <a:pt x="2418" y="690"/>
                      </a:lnTo>
                      <a:lnTo>
                        <a:pt x="2413" y="694"/>
                      </a:lnTo>
                      <a:close/>
                      <a:moveTo>
                        <a:pt x="2380" y="670"/>
                      </a:moveTo>
                      <a:lnTo>
                        <a:pt x="2376" y="670"/>
                      </a:lnTo>
                      <a:lnTo>
                        <a:pt x="2372" y="670"/>
                      </a:lnTo>
                      <a:lnTo>
                        <a:pt x="2373" y="675"/>
                      </a:lnTo>
                      <a:lnTo>
                        <a:pt x="2382" y="685"/>
                      </a:lnTo>
                      <a:lnTo>
                        <a:pt x="2386" y="686"/>
                      </a:lnTo>
                      <a:lnTo>
                        <a:pt x="2387" y="679"/>
                      </a:lnTo>
                      <a:lnTo>
                        <a:pt x="2391" y="674"/>
                      </a:lnTo>
                      <a:lnTo>
                        <a:pt x="2386" y="671"/>
                      </a:lnTo>
                      <a:lnTo>
                        <a:pt x="2380" y="670"/>
                      </a:lnTo>
                      <a:close/>
                      <a:moveTo>
                        <a:pt x="209" y="335"/>
                      </a:moveTo>
                      <a:lnTo>
                        <a:pt x="210" y="329"/>
                      </a:lnTo>
                      <a:lnTo>
                        <a:pt x="205" y="332"/>
                      </a:lnTo>
                      <a:lnTo>
                        <a:pt x="202" y="337"/>
                      </a:lnTo>
                      <a:lnTo>
                        <a:pt x="202" y="325"/>
                      </a:lnTo>
                      <a:lnTo>
                        <a:pt x="198" y="320"/>
                      </a:lnTo>
                      <a:lnTo>
                        <a:pt x="203" y="316"/>
                      </a:lnTo>
                      <a:lnTo>
                        <a:pt x="198" y="303"/>
                      </a:lnTo>
                      <a:lnTo>
                        <a:pt x="194" y="299"/>
                      </a:lnTo>
                      <a:lnTo>
                        <a:pt x="198" y="294"/>
                      </a:lnTo>
                      <a:lnTo>
                        <a:pt x="198" y="289"/>
                      </a:lnTo>
                      <a:lnTo>
                        <a:pt x="193" y="286"/>
                      </a:lnTo>
                      <a:lnTo>
                        <a:pt x="191" y="280"/>
                      </a:lnTo>
                      <a:lnTo>
                        <a:pt x="193" y="278"/>
                      </a:lnTo>
                      <a:lnTo>
                        <a:pt x="187" y="275"/>
                      </a:lnTo>
                      <a:lnTo>
                        <a:pt x="184" y="270"/>
                      </a:lnTo>
                      <a:lnTo>
                        <a:pt x="179" y="267"/>
                      </a:lnTo>
                      <a:lnTo>
                        <a:pt x="174" y="261"/>
                      </a:lnTo>
                      <a:lnTo>
                        <a:pt x="168" y="260"/>
                      </a:lnTo>
                      <a:lnTo>
                        <a:pt x="163" y="255"/>
                      </a:lnTo>
                      <a:lnTo>
                        <a:pt x="159" y="249"/>
                      </a:lnTo>
                      <a:lnTo>
                        <a:pt x="155" y="244"/>
                      </a:lnTo>
                      <a:lnTo>
                        <a:pt x="152" y="240"/>
                      </a:lnTo>
                      <a:lnTo>
                        <a:pt x="152" y="234"/>
                      </a:lnTo>
                      <a:lnTo>
                        <a:pt x="149" y="227"/>
                      </a:lnTo>
                      <a:lnTo>
                        <a:pt x="155" y="229"/>
                      </a:lnTo>
                      <a:lnTo>
                        <a:pt x="155" y="225"/>
                      </a:lnTo>
                      <a:lnTo>
                        <a:pt x="149" y="214"/>
                      </a:lnTo>
                      <a:lnTo>
                        <a:pt x="145" y="203"/>
                      </a:lnTo>
                      <a:lnTo>
                        <a:pt x="145" y="199"/>
                      </a:lnTo>
                      <a:lnTo>
                        <a:pt x="141" y="184"/>
                      </a:lnTo>
                      <a:lnTo>
                        <a:pt x="141" y="173"/>
                      </a:lnTo>
                      <a:lnTo>
                        <a:pt x="137" y="168"/>
                      </a:lnTo>
                      <a:lnTo>
                        <a:pt x="133" y="165"/>
                      </a:lnTo>
                      <a:lnTo>
                        <a:pt x="126" y="164"/>
                      </a:lnTo>
                      <a:lnTo>
                        <a:pt x="122" y="158"/>
                      </a:lnTo>
                      <a:lnTo>
                        <a:pt x="117" y="157"/>
                      </a:lnTo>
                      <a:lnTo>
                        <a:pt x="112" y="153"/>
                      </a:lnTo>
                      <a:lnTo>
                        <a:pt x="108" y="149"/>
                      </a:lnTo>
                      <a:lnTo>
                        <a:pt x="103" y="146"/>
                      </a:lnTo>
                      <a:lnTo>
                        <a:pt x="95" y="143"/>
                      </a:lnTo>
                      <a:lnTo>
                        <a:pt x="85" y="139"/>
                      </a:lnTo>
                      <a:lnTo>
                        <a:pt x="80" y="134"/>
                      </a:lnTo>
                      <a:lnTo>
                        <a:pt x="69" y="128"/>
                      </a:lnTo>
                      <a:lnTo>
                        <a:pt x="68" y="126"/>
                      </a:lnTo>
                      <a:lnTo>
                        <a:pt x="57" y="118"/>
                      </a:lnTo>
                      <a:lnTo>
                        <a:pt x="51" y="112"/>
                      </a:lnTo>
                      <a:lnTo>
                        <a:pt x="49" y="107"/>
                      </a:lnTo>
                      <a:lnTo>
                        <a:pt x="46" y="105"/>
                      </a:lnTo>
                      <a:lnTo>
                        <a:pt x="43" y="100"/>
                      </a:lnTo>
                      <a:lnTo>
                        <a:pt x="27" y="88"/>
                      </a:lnTo>
                      <a:lnTo>
                        <a:pt x="23" y="88"/>
                      </a:lnTo>
                      <a:lnTo>
                        <a:pt x="19" y="85"/>
                      </a:lnTo>
                      <a:lnTo>
                        <a:pt x="9" y="88"/>
                      </a:lnTo>
                      <a:lnTo>
                        <a:pt x="4" y="86"/>
                      </a:lnTo>
                      <a:lnTo>
                        <a:pt x="0" y="92"/>
                      </a:lnTo>
                      <a:lnTo>
                        <a:pt x="4" y="97"/>
                      </a:lnTo>
                      <a:lnTo>
                        <a:pt x="1" y="100"/>
                      </a:lnTo>
                      <a:lnTo>
                        <a:pt x="4" y="105"/>
                      </a:lnTo>
                      <a:lnTo>
                        <a:pt x="7" y="111"/>
                      </a:lnTo>
                      <a:lnTo>
                        <a:pt x="15" y="118"/>
                      </a:lnTo>
                      <a:lnTo>
                        <a:pt x="26" y="119"/>
                      </a:lnTo>
                      <a:lnTo>
                        <a:pt x="30" y="119"/>
                      </a:lnTo>
                      <a:lnTo>
                        <a:pt x="35" y="115"/>
                      </a:lnTo>
                      <a:lnTo>
                        <a:pt x="30" y="114"/>
                      </a:lnTo>
                      <a:lnTo>
                        <a:pt x="26" y="108"/>
                      </a:lnTo>
                      <a:lnTo>
                        <a:pt x="42" y="118"/>
                      </a:lnTo>
                      <a:lnTo>
                        <a:pt x="46" y="119"/>
                      </a:lnTo>
                      <a:lnTo>
                        <a:pt x="42" y="119"/>
                      </a:lnTo>
                      <a:lnTo>
                        <a:pt x="38" y="123"/>
                      </a:lnTo>
                      <a:lnTo>
                        <a:pt x="39" y="128"/>
                      </a:lnTo>
                      <a:lnTo>
                        <a:pt x="39" y="134"/>
                      </a:lnTo>
                      <a:lnTo>
                        <a:pt x="35" y="123"/>
                      </a:lnTo>
                      <a:lnTo>
                        <a:pt x="31" y="122"/>
                      </a:lnTo>
                      <a:lnTo>
                        <a:pt x="18" y="120"/>
                      </a:lnTo>
                      <a:lnTo>
                        <a:pt x="13" y="126"/>
                      </a:lnTo>
                      <a:lnTo>
                        <a:pt x="15" y="131"/>
                      </a:lnTo>
                      <a:lnTo>
                        <a:pt x="20" y="133"/>
                      </a:lnTo>
                      <a:lnTo>
                        <a:pt x="19" y="138"/>
                      </a:lnTo>
                      <a:lnTo>
                        <a:pt x="20" y="139"/>
                      </a:lnTo>
                      <a:lnTo>
                        <a:pt x="9" y="145"/>
                      </a:lnTo>
                      <a:lnTo>
                        <a:pt x="15" y="150"/>
                      </a:lnTo>
                      <a:lnTo>
                        <a:pt x="20" y="147"/>
                      </a:lnTo>
                      <a:lnTo>
                        <a:pt x="26" y="147"/>
                      </a:lnTo>
                      <a:lnTo>
                        <a:pt x="26" y="150"/>
                      </a:lnTo>
                      <a:lnTo>
                        <a:pt x="35" y="149"/>
                      </a:lnTo>
                      <a:lnTo>
                        <a:pt x="31" y="154"/>
                      </a:lnTo>
                      <a:lnTo>
                        <a:pt x="32" y="160"/>
                      </a:lnTo>
                      <a:lnTo>
                        <a:pt x="38" y="162"/>
                      </a:lnTo>
                      <a:lnTo>
                        <a:pt x="39" y="161"/>
                      </a:lnTo>
                      <a:lnTo>
                        <a:pt x="43" y="157"/>
                      </a:lnTo>
                      <a:lnTo>
                        <a:pt x="47" y="161"/>
                      </a:lnTo>
                      <a:lnTo>
                        <a:pt x="43" y="166"/>
                      </a:lnTo>
                      <a:lnTo>
                        <a:pt x="41" y="172"/>
                      </a:lnTo>
                      <a:lnTo>
                        <a:pt x="42" y="177"/>
                      </a:lnTo>
                      <a:lnTo>
                        <a:pt x="47" y="180"/>
                      </a:lnTo>
                      <a:lnTo>
                        <a:pt x="53" y="181"/>
                      </a:lnTo>
                      <a:lnTo>
                        <a:pt x="56" y="176"/>
                      </a:lnTo>
                      <a:lnTo>
                        <a:pt x="56" y="181"/>
                      </a:lnTo>
                      <a:lnTo>
                        <a:pt x="57" y="181"/>
                      </a:lnTo>
                      <a:lnTo>
                        <a:pt x="61" y="176"/>
                      </a:lnTo>
                      <a:lnTo>
                        <a:pt x="64" y="181"/>
                      </a:lnTo>
                      <a:lnTo>
                        <a:pt x="69" y="184"/>
                      </a:lnTo>
                      <a:lnTo>
                        <a:pt x="68" y="188"/>
                      </a:lnTo>
                      <a:lnTo>
                        <a:pt x="68" y="200"/>
                      </a:lnTo>
                      <a:lnTo>
                        <a:pt x="72" y="200"/>
                      </a:lnTo>
                      <a:lnTo>
                        <a:pt x="77" y="196"/>
                      </a:lnTo>
                      <a:lnTo>
                        <a:pt x="72" y="202"/>
                      </a:lnTo>
                      <a:lnTo>
                        <a:pt x="77" y="206"/>
                      </a:lnTo>
                      <a:lnTo>
                        <a:pt x="83" y="209"/>
                      </a:lnTo>
                      <a:lnTo>
                        <a:pt x="91" y="209"/>
                      </a:lnTo>
                      <a:lnTo>
                        <a:pt x="85" y="210"/>
                      </a:lnTo>
                      <a:lnTo>
                        <a:pt x="75" y="209"/>
                      </a:lnTo>
                      <a:lnTo>
                        <a:pt x="70" y="209"/>
                      </a:lnTo>
                      <a:lnTo>
                        <a:pt x="65" y="209"/>
                      </a:lnTo>
                      <a:lnTo>
                        <a:pt x="64" y="214"/>
                      </a:lnTo>
                      <a:lnTo>
                        <a:pt x="61" y="222"/>
                      </a:lnTo>
                      <a:lnTo>
                        <a:pt x="65" y="226"/>
                      </a:lnTo>
                      <a:lnTo>
                        <a:pt x="66" y="221"/>
                      </a:lnTo>
                      <a:lnTo>
                        <a:pt x="70" y="226"/>
                      </a:lnTo>
                      <a:lnTo>
                        <a:pt x="76" y="229"/>
                      </a:lnTo>
                      <a:lnTo>
                        <a:pt x="87" y="227"/>
                      </a:lnTo>
                      <a:lnTo>
                        <a:pt x="87" y="233"/>
                      </a:lnTo>
                      <a:lnTo>
                        <a:pt x="91" y="236"/>
                      </a:lnTo>
                      <a:lnTo>
                        <a:pt x="93" y="233"/>
                      </a:lnTo>
                      <a:lnTo>
                        <a:pt x="91" y="238"/>
                      </a:lnTo>
                      <a:lnTo>
                        <a:pt x="87" y="241"/>
                      </a:lnTo>
                      <a:lnTo>
                        <a:pt x="87" y="246"/>
                      </a:lnTo>
                      <a:lnTo>
                        <a:pt x="96" y="242"/>
                      </a:lnTo>
                      <a:lnTo>
                        <a:pt x="98" y="253"/>
                      </a:lnTo>
                      <a:lnTo>
                        <a:pt x="103" y="253"/>
                      </a:lnTo>
                      <a:lnTo>
                        <a:pt x="104" y="256"/>
                      </a:lnTo>
                      <a:lnTo>
                        <a:pt x="99" y="259"/>
                      </a:lnTo>
                      <a:lnTo>
                        <a:pt x="93" y="259"/>
                      </a:lnTo>
                      <a:lnTo>
                        <a:pt x="99" y="268"/>
                      </a:lnTo>
                      <a:lnTo>
                        <a:pt x="106" y="278"/>
                      </a:lnTo>
                      <a:lnTo>
                        <a:pt x="111" y="276"/>
                      </a:lnTo>
                      <a:lnTo>
                        <a:pt x="115" y="271"/>
                      </a:lnTo>
                      <a:lnTo>
                        <a:pt x="115" y="276"/>
                      </a:lnTo>
                      <a:lnTo>
                        <a:pt x="119" y="279"/>
                      </a:lnTo>
                      <a:lnTo>
                        <a:pt x="125" y="278"/>
                      </a:lnTo>
                      <a:lnTo>
                        <a:pt x="136" y="282"/>
                      </a:lnTo>
                      <a:lnTo>
                        <a:pt x="141" y="278"/>
                      </a:lnTo>
                      <a:lnTo>
                        <a:pt x="145" y="272"/>
                      </a:lnTo>
                      <a:lnTo>
                        <a:pt x="148" y="264"/>
                      </a:lnTo>
                      <a:lnTo>
                        <a:pt x="148" y="270"/>
                      </a:lnTo>
                      <a:lnTo>
                        <a:pt x="146" y="274"/>
                      </a:lnTo>
                      <a:lnTo>
                        <a:pt x="142" y="279"/>
                      </a:lnTo>
                      <a:lnTo>
                        <a:pt x="137" y="283"/>
                      </a:lnTo>
                      <a:lnTo>
                        <a:pt x="131" y="283"/>
                      </a:lnTo>
                      <a:lnTo>
                        <a:pt x="126" y="287"/>
                      </a:lnTo>
                      <a:lnTo>
                        <a:pt x="119" y="291"/>
                      </a:lnTo>
                      <a:lnTo>
                        <a:pt x="121" y="297"/>
                      </a:lnTo>
                      <a:lnTo>
                        <a:pt x="125" y="301"/>
                      </a:lnTo>
                      <a:lnTo>
                        <a:pt x="134" y="312"/>
                      </a:lnTo>
                      <a:lnTo>
                        <a:pt x="138" y="316"/>
                      </a:lnTo>
                      <a:lnTo>
                        <a:pt x="149" y="324"/>
                      </a:lnTo>
                      <a:lnTo>
                        <a:pt x="155" y="322"/>
                      </a:lnTo>
                      <a:lnTo>
                        <a:pt x="155" y="328"/>
                      </a:lnTo>
                      <a:lnTo>
                        <a:pt x="160" y="333"/>
                      </a:lnTo>
                      <a:lnTo>
                        <a:pt x="174" y="344"/>
                      </a:lnTo>
                      <a:lnTo>
                        <a:pt x="179" y="347"/>
                      </a:lnTo>
                      <a:lnTo>
                        <a:pt x="184" y="350"/>
                      </a:lnTo>
                      <a:lnTo>
                        <a:pt x="188" y="354"/>
                      </a:lnTo>
                      <a:lnTo>
                        <a:pt x="194" y="355"/>
                      </a:lnTo>
                      <a:lnTo>
                        <a:pt x="198" y="351"/>
                      </a:lnTo>
                      <a:lnTo>
                        <a:pt x="203" y="347"/>
                      </a:lnTo>
                      <a:lnTo>
                        <a:pt x="207" y="351"/>
                      </a:lnTo>
                      <a:lnTo>
                        <a:pt x="211" y="347"/>
                      </a:lnTo>
                      <a:lnTo>
                        <a:pt x="209" y="341"/>
                      </a:lnTo>
                      <a:lnTo>
                        <a:pt x="209" y="335"/>
                      </a:lnTo>
                      <a:close/>
                      <a:moveTo>
                        <a:pt x="41" y="44"/>
                      </a:moveTo>
                      <a:lnTo>
                        <a:pt x="45" y="44"/>
                      </a:lnTo>
                      <a:lnTo>
                        <a:pt x="45" y="39"/>
                      </a:lnTo>
                      <a:lnTo>
                        <a:pt x="46" y="34"/>
                      </a:lnTo>
                      <a:lnTo>
                        <a:pt x="45" y="23"/>
                      </a:lnTo>
                      <a:lnTo>
                        <a:pt x="41" y="24"/>
                      </a:lnTo>
                      <a:lnTo>
                        <a:pt x="35" y="27"/>
                      </a:lnTo>
                      <a:lnTo>
                        <a:pt x="37" y="32"/>
                      </a:lnTo>
                      <a:lnTo>
                        <a:pt x="35" y="38"/>
                      </a:lnTo>
                      <a:lnTo>
                        <a:pt x="41" y="44"/>
                      </a:lnTo>
                      <a:close/>
                      <a:moveTo>
                        <a:pt x="66" y="194"/>
                      </a:moveTo>
                      <a:lnTo>
                        <a:pt x="65" y="188"/>
                      </a:lnTo>
                      <a:lnTo>
                        <a:pt x="62" y="183"/>
                      </a:lnTo>
                      <a:lnTo>
                        <a:pt x="57" y="183"/>
                      </a:lnTo>
                      <a:lnTo>
                        <a:pt x="49" y="184"/>
                      </a:lnTo>
                      <a:lnTo>
                        <a:pt x="56" y="190"/>
                      </a:lnTo>
                      <a:lnTo>
                        <a:pt x="49" y="194"/>
                      </a:lnTo>
                      <a:lnTo>
                        <a:pt x="53" y="199"/>
                      </a:lnTo>
                      <a:lnTo>
                        <a:pt x="53" y="202"/>
                      </a:lnTo>
                      <a:lnTo>
                        <a:pt x="60" y="207"/>
                      </a:lnTo>
                      <a:lnTo>
                        <a:pt x="64" y="204"/>
                      </a:lnTo>
                      <a:lnTo>
                        <a:pt x="66" y="194"/>
                      </a:lnTo>
                      <a:close/>
                      <a:moveTo>
                        <a:pt x="80" y="232"/>
                      </a:moveTo>
                      <a:lnTo>
                        <a:pt x="76" y="234"/>
                      </a:lnTo>
                      <a:lnTo>
                        <a:pt x="79" y="240"/>
                      </a:lnTo>
                      <a:lnTo>
                        <a:pt x="84" y="241"/>
                      </a:lnTo>
                      <a:lnTo>
                        <a:pt x="85" y="236"/>
                      </a:lnTo>
                      <a:lnTo>
                        <a:pt x="83" y="232"/>
                      </a:lnTo>
                      <a:lnTo>
                        <a:pt x="80" y="232"/>
                      </a:lnTo>
                      <a:close/>
                      <a:moveTo>
                        <a:pt x="102" y="131"/>
                      </a:moveTo>
                      <a:lnTo>
                        <a:pt x="107" y="130"/>
                      </a:lnTo>
                      <a:lnTo>
                        <a:pt x="112" y="124"/>
                      </a:lnTo>
                      <a:lnTo>
                        <a:pt x="111" y="119"/>
                      </a:lnTo>
                      <a:lnTo>
                        <a:pt x="108" y="119"/>
                      </a:lnTo>
                      <a:lnTo>
                        <a:pt x="104" y="118"/>
                      </a:lnTo>
                      <a:lnTo>
                        <a:pt x="93" y="122"/>
                      </a:lnTo>
                      <a:lnTo>
                        <a:pt x="91" y="127"/>
                      </a:lnTo>
                      <a:lnTo>
                        <a:pt x="96" y="128"/>
                      </a:lnTo>
                      <a:lnTo>
                        <a:pt x="102" y="131"/>
                      </a:lnTo>
                      <a:close/>
                      <a:moveTo>
                        <a:pt x="142" y="183"/>
                      </a:moveTo>
                      <a:lnTo>
                        <a:pt x="146" y="194"/>
                      </a:lnTo>
                      <a:lnTo>
                        <a:pt x="146" y="199"/>
                      </a:lnTo>
                      <a:lnTo>
                        <a:pt x="148" y="199"/>
                      </a:lnTo>
                      <a:lnTo>
                        <a:pt x="148" y="194"/>
                      </a:lnTo>
                      <a:lnTo>
                        <a:pt x="146" y="188"/>
                      </a:lnTo>
                      <a:lnTo>
                        <a:pt x="152" y="184"/>
                      </a:lnTo>
                      <a:lnTo>
                        <a:pt x="150" y="179"/>
                      </a:lnTo>
                      <a:lnTo>
                        <a:pt x="149" y="175"/>
                      </a:lnTo>
                      <a:lnTo>
                        <a:pt x="144" y="177"/>
                      </a:lnTo>
                      <a:lnTo>
                        <a:pt x="142" y="183"/>
                      </a:lnTo>
                      <a:close/>
                      <a:moveTo>
                        <a:pt x="152" y="165"/>
                      </a:moveTo>
                      <a:lnTo>
                        <a:pt x="148" y="171"/>
                      </a:lnTo>
                      <a:lnTo>
                        <a:pt x="144" y="171"/>
                      </a:lnTo>
                      <a:lnTo>
                        <a:pt x="148" y="173"/>
                      </a:lnTo>
                      <a:lnTo>
                        <a:pt x="152" y="179"/>
                      </a:lnTo>
                      <a:lnTo>
                        <a:pt x="155" y="184"/>
                      </a:lnTo>
                      <a:lnTo>
                        <a:pt x="152" y="188"/>
                      </a:lnTo>
                      <a:lnTo>
                        <a:pt x="156" y="185"/>
                      </a:lnTo>
                      <a:lnTo>
                        <a:pt x="157" y="180"/>
                      </a:lnTo>
                      <a:lnTo>
                        <a:pt x="155" y="169"/>
                      </a:lnTo>
                      <a:lnTo>
                        <a:pt x="152" y="165"/>
                      </a:lnTo>
                      <a:close/>
                      <a:moveTo>
                        <a:pt x="157" y="196"/>
                      </a:moveTo>
                      <a:lnTo>
                        <a:pt x="159" y="200"/>
                      </a:lnTo>
                      <a:lnTo>
                        <a:pt x="163" y="195"/>
                      </a:lnTo>
                      <a:lnTo>
                        <a:pt x="160" y="188"/>
                      </a:lnTo>
                      <a:lnTo>
                        <a:pt x="156" y="192"/>
                      </a:lnTo>
                      <a:lnTo>
                        <a:pt x="157" y="196"/>
                      </a:lnTo>
                      <a:close/>
                      <a:moveTo>
                        <a:pt x="180" y="244"/>
                      </a:moveTo>
                      <a:lnTo>
                        <a:pt x="188" y="253"/>
                      </a:lnTo>
                      <a:lnTo>
                        <a:pt x="190" y="255"/>
                      </a:lnTo>
                      <a:lnTo>
                        <a:pt x="188" y="249"/>
                      </a:lnTo>
                      <a:lnTo>
                        <a:pt x="186" y="244"/>
                      </a:lnTo>
                      <a:lnTo>
                        <a:pt x="182" y="234"/>
                      </a:lnTo>
                      <a:lnTo>
                        <a:pt x="176" y="230"/>
                      </a:lnTo>
                      <a:lnTo>
                        <a:pt x="172" y="225"/>
                      </a:lnTo>
                      <a:lnTo>
                        <a:pt x="168" y="223"/>
                      </a:lnTo>
                      <a:lnTo>
                        <a:pt x="168" y="229"/>
                      </a:lnTo>
                      <a:lnTo>
                        <a:pt x="174" y="234"/>
                      </a:lnTo>
                      <a:lnTo>
                        <a:pt x="180" y="244"/>
                      </a:lnTo>
                      <a:close/>
                      <a:moveTo>
                        <a:pt x="209" y="312"/>
                      </a:moveTo>
                      <a:lnTo>
                        <a:pt x="206" y="306"/>
                      </a:lnTo>
                      <a:lnTo>
                        <a:pt x="205" y="308"/>
                      </a:lnTo>
                      <a:lnTo>
                        <a:pt x="203" y="324"/>
                      </a:lnTo>
                      <a:lnTo>
                        <a:pt x="207" y="325"/>
                      </a:lnTo>
                      <a:lnTo>
                        <a:pt x="213" y="322"/>
                      </a:lnTo>
                      <a:lnTo>
                        <a:pt x="210" y="317"/>
                      </a:lnTo>
                      <a:lnTo>
                        <a:pt x="209" y="312"/>
                      </a:lnTo>
                      <a:close/>
                      <a:moveTo>
                        <a:pt x="216" y="312"/>
                      </a:moveTo>
                      <a:lnTo>
                        <a:pt x="210" y="308"/>
                      </a:lnTo>
                      <a:lnTo>
                        <a:pt x="206" y="302"/>
                      </a:lnTo>
                      <a:lnTo>
                        <a:pt x="209" y="306"/>
                      </a:lnTo>
                      <a:lnTo>
                        <a:pt x="213" y="312"/>
                      </a:lnTo>
                      <a:lnTo>
                        <a:pt x="218" y="314"/>
                      </a:lnTo>
                      <a:lnTo>
                        <a:pt x="216" y="312"/>
                      </a:lnTo>
                      <a:close/>
                      <a:moveTo>
                        <a:pt x="2420" y="123"/>
                      </a:moveTo>
                      <a:lnTo>
                        <a:pt x="2436" y="127"/>
                      </a:lnTo>
                      <a:lnTo>
                        <a:pt x="2440" y="126"/>
                      </a:lnTo>
                      <a:lnTo>
                        <a:pt x="2462" y="131"/>
                      </a:lnTo>
                      <a:lnTo>
                        <a:pt x="2471" y="133"/>
                      </a:lnTo>
                      <a:lnTo>
                        <a:pt x="2477" y="131"/>
                      </a:lnTo>
                      <a:lnTo>
                        <a:pt x="2477" y="126"/>
                      </a:lnTo>
                      <a:lnTo>
                        <a:pt x="2471" y="116"/>
                      </a:lnTo>
                      <a:lnTo>
                        <a:pt x="2466" y="111"/>
                      </a:lnTo>
                      <a:lnTo>
                        <a:pt x="2451" y="99"/>
                      </a:lnTo>
                      <a:lnTo>
                        <a:pt x="2439" y="97"/>
                      </a:lnTo>
                      <a:lnTo>
                        <a:pt x="2424" y="101"/>
                      </a:lnTo>
                      <a:lnTo>
                        <a:pt x="2418" y="104"/>
                      </a:lnTo>
                      <a:lnTo>
                        <a:pt x="2411" y="105"/>
                      </a:lnTo>
                      <a:lnTo>
                        <a:pt x="2407" y="110"/>
                      </a:lnTo>
                      <a:lnTo>
                        <a:pt x="2403" y="119"/>
                      </a:lnTo>
                      <a:lnTo>
                        <a:pt x="2414" y="123"/>
                      </a:lnTo>
                      <a:lnTo>
                        <a:pt x="2420" y="123"/>
                      </a:lnTo>
                      <a:close/>
                      <a:moveTo>
                        <a:pt x="2557" y="179"/>
                      </a:moveTo>
                      <a:lnTo>
                        <a:pt x="2557" y="168"/>
                      </a:lnTo>
                      <a:lnTo>
                        <a:pt x="2553" y="169"/>
                      </a:lnTo>
                      <a:lnTo>
                        <a:pt x="2542" y="176"/>
                      </a:lnTo>
                      <a:lnTo>
                        <a:pt x="2540" y="180"/>
                      </a:lnTo>
                      <a:lnTo>
                        <a:pt x="2546" y="183"/>
                      </a:lnTo>
                      <a:lnTo>
                        <a:pt x="2551" y="180"/>
                      </a:lnTo>
                      <a:lnTo>
                        <a:pt x="2557" y="179"/>
                      </a:lnTo>
                      <a:close/>
                      <a:moveTo>
                        <a:pt x="2137" y="488"/>
                      </a:moveTo>
                      <a:lnTo>
                        <a:pt x="2132" y="489"/>
                      </a:lnTo>
                      <a:lnTo>
                        <a:pt x="2128" y="493"/>
                      </a:lnTo>
                      <a:lnTo>
                        <a:pt x="2132" y="497"/>
                      </a:lnTo>
                      <a:lnTo>
                        <a:pt x="2139" y="496"/>
                      </a:lnTo>
                      <a:lnTo>
                        <a:pt x="2143" y="495"/>
                      </a:lnTo>
                      <a:lnTo>
                        <a:pt x="2146" y="489"/>
                      </a:lnTo>
                      <a:lnTo>
                        <a:pt x="2143" y="488"/>
                      </a:lnTo>
                      <a:lnTo>
                        <a:pt x="2137" y="4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grpSp>
          <p:sp>
            <p:nvSpPr>
              <p:cNvPr id="55" name="Rectangle 200">
                <a:extLst>
                  <a:ext uri="{FF2B5EF4-FFF2-40B4-BE49-F238E27FC236}">
                    <a16:creationId xmlns:a16="http://schemas.microsoft.com/office/drawing/2014/main" id="{8CFA9664-2BC7-9F24-6897-DF4312BDD5D0}"/>
                  </a:ext>
                </a:extLst>
              </p:cNvPr>
              <p:cNvSpPr>
                <a:spLocks noChangeArrowheads="1"/>
              </p:cNvSpPr>
              <p:nvPr/>
            </p:nvSpPr>
            <p:spPr bwMode="auto">
              <a:xfrm>
                <a:off x="3280" y="2756"/>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AL</a:t>
                </a:r>
              </a:p>
            </p:txBody>
          </p:sp>
          <p:sp>
            <p:nvSpPr>
              <p:cNvPr id="56" name="Rectangle 201">
                <a:extLst>
                  <a:ext uri="{FF2B5EF4-FFF2-40B4-BE49-F238E27FC236}">
                    <a16:creationId xmlns:a16="http://schemas.microsoft.com/office/drawing/2014/main" id="{86114624-8E88-5812-C7B5-682DE2538C3A}"/>
                  </a:ext>
                </a:extLst>
              </p:cNvPr>
              <p:cNvSpPr>
                <a:spLocks noChangeArrowheads="1"/>
              </p:cNvSpPr>
              <p:nvPr/>
            </p:nvSpPr>
            <p:spPr bwMode="auto">
              <a:xfrm>
                <a:off x="1289" y="2552"/>
                <a:ext cx="12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AZ</a:t>
                </a:r>
              </a:p>
            </p:txBody>
          </p:sp>
          <p:sp>
            <p:nvSpPr>
              <p:cNvPr id="58" name="Rectangle 202">
                <a:extLst>
                  <a:ext uri="{FF2B5EF4-FFF2-40B4-BE49-F238E27FC236}">
                    <a16:creationId xmlns:a16="http://schemas.microsoft.com/office/drawing/2014/main" id="{23778C42-B106-9D40-0987-B544111C881A}"/>
                  </a:ext>
                </a:extLst>
              </p:cNvPr>
              <p:cNvSpPr>
                <a:spLocks noChangeArrowheads="1"/>
              </p:cNvSpPr>
              <p:nvPr/>
            </p:nvSpPr>
            <p:spPr bwMode="auto">
              <a:xfrm>
                <a:off x="2803" y="2589"/>
                <a:ext cx="12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AR</a:t>
                </a:r>
              </a:p>
            </p:txBody>
          </p:sp>
          <p:sp>
            <p:nvSpPr>
              <p:cNvPr id="59" name="Rectangle 205">
                <a:extLst>
                  <a:ext uri="{FF2B5EF4-FFF2-40B4-BE49-F238E27FC236}">
                    <a16:creationId xmlns:a16="http://schemas.microsoft.com/office/drawing/2014/main" id="{65A61334-BF39-FD2D-9BD5-BFDF023AEC61}"/>
                  </a:ext>
                </a:extLst>
              </p:cNvPr>
              <p:cNvSpPr>
                <a:spLocks noChangeArrowheads="1"/>
              </p:cNvSpPr>
              <p:nvPr/>
            </p:nvSpPr>
            <p:spPr bwMode="auto">
              <a:xfrm>
                <a:off x="3809" y="3234"/>
                <a:ext cx="106"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FL</a:t>
                </a:r>
              </a:p>
            </p:txBody>
          </p:sp>
          <p:sp>
            <p:nvSpPr>
              <p:cNvPr id="60" name="Rectangle 206">
                <a:extLst>
                  <a:ext uri="{FF2B5EF4-FFF2-40B4-BE49-F238E27FC236}">
                    <a16:creationId xmlns:a16="http://schemas.microsoft.com/office/drawing/2014/main" id="{A1F7630F-8507-8C21-F36C-3D1122BEE757}"/>
                  </a:ext>
                </a:extLst>
              </p:cNvPr>
              <p:cNvSpPr>
                <a:spLocks noChangeArrowheads="1"/>
              </p:cNvSpPr>
              <p:nvPr/>
            </p:nvSpPr>
            <p:spPr bwMode="auto">
              <a:xfrm>
                <a:off x="3544" y="2756"/>
                <a:ext cx="136"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GA</a:t>
                </a:r>
              </a:p>
            </p:txBody>
          </p:sp>
          <p:sp>
            <p:nvSpPr>
              <p:cNvPr id="61" name="Rectangle 209">
                <a:extLst>
                  <a:ext uri="{FF2B5EF4-FFF2-40B4-BE49-F238E27FC236}">
                    <a16:creationId xmlns:a16="http://schemas.microsoft.com/office/drawing/2014/main" id="{4E04F5FE-495F-2AA4-FA98-21CCB57FFBD8}"/>
                  </a:ext>
                </a:extLst>
              </p:cNvPr>
              <p:cNvSpPr>
                <a:spLocks noChangeArrowheads="1"/>
              </p:cNvSpPr>
              <p:nvPr/>
            </p:nvSpPr>
            <p:spPr bwMode="auto">
              <a:xfrm>
                <a:off x="3281" y="2087"/>
                <a:ext cx="101"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IN</a:t>
                </a:r>
              </a:p>
            </p:txBody>
          </p:sp>
          <p:sp>
            <p:nvSpPr>
              <p:cNvPr id="62" name="Rectangle 211">
                <a:extLst>
                  <a:ext uri="{FF2B5EF4-FFF2-40B4-BE49-F238E27FC236}">
                    <a16:creationId xmlns:a16="http://schemas.microsoft.com/office/drawing/2014/main" id="{33B5EBD7-F544-1DA4-05AD-11088A7BEE34}"/>
                  </a:ext>
                </a:extLst>
              </p:cNvPr>
              <p:cNvSpPr>
                <a:spLocks noChangeArrowheads="1"/>
              </p:cNvSpPr>
              <p:nvPr/>
            </p:nvSpPr>
            <p:spPr bwMode="auto">
              <a:xfrm>
                <a:off x="2353" y="2263"/>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KS</a:t>
                </a:r>
              </a:p>
            </p:txBody>
          </p:sp>
          <p:sp>
            <p:nvSpPr>
              <p:cNvPr id="63" name="Rectangle 212">
                <a:extLst>
                  <a:ext uri="{FF2B5EF4-FFF2-40B4-BE49-F238E27FC236}">
                    <a16:creationId xmlns:a16="http://schemas.microsoft.com/office/drawing/2014/main" id="{1EBA1789-C548-0B5C-93CA-B4C799019F2F}"/>
                  </a:ext>
                </a:extLst>
              </p:cNvPr>
              <p:cNvSpPr>
                <a:spLocks noChangeArrowheads="1"/>
              </p:cNvSpPr>
              <p:nvPr/>
            </p:nvSpPr>
            <p:spPr bwMode="auto">
              <a:xfrm>
                <a:off x="3364" y="2325"/>
                <a:ext cx="123"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KY</a:t>
                </a:r>
              </a:p>
            </p:txBody>
          </p:sp>
          <p:sp>
            <p:nvSpPr>
              <p:cNvPr id="64" name="Rectangle 213">
                <a:extLst>
                  <a:ext uri="{FF2B5EF4-FFF2-40B4-BE49-F238E27FC236}">
                    <a16:creationId xmlns:a16="http://schemas.microsoft.com/office/drawing/2014/main" id="{D2CEA080-7BC5-0FC6-EBFF-FA68A25EB981}"/>
                  </a:ext>
                </a:extLst>
              </p:cNvPr>
              <p:cNvSpPr>
                <a:spLocks noChangeArrowheads="1"/>
              </p:cNvSpPr>
              <p:nvPr/>
            </p:nvSpPr>
            <p:spPr bwMode="auto">
              <a:xfrm>
                <a:off x="2813" y="2942"/>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LA</a:t>
                </a:r>
              </a:p>
            </p:txBody>
          </p:sp>
          <p:sp>
            <p:nvSpPr>
              <p:cNvPr id="65" name="Rectangle 214">
                <a:extLst>
                  <a:ext uri="{FF2B5EF4-FFF2-40B4-BE49-F238E27FC236}">
                    <a16:creationId xmlns:a16="http://schemas.microsoft.com/office/drawing/2014/main" id="{E37F2119-3EB1-D54A-10A5-B9847E94E10C}"/>
                  </a:ext>
                </a:extLst>
              </p:cNvPr>
              <p:cNvSpPr>
                <a:spLocks noChangeArrowheads="1"/>
              </p:cNvSpPr>
              <p:nvPr/>
            </p:nvSpPr>
            <p:spPr bwMode="auto">
              <a:xfrm>
                <a:off x="4332" y="1361"/>
                <a:ext cx="0" cy="84"/>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sp>
            <p:nvSpPr>
              <p:cNvPr id="66" name="Rectangle 218">
                <a:extLst>
                  <a:ext uri="{FF2B5EF4-FFF2-40B4-BE49-F238E27FC236}">
                    <a16:creationId xmlns:a16="http://schemas.microsoft.com/office/drawing/2014/main" id="{F7D5C3C4-BFBB-B3F8-FA38-5080DFF96B7F}"/>
                  </a:ext>
                </a:extLst>
              </p:cNvPr>
              <p:cNvSpPr>
                <a:spLocks noChangeArrowheads="1"/>
              </p:cNvSpPr>
              <p:nvPr/>
            </p:nvSpPr>
            <p:spPr bwMode="auto">
              <a:xfrm>
                <a:off x="3038" y="2799"/>
                <a:ext cx="145"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MS</a:t>
                </a:r>
              </a:p>
            </p:txBody>
          </p:sp>
          <p:sp>
            <p:nvSpPr>
              <p:cNvPr id="67" name="Rectangle 219">
                <a:extLst>
                  <a:ext uri="{FF2B5EF4-FFF2-40B4-BE49-F238E27FC236}">
                    <a16:creationId xmlns:a16="http://schemas.microsoft.com/office/drawing/2014/main" id="{57146940-AACC-8C9B-7110-E3100E105D8F}"/>
                  </a:ext>
                </a:extLst>
              </p:cNvPr>
              <p:cNvSpPr>
                <a:spLocks noChangeArrowheads="1"/>
              </p:cNvSpPr>
              <p:nvPr/>
            </p:nvSpPr>
            <p:spPr bwMode="auto">
              <a:xfrm>
                <a:off x="2776" y="2282"/>
                <a:ext cx="163"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MO</a:t>
                </a:r>
              </a:p>
            </p:txBody>
          </p:sp>
          <p:sp>
            <p:nvSpPr>
              <p:cNvPr id="68" name="Rectangle 221">
                <a:extLst>
                  <a:ext uri="{FF2B5EF4-FFF2-40B4-BE49-F238E27FC236}">
                    <a16:creationId xmlns:a16="http://schemas.microsoft.com/office/drawing/2014/main" id="{F90734A9-5E84-8843-B36A-2FC51E223A95}"/>
                  </a:ext>
                </a:extLst>
              </p:cNvPr>
              <p:cNvSpPr>
                <a:spLocks noChangeArrowheads="1"/>
              </p:cNvSpPr>
              <p:nvPr/>
            </p:nvSpPr>
            <p:spPr bwMode="auto">
              <a:xfrm>
                <a:off x="2265" y="1958"/>
                <a:ext cx="12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NE</a:t>
                </a:r>
              </a:p>
            </p:txBody>
          </p:sp>
          <p:sp>
            <p:nvSpPr>
              <p:cNvPr id="70" name="Rectangle 222">
                <a:extLst>
                  <a:ext uri="{FF2B5EF4-FFF2-40B4-BE49-F238E27FC236}">
                    <a16:creationId xmlns:a16="http://schemas.microsoft.com/office/drawing/2014/main" id="{309F69BD-7664-D481-A85B-A7EF3AF7C871}"/>
                  </a:ext>
                </a:extLst>
              </p:cNvPr>
              <p:cNvSpPr>
                <a:spLocks noChangeArrowheads="1"/>
              </p:cNvSpPr>
              <p:nvPr/>
            </p:nvSpPr>
            <p:spPr bwMode="auto">
              <a:xfrm>
                <a:off x="1002" y="1998"/>
                <a:ext cx="132"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NV</a:t>
                </a:r>
              </a:p>
            </p:txBody>
          </p:sp>
          <p:sp>
            <p:nvSpPr>
              <p:cNvPr id="73" name="Rectangle 224">
                <a:extLst>
                  <a:ext uri="{FF2B5EF4-FFF2-40B4-BE49-F238E27FC236}">
                    <a16:creationId xmlns:a16="http://schemas.microsoft.com/office/drawing/2014/main" id="{A5B20819-A749-C39D-78E0-35817E012A8A}"/>
                  </a:ext>
                </a:extLst>
              </p:cNvPr>
              <p:cNvSpPr>
                <a:spLocks noChangeArrowheads="1"/>
              </p:cNvSpPr>
              <p:nvPr/>
            </p:nvSpPr>
            <p:spPr bwMode="auto">
              <a:xfrm>
                <a:off x="1692" y="2614"/>
                <a:ext cx="15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NM</a:t>
                </a:r>
              </a:p>
            </p:txBody>
          </p:sp>
          <p:sp>
            <p:nvSpPr>
              <p:cNvPr id="74" name="Rectangle 226">
                <a:extLst>
                  <a:ext uri="{FF2B5EF4-FFF2-40B4-BE49-F238E27FC236}">
                    <a16:creationId xmlns:a16="http://schemas.microsoft.com/office/drawing/2014/main" id="{51826216-A237-669B-1D6C-C201A404506B}"/>
                  </a:ext>
                </a:extLst>
              </p:cNvPr>
              <p:cNvSpPr>
                <a:spLocks noChangeArrowheads="1"/>
              </p:cNvSpPr>
              <p:nvPr/>
            </p:nvSpPr>
            <p:spPr bwMode="auto">
              <a:xfrm>
                <a:off x="3781" y="2432"/>
                <a:ext cx="132"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NC</a:t>
                </a:r>
              </a:p>
            </p:txBody>
          </p:sp>
          <p:sp>
            <p:nvSpPr>
              <p:cNvPr id="75" name="Rectangle 229">
                <a:extLst>
                  <a:ext uri="{FF2B5EF4-FFF2-40B4-BE49-F238E27FC236}">
                    <a16:creationId xmlns:a16="http://schemas.microsoft.com/office/drawing/2014/main" id="{9E43450D-601A-CC77-3BBE-370DB865011A}"/>
                  </a:ext>
                </a:extLst>
              </p:cNvPr>
              <p:cNvSpPr>
                <a:spLocks noChangeArrowheads="1"/>
              </p:cNvSpPr>
              <p:nvPr/>
            </p:nvSpPr>
            <p:spPr bwMode="auto">
              <a:xfrm>
                <a:off x="2443" y="2556"/>
                <a:ext cx="136"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OK</a:t>
                </a:r>
              </a:p>
            </p:txBody>
          </p:sp>
          <p:sp>
            <p:nvSpPr>
              <p:cNvPr id="76" name="Rectangle 232">
                <a:extLst>
                  <a:ext uri="{FF2B5EF4-FFF2-40B4-BE49-F238E27FC236}">
                    <a16:creationId xmlns:a16="http://schemas.microsoft.com/office/drawing/2014/main" id="{B9C0AAFC-C664-AA63-D3C4-5D8CCFFBFBA7}"/>
                  </a:ext>
                </a:extLst>
              </p:cNvPr>
              <p:cNvSpPr>
                <a:spLocks noChangeArrowheads="1"/>
              </p:cNvSpPr>
              <p:nvPr/>
            </p:nvSpPr>
            <p:spPr bwMode="auto">
              <a:xfrm>
                <a:off x="3709" y="2614"/>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SC</a:t>
                </a:r>
              </a:p>
            </p:txBody>
          </p:sp>
          <p:sp>
            <p:nvSpPr>
              <p:cNvPr id="77" name="Rectangle 234">
                <a:extLst>
                  <a:ext uri="{FF2B5EF4-FFF2-40B4-BE49-F238E27FC236}">
                    <a16:creationId xmlns:a16="http://schemas.microsoft.com/office/drawing/2014/main" id="{A33D16C3-BB16-F95B-3E19-07BCF9180FA7}"/>
                  </a:ext>
                </a:extLst>
              </p:cNvPr>
              <p:cNvSpPr>
                <a:spLocks noChangeArrowheads="1"/>
              </p:cNvSpPr>
              <p:nvPr/>
            </p:nvSpPr>
            <p:spPr bwMode="auto">
              <a:xfrm>
                <a:off x="3275" y="2495"/>
                <a:ext cx="123"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TN</a:t>
                </a:r>
              </a:p>
            </p:txBody>
          </p:sp>
          <p:sp>
            <p:nvSpPr>
              <p:cNvPr id="78" name="Rectangle 235">
                <a:extLst>
                  <a:ext uri="{FF2B5EF4-FFF2-40B4-BE49-F238E27FC236}">
                    <a16:creationId xmlns:a16="http://schemas.microsoft.com/office/drawing/2014/main" id="{E954EFDC-A2B4-F669-C66E-4721033F59EE}"/>
                  </a:ext>
                </a:extLst>
              </p:cNvPr>
              <p:cNvSpPr>
                <a:spLocks noChangeArrowheads="1"/>
              </p:cNvSpPr>
              <p:nvPr/>
            </p:nvSpPr>
            <p:spPr bwMode="auto">
              <a:xfrm>
                <a:off x="2312" y="2963"/>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TX</a:t>
                </a:r>
              </a:p>
            </p:txBody>
          </p:sp>
          <p:sp>
            <p:nvSpPr>
              <p:cNvPr id="79" name="Rectangle 240">
                <a:extLst>
                  <a:ext uri="{FF2B5EF4-FFF2-40B4-BE49-F238E27FC236}">
                    <a16:creationId xmlns:a16="http://schemas.microsoft.com/office/drawing/2014/main" id="{3CCADBB8-D067-01D1-5260-C1CC52774C14}"/>
                  </a:ext>
                </a:extLst>
              </p:cNvPr>
              <p:cNvSpPr>
                <a:spLocks noChangeArrowheads="1"/>
              </p:cNvSpPr>
              <p:nvPr/>
            </p:nvSpPr>
            <p:spPr bwMode="auto">
              <a:xfrm>
                <a:off x="3678" y="2173"/>
                <a:ext cx="15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WV</a:t>
                </a:r>
              </a:p>
            </p:txBody>
          </p:sp>
        </p:grpSp>
        <p:grpSp>
          <p:nvGrpSpPr>
            <p:cNvPr id="46" name="Gruppe 546">
              <a:extLst>
                <a:ext uri="{FF2B5EF4-FFF2-40B4-BE49-F238E27FC236}">
                  <a16:creationId xmlns:a16="http://schemas.microsoft.com/office/drawing/2014/main" id="{CD4B9170-9F65-5C9D-783B-C05AE3140655}"/>
                </a:ext>
              </a:extLst>
            </p:cNvPr>
            <p:cNvGrpSpPr>
              <a:grpSpLocks/>
            </p:cNvGrpSpPr>
            <p:nvPr/>
          </p:nvGrpSpPr>
          <p:grpSpPr bwMode="auto">
            <a:xfrm>
              <a:off x="775312" y="3126273"/>
              <a:ext cx="230444" cy="126050"/>
              <a:chOff x="3173688" y="5185642"/>
              <a:chExt cx="1698643" cy="927676"/>
            </a:xfrm>
            <a:solidFill>
              <a:schemeClr val="accent6"/>
            </a:solidFill>
            <a:effectLst/>
          </p:grpSpPr>
          <p:sp>
            <p:nvSpPr>
              <p:cNvPr id="47" name="Freeform 3061">
                <a:extLst>
                  <a:ext uri="{FF2B5EF4-FFF2-40B4-BE49-F238E27FC236}">
                    <a16:creationId xmlns:a16="http://schemas.microsoft.com/office/drawing/2014/main" id="{75602CC8-D0C9-CFF9-6BEB-B2EF40715FCC}"/>
                  </a:ext>
                </a:extLst>
              </p:cNvPr>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48" name="Freeform 3062">
                <a:extLst>
                  <a:ext uri="{FF2B5EF4-FFF2-40B4-BE49-F238E27FC236}">
                    <a16:creationId xmlns:a16="http://schemas.microsoft.com/office/drawing/2014/main" id="{000AD85E-5B56-196A-8EB1-A2E3EC216331}"/>
                  </a:ext>
                </a:extLst>
              </p:cNvPr>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49" name="Freeform 3063">
                <a:extLst>
                  <a:ext uri="{FF2B5EF4-FFF2-40B4-BE49-F238E27FC236}">
                    <a16:creationId xmlns:a16="http://schemas.microsoft.com/office/drawing/2014/main" id="{D4DC9A6B-0DC2-64FC-FFF5-4EE46F9B09F4}"/>
                  </a:ext>
                </a:extLst>
              </p:cNvPr>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0" name="Freeform 3064">
                <a:extLst>
                  <a:ext uri="{FF2B5EF4-FFF2-40B4-BE49-F238E27FC236}">
                    <a16:creationId xmlns:a16="http://schemas.microsoft.com/office/drawing/2014/main" id="{73A516C6-C5D3-369E-4E02-A0C73E8BE147}"/>
                  </a:ext>
                </a:extLst>
              </p:cNvPr>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1" name="Freeform 3065">
                <a:extLst>
                  <a:ext uri="{FF2B5EF4-FFF2-40B4-BE49-F238E27FC236}">
                    <a16:creationId xmlns:a16="http://schemas.microsoft.com/office/drawing/2014/main" id="{F9EEB296-E252-C7D2-0A0D-3346EFC7D934}"/>
                  </a:ext>
                </a:extLst>
              </p:cNvPr>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2" name="Freeform 3066">
                <a:extLst>
                  <a:ext uri="{FF2B5EF4-FFF2-40B4-BE49-F238E27FC236}">
                    <a16:creationId xmlns:a16="http://schemas.microsoft.com/office/drawing/2014/main" id="{9ED692E1-2FB1-5693-B36D-6DAA402D6C1C}"/>
                  </a:ext>
                </a:extLst>
              </p:cNvPr>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3" name="Freeform 3067">
                <a:extLst>
                  <a:ext uri="{FF2B5EF4-FFF2-40B4-BE49-F238E27FC236}">
                    <a16:creationId xmlns:a16="http://schemas.microsoft.com/office/drawing/2014/main" id="{D76B3096-3F0D-A90C-A869-8C40EFF573FC}"/>
                  </a:ext>
                </a:extLst>
              </p:cNvPr>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grpSp>
    </p:spTree>
    <p:extLst>
      <p:ext uri="{BB962C8B-B14F-4D97-AF65-F5344CB8AC3E}">
        <p14:creationId xmlns:p14="http://schemas.microsoft.com/office/powerpoint/2010/main" val="408471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9C2C7AE-F994-532B-8105-296DAE036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F9C2C7AE-F994-532B-8105-296DAE036C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Persona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49407" cy="2030024"/>
            <a:chOff x="8422483" y="1156903"/>
            <a:chExt cx="3149407" cy="2030024"/>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 </a:t>
              </a:r>
            </a:p>
          </p:txBody>
        </p:sp>
        <p:sp>
          <p:nvSpPr>
            <p:cNvPr id="19" name="Rectangle 18">
              <a:extLst>
                <a:ext uri="{FF2B5EF4-FFF2-40B4-BE49-F238E27FC236}">
                  <a16:creationId xmlns:a16="http://schemas.microsoft.com/office/drawing/2014/main" id="{1255A1C0-1E6F-D4CD-966B-668888C38E34}"/>
                </a:ext>
              </a:extLst>
            </p:cNvPr>
            <p:cNvSpPr/>
            <p:nvPr/>
          </p:nvSpPr>
          <p:spPr>
            <a:xfrm>
              <a:off x="8422483" y="1740377"/>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Buyer types have different purchasing styles and decision criteria.</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audience of potential buyers is highly varied.</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Specialized knowledge by persona is vast and job function expertise is required.</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630060"/>
            <a:chOff x="609600" y="1173146"/>
            <a:chExt cx="3149407" cy="1630060"/>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2926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persona model involves structuring a sales organization based on the needs, preferences, and behaviors of different buyer personas. These are typically aligned to different members of the C-Suite, e.g., CEO, CTO, CMO, etc.</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23048"/>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may become confused with multiple sales representatives calling the same accounts.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need to be product/industry generalists.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123048"/>
            <a:ext cx="3149407" cy="1707004"/>
            <a:chOff x="609600" y="4472677"/>
            <a:chExt cx="3149407" cy="1707004"/>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136960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can target messaging to the evaluation criteria and objectives of specific personas.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become skilled at selling to and thus gaining credibility or experience with specific personas.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26" name="Group 25">
            <a:extLst>
              <a:ext uri="{FF2B5EF4-FFF2-40B4-BE49-F238E27FC236}">
                <a16:creationId xmlns:a16="http://schemas.microsoft.com/office/drawing/2014/main" id="{0BBE7C8D-632F-02ED-B994-8DEA550563DF}"/>
              </a:ext>
            </a:extLst>
          </p:cNvPr>
          <p:cNvGrpSpPr/>
          <p:nvPr/>
        </p:nvGrpSpPr>
        <p:grpSpPr>
          <a:xfrm>
            <a:off x="4695825" y="2028826"/>
            <a:ext cx="2800352" cy="2800350"/>
            <a:chOff x="4695825" y="2028826"/>
            <a:chExt cx="2800352" cy="2800350"/>
          </a:xfrm>
        </p:grpSpPr>
        <p:sp>
          <p:nvSpPr>
            <p:cNvPr id="3" name="Oval 2">
              <a:extLst>
                <a:ext uri="{FF2B5EF4-FFF2-40B4-BE49-F238E27FC236}">
                  <a16:creationId xmlns:a16="http://schemas.microsoft.com/office/drawing/2014/main" id="{8271B1B1-0187-7D82-2E1F-E7CBFB7193F1}"/>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21" name="Group 20">
              <a:extLst>
                <a:ext uri="{FF2B5EF4-FFF2-40B4-BE49-F238E27FC236}">
                  <a16:creationId xmlns:a16="http://schemas.microsoft.com/office/drawing/2014/main" id="{79BC678C-4FD6-10A5-73D4-ADADFE712F86}"/>
                </a:ext>
              </a:extLst>
            </p:cNvPr>
            <p:cNvGrpSpPr/>
            <p:nvPr/>
          </p:nvGrpSpPr>
          <p:grpSpPr>
            <a:xfrm>
              <a:off x="4993078" y="2192924"/>
              <a:ext cx="2205845" cy="2472153"/>
              <a:chOff x="4993078" y="2183723"/>
              <a:chExt cx="2205845" cy="2472153"/>
            </a:xfrm>
          </p:grpSpPr>
          <p:grpSp>
            <p:nvGrpSpPr>
              <p:cNvPr id="10" name="Group 9">
                <a:extLst>
                  <a:ext uri="{FF2B5EF4-FFF2-40B4-BE49-F238E27FC236}">
                    <a16:creationId xmlns:a16="http://schemas.microsoft.com/office/drawing/2014/main" id="{C5F6A99B-58E3-8BDA-9C3A-07E7F85C31A7}"/>
                  </a:ext>
                </a:extLst>
              </p:cNvPr>
              <p:cNvGrpSpPr/>
              <p:nvPr/>
            </p:nvGrpSpPr>
            <p:grpSpPr>
              <a:xfrm>
                <a:off x="4993078" y="2183723"/>
                <a:ext cx="2205845" cy="304800"/>
                <a:chOff x="5020868" y="2183723"/>
                <a:chExt cx="2205845" cy="304800"/>
              </a:xfrm>
            </p:grpSpPr>
            <p:sp>
              <p:nvSpPr>
                <p:cNvPr id="6" name="Isosceles Triangle 5">
                  <a:extLst>
                    <a:ext uri="{FF2B5EF4-FFF2-40B4-BE49-F238E27FC236}">
                      <a16:creationId xmlns:a16="http://schemas.microsoft.com/office/drawing/2014/main" id="{02094ACC-F734-E8E3-7251-F2F2CFA7B65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 name="Isosceles Triangle 8">
                  <a:extLst>
                    <a:ext uri="{FF2B5EF4-FFF2-40B4-BE49-F238E27FC236}">
                      <a16:creationId xmlns:a16="http://schemas.microsoft.com/office/drawing/2014/main" id="{98C842C7-15FD-CA6D-5C5D-6925D0A71203}"/>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1" name="Group 10">
                <a:extLst>
                  <a:ext uri="{FF2B5EF4-FFF2-40B4-BE49-F238E27FC236}">
                    <a16:creationId xmlns:a16="http://schemas.microsoft.com/office/drawing/2014/main" id="{899C8210-C531-E029-10A5-C1CFDC03C2EE}"/>
                  </a:ext>
                </a:extLst>
              </p:cNvPr>
              <p:cNvGrpSpPr/>
              <p:nvPr/>
            </p:nvGrpSpPr>
            <p:grpSpPr>
              <a:xfrm flipV="1">
                <a:off x="4993078" y="4351076"/>
                <a:ext cx="2205845" cy="304800"/>
                <a:chOff x="5020868" y="2183723"/>
                <a:chExt cx="2205845" cy="304800"/>
              </a:xfrm>
            </p:grpSpPr>
            <p:sp>
              <p:nvSpPr>
                <p:cNvPr id="16" name="Isosceles Triangle 15">
                  <a:extLst>
                    <a:ext uri="{FF2B5EF4-FFF2-40B4-BE49-F238E27FC236}">
                      <a16:creationId xmlns:a16="http://schemas.microsoft.com/office/drawing/2014/main" id="{12DFF84A-622A-62D5-A45B-52F5AEE3B136}"/>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7" name="Isosceles Triangle 16">
                  <a:extLst>
                    <a:ext uri="{FF2B5EF4-FFF2-40B4-BE49-F238E27FC236}">
                      <a16:creationId xmlns:a16="http://schemas.microsoft.com/office/drawing/2014/main" id="{D6C7576F-5AC2-6FD8-327A-ECE9AE59FAB5}"/>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4" name="Group 23">
            <a:extLst>
              <a:ext uri="{FF2B5EF4-FFF2-40B4-BE49-F238E27FC236}">
                <a16:creationId xmlns:a16="http://schemas.microsoft.com/office/drawing/2014/main" id="{08B9F9B1-FEAF-7325-D2F1-7CD02EA5C93F}"/>
              </a:ext>
            </a:extLst>
          </p:cNvPr>
          <p:cNvGrpSpPr/>
          <p:nvPr/>
        </p:nvGrpSpPr>
        <p:grpSpPr>
          <a:xfrm>
            <a:off x="5217091" y="2791353"/>
            <a:ext cx="1757820" cy="1275297"/>
            <a:chOff x="714048" y="2462357"/>
            <a:chExt cx="1870670" cy="1311710"/>
          </a:xfrm>
        </p:grpSpPr>
        <p:grpSp>
          <p:nvGrpSpPr>
            <p:cNvPr id="25" name="Group 24">
              <a:extLst>
                <a:ext uri="{FF2B5EF4-FFF2-40B4-BE49-F238E27FC236}">
                  <a16:creationId xmlns:a16="http://schemas.microsoft.com/office/drawing/2014/main" id="{24CD9529-5B92-42E6-4414-892EFC318B57}"/>
                </a:ext>
              </a:extLst>
            </p:cNvPr>
            <p:cNvGrpSpPr/>
            <p:nvPr/>
          </p:nvGrpSpPr>
          <p:grpSpPr>
            <a:xfrm>
              <a:off x="714048" y="2462357"/>
              <a:ext cx="352250" cy="1097719"/>
              <a:chOff x="714048" y="2462357"/>
              <a:chExt cx="352250" cy="1097719"/>
            </a:xfrm>
          </p:grpSpPr>
          <p:grpSp>
            <p:nvGrpSpPr>
              <p:cNvPr id="43" name="Group 42">
                <a:extLst>
                  <a:ext uri="{FF2B5EF4-FFF2-40B4-BE49-F238E27FC236}">
                    <a16:creationId xmlns:a16="http://schemas.microsoft.com/office/drawing/2014/main" id="{83B155A2-59E7-4402-BC7F-1A8D5A48C563}"/>
                  </a:ext>
                </a:extLst>
              </p:cNvPr>
              <p:cNvGrpSpPr/>
              <p:nvPr/>
            </p:nvGrpSpPr>
            <p:grpSpPr>
              <a:xfrm>
                <a:off x="714048" y="2462357"/>
                <a:ext cx="352250" cy="731336"/>
                <a:chOff x="7094538" y="1450976"/>
                <a:chExt cx="166688" cy="346076"/>
              </a:xfrm>
            </p:grpSpPr>
            <p:sp>
              <p:nvSpPr>
                <p:cNvPr id="45" name="Oval 15">
                  <a:extLst>
                    <a:ext uri="{FF2B5EF4-FFF2-40B4-BE49-F238E27FC236}">
                      <a16:creationId xmlns:a16="http://schemas.microsoft.com/office/drawing/2014/main" id="{F0B80A1C-1C42-9287-731E-7AD85B5402A5}"/>
                    </a:ext>
                  </a:extLst>
                </p:cNvPr>
                <p:cNvSpPr>
                  <a:spLocks noChangeArrowheads="1"/>
                </p:cNvSpPr>
                <p:nvPr/>
              </p:nvSpPr>
              <p:spPr bwMode="auto">
                <a:xfrm>
                  <a:off x="7140576" y="1450976"/>
                  <a:ext cx="74613" cy="74613"/>
                </a:xfrm>
                <a:prstGeom prst="ellipse">
                  <a:avLst/>
                </a:pr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sp>
              <p:nvSpPr>
                <p:cNvPr id="46" name="Freeform 16">
                  <a:extLst>
                    <a:ext uri="{FF2B5EF4-FFF2-40B4-BE49-F238E27FC236}">
                      <a16:creationId xmlns:a16="http://schemas.microsoft.com/office/drawing/2014/main" id="{FE27EA7C-B671-BDE2-FE44-8F544F95EFAD}"/>
                    </a:ext>
                  </a:extLst>
                </p:cNvPr>
                <p:cNvSpPr>
                  <a:spLocks/>
                </p:cNvSpPr>
                <p:nvPr/>
              </p:nvSpPr>
              <p:spPr bwMode="auto">
                <a:xfrm>
                  <a:off x="7094538" y="1547814"/>
                  <a:ext cx="166688" cy="249238"/>
                </a:xfrm>
                <a:custGeom>
                  <a:avLst/>
                  <a:gdLst>
                    <a:gd name="T0" fmla="*/ 53 w 105"/>
                    <a:gd name="T1" fmla="*/ 157 h 157"/>
                    <a:gd name="T2" fmla="*/ 76 w 105"/>
                    <a:gd name="T3" fmla="*/ 157 h 157"/>
                    <a:gd name="T4" fmla="*/ 86 w 105"/>
                    <a:gd name="T5" fmla="*/ 81 h 157"/>
                    <a:gd name="T6" fmla="*/ 105 w 105"/>
                    <a:gd name="T7" fmla="*/ 81 h 157"/>
                    <a:gd name="T8" fmla="*/ 105 w 105"/>
                    <a:gd name="T9" fmla="*/ 10 h 157"/>
                    <a:gd name="T10" fmla="*/ 71 w 105"/>
                    <a:gd name="T11" fmla="*/ 0 h 157"/>
                    <a:gd name="T12" fmla="*/ 53 w 105"/>
                    <a:gd name="T13" fmla="*/ 38 h 157"/>
                    <a:gd name="T14" fmla="*/ 34 w 105"/>
                    <a:gd name="T15" fmla="*/ 0 h 157"/>
                    <a:gd name="T16" fmla="*/ 0 w 105"/>
                    <a:gd name="T17" fmla="*/ 10 h 157"/>
                    <a:gd name="T18" fmla="*/ 0 w 105"/>
                    <a:gd name="T19" fmla="*/ 81 h 157"/>
                    <a:gd name="T20" fmla="*/ 19 w 105"/>
                    <a:gd name="T21" fmla="*/ 81 h 157"/>
                    <a:gd name="T22" fmla="*/ 29 w 105"/>
                    <a:gd name="T23" fmla="*/ 157 h 157"/>
                    <a:gd name="T24" fmla="*/ 53 w 105"/>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7">
                      <a:moveTo>
                        <a:pt x="53" y="157"/>
                      </a:moveTo>
                      <a:lnTo>
                        <a:pt x="76" y="157"/>
                      </a:lnTo>
                      <a:lnTo>
                        <a:pt x="86" y="81"/>
                      </a:lnTo>
                      <a:lnTo>
                        <a:pt x="105" y="81"/>
                      </a:lnTo>
                      <a:lnTo>
                        <a:pt x="105" y="10"/>
                      </a:lnTo>
                      <a:lnTo>
                        <a:pt x="71" y="0"/>
                      </a:lnTo>
                      <a:lnTo>
                        <a:pt x="53" y="38"/>
                      </a:lnTo>
                      <a:lnTo>
                        <a:pt x="34" y="0"/>
                      </a:lnTo>
                      <a:lnTo>
                        <a:pt x="0" y="10"/>
                      </a:lnTo>
                      <a:lnTo>
                        <a:pt x="0" y="81"/>
                      </a:lnTo>
                      <a:lnTo>
                        <a:pt x="19" y="81"/>
                      </a:lnTo>
                      <a:lnTo>
                        <a:pt x="29" y="157"/>
                      </a:lnTo>
                      <a:lnTo>
                        <a:pt x="53" y="157"/>
                      </a:lnTo>
                      <a:close/>
                    </a:path>
                  </a:pathLst>
                </a:cu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44" name="TextBox 43">
                <a:extLst>
                  <a:ext uri="{FF2B5EF4-FFF2-40B4-BE49-F238E27FC236}">
                    <a16:creationId xmlns:a16="http://schemas.microsoft.com/office/drawing/2014/main" id="{BDC3002B-21C4-A370-A4F9-0BF4CE8B56C4}"/>
                  </a:ext>
                </a:extLst>
              </p:cNvPr>
              <p:cNvSpPr txBox="1"/>
              <p:nvPr/>
            </p:nvSpPr>
            <p:spPr>
              <a:xfrm>
                <a:off x="714120" y="3338480"/>
                <a:ext cx="352106" cy="221596"/>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CIO</a:t>
                </a:r>
              </a:p>
            </p:txBody>
          </p:sp>
        </p:grpSp>
        <p:grpSp>
          <p:nvGrpSpPr>
            <p:cNvPr id="29" name="Group 28">
              <a:extLst>
                <a:ext uri="{FF2B5EF4-FFF2-40B4-BE49-F238E27FC236}">
                  <a16:creationId xmlns:a16="http://schemas.microsoft.com/office/drawing/2014/main" id="{49064BEA-B67E-5906-6C10-037F6872E0E2}"/>
                </a:ext>
              </a:extLst>
            </p:cNvPr>
            <p:cNvGrpSpPr/>
            <p:nvPr/>
          </p:nvGrpSpPr>
          <p:grpSpPr>
            <a:xfrm>
              <a:off x="1364214" y="2676010"/>
              <a:ext cx="499394" cy="995909"/>
              <a:chOff x="1364214" y="2676010"/>
              <a:chExt cx="499394" cy="995909"/>
            </a:xfrm>
          </p:grpSpPr>
          <p:grpSp>
            <p:nvGrpSpPr>
              <p:cNvPr id="35" name="Group 34">
                <a:extLst>
                  <a:ext uri="{FF2B5EF4-FFF2-40B4-BE49-F238E27FC236}">
                    <a16:creationId xmlns:a16="http://schemas.microsoft.com/office/drawing/2014/main" id="{C7958A47-14B1-7443-7682-1610EC6BAF07}"/>
                  </a:ext>
                </a:extLst>
              </p:cNvPr>
              <p:cNvGrpSpPr/>
              <p:nvPr/>
            </p:nvGrpSpPr>
            <p:grpSpPr>
              <a:xfrm>
                <a:off x="1469740" y="2676010"/>
                <a:ext cx="288342" cy="604408"/>
                <a:chOff x="4946241" y="1450976"/>
                <a:chExt cx="165100" cy="346075"/>
              </a:xfrm>
            </p:grpSpPr>
            <p:sp>
              <p:nvSpPr>
                <p:cNvPr id="37" name="Oval 13">
                  <a:extLst>
                    <a:ext uri="{FF2B5EF4-FFF2-40B4-BE49-F238E27FC236}">
                      <a16:creationId xmlns:a16="http://schemas.microsoft.com/office/drawing/2014/main" id="{5BC5BFB0-6A40-6C7C-AD10-AA6301B7FE6F}"/>
                    </a:ext>
                  </a:extLst>
                </p:cNvPr>
                <p:cNvSpPr>
                  <a:spLocks noChangeArrowheads="1"/>
                </p:cNvSpPr>
                <p:nvPr/>
              </p:nvSpPr>
              <p:spPr bwMode="auto">
                <a:xfrm>
                  <a:off x="4976403" y="1450976"/>
                  <a:ext cx="104775" cy="104775"/>
                </a:xfrm>
                <a:prstGeom prst="ellipse">
                  <a:avLst/>
                </a:pr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41" name="Freeform 14">
                  <a:extLst>
                    <a:ext uri="{FF2B5EF4-FFF2-40B4-BE49-F238E27FC236}">
                      <a16:creationId xmlns:a16="http://schemas.microsoft.com/office/drawing/2014/main" id="{4F4B6971-6E75-5A95-74D0-247C0596D0FB}"/>
                    </a:ext>
                  </a:extLst>
                </p:cNvPr>
                <p:cNvSpPr>
                  <a:spLocks/>
                </p:cNvSpPr>
                <p:nvPr/>
              </p:nvSpPr>
              <p:spPr bwMode="auto">
                <a:xfrm>
                  <a:off x="4946241" y="1577976"/>
                  <a:ext cx="165100" cy="219075"/>
                </a:xfrm>
                <a:custGeom>
                  <a:avLst/>
                  <a:gdLst>
                    <a:gd name="T0" fmla="*/ 22 w 44"/>
                    <a:gd name="T1" fmla="*/ 0 h 58"/>
                    <a:gd name="T2" fmla="*/ 0 w 44"/>
                    <a:gd name="T3" fmla="*/ 38 h 58"/>
                    <a:gd name="T4" fmla="*/ 14 w 44"/>
                    <a:gd name="T5" fmla="*/ 38 h 58"/>
                    <a:gd name="T6" fmla="*/ 14 w 44"/>
                    <a:gd name="T7" fmla="*/ 58 h 58"/>
                    <a:gd name="T8" fmla="*/ 30 w 44"/>
                    <a:gd name="T9" fmla="*/ 58 h 58"/>
                    <a:gd name="T10" fmla="*/ 30 w 44"/>
                    <a:gd name="T11" fmla="*/ 38 h 58"/>
                    <a:gd name="T12" fmla="*/ 44 w 44"/>
                    <a:gd name="T13" fmla="*/ 38 h 58"/>
                    <a:gd name="T14" fmla="*/ 22 w 44"/>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8">
                      <a:moveTo>
                        <a:pt x="22" y="0"/>
                      </a:moveTo>
                      <a:cubicBezTo>
                        <a:pt x="10" y="0"/>
                        <a:pt x="0" y="18"/>
                        <a:pt x="0" y="38"/>
                      </a:cubicBezTo>
                      <a:cubicBezTo>
                        <a:pt x="14" y="38"/>
                        <a:pt x="14" y="38"/>
                        <a:pt x="14" y="38"/>
                      </a:cubicBezTo>
                      <a:cubicBezTo>
                        <a:pt x="14" y="58"/>
                        <a:pt x="14" y="58"/>
                        <a:pt x="14" y="58"/>
                      </a:cubicBezTo>
                      <a:cubicBezTo>
                        <a:pt x="30" y="58"/>
                        <a:pt x="30" y="58"/>
                        <a:pt x="30" y="58"/>
                      </a:cubicBezTo>
                      <a:cubicBezTo>
                        <a:pt x="30" y="38"/>
                        <a:pt x="30" y="38"/>
                        <a:pt x="30" y="38"/>
                      </a:cubicBezTo>
                      <a:cubicBezTo>
                        <a:pt x="44" y="38"/>
                        <a:pt x="44" y="38"/>
                        <a:pt x="44" y="38"/>
                      </a:cubicBezTo>
                      <a:cubicBezTo>
                        <a:pt x="44" y="18"/>
                        <a:pt x="34" y="0"/>
                        <a:pt x="22" y="0"/>
                      </a:cubicBezTo>
                      <a:close/>
                    </a:path>
                  </a:pathLst>
                </a:cu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36" name="TextBox 35">
                <a:extLst>
                  <a:ext uri="{FF2B5EF4-FFF2-40B4-BE49-F238E27FC236}">
                    <a16:creationId xmlns:a16="http://schemas.microsoft.com/office/drawing/2014/main" id="{970E37A0-4E27-D0C6-82D5-18EBB021616B}"/>
                  </a:ext>
                </a:extLst>
              </p:cNvPr>
              <p:cNvSpPr txBox="1"/>
              <p:nvPr/>
            </p:nvSpPr>
            <p:spPr>
              <a:xfrm>
                <a:off x="1364214" y="3450324"/>
                <a:ext cx="499394" cy="22159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CMO</a:t>
                </a:r>
              </a:p>
            </p:txBody>
          </p:sp>
        </p:grpSp>
        <p:grpSp>
          <p:nvGrpSpPr>
            <p:cNvPr id="30" name="Group 29">
              <a:extLst>
                <a:ext uri="{FF2B5EF4-FFF2-40B4-BE49-F238E27FC236}">
                  <a16:creationId xmlns:a16="http://schemas.microsoft.com/office/drawing/2014/main" id="{073508B5-49D3-51DE-F71E-3B4A52CFA304}"/>
                </a:ext>
              </a:extLst>
            </p:cNvPr>
            <p:cNvGrpSpPr/>
            <p:nvPr/>
          </p:nvGrpSpPr>
          <p:grpSpPr>
            <a:xfrm>
              <a:off x="2085324" y="2787854"/>
              <a:ext cx="499394" cy="986213"/>
              <a:chOff x="2085324" y="2787854"/>
              <a:chExt cx="499394" cy="986213"/>
            </a:xfrm>
          </p:grpSpPr>
          <p:grpSp>
            <p:nvGrpSpPr>
              <p:cNvPr id="31" name="Group 30">
                <a:extLst>
                  <a:ext uri="{FF2B5EF4-FFF2-40B4-BE49-F238E27FC236}">
                    <a16:creationId xmlns:a16="http://schemas.microsoft.com/office/drawing/2014/main" id="{5B70D8EE-CF45-D12C-CAE4-9335D2E2AE14}"/>
                  </a:ext>
                </a:extLst>
              </p:cNvPr>
              <p:cNvGrpSpPr/>
              <p:nvPr/>
            </p:nvGrpSpPr>
            <p:grpSpPr>
              <a:xfrm>
                <a:off x="2190850" y="2787854"/>
                <a:ext cx="288342" cy="604410"/>
                <a:chOff x="5645151" y="1450976"/>
                <a:chExt cx="165100" cy="346076"/>
              </a:xfrm>
            </p:grpSpPr>
            <p:sp>
              <p:nvSpPr>
                <p:cNvPr id="33" name="Oval 32">
                  <a:extLst>
                    <a:ext uri="{FF2B5EF4-FFF2-40B4-BE49-F238E27FC236}">
                      <a16:creationId xmlns:a16="http://schemas.microsoft.com/office/drawing/2014/main" id="{15724AED-7951-CCDC-4025-E62EBEDA64B4}"/>
                    </a:ext>
                  </a:extLst>
                </p:cNvPr>
                <p:cNvSpPr>
                  <a:spLocks noChangeArrowheads="1"/>
                </p:cNvSpPr>
                <p:nvPr/>
              </p:nvSpPr>
              <p:spPr bwMode="auto">
                <a:xfrm>
                  <a:off x="5675313" y="1450976"/>
                  <a:ext cx="104775" cy="104775"/>
                </a:xfrm>
                <a:prstGeom prst="ellipse">
                  <a:avLst/>
                </a:pr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34" name="Freeform 6">
                  <a:extLst>
                    <a:ext uri="{FF2B5EF4-FFF2-40B4-BE49-F238E27FC236}">
                      <a16:creationId xmlns:a16="http://schemas.microsoft.com/office/drawing/2014/main" id="{13A738E6-912C-06C4-3492-F6E08AA98330}"/>
                    </a:ext>
                  </a:extLst>
                </p:cNvPr>
                <p:cNvSpPr>
                  <a:spLocks/>
                </p:cNvSpPr>
                <p:nvPr/>
              </p:nvSpPr>
              <p:spPr bwMode="auto">
                <a:xfrm>
                  <a:off x="5645151" y="1585914"/>
                  <a:ext cx="165100" cy="211138"/>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6" y="26"/>
                        <a:pt x="14" y="30"/>
                      </a:cubicBezTo>
                      <a:cubicBezTo>
                        <a:pt x="14" y="56"/>
                        <a:pt x="14" y="56"/>
                        <a:pt x="14" y="56"/>
                      </a:cubicBezTo>
                      <a:cubicBezTo>
                        <a:pt x="30" y="56"/>
                        <a:pt x="30" y="56"/>
                        <a:pt x="30" y="56"/>
                      </a:cubicBezTo>
                      <a:cubicBezTo>
                        <a:pt x="30" y="30"/>
                        <a:pt x="30" y="30"/>
                        <a:pt x="30" y="30"/>
                      </a:cubicBezTo>
                      <a:cubicBezTo>
                        <a:pt x="38" y="26"/>
                        <a:pt x="44" y="16"/>
                        <a:pt x="44" y="0"/>
                      </a:cubicBezTo>
                      <a:close/>
                    </a:path>
                  </a:pathLst>
                </a:cu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32" name="TextBox 31">
                <a:extLst>
                  <a:ext uri="{FF2B5EF4-FFF2-40B4-BE49-F238E27FC236}">
                    <a16:creationId xmlns:a16="http://schemas.microsoft.com/office/drawing/2014/main" id="{B19A6677-88A2-532A-D2C7-9BBF6A0A1170}"/>
                  </a:ext>
                </a:extLst>
              </p:cNvPr>
              <p:cNvSpPr txBox="1"/>
              <p:nvPr/>
            </p:nvSpPr>
            <p:spPr>
              <a:xfrm>
                <a:off x="2085324" y="3552472"/>
                <a:ext cx="499394" cy="22159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CFO</a:t>
                </a:r>
              </a:p>
            </p:txBody>
          </p:sp>
        </p:grpSp>
      </p:grpSp>
      <p:grpSp>
        <p:nvGrpSpPr>
          <p:cNvPr id="47" name="Group 46">
            <a:extLst>
              <a:ext uri="{FF2B5EF4-FFF2-40B4-BE49-F238E27FC236}">
                <a16:creationId xmlns:a16="http://schemas.microsoft.com/office/drawing/2014/main" id="{E277065F-1C07-3ECC-FB77-4C69BCF43AF0}"/>
              </a:ext>
            </a:extLst>
          </p:cNvPr>
          <p:cNvGrpSpPr/>
          <p:nvPr/>
        </p:nvGrpSpPr>
        <p:grpSpPr>
          <a:xfrm>
            <a:off x="4327399" y="1524770"/>
            <a:ext cx="460626" cy="409915"/>
            <a:chOff x="5554663" y="1458913"/>
            <a:chExt cx="346075" cy="307975"/>
          </a:xfrm>
          <a:solidFill>
            <a:schemeClr val="bg1"/>
          </a:solidFill>
        </p:grpSpPr>
        <p:sp>
          <p:nvSpPr>
            <p:cNvPr id="48" name="Freeform 148">
              <a:extLst>
                <a:ext uri="{FF2B5EF4-FFF2-40B4-BE49-F238E27FC236}">
                  <a16:creationId xmlns:a16="http://schemas.microsoft.com/office/drawing/2014/main" id="{C3FF21DD-7FE4-C0CE-7D8C-D4D0DCEA871A}"/>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9" name="Freeform 149">
              <a:extLst>
                <a:ext uri="{FF2B5EF4-FFF2-40B4-BE49-F238E27FC236}">
                  <a16:creationId xmlns:a16="http://schemas.microsoft.com/office/drawing/2014/main" id="{922175C3-440B-8216-62CF-4A16862FC85C}"/>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50" name="Group 49">
            <a:extLst>
              <a:ext uri="{FF2B5EF4-FFF2-40B4-BE49-F238E27FC236}">
                <a16:creationId xmlns:a16="http://schemas.microsoft.com/office/drawing/2014/main" id="{6C79C495-CF53-D296-B649-F332329FEF23}"/>
              </a:ext>
            </a:extLst>
          </p:cNvPr>
          <p:cNvGrpSpPr/>
          <p:nvPr/>
        </p:nvGrpSpPr>
        <p:grpSpPr>
          <a:xfrm>
            <a:off x="7393411" y="1488849"/>
            <a:ext cx="481756" cy="481756"/>
            <a:chOff x="3390900" y="3971925"/>
            <a:chExt cx="361950" cy="361950"/>
          </a:xfrm>
          <a:solidFill>
            <a:schemeClr val="bg1"/>
          </a:solidFill>
        </p:grpSpPr>
        <p:sp>
          <p:nvSpPr>
            <p:cNvPr id="51" name="Freeform 67">
              <a:extLst>
                <a:ext uri="{FF2B5EF4-FFF2-40B4-BE49-F238E27FC236}">
                  <a16:creationId xmlns:a16="http://schemas.microsoft.com/office/drawing/2014/main" id="{5C40234A-1D60-D944-87F5-3C89DE681C83}"/>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52" name="Oval 51">
              <a:extLst>
                <a:ext uri="{FF2B5EF4-FFF2-40B4-BE49-F238E27FC236}">
                  <a16:creationId xmlns:a16="http://schemas.microsoft.com/office/drawing/2014/main" id="{DE5D8698-6A79-557D-D0D9-CEB6FF653364}"/>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53" name="Group 52">
            <a:extLst>
              <a:ext uri="{FF2B5EF4-FFF2-40B4-BE49-F238E27FC236}">
                <a16:creationId xmlns:a16="http://schemas.microsoft.com/office/drawing/2014/main" id="{B520FC50-6958-DD0D-3F60-2ECF8F5D6117}"/>
              </a:ext>
            </a:extLst>
          </p:cNvPr>
          <p:cNvGrpSpPr/>
          <p:nvPr/>
        </p:nvGrpSpPr>
        <p:grpSpPr>
          <a:xfrm>
            <a:off x="7394468" y="4820075"/>
            <a:ext cx="479643" cy="418367"/>
            <a:chOff x="4833938" y="19050"/>
            <a:chExt cx="360363" cy="314325"/>
          </a:xfrm>
          <a:solidFill>
            <a:schemeClr val="bg1"/>
          </a:solidFill>
        </p:grpSpPr>
        <p:sp>
          <p:nvSpPr>
            <p:cNvPr id="54" name="Freeform 61">
              <a:extLst>
                <a:ext uri="{FF2B5EF4-FFF2-40B4-BE49-F238E27FC236}">
                  <a16:creationId xmlns:a16="http://schemas.microsoft.com/office/drawing/2014/main" id="{D93088E7-7843-CC24-05AC-ED492B84F493}"/>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55" name="Freeform 62">
              <a:extLst>
                <a:ext uri="{FF2B5EF4-FFF2-40B4-BE49-F238E27FC236}">
                  <a16:creationId xmlns:a16="http://schemas.microsoft.com/office/drawing/2014/main" id="{0DF8B5E6-8439-B0DD-116E-648C8DE03D43}"/>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56" name="Group 55">
            <a:extLst>
              <a:ext uri="{FF2B5EF4-FFF2-40B4-BE49-F238E27FC236}">
                <a16:creationId xmlns:a16="http://schemas.microsoft.com/office/drawing/2014/main" id="{8D9331BE-2B21-189E-84BB-D856017733FA}"/>
              </a:ext>
            </a:extLst>
          </p:cNvPr>
          <p:cNvGrpSpPr/>
          <p:nvPr/>
        </p:nvGrpSpPr>
        <p:grpSpPr>
          <a:xfrm>
            <a:off x="4317891" y="4819019"/>
            <a:ext cx="479642" cy="420479"/>
            <a:chOff x="4113213" y="11113"/>
            <a:chExt cx="360362" cy="315913"/>
          </a:xfrm>
          <a:solidFill>
            <a:schemeClr val="bg1"/>
          </a:solidFill>
        </p:grpSpPr>
        <p:sp>
          <p:nvSpPr>
            <p:cNvPr id="58" name="Freeform 63">
              <a:extLst>
                <a:ext uri="{FF2B5EF4-FFF2-40B4-BE49-F238E27FC236}">
                  <a16:creationId xmlns:a16="http://schemas.microsoft.com/office/drawing/2014/main" id="{9CF737A0-0330-2F24-E7A6-77C19150BC09}"/>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59" name="Freeform 64">
              <a:extLst>
                <a:ext uri="{FF2B5EF4-FFF2-40B4-BE49-F238E27FC236}">
                  <a16:creationId xmlns:a16="http://schemas.microsoft.com/office/drawing/2014/main" id="{66D6D22C-20EF-2D6A-49A0-FC1E59856F8A}"/>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28608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8EBA1F63-E004-97A9-0B43-C2571BBCFC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5" name="think-cell data - do not delete" hidden="1">
                        <a:extLst>
                          <a:ext uri="{FF2B5EF4-FFF2-40B4-BE49-F238E27FC236}">
                            <a16:creationId xmlns:a16="http://schemas.microsoft.com/office/drawing/2014/main" id="{8EBA1F63-E004-97A9-0B43-C2571BBCFC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Product/solution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49407" cy="2065882"/>
            <a:chOff x="8422483" y="1156903"/>
            <a:chExt cx="3149407" cy="2065882"/>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22483" y="1776235"/>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require deep product knowledge.</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Product complexity is high. </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number of products grows beyond the ability for one rep to acquire necessary expertise.</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414616"/>
            <a:chOff x="609600" y="1173146"/>
            <a:chExt cx="3149407" cy="1414616"/>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0772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product/solution model involves structuring a sales organization based on how a specific product or solution addresses the specific needs, problems, and goals of customers. </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40981"/>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Cross- and up-sell opportunities are limited due to siloes.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Rising costs of sales operations due to a customer base that is widely spread across different geographical locations.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266489"/>
            <a:ext cx="3149407" cy="768285"/>
            <a:chOff x="609600" y="4472677"/>
            <a:chExt cx="3149407" cy="768285"/>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4308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This model ensures faster results and a reduced sales cycle for new products.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26" name="Group 25">
            <a:extLst>
              <a:ext uri="{FF2B5EF4-FFF2-40B4-BE49-F238E27FC236}">
                <a16:creationId xmlns:a16="http://schemas.microsoft.com/office/drawing/2014/main" id="{0BBE7C8D-632F-02ED-B994-8DEA550563DF}"/>
              </a:ext>
            </a:extLst>
          </p:cNvPr>
          <p:cNvGrpSpPr/>
          <p:nvPr/>
        </p:nvGrpSpPr>
        <p:grpSpPr>
          <a:xfrm>
            <a:off x="4695825" y="2028826"/>
            <a:ext cx="2800352" cy="2800350"/>
            <a:chOff x="4695825" y="2028826"/>
            <a:chExt cx="2800352" cy="2800350"/>
          </a:xfrm>
        </p:grpSpPr>
        <p:sp>
          <p:nvSpPr>
            <p:cNvPr id="3" name="Oval 2">
              <a:extLst>
                <a:ext uri="{FF2B5EF4-FFF2-40B4-BE49-F238E27FC236}">
                  <a16:creationId xmlns:a16="http://schemas.microsoft.com/office/drawing/2014/main" id="{8271B1B1-0187-7D82-2E1F-E7CBFB7193F1}"/>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21" name="Group 20">
              <a:extLst>
                <a:ext uri="{FF2B5EF4-FFF2-40B4-BE49-F238E27FC236}">
                  <a16:creationId xmlns:a16="http://schemas.microsoft.com/office/drawing/2014/main" id="{79BC678C-4FD6-10A5-73D4-ADADFE712F86}"/>
                </a:ext>
              </a:extLst>
            </p:cNvPr>
            <p:cNvGrpSpPr/>
            <p:nvPr/>
          </p:nvGrpSpPr>
          <p:grpSpPr>
            <a:xfrm>
              <a:off x="4993078" y="2192924"/>
              <a:ext cx="2205845" cy="2472153"/>
              <a:chOff x="4993078" y="2183723"/>
              <a:chExt cx="2205845" cy="2472153"/>
            </a:xfrm>
          </p:grpSpPr>
          <p:grpSp>
            <p:nvGrpSpPr>
              <p:cNvPr id="10" name="Group 9">
                <a:extLst>
                  <a:ext uri="{FF2B5EF4-FFF2-40B4-BE49-F238E27FC236}">
                    <a16:creationId xmlns:a16="http://schemas.microsoft.com/office/drawing/2014/main" id="{C5F6A99B-58E3-8BDA-9C3A-07E7F85C31A7}"/>
                  </a:ext>
                </a:extLst>
              </p:cNvPr>
              <p:cNvGrpSpPr/>
              <p:nvPr/>
            </p:nvGrpSpPr>
            <p:grpSpPr>
              <a:xfrm>
                <a:off x="4993078" y="2183723"/>
                <a:ext cx="2205845" cy="304800"/>
                <a:chOff x="5020868" y="2183723"/>
                <a:chExt cx="2205845" cy="304800"/>
              </a:xfrm>
            </p:grpSpPr>
            <p:sp>
              <p:nvSpPr>
                <p:cNvPr id="6" name="Isosceles Triangle 5">
                  <a:extLst>
                    <a:ext uri="{FF2B5EF4-FFF2-40B4-BE49-F238E27FC236}">
                      <a16:creationId xmlns:a16="http://schemas.microsoft.com/office/drawing/2014/main" id="{02094ACC-F734-E8E3-7251-F2F2CFA7B65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 name="Isosceles Triangle 8">
                  <a:extLst>
                    <a:ext uri="{FF2B5EF4-FFF2-40B4-BE49-F238E27FC236}">
                      <a16:creationId xmlns:a16="http://schemas.microsoft.com/office/drawing/2014/main" id="{98C842C7-15FD-CA6D-5C5D-6925D0A71203}"/>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1" name="Group 10">
                <a:extLst>
                  <a:ext uri="{FF2B5EF4-FFF2-40B4-BE49-F238E27FC236}">
                    <a16:creationId xmlns:a16="http://schemas.microsoft.com/office/drawing/2014/main" id="{899C8210-C531-E029-10A5-C1CFDC03C2EE}"/>
                  </a:ext>
                </a:extLst>
              </p:cNvPr>
              <p:cNvGrpSpPr/>
              <p:nvPr/>
            </p:nvGrpSpPr>
            <p:grpSpPr>
              <a:xfrm flipV="1">
                <a:off x="4993078" y="4351076"/>
                <a:ext cx="2205845" cy="304800"/>
                <a:chOff x="5020868" y="2183723"/>
                <a:chExt cx="2205845" cy="304800"/>
              </a:xfrm>
            </p:grpSpPr>
            <p:sp>
              <p:nvSpPr>
                <p:cNvPr id="16" name="Isosceles Triangle 15">
                  <a:extLst>
                    <a:ext uri="{FF2B5EF4-FFF2-40B4-BE49-F238E27FC236}">
                      <a16:creationId xmlns:a16="http://schemas.microsoft.com/office/drawing/2014/main" id="{12DFF84A-622A-62D5-A45B-52F5AEE3B136}"/>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7" name="Isosceles Triangle 16">
                  <a:extLst>
                    <a:ext uri="{FF2B5EF4-FFF2-40B4-BE49-F238E27FC236}">
                      <a16:creationId xmlns:a16="http://schemas.microsoft.com/office/drawing/2014/main" id="{D6C7576F-5AC2-6FD8-327A-ECE9AE59FAB5}"/>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 name="Group 1">
            <a:extLst>
              <a:ext uri="{FF2B5EF4-FFF2-40B4-BE49-F238E27FC236}">
                <a16:creationId xmlns:a16="http://schemas.microsoft.com/office/drawing/2014/main" id="{D2971382-B363-4572-5EAB-D82261B1F17C}"/>
              </a:ext>
            </a:extLst>
          </p:cNvPr>
          <p:cNvGrpSpPr/>
          <p:nvPr/>
        </p:nvGrpSpPr>
        <p:grpSpPr>
          <a:xfrm>
            <a:off x="5303539" y="2672796"/>
            <a:ext cx="1584924" cy="1512411"/>
            <a:chOff x="620110" y="2598151"/>
            <a:chExt cx="2008909" cy="1916998"/>
          </a:xfrm>
        </p:grpSpPr>
        <p:sp>
          <p:nvSpPr>
            <p:cNvPr id="4" name="Rectangle 3">
              <a:extLst>
                <a:ext uri="{FF2B5EF4-FFF2-40B4-BE49-F238E27FC236}">
                  <a16:creationId xmlns:a16="http://schemas.microsoft.com/office/drawing/2014/main" id="{2A075ED5-DEAB-53AB-5F18-2FAEE2DAF758}"/>
                </a:ext>
              </a:extLst>
            </p:cNvPr>
            <p:cNvSpPr/>
            <p:nvPr/>
          </p:nvSpPr>
          <p:spPr>
            <a:xfrm>
              <a:off x="620110" y="2598151"/>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MS</a:t>
              </a:r>
            </a:p>
          </p:txBody>
        </p:sp>
        <p:sp>
          <p:nvSpPr>
            <p:cNvPr id="5" name="Rectangle 4">
              <a:extLst>
                <a:ext uri="{FF2B5EF4-FFF2-40B4-BE49-F238E27FC236}">
                  <a16:creationId xmlns:a16="http://schemas.microsoft.com/office/drawing/2014/main" id="{9E4820B1-A8D0-B0B5-D5FA-6D515AEB61F1}"/>
                </a:ext>
              </a:extLst>
            </p:cNvPr>
            <p:cNvSpPr/>
            <p:nvPr/>
          </p:nvSpPr>
          <p:spPr>
            <a:xfrm>
              <a:off x="1668302" y="2598151"/>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D&amp;F</a:t>
              </a:r>
            </a:p>
          </p:txBody>
        </p:sp>
        <p:sp>
          <p:nvSpPr>
            <p:cNvPr id="47" name="Rectangle 46">
              <a:extLst>
                <a:ext uri="{FF2B5EF4-FFF2-40B4-BE49-F238E27FC236}">
                  <a16:creationId xmlns:a16="http://schemas.microsoft.com/office/drawing/2014/main" id="{2523B68D-DD1D-5167-19C2-F408956CB318}"/>
                </a:ext>
              </a:extLst>
            </p:cNvPr>
            <p:cNvSpPr/>
            <p:nvPr/>
          </p:nvSpPr>
          <p:spPr>
            <a:xfrm>
              <a:off x="620110" y="3269323"/>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Software</a:t>
              </a:r>
            </a:p>
          </p:txBody>
        </p:sp>
        <p:sp>
          <p:nvSpPr>
            <p:cNvPr id="48" name="Rectangle 47">
              <a:extLst>
                <a:ext uri="{FF2B5EF4-FFF2-40B4-BE49-F238E27FC236}">
                  <a16:creationId xmlns:a16="http://schemas.microsoft.com/office/drawing/2014/main" id="{97A4123F-1B8C-D617-7BEC-80C27555587D}"/>
                </a:ext>
              </a:extLst>
            </p:cNvPr>
            <p:cNvSpPr/>
            <p:nvPr/>
          </p:nvSpPr>
          <p:spPr>
            <a:xfrm>
              <a:off x="1668302" y="3269323"/>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Aftermarket</a:t>
              </a:r>
            </a:p>
          </p:txBody>
        </p:sp>
        <p:sp>
          <p:nvSpPr>
            <p:cNvPr id="49" name="Rectangle 48">
              <a:extLst>
                <a:ext uri="{FF2B5EF4-FFF2-40B4-BE49-F238E27FC236}">
                  <a16:creationId xmlns:a16="http://schemas.microsoft.com/office/drawing/2014/main" id="{C0D824F4-2B8B-23F3-49ED-30E1CA791A49}"/>
                </a:ext>
              </a:extLst>
            </p:cNvPr>
            <p:cNvSpPr/>
            <p:nvPr/>
          </p:nvSpPr>
          <p:spPr>
            <a:xfrm>
              <a:off x="620110" y="3940496"/>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Service</a:t>
              </a:r>
            </a:p>
          </p:txBody>
        </p:sp>
        <p:grpSp>
          <p:nvGrpSpPr>
            <p:cNvPr id="50" name="Group 49">
              <a:extLst>
                <a:ext uri="{FF2B5EF4-FFF2-40B4-BE49-F238E27FC236}">
                  <a16:creationId xmlns:a16="http://schemas.microsoft.com/office/drawing/2014/main" id="{FD00926E-E141-3265-AEB3-8B2B9029AE64}"/>
                </a:ext>
              </a:extLst>
            </p:cNvPr>
            <p:cNvGrpSpPr/>
            <p:nvPr/>
          </p:nvGrpSpPr>
          <p:grpSpPr>
            <a:xfrm>
              <a:off x="1455156" y="3047133"/>
              <a:ext cx="125671" cy="125671"/>
              <a:chOff x="1423664" y="3015641"/>
              <a:chExt cx="157163" cy="157163"/>
            </a:xfrm>
          </p:grpSpPr>
          <p:sp>
            <p:nvSpPr>
              <p:cNvPr id="64" name="Right Triangle 63">
                <a:extLst>
                  <a:ext uri="{FF2B5EF4-FFF2-40B4-BE49-F238E27FC236}">
                    <a16:creationId xmlns:a16="http://schemas.microsoft.com/office/drawing/2014/main" id="{7B69FE7A-6FDA-F9AE-074F-00F47DC68D66}"/>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65" name="Right Triangle 64">
                <a:extLst>
                  <a:ext uri="{FF2B5EF4-FFF2-40B4-BE49-F238E27FC236}">
                    <a16:creationId xmlns:a16="http://schemas.microsoft.com/office/drawing/2014/main" id="{BE839EA8-F6E5-EAE1-DC1B-F0BD5EEB473F}"/>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1" name="Group 50">
              <a:extLst>
                <a:ext uri="{FF2B5EF4-FFF2-40B4-BE49-F238E27FC236}">
                  <a16:creationId xmlns:a16="http://schemas.microsoft.com/office/drawing/2014/main" id="{AF4E8179-ACAC-6E36-FC8D-B52849DA2931}"/>
                </a:ext>
              </a:extLst>
            </p:cNvPr>
            <p:cNvGrpSpPr/>
            <p:nvPr/>
          </p:nvGrpSpPr>
          <p:grpSpPr>
            <a:xfrm>
              <a:off x="2503348" y="3047133"/>
              <a:ext cx="125671" cy="125671"/>
              <a:chOff x="1423664" y="3015641"/>
              <a:chExt cx="157163" cy="157163"/>
            </a:xfrm>
          </p:grpSpPr>
          <p:sp>
            <p:nvSpPr>
              <p:cNvPr id="62" name="Right Triangle 61">
                <a:extLst>
                  <a:ext uri="{FF2B5EF4-FFF2-40B4-BE49-F238E27FC236}">
                    <a16:creationId xmlns:a16="http://schemas.microsoft.com/office/drawing/2014/main" id="{99818479-3E47-9108-781F-F1CA2B604868}"/>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63" name="Right Triangle 62">
                <a:extLst>
                  <a:ext uri="{FF2B5EF4-FFF2-40B4-BE49-F238E27FC236}">
                    <a16:creationId xmlns:a16="http://schemas.microsoft.com/office/drawing/2014/main" id="{17DB077A-156A-6641-1F2B-C17CDE3B399C}"/>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2" name="Group 51">
              <a:extLst>
                <a:ext uri="{FF2B5EF4-FFF2-40B4-BE49-F238E27FC236}">
                  <a16:creationId xmlns:a16="http://schemas.microsoft.com/office/drawing/2014/main" id="{EFA8F305-3305-6021-D6EF-3F68651554C7}"/>
                </a:ext>
              </a:extLst>
            </p:cNvPr>
            <p:cNvGrpSpPr/>
            <p:nvPr/>
          </p:nvGrpSpPr>
          <p:grpSpPr>
            <a:xfrm>
              <a:off x="1455156" y="3718305"/>
              <a:ext cx="125671" cy="125671"/>
              <a:chOff x="1423664" y="3015641"/>
              <a:chExt cx="157163" cy="157163"/>
            </a:xfrm>
          </p:grpSpPr>
          <p:sp>
            <p:nvSpPr>
              <p:cNvPr id="60" name="Right Triangle 59">
                <a:extLst>
                  <a:ext uri="{FF2B5EF4-FFF2-40B4-BE49-F238E27FC236}">
                    <a16:creationId xmlns:a16="http://schemas.microsoft.com/office/drawing/2014/main" id="{E9022F83-C213-CE92-2A47-52D8C5E7420D}"/>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61" name="Right Triangle 60">
                <a:extLst>
                  <a:ext uri="{FF2B5EF4-FFF2-40B4-BE49-F238E27FC236}">
                    <a16:creationId xmlns:a16="http://schemas.microsoft.com/office/drawing/2014/main" id="{88D0BFAE-03AE-696A-1A15-09B547CA8910}"/>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3" name="Group 52">
              <a:extLst>
                <a:ext uri="{FF2B5EF4-FFF2-40B4-BE49-F238E27FC236}">
                  <a16:creationId xmlns:a16="http://schemas.microsoft.com/office/drawing/2014/main" id="{0C6BCC94-C8B8-80D3-7C45-AD82892CCEF1}"/>
                </a:ext>
              </a:extLst>
            </p:cNvPr>
            <p:cNvGrpSpPr/>
            <p:nvPr/>
          </p:nvGrpSpPr>
          <p:grpSpPr>
            <a:xfrm>
              <a:off x="2503348" y="3718305"/>
              <a:ext cx="125671" cy="125671"/>
              <a:chOff x="1423664" y="3015641"/>
              <a:chExt cx="157163" cy="157163"/>
            </a:xfrm>
          </p:grpSpPr>
          <p:sp>
            <p:nvSpPr>
              <p:cNvPr id="58" name="Right Triangle 57">
                <a:extLst>
                  <a:ext uri="{FF2B5EF4-FFF2-40B4-BE49-F238E27FC236}">
                    <a16:creationId xmlns:a16="http://schemas.microsoft.com/office/drawing/2014/main" id="{C1BA3185-77A9-DAAC-A788-7A89660A3497}"/>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59" name="Right Triangle 58">
                <a:extLst>
                  <a:ext uri="{FF2B5EF4-FFF2-40B4-BE49-F238E27FC236}">
                    <a16:creationId xmlns:a16="http://schemas.microsoft.com/office/drawing/2014/main" id="{7C1773F4-F0E6-BC2A-1AD7-50141E189719}"/>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4" name="Group 53">
              <a:extLst>
                <a:ext uri="{FF2B5EF4-FFF2-40B4-BE49-F238E27FC236}">
                  <a16:creationId xmlns:a16="http://schemas.microsoft.com/office/drawing/2014/main" id="{519E71DE-5335-2690-4F22-137153BE69BC}"/>
                </a:ext>
              </a:extLst>
            </p:cNvPr>
            <p:cNvGrpSpPr/>
            <p:nvPr/>
          </p:nvGrpSpPr>
          <p:grpSpPr>
            <a:xfrm>
              <a:off x="1455156" y="4389478"/>
              <a:ext cx="125671" cy="125671"/>
              <a:chOff x="1423664" y="3015641"/>
              <a:chExt cx="157163" cy="157163"/>
            </a:xfrm>
          </p:grpSpPr>
          <p:sp>
            <p:nvSpPr>
              <p:cNvPr id="55" name="Right Triangle 54">
                <a:extLst>
                  <a:ext uri="{FF2B5EF4-FFF2-40B4-BE49-F238E27FC236}">
                    <a16:creationId xmlns:a16="http://schemas.microsoft.com/office/drawing/2014/main" id="{ECD4240A-2738-076C-197A-4F088FC17D13}"/>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56" name="Right Triangle 55">
                <a:extLst>
                  <a:ext uri="{FF2B5EF4-FFF2-40B4-BE49-F238E27FC236}">
                    <a16:creationId xmlns:a16="http://schemas.microsoft.com/office/drawing/2014/main" id="{B66E2CBE-17EB-B1FA-AB71-A355E6AF5089}"/>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grpSp>
        <p:nvGrpSpPr>
          <p:cNvPr id="66" name="Group 65">
            <a:extLst>
              <a:ext uri="{FF2B5EF4-FFF2-40B4-BE49-F238E27FC236}">
                <a16:creationId xmlns:a16="http://schemas.microsoft.com/office/drawing/2014/main" id="{34126A48-559C-B971-5E5B-7EA68D2327BB}"/>
              </a:ext>
            </a:extLst>
          </p:cNvPr>
          <p:cNvGrpSpPr/>
          <p:nvPr/>
        </p:nvGrpSpPr>
        <p:grpSpPr>
          <a:xfrm>
            <a:off x="4327399" y="1524770"/>
            <a:ext cx="460626" cy="409915"/>
            <a:chOff x="5554663" y="1458913"/>
            <a:chExt cx="346075" cy="307975"/>
          </a:xfrm>
          <a:solidFill>
            <a:schemeClr val="bg1"/>
          </a:solidFill>
        </p:grpSpPr>
        <p:sp>
          <p:nvSpPr>
            <p:cNvPr id="67" name="Freeform 148">
              <a:extLst>
                <a:ext uri="{FF2B5EF4-FFF2-40B4-BE49-F238E27FC236}">
                  <a16:creationId xmlns:a16="http://schemas.microsoft.com/office/drawing/2014/main" id="{15348A60-673D-843E-9044-A7A7CF1763AC}"/>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68" name="Freeform 149">
              <a:extLst>
                <a:ext uri="{FF2B5EF4-FFF2-40B4-BE49-F238E27FC236}">
                  <a16:creationId xmlns:a16="http://schemas.microsoft.com/office/drawing/2014/main" id="{42E4B35E-FF8A-DF43-AF88-247E93A9D8F7}"/>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70" name="Group 69">
            <a:extLst>
              <a:ext uri="{FF2B5EF4-FFF2-40B4-BE49-F238E27FC236}">
                <a16:creationId xmlns:a16="http://schemas.microsoft.com/office/drawing/2014/main" id="{7088BC02-E9AB-A567-A6CA-91AA9E0106B7}"/>
              </a:ext>
            </a:extLst>
          </p:cNvPr>
          <p:cNvGrpSpPr/>
          <p:nvPr/>
        </p:nvGrpSpPr>
        <p:grpSpPr>
          <a:xfrm>
            <a:off x="7393411" y="1488849"/>
            <a:ext cx="481756" cy="481756"/>
            <a:chOff x="3390900" y="3971925"/>
            <a:chExt cx="361950" cy="361950"/>
          </a:xfrm>
          <a:solidFill>
            <a:schemeClr val="bg1"/>
          </a:solidFill>
        </p:grpSpPr>
        <p:sp>
          <p:nvSpPr>
            <p:cNvPr id="96" name="Freeform 67">
              <a:extLst>
                <a:ext uri="{FF2B5EF4-FFF2-40B4-BE49-F238E27FC236}">
                  <a16:creationId xmlns:a16="http://schemas.microsoft.com/office/drawing/2014/main" id="{0502BA13-D0CD-4C6D-6D30-A40E600136C6}"/>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97" name="Oval 96">
              <a:extLst>
                <a:ext uri="{FF2B5EF4-FFF2-40B4-BE49-F238E27FC236}">
                  <a16:creationId xmlns:a16="http://schemas.microsoft.com/office/drawing/2014/main" id="{B36A77C6-EAB3-836F-F22A-29EB0D50D96D}"/>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98" name="Group 97">
            <a:extLst>
              <a:ext uri="{FF2B5EF4-FFF2-40B4-BE49-F238E27FC236}">
                <a16:creationId xmlns:a16="http://schemas.microsoft.com/office/drawing/2014/main" id="{BA8B514F-C908-C5FF-6255-AF74C28362CA}"/>
              </a:ext>
            </a:extLst>
          </p:cNvPr>
          <p:cNvGrpSpPr/>
          <p:nvPr/>
        </p:nvGrpSpPr>
        <p:grpSpPr>
          <a:xfrm>
            <a:off x="7394468" y="4820075"/>
            <a:ext cx="479643" cy="418367"/>
            <a:chOff x="4833938" y="19050"/>
            <a:chExt cx="360363" cy="314325"/>
          </a:xfrm>
          <a:solidFill>
            <a:schemeClr val="bg1"/>
          </a:solidFill>
        </p:grpSpPr>
        <p:sp>
          <p:nvSpPr>
            <p:cNvPr id="99" name="Freeform 61">
              <a:extLst>
                <a:ext uri="{FF2B5EF4-FFF2-40B4-BE49-F238E27FC236}">
                  <a16:creationId xmlns:a16="http://schemas.microsoft.com/office/drawing/2014/main" id="{147F3AE2-BE65-FC36-1D77-F9E5C9FDC711}"/>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00" name="Freeform 62">
              <a:extLst>
                <a:ext uri="{FF2B5EF4-FFF2-40B4-BE49-F238E27FC236}">
                  <a16:creationId xmlns:a16="http://schemas.microsoft.com/office/drawing/2014/main" id="{3603AA6C-449E-8FE4-26F7-1732440A1EB6}"/>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01" name="Group 100">
            <a:extLst>
              <a:ext uri="{FF2B5EF4-FFF2-40B4-BE49-F238E27FC236}">
                <a16:creationId xmlns:a16="http://schemas.microsoft.com/office/drawing/2014/main" id="{D9B30FE2-0274-90EE-093E-2FA535C368B3}"/>
              </a:ext>
            </a:extLst>
          </p:cNvPr>
          <p:cNvGrpSpPr/>
          <p:nvPr/>
        </p:nvGrpSpPr>
        <p:grpSpPr>
          <a:xfrm>
            <a:off x="4317891" y="4819019"/>
            <a:ext cx="479642" cy="420479"/>
            <a:chOff x="4113213" y="11113"/>
            <a:chExt cx="360362" cy="315913"/>
          </a:xfrm>
          <a:solidFill>
            <a:schemeClr val="bg1"/>
          </a:solidFill>
        </p:grpSpPr>
        <p:sp>
          <p:nvSpPr>
            <p:cNvPr id="102" name="Freeform 63">
              <a:extLst>
                <a:ext uri="{FF2B5EF4-FFF2-40B4-BE49-F238E27FC236}">
                  <a16:creationId xmlns:a16="http://schemas.microsoft.com/office/drawing/2014/main" id="{36299430-4168-BB3E-827E-5A1BDC6A6001}"/>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03" name="Freeform 64">
              <a:extLst>
                <a:ext uri="{FF2B5EF4-FFF2-40B4-BE49-F238E27FC236}">
                  <a16:creationId xmlns:a16="http://schemas.microsoft.com/office/drawing/2014/main" id="{0DC8D60F-82F9-1FE1-E33B-4BEAE0C26F60}"/>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00394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B776B48-8F7D-89A4-DF28-12CE7D8939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3B776B48-8F7D-89A4-DF28-12CE7D8939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Industry/vertical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49407" cy="2496769"/>
            <a:chOff x="8422483" y="1156903"/>
            <a:chExt cx="3149407" cy="2496769"/>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b="1" i="0" u="none" strike="noStrike" kern="1200" cap="none" spc="0" normalizeH="0" baseline="0" noProof="0" dirty="0">
                  <a:ln>
                    <a:noFill/>
                  </a:ln>
                  <a:solidFill>
                    <a:srgbClr val="2391CF"/>
                  </a:solidFill>
                  <a:effectLst/>
                  <a:uLnTx/>
                  <a:uFillTx/>
                  <a:latin typeface="Slate Pro" panose="02000506040000020004" pitchFamily="2" charset="0"/>
                  <a:cs typeface="Times New Roman" panose="02020603050405020304" pitchFamily="18"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22483" y="1776235"/>
              <a:ext cx="3149407" cy="18774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 base requires significant subject matter expertise on their industry.</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Sales cycles are high dollar, complex, and long.</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When the company in question is focused on services, as opposed to products.</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2491834"/>
            <a:chOff x="609600" y="1173146"/>
            <a:chExt cx="3149407" cy="2491834"/>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21544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An industry/vertical sales model is a strategy used by companies to organize their sales efforts and tailor their products or services to specific industries or verticals. Instead of taking a one-size-fits-all approach, companies adopting this model focus on understanding the unique needs, challenges, and trends of particular industries and then developing specialized sales strategies to cater to those industries.</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472677"/>
            <a:ext cx="3149407" cy="1276117"/>
            <a:chOff x="8422483" y="4472677"/>
            <a:chExt cx="3149407" cy="1276117"/>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Selling expenses become quite high.</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require larger geographies to make their number, i.e., there’re higher travel and entertainment expenses.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472677"/>
            <a:ext cx="3149407" cy="1276117"/>
            <a:chOff x="609600" y="4472677"/>
            <a:chExt cx="3149407" cy="1276117"/>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Sales force develops deep knowledge of how to sell into specific industries.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There’s a potential to leverage referral networks via industry-specific groups.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895166"/>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895166"/>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26" name="Group 25">
            <a:extLst>
              <a:ext uri="{FF2B5EF4-FFF2-40B4-BE49-F238E27FC236}">
                <a16:creationId xmlns:a16="http://schemas.microsoft.com/office/drawing/2014/main" id="{0BBE7C8D-632F-02ED-B994-8DEA550563DF}"/>
              </a:ext>
            </a:extLst>
          </p:cNvPr>
          <p:cNvGrpSpPr/>
          <p:nvPr/>
        </p:nvGrpSpPr>
        <p:grpSpPr>
          <a:xfrm>
            <a:off x="4695825" y="2028826"/>
            <a:ext cx="2800352" cy="2800350"/>
            <a:chOff x="4695825" y="2028826"/>
            <a:chExt cx="2800352" cy="2800350"/>
          </a:xfrm>
        </p:grpSpPr>
        <p:sp>
          <p:nvSpPr>
            <p:cNvPr id="3" name="Oval 2">
              <a:extLst>
                <a:ext uri="{FF2B5EF4-FFF2-40B4-BE49-F238E27FC236}">
                  <a16:creationId xmlns:a16="http://schemas.microsoft.com/office/drawing/2014/main" id="{8271B1B1-0187-7D82-2E1F-E7CBFB7193F1}"/>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21" name="Group 20">
              <a:extLst>
                <a:ext uri="{FF2B5EF4-FFF2-40B4-BE49-F238E27FC236}">
                  <a16:creationId xmlns:a16="http://schemas.microsoft.com/office/drawing/2014/main" id="{79BC678C-4FD6-10A5-73D4-ADADFE712F86}"/>
                </a:ext>
              </a:extLst>
            </p:cNvPr>
            <p:cNvGrpSpPr/>
            <p:nvPr/>
          </p:nvGrpSpPr>
          <p:grpSpPr>
            <a:xfrm>
              <a:off x="4993078" y="2192924"/>
              <a:ext cx="2205845" cy="2472153"/>
              <a:chOff x="4993078" y="2183723"/>
              <a:chExt cx="2205845" cy="2472153"/>
            </a:xfrm>
          </p:grpSpPr>
          <p:grpSp>
            <p:nvGrpSpPr>
              <p:cNvPr id="10" name="Group 9">
                <a:extLst>
                  <a:ext uri="{FF2B5EF4-FFF2-40B4-BE49-F238E27FC236}">
                    <a16:creationId xmlns:a16="http://schemas.microsoft.com/office/drawing/2014/main" id="{C5F6A99B-58E3-8BDA-9C3A-07E7F85C31A7}"/>
                  </a:ext>
                </a:extLst>
              </p:cNvPr>
              <p:cNvGrpSpPr/>
              <p:nvPr/>
            </p:nvGrpSpPr>
            <p:grpSpPr>
              <a:xfrm>
                <a:off x="4993078" y="2183723"/>
                <a:ext cx="2205845" cy="304800"/>
                <a:chOff x="5020868" y="2183723"/>
                <a:chExt cx="2205845" cy="304800"/>
              </a:xfrm>
            </p:grpSpPr>
            <p:sp>
              <p:nvSpPr>
                <p:cNvPr id="6" name="Isosceles Triangle 5">
                  <a:extLst>
                    <a:ext uri="{FF2B5EF4-FFF2-40B4-BE49-F238E27FC236}">
                      <a16:creationId xmlns:a16="http://schemas.microsoft.com/office/drawing/2014/main" id="{02094ACC-F734-E8E3-7251-F2F2CFA7B65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 name="Isosceles Triangle 8">
                  <a:extLst>
                    <a:ext uri="{FF2B5EF4-FFF2-40B4-BE49-F238E27FC236}">
                      <a16:creationId xmlns:a16="http://schemas.microsoft.com/office/drawing/2014/main" id="{98C842C7-15FD-CA6D-5C5D-6925D0A71203}"/>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1" name="Group 10">
                <a:extLst>
                  <a:ext uri="{FF2B5EF4-FFF2-40B4-BE49-F238E27FC236}">
                    <a16:creationId xmlns:a16="http://schemas.microsoft.com/office/drawing/2014/main" id="{899C8210-C531-E029-10A5-C1CFDC03C2EE}"/>
                  </a:ext>
                </a:extLst>
              </p:cNvPr>
              <p:cNvGrpSpPr/>
              <p:nvPr/>
            </p:nvGrpSpPr>
            <p:grpSpPr>
              <a:xfrm flipV="1">
                <a:off x="4993078" y="4351076"/>
                <a:ext cx="2205845" cy="304800"/>
                <a:chOff x="5020868" y="2183723"/>
                <a:chExt cx="2205845" cy="304800"/>
              </a:xfrm>
            </p:grpSpPr>
            <p:sp>
              <p:nvSpPr>
                <p:cNvPr id="16" name="Isosceles Triangle 15">
                  <a:extLst>
                    <a:ext uri="{FF2B5EF4-FFF2-40B4-BE49-F238E27FC236}">
                      <a16:creationId xmlns:a16="http://schemas.microsoft.com/office/drawing/2014/main" id="{12DFF84A-622A-62D5-A45B-52F5AEE3B136}"/>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7" name="Isosceles Triangle 16">
                  <a:extLst>
                    <a:ext uri="{FF2B5EF4-FFF2-40B4-BE49-F238E27FC236}">
                      <a16:creationId xmlns:a16="http://schemas.microsoft.com/office/drawing/2014/main" id="{D6C7576F-5AC2-6FD8-327A-ECE9AE59FAB5}"/>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4" name="Group 23">
            <a:extLst>
              <a:ext uri="{FF2B5EF4-FFF2-40B4-BE49-F238E27FC236}">
                <a16:creationId xmlns:a16="http://schemas.microsoft.com/office/drawing/2014/main" id="{D8500558-1308-E6FE-89C2-D161186A21D5}"/>
              </a:ext>
            </a:extLst>
          </p:cNvPr>
          <p:cNvGrpSpPr/>
          <p:nvPr/>
        </p:nvGrpSpPr>
        <p:grpSpPr>
          <a:xfrm>
            <a:off x="5366169" y="2322400"/>
            <a:ext cx="1459665" cy="2213203"/>
            <a:chOff x="624188" y="2665023"/>
            <a:chExt cx="1979733" cy="3001752"/>
          </a:xfrm>
        </p:grpSpPr>
        <p:grpSp>
          <p:nvGrpSpPr>
            <p:cNvPr id="25" name="Group 24">
              <a:extLst>
                <a:ext uri="{FF2B5EF4-FFF2-40B4-BE49-F238E27FC236}">
                  <a16:creationId xmlns:a16="http://schemas.microsoft.com/office/drawing/2014/main" id="{56EAD776-894C-8C1D-65BE-A3CB895C62B8}"/>
                </a:ext>
              </a:extLst>
            </p:cNvPr>
            <p:cNvGrpSpPr/>
            <p:nvPr/>
          </p:nvGrpSpPr>
          <p:grpSpPr>
            <a:xfrm>
              <a:off x="624188" y="2665023"/>
              <a:ext cx="1979733" cy="941508"/>
              <a:chOff x="614144" y="2376429"/>
              <a:chExt cx="1979733" cy="941508"/>
            </a:xfrm>
            <a:solidFill>
              <a:schemeClr val="bg1">
                <a:lumMod val="75000"/>
              </a:schemeClr>
            </a:solidFill>
          </p:grpSpPr>
          <p:sp>
            <p:nvSpPr>
              <p:cNvPr id="32" name="Oval 31">
                <a:extLst>
                  <a:ext uri="{FF2B5EF4-FFF2-40B4-BE49-F238E27FC236}">
                    <a16:creationId xmlns:a16="http://schemas.microsoft.com/office/drawing/2014/main" id="{2817A7C1-B96B-63B8-BF5C-858EF037E1D7}"/>
                  </a:ext>
                </a:extLst>
              </p:cNvPr>
              <p:cNvSpPr/>
              <p:nvPr/>
            </p:nvSpPr>
            <p:spPr>
              <a:xfrm>
                <a:off x="614144" y="2376429"/>
                <a:ext cx="941508" cy="94150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Technology</a:t>
                </a:r>
              </a:p>
            </p:txBody>
          </p:sp>
          <p:sp>
            <p:nvSpPr>
              <p:cNvPr id="33" name="Oval 32">
                <a:extLst>
                  <a:ext uri="{FF2B5EF4-FFF2-40B4-BE49-F238E27FC236}">
                    <a16:creationId xmlns:a16="http://schemas.microsoft.com/office/drawing/2014/main" id="{7722986B-D2D1-2208-E510-373C5F402F2E}"/>
                  </a:ext>
                </a:extLst>
              </p:cNvPr>
              <p:cNvSpPr/>
              <p:nvPr/>
            </p:nvSpPr>
            <p:spPr>
              <a:xfrm>
                <a:off x="1652369" y="2376429"/>
                <a:ext cx="941508" cy="94150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Government</a:t>
                </a:r>
              </a:p>
            </p:txBody>
          </p:sp>
        </p:grpSp>
        <p:sp>
          <p:nvSpPr>
            <p:cNvPr id="29" name="Oval 28">
              <a:extLst>
                <a:ext uri="{FF2B5EF4-FFF2-40B4-BE49-F238E27FC236}">
                  <a16:creationId xmlns:a16="http://schemas.microsoft.com/office/drawing/2014/main" id="{E3C57AF6-83D4-F1B7-001F-D3B029FA827D}"/>
                </a:ext>
              </a:extLst>
            </p:cNvPr>
            <p:cNvSpPr/>
            <p:nvPr/>
          </p:nvSpPr>
          <p:spPr>
            <a:xfrm>
              <a:off x="624188" y="3691422"/>
              <a:ext cx="941508" cy="9415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Hospitality</a:t>
              </a:r>
            </a:p>
          </p:txBody>
        </p:sp>
        <p:sp>
          <p:nvSpPr>
            <p:cNvPr id="30" name="Oval 29">
              <a:extLst>
                <a:ext uri="{FF2B5EF4-FFF2-40B4-BE49-F238E27FC236}">
                  <a16:creationId xmlns:a16="http://schemas.microsoft.com/office/drawing/2014/main" id="{7DAABF27-FF76-7CA5-34B6-6217A88DA7D3}"/>
                </a:ext>
              </a:extLst>
            </p:cNvPr>
            <p:cNvSpPr/>
            <p:nvPr/>
          </p:nvSpPr>
          <p:spPr>
            <a:xfrm>
              <a:off x="1662413" y="3691422"/>
              <a:ext cx="941508" cy="9415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Retail</a:t>
              </a:r>
            </a:p>
          </p:txBody>
        </p:sp>
        <p:sp>
          <p:nvSpPr>
            <p:cNvPr id="31" name="Oval 30">
              <a:extLst>
                <a:ext uri="{FF2B5EF4-FFF2-40B4-BE49-F238E27FC236}">
                  <a16:creationId xmlns:a16="http://schemas.microsoft.com/office/drawing/2014/main" id="{1C800DC3-81F4-412E-AAE7-95971084731B}"/>
                </a:ext>
              </a:extLst>
            </p:cNvPr>
            <p:cNvSpPr/>
            <p:nvPr/>
          </p:nvSpPr>
          <p:spPr>
            <a:xfrm>
              <a:off x="1143300" y="4725266"/>
              <a:ext cx="941508" cy="94150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E-Commerce</a:t>
              </a:r>
            </a:p>
          </p:txBody>
        </p:sp>
      </p:grpSp>
      <p:grpSp>
        <p:nvGrpSpPr>
          <p:cNvPr id="34" name="Group 33">
            <a:extLst>
              <a:ext uri="{FF2B5EF4-FFF2-40B4-BE49-F238E27FC236}">
                <a16:creationId xmlns:a16="http://schemas.microsoft.com/office/drawing/2014/main" id="{8FEAFE71-189B-DCF0-8C65-6A0915B87A10}"/>
              </a:ext>
            </a:extLst>
          </p:cNvPr>
          <p:cNvGrpSpPr/>
          <p:nvPr/>
        </p:nvGrpSpPr>
        <p:grpSpPr>
          <a:xfrm>
            <a:off x="4327399" y="1524770"/>
            <a:ext cx="460626" cy="409915"/>
            <a:chOff x="5554663" y="1458913"/>
            <a:chExt cx="346075" cy="307975"/>
          </a:xfrm>
          <a:solidFill>
            <a:schemeClr val="bg1"/>
          </a:solidFill>
        </p:grpSpPr>
        <p:sp>
          <p:nvSpPr>
            <p:cNvPr id="35" name="Freeform 148">
              <a:extLst>
                <a:ext uri="{FF2B5EF4-FFF2-40B4-BE49-F238E27FC236}">
                  <a16:creationId xmlns:a16="http://schemas.microsoft.com/office/drawing/2014/main" id="{C2773251-F834-0DCC-B00F-36B38219F605}"/>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6" name="Freeform 149">
              <a:extLst>
                <a:ext uri="{FF2B5EF4-FFF2-40B4-BE49-F238E27FC236}">
                  <a16:creationId xmlns:a16="http://schemas.microsoft.com/office/drawing/2014/main" id="{6DFCE019-DF03-660F-8F2A-DD4FE902B5B2}"/>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7" name="Group 36">
            <a:extLst>
              <a:ext uri="{FF2B5EF4-FFF2-40B4-BE49-F238E27FC236}">
                <a16:creationId xmlns:a16="http://schemas.microsoft.com/office/drawing/2014/main" id="{01E56FC1-C4FB-11C9-0F17-325A2046D0CF}"/>
              </a:ext>
            </a:extLst>
          </p:cNvPr>
          <p:cNvGrpSpPr/>
          <p:nvPr/>
        </p:nvGrpSpPr>
        <p:grpSpPr>
          <a:xfrm>
            <a:off x="7393411" y="1488849"/>
            <a:ext cx="481756" cy="481756"/>
            <a:chOff x="3390900" y="3971925"/>
            <a:chExt cx="361950" cy="361950"/>
          </a:xfrm>
          <a:solidFill>
            <a:schemeClr val="bg1"/>
          </a:solidFill>
        </p:grpSpPr>
        <p:sp>
          <p:nvSpPr>
            <p:cNvPr id="41" name="Freeform 67">
              <a:extLst>
                <a:ext uri="{FF2B5EF4-FFF2-40B4-BE49-F238E27FC236}">
                  <a16:creationId xmlns:a16="http://schemas.microsoft.com/office/drawing/2014/main" id="{9E107505-1C14-9D90-2E10-5C52E0824816}"/>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3" name="Oval 42">
              <a:extLst>
                <a:ext uri="{FF2B5EF4-FFF2-40B4-BE49-F238E27FC236}">
                  <a16:creationId xmlns:a16="http://schemas.microsoft.com/office/drawing/2014/main" id="{F57AAC7B-ADB0-4437-64A8-E063FAB66F54}"/>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44" name="Group 43">
            <a:extLst>
              <a:ext uri="{FF2B5EF4-FFF2-40B4-BE49-F238E27FC236}">
                <a16:creationId xmlns:a16="http://schemas.microsoft.com/office/drawing/2014/main" id="{3F1BAC2A-941A-908D-4952-9B74DF1C578E}"/>
              </a:ext>
            </a:extLst>
          </p:cNvPr>
          <p:cNvGrpSpPr/>
          <p:nvPr/>
        </p:nvGrpSpPr>
        <p:grpSpPr>
          <a:xfrm>
            <a:off x="7394468" y="4820075"/>
            <a:ext cx="479643" cy="418367"/>
            <a:chOff x="4833938" y="19050"/>
            <a:chExt cx="360363" cy="314325"/>
          </a:xfrm>
          <a:solidFill>
            <a:schemeClr val="bg1"/>
          </a:solidFill>
        </p:grpSpPr>
        <p:sp>
          <p:nvSpPr>
            <p:cNvPr id="45" name="Freeform 61">
              <a:extLst>
                <a:ext uri="{FF2B5EF4-FFF2-40B4-BE49-F238E27FC236}">
                  <a16:creationId xmlns:a16="http://schemas.microsoft.com/office/drawing/2014/main" id="{9BAFAB24-E0C4-239D-5887-6C89FCFBF908}"/>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6" name="Freeform 62">
              <a:extLst>
                <a:ext uri="{FF2B5EF4-FFF2-40B4-BE49-F238E27FC236}">
                  <a16:creationId xmlns:a16="http://schemas.microsoft.com/office/drawing/2014/main" id="{FDB6DE86-BE33-D997-8648-B109EF04E2D0}"/>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66" name="Group 65">
            <a:extLst>
              <a:ext uri="{FF2B5EF4-FFF2-40B4-BE49-F238E27FC236}">
                <a16:creationId xmlns:a16="http://schemas.microsoft.com/office/drawing/2014/main" id="{2D321DD8-741E-F796-7847-D15552DB16AD}"/>
              </a:ext>
            </a:extLst>
          </p:cNvPr>
          <p:cNvGrpSpPr/>
          <p:nvPr/>
        </p:nvGrpSpPr>
        <p:grpSpPr>
          <a:xfrm>
            <a:off x="4317891" y="4819019"/>
            <a:ext cx="479642" cy="420479"/>
            <a:chOff x="4113213" y="11113"/>
            <a:chExt cx="360362" cy="315913"/>
          </a:xfrm>
          <a:solidFill>
            <a:schemeClr val="bg1"/>
          </a:solidFill>
        </p:grpSpPr>
        <p:sp>
          <p:nvSpPr>
            <p:cNvPr id="67" name="Freeform 63">
              <a:extLst>
                <a:ext uri="{FF2B5EF4-FFF2-40B4-BE49-F238E27FC236}">
                  <a16:creationId xmlns:a16="http://schemas.microsoft.com/office/drawing/2014/main" id="{A6CD6974-DDCA-A68F-0847-880C19B68CF5}"/>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68" name="Freeform 64">
              <a:extLst>
                <a:ext uri="{FF2B5EF4-FFF2-40B4-BE49-F238E27FC236}">
                  <a16:creationId xmlns:a16="http://schemas.microsoft.com/office/drawing/2014/main" id="{AF485D32-032E-8EC6-B9EA-86BC0BAC9AC8}"/>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133195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110660-6AA1-B663-3334-7442848D1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41110660-6AA1-B663-3334-7442848D1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Rectangle 62">
            <a:extLst>
              <a:ext uri="{FF2B5EF4-FFF2-40B4-BE49-F238E27FC236}">
                <a16:creationId xmlns:a16="http://schemas.microsoft.com/office/drawing/2014/main" id="{35D92010-DE99-ED2E-7E84-428FFB1543A3}"/>
              </a:ext>
            </a:extLst>
          </p:cNvPr>
          <p:cNvSpPr/>
          <p:nvPr/>
        </p:nvSpPr>
        <p:spPr>
          <a:xfrm>
            <a:off x="0" y="1866900"/>
            <a:ext cx="12192000" cy="3124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Hybrid model</a:t>
            </a:r>
          </a:p>
        </p:txBody>
      </p:sp>
      <p:grpSp>
        <p:nvGrpSpPr>
          <p:cNvPr id="70" name="Group 69">
            <a:extLst>
              <a:ext uri="{FF2B5EF4-FFF2-40B4-BE49-F238E27FC236}">
                <a16:creationId xmlns:a16="http://schemas.microsoft.com/office/drawing/2014/main" id="{0E13BC52-D4A0-7247-6349-1EBE6A463E92}"/>
              </a:ext>
            </a:extLst>
          </p:cNvPr>
          <p:cNvGrpSpPr/>
          <p:nvPr/>
        </p:nvGrpSpPr>
        <p:grpSpPr>
          <a:xfrm>
            <a:off x="609600" y="1260193"/>
            <a:ext cx="4337620" cy="4337614"/>
            <a:chOff x="3927191" y="483238"/>
            <a:chExt cx="4337620" cy="4337614"/>
          </a:xfrm>
        </p:grpSpPr>
        <p:sp>
          <p:nvSpPr>
            <p:cNvPr id="66" name="Oval 65">
              <a:extLst>
                <a:ext uri="{FF2B5EF4-FFF2-40B4-BE49-F238E27FC236}">
                  <a16:creationId xmlns:a16="http://schemas.microsoft.com/office/drawing/2014/main" id="{DD910151-125D-768F-652A-3E5983383A54}"/>
                </a:ext>
              </a:extLst>
            </p:cNvPr>
            <p:cNvSpPr/>
            <p:nvPr/>
          </p:nvSpPr>
          <p:spPr>
            <a:xfrm>
              <a:off x="3927191" y="483238"/>
              <a:ext cx="4337620" cy="433761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grpSp>
          <p:nvGrpSpPr>
            <p:cNvPr id="62" name="Group 61">
              <a:extLst>
                <a:ext uri="{FF2B5EF4-FFF2-40B4-BE49-F238E27FC236}">
                  <a16:creationId xmlns:a16="http://schemas.microsoft.com/office/drawing/2014/main" id="{8744038A-B5AA-DC1F-0A41-CA3D163FF0CC}"/>
                </a:ext>
              </a:extLst>
            </p:cNvPr>
            <p:cNvGrpSpPr/>
            <p:nvPr/>
          </p:nvGrpSpPr>
          <p:grpSpPr>
            <a:xfrm>
              <a:off x="4427948" y="804210"/>
              <a:ext cx="3336104" cy="3695668"/>
              <a:chOff x="4425030" y="804210"/>
              <a:chExt cx="3336104" cy="3695668"/>
            </a:xfrm>
          </p:grpSpPr>
          <p:pic>
            <p:nvPicPr>
              <p:cNvPr id="61" name="Picture 60">
                <a:extLst>
                  <a:ext uri="{FF2B5EF4-FFF2-40B4-BE49-F238E27FC236}">
                    <a16:creationId xmlns:a16="http://schemas.microsoft.com/office/drawing/2014/main" id="{C5331B22-F051-0C7E-DA4E-AB56E269296B}"/>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720260" y="1279837"/>
                <a:ext cx="2745645" cy="2745644"/>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4" name="Oval 3">
                <a:extLst>
                  <a:ext uri="{FF2B5EF4-FFF2-40B4-BE49-F238E27FC236}">
                    <a16:creationId xmlns:a16="http://schemas.microsoft.com/office/drawing/2014/main" id="{E065DA4A-E7BE-6134-14D0-C47C05426799}"/>
                  </a:ext>
                </a:extLst>
              </p:cNvPr>
              <p:cNvSpPr/>
              <p:nvPr/>
            </p:nvSpPr>
            <p:spPr>
              <a:xfrm>
                <a:off x="5109304" y="1668882"/>
                <a:ext cx="1967557" cy="196755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HYBRID</a:t>
                </a:r>
              </a:p>
            </p:txBody>
          </p:sp>
          <p:grpSp>
            <p:nvGrpSpPr>
              <p:cNvPr id="60" name="Group 59">
                <a:extLst>
                  <a:ext uri="{FF2B5EF4-FFF2-40B4-BE49-F238E27FC236}">
                    <a16:creationId xmlns:a16="http://schemas.microsoft.com/office/drawing/2014/main" id="{131A97D3-45A4-A5A4-1FE2-FDC502D952BE}"/>
                  </a:ext>
                </a:extLst>
              </p:cNvPr>
              <p:cNvGrpSpPr/>
              <p:nvPr/>
            </p:nvGrpSpPr>
            <p:grpSpPr>
              <a:xfrm>
                <a:off x="4425030" y="804210"/>
                <a:ext cx="3336104" cy="3695668"/>
                <a:chOff x="4425030" y="804210"/>
                <a:chExt cx="3336104" cy="3695668"/>
              </a:xfrm>
            </p:grpSpPr>
            <p:sp>
              <p:nvSpPr>
                <p:cNvPr id="5" name="Arrow: Right 4">
                  <a:extLst>
                    <a:ext uri="{FF2B5EF4-FFF2-40B4-BE49-F238E27FC236}">
                      <a16:creationId xmlns:a16="http://schemas.microsoft.com/office/drawing/2014/main" id="{9C705240-A263-2161-465C-79AF70E21378}"/>
                    </a:ext>
                  </a:extLst>
                </p:cNvPr>
                <p:cNvSpPr/>
                <p:nvPr/>
              </p:nvSpPr>
              <p:spPr>
                <a:xfrm rot="5400000">
                  <a:off x="5846500" y="1069722"/>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34" name="Arrow: Right 33">
                  <a:extLst>
                    <a:ext uri="{FF2B5EF4-FFF2-40B4-BE49-F238E27FC236}">
                      <a16:creationId xmlns:a16="http://schemas.microsoft.com/office/drawing/2014/main" id="{20CABF73-12B1-11EE-3C9B-20DC00052DA0}"/>
                    </a:ext>
                  </a:extLst>
                </p:cNvPr>
                <p:cNvSpPr/>
                <p:nvPr/>
              </p:nvSpPr>
              <p:spPr>
                <a:xfrm rot="16200000">
                  <a:off x="5846501" y="3815713"/>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36" name="Arrow: Right 35">
                  <a:extLst>
                    <a:ext uri="{FF2B5EF4-FFF2-40B4-BE49-F238E27FC236}">
                      <a16:creationId xmlns:a16="http://schemas.microsoft.com/office/drawing/2014/main" id="{E4EBDC79-0EFF-F943-07A6-39271125FE88}"/>
                    </a:ext>
                  </a:extLst>
                </p:cNvPr>
                <p:cNvSpPr/>
                <p:nvPr/>
              </p:nvSpPr>
              <p:spPr>
                <a:xfrm rot="19800000">
                  <a:off x="4597041" y="3029930"/>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37" name="Arrow: Right 36">
                  <a:extLst>
                    <a:ext uri="{FF2B5EF4-FFF2-40B4-BE49-F238E27FC236}">
                      <a16:creationId xmlns:a16="http://schemas.microsoft.com/office/drawing/2014/main" id="{A6C9C779-6FC5-69CF-5875-E6166D208E8D}"/>
                    </a:ext>
                  </a:extLst>
                </p:cNvPr>
                <p:cNvSpPr/>
                <p:nvPr/>
              </p:nvSpPr>
              <p:spPr>
                <a:xfrm rot="1800000" flipH="1">
                  <a:off x="7095959" y="3029930"/>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43" name="Arrow: Right 42">
                  <a:extLst>
                    <a:ext uri="{FF2B5EF4-FFF2-40B4-BE49-F238E27FC236}">
                      <a16:creationId xmlns:a16="http://schemas.microsoft.com/office/drawing/2014/main" id="{4029D0C0-B0CA-6753-27D1-A4DFBFC6E2D6}"/>
                    </a:ext>
                  </a:extLst>
                </p:cNvPr>
                <p:cNvSpPr/>
                <p:nvPr/>
              </p:nvSpPr>
              <p:spPr>
                <a:xfrm rot="1800000" flipV="1">
                  <a:off x="4597041" y="1781178"/>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44" name="Arrow: Right 43">
                  <a:extLst>
                    <a:ext uri="{FF2B5EF4-FFF2-40B4-BE49-F238E27FC236}">
                      <a16:creationId xmlns:a16="http://schemas.microsoft.com/office/drawing/2014/main" id="{6BA3DD6A-7C70-66B8-FEE4-7A5684DE6A78}"/>
                    </a:ext>
                  </a:extLst>
                </p:cNvPr>
                <p:cNvSpPr/>
                <p:nvPr/>
              </p:nvSpPr>
              <p:spPr>
                <a:xfrm rot="19800000" flipH="1" flipV="1">
                  <a:off x="7095959" y="1781178"/>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grpSp>
              <p:nvGrpSpPr>
                <p:cNvPr id="51" name="Group 50">
                  <a:extLst>
                    <a:ext uri="{FF2B5EF4-FFF2-40B4-BE49-F238E27FC236}">
                      <a16:creationId xmlns:a16="http://schemas.microsoft.com/office/drawing/2014/main" id="{F8A9B2BB-F386-A7A6-E4E0-ED0E4070BD23}"/>
                    </a:ext>
                  </a:extLst>
                </p:cNvPr>
                <p:cNvGrpSpPr/>
                <p:nvPr/>
              </p:nvGrpSpPr>
              <p:grpSpPr>
                <a:xfrm>
                  <a:off x="4425030" y="1661628"/>
                  <a:ext cx="415675" cy="1910337"/>
                  <a:chOff x="4425030" y="1661628"/>
                  <a:chExt cx="415675" cy="1910337"/>
                </a:xfrm>
              </p:grpSpPr>
              <p:sp>
                <p:nvSpPr>
                  <p:cNvPr id="49" name="Oval 48">
                    <a:extLst>
                      <a:ext uri="{FF2B5EF4-FFF2-40B4-BE49-F238E27FC236}">
                        <a16:creationId xmlns:a16="http://schemas.microsoft.com/office/drawing/2014/main" id="{74CA3E9A-C79F-6B4C-2B51-B59B8D904143}"/>
                      </a:ext>
                    </a:extLst>
                  </p:cNvPr>
                  <p:cNvSpPr/>
                  <p:nvPr/>
                </p:nvSpPr>
                <p:spPr>
                  <a:xfrm>
                    <a:off x="4425030" y="3156290"/>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0" name="Oval 49">
                    <a:extLst>
                      <a:ext uri="{FF2B5EF4-FFF2-40B4-BE49-F238E27FC236}">
                        <a16:creationId xmlns:a16="http://schemas.microsoft.com/office/drawing/2014/main" id="{D5D9F025-401E-F5F9-7CCB-EF2B292B6CEE}"/>
                      </a:ext>
                    </a:extLst>
                  </p:cNvPr>
                  <p:cNvSpPr/>
                  <p:nvPr/>
                </p:nvSpPr>
                <p:spPr>
                  <a:xfrm>
                    <a:off x="4425030" y="1661628"/>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sp>
              <p:nvSpPr>
                <p:cNvPr id="53" name="Oval 52">
                  <a:extLst>
                    <a:ext uri="{FF2B5EF4-FFF2-40B4-BE49-F238E27FC236}">
                      <a16:creationId xmlns:a16="http://schemas.microsoft.com/office/drawing/2014/main" id="{84821347-14A5-9CB7-D423-16B4EF937BEE}"/>
                    </a:ext>
                  </a:extLst>
                </p:cNvPr>
                <p:cNvSpPr/>
                <p:nvPr/>
              </p:nvSpPr>
              <p:spPr>
                <a:xfrm>
                  <a:off x="7345459" y="3156290"/>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4" name="Oval 53">
                  <a:extLst>
                    <a:ext uri="{FF2B5EF4-FFF2-40B4-BE49-F238E27FC236}">
                      <a16:creationId xmlns:a16="http://schemas.microsoft.com/office/drawing/2014/main" id="{5087F48A-3F58-2D0C-5D8A-27569A742668}"/>
                    </a:ext>
                  </a:extLst>
                </p:cNvPr>
                <p:cNvSpPr/>
                <p:nvPr/>
              </p:nvSpPr>
              <p:spPr>
                <a:xfrm>
                  <a:off x="7345459" y="1661628"/>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5" name="Oval 54">
                  <a:extLst>
                    <a:ext uri="{FF2B5EF4-FFF2-40B4-BE49-F238E27FC236}">
                      <a16:creationId xmlns:a16="http://schemas.microsoft.com/office/drawing/2014/main" id="{434A44C2-AE1A-5CAD-3424-A9D5B85008A3}"/>
                    </a:ext>
                  </a:extLst>
                </p:cNvPr>
                <p:cNvSpPr/>
                <p:nvPr/>
              </p:nvSpPr>
              <p:spPr>
                <a:xfrm>
                  <a:off x="5886084" y="804210"/>
                  <a:ext cx="419832" cy="419832"/>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6" name="Oval 55">
                  <a:extLst>
                    <a:ext uri="{FF2B5EF4-FFF2-40B4-BE49-F238E27FC236}">
                      <a16:creationId xmlns:a16="http://schemas.microsoft.com/office/drawing/2014/main" id="{CE325267-655C-216A-B31D-23626EEDA5AC}"/>
                    </a:ext>
                  </a:extLst>
                </p:cNvPr>
                <p:cNvSpPr/>
                <p:nvPr/>
              </p:nvSpPr>
              <p:spPr>
                <a:xfrm>
                  <a:off x="5886084" y="4080046"/>
                  <a:ext cx="419832" cy="419832"/>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sp>
            <p:nvSpPr>
              <p:cNvPr id="64" name="Oval 63">
                <a:extLst>
                  <a:ext uri="{FF2B5EF4-FFF2-40B4-BE49-F238E27FC236}">
                    <a16:creationId xmlns:a16="http://schemas.microsoft.com/office/drawing/2014/main" id="{8A0CB09F-94EF-5974-1D42-4BDDD8BAA420}"/>
                  </a:ext>
                </a:extLst>
              </p:cNvPr>
              <p:cNvSpPr/>
              <p:nvPr/>
            </p:nvSpPr>
            <p:spPr>
              <a:xfrm>
                <a:off x="5109304" y="1668882"/>
                <a:ext cx="1967557" cy="196755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HYBRID</a:t>
                </a:r>
              </a:p>
            </p:txBody>
          </p:sp>
        </p:grpSp>
      </p:grpSp>
      <p:sp>
        <p:nvSpPr>
          <p:cNvPr id="68" name="TextBox 67">
            <a:extLst>
              <a:ext uri="{FF2B5EF4-FFF2-40B4-BE49-F238E27FC236}">
                <a16:creationId xmlns:a16="http://schemas.microsoft.com/office/drawing/2014/main" id="{6745D467-BD8A-E9C8-33E8-E606E056E19D}"/>
              </a:ext>
            </a:extLst>
          </p:cNvPr>
          <p:cNvSpPr txBox="1"/>
          <p:nvPr/>
        </p:nvSpPr>
        <p:spPr>
          <a:xfrm>
            <a:off x="6063561" y="2513365"/>
            <a:ext cx="2299271" cy="1631216"/>
          </a:xfrm>
          <a:prstGeom prst="rect">
            <a:avLst/>
          </a:prstGeom>
          <a:noFill/>
        </p:spPr>
        <p:txBody>
          <a:bodyPr wrap="square">
            <a:spAutoFit/>
          </a:bodyPr>
          <a:lstStyle/>
          <a:p>
            <a:r>
              <a:rPr kumimoji="0" lang="en-US" sz="2000" b="1" i="0" u="none" strike="noStrike" kern="1200" cap="none" spc="0" normalizeH="0" baseline="0" noProof="0" dirty="0">
                <a:ln>
                  <a:noFill/>
                </a:ln>
                <a:solidFill>
                  <a:srgbClr val="FFFFFF"/>
                </a:solidFill>
                <a:effectLst/>
                <a:uLnTx/>
                <a:uFillTx/>
                <a:latin typeface="Slate Pro" panose="02000506040000020004" pitchFamily="2" charset="0"/>
                <a:cs typeface="Calibri"/>
                <a:sym typeface="Slate Pro" panose="02000506040000020004" pitchFamily="2" charset="0"/>
              </a:rPr>
              <a:t>The hybrid model includes any combination of the previously listed designs.</a:t>
            </a:r>
            <a:endParaRPr lang="en-US" sz="2000" dirty="0">
              <a:latin typeface="Slate Pro" panose="02000506040000020004" pitchFamily="2" charset="0"/>
              <a:sym typeface="Slate Pro" panose="02000506040000020004" pitchFamily="2" charset="0"/>
            </a:endParaRPr>
          </a:p>
        </p:txBody>
      </p:sp>
      <p:sp>
        <p:nvSpPr>
          <p:cNvPr id="96" name="Oval 95">
            <a:extLst>
              <a:ext uri="{FF2B5EF4-FFF2-40B4-BE49-F238E27FC236}">
                <a16:creationId xmlns:a16="http://schemas.microsoft.com/office/drawing/2014/main" id="{C84EDB17-F274-A871-D0A6-41191B1CC169}"/>
              </a:ext>
            </a:extLst>
          </p:cNvPr>
          <p:cNvSpPr/>
          <p:nvPr/>
        </p:nvSpPr>
        <p:spPr>
          <a:xfrm>
            <a:off x="4620597" y="2846354"/>
            <a:ext cx="1165292" cy="116529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7" name="TextBox 96">
            <a:extLst>
              <a:ext uri="{FF2B5EF4-FFF2-40B4-BE49-F238E27FC236}">
                <a16:creationId xmlns:a16="http://schemas.microsoft.com/office/drawing/2014/main" id="{B2029D0D-135A-4574-B226-96E738DC65C0}"/>
              </a:ext>
            </a:extLst>
          </p:cNvPr>
          <p:cNvSpPr txBox="1"/>
          <p:nvPr/>
        </p:nvSpPr>
        <p:spPr>
          <a:xfrm>
            <a:off x="8622176" y="2590309"/>
            <a:ext cx="2674473" cy="1477328"/>
          </a:xfrm>
          <a:prstGeom prst="rect">
            <a:avLst/>
          </a:prstGeom>
          <a:noFill/>
        </p:spPr>
        <p:txBody>
          <a:bodyPr wrap="square">
            <a:spAutoFit/>
          </a:bodyPr>
          <a:lstStyle/>
          <a:p>
            <a:r>
              <a:rPr kumimoji="0" lang="en-US" i="0" u="none" strike="noStrike" kern="1200" cap="none" spc="0" normalizeH="0" baseline="0" noProof="0" dirty="0">
                <a:ln>
                  <a:noFill/>
                </a:ln>
                <a:solidFill>
                  <a:srgbClr val="FFFFFF"/>
                </a:solidFill>
                <a:effectLst/>
                <a:uLnTx/>
                <a:uFillTx/>
                <a:latin typeface="Slate Pro" panose="02000506040000020004" pitchFamily="2" charset="0"/>
                <a:cs typeface="Calibri"/>
                <a:sym typeface="Slate Pro" panose="02000506040000020004" pitchFamily="2" charset="0"/>
              </a:rPr>
              <a:t>Combining more than two options to form your sales strategy will add too much complexity and be difficult to implement and scale.</a:t>
            </a:r>
            <a:endParaRPr lang="en-US" dirty="0">
              <a:latin typeface="Slate Pro" panose="02000506040000020004" pitchFamily="2" charset="0"/>
              <a:sym typeface="Slate Pro" panose="02000506040000020004" pitchFamily="2" charset="0"/>
            </a:endParaRPr>
          </a:p>
        </p:txBody>
      </p:sp>
      <p:cxnSp>
        <p:nvCxnSpPr>
          <p:cNvPr id="99" name="Straight Connector 98">
            <a:extLst>
              <a:ext uri="{FF2B5EF4-FFF2-40B4-BE49-F238E27FC236}">
                <a16:creationId xmlns:a16="http://schemas.microsoft.com/office/drawing/2014/main" id="{408DBF3E-02F8-7EDF-CC35-F76605D00FF2}"/>
              </a:ext>
            </a:extLst>
          </p:cNvPr>
          <p:cNvCxnSpPr>
            <a:cxnSpLocks/>
          </p:cNvCxnSpPr>
          <p:nvPr/>
        </p:nvCxnSpPr>
        <p:spPr>
          <a:xfrm>
            <a:off x="8492504" y="2111446"/>
            <a:ext cx="0" cy="26351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Arc 106">
            <a:extLst>
              <a:ext uri="{FF2B5EF4-FFF2-40B4-BE49-F238E27FC236}">
                <a16:creationId xmlns:a16="http://schemas.microsoft.com/office/drawing/2014/main" id="{D6A288DC-3E83-E2D4-8E43-6F9FF63B6885}"/>
              </a:ext>
            </a:extLst>
          </p:cNvPr>
          <p:cNvSpPr/>
          <p:nvPr/>
        </p:nvSpPr>
        <p:spPr>
          <a:xfrm>
            <a:off x="4472597" y="2698354"/>
            <a:ext cx="1461292" cy="1461292"/>
          </a:xfrm>
          <a:prstGeom prst="arc">
            <a:avLst>
              <a:gd name="adj1" fmla="val 14468767"/>
              <a:gd name="adj2" fmla="val 7165729"/>
            </a:avLst>
          </a:prstGeom>
          <a:noFill/>
          <a:ln w="63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10" name="Freeform 12">
            <a:extLst>
              <a:ext uri="{FF2B5EF4-FFF2-40B4-BE49-F238E27FC236}">
                <a16:creationId xmlns:a16="http://schemas.microsoft.com/office/drawing/2014/main" id="{9A99F129-1693-F48C-107C-AE77BCAB8527}"/>
              </a:ext>
            </a:extLst>
          </p:cNvPr>
          <p:cNvSpPr>
            <a:spLocks noEditPoints="1"/>
          </p:cNvSpPr>
          <p:nvPr/>
        </p:nvSpPr>
        <p:spPr bwMode="auto">
          <a:xfrm>
            <a:off x="4963422" y="3181783"/>
            <a:ext cx="479643" cy="494434"/>
          </a:xfrm>
          <a:custGeom>
            <a:avLst/>
            <a:gdLst>
              <a:gd name="T0" fmla="*/ 78 w 96"/>
              <a:gd name="T1" fmla="*/ 60 h 96"/>
              <a:gd name="T2" fmla="*/ 73 w 96"/>
              <a:gd name="T3" fmla="*/ 61 h 96"/>
              <a:gd name="T4" fmla="*/ 59 w 96"/>
              <a:gd name="T5" fmla="*/ 33 h 96"/>
              <a:gd name="T6" fmla="*/ 66 w 96"/>
              <a:gd name="T7" fmla="*/ 18 h 96"/>
              <a:gd name="T8" fmla="*/ 48 w 96"/>
              <a:gd name="T9" fmla="*/ 0 h 96"/>
              <a:gd name="T10" fmla="*/ 30 w 96"/>
              <a:gd name="T11" fmla="*/ 18 h 96"/>
              <a:gd name="T12" fmla="*/ 37 w 96"/>
              <a:gd name="T13" fmla="*/ 33 h 96"/>
              <a:gd name="T14" fmla="*/ 23 w 96"/>
              <a:gd name="T15" fmla="*/ 61 h 96"/>
              <a:gd name="T16" fmla="*/ 18 w 96"/>
              <a:gd name="T17" fmla="*/ 60 h 96"/>
              <a:gd name="T18" fmla="*/ 0 w 96"/>
              <a:gd name="T19" fmla="*/ 78 h 96"/>
              <a:gd name="T20" fmla="*/ 18 w 96"/>
              <a:gd name="T21" fmla="*/ 96 h 96"/>
              <a:gd name="T22" fmla="*/ 36 w 96"/>
              <a:gd name="T23" fmla="*/ 80 h 96"/>
              <a:gd name="T24" fmla="*/ 60 w 96"/>
              <a:gd name="T25" fmla="*/ 80 h 96"/>
              <a:gd name="T26" fmla="*/ 78 w 96"/>
              <a:gd name="T27" fmla="*/ 96 h 96"/>
              <a:gd name="T28" fmla="*/ 96 w 96"/>
              <a:gd name="T29" fmla="*/ 78 h 96"/>
              <a:gd name="T30" fmla="*/ 78 w 96"/>
              <a:gd name="T31" fmla="*/ 60 h 96"/>
              <a:gd name="T32" fmla="*/ 60 w 96"/>
              <a:gd name="T33" fmla="*/ 76 h 96"/>
              <a:gd name="T34" fmla="*/ 36 w 96"/>
              <a:gd name="T35" fmla="*/ 76 h 96"/>
              <a:gd name="T36" fmla="*/ 27 w 96"/>
              <a:gd name="T37" fmla="*/ 62 h 96"/>
              <a:gd name="T38" fmla="*/ 41 w 96"/>
              <a:gd name="T39" fmla="*/ 35 h 96"/>
              <a:gd name="T40" fmla="*/ 48 w 96"/>
              <a:gd name="T41" fmla="*/ 36 h 96"/>
              <a:gd name="T42" fmla="*/ 55 w 96"/>
              <a:gd name="T43" fmla="*/ 35 h 96"/>
              <a:gd name="T44" fmla="*/ 69 w 96"/>
              <a:gd name="T45" fmla="*/ 62 h 96"/>
              <a:gd name="T46" fmla="*/ 60 w 96"/>
              <a:gd name="T47" fmla="*/ 7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78" y="60"/>
                </a:moveTo>
                <a:cubicBezTo>
                  <a:pt x="76" y="60"/>
                  <a:pt x="74" y="60"/>
                  <a:pt x="73" y="61"/>
                </a:cubicBezTo>
                <a:cubicBezTo>
                  <a:pt x="59" y="33"/>
                  <a:pt x="59" y="33"/>
                  <a:pt x="59" y="33"/>
                </a:cubicBezTo>
                <a:cubicBezTo>
                  <a:pt x="63" y="29"/>
                  <a:pt x="66" y="24"/>
                  <a:pt x="66" y="18"/>
                </a:cubicBezTo>
                <a:cubicBezTo>
                  <a:pt x="66" y="8"/>
                  <a:pt x="58" y="0"/>
                  <a:pt x="48" y="0"/>
                </a:cubicBezTo>
                <a:cubicBezTo>
                  <a:pt x="38" y="0"/>
                  <a:pt x="30" y="8"/>
                  <a:pt x="30" y="18"/>
                </a:cubicBezTo>
                <a:cubicBezTo>
                  <a:pt x="30" y="24"/>
                  <a:pt x="33" y="29"/>
                  <a:pt x="37" y="33"/>
                </a:cubicBezTo>
                <a:cubicBezTo>
                  <a:pt x="23" y="61"/>
                  <a:pt x="23" y="61"/>
                  <a:pt x="23" y="61"/>
                </a:cubicBezTo>
                <a:cubicBezTo>
                  <a:pt x="22" y="60"/>
                  <a:pt x="20" y="60"/>
                  <a:pt x="18" y="60"/>
                </a:cubicBezTo>
                <a:cubicBezTo>
                  <a:pt x="8" y="60"/>
                  <a:pt x="0" y="68"/>
                  <a:pt x="0" y="78"/>
                </a:cubicBezTo>
                <a:cubicBezTo>
                  <a:pt x="0" y="88"/>
                  <a:pt x="8" y="96"/>
                  <a:pt x="18" y="96"/>
                </a:cubicBezTo>
                <a:cubicBezTo>
                  <a:pt x="27" y="96"/>
                  <a:pt x="35" y="89"/>
                  <a:pt x="36" y="80"/>
                </a:cubicBezTo>
                <a:cubicBezTo>
                  <a:pt x="60" y="80"/>
                  <a:pt x="60" y="80"/>
                  <a:pt x="60" y="80"/>
                </a:cubicBezTo>
                <a:cubicBezTo>
                  <a:pt x="61" y="89"/>
                  <a:pt x="69" y="96"/>
                  <a:pt x="78" y="96"/>
                </a:cubicBezTo>
                <a:cubicBezTo>
                  <a:pt x="88" y="96"/>
                  <a:pt x="96" y="88"/>
                  <a:pt x="96" y="78"/>
                </a:cubicBezTo>
                <a:cubicBezTo>
                  <a:pt x="96" y="68"/>
                  <a:pt x="88" y="60"/>
                  <a:pt x="78" y="60"/>
                </a:cubicBezTo>
                <a:close/>
                <a:moveTo>
                  <a:pt x="60" y="76"/>
                </a:moveTo>
                <a:cubicBezTo>
                  <a:pt x="36" y="76"/>
                  <a:pt x="36" y="76"/>
                  <a:pt x="36" y="76"/>
                </a:cubicBezTo>
                <a:cubicBezTo>
                  <a:pt x="35" y="70"/>
                  <a:pt x="32" y="65"/>
                  <a:pt x="27" y="62"/>
                </a:cubicBezTo>
                <a:cubicBezTo>
                  <a:pt x="41" y="35"/>
                  <a:pt x="41" y="35"/>
                  <a:pt x="41" y="35"/>
                </a:cubicBezTo>
                <a:cubicBezTo>
                  <a:pt x="43" y="35"/>
                  <a:pt x="45" y="36"/>
                  <a:pt x="48" y="36"/>
                </a:cubicBezTo>
                <a:cubicBezTo>
                  <a:pt x="50" y="36"/>
                  <a:pt x="53" y="35"/>
                  <a:pt x="55" y="35"/>
                </a:cubicBezTo>
                <a:cubicBezTo>
                  <a:pt x="69" y="62"/>
                  <a:pt x="69" y="62"/>
                  <a:pt x="69" y="62"/>
                </a:cubicBezTo>
                <a:cubicBezTo>
                  <a:pt x="64" y="65"/>
                  <a:pt x="61" y="70"/>
                  <a:pt x="60"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Tree>
    <p:extLst>
      <p:ext uri="{BB962C8B-B14F-4D97-AF65-F5344CB8AC3E}">
        <p14:creationId xmlns:p14="http://schemas.microsoft.com/office/powerpoint/2010/main" val="1954537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1_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3.xml><?xml version="1.0" encoding="utf-8"?>
<a:theme xmlns:a="http://schemas.openxmlformats.org/drawingml/2006/main" name="2_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b0eac3-55b5-4ee4-ade7-be65d09c5d6e">
      <Terms xmlns="http://schemas.microsoft.com/office/infopath/2007/PartnerControls"/>
    </lcf76f155ced4ddcb4097134ff3c332f>
    <TaxCatchAll xmlns="b71745fe-8e84-41ad-935b-7c5d8babdf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4" ma:contentTypeDescription="Create a new document." ma:contentTypeScope="" ma:versionID="3d557a90f4d64ddfe2d3d576b0cd8d36">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4763c1e418e199e061edc34360a609c"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CB554-FFB5-42F9-A153-1F7169120AC6}">
  <ds:schemaRefs>
    <ds:schemaRef ds:uri="http://schemas.microsoft.com/sharepoint/v3/contenttype/forms"/>
  </ds:schemaRefs>
</ds:datastoreItem>
</file>

<file path=customXml/itemProps2.xml><?xml version="1.0" encoding="utf-8"?>
<ds:datastoreItem xmlns:ds="http://schemas.openxmlformats.org/officeDocument/2006/customXml" ds:itemID="{34A83893-9881-43D9-AE65-5AAC87ABDD4D}">
  <ds:schemaRefs>
    <ds:schemaRef ds:uri="http://schemas.microsoft.com/office/2006/metadata/properties"/>
    <ds:schemaRef ds:uri="http://schemas.microsoft.com/office/infopath/2007/PartnerControls"/>
    <ds:schemaRef ds:uri="a3b0eac3-55b5-4ee4-ade7-be65d09c5d6e"/>
    <ds:schemaRef ds:uri="b71745fe-8e84-41ad-935b-7c5d8babdf9e"/>
  </ds:schemaRefs>
</ds:datastoreItem>
</file>

<file path=customXml/itemProps3.xml><?xml version="1.0" encoding="utf-8"?>
<ds:datastoreItem xmlns:ds="http://schemas.openxmlformats.org/officeDocument/2006/customXml" ds:itemID="{810AD288-44FC-4E5A-83F7-02452F37F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eac3-55b5-4ee4-ade7-be65d09c5d6e"/>
    <ds:schemaRef ds:uri="b71745fe-8e84-41ad-935b-7c5d8bab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187</TotalTime>
  <Words>1412</Words>
  <Application>Microsoft Office PowerPoint</Application>
  <PresentationFormat>Widescreen</PresentationFormat>
  <Paragraphs>185</Paragraphs>
  <Slides>10</Slides>
  <Notes>8</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9" baseType="lpstr">
      <vt:lpstr>Arial</vt:lpstr>
      <vt:lpstr>Avenir Next LT Pro</vt:lpstr>
      <vt:lpstr>Calibri</vt:lpstr>
      <vt:lpstr>Courier New</vt:lpstr>
      <vt:lpstr>Slate Pro</vt:lpstr>
      <vt:lpstr>SBI PPT</vt:lpstr>
      <vt:lpstr>1_SBI PPT</vt:lpstr>
      <vt:lpstr>2_SBI PPT</vt:lpstr>
      <vt:lpstr>think-cell Slide</vt:lpstr>
      <vt:lpstr>Seven Sales Organization Design Models</vt:lpstr>
      <vt:lpstr>SBI’s seven sales organization design models When you should deploy each model and the pros and cons to consider </vt:lpstr>
      <vt:lpstr>Stratification model</vt:lpstr>
      <vt:lpstr>Hunter/farmer model</vt:lpstr>
      <vt:lpstr>Geography model</vt:lpstr>
      <vt:lpstr>Persona model</vt:lpstr>
      <vt:lpstr>Product/solution model</vt:lpstr>
      <vt:lpstr>Industry/vertical model</vt:lpstr>
      <vt:lpstr>Hybrid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Dave Lingebach</cp:lastModifiedBy>
  <cp:revision>7</cp:revision>
  <dcterms:created xsi:type="dcterms:W3CDTF">2022-12-02T21:37:18Z</dcterms:created>
  <dcterms:modified xsi:type="dcterms:W3CDTF">2023-12-13T22:18:33Z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0x0101002745970336D75C4CAB2ECCCE65268DD7</vt:lpwstr>
  </property>
</Properties>
</file>