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heme/theme2.xml" ContentType="application/vnd.openxmlformats-officedocument.theme+xml"/>
  <Override PartName="/ppt/tags/tag28.xml" ContentType="application/vnd.openxmlformats-officedocument.presentationml.tags+xml"/>
  <Override PartName="/ppt/tags/tag29.xml" ContentType="application/vnd.openxmlformats-officedocument.presentationml.tags+xml"/>
  <Override PartName="/ppt/notesSlides/notesSlide1.xml" ContentType="application/vnd.openxmlformats-officedocument.presentationml.notesSlide+xml"/>
  <Override PartName="/ppt/tags/tag30.xml" ContentType="application/vnd.openxmlformats-officedocument.presentationml.tags+xml"/>
  <Override PartName="/ppt/notesSlides/notesSlide2.xml" ContentType="application/vnd.openxmlformats-officedocument.presentationml.notesSlide+xml"/>
  <Override PartName="/ppt/tags/tag31.xml" ContentType="application/vnd.openxmlformats-officedocument.presentationml.tags+xml"/>
  <Override PartName="/ppt/notesSlides/notesSlide3.xml" ContentType="application/vnd.openxmlformats-officedocument.presentationml.notesSlide+xml"/>
  <Override PartName="/ppt/tags/tag32.xml" ContentType="application/vnd.openxmlformats-officedocument.presentationml.tags+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0"/>
  </p:notesMasterIdLst>
  <p:sldIdLst>
    <p:sldId id="256" r:id="rId2"/>
    <p:sldId id="5334" r:id="rId3"/>
    <p:sldId id="5381" r:id="rId4"/>
    <p:sldId id="5213" r:id="rId5"/>
    <p:sldId id="5347" r:id="rId6"/>
    <p:sldId id="5373" r:id="rId7"/>
    <p:sldId id="5363" r:id="rId8"/>
    <p:sldId id="2113417998"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AAB9DC9-22F0-438E-9AF4-A6AD5BF32D36}" v="12" dt="2022-12-02T10:34:26.392"/>
    <p1510:client id="{B7D598A5-7FC9-EA20-3506-F9938F799B0E}" v="1" dt="2022-12-08T14:22:15.812"/>
  </p1510:revLst>
</p1510:revInfo>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93" autoAdjust="0"/>
    <p:restoredTop sz="94660"/>
  </p:normalViewPr>
  <p:slideViewPr>
    <p:cSldViewPr snapToGrid="0">
      <p:cViewPr varScale="1">
        <p:scale>
          <a:sx n="110" d="100"/>
          <a:sy n="110" d="100"/>
        </p:scale>
        <p:origin x="120" y="77"/>
      </p:cViewPr>
      <p:guideLst/>
    </p:cSldViewPr>
  </p:slideViewPr>
  <p:notesTextViewPr>
    <p:cViewPr>
      <p:scale>
        <a:sx n="3" d="2"/>
        <a:sy n="3" d="2"/>
      </p:scale>
      <p:origin x="0" y="0"/>
    </p:cViewPr>
  </p:notesTextViewPr>
  <p:sorterViewPr>
    <p:cViewPr>
      <p:scale>
        <a:sx n="160" d="100"/>
        <a:sy n="160" d="100"/>
      </p:scale>
      <p:origin x="0" y="0"/>
    </p:cViewPr>
  </p:sorter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6/11/relationships/changesInfo" Target="changesInfos/changesInfo1.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aron Bean" userId="cd60c03c-f309-4d67-92f1-4484e1239265" providerId="ADAL" clId="{4AAB9DC9-22F0-438E-9AF4-A6AD5BF32D36}"/>
    <pc:docChg chg="undo redo custSel addSld modSld">
      <pc:chgData name="Aaron Bean" userId="cd60c03c-f309-4d67-92f1-4484e1239265" providerId="ADAL" clId="{4AAB9DC9-22F0-438E-9AF4-A6AD5BF32D36}" dt="2022-12-08T16:02:14.970" v="515" actId="20577"/>
      <pc:docMkLst>
        <pc:docMk/>
      </pc:docMkLst>
      <pc:sldChg chg="modSp mod">
        <pc:chgData name="Aaron Bean" userId="cd60c03c-f309-4d67-92f1-4484e1239265" providerId="ADAL" clId="{4AAB9DC9-22F0-438E-9AF4-A6AD5BF32D36}" dt="2022-12-08T16:02:14.970" v="515" actId="20577"/>
        <pc:sldMkLst>
          <pc:docMk/>
          <pc:sldMk cId="1631652258" sldId="256"/>
        </pc:sldMkLst>
        <pc:spChg chg="mod">
          <ac:chgData name="Aaron Bean" userId="cd60c03c-f309-4d67-92f1-4484e1239265" providerId="ADAL" clId="{4AAB9DC9-22F0-438E-9AF4-A6AD5BF32D36}" dt="2022-12-08T16:02:14.970" v="515" actId="20577"/>
          <ac:spMkLst>
            <pc:docMk/>
            <pc:sldMk cId="1631652258" sldId="256"/>
            <ac:spMk id="5" creationId="{978AF254-2629-B252-98D1-8714497FF3F3}"/>
          </ac:spMkLst>
        </pc:spChg>
      </pc:sldChg>
      <pc:sldChg chg="addSp delSp modSp mod">
        <pc:chgData name="Aaron Bean" userId="cd60c03c-f309-4d67-92f1-4484e1239265" providerId="ADAL" clId="{4AAB9DC9-22F0-438E-9AF4-A6AD5BF32D36}" dt="2022-12-02T10:38:59.963" v="217" actId="403"/>
        <pc:sldMkLst>
          <pc:docMk/>
          <pc:sldMk cId="4143554205" sldId="5334"/>
        </pc:sldMkLst>
        <pc:spChg chg="del">
          <ac:chgData name="Aaron Bean" userId="cd60c03c-f309-4d67-92f1-4484e1239265" providerId="ADAL" clId="{4AAB9DC9-22F0-438E-9AF4-A6AD5BF32D36}" dt="2022-12-02T10:23:07.365" v="76" actId="478"/>
          <ac:spMkLst>
            <pc:docMk/>
            <pc:sldMk cId="4143554205" sldId="5334"/>
            <ac:spMk id="3" creationId="{0BBD5FA7-BECA-E0F5-03A0-A42BFE1CA660}"/>
          </ac:spMkLst>
        </pc:spChg>
        <pc:spChg chg="add del">
          <ac:chgData name="Aaron Bean" userId="cd60c03c-f309-4d67-92f1-4484e1239265" providerId="ADAL" clId="{4AAB9DC9-22F0-438E-9AF4-A6AD5BF32D36}" dt="2022-12-02T10:29:10.374" v="119" actId="22"/>
          <ac:spMkLst>
            <pc:docMk/>
            <pc:sldMk cId="4143554205" sldId="5334"/>
            <ac:spMk id="7" creationId="{370D1D5A-FF5A-7BF6-1650-45F7589CE15B}"/>
          </ac:spMkLst>
        </pc:spChg>
        <pc:spChg chg="add del mod">
          <ac:chgData name="Aaron Bean" userId="cd60c03c-f309-4d67-92f1-4484e1239265" providerId="ADAL" clId="{4AAB9DC9-22F0-438E-9AF4-A6AD5BF32D36}" dt="2022-12-02T10:37:00.413" v="212" actId="478"/>
          <ac:spMkLst>
            <pc:docMk/>
            <pc:sldMk cId="4143554205" sldId="5334"/>
            <ac:spMk id="10" creationId="{0554E264-AC69-F4E5-7619-092C1D8D3702}"/>
          </ac:spMkLst>
        </pc:spChg>
        <pc:spChg chg="add mod">
          <ac:chgData name="Aaron Bean" userId="cd60c03c-f309-4d67-92f1-4484e1239265" providerId="ADAL" clId="{4AAB9DC9-22F0-438E-9AF4-A6AD5BF32D36}" dt="2022-12-02T10:34:42.375" v="178" actId="1076"/>
          <ac:spMkLst>
            <pc:docMk/>
            <pc:sldMk cId="4143554205" sldId="5334"/>
            <ac:spMk id="11" creationId="{6A201AFE-107C-16B1-A153-2D74B1560BAF}"/>
          </ac:spMkLst>
        </pc:spChg>
        <pc:spChg chg="add mod">
          <ac:chgData name="Aaron Bean" userId="cd60c03c-f309-4d67-92f1-4484e1239265" providerId="ADAL" clId="{4AAB9DC9-22F0-438E-9AF4-A6AD5BF32D36}" dt="2022-12-02T10:36:55.824" v="211" actId="14100"/>
          <ac:spMkLst>
            <pc:docMk/>
            <pc:sldMk cId="4143554205" sldId="5334"/>
            <ac:spMk id="13" creationId="{44FEAF66-D127-5DB4-BBB1-204B0144E3A5}"/>
          </ac:spMkLst>
        </pc:spChg>
        <pc:spChg chg="add del mod">
          <ac:chgData name="Aaron Bean" userId="cd60c03c-f309-4d67-92f1-4484e1239265" providerId="ADAL" clId="{4AAB9DC9-22F0-438E-9AF4-A6AD5BF32D36}" dt="2022-12-02T10:34:15.879" v="173" actId="478"/>
          <ac:spMkLst>
            <pc:docMk/>
            <pc:sldMk cId="4143554205" sldId="5334"/>
            <ac:spMk id="15" creationId="{97D21B43-8DB5-9BAF-690B-79B06B7BCE74}"/>
          </ac:spMkLst>
        </pc:spChg>
        <pc:spChg chg="add del mod">
          <ac:chgData name="Aaron Bean" userId="cd60c03c-f309-4d67-92f1-4484e1239265" providerId="ADAL" clId="{4AAB9DC9-22F0-438E-9AF4-A6AD5BF32D36}" dt="2022-12-02T10:34:15.879" v="173" actId="478"/>
          <ac:spMkLst>
            <pc:docMk/>
            <pc:sldMk cId="4143554205" sldId="5334"/>
            <ac:spMk id="16" creationId="{E5B61BFE-96A1-49B6-4E70-A938166D2675}"/>
          </ac:spMkLst>
        </pc:spChg>
        <pc:spChg chg="add del mod">
          <ac:chgData name="Aaron Bean" userId="cd60c03c-f309-4d67-92f1-4484e1239265" providerId="ADAL" clId="{4AAB9DC9-22F0-438E-9AF4-A6AD5BF32D36}" dt="2022-12-02T10:34:15.879" v="173" actId="478"/>
          <ac:spMkLst>
            <pc:docMk/>
            <pc:sldMk cId="4143554205" sldId="5334"/>
            <ac:spMk id="17" creationId="{80145808-BDCB-650E-B49C-7760A78CD4F1}"/>
          </ac:spMkLst>
        </pc:spChg>
        <pc:spChg chg="mod">
          <ac:chgData name="Aaron Bean" userId="cd60c03c-f309-4d67-92f1-4484e1239265" providerId="ADAL" clId="{4AAB9DC9-22F0-438E-9AF4-A6AD5BF32D36}" dt="2022-12-02T10:38:59.963" v="217" actId="403"/>
          <ac:spMkLst>
            <pc:docMk/>
            <pc:sldMk cId="4143554205" sldId="5334"/>
            <ac:spMk id="18" creationId="{6745F5A9-0BBA-B940-A298-73F9370B4F1C}"/>
          </ac:spMkLst>
        </pc:spChg>
        <pc:spChg chg="add del mod">
          <ac:chgData name="Aaron Bean" userId="cd60c03c-f309-4d67-92f1-4484e1239265" providerId="ADAL" clId="{4AAB9DC9-22F0-438E-9AF4-A6AD5BF32D36}" dt="2022-12-02T10:34:15.879" v="173" actId="478"/>
          <ac:spMkLst>
            <pc:docMk/>
            <pc:sldMk cId="4143554205" sldId="5334"/>
            <ac:spMk id="19" creationId="{D49BFE49-0120-9253-74D1-2AD688DE174C}"/>
          </ac:spMkLst>
        </pc:spChg>
        <pc:spChg chg="add mod">
          <ac:chgData name="Aaron Bean" userId="cd60c03c-f309-4d67-92f1-4484e1239265" providerId="ADAL" clId="{4AAB9DC9-22F0-438E-9AF4-A6AD5BF32D36}" dt="2022-12-02T10:35:32.031" v="188"/>
          <ac:spMkLst>
            <pc:docMk/>
            <pc:sldMk cId="4143554205" sldId="5334"/>
            <ac:spMk id="20" creationId="{0D00E14B-6C58-D5E0-7256-FB2A4EBF7D78}"/>
          </ac:spMkLst>
        </pc:spChg>
        <pc:spChg chg="add mod">
          <ac:chgData name="Aaron Bean" userId="cd60c03c-f309-4d67-92f1-4484e1239265" providerId="ADAL" clId="{4AAB9DC9-22F0-438E-9AF4-A6AD5BF32D36}" dt="2022-12-02T10:36:55.824" v="211" actId="14100"/>
          <ac:spMkLst>
            <pc:docMk/>
            <pc:sldMk cId="4143554205" sldId="5334"/>
            <ac:spMk id="21" creationId="{59A4631B-C76B-FF93-03E7-E5916457D80E}"/>
          </ac:spMkLst>
        </pc:spChg>
        <pc:spChg chg="add mod">
          <ac:chgData name="Aaron Bean" userId="cd60c03c-f309-4d67-92f1-4484e1239265" providerId="ADAL" clId="{4AAB9DC9-22F0-438E-9AF4-A6AD5BF32D36}" dt="2022-12-02T10:35:55.700" v="197"/>
          <ac:spMkLst>
            <pc:docMk/>
            <pc:sldMk cId="4143554205" sldId="5334"/>
            <ac:spMk id="22" creationId="{28360770-881E-858A-37C6-5F2FF05FED05}"/>
          </ac:spMkLst>
        </pc:spChg>
        <pc:spChg chg="add mod">
          <ac:chgData name="Aaron Bean" userId="cd60c03c-f309-4d67-92f1-4484e1239265" providerId="ADAL" clId="{4AAB9DC9-22F0-438E-9AF4-A6AD5BF32D36}" dt="2022-12-02T10:38:27.174" v="215" actId="20577"/>
          <ac:spMkLst>
            <pc:docMk/>
            <pc:sldMk cId="4143554205" sldId="5334"/>
            <ac:spMk id="23" creationId="{B6996A5D-5627-A42F-F268-6EA2F5290CCC}"/>
          </ac:spMkLst>
        </pc:spChg>
        <pc:graphicFrameChg chg="add del mod modGraphic">
          <ac:chgData name="Aaron Bean" userId="cd60c03c-f309-4d67-92f1-4484e1239265" providerId="ADAL" clId="{4AAB9DC9-22F0-438E-9AF4-A6AD5BF32D36}" dt="2022-12-02T10:28:50.736" v="109" actId="1032"/>
          <ac:graphicFrameMkLst>
            <pc:docMk/>
            <pc:sldMk cId="4143554205" sldId="5334"/>
            <ac:graphicFrameMk id="2" creationId="{4ABD4BEE-5185-DC1B-CF2A-69FA115B6770}"/>
          </ac:graphicFrameMkLst>
        </pc:graphicFrameChg>
      </pc:sldChg>
      <pc:sldChg chg="addSp delSp modSp mod">
        <pc:chgData name="Aaron Bean" userId="cd60c03c-f309-4d67-92f1-4484e1239265" providerId="ADAL" clId="{4AAB9DC9-22F0-438E-9AF4-A6AD5BF32D36}" dt="2022-12-02T10:22:54.207" v="75"/>
        <pc:sldMkLst>
          <pc:docMk/>
          <pc:sldMk cId="2831835886" sldId="5347"/>
        </pc:sldMkLst>
        <pc:graphicFrameChg chg="del">
          <ac:chgData name="Aaron Bean" userId="cd60c03c-f309-4d67-92f1-4484e1239265" providerId="ADAL" clId="{4AAB9DC9-22F0-438E-9AF4-A6AD5BF32D36}" dt="2022-12-02T10:22:45.042" v="74" actId="478"/>
          <ac:graphicFrameMkLst>
            <pc:docMk/>
            <pc:sldMk cId="2831835886" sldId="5347"/>
            <ac:graphicFrameMk id="2" creationId="{6861EE9A-BDEE-4661-ADB4-3EE3E62DFCCE}"/>
          </ac:graphicFrameMkLst>
        </pc:graphicFrameChg>
        <pc:graphicFrameChg chg="add mod">
          <ac:chgData name="Aaron Bean" userId="cd60c03c-f309-4d67-92f1-4484e1239265" providerId="ADAL" clId="{4AAB9DC9-22F0-438E-9AF4-A6AD5BF32D36}" dt="2022-12-02T10:22:54.207" v="75"/>
          <ac:graphicFrameMkLst>
            <pc:docMk/>
            <pc:sldMk cId="2831835886" sldId="5347"/>
            <ac:graphicFrameMk id="3" creationId="{7C5F859B-E710-5970-D90B-AEBF8D53F75D}"/>
          </ac:graphicFrameMkLst>
        </pc:graphicFrameChg>
      </pc:sldChg>
      <pc:sldChg chg="delSp modSp mod modClrScheme chgLayout">
        <pc:chgData name="Aaron Bean" userId="cd60c03c-f309-4d67-92f1-4484e1239265" providerId="ADAL" clId="{4AAB9DC9-22F0-438E-9AF4-A6AD5BF32D36}" dt="2022-12-02T10:44:16.867" v="342" actId="33524"/>
        <pc:sldMkLst>
          <pc:docMk/>
          <pc:sldMk cId="3618765122" sldId="5363"/>
        </pc:sldMkLst>
        <pc:spChg chg="del mod ord">
          <ac:chgData name="Aaron Bean" userId="cd60c03c-f309-4d67-92f1-4484e1239265" providerId="ADAL" clId="{4AAB9DC9-22F0-438E-9AF4-A6AD5BF32D36}" dt="2022-12-02T10:23:18.559" v="78" actId="478"/>
          <ac:spMkLst>
            <pc:docMk/>
            <pc:sldMk cId="3618765122" sldId="5363"/>
            <ac:spMk id="3" creationId="{A3C3A886-96B6-2DA9-6E5B-E1DA1E2A901C}"/>
          </ac:spMkLst>
        </pc:spChg>
        <pc:spChg chg="mod ord">
          <ac:chgData name="Aaron Bean" userId="cd60c03c-f309-4d67-92f1-4484e1239265" providerId="ADAL" clId="{4AAB9DC9-22F0-438E-9AF4-A6AD5BF32D36}" dt="2022-12-02T10:19:38.403" v="51" actId="20577"/>
          <ac:spMkLst>
            <pc:docMk/>
            <pc:sldMk cId="3618765122" sldId="5363"/>
            <ac:spMk id="12" creationId="{E0513F4B-4404-2029-FC18-83DDF58BD8A2}"/>
          </ac:spMkLst>
        </pc:spChg>
        <pc:spChg chg="del">
          <ac:chgData name="Aaron Bean" userId="cd60c03c-f309-4d67-92f1-4484e1239265" providerId="ADAL" clId="{4AAB9DC9-22F0-438E-9AF4-A6AD5BF32D36}" dt="2022-12-02T10:16:49.267" v="29" actId="700"/>
          <ac:spMkLst>
            <pc:docMk/>
            <pc:sldMk cId="3618765122" sldId="5363"/>
            <ac:spMk id="13" creationId="{8D67F150-1AC5-AC52-405A-FC78E0C517B7}"/>
          </ac:spMkLst>
        </pc:spChg>
        <pc:spChg chg="del">
          <ac:chgData name="Aaron Bean" userId="cd60c03c-f309-4d67-92f1-4484e1239265" providerId="ADAL" clId="{4AAB9DC9-22F0-438E-9AF4-A6AD5BF32D36}" dt="2022-12-02T10:16:49.267" v="29" actId="700"/>
          <ac:spMkLst>
            <pc:docMk/>
            <pc:sldMk cId="3618765122" sldId="5363"/>
            <ac:spMk id="14" creationId="{84ADE60A-037E-E35D-8CB5-BD6BBFA79843}"/>
          </ac:spMkLst>
        </pc:spChg>
        <pc:spChg chg="mod">
          <ac:chgData name="Aaron Bean" userId="cd60c03c-f309-4d67-92f1-4484e1239265" providerId="ADAL" clId="{4AAB9DC9-22F0-438E-9AF4-A6AD5BF32D36}" dt="2022-12-02T10:21:35.937" v="70" actId="1076"/>
          <ac:spMkLst>
            <pc:docMk/>
            <pc:sldMk cId="3618765122" sldId="5363"/>
            <ac:spMk id="33" creationId="{DBBDF41E-6607-331E-BBAD-A41BEDA12D8F}"/>
          </ac:spMkLst>
        </pc:spChg>
        <pc:graphicFrameChg chg="modGraphic">
          <ac:chgData name="Aaron Bean" userId="cd60c03c-f309-4d67-92f1-4484e1239265" providerId="ADAL" clId="{4AAB9DC9-22F0-438E-9AF4-A6AD5BF32D36}" dt="2022-12-02T10:22:39.339" v="73" actId="207"/>
          <ac:graphicFrameMkLst>
            <pc:docMk/>
            <pc:sldMk cId="3618765122" sldId="5363"/>
            <ac:graphicFrameMk id="2" creationId="{C6F5A0A6-D4EC-DD2F-3A9F-E8266DC61C50}"/>
          </ac:graphicFrameMkLst>
        </pc:graphicFrameChg>
        <pc:graphicFrameChg chg="mod modGraphic">
          <ac:chgData name="Aaron Bean" userId="cd60c03c-f309-4d67-92f1-4484e1239265" providerId="ADAL" clId="{4AAB9DC9-22F0-438E-9AF4-A6AD5BF32D36}" dt="2022-12-02T10:21:35.937" v="70" actId="1076"/>
          <ac:graphicFrameMkLst>
            <pc:docMk/>
            <pc:sldMk cId="3618765122" sldId="5363"/>
            <ac:graphicFrameMk id="11" creationId="{9219F3A8-58C7-595E-2C56-9DBEBD99740B}"/>
          </ac:graphicFrameMkLst>
        </pc:graphicFrameChg>
        <pc:graphicFrameChg chg="mod modGraphic">
          <ac:chgData name="Aaron Bean" userId="cd60c03c-f309-4d67-92f1-4484e1239265" providerId="ADAL" clId="{4AAB9DC9-22F0-438E-9AF4-A6AD5BF32D36}" dt="2022-12-02T10:44:16.867" v="342" actId="33524"/>
          <ac:graphicFrameMkLst>
            <pc:docMk/>
            <pc:sldMk cId="3618765122" sldId="5363"/>
            <ac:graphicFrameMk id="30" creationId="{25EF3584-817F-98B4-ADF9-4263E75F3D14}"/>
          </ac:graphicFrameMkLst>
        </pc:graphicFrameChg>
      </pc:sldChg>
      <pc:sldChg chg="modSp mod modClrScheme chgLayout">
        <pc:chgData name="Aaron Bean" userId="cd60c03c-f309-4d67-92f1-4484e1239265" providerId="ADAL" clId="{4AAB9DC9-22F0-438E-9AF4-A6AD5BF32D36}" dt="2022-12-08T15:59:59.900" v="494" actId="20577"/>
        <pc:sldMkLst>
          <pc:docMk/>
          <pc:sldMk cId="405218109" sldId="5373"/>
        </pc:sldMkLst>
        <pc:spChg chg="mod ord">
          <ac:chgData name="Aaron Bean" userId="cd60c03c-f309-4d67-92f1-4484e1239265" providerId="ADAL" clId="{4AAB9DC9-22F0-438E-9AF4-A6AD5BF32D36}" dt="2022-12-02T10:13:40.456" v="0" actId="700"/>
          <ac:spMkLst>
            <pc:docMk/>
            <pc:sldMk cId="405218109" sldId="5373"/>
            <ac:spMk id="9" creationId="{35921E2C-1878-8BA9-D8B1-745017B4CA43}"/>
          </ac:spMkLst>
        </pc:spChg>
        <pc:spChg chg="mod">
          <ac:chgData name="Aaron Bean" userId="cd60c03c-f309-4d67-92f1-4484e1239265" providerId="ADAL" clId="{4AAB9DC9-22F0-438E-9AF4-A6AD5BF32D36}" dt="2022-12-08T15:59:59.900" v="494" actId="20577"/>
          <ac:spMkLst>
            <pc:docMk/>
            <pc:sldMk cId="405218109" sldId="5373"/>
            <ac:spMk id="38" creationId="{A57B1EB3-C32A-B3AC-094B-5FEA57F329D2}"/>
          </ac:spMkLst>
        </pc:spChg>
        <pc:graphicFrameChg chg="mod modGraphic">
          <ac:chgData name="Aaron Bean" userId="cd60c03c-f309-4d67-92f1-4484e1239265" providerId="ADAL" clId="{4AAB9DC9-22F0-438E-9AF4-A6AD5BF32D36}" dt="2022-12-02T11:01:47.054" v="346" actId="207"/>
          <ac:graphicFrameMkLst>
            <pc:docMk/>
            <pc:sldMk cId="405218109" sldId="5373"/>
            <ac:graphicFrameMk id="6" creationId="{B6AE6195-1AEE-43F0-85C6-D744AD6CEDB1}"/>
          </ac:graphicFrameMkLst>
        </pc:graphicFrameChg>
      </pc:sldChg>
      <pc:sldChg chg="delSp modSp mod">
        <pc:chgData name="Aaron Bean" userId="cd60c03c-f309-4d67-92f1-4484e1239265" providerId="ADAL" clId="{4AAB9DC9-22F0-438E-9AF4-A6AD5BF32D36}" dt="2022-12-02T10:41:23.082" v="238" actId="20577"/>
        <pc:sldMkLst>
          <pc:docMk/>
          <pc:sldMk cId="1518623212" sldId="5381"/>
        </pc:sldMkLst>
        <pc:spChg chg="del">
          <ac:chgData name="Aaron Bean" userId="cd60c03c-f309-4d67-92f1-4484e1239265" providerId="ADAL" clId="{4AAB9DC9-22F0-438E-9AF4-A6AD5BF32D36}" dt="2022-12-02T10:23:12.442" v="77" actId="478"/>
          <ac:spMkLst>
            <pc:docMk/>
            <pc:sldMk cId="1518623212" sldId="5381"/>
            <ac:spMk id="3" creationId="{A65A6C3B-B0A4-76C8-821D-ED9E11A82DD9}"/>
          </ac:spMkLst>
        </pc:spChg>
        <pc:spChg chg="mod">
          <ac:chgData name="Aaron Bean" userId="cd60c03c-f309-4d67-92f1-4484e1239265" providerId="ADAL" clId="{4AAB9DC9-22F0-438E-9AF4-A6AD5BF32D36}" dt="2022-12-02T10:41:01.110" v="237" actId="20577"/>
          <ac:spMkLst>
            <pc:docMk/>
            <pc:sldMk cId="1518623212" sldId="5381"/>
            <ac:spMk id="4" creationId="{400E90BD-76C8-64D9-6C69-54C3A7FD4D99}"/>
          </ac:spMkLst>
        </pc:spChg>
        <pc:spChg chg="mod">
          <ac:chgData name="Aaron Bean" userId="cd60c03c-f309-4d67-92f1-4484e1239265" providerId="ADAL" clId="{4AAB9DC9-22F0-438E-9AF4-A6AD5BF32D36}" dt="2022-12-02T10:39:36.890" v="219" actId="1582"/>
          <ac:spMkLst>
            <pc:docMk/>
            <pc:sldMk cId="1518623212" sldId="5381"/>
            <ac:spMk id="6" creationId="{F659FCF4-6621-C91F-C5FD-42FAB1CDB514}"/>
          </ac:spMkLst>
        </pc:spChg>
        <pc:spChg chg="mod">
          <ac:chgData name="Aaron Bean" userId="cd60c03c-f309-4d67-92f1-4484e1239265" providerId="ADAL" clId="{4AAB9DC9-22F0-438E-9AF4-A6AD5BF32D36}" dt="2022-12-02T10:41:23.082" v="238" actId="20577"/>
          <ac:spMkLst>
            <pc:docMk/>
            <pc:sldMk cId="1518623212" sldId="5381"/>
            <ac:spMk id="7" creationId="{037EB356-5D3B-FC09-ADD5-F6C4C04D1E40}"/>
          </ac:spMkLst>
        </pc:spChg>
      </pc:sldChg>
      <pc:sldChg chg="add">
        <pc:chgData name="Aaron Bean" userId="cd60c03c-f309-4d67-92f1-4484e1239265" providerId="ADAL" clId="{4AAB9DC9-22F0-438E-9AF4-A6AD5BF32D36}" dt="2022-12-02T10:24:06.037" v="79"/>
        <pc:sldMkLst>
          <pc:docMk/>
          <pc:sldMk cId="1210955252" sldId="2113417998"/>
        </pc:sldMkLst>
      </pc:sldChg>
    </pc:docChg>
  </pc:docChgLst>
  <pc:docChgLst>
    <pc:chgData name="Aaron Bean" userId="S::aaron.bean@sbigrowth.com::cd60c03c-f309-4d67-92f1-4484e1239265" providerId="AD" clId="Web-{878B01A1-17F9-D655-DA3B-227962AD134E}"/>
    <pc:docChg chg="modSld">
      <pc:chgData name="Aaron Bean" userId="S::aaron.bean@sbigrowth.com::cd60c03c-f309-4d67-92f1-4484e1239265" providerId="AD" clId="Web-{878B01A1-17F9-D655-DA3B-227962AD134E}" dt="2022-12-02T10:59:25.438" v="2" actId="20577"/>
      <pc:docMkLst>
        <pc:docMk/>
      </pc:docMkLst>
      <pc:sldChg chg="modSp">
        <pc:chgData name="Aaron Bean" userId="S::aaron.bean@sbigrowth.com::cd60c03c-f309-4d67-92f1-4484e1239265" providerId="AD" clId="Web-{878B01A1-17F9-D655-DA3B-227962AD134E}" dt="2022-12-02T10:59:25.438" v="2" actId="20577"/>
        <pc:sldMkLst>
          <pc:docMk/>
          <pc:sldMk cId="1518623212" sldId="5381"/>
        </pc:sldMkLst>
        <pc:spChg chg="mod">
          <ac:chgData name="Aaron Bean" userId="S::aaron.bean@sbigrowth.com::cd60c03c-f309-4d67-92f1-4484e1239265" providerId="AD" clId="Web-{878B01A1-17F9-D655-DA3B-227962AD134E}" dt="2022-12-02T10:59:25.438" v="2" actId="20577"/>
          <ac:spMkLst>
            <pc:docMk/>
            <pc:sldMk cId="1518623212" sldId="5381"/>
            <ac:spMk id="22" creationId="{C5CD8027-471E-F497-F734-2340218AA72A}"/>
          </ac:spMkLst>
        </pc:spChg>
      </pc:sldChg>
    </pc:docChg>
  </pc:docChgLst>
  <pc:docChgLst>
    <pc:chgData name="Aaron Bean" userId="S::aaron.bean@sbigrowth.com::cd60c03c-f309-4d67-92f1-4484e1239265" providerId="AD" clId="Web-{B7D598A5-7FC9-EA20-3506-F9938F799B0E}"/>
    <pc:docChg chg="modSld">
      <pc:chgData name="Aaron Bean" userId="S::aaron.bean@sbigrowth.com::cd60c03c-f309-4d67-92f1-4484e1239265" providerId="AD" clId="Web-{B7D598A5-7FC9-EA20-3506-F9938F799B0E}" dt="2022-12-08T14:22:15.812" v="0" actId="20577"/>
      <pc:docMkLst>
        <pc:docMk/>
      </pc:docMkLst>
      <pc:sldChg chg="modSp">
        <pc:chgData name="Aaron Bean" userId="S::aaron.bean@sbigrowth.com::cd60c03c-f309-4d67-92f1-4484e1239265" providerId="AD" clId="Web-{B7D598A5-7FC9-EA20-3506-F9938F799B0E}" dt="2022-12-08T14:22:15.812" v="0" actId="20577"/>
        <pc:sldMkLst>
          <pc:docMk/>
          <pc:sldMk cId="1631652258" sldId="256"/>
        </pc:sldMkLst>
        <pc:spChg chg="mod">
          <ac:chgData name="Aaron Bean" userId="S::aaron.bean@sbigrowth.com::cd60c03c-f309-4d67-92f1-4484e1239265" providerId="AD" clId="Web-{B7D598A5-7FC9-EA20-3506-F9938F799B0E}" dt="2022-12-08T14:22:15.812" v="0" actId="20577"/>
          <ac:spMkLst>
            <pc:docMk/>
            <pc:sldMk cId="1631652258" sldId="256"/>
            <ac:spMk id="5" creationId="{978AF254-2629-B252-98D1-8714497FF3F3}"/>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6AA43B-3F18-4D6B-8A24-C730F67D1DFF}" type="datetimeFigureOut">
              <a:rPr lang="en-US" smtClean="0"/>
              <a:t>12/8/2022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7900339-0BBC-47DA-B495-D61BAA7C0490}" type="slidenum">
              <a:rPr lang="en-US" smtClean="0"/>
              <a:t>‹#›</a:t>
            </a:fld>
            <a:endParaRPr lang="en-US"/>
          </a:p>
        </p:txBody>
      </p:sp>
    </p:spTree>
    <p:extLst>
      <p:ext uri="{BB962C8B-B14F-4D97-AF65-F5344CB8AC3E}">
        <p14:creationId xmlns:p14="http://schemas.microsoft.com/office/powerpoint/2010/main" val="42285200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5914BCF-5257-4399-B80E-178BFD24AFB3}" type="slidenum">
              <a:rPr lang="en-US" smtClean="0"/>
              <a:t>3</a:t>
            </a:fld>
            <a:endParaRPr lang="en-US"/>
          </a:p>
        </p:txBody>
      </p:sp>
    </p:spTree>
    <p:extLst>
      <p:ext uri="{BB962C8B-B14F-4D97-AF65-F5344CB8AC3E}">
        <p14:creationId xmlns:p14="http://schemas.microsoft.com/office/powerpoint/2010/main" val="27613284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5914BCF-5257-4399-B80E-178BFD24AFB3}" type="slidenum">
              <a:rPr lang="en-US" smtClean="0"/>
              <a:t>4</a:t>
            </a:fld>
            <a:endParaRPr lang="en-US"/>
          </a:p>
        </p:txBody>
      </p:sp>
    </p:spTree>
    <p:extLst>
      <p:ext uri="{BB962C8B-B14F-4D97-AF65-F5344CB8AC3E}">
        <p14:creationId xmlns:p14="http://schemas.microsoft.com/office/powerpoint/2010/main" val="31956090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5914BCF-5257-4399-B80E-178BFD24AFB3}" type="slidenum">
              <a:rPr lang="en-US" smtClean="0"/>
              <a:t>6</a:t>
            </a:fld>
            <a:endParaRPr lang="en-US"/>
          </a:p>
        </p:txBody>
      </p:sp>
    </p:spTree>
    <p:extLst>
      <p:ext uri="{BB962C8B-B14F-4D97-AF65-F5344CB8AC3E}">
        <p14:creationId xmlns:p14="http://schemas.microsoft.com/office/powerpoint/2010/main" val="7431977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2.xml"/><Relationship Id="rId4" Type="http://schemas.openxmlformats.org/officeDocument/2006/relationships/image" Target="../media/image1.emf"/></Relationships>
</file>

<file path=ppt/slideLayouts/_rels/slideLayout10.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Master" Target="../slideMasters/slideMaster1.xml"/><Relationship Id="rId1" Type="http://schemas.openxmlformats.org/officeDocument/2006/relationships/tags" Target="../tags/tag11.xml"/><Relationship Id="rId6" Type="http://schemas.microsoft.com/office/2007/relationships/hdphoto" Target="../media/hdphoto1.wdp"/><Relationship Id="rId5" Type="http://schemas.openxmlformats.org/officeDocument/2006/relationships/image" Target="../media/image3.png"/><Relationship Id="rId4" Type="http://schemas.openxmlformats.org/officeDocument/2006/relationships/image" Target="../media/image1.emf"/></Relationships>
</file>

<file path=ppt/slideLayouts/_rels/slideLayout11.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Master" Target="../slideMasters/slideMaster1.xml"/><Relationship Id="rId1" Type="http://schemas.openxmlformats.org/officeDocument/2006/relationships/tags" Target="../tags/tag12.xml"/><Relationship Id="rId5" Type="http://schemas.openxmlformats.org/officeDocument/2006/relationships/image" Target="../media/image4.jpeg"/><Relationship Id="rId4" Type="http://schemas.openxmlformats.org/officeDocument/2006/relationships/image" Target="../media/image1.emf"/></Relationships>
</file>

<file path=ppt/slideLayouts/_rels/slideLayout12.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Master" Target="../slideMasters/slideMaster1.xml"/><Relationship Id="rId1" Type="http://schemas.openxmlformats.org/officeDocument/2006/relationships/tags" Target="../tags/tag13.xml"/><Relationship Id="rId5" Type="http://schemas.openxmlformats.org/officeDocument/2006/relationships/image" Target="../media/image5.jpeg"/><Relationship Id="rId4" Type="http://schemas.openxmlformats.org/officeDocument/2006/relationships/image" Target="../media/image1.emf"/></Relationships>
</file>

<file path=ppt/slideLayouts/_rels/slideLayout13.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Master" Target="../slideMasters/slideMaster1.xml"/><Relationship Id="rId1" Type="http://schemas.openxmlformats.org/officeDocument/2006/relationships/tags" Target="../tags/tag14.xml"/><Relationship Id="rId5" Type="http://schemas.openxmlformats.org/officeDocument/2006/relationships/image" Target="../media/image6.jpeg"/><Relationship Id="rId4" Type="http://schemas.openxmlformats.org/officeDocument/2006/relationships/image" Target="../media/image1.emf"/></Relationships>
</file>

<file path=ppt/slideLayouts/_rels/slideLayout14.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Master" Target="../slideMasters/slideMaster1.xml"/><Relationship Id="rId1" Type="http://schemas.openxmlformats.org/officeDocument/2006/relationships/tags" Target="../tags/tag15.xml"/><Relationship Id="rId5" Type="http://schemas.openxmlformats.org/officeDocument/2006/relationships/image" Target="../media/image7.jpeg"/><Relationship Id="rId4" Type="http://schemas.openxmlformats.org/officeDocument/2006/relationships/image" Target="../media/image1.emf"/></Relationships>
</file>

<file path=ppt/slideLayouts/_rels/slideLayout15.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Master" Target="../slideMasters/slideMaster1.xml"/><Relationship Id="rId1" Type="http://schemas.openxmlformats.org/officeDocument/2006/relationships/tags" Target="../tags/tag16.xml"/><Relationship Id="rId6" Type="http://schemas.microsoft.com/office/2007/relationships/hdphoto" Target="../media/hdphoto2.wdp"/><Relationship Id="rId5" Type="http://schemas.openxmlformats.org/officeDocument/2006/relationships/image" Target="../media/image8.png"/><Relationship Id="rId4" Type="http://schemas.openxmlformats.org/officeDocument/2006/relationships/image" Target="../media/image1.emf"/></Relationships>
</file>

<file path=ppt/slideLayouts/_rels/slideLayout16.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Master" Target="../slideMasters/slideMaster1.xml"/><Relationship Id="rId1" Type="http://schemas.openxmlformats.org/officeDocument/2006/relationships/tags" Target="../tags/tag17.xml"/><Relationship Id="rId5" Type="http://schemas.openxmlformats.org/officeDocument/2006/relationships/image" Target="../media/image9.jpeg"/><Relationship Id="rId4" Type="http://schemas.openxmlformats.org/officeDocument/2006/relationships/image" Target="../media/image1.emf"/></Relationships>
</file>

<file path=ppt/slideLayouts/_rels/slideLayout17.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Master" Target="../slideMasters/slideMaster1.xml"/><Relationship Id="rId1" Type="http://schemas.openxmlformats.org/officeDocument/2006/relationships/tags" Target="../tags/tag18.xml"/><Relationship Id="rId4" Type="http://schemas.openxmlformats.org/officeDocument/2006/relationships/image" Target="../media/image1.emf"/></Relationships>
</file>

<file path=ppt/slideLayouts/_rels/slideLayout18.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Master" Target="../slideMasters/slideMaster1.xml"/><Relationship Id="rId1" Type="http://schemas.openxmlformats.org/officeDocument/2006/relationships/tags" Target="../tags/tag19.xml"/><Relationship Id="rId4" Type="http://schemas.openxmlformats.org/officeDocument/2006/relationships/image" Target="../media/image1.emf"/></Relationships>
</file>

<file path=ppt/slideLayouts/_rels/slideLayout19.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Master" Target="../slideMasters/slideMaster1.xml"/><Relationship Id="rId1" Type="http://schemas.openxmlformats.org/officeDocument/2006/relationships/tags" Target="../tags/tag20.xml"/><Relationship Id="rId4" Type="http://schemas.openxmlformats.org/officeDocument/2006/relationships/image" Target="../media/image1.emf"/></Relationships>
</file>

<file path=ppt/slideLayouts/_rels/slideLayout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xml"/><Relationship Id="rId1" Type="http://schemas.openxmlformats.org/officeDocument/2006/relationships/tags" Target="../tags/tag3.xml"/><Relationship Id="rId4" Type="http://schemas.openxmlformats.org/officeDocument/2006/relationships/image" Target="../media/image1.emf"/></Relationships>
</file>

<file path=ppt/slideLayouts/_rels/slideLayout20.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Master" Target="../slideMasters/slideMaster1.xml"/><Relationship Id="rId1" Type="http://schemas.openxmlformats.org/officeDocument/2006/relationships/tags" Target="../tags/tag21.xml"/><Relationship Id="rId4" Type="http://schemas.openxmlformats.org/officeDocument/2006/relationships/image" Target="../media/image1.emf"/></Relationships>
</file>

<file path=ppt/slideLayouts/_rels/slideLayout21.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Master" Target="../slideMasters/slideMaster1.xml"/><Relationship Id="rId1" Type="http://schemas.openxmlformats.org/officeDocument/2006/relationships/tags" Target="../tags/tag22.xml"/><Relationship Id="rId5" Type="http://schemas.openxmlformats.org/officeDocument/2006/relationships/image" Target="../media/image2.png"/><Relationship Id="rId4" Type="http://schemas.openxmlformats.org/officeDocument/2006/relationships/image" Target="../media/image1.emf"/></Relationships>
</file>

<file path=ppt/slideLayouts/_rels/slideLayout22.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Master" Target="../slideMasters/slideMaster1.xml"/><Relationship Id="rId1" Type="http://schemas.openxmlformats.org/officeDocument/2006/relationships/tags" Target="../tags/tag23.xml"/><Relationship Id="rId5" Type="http://schemas.openxmlformats.org/officeDocument/2006/relationships/image" Target="../media/image2.png"/><Relationship Id="rId4" Type="http://schemas.openxmlformats.org/officeDocument/2006/relationships/image" Target="../media/image1.emf"/></Relationships>
</file>

<file path=ppt/slideLayouts/_rels/slideLayout23.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Master" Target="../slideMasters/slideMaster1.xml"/><Relationship Id="rId1" Type="http://schemas.openxmlformats.org/officeDocument/2006/relationships/tags" Target="../tags/tag24.xml"/><Relationship Id="rId5" Type="http://schemas.openxmlformats.org/officeDocument/2006/relationships/image" Target="../media/image10.png"/><Relationship Id="rId4" Type="http://schemas.openxmlformats.org/officeDocument/2006/relationships/image" Target="../media/image1.emf"/></Relationships>
</file>

<file path=ppt/slideLayouts/_rels/slideLayout24.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Master" Target="../slideMasters/slideMaster1.xml"/><Relationship Id="rId1" Type="http://schemas.openxmlformats.org/officeDocument/2006/relationships/tags" Target="../tags/tag25.xml"/><Relationship Id="rId5" Type="http://schemas.openxmlformats.org/officeDocument/2006/relationships/image" Target="../media/image10.png"/><Relationship Id="rId4" Type="http://schemas.openxmlformats.org/officeDocument/2006/relationships/image" Target="../media/image1.emf"/></Relationships>
</file>

<file path=ppt/slideLayouts/_rels/slideLayout25.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Master" Target="../slideMasters/slideMaster1.xml"/><Relationship Id="rId1" Type="http://schemas.openxmlformats.org/officeDocument/2006/relationships/tags" Target="../tags/tag26.xml"/><Relationship Id="rId5" Type="http://schemas.openxmlformats.org/officeDocument/2006/relationships/image" Target="../media/image2.png"/><Relationship Id="rId4" Type="http://schemas.openxmlformats.org/officeDocument/2006/relationships/image" Target="../media/image1.emf"/></Relationships>
</file>

<file path=ppt/slideLayouts/_rels/slideLayout26.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slideMaster" Target="../slideMasters/slideMaster1.xml"/><Relationship Id="rId1" Type="http://schemas.openxmlformats.org/officeDocument/2006/relationships/tags" Target="../tags/tag27.xml"/><Relationship Id="rId4" Type="http://schemas.openxmlformats.org/officeDocument/2006/relationships/image" Target="../media/image11.emf"/></Relationships>
</file>

<file path=ppt/slideLayouts/_rels/slideLayout3.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1.xml"/><Relationship Id="rId1" Type="http://schemas.openxmlformats.org/officeDocument/2006/relationships/tags" Target="../tags/tag4.xml"/><Relationship Id="rId4" Type="http://schemas.openxmlformats.org/officeDocument/2006/relationships/image" Target="../media/image1.emf"/></Relationships>
</file>

<file path=ppt/slideLayouts/_rels/slideLayout4.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1.xml"/><Relationship Id="rId1" Type="http://schemas.openxmlformats.org/officeDocument/2006/relationships/tags" Target="../tags/tag5.xml"/><Relationship Id="rId4" Type="http://schemas.openxmlformats.org/officeDocument/2006/relationships/image" Target="../media/image1.emf"/></Relationships>
</file>

<file path=ppt/slideLayouts/_rels/slideLayout5.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1.xml"/><Relationship Id="rId1" Type="http://schemas.openxmlformats.org/officeDocument/2006/relationships/tags" Target="../tags/tag6.xml"/><Relationship Id="rId4" Type="http://schemas.openxmlformats.org/officeDocument/2006/relationships/image" Target="../media/image1.emf"/></Relationships>
</file>

<file path=ppt/slideLayouts/_rels/slideLayout6.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Master" Target="../slideMasters/slideMaster1.xml"/><Relationship Id="rId1" Type="http://schemas.openxmlformats.org/officeDocument/2006/relationships/tags" Target="../tags/tag7.xml"/><Relationship Id="rId4" Type="http://schemas.openxmlformats.org/officeDocument/2006/relationships/image" Target="../media/image1.emf"/></Relationships>
</file>

<file path=ppt/slideLayouts/_rels/slideLayout7.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Master" Target="../slideMasters/slideMaster1.xml"/><Relationship Id="rId1" Type="http://schemas.openxmlformats.org/officeDocument/2006/relationships/tags" Target="../tags/tag8.xml"/><Relationship Id="rId4" Type="http://schemas.openxmlformats.org/officeDocument/2006/relationships/image" Target="../media/image1.emf"/></Relationships>
</file>

<file path=ppt/slideLayouts/_rels/slideLayout8.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Master" Target="../slideMasters/slideMaster1.xml"/><Relationship Id="rId1" Type="http://schemas.openxmlformats.org/officeDocument/2006/relationships/tags" Target="../tags/tag9.xml"/><Relationship Id="rId4" Type="http://schemas.openxmlformats.org/officeDocument/2006/relationships/image" Target="../media/image1.emf"/></Relationships>
</file>

<file path=ppt/slideLayouts/_rels/slideLayout9.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Master" Target="../slideMasters/slideMaster1.xml"/><Relationship Id="rId1" Type="http://schemas.openxmlformats.org/officeDocument/2006/relationships/tags" Target="../tags/tag10.xml"/><Relationship Id="rId4" Type="http://schemas.openxmlformats.org/officeDocument/2006/relationships/image" Target="../media/image1.emf"/></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One panel no bkg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2BF90FA9-C732-154F-7C41-F42B7E5840D0}"/>
              </a:ext>
            </a:extLst>
          </p:cNvPr>
          <p:cNvGraphicFramePr>
            <a:graphicFrameLocks noChangeAspect="1"/>
          </p:cNvGraphicFramePr>
          <p:nvPr>
            <p:custDataLst>
              <p:tags r:id="rId1"/>
            </p:custDataLst>
            <p:extLst>
              <p:ext uri="{D42A27DB-BD31-4B8C-83A1-F6EECF244321}">
                <p14:modId xmlns:p14="http://schemas.microsoft.com/office/powerpoint/2010/main" val="33877158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5" name="Object 4" hidden="1">
                        <a:extLst>
                          <a:ext uri="{FF2B5EF4-FFF2-40B4-BE49-F238E27FC236}">
                            <a16:creationId xmlns:a16="http://schemas.microsoft.com/office/drawing/2014/main" id="{2BF90FA9-C732-154F-7C41-F42B7E5840D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57136956-7C03-F843-83D0-7C532C736A5E}"/>
              </a:ext>
            </a:extLst>
          </p:cNvPr>
          <p:cNvSpPr>
            <a:spLocks noGrp="1"/>
          </p:cNvSpPr>
          <p:nvPr>
            <p:ph type="title"/>
          </p:nvPr>
        </p:nvSpPr>
        <p:spPr/>
        <p:txBody>
          <a:bodyPr vert="horz"/>
          <a:lstStyle/>
          <a:p>
            <a:r>
              <a:rPr lang="en-US"/>
              <a:t>Click to edit Master title style</a:t>
            </a:r>
          </a:p>
        </p:txBody>
      </p:sp>
      <p:sp>
        <p:nvSpPr>
          <p:cNvPr id="3" name="Footer Placeholder 2">
            <a:extLst>
              <a:ext uri="{FF2B5EF4-FFF2-40B4-BE49-F238E27FC236}">
                <a16:creationId xmlns:a16="http://schemas.microsoft.com/office/drawing/2014/main" id="{EDE45AA0-8D59-C76C-1411-2A3A210F2CC8}"/>
              </a:ext>
            </a:extLst>
          </p:cNvPr>
          <p:cNvSpPr>
            <a:spLocks noGrp="1"/>
          </p:cNvSpPr>
          <p:nvPr>
            <p:ph type="ftr" sz="quarter" idx="10"/>
          </p:nvPr>
        </p:nvSpPr>
        <p:spPr/>
        <p:txBody>
          <a:bodyPr/>
          <a:lstStyle/>
          <a:p>
            <a:r>
              <a:rPr lang="en-US" dirty="0"/>
              <a:t>Source:</a:t>
            </a:r>
          </a:p>
          <a:p>
            <a:r>
              <a:rPr lang="en-US" dirty="0"/>
              <a:t>Notes:</a:t>
            </a:r>
          </a:p>
        </p:txBody>
      </p:sp>
      <p:sp>
        <p:nvSpPr>
          <p:cNvPr id="6" name="Content Placeholder 2">
            <a:extLst>
              <a:ext uri="{FF2B5EF4-FFF2-40B4-BE49-F238E27FC236}">
                <a16:creationId xmlns:a16="http://schemas.microsoft.com/office/drawing/2014/main" id="{44069DB7-BD92-42FC-963A-F010D7F460C6}"/>
              </a:ext>
            </a:extLst>
          </p:cNvPr>
          <p:cNvSpPr>
            <a:spLocks noGrp="1"/>
          </p:cNvSpPr>
          <p:nvPr>
            <p:ph idx="1"/>
          </p:nvPr>
        </p:nvSpPr>
        <p:spPr>
          <a:xfrm>
            <a:off x="609600" y="1608083"/>
            <a:ext cx="10962290" cy="456411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190643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6_Title Slide blue dots bkdg">
    <p:bg>
      <p:bgPr>
        <a:solidFill>
          <a:schemeClr val="accent1"/>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64658552-6E07-9117-0CA9-3B60B698736B}"/>
              </a:ext>
            </a:extLst>
          </p:cNvPr>
          <p:cNvGraphicFramePr>
            <a:graphicFrameLocks noChangeAspect="1"/>
          </p:cNvGraphicFramePr>
          <p:nvPr>
            <p:custDataLst>
              <p:tags r:id="rId1"/>
            </p:custDataLst>
            <p:extLst>
              <p:ext uri="{D42A27DB-BD31-4B8C-83A1-F6EECF244321}">
                <p14:modId xmlns:p14="http://schemas.microsoft.com/office/powerpoint/2010/main" val="251992481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4" name="Object 3" hidden="1">
                        <a:extLst>
                          <a:ext uri="{FF2B5EF4-FFF2-40B4-BE49-F238E27FC236}">
                            <a16:creationId xmlns:a16="http://schemas.microsoft.com/office/drawing/2014/main" id="{64658552-6E07-9117-0CA9-3B60B698736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5" name="Picture 4" descr="Background pattern&#10;&#10;Description automatically generated">
            <a:extLst>
              <a:ext uri="{FF2B5EF4-FFF2-40B4-BE49-F238E27FC236}">
                <a16:creationId xmlns:a16="http://schemas.microsoft.com/office/drawing/2014/main" id="{D97D4CC6-32AD-BCA7-E5DC-806815585B1F}"/>
              </a:ext>
            </a:extLst>
          </p:cNvPr>
          <p:cNvPicPr>
            <a:picLocks noChangeAspect="1"/>
          </p:cNvPicPr>
          <p:nvPr/>
        </p:nvPicPr>
        <p:blipFill rotWithShape="1">
          <a:blip r:embed="rId5" cstate="email">
            <a:extLst>
              <a:ext uri="{BEBA8EAE-BF5A-486C-A8C5-ECC9F3942E4B}">
                <a14:imgProps xmlns:a14="http://schemas.microsoft.com/office/drawing/2010/main">
                  <a14:imgLayer r:embed="rId6">
                    <a14:imgEffect>
                      <a14:brightnessContrast bright="-45000"/>
                    </a14:imgEffect>
                  </a14:imgLayer>
                </a14:imgProps>
              </a:ext>
              <a:ext uri="{28A0092B-C50C-407E-A947-70E740481C1C}">
                <a14:useLocalDpi xmlns:a14="http://schemas.microsoft.com/office/drawing/2010/main"/>
              </a:ext>
            </a:extLst>
          </a:blip>
          <a:srcRect/>
          <a:stretch/>
        </p:blipFill>
        <p:spPr>
          <a:xfrm>
            <a:off x="10673" y="0"/>
            <a:ext cx="12192000" cy="6858000"/>
          </a:xfrm>
          <a:prstGeom prst="rect">
            <a:avLst/>
          </a:prstGeom>
        </p:spPr>
      </p:pic>
      <p:sp>
        <p:nvSpPr>
          <p:cNvPr id="2" name="Title 1">
            <a:extLst>
              <a:ext uri="{FF2B5EF4-FFF2-40B4-BE49-F238E27FC236}">
                <a16:creationId xmlns:a16="http://schemas.microsoft.com/office/drawing/2014/main" id="{9C5F5AEC-749C-44CA-94C1-9495903C3571}"/>
              </a:ext>
            </a:extLst>
          </p:cNvPr>
          <p:cNvSpPr>
            <a:spLocks noGrp="1"/>
          </p:cNvSpPr>
          <p:nvPr>
            <p:ph type="ctrTitle"/>
          </p:nvPr>
        </p:nvSpPr>
        <p:spPr>
          <a:xfrm>
            <a:off x="1516830" y="2523757"/>
            <a:ext cx="9139234" cy="664797"/>
          </a:xfrm>
        </p:spPr>
        <p:txBody>
          <a:bodyPr vert="horz" lIns="91440" tIns="91440" rIns="91440" bIns="91440" anchor="ctr">
            <a:noAutofit/>
          </a:bodyPr>
          <a:lstStyle>
            <a:lvl1pPr algn="l">
              <a:defRPr sz="3600">
                <a:solidFill>
                  <a:schemeClr val="bg1"/>
                </a:solidFill>
              </a:defRPr>
            </a:lvl1pPr>
          </a:lstStyle>
          <a:p>
            <a:r>
              <a:rPr lang="en-US"/>
              <a:t>Click to edit Master title style</a:t>
            </a:r>
            <a:endParaRPr lang="en-US" dirty="0"/>
          </a:p>
        </p:txBody>
      </p:sp>
      <p:sp>
        <p:nvSpPr>
          <p:cNvPr id="82" name="Text Placeholder 81">
            <a:extLst>
              <a:ext uri="{FF2B5EF4-FFF2-40B4-BE49-F238E27FC236}">
                <a16:creationId xmlns:a16="http://schemas.microsoft.com/office/drawing/2014/main" id="{B020BF28-FA10-43DE-B2FD-965A7D8594C0}"/>
              </a:ext>
            </a:extLst>
          </p:cNvPr>
          <p:cNvSpPr>
            <a:spLocks noGrp="1"/>
          </p:cNvSpPr>
          <p:nvPr>
            <p:ph type="body" sz="quarter" idx="13"/>
          </p:nvPr>
        </p:nvSpPr>
        <p:spPr>
          <a:xfrm>
            <a:off x="1520386" y="3998279"/>
            <a:ext cx="4586287" cy="323850"/>
          </a:xfrm>
        </p:spPr>
        <p:txBody>
          <a:bodyPr lIns="91440" tIns="91440" rIns="91440" bIns="91440" anchor="ctr"/>
          <a:lstStyle>
            <a:lvl1pPr>
              <a:defRPr b="0">
                <a:solidFill>
                  <a:schemeClr val="bg1"/>
                </a:solidFill>
              </a:defRPr>
            </a:lvl1pPr>
          </a:lstStyle>
          <a:p>
            <a:pPr lvl="0"/>
            <a:r>
              <a:rPr lang="en-US"/>
              <a:t>Click to edit Master text styles</a:t>
            </a:r>
          </a:p>
        </p:txBody>
      </p:sp>
      <p:sp>
        <p:nvSpPr>
          <p:cNvPr id="83" name="Subtitle 2">
            <a:extLst>
              <a:ext uri="{FF2B5EF4-FFF2-40B4-BE49-F238E27FC236}">
                <a16:creationId xmlns:a16="http://schemas.microsoft.com/office/drawing/2014/main" id="{CA420EE9-07D0-49A0-A796-E6EAA8EBDB96}"/>
              </a:ext>
            </a:extLst>
          </p:cNvPr>
          <p:cNvSpPr>
            <a:spLocks noGrp="1"/>
          </p:cNvSpPr>
          <p:nvPr>
            <p:ph type="subTitle" idx="1"/>
          </p:nvPr>
        </p:nvSpPr>
        <p:spPr>
          <a:xfrm>
            <a:off x="1516830" y="3444432"/>
            <a:ext cx="9139234" cy="297969"/>
          </a:xfrm>
        </p:spPr>
        <p:txBody>
          <a:bodyPr vert="horz" lIns="91440" tIns="91440" rIns="91440" bIns="91440" rtlCol="0" anchor="ctr">
            <a:noAutofit/>
          </a:bodyPr>
          <a:lstStyle>
            <a:lvl1pPr>
              <a:defRPr lang="en-US" sz="2200" b="0" dirty="0">
                <a:solidFill>
                  <a:schemeClr val="bg1"/>
                </a:solidFill>
              </a:defRPr>
            </a:lvl1pPr>
          </a:lstStyle>
          <a:p>
            <a:pPr lvl="0"/>
            <a:r>
              <a:rPr lang="en-US"/>
              <a:t>Click to edit Master subtitle style</a:t>
            </a:r>
            <a:endParaRPr lang="en-US" dirty="0"/>
          </a:p>
        </p:txBody>
      </p:sp>
      <p:grpSp>
        <p:nvGrpSpPr>
          <p:cNvPr id="148" name="Group 147">
            <a:extLst>
              <a:ext uri="{FF2B5EF4-FFF2-40B4-BE49-F238E27FC236}">
                <a16:creationId xmlns:a16="http://schemas.microsoft.com/office/drawing/2014/main" id="{AF47BE45-9A6B-F77A-A246-E9AD74AC3E05}"/>
              </a:ext>
            </a:extLst>
          </p:cNvPr>
          <p:cNvGrpSpPr>
            <a:grpSpLocks noChangeAspect="1"/>
          </p:cNvGrpSpPr>
          <p:nvPr/>
        </p:nvGrpSpPr>
        <p:grpSpPr>
          <a:xfrm>
            <a:off x="702214" y="780933"/>
            <a:ext cx="3494345" cy="745107"/>
            <a:chOff x="611188" y="-279400"/>
            <a:chExt cx="3767138" cy="803275"/>
          </a:xfrm>
          <a:solidFill>
            <a:schemeClr val="bg1"/>
          </a:solidFill>
        </p:grpSpPr>
        <p:sp>
          <p:nvSpPr>
            <p:cNvPr id="149" name="Freeform 5">
              <a:extLst>
                <a:ext uri="{FF2B5EF4-FFF2-40B4-BE49-F238E27FC236}">
                  <a16:creationId xmlns:a16="http://schemas.microsoft.com/office/drawing/2014/main" id="{5C5B487B-3C0A-CD7C-49B9-906DAA6B051C}"/>
                </a:ext>
              </a:extLst>
            </p:cNvPr>
            <p:cNvSpPr>
              <a:spLocks noEditPoints="1"/>
            </p:cNvSpPr>
            <p:nvPr/>
          </p:nvSpPr>
          <p:spPr bwMode="auto">
            <a:xfrm>
              <a:off x="1885951" y="438150"/>
              <a:ext cx="60325" cy="63500"/>
            </a:xfrm>
            <a:custGeom>
              <a:avLst/>
              <a:gdLst>
                <a:gd name="T0" fmla="*/ 36 w 73"/>
                <a:gd name="T1" fmla="*/ 0 h 78"/>
                <a:gd name="T2" fmla="*/ 10 w 73"/>
                <a:gd name="T3" fmla="*/ 10 h 78"/>
                <a:gd name="T4" fmla="*/ 0 w 73"/>
                <a:gd name="T5" fmla="*/ 39 h 78"/>
                <a:gd name="T6" fmla="*/ 10 w 73"/>
                <a:gd name="T7" fmla="*/ 67 h 78"/>
                <a:gd name="T8" fmla="*/ 36 w 73"/>
                <a:gd name="T9" fmla="*/ 78 h 78"/>
                <a:gd name="T10" fmla="*/ 63 w 73"/>
                <a:gd name="T11" fmla="*/ 67 h 78"/>
                <a:gd name="T12" fmla="*/ 73 w 73"/>
                <a:gd name="T13" fmla="*/ 39 h 78"/>
                <a:gd name="T14" fmla="*/ 63 w 73"/>
                <a:gd name="T15" fmla="*/ 10 h 78"/>
                <a:gd name="T16" fmla="*/ 36 w 73"/>
                <a:gd name="T17" fmla="*/ 0 h 78"/>
                <a:gd name="T18" fmla="*/ 52 w 73"/>
                <a:gd name="T19" fmla="*/ 59 h 78"/>
                <a:gd name="T20" fmla="*/ 36 w 73"/>
                <a:gd name="T21" fmla="*/ 66 h 78"/>
                <a:gd name="T22" fmla="*/ 20 w 73"/>
                <a:gd name="T23" fmla="*/ 59 h 78"/>
                <a:gd name="T24" fmla="*/ 15 w 73"/>
                <a:gd name="T25" fmla="*/ 39 h 78"/>
                <a:gd name="T26" fmla="*/ 21 w 73"/>
                <a:gd name="T27" fmla="*/ 19 h 78"/>
                <a:gd name="T28" fmla="*/ 36 w 73"/>
                <a:gd name="T29" fmla="*/ 11 h 78"/>
                <a:gd name="T30" fmla="*/ 52 w 73"/>
                <a:gd name="T31" fmla="*/ 19 h 78"/>
                <a:gd name="T32" fmla="*/ 58 w 73"/>
                <a:gd name="T33" fmla="*/ 39 h 78"/>
                <a:gd name="T34" fmla="*/ 52 w 73"/>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 h="78">
                  <a:moveTo>
                    <a:pt x="36" y="0"/>
                  </a:moveTo>
                  <a:cubicBezTo>
                    <a:pt x="25" y="0"/>
                    <a:pt x="17" y="3"/>
                    <a:pt x="10" y="10"/>
                  </a:cubicBezTo>
                  <a:cubicBezTo>
                    <a:pt x="3" y="17"/>
                    <a:pt x="0" y="27"/>
                    <a:pt x="0" y="39"/>
                  </a:cubicBezTo>
                  <a:cubicBezTo>
                    <a:pt x="0" y="51"/>
                    <a:pt x="3" y="60"/>
                    <a:pt x="10" y="67"/>
                  </a:cubicBezTo>
                  <a:cubicBezTo>
                    <a:pt x="17" y="74"/>
                    <a:pt x="25" y="78"/>
                    <a:pt x="36" y="78"/>
                  </a:cubicBezTo>
                  <a:cubicBezTo>
                    <a:pt x="47" y="78"/>
                    <a:pt x="56" y="74"/>
                    <a:pt x="63" y="67"/>
                  </a:cubicBezTo>
                  <a:cubicBezTo>
                    <a:pt x="69" y="60"/>
                    <a:pt x="73" y="51"/>
                    <a:pt x="73" y="39"/>
                  </a:cubicBezTo>
                  <a:cubicBezTo>
                    <a:pt x="73" y="27"/>
                    <a:pt x="69" y="17"/>
                    <a:pt x="63"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1" y="19"/>
                  </a:cubicBezTo>
                  <a:cubicBezTo>
                    <a:pt x="24" y="14"/>
                    <a:pt x="30" y="11"/>
                    <a:pt x="36" y="11"/>
                  </a:cubicBezTo>
                  <a:cubicBezTo>
                    <a:pt x="43" y="11"/>
                    <a:pt x="48" y="14"/>
                    <a:pt x="52" y="19"/>
                  </a:cubicBezTo>
                  <a:cubicBezTo>
                    <a:pt x="56" y="24"/>
                    <a:pt x="58" y="30"/>
                    <a:pt x="58" y="39"/>
                  </a:cubicBezTo>
                  <a:cubicBezTo>
                    <a:pt x="58" y="47"/>
                    <a:pt x="56" y="54"/>
                    <a:pt x="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 name="Freeform 6">
              <a:extLst>
                <a:ext uri="{FF2B5EF4-FFF2-40B4-BE49-F238E27FC236}">
                  <a16:creationId xmlns:a16="http://schemas.microsoft.com/office/drawing/2014/main" id="{FC002D50-1258-94CD-A4CA-8EF05842095A}"/>
                </a:ext>
              </a:extLst>
            </p:cNvPr>
            <p:cNvSpPr>
              <a:spLocks/>
            </p:cNvSpPr>
            <p:nvPr/>
          </p:nvSpPr>
          <p:spPr bwMode="auto">
            <a:xfrm>
              <a:off x="1152526" y="414338"/>
              <a:ext cx="74613" cy="87313"/>
            </a:xfrm>
            <a:custGeom>
              <a:avLst/>
              <a:gdLst>
                <a:gd name="T0" fmla="*/ 50 w 89"/>
                <a:gd name="T1" fmla="*/ 62 h 106"/>
                <a:gd name="T2" fmla="*/ 75 w 89"/>
                <a:gd name="T3" fmla="*/ 62 h 106"/>
                <a:gd name="T4" fmla="*/ 75 w 89"/>
                <a:gd name="T5" fmla="*/ 80 h 106"/>
                <a:gd name="T6" fmla="*/ 74 w 89"/>
                <a:gd name="T7" fmla="*/ 81 h 106"/>
                <a:gd name="T8" fmla="*/ 71 w 89"/>
                <a:gd name="T9" fmla="*/ 84 h 106"/>
                <a:gd name="T10" fmla="*/ 66 w 89"/>
                <a:gd name="T11" fmla="*/ 88 h 106"/>
                <a:gd name="T12" fmla="*/ 58 w 89"/>
                <a:gd name="T13" fmla="*/ 91 h 106"/>
                <a:gd name="T14" fmla="*/ 48 w 89"/>
                <a:gd name="T15" fmla="*/ 92 h 106"/>
                <a:gd name="T16" fmla="*/ 24 w 89"/>
                <a:gd name="T17" fmla="*/ 82 h 106"/>
                <a:gd name="T18" fmla="*/ 15 w 89"/>
                <a:gd name="T19" fmla="*/ 52 h 106"/>
                <a:gd name="T20" fmla="*/ 25 w 89"/>
                <a:gd name="T21" fmla="*/ 23 h 106"/>
                <a:gd name="T22" fmla="*/ 48 w 89"/>
                <a:gd name="T23" fmla="*/ 13 h 106"/>
                <a:gd name="T24" fmla="*/ 57 w 89"/>
                <a:gd name="T25" fmla="*/ 14 h 106"/>
                <a:gd name="T26" fmla="*/ 64 w 89"/>
                <a:gd name="T27" fmla="*/ 16 h 106"/>
                <a:gd name="T28" fmla="*/ 69 w 89"/>
                <a:gd name="T29" fmla="*/ 19 h 106"/>
                <a:gd name="T30" fmla="*/ 73 w 89"/>
                <a:gd name="T31" fmla="*/ 23 h 106"/>
                <a:gd name="T32" fmla="*/ 75 w 89"/>
                <a:gd name="T33" fmla="*/ 26 h 106"/>
                <a:gd name="T34" fmla="*/ 76 w 89"/>
                <a:gd name="T35" fmla="*/ 27 h 106"/>
                <a:gd name="T36" fmla="*/ 86 w 89"/>
                <a:gd name="T37" fmla="*/ 18 h 106"/>
                <a:gd name="T38" fmla="*/ 48 w 89"/>
                <a:gd name="T39" fmla="*/ 0 h 106"/>
                <a:gd name="T40" fmla="*/ 14 w 89"/>
                <a:gd name="T41" fmla="*/ 14 h 106"/>
                <a:gd name="T42" fmla="*/ 0 w 89"/>
                <a:gd name="T43" fmla="*/ 52 h 106"/>
                <a:gd name="T44" fmla="*/ 13 w 89"/>
                <a:gd name="T45" fmla="*/ 91 h 106"/>
                <a:gd name="T46" fmla="*/ 45 w 89"/>
                <a:gd name="T47" fmla="*/ 106 h 106"/>
                <a:gd name="T48" fmla="*/ 57 w 89"/>
                <a:gd name="T49" fmla="*/ 104 h 106"/>
                <a:gd name="T50" fmla="*/ 66 w 89"/>
                <a:gd name="T51" fmla="*/ 101 h 106"/>
                <a:gd name="T52" fmla="*/ 73 w 89"/>
                <a:gd name="T53" fmla="*/ 97 h 106"/>
                <a:gd name="T54" fmla="*/ 76 w 89"/>
                <a:gd name="T55" fmla="*/ 94 h 106"/>
                <a:gd name="T56" fmla="*/ 78 w 89"/>
                <a:gd name="T57" fmla="*/ 92 h 106"/>
                <a:gd name="T58" fmla="*/ 79 w 89"/>
                <a:gd name="T59" fmla="*/ 104 h 106"/>
                <a:gd name="T60" fmla="*/ 89 w 89"/>
                <a:gd name="T61" fmla="*/ 104 h 106"/>
                <a:gd name="T62" fmla="*/ 89 w 89"/>
                <a:gd name="T63" fmla="*/ 51 h 106"/>
                <a:gd name="T64" fmla="*/ 50 w 89"/>
                <a:gd name="T65" fmla="*/ 51 h 106"/>
                <a:gd name="T66" fmla="*/ 50 w 89"/>
                <a:gd name="T67" fmla="*/ 62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9" h="106">
                  <a:moveTo>
                    <a:pt x="50" y="62"/>
                  </a:moveTo>
                  <a:cubicBezTo>
                    <a:pt x="75" y="62"/>
                    <a:pt x="75" y="62"/>
                    <a:pt x="75" y="62"/>
                  </a:cubicBezTo>
                  <a:cubicBezTo>
                    <a:pt x="75" y="80"/>
                    <a:pt x="75" y="80"/>
                    <a:pt x="75" y="80"/>
                  </a:cubicBezTo>
                  <a:cubicBezTo>
                    <a:pt x="74" y="81"/>
                    <a:pt x="74" y="81"/>
                    <a:pt x="74" y="81"/>
                  </a:cubicBezTo>
                  <a:cubicBezTo>
                    <a:pt x="73" y="82"/>
                    <a:pt x="72" y="83"/>
                    <a:pt x="71" y="84"/>
                  </a:cubicBezTo>
                  <a:cubicBezTo>
                    <a:pt x="69" y="86"/>
                    <a:pt x="68" y="87"/>
                    <a:pt x="66" y="88"/>
                  </a:cubicBezTo>
                  <a:cubicBezTo>
                    <a:pt x="64" y="89"/>
                    <a:pt x="61" y="90"/>
                    <a:pt x="58" y="91"/>
                  </a:cubicBezTo>
                  <a:cubicBezTo>
                    <a:pt x="55" y="92"/>
                    <a:pt x="51" y="92"/>
                    <a:pt x="48" y="92"/>
                  </a:cubicBezTo>
                  <a:cubicBezTo>
                    <a:pt x="38" y="92"/>
                    <a:pt x="30" y="89"/>
                    <a:pt x="24" y="82"/>
                  </a:cubicBezTo>
                  <a:cubicBezTo>
                    <a:pt x="18" y="74"/>
                    <a:pt x="15" y="65"/>
                    <a:pt x="15" y="52"/>
                  </a:cubicBezTo>
                  <a:cubicBezTo>
                    <a:pt x="15" y="40"/>
                    <a:pt x="18" y="31"/>
                    <a:pt x="25" y="23"/>
                  </a:cubicBezTo>
                  <a:cubicBezTo>
                    <a:pt x="31" y="16"/>
                    <a:pt x="39" y="13"/>
                    <a:pt x="48" y="13"/>
                  </a:cubicBezTo>
                  <a:cubicBezTo>
                    <a:pt x="51" y="13"/>
                    <a:pt x="54" y="13"/>
                    <a:pt x="57" y="14"/>
                  </a:cubicBezTo>
                  <a:cubicBezTo>
                    <a:pt x="60" y="14"/>
                    <a:pt x="62" y="15"/>
                    <a:pt x="64" y="16"/>
                  </a:cubicBezTo>
                  <a:cubicBezTo>
                    <a:pt x="66" y="17"/>
                    <a:pt x="67" y="18"/>
                    <a:pt x="69" y="19"/>
                  </a:cubicBezTo>
                  <a:cubicBezTo>
                    <a:pt x="71" y="21"/>
                    <a:pt x="72" y="22"/>
                    <a:pt x="73" y="23"/>
                  </a:cubicBezTo>
                  <a:cubicBezTo>
                    <a:pt x="74" y="24"/>
                    <a:pt x="74" y="25"/>
                    <a:pt x="75" y="26"/>
                  </a:cubicBezTo>
                  <a:cubicBezTo>
                    <a:pt x="76" y="27"/>
                    <a:pt x="76" y="27"/>
                    <a:pt x="76" y="27"/>
                  </a:cubicBezTo>
                  <a:cubicBezTo>
                    <a:pt x="86" y="18"/>
                    <a:pt x="86" y="18"/>
                    <a:pt x="86" y="18"/>
                  </a:cubicBezTo>
                  <a:cubicBezTo>
                    <a:pt x="77" y="6"/>
                    <a:pt x="64" y="0"/>
                    <a:pt x="48" y="0"/>
                  </a:cubicBezTo>
                  <a:cubicBezTo>
                    <a:pt x="35" y="0"/>
                    <a:pt x="23" y="4"/>
                    <a:pt x="14" y="14"/>
                  </a:cubicBezTo>
                  <a:cubicBezTo>
                    <a:pt x="4" y="24"/>
                    <a:pt x="0" y="36"/>
                    <a:pt x="0" y="52"/>
                  </a:cubicBezTo>
                  <a:cubicBezTo>
                    <a:pt x="0" y="69"/>
                    <a:pt x="4" y="82"/>
                    <a:pt x="13" y="91"/>
                  </a:cubicBezTo>
                  <a:cubicBezTo>
                    <a:pt x="21" y="101"/>
                    <a:pt x="32" y="106"/>
                    <a:pt x="45" y="106"/>
                  </a:cubicBezTo>
                  <a:cubicBezTo>
                    <a:pt x="50" y="106"/>
                    <a:pt x="54" y="105"/>
                    <a:pt x="57" y="104"/>
                  </a:cubicBezTo>
                  <a:cubicBezTo>
                    <a:pt x="61" y="103"/>
                    <a:pt x="64" y="102"/>
                    <a:pt x="66" y="101"/>
                  </a:cubicBezTo>
                  <a:cubicBezTo>
                    <a:pt x="69" y="100"/>
                    <a:pt x="71" y="99"/>
                    <a:pt x="73" y="97"/>
                  </a:cubicBezTo>
                  <a:cubicBezTo>
                    <a:pt x="75" y="95"/>
                    <a:pt x="76" y="94"/>
                    <a:pt x="76" y="94"/>
                  </a:cubicBezTo>
                  <a:cubicBezTo>
                    <a:pt x="77" y="93"/>
                    <a:pt x="77" y="93"/>
                    <a:pt x="78" y="92"/>
                  </a:cubicBezTo>
                  <a:cubicBezTo>
                    <a:pt x="79" y="104"/>
                    <a:pt x="79" y="104"/>
                    <a:pt x="79" y="104"/>
                  </a:cubicBezTo>
                  <a:cubicBezTo>
                    <a:pt x="89" y="104"/>
                    <a:pt x="89" y="104"/>
                    <a:pt x="89" y="104"/>
                  </a:cubicBezTo>
                  <a:cubicBezTo>
                    <a:pt x="89" y="51"/>
                    <a:pt x="89" y="51"/>
                    <a:pt x="89" y="51"/>
                  </a:cubicBezTo>
                  <a:cubicBezTo>
                    <a:pt x="50" y="51"/>
                    <a:pt x="50" y="51"/>
                    <a:pt x="50" y="51"/>
                  </a:cubicBezTo>
                  <a:lnTo>
                    <a:pt x="50" y="6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1" name="Freeform 7">
              <a:extLst>
                <a:ext uri="{FF2B5EF4-FFF2-40B4-BE49-F238E27FC236}">
                  <a16:creationId xmlns:a16="http://schemas.microsoft.com/office/drawing/2014/main" id="{5E276722-5197-B412-82F4-CAE376DBBFED}"/>
                </a:ext>
              </a:extLst>
            </p:cNvPr>
            <p:cNvSpPr>
              <a:spLocks/>
            </p:cNvSpPr>
            <p:nvPr/>
          </p:nvSpPr>
          <p:spPr bwMode="auto">
            <a:xfrm>
              <a:off x="1246188" y="436563"/>
              <a:ext cx="34925" cy="63500"/>
            </a:xfrm>
            <a:custGeom>
              <a:avLst/>
              <a:gdLst>
                <a:gd name="T0" fmla="*/ 23 w 43"/>
                <a:gd name="T1" fmla="*/ 5 h 77"/>
                <a:gd name="T2" fmla="*/ 14 w 43"/>
                <a:gd name="T3" fmla="*/ 17 h 77"/>
                <a:gd name="T4" fmla="*/ 13 w 43"/>
                <a:gd name="T5" fmla="*/ 2 h 77"/>
                <a:gd name="T6" fmla="*/ 0 w 43"/>
                <a:gd name="T7" fmla="*/ 2 h 77"/>
                <a:gd name="T8" fmla="*/ 0 w 43"/>
                <a:gd name="T9" fmla="*/ 77 h 77"/>
                <a:gd name="T10" fmla="*/ 14 w 43"/>
                <a:gd name="T11" fmla="*/ 77 h 77"/>
                <a:gd name="T12" fmla="*/ 14 w 43"/>
                <a:gd name="T13" fmla="*/ 35 h 77"/>
                <a:gd name="T14" fmla="*/ 24 w 43"/>
                <a:gd name="T15" fmla="*/ 18 h 77"/>
                <a:gd name="T16" fmla="*/ 35 w 43"/>
                <a:gd name="T17" fmla="*/ 14 h 77"/>
                <a:gd name="T18" fmla="*/ 41 w 43"/>
                <a:gd name="T19" fmla="*/ 15 h 77"/>
                <a:gd name="T20" fmla="*/ 43 w 43"/>
                <a:gd name="T21" fmla="*/ 1 h 77"/>
                <a:gd name="T22" fmla="*/ 37 w 43"/>
                <a:gd name="T23" fmla="*/ 0 h 77"/>
                <a:gd name="T24" fmla="*/ 23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3" y="5"/>
                  </a:moveTo>
                  <a:cubicBezTo>
                    <a:pt x="19" y="8"/>
                    <a:pt x="16" y="12"/>
                    <a:pt x="14" y="17"/>
                  </a:cubicBezTo>
                  <a:cubicBezTo>
                    <a:pt x="13" y="2"/>
                    <a:pt x="13" y="2"/>
                    <a:pt x="13" y="2"/>
                  </a:cubicBezTo>
                  <a:cubicBezTo>
                    <a:pt x="0" y="2"/>
                    <a:pt x="0" y="2"/>
                    <a:pt x="0" y="2"/>
                  </a:cubicBezTo>
                  <a:cubicBezTo>
                    <a:pt x="0" y="77"/>
                    <a:pt x="0" y="77"/>
                    <a:pt x="0" y="77"/>
                  </a:cubicBezTo>
                  <a:cubicBezTo>
                    <a:pt x="14" y="77"/>
                    <a:pt x="14" y="77"/>
                    <a:pt x="14" y="77"/>
                  </a:cubicBezTo>
                  <a:cubicBezTo>
                    <a:pt x="14" y="35"/>
                    <a:pt x="14" y="35"/>
                    <a:pt x="14" y="35"/>
                  </a:cubicBezTo>
                  <a:cubicBezTo>
                    <a:pt x="15" y="27"/>
                    <a:pt x="19" y="22"/>
                    <a:pt x="24" y="18"/>
                  </a:cubicBezTo>
                  <a:cubicBezTo>
                    <a:pt x="28" y="16"/>
                    <a:pt x="31" y="14"/>
                    <a:pt x="35" y="14"/>
                  </a:cubicBezTo>
                  <a:cubicBezTo>
                    <a:pt x="37" y="14"/>
                    <a:pt x="39" y="15"/>
                    <a:pt x="41" y="15"/>
                  </a:cubicBezTo>
                  <a:cubicBezTo>
                    <a:pt x="43" y="1"/>
                    <a:pt x="43" y="1"/>
                    <a:pt x="43" y="1"/>
                  </a:cubicBezTo>
                  <a:cubicBezTo>
                    <a:pt x="37" y="0"/>
                    <a:pt x="37" y="0"/>
                    <a:pt x="37" y="0"/>
                  </a:cubicBezTo>
                  <a:cubicBezTo>
                    <a:pt x="32" y="0"/>
                    <a:pt x="27" y="2"/>
                    <a:pt x="23"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 name="Freeform 8">
              <a:extLst>
                <a:ext uri="{FF2B5EF4-FFF2-40B4-BE49-F238E27FC236}">
                  <a16:creationId xmlns:a16="http://schemas.microsoft.com/office/drawing/2014/main" id="{030C0CC0-0956-B1B0-70A8-800FA865F98A}"/>
                </a:ext>
              </a:extLst>
            </p:cNvPr>
            <p:cNvSpPr>
              <a:spLocks noEditPoints="1"/>
            </p:cNvSpPr>
            <p:nvPr/>
          </p:nvSpPr>
          <p:spPr bwMode="auto">
            <a:xfrm>
              <a:off x="1284288" y="438150"/>
              <a:ext cx="60325" cy="63500"/>
            </a:xfrm>
            <a:custGeom>
              <a:avLst/>
              <a:gdLst>
                <a:gd name="T0" fmla="*/ 36 w 72"/>
                <a:gd name="T1" fmla="*/ 0 h 78"/>
                <a:gd name="T2" fmla="*/ 10 w 72"/>
                <a:gd name="T3" fmla="*/ 10 h 78"/>
                <a:gd name="T4" fmla="*/ 0 w 72"/>
                <a:gd name="T5" fmla="*/ 39 h 78"/>
                <a:gd name="T6" fmla="*/ 10 w 72"/>
                <a:gd name="T7" fmla="*/ 67 h 78"/>
                <a:gd name="T8" fmla="*/ 36 w 72"/>
                <a:gd name="T9" fmla="*/ 78 h 78"/>
                <a:gd name="T10" fmla="*/ 62 w 72"/>
                <a:gd name="T11" fmla="*/ 67 h 78"/>
                <a:gd name="T12" fmla="*/ 72 w 72"/>
                <a:gd name="T13" fmla="*/ 39 h 78"/>
                <a:gd name="T14" fmla="*/ 62 w 72"/>
                <a:gd name="T15" fmla="*/ 10 h 78"/>
                <a:gd name="T16" fmla="*/ 36 w 72"/>
                <a:gd name="T17" fmla="*/ 0 h 78"/>
                <a:gd name="T18" fmla="*/ 52 w 72"/>
                <a:gd name="T19" fmla="*/ 59 h 78"/>
                <a:gd name="T20" fmla="*/ 36 w 72"/>
                <a:gd name="T21" fmla="*/ 66 h 78"/>
                <a:gd name="T22" fmla="*/ 20 w 72"/>
                <a:gd name="T23" fmla="*/ 59 h 78"/>
                <a:gd name="T24" fmla="*/ 15 w 72"/>
                <a:gd name="T25" fmla="*/ 39 h 78"/>
                <a:gd name="T26" fmla="*/ 20 w 72"/>
                <a:gd name="T27" fmla="*/ 19 h 78"/>
                <a:gd name="T28" fmla="*/ 36 w 72"/>
                <a:gd name="T29" fmla="*/ 11 h 78"/>
                <a:gd name="T30" fmla="*/ 52 w 72"/>
                <a:gd name="T31" fmla="*/ 19 h 78"/>
                <a:gd name="T32" fmla="*/ 57 w 72"/>
                <a:gd name="T33" fmla="*/ 39 h 78"/>
                <a:gd name="T34" fmla="*/ 52 w 72"/>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78">
                  <a:moveTo>
                    <a:pt x="36" y="0"/>
                  </a:moveTo>
                  <a:cubicBezTo>
                    <a:pt x="25" y="0"/>
                    <a:pt x="16" y="3"/>
                    <a:pt x="10" y="10"/>
                  </a:cubicBezTo>
                  <a:cubicBezTo>
                    <a:pt x="3" y="17"/>
                    <a:pt x="0" y="27"/>
                    <a:pt x="0" y="39"/>
                  </a:cubicBezTo>
                  <a:cubicBezTo>
                    <a:pt x="0" y="51"/>
                    <a:pt x="3" y="60"/>
                    <a:pt x="10" y="67"/>
                  </a:cubicBezTo>
                  <a:cubicBezTo>
                    <a:pt x="16" y="74"/>
                    <a:pt x="25" y="78"/>
                    <a:pt x="36" y="78"/>
                  </a:cubicBezTo>
                  <a:cubicBezTo>
                    <a:pt x="47" y="78"/>
                    <a:pt x="56" y="74"/>
                    <a:pt x="62" y="67"/>
                  </a:cubicBezTo>
                  <a:cubicBezTo>
                    <a:pt x="69" y="60"/>
                    <a:pt x="72" y="51"/>
                    <a:pt x="72" y="39"/>
                  </a:cubicBezTo>
                  <a:cubicBezTo>
                    <a:pt x="72" y="27"/>
                    <a:pt x="69" y="17"/>
                    <a:pt x="62"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0" y="19"/>
                  </a:cubicBezTo>
                  <a:cubicBezTo>
                    <a:pt x="24" y="14"/>
                    <a:pt x="29" y="11"/>
                    <a:pt x="36" y="11"/>
                  </a:cubicBezTo>
                  <a:cubicBezTo>
                    <a:pt x="43" y="11"/>
                    <a:pt x="48" y="14"/>
                    <a:pt x="52" y="19"/>
                  </a:cubicBezTo>
                  <a:cubicBezTo>
                    <a:pt x="56" y="24"/>
                    <a:pt x="57" y="30"/>
                    <a:pt x="57" y="39"/>
                  </a:cubicBezTo>
                  <a:cubicBezTo>
                    <a:pt x="57" y="47"/>
                    <a:pt x="56" y="54"/>
                    <a:pt x="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 name="Freeform 9">
              <a:extLst>
                <a:ext uri="{FF2B5EF4-FFF2-40B4-BE49-F238E27FC236}">
                  <a16:creationId xmlns:a16="http://schemas.microsoft.com/office/drawing/2014/main" id="{88BAE485-97CC-07B4-6CBC-75F7EB1F86CD}"/>
                </a:ext>
              </a:extLst>
            </p:cNvPr>
            <p:cNvSpPr>
              <a:spLocks/>
            </p:cNvSpPr>
            <p:nvPr/>
          </p:nvSpPr>
          <p:spPr bwMode="auto">
            <a:xfrm>
              <a:off x="1350963" y="438150"/>
              <a:ext cx="90488" cy="61913"/>
            </a:xfrm>
            <a:custGeom>
              <a:avLst/>
              <a:gdLst>
                <a:gd name="T0" fmla="*/ 41 w 57"/>
                <a:gd name="T1" fmla="*/ 31 h 39"/>
                <a:gd name="T2" fmla="*/ 32 w 57"/>
                <a:gd name="T3" fmla="*/ 0 h 39"/>
                <a:gd name="T4" fmla="*/ 24 w 57"/>
                <a:gd name="T5" fmla="*/ 0 h 39"/>
                <a:gd name="T6" fmla="*/ 16 w 57"/>
                <a:gd name="T7" fmla="*/ 31 h 39"/>
                <a:gd name="T8" fmla="*/ 8 w 57"/>
                <a:gd name="T9" fmla="*/ 0 h 39"/>
                <a:gd name="T10" fmla="*/ 0 w 57"/>
                <a:gd name="T11" fmla="*/ 0 h 39"/>
                <a:gd name="T12" fmla="*/ 12 w 57"/>
                <a:gd name="T13" fmla="*/ 39 h 39"/>
                <a:gd name="T14" fmla="*/ 20 w 57"/>
                <a:gd name="T15" fmla="*/ 39 h 39"/>
                <a:gd name="T16" fmla="*/ 28 w 57"/>
                <a:gd name="T17" fmla="*/ 9 h 39"/>
                <a:gd name="T18" fmla="*/ 37 w 57"/>
                <a:gd name="T19" fmla="*/ 39 h 39"/>
                <a:gd name="T20" fmla="*/ 45 w 57"/>
                <a:gd name="T21" fmla="*/ 39 h 39"/>
                <a:gd name="T22" fmla="*/ 57 w 57"/>
                <a:gd name="T23" fmla="*/ 0 h 39"/>
                <a:gd name="T24" fmla="*/ 49 w 57"/>
                <a:gd name="T25" fmla="*/ 0 h 39"/>
                <a:gd name="T26" fmla="*/ 41 w 57"/>
                <a:gd name="T27" fmla="*/ 3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7" h="39">
                  <a:moveTo>
                    <a:pt x="41" y="31"/>
                  </a:moveTo>
                  <a:lnTo>
                    <a:pt x="32" y="0"/>
                  </a:lnTo>
                  <a:lnTo>
                    <a:pt x="24" y="0"/>
                  </a:lnTo>
                  <a:lnTo>
                    <a:pt x="16" y="31"/>
                  </a:lnTo>
                  <a:lnTo>
                    <a:pt x="8" y="0"/>
                  </a:lnTo>
                  <a:lnTo>
                    <a:pt x="0" y="0"/>
                  </a:lnTo>
                  <a:lnTo>
                    <a:pt x="12" y="39"/>
                  </a:lnTo>
                  <a:lnTo>
                    <a:pt x="20" y="39"/>
                  </a:lnTo>
                  <a:lnTo>
                    <a:pt x="28" y="9"/>
                  </a:lnTo>
                  <a:lnTo>
                    <a:pt x="37" y="39"/>
                  </a:lnTo>
                  <a:lnTo>
                    <a:pt x="45" y="39"/>
                  </a:lnTo>
                  <a:lnTo>
                    <a:pt x="57" y="0"/>
                  </a:lnTo>
                  <a:lnTo>
                    <a:pt x="49" y="0"/>
                  </a:lnTo>
                  <a:lnTo>
                    <a:pt x="41" y="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 name="Freeform 10">
              <a:extLst>
                <a:ext uri="{FF2B5EF4-FFF2-40B4-BE49-F238E27FC236}">
                  <a16:creationId xmlns:a16="http://schemas.microsoft.com/office/drawing/2014/main" id="{E0EE8424-6820-BE0B-2C64-487E7DD59BC7}"/>
                </a:ext>
              </a:extLst>
            </p:cNvPr>
            <p:cNvSpPr>
              <a:spLocks/>
            </p:cNvSpPr>
            <p:nvPr/>
          </p:nvSpPr>
          <p:spPr bwMode="auto">
            <a:xfrm>
              <a:off x="1446213" y="422275"/>
              <a:ext cx="38100" cy="79375"/>
            </a:xfrm>
            <a:custGeom>
              <a:avLst/>
              <a:gdLst>
                <a:gd name="T0" fmla="*/ 26 w 46"/>
                <a:gd name="T1" fmla="*/ 0 h 97"/>
                <a:gd name="T2" fmla="*/ 13 w 46"/>
                <a:gd name="T3" fmla="*/ 0 h 97"/>
                <a:gd name="T4" fmla="*/ 11 w 46"/>
                <a:gd name="T5" fmla="*/ 20 h 97"/>
                <a:gd name="T6" fmla="*/ 0 w 46"/>
                <a:gd name="T7" fmla="*/ 20 h 97"/>
                <a:gd name="T8" fmla="*/ 0 w 46"/>
                <a:gd name="T9" fmla="*/ 31 h 97"/>
                <a:gd name="T10" fmla="*/ 11 w 46"/>
                <a:gd name="T11" fmla="*/ 31 h 97"/>
                <a:gd name="T12" fmla="*/ 11 w 46"/>
                <a:gd name="T13" fmla="*/ 72 h 97"/>
                <a:gd name="T14" fmla="*/ 16 w 46"/>
                <a:gd name="T15" fmla="*/ 91 h 97"/>
                <a:gd name="T16" fmla="*/ 32 w 46"/>
                <a:gd name="T17" fmla="*/ 97 h 97"/>
                <a:gd name="T18" fmla="*/ 46 w 46"/>
                <a:gd name="T19" fmla="*/ 95 h 97"/>
                <a:gd name="T20" fmla="*/ 44 w 46"/>
                <a:gd name="T21" fmla="*/ 84 h 97"/>
                <a:gd name="T22" fmla="*/ 36 w 46"/>
                <a:gd name="T23" fmla="*/ 85 h 97"/>
                <a:gd name="T24" fmla="*/ 28 w 46"/>
                <a:gd name="T25" fmla="*/ 82 h 97"/>
                <a:gd name="T26" fmla="*/ 26 w 46"/>
                <a:gd name="T27" fmla="*/ 70 h 97"/>
                <a:gd name="T28" fmla="*/ 26 w 46"/>
                <a:gd name="T29" fmla="*/ 31 h 97"/>
                <a:gd name="T30" fmla="*/ 46 w 46"/>
                <a:gd name="T31" fmla="*/ 31 h 97"/>
                <a:gd name="T32" fmla="*/ 46 w 46"/>
                <a:gd name="T33" fmla="*/ 20 h 97"/>
                <a:gd name="T34" fmla="*/ 26 w 46"/>
                <a:gd name="T35" fmla="*/ 20 h 97"/>
                <a:gd name="T36" fmla="*/ 26 w 46"/>
                <a:gd name="T37"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6" h="97">
                  <a:moveTo>
                    <a:pt x="26" y="0"/>
                  </a:moveTo>
                  <a:cubicBezTo>
                    <a:pt x="13" y="0"/>
                    <a:pt x="13" y="0"/>
                    <a:pt x="13" y="0"/>
                  </a:cubicBezTo>
                  <a:cubicBezTo>
                    <a:pt x="11" y="20"/>
                    <a:pt x="11" y="20"/>
                    <a:pt x="11" y="20"/>
                  </a:cubicBezTo>
                  <a:cubicBezTo>
                    <a:pt x="0" y="20"/>
                    <a:pt x="0" y="20"/>
                    <a:pt x="0" y="20"/>
                  </a:cubicBezTo>
                  <a:cubicBezTo>
                    <a:pt x="0" y="31"/>
                    <a:pt x="0" y="31"/>
                    <a:pt x="0" y="31"/>
                  </a:cubicBezTo>
                  <a:cubicBezTo>
                    <a:pt x="11" y="31"/>
                    <a:pt x="11" y="31"/>
                    <a:pt x="11" y="31"/>
                  </a:cubicBezTo>
                  <a:cubicBezTo>
                    <a:pt x="11" y="72"/>
                    <a:pt x="11" y="72"/>
                    <a:pt x="11" y="72"/>
                  </a:cubicBezTo>
                  <a:cubicBezTo>
                    <a:pt x="11" y="81"/>
                    <a:pt x="13" y="88"/>
                    <a:pt x="16" y="91"/>
                  </a:cubicBezTo>
                  <a:cubicBezTo>
                    <a:pt x="20" y="95"/>
                    <a:pt x="25" y="97"/>
                    <a:pt x="32" y="97"/>
                  </a:cubicBezTo>
                  <a:cubicBezTo>
                    <a:pt x="38" y="97"/>
                    <a:pt x="42" y="96"/>
                    <a:pt x="46" y="95"/>
                  </a:cubicBezTo>
                  <a:cubicBezTo>
                    <a:pt x="44" y="84"/>
                    <a:pt x="44" y="84"/>
                    <a:pt x="44" y="84"/>
                  </a:cubicBezTo>
                  <a:cubicBezTo>
                    <a:pt x="42" y="85"/>
                    <a:pt x="39" y="85"/>
                    <a:pt x="36" y="85"/>
                  </a:cubicBezTo>
                  <a:cubicBezTo>
                    <a:pt x="33" y="85"/>
                    <a:pt x="30" y="84"/>
                    <a:pt x="28" y="82"/>
                  </a:cubicBezTo>
                  <a:cubicBezTo>
                    <a:pt x="27" y="80"/>
                    <a:pt x="26" y="76"/>
                    <a:pt x="26" y="70"/>
                  </a:cubicBezTo>
                  <a:cubicBezTo>
                    <a:pt x="26" y="31"/>
                    <a:pt x="26" y="31"/>
                    <a:pt x="26" y="31"/>
                  </a:cubicBezTo>
                  <a:cubicBezTo>
                    <a:pt x="46" y="31"/>
                    <a:pt x="46" y="31"/>
                    <a:pt x="46" y="31"/>
                  </a:cubicBezTo>
                  <a:cubicBezTo>
                    <a:pt x="46" y="20"/>
                    <a:pt x="46" y="20"/>
                    <a:pt x="46" y="20"/>
                  </a:cubicBezTo>
                  <a:cubicBezTo>
                    <a:pt x="26" y="20"/>
                    <a:pt x="26" y="20"/>
                    <a:pt x="26" y="20"/>
                  </a:cubicBezTo>
                  <a:lnTo>
                    <a:pt x="2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5" name="Freeform 11">
              <a:extLst>
                <a:ext uri="{FF2B5EF4-FFF2-40B4-BE49-F238E27FC236}">
                  <a16:creationId xmlns:a16="http://schemas.microsoft.com/office/drawing/2014/main" id="{493BFF13-D216-7236-ADB3-513803D7A451}"/>
                </a:ext>
              </a:extLst>
            </p:cNvPr>
            <p:cNvSpPr>
              <a:spLocks/>
            </p:cNvSpPr>
            <p:nvPr/>
          </p:nvSpPr>
          <p:spPr bwMode="auto">
            <a:xfrm>
              <a:off x="1497013" y="412750"/>
              <a:ext cx="52388" cy="87313"/>
            </a:xfrm>
            <a:custGeom>
              <a:avLst/>
              <a:gdLst>
                <a:gd name="T0" fmla="*/ 39 w 64"/>
                <a:gd name="T1" fmla="*/ 30 h 106"/>
                <a:gd name="T2" fmla="*/ 14 w 64"/>
                <a:gd name="T3" fmla="*/ 45 h 106"/>
                <a:gd name="T4" fmla="*/ 14 w 64"/>
                <a:gd name="T5" fmla="*/ 0 h 106"/>
                <a:gd name="T6" fmla="*/ 0 w 64"/>
                <a:gd name="T7" fmla="*/ 0 h 106"/>
                <a:gd name="T8" fmla="*/ 0 w 64"/>
                <a:gd name="T9" fmla="*/ 106 h 106"/>
                <a:gd name="T10" fmla="*/ 14 w 64"/>
                <a:gd name="T11" fmla="*/ 106 h 106"/>
                <a:gd name="T12" fmla="*/ 14 w 64"/>
                <a:gd name="T13" fmla="*/ 62 h 106"/>
                <a:gd name="T14" fmla="*/ 21 w 64"/>
                <a:gd name="T15" fmla="*/ 49 h 106"/>
                <a:gd name="T16" fmla="*/ 34 w 64"/>
                <a:gd name="T17" fmla="*/ 42 h 106"/>
                <a:gd name="T18" fmla="*/ 46 w 64"/>
                <a:gd name="T19" fmla="*/ 47 h 106"/>
                <a:gd name="T20" fmla="*/ 49 w 64"/>
                <a:gd name="T21" fmla="*/ 62 h 106"/>
                <a:gd name="T22" fmla="*/ 49 w 64"/>
                <a:gd name="T23" fmla="*/ 106 h 106"/>
                <a:gd name="T24" fmla="*/ 64 w 64"/>
                <a:gd name="T25" fmla="*/ 106 h 106"/>
                <a:gd name="T26" fmla="*/ 64 w 64"/>
                <a:gd name="T27" fmla="*/ 58 h 106"/>
                <a:gd name="T28" fmla="*/ 57 w 64"/>
                <a:gd name="T29" fmla="*/ 37 h 106"/>
                <a:gd name="T30" fmla="*/ 39 w 64"/>
                <a:gd name="T31" fmla="*/ 3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4" h="106">
                  <a:moveTo>
                    <a:pt x="39" y="30"/>
                  </a:moveTo>
                  <a:cubicBezTo>
                    <a:pt x="29" y="30"/>
                    <a:pt x="20" y="35"/>
                    <a:pt x="14" y="45"/>
                  </a:cubicBezTo>
                  <a:cubicBezTo>
                    <a:pt x="14" y="0"/>
                    <a:pt x="14" y="0"/>
                    <a:pt x="14" y="0"/>
                  </a:cubicBezTo>
                  <a:cubicBezTo>
                    <a:pt x="0" y="0"/>
                    <a:pt x="0" y="0"/>
                    <a:pt x="0" y="0"/>
                  </a:cubicBezTo>
                  <a:cubicBezTo>
                    <a:pt x="0" y="106"/>
                    <a:pt x="0" y="106"/>
                    <a:pt x="0" y="106"/>
                  </a:cubicBezTo>
                  <a:cubicBezTo>
                    <a:pt x="14" y="106"/>
                    <a:pt x="14" y="106"/>
                    <a:pt x="14" y="106"/>
                  </a:cubicBezTo>
                  <a:cubicBezTo>
                    <a:pt x="14" y="62"/>
                    <a:pt x="14" y="62"/>
                    <a:pt x="14" y="62"/>
                  </a:cubicBezTo>
                  <a:cubicBezTo>
                    <a:pt x="15" y="57"/>
                    <a:pt x="17" y="53"/>
                    <a:pt x="21" y="49"/>
                  </a:cubicBezTo>
                  <a:cubicBezTo>
                    <a:pt x="25" y="44"/>
                    <a:pt x="29" y="42"/>
                    <a:pt x="34" y="42"/>
                  </a:cubicBezTo>
                  <a:cubicBezTo>
                    <a:pt x="40" y="42"/>
                    <a:pt x="44" y="44"/>
                    <a:pt x="46" y="47"/>
                  </a:cubicBezTo>
                  <a:cubicBezTo>
                    <a:pt x="48" y="50"/>
                    <a:pt x="49" y="55"/>
                    <a:pt x="49" y="62"/>
                  </a:cubicBezTo>
                  <a:cubicBezTo>
                    <a:pt x="49" y="106"/>
                    <a:pt x="49" y="106"/>
                    <a:pt x="49" y="106"/>
                  </a:cubicBezTo>
                  <a:cubicBezTo>
                    <a:pt x="64" y="106"/>
                    <a:pt x="64" y="106"/>
                    <a:pt x="64" y="106"/>
                  </a:cubicBezTo>
                  <a:cubicBezTo>
                    <a:pt x="64" y="58"/>
                    <a:pt x="64" y="58"/>
                    <a:pt x="64" y="58"/>
                  </a:cubicBezTo>
                  <a:cubicBezTo>
                    <a:pt x="64" y="48"/>
                    <a:pt x="62" y="41"/>
                    <a:pt x="57" y="37"/>
                  </a:cubicBezTo>
                  <a:cubicBezTo>
                    <a:pt x="53" y="32"/>
                    <a:pt x="47" y="30"/>
                    <a:pt x="39"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 name="Freeform 12">
              <a:extLst>
                <a:ext uri="{FF2B5EF4-FFF2-40B4-BE49-F238E27FC236}">
                  <a16:creationId xmlns:a16="http://schemas.microsoft.com/office/drawing/2014/main" id="{A2FBFC85-5630-8BC3-A583-1DEC58BBCCA5}"/>
                </a:ext>
              </a:extLst>
            </p:cNvPr>
            <p:cNvSpPr>
              <a:spLocks noEditPoints="1"/>
            </p:cNvSpPr>
            <p:nvPr/>
          </p:nvSpPr>
          <p:spPr bwMode="auto">
            <a:xfrm>
              <a:off x="1581151" y="415925"/>
              <a:ext cx="77788" cy="84138"/>
            </a:xfrm>
            <a:custGeom>
              <a:avLst/>
              <a:gdLst>
                <a:gd name="T0" fmla="*/ 20 w 49"/>
                <a:gd name="T1" fmla="*/ 0 h 53"/>
                <a:gd name="T2" fmla="*/ 0 w 49"/>
                <a:gd name="T3" fmla="*/ 53 h 53"/>
                <a:gd name="T4" fmla="*/ 8 w 49"/>
                <a:gd name="T5" fmla="*/ 53 h 53"/>
                <a:gd name="T6" fmla="*/ 13 w 49"/>
                <a:gd name="T7" fmla="*/ 40 h 53"/>
                <a:gd name="T8" fmla="*/ 36 w 49"/>
                <a:gd name="T9" fmla="*/ 40 h 53"/>
                <a:gd name="T10" fmla="*/ 40 w 49"/>
                <a:gd name="T11" fmla="*/ 53 h 53"/>
                <a:gd name="T12" fmla="*/ 49 w 49"/>
                <a:gd name="T13" fmla="*/ 53 h 53"/>
                <a:gd name="T14" fmla="*/ 29 w 49"/>
                <a:gd name="T15" fmla="*/ 0 h 53"/>
                <a:gd name="T16" fmla="*/ 20 w 49"/>
                <a:gd name="T17" fmla="*/ 0 h 53"/>
                <a:gd name="T18" fmla="*/ 15 w 49"/>
                <a:gd name="T19" fmla="*/ 34 h 53"/>
                <a:gd name="T20" fmla="*/ 24 w 49"/>
                <a:gd name="T21" fmla="*/ 7 h 53"/>
                <a:gd name="T22" fmla="*/ 34 w 49"/>
                <a:gd name="T23" fmla="*/ 34 h 53"/>
                <a:gd name="T24" fmla="*/ 15 w 49"/>
                <a:gd name="T25" fmla="*/ 34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3">
                  <a:moveTo>
                    <a:pt x="20" y="0"/>
                  </a:moveTo>
                  <a:lnTo>
                    <a:pt x="0" y="53"/>
                  </a:lnTo>
                  <a:lnTo>
                    <a:pt x="8" y="53"/>
                  </a:lnTo>
                  <a:lnTo>
                    <a:pt x="13" y="40"/>
                  </a:lnTo>
                  <a:lnTo>
                    <a:pt x="36" y="40"/>
                  </a:lnTo>
                  <a:lnTo>
                    <a:pt x="40" y="53"/>
                  </a:lnTo>
                  <a:lnTo>
                    <a:pt x="49" y="53"/>
                  </a:lnTo>
                  <a:lnTo>
                    <a:pt x="29" y="0"/>
                  </a:lnTo>
                  <a:lnTo>
                    <a:pt x="20" y="0"/>
                  </a:lnTo>
                  <a:close/>
                  <a:moveTo>
                    <a:pt x="15" y="34"/>
                  </a:moveTo>
                  <a:lnTo>
                    <a:pt x="24" y="7"/>
                  </a:lnTo>
                  <a:lnTo>
                    <a:pt x="34" y="34"/>
                  </a:lnTo>
                  <a:lnTo>
                    <a:pt x="15" y="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 name="Freeform 14">
              <a:extLst>
                <a:ext uri="{FF2B5EF4-FFF2-40B4-BE49-F238E27FC236}">
                  <a16:creationId xmlns:a16="http://schemas.microsoft.com/office/drawing/2014/main" id="{FF83A1F9-4D22-902B-230C-EA48637DF2D8}"/>
                </a:ext>
              </a:extLst>
            </p:cNvPr>
            <p:cNvSpPr>
              <a:spLocks noEditPoints="1"/>
            </p:cNvSpPr>
            <p:nvPr/>
          </p:nvSpPr>
          <p:spPr bwMode="auto">
            <a:xfrm>
              <a:off x="1663701" y="412750"/>
              <a:ext cx="58738" cy="88900"/>
            </a:xfrm>
            <a:custGeom>
              <a:avLst/>
              <a:gdLst>
                <a:gd name="T0" fmla="*/ 57 w 71"/>
                <a:gd name="T1" fmla="*/ 43 h 108"/>
                <a:gd name="T2" fmla="*/ 55 w 71"/>
                <a:gd name="T3" fmla="*/ 40 h 108"/>
                <a:gd name="T4" fmla="*/ 51 w 71"/>
                <a:gd name="T5" fmla="*/ 36 h 108"/>
                <a:gd name="T6" fmla="*/ 43 w 71"/>
                <a:gd name="T7" fmla="*/ 31 h 108"/>
                <a:gd name="T8" fmla="*/ 33 w 71"/>
                <a:gd name="T9" fmla="*/ 30 h 108"/>
                <a:gd name="T10" fmla="*/ 9 w 71"/>
                <a:gd name="T11" fmla="*/ 41 h 108"/>
                <a:gd name="T12" fmla="*/ 0 w 71"/>
                <a:gd name="T13" fmla="*/ 69 h 108"/>
                <a:gd name="T14" fmla="*/ 8 w 71"/>
                <a:gd name="T15" fmla="*/ 97 h 108"/>
                <a:gd name="T16" fmla="*/ 32 w 71"/>
                <a:gd name="T17" fmla="*/ 108 h 108"/>
                <a:gd name="T18" fmla="*/ 37 w 71"/>
                <a:gd name="T19" fmla="*/ 107 h 108"/>
                <a:gd name="T20" fmla="*/ 42 w 71"/>
                <a:gd name="T21" fmla="*/ 106 h 108"/>
                <a:gd name="T22" fmla="*/ 46 w 71"/>
                <a:gd name="T23" fmla="*/ 104 h 108"/>
                <a:gd name="T24" fmla="*/ 49 w 71"/>
                <a:gd name="T25" fmla="*/ 103 h 108"/>
                <a:gd name="T26" fmla="*/ 52 w 71"/>
                <a:gd name="T27" fmla="*/ 100 h 108"/>
                <a:gd name="T28" fmla="*/ 54 w 71"/>
                <a:gd name="T29" fmla="*/ 98 h 108"/>
                <a:gd name="T30" fmla="*/ 55 w 71"/>
                <a:gd name="T31" fmla="*/ 97 h 108"/>
                <a:gd name="T32" fmla="*/ 56 w 71"/>
                <a:gd name="T33" fmla="*/ 95 h 108"/>
                <a:gd name="T34" fmla="*/ 57 w 71"/>
                <a:gd name="T35" fmla="*/ 95 h 108"/>
                <a:gd name="T36" fmla="*/ 59 w 71"/>
                <a:gd name="T37" fmla="*/ 106 h 108"/>
                <a:gd name="T38" fmla="*/ 71 w 71"/>
                <a:gd name="T39" fmla="*/ 106 h 108"/>
                <a:gd name="T40" fmla="*/ 71 w 71"/>
                <a:gd name="T41" fmla="*/ 0 h 108"/>
                <a:gd name="T42" fmla="*/ 57 w 71"/>
                <a:gd name="T43" fmla="*/ 0 h 108"/>
                <a:gd name="T44" fmla="*/ 57 w 71"/>
                <a:gd name="T45" fmla="*/ 43 h 108"/>
                <a:gd name="T46" fmla="*/ 51 w 71"/>
                <a:gd name="T47" fmla="*/ 88 h 108"/>
                <a:gd name="T48" fmla="*/ 36 w 71"/>
                <a:gd name="T49" fmla="*/ 96 h 108"/>
                <a:gd name="T50" fmla="*/ 20 w 71"/>
                <a:gd name="T51" fmla="*/ 88 h 108"/>
                <a:gd name="T52" fmla="*/ 15 w 71"/>
                <a:gd name="T53" fmla="*/ 68 h 108"/>
                <a:gd name="T54" fmla="*/ 21 w 71"/>
                <a:gd name="T55" fmla="*/ 49 h 108"/>
                <a:gd name="T56" fmla="*/ 36 w 71"/>
                <a:gd name="T57" fmla="*/ 41 h 108"/>
                <a:gd name="T58" fmla="*/ 51 w 71"/>
                <a:gd name="T59" fmla="*/ 49 h 108"/>
                <a:gd name="T60" fmla="*/ 57 w 71"/>
                <a:gd name="T61" fmla="*/ 68 h 108"/>
                <a:gd name="T62" fmla="*/ 51 w 71"/>
                <a:gd name="T63" fmla="*/ 8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1" h="108">
                  <a:moveTo>
                    <a:pt x="57" y="43"/>
                  </a:moveTo>
                  <a:cubicBezTo>
                    <a:pt x="56" y="42"/>
                    <a:pt x="56" y="41"/>
                    <a:pt x="55" y="40"/>
                  </a:cubicBezTo>
                  <a:cubicBezTo>
                    <a:pt x="54" y="39"/>
                    <a:pt x="53" y="38"/>
                    <a:pt x="51" y="36"/>
                  </a:cubicBezTo>
                  <a:cubicBezTo>
                    <a:pt x="49" y="34"/>
                    <a:pt x="46" y="33"/>
                    <a:pt x="43" y="31"/>
                  </a:cubicBezTo>
                  <a:cubicBezTo>
                    <a:pt x="40" y="30"/>
                    <a:pt x="37" y="30"/>
                    <a:pt x="33" y="30"/>
                  </a:cubicBezTo>
                  <a:cubicBezTo>
                    <a:pt x="23" y="30"/>
                    <a:pt x="15" y="33"/>
                    <a:pt x="9" y="41"/>
                  </a:cubicBezTo>
                  <a:cubicBezTo>
                    <a:pt x="3" y="48"/>
                    <a:pt x="0" y="57"/>
                    <a:pt x="0" y="69"/>
                  </a:cubicBezTo>
                  <a:cubicBezTo>
                    <a:pt x="0" y="80"/>
                    <a:pt x="3" y="90"/>
                    <a:pt x="8" y="97"/>
                  </a:cubicBezTo>
                  <a:cubicBezTo>
                    <a:pt x="14" y="104"/>
                    <a:pt x="22" y="108"/>
                    <a:pt x="32" y="108"/>
                  </a:cubicBezTo>
                  <a:cubicBezTo>
                    <a:pt x="34" y="108"/>
                    <a:pt x="35" y="108"/>
                    <a:pt x="37" y="107"/>
                  </a:cubicBezTo>
                  <a:cubicBezTo>
                    <a:pt x="39" y="107"/>
                    <a:pt x="41" y="107"/>
                    <a:pt x="42" y="106"/>
                  </a:cubicBezTo>
                  <a:cubicBezTo>
                    <a:pt x="43" y="106"/>
                    <a:pt x="45" y="105"/>
                    <a:pt x="46" y="104"/>
                  </a:cubicBezTo>
                  <a:cubicBezTo>
                    <a:pt x="47" y="104"/>
                    <a:pt x="48" y="103"/>
                    <a:pt x="49" y="103"/>
                  </a:cubicBezTo>
                  <a:cubicBezTo>
                    <a:pt x="50" y="102"/>
                    <a:pt x="51" y="101"/>
                    <a:pt x="52" y="100"/>
                  </a:cubicBezTo>
                  <a:cubicBezTo>
                    <a:pt x="53" y="100"/>
                    <a:pt x="53" y="99"/>
                    <a:pt x="54" y="98"/>
                  </a:cubicBezTo>
                  <a:cubicBezTo>
                    <a:pt x="54" y="98"/>
                    <a:pt x="55" y="97"/>
                    <a:pt x="55" y="97"/>
                  </a:cubicBezTo>
                  <a:cubicBezTo>
                    <a:pt x="56" y="96"/>
                    <a:pt x="56" y="96"/>
                    <a:pt x="56" y="95"/>
                  </a:cubicBezTo>
                  <a:cubicBezTo>
                    <a:pt x="57" y="95"/>
                    <a:pt x="57" y="95"/>
                    <a:pt x="57" y="95"/>
                  </a:cubicBezTo>
                  <a:cubicBezTo>
                    <a:pt x="59" y="106"/>
                    <a:pt x="59" y="106"/>
                    <a:pt x="59" y="106"/>
                  </a:cubicBezTo>
                  <a:cubicBezTo>
                    <a:pt x="71" y="106"/>
                    <a:pt x="71" y="106"/>
                    <a:pt x="71" y="106"/>
                  </a:cubicBezTo>
                  <a:cubicBezTo>
                    <a:pt x="71" y="0"/>
                    <a:pt x="71" y="0"/>
                    <a:pt x="71" y="0"/>
                  </a:cubicBezTo>
                  <a:cubicBezTo>
                    <a:pt x="57" y="0"/>
                    <a:pt x="57" y="0"/>
                    <a:pt x="57" y="0"/>
                  </a:cubicBezTo>
                  <a:lnTo>
                    <a:pt x="57" y="43"/>
                  </a:lnTo>
                  <a:close/>
                  <a:moveTo>
                    <a:pt x="51" y="88"/>
                  </a:moveTo>
                  <a:cubicBezTo>
                    <a:pt x="47" y="93"/>
                    <a:pt x="42" y="96"/>
                    <a:pt x="36" y="96"/>
                  </a:cubicBezTo>
                  <a:cubicBezTo>
                    <a:pt x="29" y="96"/>
                    <a:pt x="24" y="93"/>
                    <a:pt x="20" y="88"/>
                  </a:cubicBezTo>
                  <a:cubicBezTo>
                    <a:pt x="17" y="83"/>
                    <a:pt x="15" y="76"/>
                    <a:pt x="15" y="68"/>
                  </a:cubicBezTo>
                  <a:cubicBezTo>
                    <a:pt x="15" y="61"/>
                    <a:pt x="17" y="54"/>
                    <a:pt x="21" y="49"/>
                  </a:cubicBezTo>
                  <a:cubicBezTo>
                    <a:pt x="25" y="44"/>
                    <a:pt x="30" y="41"/>
                    <a:pt x="36" y="41"/>
                  </a:cubicBezTo>
                  <a:cubicBezTo>
                    <a:pt x="43" y="41"/>
                    <a:pt x="48" y="44"/>
                    <a:pt x="51" y="49"/>
                  </a:cubicBezTo>
                  <a:cubicBezTo>
                    <a:pt x="55" y="54"/>
                    <a:pt x="57" y="61"/>
                    <a:pt x="57" y="68"/>
                  </a:cubicBezTo>
                  <a:cubicBezTo>
                    <a:pt x="57" y="76"/>
                    <a:pt x="55" y="83"/>
                    <a:pt x="51" y="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 name="Freeform 15">
              <a:extLst>
                <a:ext uri="{FF2B5EF4-FFF2-40B4-BE49-F238E27FC236}">
                  <a16:creationId xmlns:a16="http://schemas.microsoft.com/office/drawing/2014/main" id="{B67964F5-8081-A3D8-089C-A081B2E521A9}"/>
                </a:ext>
              </a:extLst>
            </p:cNvPr>
            <p:cNvSpPr>
              <a:spLocks/>
            </p:cNvSpPr>
            <p:nvPr/>
          </p:nvSpPr>
          <p:spPr bwMode="auto">
            <a:xfrm>
              <a:off x="1733551" y="438150"/>
              <a:ext cx="60325" cy="61913"/>
            </a:xfrm>
            <a:custGeom>
              <a:avLst/>
              <a:gdLst>
                <a:gd name="T0" fmla="*/ 18 w 38"/>
                <a:gd name="T1" fmla="*/ 32 h 39"/>
                <a:gd name="T2" fmla="*/ 8 w 38"/>
                <a:gd name="T3" fmla="*/ 0 h 39"/>
                <a:gd name="T4" fmla="*/ 0 w 38"/>
                <a:gd name="T5" fmla="*/ 0 h 39"/>
                <a:gd name="T6" fmla="*/ 15 w 38"/>
                <a:gd name="T7" fmla="*/ 39 h 39"/>
                <a:gd name="T8" fmla="*/ 23 w 38"/>
                <a:gd name="T9" fmla="*/ 39 h 39"/>
                <a:gd name="T10" fmla="*/ 38 w 38"/>
                <a:gd name="T11" fmla="*/ 0 h 39"/>
                <a:gd name="T12" fmla="*/ 29 w 38"/>
                <a:gd name="T13" fmla="*/ 0 h 39"/>
                <a:gd name="T14" fmla="*/ 18 w 38"/>
                <a:gd name="T15" fmla="*/ 32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39">
                  <a:moveTo>
                    <a:pt x="18" y="32"/>
                  </a:moveTo>
                  <a:lnTo>
                    <a:pt x="8" y="0"/>
                  </a:lnTo>
                  <a:lnTo>
                    <a:pt x="0" y="0"/>
                  </a:lnTo>
                  <a:lnTo>
                    <a:pt x="15" y="39"/>
                  </a:lnTo>
                  <a:lnTo>
                    <a:pt x="23" y="39"/>
                  </a:lnTo>
                  <a:lnTo>
                    <a:pt x="38" y="0"/>
                  </a:lnTo>
                  <a:lnTo>
                    <a:pt x="29" y="0"/>
                  </a:lnTo>
                  <a:lnTo>
                    <a:pt x="18"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9" name="Freeform 16">
              <a:extLst>
                <a:ext uri="{FF2B5EF4-FFF2-40B4-BE49-F238E27FC236}">
                  <a16:creationId xmlns:a16="http://schemas.microsoft.com/office/drawing/2014/main" id="{C73E25E4-139B-A180-CBFD-59414A4BD238}"/>
                </a:ext>
              </a:extLst>
            </p:cNvPr>
            <p:cNvSpPr>
              <a:spLocks/>
            </p:cNvSpPr>
            <p:nvPr/>
          </p:nvSpPr>
          <p:spPr bwMode="auto">
            <a:xfrm>
              <a:off x="1801813" y="411163"/>
              <a:ext cx="15875" cy="14288"/>
            </a:xfrm>
            <a:custGeom>
              <a:avLst/>
              <a:gdLst>
                <a:gd name="T0" fmla="*/ 10 w 19"/>
                <a:gd name="T1" fmla="*/ 0 h 18"/>
                <a:gd name="T2" fmla="*/ 3 w 19"/>
                <a:gd name="T3" fmla="*/ 2 h 18"/>
                <a:gd name="T4" fmla="*/ 0 w 19"/>
                <a:gd name="T5" fmla="*/ 9 h 18"/>
                <a:gd name="T6" fmla="*/ 3 w 19"/>
                <a:gd name="T7" fmla="*/ 16 h 18"/>
                <a:gd name="T8" fmla="*/ 10 w 19"/>
                <a:gd name="T9" fmla="*/ 18 h 18"/>
                <a:gd name="T10" fmla="*/ 17 w 19"/>
                <a:gd name="T11" fmla="*/ 16 h 18"/>
                <a:gd name="T12" fmla="*/ 19 w 19"/>
                <a:gd name="T13" fmla="*/ 9 h 18"/>
                <a:gd name="T14" fmla="*/ 17 w 19"/>
                <a:gd name="T15" fmla="*/ 2 h 18"/>
                <a:gd name="T16" fmla="*/ 10 w 19"/>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8">
                  <a:moveTo>
                    <a:pt x="10" y="0"/>
                  </a:moveTo>
                  <a:cubicBezTo>
                    <a:pt x="7" y="0"/>
                    <a:pt x="5" y="1"/>
                    <a:pt x="3" y="2"/>
                  </a:cubicBezTo>
                  <a:cubicBezTo>
                    <a:pt x="1" y="4"/>
                    <a:pt x="0" y="7"/>
                    <a:pt x="0" y="9"/>
                  </a:cubicBezTo>
                  <a:cubicBezTo>
                    <a:pt x="0" y="12"/>
                    <a:pt x="1" y="14"/>
                    <a:pt x="3" y="16"/>
                  </a:cubicBezTo>
                  <a:cubicBezTo>
                    <a:pt x="5" y="17"/>
                    <a:pt x="7" y="18"/>
                    <a:pt x="10" y="18"/>
                  </a:cubicBezTo>
                  <a:cubicBezTo>
                    <a:pt x="13" y="18"/>
                    <a:pt x="15" y="17"/>
                    <a:pt x="17" y="16"/>
                  </a:cubicBezTo>
                  <a:cubicBezTo>
                    <a:pt x="18" y="14"/>
                    <a:pt x="19" y="12"/>
                    <a:pt x="19" y="9"/>
                  </a:cubicBezTo>
                  <a:cubicBezTo>
                    <a:pt x="19" y="6"/>
                    <a:pt x="18" y="4"/>
                    <a:pt x="17" y="2"/>
                  </a:cubicBezTo>
                  <a:cubicBezTo>
                    <a:pt x="15" y="1"/>
                    <a:pt x="12" y="0"/>
                    <a:pt x="1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 name="Rectangle 17">
              <a:extLst>
                <a:ext uri="{FF2B5EF4-FFF2-40B4-BE49-F238E27FC236}">
                  <a16:creationId xmlns:a16="http://schemas.microsoft.com/office/drawing/2014/main" id="{7B6F8562-C3CB-5305-FB0B-63FF8D97092D}"/>
                </a:ext>
              </a:extLst>
            </p:cNvPr>
            <p:cNvSpPr>
              <a:spLocks noChangeArrowheads="1"/>
            </p:cNvSpPr>
            <p:nvPr/>
          </p:nvSpPr>
          <p:spPr bwMode="auto">
            <a:xfrm>
              <a:off x="1804988" y="438150"/>
              <a:ext cx="11113" cy="619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 name="Freeform 18">
              <a:extLst>
                <a:ext uri="{FF2B5EF4-FFF2-40B4-BE49-F238E27FC236}">
                  <a16:creationId xmlns:a16="http://schemas.microsoft.com/office/drawing/2014/main" id="{AAAB2CA3-ACC4-BAB9-7B09-8D2F882AE852}"/>
                </a:ext>
              </a:extLst>
            </p:cNvPr>
            <p:cNvSpPr>
              <a:spLocks/>
            </p:cNvSpPr>
            <p:nvPr/>
          </p:nvSpPr>
          <p:spPr bwMode="auto">
            <a:xfrm>
              <a:off x="1828801" y="436563"/>
              <a:ext cx="47625" cy="65088"/>
            </a:xfrm>
            <a:custGeom>
              <a:avLst/>
              <a:gdLst>
                <a:gd name="T0" fmla="*/ 44 w 59"/>
                <a:gd name="T1" fmla="*/ 36 h 79"/>
                <a:gd name="T2" fmla="*/ 37 w 59"/>
                <a:gd name="T3" fmla="*/ 34 h 79"/>
                <a:gd name="T4" fmla="*/ 30 w 59"/>
                <a:gd name="T5" fmla="*/ 31 h 79"/>
                <a:gd name="T6" fmla="*/ 24 w 59"/>
                <a:gd name="T7" fmla="*/ 29 h 79"/>
                <a:gd name="T8" fmla="*/ 20 w 59"/>
                <a:gd name="T9" fmla="*/ 26 h 79"/>
                <a:gd name="T10" fmla="*/ 18 w 59"/>
                <a:gd name="T11" fmla="*/ 21 h 79"/>
                <a:gd name="T12" fmla="*/ 22 w 59"/>
                <a:gd name="T13" fmla="*/ 14 h 79"/>
                <a:gd name="T14" fmla="*/ 32 w 59"/>
                <a:gd name="T15" fmla="*/ 12 h 79"/>
                <a:gd name="T16" fmla="*/ 52 w 59"/>
                <a:gd name="T17" fmla="*/ 20 h 79"/>
                <a:gd name="T18" fmla="*/ 58 w 59"/>
                <a:gd name="T19" fmla="*/ 10 h 79"/>
                <a:gd name="T20" fmla="*/ 55 w 59"/>
                <a:gd name="T21" fmla="*/ 8 h 79"/>
                <a:gd name="T22" fmla="*/ 46 w 59"/>
                <a:gd name="T23" fmla="*/ 3 h 79"/>
                <a:gd name="T24" fmla="*/ 32 w 59"/>
                <a:gd name="T25" fmla="*/ 0 h 79"/>
                <a:gd name="T26" fmla="*/ 12 w 59"/>
                <a:gd name="T27" fmla="*/ 7 h 79"/>
                <a:gd name="T28" fmla="*/ 4 w 59"/>
                <a:gd name="T29" fmla="*/ 23 h 79"/>
                <a:gd name="T30" fmla="*/ 6 w 59"/>
                <a:gd name="T31" fmla="*/ 31 h 79"/>
                <a:gd name="T32" fmla="*/ 11 w 59"/>
                <a:gd name="T33" fmla="*/ 37 h 79"/>
                <a:gd name="T34" fmla="*/ 15 w 59"/>
                <a:gd name="T35" fmla="*/ 40 h 79"/>
                <a:gd name="T36" fmla="*/ 19 w 59"/>
                <a:gd name="T37" fmla="*/ 42 h 79"/>
                <a:gd name="T38" fmla="*/ 23 w 59"/>
                <a:gd name="T39" fmla="*/ 44 h 79"/>
                <a:gd name="T40" fmla="*/ 29 w 59"/>
                <a:gd name="T41" fmla="*/ 45 h 79"/>
                <a:gd name="T42" fmla="*/ 33 w 59"/>
                <a:gd name="T43" fmla="*/ 47 h 79"/>
                <a:gd name="T44" fmla="*/ 38 w 59"/>
                <a:gd name="T45" fmla="*/ 49 h 79"/>
                <a:gd name="T46" fmla="*/ 42 w 59"/>
                <a:gd name="T47" fmla="*/ 52 h 79"/>
                <a:gd name="T48" fmla="*/ 45 w 59"/>
                <a:gd name="T49" fmla="*/ 57 h 79"/>
                <a:gd name="T50" fmla="*/ 41 w 59"/>
                <a:gd name="T51" fmla="*/ 65 h 79"/>
                <a:gd name="T52" fmla="*/ 30 w 59"/>
                <a:gd name="T53" fmla="*/ 67 h 79"/>
                <a:gd name="T54" fmla="*/ 18 w 59"/>
                <a:gd name="T55" fmla="*/ 64 h 79"/>
                <a:gd name="T56" fmla="*/ 8 w 59"/>
                <a:gd name="T57" fmla="*/ 57 h 79"/>
                <a:gd name="T58" fmla="*/ 0 w 59"/>
                <a:gd name="T59" fmla="*/ 66 h 79"/>
                <a:gd name="T60" fmla="*/ 12 w 59"/>
                <a:gd name="T61" fmla="*/ 74 h 79"/>
                <a:gd name="T62" fmla="*/ 30 w 59"/>
                <a:gd name="T63" fmla="*/ 79 h 79"/>
                <a:gd name="T64" fmla="*/ 52 w 59"/>
                <a:gd name="T65" fmla="*/ 72 h 79"/>
                <a:gd name="T66" fmla="*/ 59 w 59"/>
                <a:gd name="T67" fmla="*/ 55 h 79"/>
                <a:gd name="T68" fmla="*/ 44 w 59"/>
                <a:gd name="T69" fmla="*/ 36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9" h="79">
                  <a:moveTo>
                    <a:pt x="44" y="36"/>
                  </a:moveTo>
                  <a:cubicBezTo>
                    <a:pt x="43" y="36"/>
                    <a:pt x="41" y="35"/>
                    <a:pt x="37" y="34"/>
                  </a:cubicBezTo>
                  <a:cubicBezTo>
                    <a:pt x="34" y="33"/>
                    <a:pt x="31" y="32"/>
                    <a:pt x="30" y="31"/>
                  </a:cubicBezTo>
                  <a:cubicBezTo>
                    <a:pt x="27" y="30"/>
                    <a:pt x="25" y="30"/>
                    <a:pt x="24" y="29"/>
                  </a:cubicBezTo>
                  <a:cubicBezTo>
                    <a:pt x="23" y="29"/>
                    <a:pt x="22" y="28"/>
                    <a:pt x="20" y="26"/>
                  </a:cubicBezTo>
                  <a:cubicBezTo>
                    <a:pt x="19" y="25"/>
                    <a:pt x="18" y="23"/>
                    <a:pt x="18" y="21"/>
                  </a:cubicBezTo>
                  <a:cubicBezTo>
                    <a:pt x="18" y="18"/>
                    <a:pt x="19" y="15"/>
                    <a:pt x="22" y="14"/>
                  </a:cubicBezTo>
                  <a:cubicBezTo>
                    <a:pt x="24" y="12"/>
                    <a:pt x="28" y="12"/>
                    <a:pt x="32" y="12"/>
                  </a:cubicBezTo>
                  <a:cubicBezTo>
                    <a:pt x="39" y="12"/>
                    <a:pt x="46" y="14"/>
                    <a:pt x="52" y="20"/>
                  </a:cubicBezTo>
                  <a:cubicBezTo>
                    <a:pt x="58" y="10"/>
                    <a:pt x="58" y="10"/>
                    <a:pt x="58" y="10"/>
                  </a:cubicBezTo>
                  <a:cubicBezTo>
                    <a:pt x="58" y="10"/>
                    <a:pt x="57" y="9"/>
                    <a:pt x="55" y="8"/>
                  </a:cubicBezTo>
                  <a:cubicBezTo>
                    <a:pt x="53" y="6"/>
                    <a:pt x="50" y="5"/>
                    <a:pt x="46" y="3"/>
                  </a:cubicBezTo>
                  <a:cubicBezTo>
                    <a:pt x="41" y="1"/>
                    <a:pt x="37" y="0"/>
                    <a:pt x="32" y="0"/>
                  </a:cubicBezTo>
                  <a:cubicBezTo>
                    <a:pt x="23" y="0"/>
                    <a:pt x="17" y="3"/>
                    <a:pt x="12" y="7"/>
                  </a:cubicBezTo>
                  <a:cubicBezTo>
                    <a:pt x="7" y="11"/>
                    <a:pt x="4" y="16"/>
                    <a:pt x="4" y="23"/>
                  </a:cubicBezTo>
                  <a:cubicBezTo>
                    <a:pt x="4" y="26"/>
                    <a:pt x="5" y="29"/>
                    <a:pt x="6" y="31"/>
                  </a:cubicBezTo>
                  <a:cubicBezTo>
                    <a:pt x="7" y="33"/>
                    <a:pt x="8" y="35"/>
                    <a:pt x="11" y="37"/>
                  </a:cubicBezTo>
                  <a:cubicBezTo>
                    <a:pt x="13" y="39"/>
                    <a:pt x="14" y="40"/>
                    <a:pt x="15" y="40"/>
                  </a:cubicBezTo>
                  <a:cubicBezTo>
                    <a:pt x="16" y="41"/>
                    <a:pt x="18" y="41"/>
                    <a:pt x="19" y="42"/>
                  </a:cubicBezTo>
                  <a:cubicBezTo>
                    <a:pt x="20" y="43"/>
                    <a:pt x="22" y="43"/>
                    <a:pt x="23" y="44"/>
                  </a:cubicBezTo>
                  <a:cubicBezTo>
                    <a:pt x="25" y="44"/>
                    <a:pt x="27" y="45"/>
                    <a:pt x="29" y="45"/>
                  </a:cubicBezTo>
                  <a:cubicBezTo>
                    <a:pt x="31" y="46"/>
                    <a:pt x="32" y="47"/>
                    <a:pt x="33" y="47"/>
                  </a:cubicBezTo>
                  <a:cubicBezTo>
                    <a:pt x="35" y="48"/>
                    <a:pt x="37" y="48"/>
                    <a:pt x="38" y="49"/>
                  </a:cubicBezTo>
                  <a:cubicBezTo>
                    <a:pt x="39" y="49"/>
                    <a:pt x="41" y="50"/>
                    <a:pt x="42" y="52"/>
                  </a:cubicBezTo>
                  <a:cubicBezTo>
                    <a:pt x="44" y="53"/>
                    <a:pt x="45" y="55"/>
                    <a:pt x="45" y="57"/>
                  </a:cubicBezTo>
                  <a:cubicBezTo>
                    <a:pt x="45" y="61"/>
                    <a:pt x="44" y="63"/>
                    <a:pt x="41" y="65"/>
                  </a:cubicBezTo>
                  <a:cubicBezTo>
                    <a:pt x="38" y="66"/>
                    <a:pt x="35" y="67"/>
                    <a:pt x="30" y="67"/>
                  </a:cubicBezTo>
                  <a:cubicBezTo>
                    <a:pt x="26" y="67"/>
                    <a:pt x="22" y="66"/>
                    <a:pt x="18" y="64"/>
                  </a:cubicBezTo>
                  <a:cubicBezTo>
                    <a:pt x="14" y="62"/>
                    <a:pt x="10" y="59"/>
                    <a:pt x="8" y="57"/>
                  </a:cubicBezTo>
                  <a:cubicBezTo>
                    <a:pt x="0" y="66"/>
                    <a:pt x="0" y="66"/>
                    <a:pt x="0" y="66"/>
                  </a:cubicBezTo>
                  <a:cubicBezTo>
                    <a:pt x="3" y="69"/>
                    <a:pt x="7" y="71"/>
                    <a:pt x="12" y="74"/>
                  </a:cubicBezTo>
                  <a:cubicBezTo>
                    <a:pt x="17" y="77"/>
                    <a:pt x="23" y="79"/>
                    <a:pt x="30" y="79"/>
                  </a:cubicBezTo>
                  <a:cubicBezTo>
                    <a:pt x="39" y="79"/>
                    <a:pt x="47" y="76"/>
                    <a:pt x="52" y="72"/>
                  </a:cubicBezTo>
                  <a:cubicBezTo>
                    <a:pt x="57" y="67"/>
                    <a:pt x="59" y="62"/>
                    <a:pt x="59" y="55"/>
                  </a:cubicBezTo>
                  <a:cubicBezTo>
                    <a:pt x="59" y="47"/>
                    <a:pt x="54" y="40"/>
                    <a:pt x="44"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 name="Freeform 19">
              <a:extLst>
                <a:ext uri="{FF2B5EF4-FFF2-40B4-BE49-F238E27FC236}">
                  <a16:creationId xmlns:a16="http://schemas.microsoft.com/office/drawing/2014/main" id="{995386EE-0219-9B59-3015-DA98004633E3}"/>
                </a:ext>
              </a:extLst>
            </p:cNvPr>
            <p:cNvSpPr>
              <a:spLocks/>
            </p:cNvSpPr>
            <p:nvPr/>
          </p:nvSpPr>
          <p:spPr bwMode="auto">
            <a:xfrm>
              <a:off x="1960563" y="436563"/>
              <a:ext cx="36513" cy="63500"/>
            </a:xfrm>
            <a:custGeom>
              <a:avLst/>
              <a:gdLst>
                <a:gd name="T0" fmla="*/ 24 w 43"/>
                <a:gd name="T1" fmla="*/ 5 h 77"/>
                <a:gd name="T2" fmla="*/ 15 w 43"/>
                <a:gd name="T3" fmla="*/ 17 h 77"/>
                <a:gd name="T4" fmla="*/ 14 w 43"/>
                <a:gd name="T5" fmla="*/ 2 h 77"/>
                <a:gd name="T6" fmla="*/ 0 w 43"/>
                <a:gd name="T7" fmla="*/ 2 h 77"/>
                <a:gd name="T8" fmla="*/ 0 w 43"/>
                <a:gd name="T9" fmla="*/ 77 h 77"/>
                <a:gd name="T10" fmla="*/ 15 w 43"/>
                <a:gd name="T11" fmla="*/ 77 h 77"/>
                <a:gd name="T12" fmla="*/ 15 w 43"/>
                <a:gd name="T13" fmla="*/ 35 h 77"/>
                <a:gd name="T14" fmla="*/ 25 w 43"/>
                <a:gd name="T15" fmla="*/ 18 h 77"/>
                <a:gd name="T16" fmla="*/ 35 w 43"/>
                <a:gd name="T17" fmla="*/ 14 h 77"/>
                <a:gd name="T18" fmla="*/ 41 w 43"/>
                <a:gd name="T19" fmla="*/ 15 h 77"/>
                <a:gd name="T20" fmla="*/ 43 w 43"/>
                <a:gd name="T21" fmla="*/ 1 h 77"/>
                <a:gd name="T22" fmla="*/ 37 w 43"/>
                <a:gd name="T23" fmla="*/ 0 h 77"/>
                <a:gd name="T24" fmla="*/ 24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4" y="5"/>
                  </a:moveTo>
                  <a:cubicBezTo>
                    <a:pt x="20" y="8"/>
                    <a:pt x="17" y="12"/>
                    <a:pt x="15" y="17"/>
                  </a:cubicBezTo>
                  <a:cubicBezTo>
                    <a:pt x="14" y="2"/>
                    <a:pt x="14" y="2"/>
                    <a:pt x="14" y="2"/>
                  </a:cubicBezTo>
                  <a:cubicBezTo>
                    <a:pt x="0" y="2"/>
                    <a:pt x="0" y="2"/>
                    <a:pt x="0" y="2"/>
                  </a:cubicBezTo>
                  <a:cubicBezTo>
                    <a:pt x="0" y="77"/>
                    <a:pt x="0" y="77"/>
                    <a:pt x="0" y="77"/>
                  </a:cubicBezTo>
                  <a:cubicBezTo>
                    <a:pt x="15" y="77"/>
                    <a:pt x="15" y="77"/>
                    <a:pt x="15" y="77"/>
                  </a:cubicBezTo>
                  <a:cubicBezTo>
                    <a:pt x="15" y="35"/>
                    <a:pt x="15" y="35"/>
                    <a:pt x="15" y="35"/>
                  </a:cubicBezTo>
                  <a:cubicBezTo>
                    <a:pt x="16" y="27"/>
                    <a:pt x="19" y="22"/>
                    <a:pt x="25" y="18"/>
                  </a:cubicBezTo>
                  <a:cubicBezTo>
                    <a:pt x="28" y="16"/>
                    <a:pt x="32" y="14"/>
                    <a:pt x="35" y="14"/>
                  </a:cubicBezTo>
                  <a:cubicBezTo>
                    <a:pt x="38" y="14"/>
                    <a:pt x="40" y="15"/>
                    <a:pt x="41" y="15"/>
                  </a:cubicBezTo>
                  <a:cubicBezTo>
                    <a:pt x="43" y="1"/>
                    <a:pt x="43" y="1"/>
                    <a:pt x="43" y="1"/>
                  </a:cubicBezTo>
                  <a:cubicBezTo>
                    <a:pt x="37" y="0"/>
                    <a:pt x="37" y="0"/>
                    <a:pt x="37" y="0"/>
                  </a:cubicBezTo>
                  <a:cubicBezTo>
                    <a:pt x="32" y="0"/>
                    <a:pt x="28" y="2"/>
                    <a:pt x="24"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3" name="Freeform 20">
              <a:extLst>
                <a:ext uri="{FF2B5EF4-FFF2-40B4-BE49-F238E27FC236}">
                  <a16:creationId xmlns:a16="http://schemas.microsoft.com/office/drawing/2014/main" id="{2960E1C6-F590-264A-344E-7EF84C9D9013}"/>
                </a:ext>
              </a:extLst>
            </p:cNvPr>
            <p:cNvSpPr>
              <a:spLocks/>
            </p:cNvSpPr>
            <p:nvPr/>
          </p:nvSpPr>
          <p:spPr bwMode="auto">
            <a:xfrm>
              <a:off x="2000251" y="438150"/>
              <a:ext cx="58738" cy="85725"/>
            </a:xfrm>
            <a:custGeom>
              <a:avLst/>
              <a:gdLst>
                <a:gd name="T0" fmla="*/ 57 w 72"/>
                <a:gd name="T1" fmla="*/ 0 h 103"/>
                <a:gd name="T2" fmla="*/ 36 w 72"/>
                <a:gd name="T3" fmla="*/ 61 h 103"/>
                <a:gd name="T4" fmla="*/ 15 w 72"/>
                <a:gd name="T5" fmla="*/ 0 h 103"/>
                <a:gd name="T6" fmla="*/ 0 w 72"/>
                <a:gd name="T7" fmla="*/ 0 h 103"/>
                <a:gd name="T8" fmla="*/ 28 w 72"/>
                <a:gd name="T9" fmla="*/ 74 h 103"/>
                <a:gd name="T10" fmla="*/ 25 w 72"/>
                <a:gd name="T11" fmla="*/ 83 h 103"/>
                <a:gd name="T12" fmla="*/ 21 w 72"/>
                <a:gd name="T13" fmla="*/ 90 h 103"/>
                <a:gd name="T14" fmla="*/ 16 w 72"/>
                <a:gd name="T15" fmla="*/ 91 h 103"/>
                <a:gd name="T16" fmla="*/ 8 w 72"/>
                <a:gd name="T17" fmla="*/ 89 h 103"/>
                <a:gd name="T18" fmla="*/ 5 w 72"/>
                <a:gd name="T19" fmla="*/ 100 h 103"/>
                <a:gd name="T20" fmla="*/ 6 w 72"/>
                <a:gd name="T21" fmla="*/ 101 h 103"/>
                <a:gd name="T22" fmla="*/ 12 w 72"/>
                <a:gd name="T23" fmla="*/ 103 h 103"/>
                <a:gd name="T24" fmla="*/ 19 w 72"/>
                <a:gd name="T25" fmla="*/ 103 h 103"/>
                <a:gd name="T26" fmla="*/ 31 w 72"/>
                <a:gd name="T27" fmla="*/ 100 h 103"/>
                <a:gd name="T28" fmla="*/ 39 w 72"/>
                <a:gd name="T29" fmla="*/ 87 h 103"/>
                <a:gd name="T30" fmla="*/ 72 w 72"/>
                <a:gd name="T31" fmla="*/ 0 h 103"/>
                <a:gd name="T32" fmla="*/ 57 w 72"/>
                <a:gd name="T33"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103">
                  <a:moveTo>
                    <a:pt x="57" y="0"/>
                  </a:moveTo>
                  <a:cubicBezTo>
                    <a:pt x="36" y="61"/>
                    <a:pt x="36" y="61"/>
                    <a:pt x="36" y="61"/>
                  </a:cubicBezTo>
                  <a:cubicBezTo>
                    <a:pt x="15" y="0"/>
                    <a:pt x="15" y="0"/>
                    <a:pt x="15" y="0"/>
                  </a:cubicBezTo>
                  <a:cubicBezTo>
                    <a:pt x="0" y="0"/>
                    <a:pt x="0" y="0"/>
                    <a:pt x="0" y="0"/>
                  </a:cubicBezTo>
                  <a:cubicBezTo>
                    <a:pt x="28" y="74"/>
                    <a:pt x="28" y="74"/>
                    <a:pt x="28" y="74"/>
                  </a:cubicBezTo>
                  <a:cubicBezTo>
                    <a:pt x="25" y="83"/>
                    <a:pt x="25" y="83"/>
                    <a:pt x="25" y="83"/>
                  </a:cubicBezTo>
                  <a:cubicBezTo>
                    <a:pt x="24" y="87"/>
                    <a:pt x="22" y="89"/>
                    <a:pt x="21" y="90"/>
                  </a:cubicBezTo>
                  <a:cubicBezTo>
                    <a:pt x="20" y="91"/>
                    <a:pt x="18" y="91"/>
                    <a:pt x="16" y="91"/>
                  </a:cubicBezTo>
                  <a:cubicBezTo>
                    <a:pt x="14" y="91"/>
                    <a:pt x="11" y="91"/>
                    <a:pt x="8" y="89"/>
                  </a:cubicBezTo>
                  <a:cubicBezTo>
                    <a:pt x="5" y="100"/>
                    <a:pt x="5" y="100"/>
                    <a:pt x="5" y="100"/>
                  </a:cubicBezTo>
                  <a:cubicBezTo>
                    <a:pt x="6" y="101"/>
                    <a:pt x="6" y="101"/>
                    <a:pt x="6" y="101"/>
                  </a:cubicBezTo>
                  <a:cubicBezTo>
                    <a:pt x="7" y="102"/>
                    <a:pt x="9" y="102"/>
                    <a:pt x="12" y="103"/>
                  </a:cubicBezTo>
                  <a:cubicBezTo>
                    <a:pt x="14" y="103"/>
                    <a:pt x="17" y="103"/>
                    <a:pt x="19" y="103"/>
                  </a:cubicBezTo>
                  <a:cubicBezTo>
                    <a:pt x="24" y="103"/>
                    <a:pt x="28" y="102"/>
                    <a:pt x="31" y="100"/>
                  </a:cubicBezTo>
                  <a:cubicBezTo>
                    <a:pt x="34" y="97"/>
                    <a:pt x="36" y="93"/>
                    <a:pt x="39" y="87"/>
                  </a:cubicBezTo>
                  <a:cubicBezTo>
                    <a:pt x="72" y="0"/>
                    <a:pt x="72" y="0"/>
                    <a:pt x="72" y="0"/>
                  </a:cubicBezTo>
                  <a:lnTo>
                    <a:pt x="5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4" name="Freeform 21">
              <a:extLst>
                <a:ext uri="{FF2B5EF4-FFF2-40B4-BE49-F238E27FC236}">
                  <a16:creationId xmlns:a16="http://schemas.microsoft.com/office/drawing/2014/main" id="{8279F213-F01D-0BA8-7DEC-BF8F2017D953}"/>
                </a:ext>
              </a:extLst>
            </p:cNvPr>
            <p:cNvSpPr>
              <a:spLocks noEditPoints="1"/>
            </p:cNvSpPr>
            <p:nvPr/>
          </p:nvSpPr>
          <p:spPr bwMode="auto">
            <a:xfrm>
              <a:off x="1547813" y="-96838"/>
              <a:ext cx="352425" cy="422275"/>
            </a:xfrm>
            <a:custGeom>
              <a:avLst/>
              <a:gdLst>
                <a:gd name="T0" fmla="*/ 327 w 425"/>
                <a:gd name="T1" fmla="*/ 247 h 510"/>
                <a:gd name="T2" fmla="*/ 415 w 425"/>
                <a:gd name="T3" fmla="*/ 130 h 510"/>
                <a:gd name="T4" fmla="*/ 268 w 425"/>
                <a:gd name="T5" fmla="*/ 0 h 510"/>
                <a:gd name="T6" fmla="*/ 0 w 425"/>
                <a:gd name="T7" fmla="*/ 0 h 510"/>
                <a:gd name="T8" fmla="*/ 0 w 425"/>
                <a:gd name="T9" fmla="*/ 510 h 510"/>
                <a:gd name="T10" fmla="*/ 277 w 425"/>
                <a:gd name="T11" fmla="*/ 510 h 510"/>
                <a:gd name="T12" fmla="*/ 425 w 425"/>
                <a:gd name="T13" fmla="*/ 373 h 510"/>
                <a:gd name="T14" fmla="*/ 327 w 425"/>
                <a:gd name="T15" fmla="*/ 247 h 510"/>
                <a:gd name="T16" fmla="*/ 109 w 425"/>
                <a:gd name="T17" fmla="*/ 92 h 510"/>
                <a:gd name="T18" fmla="*/ 245 w 425"/>
                <a:gd name="T19" fmla="*/ 92 h 510"/>
                <a:gd name="T20" fmla="*/ 304 w 425"/>
                <a:gd name="T21" fmla="*/ 148 h 510"/>
                <a:gd name="T22" fmla="*/ 245 w 425"/>
                <a:gd name="T23" fmla="*/ 205 h 510"/>
                <a:gd name="T24" fmla="*/ 109 w 425"/>
                <a:gd name="T25" fmla="*/ 205 h 510"/>
                <a:gd name="T26" fmla="*/ 109 w 425"/>
                <a:gd name="T27" fmla="*/ 92 h 510"/>
                <a:gd name="T28" fmla="*/ 249 w 425"/>
                <a:gd name="T29" fmla="*/ 417 h 510"/>
                <a:gd name="T30" fmla="*/ 249 w 425"/>
                <a:gd name="T31" fmla="*/ 418 h 510"/>
                <a:gd name="T32" fmla="*/ 109 w 425"/>
                <a:gd name="T33" fmla="*/ 418 h 510"/>
                <a:gd name="T34" fmla="*/ 109 w 425"/>
                <a:gd name="T35" fmla="*/ 298 h 510"/>
                <a:gd name="T36" fmla="*/ 249 w 425"/>
                <a:gd name="T37" fmla="*/ 298 h 510"/>
                <a:gd name="T38" fmla="*/ 315 w 425"/>
                <a:gd name="T39" fmla="*/ 357 h 510"/>
                <a:gd name="T40" fmla="*/ 249 w 425"/>
                <a:gd name="T41" fmla="*/ 417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25" h="510">
                  <a:moveTo>
                    <a:pt x="327" y="247"/>
                  </a:moveTo>
                  <a:cubicBezTo>
                    <a:pt x="375" y="237"/>
                    <a:pt x="415" y="194"/>
                    <a:pt x="415" y="130"/>
                  </a:cubicBezTo>
                  <a:cubicBezTo>
                    <a:pt x="415" y="62"/>
                    <a:pt x="365" y="0"/>
                    <a:pt x="268" y="0"/>
                  </a:cubicBezTo>
                  <a:cubicBezTo>
                    <a:pt x="0" y="0"/>
                    <a:pt x="0" y="0"/>
                    <a:pt x="0" y="0"/>
                  </a:cubicBezTo>
                  <a:cubicBezTo>
                    <a:pt x="0" y="510"/>
                    <a:pt x="0" y="510"/>
                    <a:pt x="0" y="510"/>
                  </a:cubicBezTo>
                  <a:cubicBezTo>
                    <a:pt x="277" y="510"/>
                    <a:pt x="277" y="510"/>
                    <a:pt x="277" y="510"/>
                  </a:cubicBezTo>
                  <a:cubicBezTo>
                    <a:pt x="374" y="510"/>
                    <a:pt x="425" y="449"/>
                    <a:pt x="425" y="373"/>
                  </a:cubicBezTo>
                  <a:cubicBezTo>
                    <a:pt x="425" y="309"/>
                    <a:pt x="381" y="256"/>
                    <a:pt x="327" y="247"/>
                  </a:cubicBezTo>
                  <a:close/>
                  <a:moveTo>
                    <a:pt x="109" y="92"/>
                  </a:moveTo>
                  <a:cubicBezTo>
                    <a:pt x="245" y="92"/>
                    <a:pt x="245" y="92"/>
                    <a:pt x="245" y="92"/>
                  </a:cubicBezTo>
                  <a:cubicBezTo>
                    <a:pt x="281" y="92"/>
                    <a:pt x="304" y="117"/>
                    <a:pt x="304" y="148"/>
                  </a:cubicBezTo>
                  <a:cubicBezTo>
                    <a:pt x="304" y="181"/>
                    <a:pt x="281" y="205"/>
                    <a:pt x="245" y="205"/>
                  </a:cubicBezTo>
                  <a:cubicBezTo>
                    <a:pt x="109" y="205"/>
                    <a:pt x="109" y="205"/>
                    <a:pt x="109" y="205"/>
                  </a:cubicBezTo>
                  <a:lnTo>
                    <a:pt x="109" y="92"/>
                  </a:lnTo>
                  <a:close/>
                  <a:moveTo>
                    <a:pt x="249" y="417"/>
                  </a:moveTo>
                  <a:cubicBezTo>
                    <a:pt x="249" y="418"/>
                    <a:pt x="249" y="418"/>
                    <a:pt x="249" y="418"/>
                  </a:cubicBezTo>
                  <a:cubicBezTo>
                    <a:pt x="109" y="418"/>
                    <a:pt x="109" y="418"/>
                    <a:pt x="109" y="418"/>
                  </a:cubicBezTo>
                  <a:cubicBezTo>
                    <a:pt x="109" y="298"/>
                    <a:pt x="109" y="298"/>
                    <a:pt x="109" y="298"/>
                  </a:cubicBezTo>
                  <a:cubicBezTo>
                    <a:pt x="249" y="298"/>
                    <a:pt x="249" y="298"/>
                    <a:pt x="249" y="298"/>
                  </a:cubicBezTo>
                  <a:cubicBezTo>
                    <a:pt x="292" y="298"/>
                    <a:pt x="315" y="325"/>
                    <a:pt x="315" y="357"/>
                  </a:cubicBezTo>
                  <a:cubicBezTo>
                    <a:pt x="315" y="394"/>
                    <a:pt x="290" y="417"/>
                    <a:pt x="249" y="4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5" name="Freeform 22">
              <a:extLst>
                <a:ext uri="{FF2B5EF4-FFF2-40B4-BE49-F238E27FC236}">
                  <a16:creationId xmlns:a16="http://schemas.microsoft.com/office/drawing/2014/main" id="{05C0F3AF-1E64-F4C9-5564-207AB298F6B9}"/>
                </a:ext>
              </a:extLst>
            </p:cNvPr>
            <p:cNvSpPr>
              <a:spLocks/>
            </p:cNvSpPr>
            <p:nvPr/>
          </p:nvSpPr>
          <p:spPr bwMode="auto">
            <a:xfrm>
              <a:off x="1139826" y="-103188"/>
              <a:ext cx="347663" cy="436563"/>
            </a:xfrm>
            <a:custGeom>
              <a:avLst/>
              <a:gdLst>
                <a:gd name="T0" fmla="*/ 59 w 420"/>
                <a:gd name="T1" fmla="*/ 363 h 527"/>
                <a:gd name="T2" fmla="*/ 221 w 420"/>
                <a:gd name="T3" fmla="*/ 431 h 527"/>
                <a:gd name="T4" fmla="*/ 310 w 420"/>
                <a:gd name="T5" fmla="*/ 374 h 527"/>
                <a:gd name="T6" fmla="*/ 207 w 420"/>
                <a:gd name="T7" fmla="*/ 309 h 527"/>
                <a:gd name="T8" fmla="*/ 17 w 420"/>
                <a:gd name="T9" fmla="*/ 154 h 527"/>
                <a:gd name="T10" fmla="*/ 210 w 420"/>
                <a:gd name="T11" fmla="*/ 0 h 527"/>
                <a:gd name="T12" fmla="*/ 409 w 420"/>
                <a:gd name="T13" fmla="*/ 71 h 527"/>
                <a:gd name="T14" fmla="*/ 349 w 420"/>
                <a:gd name="T15" fmla="*/ 151 h 527"/>
                <a:gd name="T16" fmla="*/ 203 w 420"/>
                <a:gd name="T17" fmla="*/ 95 h 527"/>
                <a:gd name="T18" fmla="*/ 128 w 420"/>
                <a:gd name="T19" fmla="*/ 147 h 527"/>
                <a:gd name="T20" fmla="*/ 229 w 420"/>
                <a:gd name="T21" fmla="*/ 206 h 527"/>
                <a:gd name="T22" fmla="*/ 420 w 420"/>
                <a:gd name="T23" fmla="*/ 363 h 527"/>
                <a:gd name="T24" fmla="*/ 216 w 420"/>
                <a:gd name="T25" fmla="*/ 527 h 527"/>
                <a:gd name="T26" fmla="*/ 0 w 420"/>
                <a:gd name="T27" fmla="*/ 446 h 527"/>
                <a:gd name="T28" fmla="*/ 59 w 420"/>
                <a:gd name="T29" fmla="*/ 363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0" h="527">
                  <a:moveTo>
                    <a:pt x="59" y="363"/>
                  </a:moveTo>
                  <a:cubicBezTo>
                    <a:pt x="95" y="400"/>
                    <a:pt x="151" y="431"/>
                    <a:pt x="221" y="431"/>
                  </a:cubicBezTo>
                  <a:cubicBezTo>
                    <a:pt x="281" y="431"/>
                    <a:pt x="310" y="403"/>
                    <a:pt x="310" y="374"/>
                  </a:cubicBezTo>
                  <a:cubicBezTo>
                    <a:pt x="310" y="336"/>
                    <a:pt x="266" y="323"/>
                    <a:pt x="207" y="309"/>
                  </a:cubicBezTo>
                  <a:cubicBezTo>
                    <a:pt x="124" y="290"/>
                    <a:pt x="17" y="267"/>
                    <a:pt x="17" y="154"/>
                  </a:cubicBezTo>
                  <a:cubicBezTo>
                    <a:pt x="17" y="69"/>
                    <a:pt x="90" y="0"/>
                    <a:pt x="210" y="0"/>
                  </a:cubicBezTo>
                  <a:cubicBezTo>
                    <a:pt x="291" y="0"/>
                    <a:pt x="359" y="24"/>
                    <a:pt x="409" y="71"/>
                  </a:cubicBezTo>
                  <a:cubicBezTo>
                    <a:pt x="349" y="151"/>
                    <a:pt x="349" y="151"/>
                    <a:pt x="349" y="151"/>
                  </a:cubicBezTo>
                  <a:cubicBezTo>
                    <a:pt x="308" y="113"/>
                    <a:pt x="253" y="95"/>
                    <a:pt x="203" y="95"/>
                  </a:cubicBezTo>
                  <a:cubicBezTo>
                    <a:pt x="154" y="95"/>
                    <a:pt x="128" y="117"/>
                    <a:pt x="128" y="147"/>
                  </a:cubicBezTo>
                  <a:cubicBezTo>
                    <a:pt x="128" y="182"/>
                    <a:pt x="170" y="192"/>
                    <a:pt x="229" y="206"/>
                  </a:cubicBezTo>
                  <a:cubicBezTo>
                    <a:pt x="313" y="225"/>
                    <a:pt x="420" y="250"/>
                    <a:pt x="420" y="363"/>
                  </a:cubicBezTo>
                  <a:cubicBezTo>
                    <a:pt x="420" y="457"/>
                    <a:pt x="353" y="527"/>
                    <a:pt x="216" y="527"/>
                  </a:cubicBezTo>
                  <a:cubicBezTo>
                    <a:pt x="118" y="527"/>
                    <a:pt x="48" y="494"/>
                    <a:pt x="0" y="446"/>
                  </a:cubicBezTo>
                  <a:lnTo>
                    <a:pt x="59" y="3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6" name="Rectangle 23">
              <a:extLst>
                <a:ext uri="{FF2B5EF4-FFF2-40B4-BE49-F238E27FC236}">
                  <a16:creationId xmlns:a16="http://schemas.microsoft.com/office/drawing/2014/main" id="{5308E799-0736-BCF1-CC1A-3F3E2248F93B}"/>
                </a:ext>
              </a:extLst>
            </p:cNvPr>
            <p:cNvSpPr>
              <a:spLocks noChangeArrowheads="1"/>
            </p:cNvSpPr>
            <p:nvPr/>
          </p:nvSpPr>
          <p:spPr bwMode="auto">
            <a:xfrm>
              <a:off x="1968501" y="-96838"/>
              <a:ext cx="88900" cy="422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7" name="Freeform 24">
              <a:extLst>
                <a:ext uri="{FF2B5EF4-FFF2-40B4-BE49-F238E27FC236}">
                  <a16:creationId xmlns:a16="http://schemas.microsoft.com/office/drawing/2014/main" id="{D9308C71-8329-D144-E136-1D34018B4D56}"/>
                </a:ext>
              </a:extLst>
            </p:cNvPr>
            <p:cNvSpPr>
              <a:spLocks noEditPoints="1"/>
            </p:cNvSpPr>
            <p:nvPr/>
          </p:nvSpPr>
          <p:spPr bwMode="auto">
            <a:xfrm>
              <a:off x="2498726" y="-31750"/>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7 h 136"/>
                <a:gd name="T12" fmla="*/ 113 w 113"/>
                <a:gd name="T13" fmla="*/ 68 h 136"/>
                <a:gd name="T14" fmla="*/ 92 w 113"/>
                <a:gd name="T15" fmla="*/ 119 h 136"/>
                <a:gd name="T16" fmla="*/ 78 w 113"/>
                <a:gd name="T17" fmla="*/ 28 h 136"/>
                <a:gd name="T18" fmla="*/ 45 w 113"/>
                <a:gd name="T19" fmla="*/ 16 h 136"/>
                <a:gd name="T20" fmla="*/ 20 w 113"/>
                <a:gd name="T21" fmla="*/ 16 h 136"/>
                <a:gd name="T22" fmla="*/ 20 w 113"/>
                <a:gd name="T23" fmla="*/ 120 h 136"/>
                <a:gd name="T24" fmla="*/ 45 w 113"/>
                <a:gd name="T25" fmla="*/ 120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6"/>
                    <a:pt x="92" y="17"/>
                  </a:cubicBezTo>
                  <a:cubicBezTo>
                    <a:pt x="103" y="28"/>
                    <a:pt x="113" y="44"/>
                    <a:pt x="113" y="68"/>
                  </a:cubicBezTo>
                  <a:cubicBezTo>
                    <a:pt x="113" y="91"/>
                    <a:pt x="104" y="108"/>
                    <a:pt x="92" y="119"/>
                  </a:cubicBezTo>
                  <a:close/>
                  <a:moveTo>
                    <a:pt x="78" y="28"/>
                  </a:moveTo>
                  <a:cubicBezTo>
                    <a:pt x="70" y="20"/>
                    <a:pt x="59" y="16"/>
                    <a:pt x="45" y="16"/>
                  </a:cubicBezTo>
                  <a:cubicBezTo>
                    <a:pt x="20" y="16"/>
                    <a:pt x="20" y="16"/>
                    <a:pt x="20" y="16"/>
                  </a:cubicBezTo>
                  <a:cubicBezTo>
                    <a:pt x="20" y="120"/>
                    <a:pt x="20" y="120"/>
                    <a:pt x="20" y="120"/>
                  </a:cubicBezTo>
                  <a:cubicBezTo>
                    <a:pt x="45" y="120"/>
                    <a:pt x="45" y="120"/>
                    <a:pt x="45" y="120"/>
                  </a:cubicBezTo>
                  <a:cubicBezTo>
                    <a:pt x="58" y="120"/>
                    <a:pt x="69" y="116"/>
                    <a:pt x="78" y="107"/>
                  </a:cubicBezTo>
                  <a:cubicBezTo>
                    <a:pt x="87" y="98"/>
                    <a:pt x="92" y="85"/>
                    <a:pt x="92" y="68"/>
                  </a:cubicBezTo>
                  <a:cubicBezTo>
                    <a:pt x="92" y="51"/>
                    <a:pt x="87" y="37"/>
                    <a:pt x="7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8" name="Freeform 25">
              <a:extLst>
                <a:ext uri="{FF2B5EF4-FFF2-40B4-BE49-F238E27FC236}">
                  <a16:creationId xmlns:a16="http://schemas.microsoft.com/office/drawing/2014/main" id="{9B065B41-2B00-5183-95B8-2C97D2776E9F}"/>
                </a:ext>
              </a:extLst>
            </p:cNvPr>
            <p:cNvSpPr>
              <a:spLocks/>
            </p:cNvSpPr>
            <p:nvPr/>
          </p:nvSpPr>
          <p:spPr bwMode="auto">
            <a:xfrm>
              <a:off x="2611438" y="-3175"/>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9" name="Freeform 26">
              <a:extLst>
                <a:ext uri="{FF2B5EF4-FFF2-40B4-BE49-F238E27FC236}">
                  <a16:creationId xmlns:a16="http://schemas.microsoft.com/office/drawing/2014/main" id="{AEBBA209-4388-44E3-1F5D-110C6416935E}"/>
                </a:ext>
              </a:extLst>
            </p:cNvPr>
            <p:cNvSpPr>
              <a:spLocks noEditPoints="1"/>
            </p:cNvSpPr>
            <p:nvPr/>
          </p:nvSpPr>
          <p:spPr bwMode="auto">
            <a:xfrm>
              <a:off x="2670176" y="-36513"/>
              <a:ext cx="20638" cy="117475"/>
            </a:xfrm>
            <a:custGeom>
              <a:avLst/>
              <a:gdLst>
                <a:gd name="T0" fmla="*/ 13 w 25"/>
                <a:gd name="T1" fmla="*/ 24 h 143"/>
                <a:gd name="T2" fmla="*/ 0 w 25"/>
                <a:gd name="T3" fmla="*/ 12 h 143"/>
                <a:gd name="T4" fmla="*/ 13 w 25"/>
                <a:gd name="T5" fmla="*/ 0 h 143"/>
                <a:gd name="T6" fmla="*/ 25 w 25"/>
                <a:gd name="T7" fmla="*/ 12 h 143"/>
                <a:gd name="T8" fmla="*/ 13 w 25"/>
                <a:gd name="T9" fmla="*/ 24 h 143"/>
                <a:gd name="T10" fmla="*/ 4 w 25"/>
                <a:gd name="T11" fmla="*/ 143 h 143"/>
                <a:gd name="T12" fmla="*/ 4 w 25"/>
                <a:gd name="T13" fmla="*/ 44 h 143"/>
                <a:gd name="T14" fmla="*/ 22 w 25"/>
                <a:gd name="T15" fmla="*/ 44 h 143"/>
                <a:gd name="T16" fmla="*/ 22 w 25"/>
                <a:gd name="T17" fmla="*/ 143 h 143"/>
                <a:gd name="T18" fmla="*/ 4 w 25"/>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3">
                  <a:moveTo>
                    <a:pt x="13" y="24"/>
                  </a:moveTo>
                  <a:cubicBezTo>
                    <a:pt x="6" y="24"/>
                    <a:pt x="0" y="19"/>
                    <a:pt x="0" y="12"/>
                  </a:cubicBezTo>
                  <a:cubicBezTo>
                    <a:pt x="0" y="5"/>
                    <a:pt x="6" y="0"/>
                    <a:pt x="13" y="0"/>
                  </a:cubicBezTo>
                  <a:cubicBezTo>
                    <a:pt x="20" y="0"/>
                    <a:pt x="25" y="5"/>
                    <a:pt x="25" y="12"/>
                  </a:cubicBezTo>
                  <a:cubicBezTo>
                    <a:pt x="25"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0" name="Freeform 27">
              <a:extLst>
                <a:ext uri="{FF2B5EF4-FFF2-40B4-BE49-F238E27FC236}">
                  <a16:creationId xmlns:a16="http://schemas.microsoft.com/office/drawing/2014/main" id="{4524D336-2EEE-036C-C9C9-0D5F156C9443}"/>
                </a:ext>
              </a:extLst>
            </p:cNvPr>
            <p:cNvSpPr>
              <a:spLocks/>
            </p:cNvSpPr>
            <p:nvPr/>
          </p:nvSpPr>
          <p:spPr bwMode="auto">
            <a:xfrm>
              <a:off x="2701926" y="-1588"/>
              <a:ext cx="80963" cy="82550"/>
            </a:xfrm>
            <a:custGeom>
              <a:avLst/>
              <a:gdLst>
                <a:gd name="T0" fmla="*/ 31 w 51"/>
                <a:gd name="T1" fmla="*/ 52 h 52"/>
                <a:gd name="T2" fmla="*/ 20 w 51"/>
                <a:gd name="T3" fmla="*/ 52 h 52"/>
                <a:gd name="T4" fmla="*/ 0 w 51"/>
                <a:gd name="T5" fmla="*/ 0 h 52"/>
                <a:gd name="T6" fmla="*/ 11 w 51"/>
                <a:gd name="T7" fmla="*/ 0 h 52"/>
                <a:gd name="T8" fmla="*/ 25 w 51"/>
                <a:gd name="T9" fmla="*/ 42 h 52"/>
                <a:gd name="T10" fmla="*/ 40 w 51"/>
                <a:gd name="T11" fmla="*/ 0 h 52"/>
                <a:gd name="T12" fmla="*/ 51 w 51"/>
                <a:gd name="T13" fmla="*/ 0 h 52"/>
                <a:gd name="T14" fmla="*/ 31 w 51"/>
                <a:gd name="T15" fmla="*/ 52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52">
                  <a:moveTo>
                    <a:pt x="31" y="52"/>
                  </a:moveTo>
                  <a:lnTo>
                    <a:pt x="20" y="52"/>
                  </a:lnTo>
                  <a:lnTo>
                    <a:pt x="0" y="0"/>
                  </a:lnTo>
                  <a:lnTo>
                    <a:pt x="11" y="0"/>
                  </a:lnTo>
                  <a:lnTo>
                    <a:pt x="25" y="42"/>
                  </a:lnTo>
                  <a:lnTo>
                    <a:pt x="40" y="0"/>
                  </a:lnTo>
                  <a:lnTo>
                    <a:pt x="51" y="0"/>
                  </a:lnTo>
                  <a:lnTo>
                    <a:pt x="31" y="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1" name="Freeform 28">
              <a:extLst>
                <a:ext uri="{FF2B5EF4-FFF2-40B4-BE49-F238E27FC236}">
                  <a16:creationId xmlns:a16="http://schemas.microsoft.com/office/drawing/2014/main" id="{7957D02A-F6AA-E7FB-776F-5DF982079E20}"/>
                </a:ext>
              </a:extLst>
            </p:cNvPr>
            <p:cNvSpPr>
              <a:spLocks noEditPoints="1"/>
            </p:cNvSpPr>
            <p:nvPr/>
          </p:nvSpPr>
          <p:spPr bwMode="auto">
            <a:xfrm>
              <a:off x="2789238" y="-3175"/>
              <a:ext cx="74613" cy="85725"/>
            </a:xfrm>
            <a:custGeom>
              <a:avLst/>
              <a:gdLst>
                <a:gd name="T0" fmla="*/ 20 w 90"/>
                <a:gd name="T1" fmla="*/ 56 h 103"/>
                <a:gd name="T2" fmla="*/ 49 w 90"/>
                <a:gd name="T3" fmla="*/ 88 h 103"/>
                <a:gd name="T4" fmla="*/ 80 w 90"/>
                <a:gd name="T5" fmla="*/ 77 h 103"/>
                <a:gd name="T6" fmla="*/ 87 w 90"/>
                <a:gd name="T7" fmla="*/ 89 h 103"/>
                <a:gd name="T8" fmla="*/ 47 w 90"/>
                <a:gd name="T9" fmla="*/ 103 h 103"/>
                <a:gd name="T10" fmla="*/ 0 w 90"/>
                <a:gd name="T11" fmla="*/ 52 h 103"/>
                <a:gd name="T12" fmla="*/ 47 w 90"/>
                <a:gd name="T13" fmla="*/ 0 h 103"/>
                <a:gd name="T14" fmla="*/ 90 w 90"/>
                <a:gd name="T15" fmla="*/ 49 h 103"/>
                <a:gd name="T16" fmla="*/ 90 w 90"/>
                <a:gd name="T17" fmla="*/ 56 h 103"/>
                <a:gd name="T18" fmla="*/ 20 w 90"/>
                <a:gd name="T19" fmla="*/ 56 h 103"/>
                <a:gd name="T20" fmla="*/ 46 w 90"/>
                <a:gd name="T21" fmla="*/ 15 h 103"/>
                <a:gd name="T22" fmla="*/ 19 w 90"/>
                <a:gd name="T23" fmla="*/ 43 h 103"/>
                <a:gd name="T24" fmla="*/ 71 w 90"/>
                <a:gd name="T25" fmla="*/ 43 h 103"/>
                <a:gd name="T26" fmla="*/ 46 w 90"/>
                <a:gd name="T27" fmla="*/ 15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6"/>
                    <a:pt x="31" y="88"/>
                    <a:pt x="49" y="88"/>
                  </a:cubicBezTo>
                  <a:cubicBezTo>
                    <a:pt x="68" y="88"/>
                    <a:pt x="79" y="78"/>
                    <a:pt x="80" y="77"/>
                  </a:cubicBezTo>
                  <a:cubicBezTo>
                    <a:pt x="87" y="89"/>
                    <a:pt x="87" y="89"/>
                    <a:pt x="87" y="89"/>
                  </a:cubicBezTo>
                  <a:cubicBezTo>
                    <a:pt x="87" y="89"/>
                    <a:pt x="74" y="103"/>
                    <a:pt x="47" y="103"/>
                  </a:cubicBezTo>
                  <a:cubicBezTo>
                    <a:pt x="20" y="103"/>
                    <a:pt x="0" y="85"/>
                    <a:pt x="0" y="52"/>
                  </a:cubicBezTo>
                  <a:cubicBezTo>
                    <a:pt x="0" y="20"/>
                    <a:pt x="21" y="0"/>
                    <a:pt x="47" y="0"/>
                  </a:cubicBezTo>
                  <a:cubicBezTo>
                    <a:pt x="74" y="0"/>
                    <a:pt x="90" y="20"/>
                    <a:pt x="90" y="49"/>
                  </a:cubicBezTo>
                  <a:cubicBezTo>
                    <a:pt x="90" y="56"/>
                    <a:pt x="90" y="56"/>
                    <a:pt x="90" y="56"/>
                  </a:cubicBezTo>
                  <a:cubicBezTo>
                    <a:pt x="20" y="56"/>
                    <a:pt x="20" y="56"/>
                    <a:pt x="20" y="56"/>
                  </a:cubicBezTo>
                  <a:close/>
                  <a:moveTo>
                    <a:pt x="46" y="15"/>
                  </a:moveTo>
                  <a:cubicBezTo>
                    <a:pt x="28" y="15"/>
                    <a:pt x="20" y="30"/>
                    <a:pt x="19" y="43"/>
                  </a:cubicBezTo>
                  <a:cubicBezTo>
                    <a:pt x="71" y="43"/>
                    <a:pt x="71" y="43"/>
                    <a:pt x="71" y="43"/>
                  </a:cubicBezTo>
                  <a:cubicBezTo>
                    <a:pt x="71" y="28"/>
                    <a:pt x="64" y="15"/>
                    <a:pt x="46"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2" name="Freeform 29">
              <a:extLst>
                <a:ext uri="{FF2B5EF4-FFF2-40B4-BE49-F238E27FC236}">
                  <a16:creationId xmlns:a16="http://schemas.microsoft.com/office/drawing/2014/main" id="{C091E53F-E8FB-D219-1C2C-C8CDF3A477E2}"/>
                </a:ext>
              </a:extLst>
            </p:cNvPr>
            <p:cNvSpPr>
              <a:spLocks/>
            </p:cNvSpPr>
            <p:nvPr/>
          </p:nvSpPr>
          <p:spPr bwMode="auto">
            <a:xfrm>
              <a:off x="2882901" y="-3175"/>
              <a:ext cx="68263" cy="84138"/>
            </a:xfrm>
            <a:custGeom>
              <a:avLst/>
              <a:gdLst>
                <a:gd name="T0" fmla="*/ 65 w 84"/>
                <a:gd name="T1" fmla="*/ 101 h 101"/>
                <a:gd name="T2" fmla="*/ 65 w 84"/>
                <a:gd name="T3" fmla="*/ 42 h 101"/>
                <a:gd name="T4" fmla="*/ 45 w 84"/>
                <a:gd name="T5" fmla="*/ 16 h 101"/>
                <a:gd name="T6" fmla="*/ 18 w 84"/>
                <a:gd name="T7" fmla="*/ 42 h 101"/>
                <a:gd name="T8" fmla="*/ 18 w 84"/>
                <a:gd name="T9" fmla="*/ 101 h 101"/>
                <a:gd name="T10" fmla="*/ 0 w 84"/>
                <a:gd name="T11" fmla="*/ 101 h 101"/>
                <a:gd name="T12" fmla="*/ 0 w 84"/>
                <a:gd name="T13" fmla="*/ 2 h 101"/>
                <a:gd name="T14" fmla="*/ 17 w 84"/>
                <a:gd name="T15" fmla="*/ 2 h 101"/>
                <a:gd name="T16" fmla="*/ 18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0" y="32"/>
                    <a:pt x="18" y="42"/>
                  </a:cubicBezTo>
                  <a:cubicBezTo>
                    <a:pt x="18" y="101"/>
                    <a:pt x="18" y="101"/>
                    <a:pt x="18" y="101"/>
                  </a:cubicBezTo>
                  <a:cubicBezTo>
                    <a:pt x="0" y="101"/>
                    <a:pt x="0" y="101"/>
                    <a:pt x="0" y="101"/>
                  </a:cubicBezTo>
                  <a:cubicBezTo>
                    <a:pt x="0" y="2"/>
                    <a:pt x="0" y="2"/>
                    <a:pt x="0" y="2"/>
                  </a:cubicBezTo>
                  <a:cubicBezTo>
                    <a:pt x="17" y="2"/>
                    <a:pt x="17" y="2"/>
                    <a:pt x="17" y="2"/>
                  </a:cubicBezTo>
                  <a:cubicBezTo>
                    <a:pt x="18" y="20"/>
                    <a:pt x="18" y="20"/>
                    <a:pt x="18"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3" name="Freeform 30">
              <a:extLst>
                <a:ext uri="{FF2B5EF4-FFF2-40B4-BE49-F238E27FC236}">
                  <a16:creationId xmlns:a16="http://schemas.microsoft.com/office/drawing/2014/main" id="{D8C0F936-155F-B9D3-105E-CB4A7E9C8F31}"/>
                </a:ext>
              </a:extLst>
            </p:cNvPr>
            <p:cNvSpPr>
              <a:spLocks noEditPoints="1"/>
            </p:cNvSpPr>
            <p:nvPr/>
          </p:nvSpPr>
          <p:spPr bwMode="auto">
            <a:xfrm>
              <a:off x="3006726" y="-34925"/>
              <a:ext cx="79375" cy="117475"/>
            </a:xfrm>
            <a:custGeom>
              <a:avLst/>
              <a:gdLst>
                <a:gd name="T0" fmla="*/ 50 w 95"/>
                <a:gd name="T1" fmla="*/ 142 h 142"/>
                <a:gd name="T2" fmla="*/ 20 w 95"/>
                <a:gd name="T3" fmla="*/ 125 h 142"/>
                <a:gd name="T4" fmla="*/ 17 w 95"/>
                <a:gd name="T5" fmla="*/ 140 h 142"/>
                <a:gd name="T6" fmla="*/ 0 w 95"/>
                <a:gd name="T7" fmla="*/ 140 h 142"/>
                <a:gd name="T8" fmla="*/ 0 w 95"/>
                <a:gd name="T9" fmla="*/ 0 h 142"/>
                <a:gd name="T10" fmla="*/ 19 w 95"/>
                <a:gd name="T11" fmla="*/ 0 h 142"/>
                <a:gd name="T12" fmla="*/ 19 w 95"/>
                <a:gd name="T13" fmla="*/ 57 h 142"/>
                <a:gd name="T14" fmla="*/ 52 w 95"/>
                <a:gd name="T15" fmla="*/ 39 h 142"/>
                <a:gd name="T16" fmla="*/ 94 w 95"/>
                <a:gd name="T17" fmla="*/ 91 h 142"/>
                <a:gd name="T18" fmla="*/ 50 w 95"/>
                <a:gd name="T19" fmla="*/ 142 h 142"/>
                <a:gd name="T20" fmla="*/ 47 w 95"/>
                <a:gd name="T21" fmla="*/ 55 h 142"/>
                <a:gd name="T22" fmla="*/ 18 w 95"/>
                <a:gd name="T23" fmla="*/ 91 h 142"/>
                <a:gd name="T24" fmla="*/ 46 w 95"/>
                <a:gd name="T25" fmla="*/ 127 h 142"/>
                <a:gd name="T26" fmla="*/ 75 w 95"/>
                <a:gd name="T27" fmla="*/ 91 h 142"/>
                <a:gd name="T28" fmla="*/ 47 w 95"/>
                <a:gd name="T29" fmla="*/ 5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5" h="142">
                  <a:moveTo>
                    <a:pt x="50" y="142"/>
                  </a:moveTo>
                  <a:cubicBezTo>
                    <a:pt x="31" y="142"/>
                    <a:pt x="22" y="129"/>
                    <a:pt x="20" y="125"/>
                  </a:cubicBezTo>
                  <a:cubicBezTo>
                    <a:pt x="17" y="140"/>
                    <a:pt x="17" y="140"/>
                    <a:pt x="17" y="140"/>
                  </a:cubicBezTo>
                  <a:cubicBezTo>
                    <a:pt x="0" y="140"/>
                    <a:pt x="0" y="140"/>
                    <a:pt x="0" y="140"/>
                  </a:cubicBezTo>
                  <a:cubicBezTo>
                    <a:pt x="0" y="0"/>
                    <a:pt x="0" y="0"/>
                    <a:pt x="0" y="0"/>
                  </a:cubicBezTo>
                  <a:cubicBezTo>
                    <a:pt x="19" y="0"/>
                    <a:pt x="19" y="0"/>
                    <a:pt x="19" y="0"/>
                  </a:cubicBezTo>
                  <a:cubicBezTo>
                    <a:pt x="19" y="57"/>
                    <a:pt x="19" y="57"/>
                    <a:pt x="19" y="57"/>
                  </a:cubicBezTo>
                  <a:cubicBezTo>
                    <a:pt x="20" y="55"/>
                    <a:pt x="31" y="39"/>
                    <a:pt x="52" y="39"/>
                  </a:cubicBezTo>
                  <a:cubicBezTo>
                    <a:pt x="78" y="39"/>
                    <a:pt x="94" y="61"/>
                    <a:pt x="94" y="91"/>
                  </a:cubicBezTo>
                  <a:cubicBezTo>
                    <a:pt x="95" y="121"/>
                    <a:pt x="77" y="142"/>
                    <a:pt x="50" y="142"/>
                  </a:cubicBezTo>
                  <a:close/>
                  <a:moveTo>
                    <a:pt x="47" y="55"/>
                  </a:moveTo>
                  <a:cubicBezTo>
                    <a:pt x="30" y="55"/>
                    <a:pt x="18" y="71"/>
                    <a:pt x="18" y="91"/>
                  </a:cubicBezTo>
                  <a:cubicBezTo>
                    <a:pt x="18" y="110"/>
                    <a:pt x="29" y="127"/>
                    <a:pt x="46" y="127"/>
                  </a:cubicBezTo>
                  <a:cubicBezTo>
                    <a:pt x="63" y="127"/>
                    <a:pt x="75" y="111"/>
                    <a:pt x="75" y="91"/>
                  </a:cubicBezTo>
                  <a:cubicBezTo>
                    <a:pt x="75" y="71"/>
                    <a:pt x="64" y="55"/>
                    <a:pt x="47" y="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4" name="Freeform 31">
              <a:extLst>
                <a:ext uri="{FF2B5EF4-FFF2-40B4-BE49-F238E27FC236}">
                  <a16:creationId xmlns:a16="http://schemas.microsoft.com/office/drawing/2014/main" id="{B3C06BAF-2606-07B2-0633-EFEFFAE9986C}"/>
                </a:ext>
              </a:extLst>
            </p:cNvPr>
            <p:cNvSpPr>
              <a:spLocks/>
            </p:cNvSpPr>
            <p:nvPr/>
          </p:nvSpPr>
          <p:spPr bwMode="auto">
            <a:xfrm>
              <a:off x="3094038" y="-1588"/>
              <a:ext cx="79375" cy="114300"/>
            </a:xfrm>
            <a:custGeom>
              <a:avLst/>
              <a:gdLst>
                <a:gd name="T0" fmla="*/ 52 w 96"/>
                <a:gd name="T1" fmla="*/ 113 h 136"/>
                <a:gd name="T2" fmla="*/ 26 w 96"/>
                <a:gd name="T3" fmla="*/ 136 h 136"/>
                <a:gd name="T4" fmla="*/ 7 w 96"/>
                <a:gd name="T5" fmla="*/ 132 h 136"/>
                <a:gd name="T6" fmla="*/ 11 w 96"/>
                <a:gd name="T7" fmla="*/ 117 h 136"/>
                <a:gd name="T8" fmla="*/ 22 w 96"/>
                <a:gd name="T9" fmla="*/ 120 h 136"/>
                <a:gd name="T10" fmla="*/ 33 w 96"/>
                <a:gd name="T11" fmla="*/ 110 h 136"/>
                <a:gd name="T12" fmla="*/ 38 w 96"/>
                <a:gd name="T13" fmla="*/ 98 h 136"/>
                <a:gd name="T14" fmla="*/ 0 w 96"/>
                <a:gd name="T15" fmla="*/ 0 h 136"/>
                <a:gd name="T16" fmla="*/ 20 w 96"/>
                <a:gd name="T17" fmla="*/ 0 h 136"/>
                <a:gd name="T18" fmla="*/ 48 w 96"/>
                <a:gd name="T19" fmla="*/ 81 h 136"/>
                <a:gd name="T20" fmla="*/ 76 w 96"/>
                <a:gd name="T21" fmla="*/ 0 h 136"/>
                <a:gd name="T22" fmla="*/ 96 w 96"/>
                <a:gd name="T23" fmla="*/ 0 h 136"/>
                <a:gd name="T24" fmla="*/ 52 w 96"/>
                <a:gd name="T25" fmla="*/ 113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36">
                  <a:moveTo>
                    <a:pt x="52" y="113"/>
                  </a:moveTo>
                  <a:cubicBezTo>
                    <a:pt x="45" y="129"/>
                    <a:pt x="38" y="136"/>
                    <a:pt x="26" y="136"/>
                  </a:cubicBezTo>
                  <a:cubicBezTo>
                    <a:pt x="13" y="136"/>
                    <a:pt x="7" y="132"/>
                    <a:pt x="7" y="132"/>
                  </a:cubicBezTo>
                  <a:cubicBezTo>
                    <a:pt x="11" y="117"/>
                    <a:pt x="11" y="117"/>
                    <a:pt x="11" y="117"/>
                  </a:cubicBezTo>
                  <a:cubicBezTo>
                    <a:pt x="11" y="117"/>
                    <a:pt x="17" y="120"/>
                    <a:pt x="22" y="120"/>
                  </a:cubicBezTo>
                  <a:cubicBezTo>
                    <a:pt x="27" y="120"/>
                    <a:pt x="30" y="118"/>
                    <a:pt x="33" y="110"/>
                  </a:cubicBezTo>
                  <a:cubicBezTo>
                    <a:pt x="38" y="98"/>
                    <a:pt x="38" y="98"/>
                    <a:pt x="38" y="98"/>
                  </a:cubicBezTo>
                  <a:cubicBezTo>
                    <a:pt x="0" y="0"/>
                    <a:pt x="0" y="0"/>
                    <a:pt x="0" y="0"/>
                  </a:cubicBezTo>
                  <a:cubicBezTo>
                    <a:pt x="20" y="0"/>
                    <a:pt x="20" y="0"/>
                    <a:pt x="20" y="0"/>
                  </a:cubicBezTo>
                  <a:cubicBezTo>
                    <a:pt x="48" y="81"/>
                    <a:pt x="48" y="81"/>
                    <a:pt x="48" y="81"/>
                  </a:cubicBezTo>
                  <a:cubicBezTo>
                    <a:pt x="76" y="0"/>
                    <a:pt x="76" y="0"/>
                    <a:pt x="76" y="0"/>
                  </a:cubicBezTo>
                  <a:cubicBezTo>
                    <a:pt x="96" y="0"/>
                    <a:pt x="96" y="0"/>
                    <a:pt x="96" y="0"/>
                  </a:cubicBezTo>
                  <a:lnTo>
                    <a:pt x="52"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5" name="Rectangle 32">
              <a:extLst>
                <a:ext uri="{FF2B5EF4-FFF2-40B4-BE49-F238E27FC236}">
                  <a16:creationId xmlns:a16="http://schemas.microsoft.com/office/drawing/2014/main" id="{28E831E1-5403-0391-CFF1-44334240480E}"/>
                </a:ext>
              </a:extLst>
            </p:cNvPr>
            <p:cNvSpPr>
              <a:spLocks noChangeArrowheads="1"/>
            </p:cNvSpPr>
            <p:nvPr/>
          </p:nvSpPr>
          <p:spPr bwMode="auto">
            <a:xfrm>
              <a:off x="3219451" y="-31750"/>
              <a:ext cx="17463" cy="1127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6" name="Freeform 33">
              <a:extLst>
                <a:ext uri="{FF2B5EF4-FFF2-40B4-BE49-F238E27FC236}">
                  <a16:creationId xmlns:a16="http://schemas.microsoft.com/office/drawing/2014/main" id="{C26B6476-3E8D-9E7B-540C-E0FEFAD5DB9D}"/>
                </a:ext>
              </a:extLst>
            </p:cNvPr>
            <p:cNvSpPr>
              <a:spLocks/>
            </p:cNvSpPr>
            <p:nvPr/>
          </p:nvSpPr>
          <p:spPr bwMode="auto">
            <a:xfrm>
              <a:off x="3263901" y="-3175"/>
              <a:ext cx="69850" cy="84138"/>
            </a:xfrm>
            <a:custGeom>
              <a:avLst/>
              <a:gdLst>
                <a:gd name="T0" fmla="*/ 65 w 84"/>
                <a:gd name="T1" fmla="*/ 101 h 101"/>
                <a:gd name="T2" fmla="*/ 65 w 84"/>
                <a:gd name="T3" fmla="*/ 42 h 101"/>
                <a:gd name="T4" fmla="*/ 45 w 84"/>
                <a:gd name="T5" fmla="*/ 16 h 101"/>
                <a:gd name="T6" fmla="*/ 19 w 84"/>
                <a:gd name="T7" fmla="*/ 42 h 101"/>
                <a:gd name="T8" fmla="*/ 19 w 84"/>
                <a:gd name="T9" fmla="*/ 101 h 101"/>
                <a:gd name="T10" fmla="*/ 0 w 84"/>
                <a:gd name="T11" fmla="*/ 101 h 101"/>
                <a:gd name="T12" fmla="*/ 0 w 84"/>
                <a:gd name="T13" fmla="*/ 2 h 101"/>
                <a:gd name="T14" fmla="*/ 18 w 84"/>
                <a:gd name="T15" fmla="*/ 2 h 101"/>
                <a:gd name="T16" fmla="*/ 19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1" y="32"/>
                    <a:pt x="19" y="42"/>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7" name="Freeform 34">
              <a:extLst>
                <a:ext uri="{FF2B5EF4-FFF2-40B4-BE49-F238E27FC236}">
                  <a16:creationId xmlns:a16="http://schemas.microsoft.com/office/drawing/2014/main" id="{944C5982-3C91-7F73-09A4-D3869163BA38}"/>
                </a:ext>
              </a:extLst>
            </p:cNvPr>
            <p:cNvSpPr>
              <a:spLocks/>
            </p:cNvSpPr>
            <p:nvPr/>
          </p:nvSpPr>
          <p:spPr bwMode="auto">
            <a:xfrm>
              <a:off x="3349626" y="-3175"/>
              <a:ext cx="63500" cy="85725"/>
            </a:xfrm>
            <a:custGeom>
              <a:avLst/>
              <a:gdLst>
                <a:gd name="T0" fmla="*/ 68 w 78"/>
                <a:gd name="T1" fmla="*/ 94 h 103"/>
                <a:gd name="T2" fmla="*/ 39 w 78"/>
                <a:gd name="T3" fmla="*/ 103 h 103"/>
                <a:gd name="T4" fmla="*/ 0 w 78"/>
                <a:gd name="T5" fmla="*/ 86 h 103"/>
                <a:gd name="T6" fmla="*/ 10 w 78"/>
                <a:gd name="T7" fmla="*/ 74 h 103"/>
                <a:gd name="T8" fmla="*/ 39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2" y="99"/>
                    <a:pt x="54" y="103"/>
                    <a:pt x="39" y="103"/>
                  </a:cubicBezTo>
                  <a:cubicBezTo>
                    <a:pt x="19" y="103"/>
                    <a:pt x="4" y="91"/>
                    <a:pt x="0" y="86"/>
                  </a:cubicBezTo>
                  <a:cubicBezTo>
                    <a:pt x="10" y="74"/>
                    <a:pt x="10" y="74"/>
                    <a:pt x="10" y="74"/>
                  </a:cubicBezTo>
                  <a:cubicBezTo>
                    <a:pt x="16" y="80"/>
                    <a:pt x="28" y="88"/>
                    <a:pt x="39" y="88"/>
                  </a:cubicBezTo>
                  <a:cubicBezTo>
                    <a:pt x="51" y="88"/>
                    <a:pt x="59" y="84"/>
                    <a:pt x="59" y="75"/>
                  </a:cubicBezTo>
                  <a:cubicBezTo>
                    <a:pt x="59" y="66"/>
                    <a:pt x="49" y="63"/>
                    <a:pt x="43" y="61"/>
                  </a:cubicBezTo>
                  <a:cubicBezTo>
                    <a:pt x="37"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3" y="89"/>
                    <a:pt x="6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8" name="Freeform 35">
              <a:extLst>
                <a:ext uri="{FF2B5EF4-FFF2-40B4-BE49-F238E27FC236}">
                  <a16:creationId xmlns:a16="http://schemas.microsoft.com/office/drawing/2014/main" id="{948AB8FF-2BA3-9E06-B8CF-1E2C0011DA34}"/>
                </a:ext>
              </a:extLst>
            </p:cNvPr>
            <p:cNvSpPr>
              <a:spLocks noEditPoints="1"/>
            </p:cNvSpPr>
            <p:nvPr/>
          </p:nvSpPr>
          <p:spPr bwMode="auto">
            <a:xfrm>
              <a:off x="3429001" y="-36513"/>
              <a:ext cx="20638" cy="117475"/>
            </a:xfrm>
            <a:custGeom>
              <a:avLst/>
              <a:gdLst>
                <a:gd name="T0" fmla="*/ 13 w 26"/>
                <a:gd name="T1" fmla="*/ 24 h 143"/>
                <a:gd name="T2" fmla="*/ 0 w 26"/>
                <a:gd name="T3" fmla="*/ 12 h 143"/>
                <a:gd name="T4" fmla="*/ 13 w 26"/>
                <a:gd name="T5" fmla="*/ 0 h 143"/>
                <a:gd name="T6" fmla="*/ 26 w 26"/>
                <a:gd name="T7" fmla="*/ 12 h 143"/>
                <a:gd name="T8" fmla="*/ 13 w 26"/>
                <a:gd name="T9" fmla="*/ 24 h 143"/>
                <a:gd name="T10" fmla="*/ 4 w 26"/>
                <a:gd name="T11" fmla="*/ 143 h 143"/>
                <a:gd name="T12" fmla="*/ 4 w 26"/>
                <a:gd name="T13" fmla="*/ 44 h 143"/>
                <a:gd name="T14" fmla="*/ 22 w 26"/>
                <a:gd name="T15" fmla="*/ 44 h 143"/>
                <a:gd name="T16" fmla="*/ 22 w 26"/>
                <a:gd name="T17" fmla="*/ 143 h 143"/>
                <a:gd name="T18" fmla="*/ 4 w 26"/>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3">
                  <a:moveTo>
                    <a:pt x="13" y="24"/>
                  </a:moveTo>
                  <a:cubicBezTo>
                    <a:pt x="6" y="24"/>
                    <a:pt x="0" y="19"/>
                    <a:pt x="0" y="12"/>
                  </a:cubicBezTo>
                  <a:cubicBezTo>
                    <a:pt x="0" y="5"/>
                    <a:pt x="6" y="0"/>
                    <a:pt x="13" y="0"/>
                  </a:cubicBezTo>
                  <a:cubicBezTo>
                    <a:pt x="20" y="0"/>
                    <a:pt x="26" y="5"/>
                    <a:pt x="26" y="12"/>
                  </a:cubicBezTo>
                  <a:cubicBezTo>
                    <a:pt x="26"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9" name="Freeform 36">
              <a:extLst>
                <a:ext uri="{FF2B5EF4-FFF2-40B4-BE49-F238E27FC236}">
                  <a16:creationId xmlns:a16="http://schemas.microsoft.com/office/drawing/2014/main" id="{914FBE95-5DCD-B09C-05FA-773F884D73D9}"/>
                </a:ext>
              </a:extLst>
            </p:cNvPr>
            <p:cNvSpPr>
              <a:spLocks noEditPoints="1"/>
            </p:cNvSpPr>
            <p:nvPr/>
          </p:nvSpPr>
          <p:spPr bwMode="auto">
            <a:xfrm>
              <a:off x="3465513" y="-3175"/>
              <a:ext cx="77788" cy="115888"/>
            </a:xfrm>
            <a:custGeom>
              <a:avLst/>
              <a:gdLst>
                <a:gd name="T0" fmla="*/ 84 w 94"/>
                <a:gd name="T1" fmla="*/ 122 h 138"/>
                <a:gd name="T2" fmla="*/ 44 w 94"/>
                <a:gd name="T3" fmla="*/ 138 h 138"/>
                <a:gd name="T4" fmla="*/ 5 w 94"/>
                <a:gd name="T5" fmla="*/ 126 h 138"/>
                <a:gd name="T6" fmla="*/ 12 w 94"/>
                <a:gd name="T7" fmla="*/ 112 h 138"/>
                <a:gd name="T8" fmla="*/ 43 w 94"/>
                <a:gd name="T9" fmla="*/ 122 h 138"/>
                <a:gd name="T10" fmla="*/ 67 w 94"/>
                <a:gd name="T11" fmla="*/ 113 h 138"/>
                <a:gd name="T12" fmla="*/ 74 w 94"/>
                <a:gd name="T13" fmla="*/ 89 h 138"/>
                <a:gd name="T14" fmla="*/ 74 w 94"/>
                <a:gd name="T15" fmla="*/ 80 h 138"/>
                <a:gd name="T16" fmla="*/ 42 w 94"/>
                <a:gd name="T17" fmla="*/ 99 h 138"/>
                <a:gd name="T18" fmla="*/ 0 w 94"/>
                <a:gd name="T19" fmla="*/ 49 h 138"/>
                <a:gd name="T20" fmla="*/ 43 w 94"/>
                <a:gd name="T21" fmla="*/ 0 h 138"/>
                <a:gd name="T22" fmla="*/ 74 w 94"/>
                <a:gd name="T23" fmla="*/ 18 h 138"/>
                <a:gd name="T24" fmla="*/ 76 w 94"/>
                <a:gd name="T25" fmla="*/ 2 h 138"/>
                <a:gd name="T26" fmla="*/ 94 w 94"/>
                <a:gd name="T27" fmla="*/ 2 h 138"/>
                <a:gd name="T28" fmla="*/ 94 w 94"/>
                <a:gd name="T29" fmla="*/ 82 h 138"/>
                <a:gd name="T30" fmla="*/ 84 w 94"/>
                <a:gd name="T31" fmla="*/ 122 h 138"/>
                <a:gd name="T32" fmla="*/ 48 w 94"/>
                <a:gd name="T33" fmla="*/ 15 h 138"/>
                <a:gd name="T34" fmla="*/ 20 w 94"/>
                <a:gd name="T35" fmla="*/ 49 h 138"/>
                <a:gd name="T36" fmla="*/ 47 w 94"/>
                <a:gd name="T37" fmla="*/ 83 h 138"/>
                <a:gd name="T38" fmla="*/ 75 w 94"/>
                <a:gd name="T39" fmla="*/ 49 h 138"/>
                <a:gd name="T40" fmla="*/ 48 w 94"/>
                <a:gd name="T41" fmla="*/ 1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4" h="138">
                  <a:moveTo>
                    <a:pt x="84" y="122"/>
                  </a:moveTo>
                  <a:cubicBezTo>
                    <a:pt x="76" y="130"/>
                    <a:pt x="64" y="138"/>
                    <a:pt x="44" y="138"/>
                  </a:cubicBezTo>
                  <a:cubicBezTo>
                    <a:pt x="23" y="138"/>
                    <a:pt x="8" y="129"/>
                    <a:pt x="5" y="126"/>
                  </a:cubicBezTo>
                  <a:cubicBezTo>
                    <a:pt x="12" y="112"/>
                    <a:pt x="12" y="112"/>
                    <a:pt x="12" y="112"/>
                  </a:cubicBezTo>
                  <a:cubicBezTo>
                    <a:pt x="17" y="116"/>
                    <a:pt x="30" y="122"/>
                    <a:pt x="43" y="122"/>
                  </a:cubicBezTo>
                  <a:cubicBezTo>
                    <a:pt x="55" y="122"/>
                    <a:pt x="63" y="118"/>
                    <a:pt x="67" y="113"/>
                  </a:cubicBezTo>
                  <a:cubicBezTo>
                    <a:pt x="72" y="109"/>
                    <a:pt x="74" y="101"/>
                    <a:pt x="74" y="89"/>
                  </a:cubicBezTo>
                  <a:cubicBezTo>
                    <a:pt x="74" y="80"/>
                    <a:pt x="74" y="80"/>
                    <a:pt x="74" y="80"/>
                  </a:cubicBezTo>
                  <a:cubicBezTo>
                    <a:pt x="73" y="83"/>
                    <a:pt x="64" y="99"/>
                    <a:pt x="42" y="99"/>
                  </a:cubicBezTo>
                  <a:cubicBezTo>
                    <a:pt x="16" y="99"/>
                    <a:pt x="0" y="78"/>
                    <a:pt x="0" y="49"/>
                  </a:cubicBezTo>
                  <a:cubicBezTo>
                    <a:pt x="0" y="20"/>
                    <a:pt x="19" y="0"/>
                    <a:pt x="43" y="0"/>
                  </a:cubicBezTo>
                  <a:cubicBezTo>
                    <a:pt x="65" y="0"/>
                    <a:pt x="73" y="15"/>
                    <a:pt x="74" y="18"/>
                  </a:cubicBezTo>
                  <a:cubicBezTo>
                    <a:pt x="76" y="2"/>
                    <a:pt x="76" y="2"/>
                    <a:pt x="76" y="2"/>
                  </a:cubicBezTo>
                  <a:cubicBezTo>
                    <a:pt x="94" y="2"/>
                    <a:pt x="94" y="2"/>
                    <a:pt x="94" y="2"/>
                  </a:cubicBezTo>
                  <a:cubicBezTo>
                    <a:pt x="94" y="82"/>
                    <a:pt x="94" y="82"/>
                    <a:pt x="94" y="82"/>
                  </a:cubicBezTo>
                  <a:cubicBezTo>
                    <a:pt x="94" y="102"/>
                    <a:pt x="91" y="113"/>
                    <a:pt x="84" y="122"/>
                  </a:cubicBezTo>
                  <a:close/>
                  <a:moveTo>
                    <a:pt x="48" y="15"/>
                  </a:moveTo>
                  <a:cubicBezTo>
                    <a:pt x="31" y="15"/>
                    <a:pt x="20" y="30"/>
                    <a:pt x="20" y="49"/>
                  </a:cubicBezTo>
                  <a:cubicBezTo>
                    <a:pt x="20" y="67"/>
                    <a:pt x="30" y="83"/>
                    <a:pt x="47" y="83"/>
                  </a:cubicBezTo>
                  <a:cubicBezTo>
                    <a:pt x="64" y="83"/>
                    <a:pt x="75" y="67"/>
                    <a:pt x="75" y="49"/>
                  </a:cubicBezTo>
                  <a:cubicBezTo>
                    <a:pt x="75" y="30"/>
                    <a:pt x="65" y="15"/>
                    <a:pt x="48"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0" name="Freeform 37">
              <a:extLst>
                <a:ext uri="{FF2B5EF4-FFF2-40B4-BE49-F238E27FC236}">
                  <a16:creationId xmlns:a16="http://schemas.microsoft.com/office/drawing/2014/main" id="{DCECE63C-3BE4-E3D3-8A34-3F4C88B09AD1}"/>
                </a:ext>
              </a:extLst>
            </p:cNvPr>
            <p:cNvSpPr>
              <a:spLocks/>
            </p:cNvSpPr>
            <p:nvPr/>
          </p:nvSpPr>
          <p:spPr bwMode="auto">
            <a:xfrm>
              <a:off x="3568701" y="-34925"/>
              <a:ext cx="69850" cy="115888"/>
            </a:xfrm>
            <a:custGeom>
              <a:avLst/>
              <a:gdLst>
                <a:gd name="T0" fmla="*/ 66 w 85"/>
                <a:gd name="T1" fmla="*/ 141 h 141"/>
                <a:gd name="T2" fmla="*/ 66 w 85"/>
                <a:gd name="T3" fmla="*/ 82 h 141"/>
                <a:gd name="T4" fmla="*/ 46 w 85"/>
                <a:gd name="T5" fmla="*/ 56 h 141"/>
                <a:gd name="T6" fmla="*/ 19 w 85"/>
                <a:gd name="T7" fmla="*/ 82 h 141"/>
                <a:gd name="T8" fmla="*/ 19 w 85"/>
                <a:gd name="T9" fmla="*/ 141 h 141"/>
                <a:gd name="T10" fmla="*/ 0 w 85"/>
                <a:gd name="T11" fmla="*/ 141 h 141"/>
                <a:gd name="T12" fmla="*/ 0 w 85"/>
                <a:gd name="T13" fmla="*/ 0 h 141"/>
                <a:gd name="T14" fmla="*/ 19 w 85"/>
                <a:gd name="T15" fmla="*/ 0 h 141"/>
                <a:gd name="T16" fmla="*/ 19 w 85"/>
                <a:gd name="T17" fmla="*/ 60 h 141"/>
                <a:gd name="T18" fmla="*/ 52 w 85"/>
                <a:gd name="T19" fmla="*/ 39 h 141"/>
                <a:gd name="T20" fmla="*/ 85 w 85"/>
                <a:gd name="T21" fmla="*/ 77 h 141"/>
                <a:gd name="T22" fmla="*/ 85 w 85"/>
                <a:gd name="T23" fmla="*/ 141 h 141"/>
                <a:gd name="T24" fmla="*/ 66 w 85"/>
                <a:gd name="T25" fmla="*/ 14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5" h="141">
                  <a:moveTo>
                    <a:pt x="66" y="141"/>
                  </a:moveTo>
                  <a:cubicBezTo>
                    <a:pt x="66" y="82"/>
                    <a:pt x="66" y="82"/>
                    <a:pt x="66" y="82"/>
                  </a:cubicBezTo>
                  <a:cubicBezTo>
                    <a:pt x="66" y="66"/>
                    <a:pt x="61" y="56"/>
                    <a:pt x="46" y="56"/>
                  </a:cubicBezTo>
                  <a:cubicBezTo>
                    <a:pt x="31" y="56"/>
                    <a:pt x="21" y="72"/>
                    <a:pt x="19" y="82"/>
                  </a:cubicBezTo>
                  <a:cubicBezTo>
                    <a:pt x="19" y="141"/>
                    <a:pt x="19" y="141"/>
                    <a:pt x="19" y="141"/>
                  </a:cubicBezTo>
                  <a:cubicBezTo>
                    <a:pt x="0" y="141"/>
                    <a:pt x="0" y="141"/>
                    <a:pt x="0" y="141"/>
                  </a:cubicBezTo>
                  <a:cubicBezTo>
                    <a:pt x="0" y="0"/>
                    <a:pt x="0" y="0"/>
                    <a:pt x="0" y="0"/>
                  </a:cubicBezTo>
                  <a:cubicBezTo>
                    <a:pt x="19" y="0"/>
                    <a:pt x="19" y="0"/>
                    <a:pt x="19" y="0"/>
                  </a:cubicBezTo>
                  <a:cubicBezTo>
                    <a:pt x="19" y="60"/>
                    <a:pt x="19" y="60"/>
                    <a:pt x="19" y="60"/>
                  </a:cubicBezTo>
                  <a:cubicBezTo>
                    <a:pt x="25" y="50"/>
                    <a:pt x="36" y="39"/>
                    <a:pt x="52" y="39"/>
                  </a:cubicBezTo>
                  <a:cubicBezTo>
                    <a:pt x="72" y="39"/>
                    <a:pt x="85" y="51"/>
                    <a:pt x="85" y="77"/>
                  </a:cubicBezTo>
                  <a:cubicBezTo>
                    <a:pt x="85" y="141"/>
                    <a:pt x="85" y="141"/>
                    <a:pt x="85" y="141"/>
                  </a:cubicBezTo>
                  <a:lnTo>
                    <a:pt x="66" y="1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1" name="Freeform 38">
              <a:extLst>
                <a:ext uri="{FF2B5EF4-FFF2-40B4-BE49-F238E27FC236}">
                  <a16:creationId xmlns:a16="http://schemas.microsoft.com/office/drawing/2014/main" id="{A628084C-CF66-E7E8-A07E-637CE5D6B84C}"/>
                </a:ext>
              </a:extLst>
            </p:cNvPr>
            <p:cNvSpPr>
              <a:spLocks/>
            </p:cNvSpPr>
            <p:nvPr/>
          </p:nvSpPr>
          <p:spPr bwMode="auto">
            <a:xfrm>
              <a:off x="3654426" y="-23813"/>
              <a:ext cx="50800" cy="106363"/>
            </a:xfrm>
            <a:custGeom>
              <a:avLst/>
              <a:gdLst>
                <a:gd name="T0" fmla="*/ 33 w 61"/>
                <a:gd name="T1" fmla="*/ 41 h 128"/>
                <a:gd name="T2" fmla="*/ 33 w 61"/>
                <a:gd name="T3" fmla="*/ 92 h 128"/>
                <a:gd name="T4" fmla="*/ 37 w 61"/>
                <a:gd name="T5" fmla="*/ 109 h 128"/>
                <a:gd name="T6" fmla="*/ 47 w 61"/>
                <a:gd name="T7" fmla="*/ 113 h 128"/>
                <a:gd name="T8" fmla="*/ 58 w 61"/>
                <a:gd name="T9" fmla="*/ 111 h 128"/>
                <a:gd name="T10" fmla="*/ 60 w 61"/>
                <a:gd name="T11" fmla="*/ 125 h 128"/>
                <a:gd name="T12" fmla="*/ 42 w 61"/>
                <a:gd name="T13" fmla="*/ 128 h 128"/>
                <a:gd name="T14" fmla="*/ 21 w 61"/>
                <a:gd name="T15" fmla="*/ 121 h 128"/>
                <a:gd name="T16" fmla="*/ 15 w 61"/>
                <a:gd name="T17" fmla="*/ 95 h 128"/>
                <a:gd name="T18" fmla="*/ 15 w 61"/>
                <a:gd name="T19" fmla="*/ 41 h 128"/>
                <a:gd name="T20" fmla="*/ 0 w 61"/>
                <a:gd name="T21" fmla="*/ 41 h 128"/>
                <a:gd name="T22" fmla="*/ 0 w 61"/>
                <a:gd name="T23" fmla="*/ 27 h 128"/>
                <a:gd name="T24" fmla="*/ 14 w 61"/>
                <a:gd name="T25" fmla="*/ 27 h 128"/>
                <a:gd name="T26" fmla="*/ 16 w 61"/>
                <a:gd name="T27" fmla="*/ 0 h 128"/>
                <a:gd name="T28" fmla="*/ 33 w 61"/>
                <a:gd name="T29" fmla="*/ 0 h 128"/>
                <a:gd name="T30" fmla="*/ 33 w 61"/>
                <a:gd name="T31" fmla="*/ 27 h 128"/>
                <a:gd name="T32" fmla="*/ 61 w 61"/>
                <a:gd name="T33" fmla="*/ 27 h 128"/>
                <a:gd name="T34" fmla="*/ 61 w 61"/>
                <a:gd name="T35" fmla="*/ 41 h 128"/>
                <a:gd name="T36" fmla="*/ 33 w 61"/>
                <a:gd name="T37" fmla="*/ 4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1" h="128">
                  <a:moveTo>
                    <a:pt x="33" y="41"/>
                  </a:moveTo>
                  <a:cubicBezTo>
                    <a:pt x="33" y="92"/>
                    <a:pt x="33" y="92"/>
                    <a:pt x="33" y="92"/>
                  </a:cubicBezTo>
                  <a:cubicBezTo>
                    <a:pt x="33" y="101"/>
                    <a:pt x="34" y="106"/>
                    <a:pt x="37" y="109"/>
                  </a:cubicBezTo>
                  <a:cubicBezTo>
                    <a:pt x="40" y="112"/>
                    <a:pt x="43" y="113"/>
                    <a:pt x="47" y="113"/>
                  </a:cubicBezTo>
                  <a:cubicBezTo>
                    <a:pt x="52" y="113"/>
                    <a:pt x="56" y="112"/>
                    <a:pt x="58" y="111"/>
                  </a:cubicBezTo>
                  <a:cubicBezTo>
                    <a:pt x="60" y="125"/>
                    <a:pt x="60" y="125"/>
                    <a:pt x="60" y="125"/>
                  </a:cubicBezTo>
                  <a:cubicBezTo>
                    <a:pt x="56" y="127"/>
                    <a:pt x="48" y="128"/>
                    <a:pt x="42" y="128"/>
                  </a:cubicBezTo>
                  <a:cubicBezTo>
                    <a:pt x="33" y="128"/>
                    <a:pt x="27" y="126"/>
                    <a:pt x="21" y="121"/>
                  </a:cubicBezTo>
                  <a:cubicBezTo>
                    <a:pt x="16" y="115"/>
                    <a:pt x="15" y="108"/>
                    <a:pt x="15" y="95"/>
                  </a:cubicBezTo>
                  <a:cubicBezTo>
                    <a:pt x="15" y="41"/>
                    <a:pt x="15" y="41"/>
                    <a:pt x="15" y="41"/>
                  </a:cubicBezTo>
                  <a:cubicBezTo>
                    <a:pt x="0" y="41"/>
                    <a:pt x="0" y="41"/>
                    <a:pt x="0" y="41"/>
                  </a:cubicBezTo>
                  <a:cubicBezTo>
                    <a:pt x="0" y="27"/>
                    <a:pt x="0" y="27"/>
                    <a:pt x="0" y="27"/>
                  </a:cubicBezTo>
                  <a:cubicBezTo>
                    <a:pt x="14" y="27"/>
                    <a:pt x="14" y="27"/>
                    <a:pt x="14" y="27"/>
                  </a:cubicBezTo>
                  <a:cubicBezTo>
                    <a:pt x="16" y="0"/>
                    <a:pt x="16" y="0"/>
                    <a:pt x="16" y="0"/>
                  </a:cubicBezTo>
                  <a:cubicBezTo>
                    <a:pt x="33" y="0"/>
                    <a:pt x="33" y="0"/>
                    <a:pt x="33" y="0"/>
                  </a:cubicBezTo>
                  <a:cubicBezTo>
                    <a:pt x="33" y="27"/>
                    <a:pt x="33" y="27"/>
                    <a:pt x="33" y="27"/>
                  </a:cubicBezTo>
                  <a:cubicBezTo>
                    <a:pt x="61" y="27"/>
                    <a:pt x="61" y="27"/>
                    <a:pt x="61" y="27"/>
                  </a:cubicBezTo>
                  <a:cubicBezTo>
                    <a:pt x="61" y="41"/>
                    <a:pt x="61" y="41"/>
                    <a:pt x="61" y="41"/>
                  </a:cubicBezTo>
                  <a:cubicBezTo>
                    <a:pt x="33" y="41"/>
                    <a:pt x="33" y="41"/>
                    <a:pt x="3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2" name="Freeform 39">
              <a:extLst>
                <a:ext uri="{FF2B5EF4-FFF2-40B4-BE49-F238E27FC236}">
                  <a16:creationId xmlns:a16="http://schemas.microsoft.com/office/drawing/2014/main" id="{644BE14E-EA94-5B64-6A69-FD38062EC86B}"/>
                </a:ext>
              </a:extLst>
            </p:cNvPr>
            <p:cNvSpPr>
              <a:spLocks/>
            </p:cNvSpPr>
            <p:nvPr/>
          </p:nvSpPr>
          <p:spPr bwMode="auto">
            <a:xfrm>
              <a:off x="3711576" y="-3175"/>
              <a:ext cx="63500" cy="85725"/>
            </a:xfrm>
            <a:custGeom>
              <a:avLst/>
              <a:gdLst>
                <a:gd name="T0" fmla="*/ 68 w 78"/>
                <a:gd name="T1" fmla="*/ 94 h 103"/>
                <a:gd name="T2" fmla="*/ 39 w 78"/>
                <a:gd name="T3" fmla="*/ 103 h 103"/>
                <a:gd name="T4" fmla="*/ 0 w 78"/>
                <a:gd name="T5" fmla="*/ 86 h 103"/>
                <a:gd name="T6" fmla="*/ 10 w 78"/>
                <a:gd name="T7" fmla="*/ 74 h 103"/>
                <a:gd name="T8" fmla="*/ 40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3" y="99"/>
                    <a:pt x="54" y="103"/>
                    <a:pt x="39" y="103"/>
                  </a:cubicBezTo>
                  <a:cubicBezTo>
                    <a:pt x="19" y="103"/>
                    <a:pt x="5" y="91"/>
                    <a:pt x="0" y="86"/>
                  </a:cubicBezTo>
                  <a:cubicBezTo>
                    <a:pt x="10" y="74"/>
                    <a:pt x="10" y="74"/>
                    <a:pt x="10" y="74"/>
                  </a:cubicBezTo>
                  <a:cubicBezTo>
                    <a:pt x="16" y="80"/>
                    <a:pt x="28" y="88"/>
                    <a:pt x="40" y="88"/>
                  </a:cubicBezTo>
                  <a:cubicBezTo>
                    <a:pt x="51" y="88"/>
                    <a:pt x="59" y="84"/>
                    <a:pt x="59" y="75"/>
                  </a:cubicBezTo>
                  <a:cubicBezTo>
                    <a:pt x="59" y="66"/>
                    <a:pt x="49" y="63"/>
                    <a:pt x="43" y="61"/>
                  </a:cubicBezTo>
                  <a:cubicBezTo>
                    <a:pt x="38"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4" y="89"/>
                    <a:pt x="6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3" name="Freeform 40">
              <a:extLst>
                <a:ext uri="{FF2B5EF4-FFF2-40B4-BE49-F238E27FC236}">
                  <a16:creationId xmlns:a16="http://schemas.microsoft.com/office/drawing/2014/main" id="{EF137B69-3191-B6FE-C47C-0D807733E2CB}"/>
                </a:ext>
              </a:extLst>
            </p:cNvPr>
            <p:cNvSpPr>
              <a:spLocks noEditPoints="1"/>
            </p:cNvSpPr>
            <p:nvPr/>
          </p:nvSpPr>
          <p:spPr bwMode="auto">
            <a:xfrm>
              <a:off x="2498726" y="157163"/>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6 h 136"/>
                <a:gd name="T12" fmla="*/ 113 w 113"/>
                <a:gd name="T13" fmla="*/ 68 h 136"/>
                <a:gd name="T14" fmla="*/ 92 w 113"/>
                <a:gd name="T15" fmla="*/ 119 h 136"/>
                <a:gd name="T16" fmla="*/ 78 w 113"/>
                <a:gd name="T17" fmla="*/ 28 h 136"/>
                <a:gd name="T18" fmla="*/ 45 w 113"/>
                <a:gd name="T19" fmla="*/ 15 h 136"/>
                <a:gd name="T20" fmla="*/ 20 w 113"/>
                <a:gd name="T21" fmla="*/ 15 h 136"/>
                <a:gd name="T22" fmla="*/ 20 w 113"/>
                <a:gd name="T23" fmla="*/ 119 h 136"/>
                <a:gd name="T24" fmla="*/ 45 w 113"/>
                <a:gd name="T25" fmla="*/ 119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5"/>
                    <a:pt x="92" y="16"/>
                  </a:cubicBezTo>
                  <a:cubicBezTo>
                    <a:pt x="103" y="27"/>
                    <a:pt x="113" y="44"/>
                    <a:pt x="113" y="68"/>
                  </a:cubicBezTo>
                  <a:cubicBezTo>
                    <a:pt x="113" y="91"/>
                    <a:pt x="104" y="108"/>
                    <a:pt x="92" y="119"/>
                  </a:cubicBezTo>
                  <a:close/>
                  <a:moveTo>
                    <a:pt x="78" y="28"/>
                  </a:moveTo>
                  <a:cubicBezTo>
                    <a:pt x="70" y="19"/>
                    <a:pt x="59" y="15"/>
                    <a:pt x="45" y="15"/>
                  </a:cubicBezTo>
                  <a:cubicBezTo>
                    <a:pt x="20" y="15"/>
                    <a:pt x="20" y="15"/>
                    <a:pt x="20" y="15"/>
                  </a:cubicBezTo>
                  <a:cubicBezTo>
                    <a:pt x="20" y="119"/>
                    <a:pt x="20" y="119"/>
                    <a:pt x="20" y="119"/>
                  </a:cubicBezTo>
                  <a:cubicBezTo>
                    <a:pt x="45" y="119"/>
                    <a:pt x="45" y="119"/>
                    <a:pt x="45" y="119"/>
                  </a:cubicBezTo>
                  <a:cubicBezTo>
                    <a:pt x="58" y="119"/>
                    <a:pt x="69" y="116"/>
                    <a:pt x="78" y="107"/>
                  </a:cubicBezTo>
                  <a:cubicBezTo>
                    <a:pt x="87" y="98"/>
                    <a:pt x="92" y="84"/>
                    <a:pt x="92" y="68"/>
                  </a:cubicBezTo>
                  <a:cubicBezTo>
                    <a:pt x="92" y="51"/>
                    <a:pt x="87" y="36"/>
                    <a:pt x="7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4" name="Freeform 41">
              <a:extLst>
                <a:ext uri="{FF2B5EF4-FFF2-40B4-BE49-F238E27FC236}">
                  <a16:creationId xmlns:a16="http://schemas.microsoft.com/office/drawing/2014/main" id="{821A2D0B-222A-FACB-58E1-95FBC0126991}"/>
                </a:ext>
              </a:extLst>
            </p:cNvPr>
            <p:cNvSpPr>
              <a:spLocks noEditPoints="1"/>
            </p:cNvSpPr>
            <p:nvPr/>
          </p:nvSpPr>
          <p:spPr bwMode="auto">
            <a:xfrm>
              <a:off x="2605088"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5" name="Rectangle 42">
              <a:extLst>
                <a:ext uri="{FF2B5EF4-FFF2-40B4-BE49-F238E27FC236}">
                  <a16:creationId xmlns:a16="http://schemas.microsoft.com/office/drawing/2014/main" id="{7DEFDA0D-DEC0-C80E-280E-37E6A828C659}"/>
                </a:ext>
              </a:extLst>
            </p:cNvPr>
            <p:cNvSpPr>
              <a:spLocks noChangeArrowheads="1"/>
            </p:cNvSpPr>
            <p:nvPr/>
          </p:nvSpPr>
          <p:spPr bwMode="auto">
            <a:xfrm>
              <a:off x="2697163" y="153988"/>
              <a:ext cx="15875" cy="1158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6" name="Freeform 43">
              <a:extLst>
                <a:ext uri="{FF2B5EF4-FFF2-40B4-BE49-F238E27FC236}">
                  <a16:creationId xmlns:a16="http://schemas.microsoft.com/office/drawing/2014/main" id="{E1B199F1-629A-2B40-F991-6A433992CFCB}"/>
                </a:ext>
              </a:extLst>
            </p:cNvPr>
            <p:cNvSpPr>
              <a:spLocks noEditPoints="1"/>
            </p:cNvSpPr>
            <p:nvPr/>
          </p:nvSpPr>
          <p:spPr bwMode="auto">
            <a:xfrm>
              <a:off x="2736851" y="150813"/>
              <a:ext cx="20638" cy="119063"/>
            </a:xfrm>
            <a:custGeom>
              <a:avLst/>
              <a:gdLst>
                <a:gd name="T0" fmla="*/ 12 w 25"/>
                <a:gd name="T1" fmla="*/ 25 h 144"/>
                <a:gd name="T2" fmla="*/ 0 w 25"/>
                <a:gd name="T3" fmla="*/ 13 h 144"/>
                <a:gd name="T4" fmla="*/ 12 w 25"/>
                <a:gd name="T5" fmla="*/ 0 h 144"/>
                <a:gd name="T6" fmla="*/ 25 w 25"/>
                <a:gd name="T7" fmla="*/ 12 h 144"/>
                <a:gd name="T8" fmla="*/ 12 w 25"/>
                <a:gd name="T9" fmla="*/ 25 h 144"/>
                <a:gd name="T10" fmla="*/ 3 w 25"/>
                <a:gd name="T11" fmla="*/ 144 h 144"/>
                <a:gd name="T12" fmla="*/ 3 w 25"/>
                <a:gd name="T13" fmla="*/ 45 h 144"/>
                <a:gd name="T14" fmla="*/ 22 w 25"/>
                <a:gd name="T15" fmla="*/ 45 h 144"/>
                <a:gd name="T16" fmla="*/ 22 w 25"/>
                <a:gd name="T17" fmla="*/ 144 h 144"/>
                <a:gd name="T18" fmla="*/ 3 w 25"/>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4">
                  <a:moveTo>
                    <a:pt x="12" y="25"/>
                  </a:moveTo>
                  <a:cubicBezTo>
                    <a:pt x="5" y="25"/>
                    <a:pt x="0" y="20"/>
                    <a:pt x="0" y="13"/>
                  </a:cubicBezTo>
                  <a:cubicBezTo>
                    <a:pt x="0" y="6"/>
                    <a:pt x="5" y="0"/>
                    <a:pt x="12" y="0"/>
                  </a:cubicBezTo>
                  <a:cubicBezTo>
                    <a:pt x="20" y="0"/>
                    <a:pt x="25" y="6"/>
                    <a:pt x="25" y="12"/>
                  </a:cubicBezTo>
                  <a:cubicBezTo>
                    <a:pt x="25" y="19"/>
                    <a:pt x="20" y="25"/>
                    <a:pt x="12"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7" name="Freeform 44">
              <a:extLst>
                <a:ext uri="{FF2B5EF4-FFF2-40B4-BE49-F238E27FC236}">
                  <a16:creationId xmlns:a16="http://schemas.microsoft.com/office/drawing/2014/main" id="{344578C9-CCB4-4F2D-6F97-A69FE48FE92E}"/>
                </a:ext>
              </a:extLst>
            </p:cNvPr>
            <p:cNvSpPr>
              <a:spLocks/>
            </p:cNvSpPr>
            <p:nvPr/>
          </p:nvSpPr>
          <p:spPr bwMode="auto">
            <a:xfrm>
              <a:off x="2768601" y="188913"/>
              <a:ext cx="79375" cy="80963"/>
            </a:xfrm>
            <a:custGeom>
              <a:avLst/>
              <a:gdLst>
                <a:gd name="T0" fmla="*/ 30 w 50"/>
                <a:gd name="T1" fmla="*/ 51 h 51"/>
                <a:gd name="T2" fmla="*/ 19 w 50"/>
                <a:gd name="T3" fmla="*/ 51 h 51"/>
                <a:gd name="T4" fmla="*/ 0 w 50"/>
                <a:gd name="T5" fmla="*/ 0 h 51"/>
                <a:gd name="T6" fmla="*/ 10 w 50"/>
                <a:gd name="T7" fmla="*/ 0 h 51"/>
                <a:gd name="T8" fmla="*/ 25 w 50"/>
                <a:gd name="T9" fmla="*/ 41 h 51"/>
                <a:gd name="T10" fmla="*/ 39 w 50"/>
                <a:gd name="T11" fmla="*/ 0 h 51"/>
                <a:gd name="T12" fmla="*/ 50 w 50"/>
                <a:gd name="T13" fmla="*/ 0 h 51"/>
                <a:gd name="T14" fmla="*/ 30 w 50"/>
                <a:gd name="T15" fmla="*/ 51 h 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 h="51">
                  <a:moveTo>
                    <a:pt x="30" y="51"/>
                  </a:moveTo>
                  <a:lnTo>
                    <a:pt x="19" y="51"/>
                  </a:lnTo>
                  <a:lnTo>
                    <a:pt x="0" y="0"/>
                  </a:lnTo>
                  <a:lnTo>
                    <a:pt x="10" y="0"/>
                  </a:lnTo>
                  <a:lnTo>
                    <a:pt x="25" y="41"/>
                  </a:lnTo>
                  <a:lnTo>
                    <a:pt x="39" y="0"/>
                  </a:lnTo>
                  <a:lnTo>
                    <a:pt x="50" y="0"/>
                  </a:lnTo>
                  <a:lnTo>
                    <a:pt x="30"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8" name="Freeform 45">
              <a:extLst>
                <a:ext uri="{FF2B5EF4-FFF2-40B4-BE49-F238E27FC236}">
                  <a16:creationId xmlns:a16="http://schemas.microsoft.com/office/drawing/2014/main" id="{2236A563-D056-2155-A154-64F4FBDBB116}"/>
                </a:ext>
              </a:extLst>
            </p:cNvPr>
            <p:cNvSpPr>
              <a:spLocks noEditPoints="1"/>
            </p:cNvSpPr>
            <p:nvPr/>
          </p:nvSpPr>
          <p:spPr bwMode="auto">
            <a:xfrm>
              <a:off x="28559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0"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 name="Freeform 46">
              <a:extLst>
                <a:ext uri="{FF2B5EF4-FFF2-40B4-BE49-F238E27FC236}">
                  <a16:creationId xmlns:a16="http://schemas.microsoft.com/office/drawing/2014/main" id="{F4BF70B8-9555-C261-D3C1-88BD30FC33CC}"/>
                </a:ext>
              </a:extLst>
            </p:cNvPr>
            <p:cNvSpPr>
              <a:spLocks/>
            </p:cNvSpPr>
            <p:nvPr/>
          </p:nvSpPr>
          <p:spPr bwMode="auto">
            <a:xfrm>
              <a:off x="2947988" y="185738"/>
              <a:ext cx="47625"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 name="Freeform 47">
              <a:extLst>
                <a:ext uri="{FF2B5EF4-FFF2-40B4-BE49-F238E27FC236}">
                  <a16:creationId xmlns:a16="http://schemas.microsoft.com/office/drawing/2014/main" id="{2EFAC510-CEEE-DA5A-FAA3-F170FED7622E}"/>
                </a:ext>
              </a:extLst>
            </p:cNvPr>
            <p:cNvSpPr>
              <a:spLocks noEditPoints="1"/>
            </p:cNvSpPr>
            <p:nvPr/>
          </p:nvSpPr>
          <p:spPr bwMode="auto">
            <a:xfrm>
              <a:off x="2998788" y="185738"/>
              <a:ext cx="74613" cy="85725"/>
            </a:xfrm>
            <a:custGeom>
              <a:avLst/>
              <a:gdLst>
                <a:gd name="T0" fmla="*/ 20 w 90"/>
                <a:gd name="T1" fmla="*/ 56 h 103"/>
                <a:gd name="T2" fmla="*/ 49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49" y="88"/>
                  </a:cubicBezTo>
                  <a:cubicBezTo>
                    <a:pt x="68" y="88"/>
                    <a:pt x="79" y="78"/>
                    <a:pt x="80" y="77"/>
                  </a:cubicBezTo>
                  <a:cubicBezTo>
                    <a:pt x="88" y="89"/>
                    <a:pt x="88" y="89"/>
                    <a:pt x="88" y="89"/>
                  </a:cubicBezTo>
                  <a:cubicBezTo>
                    <a:pt x="88" y="89"/>
                    <a:pt x="74"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8" y="14"/>
                    <a:pt x="20" y="29"/>
                    <a:pt x="19" y="42"/>
                  </a:cubicBezTo>
                  <a:cubicBezTo>
                    <a:pt x="71" y="42"/>
                    <a:pt x="71" y="42"/>
                    <a:pt x="71" y="42"/>
                  </a:cubicBezTo>
                  <a:cubicBezTo>
                    <a:pt x="71"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 name="Freeform 48">
              <a:extLst>
                <a:ext uri="{FF2B5EF4-FFF2-40B4-BE49-F238E27FC236}">
                  <a16:creationId xmlns:a16="http://schemas.microsoft.com/office/drawing/2014/main" id="{9F75901F-04A3-6B7A-4918-99E7F7C4A01F}"/>
                </a:ext>
              </a:extLst>
            </p:cNvPr>
            <p:cNvSpPr>
              <a:spLocks noEditPoints="1"/>
            </p:cNvSpPr>
            <p:nvPr/>
          </p:nvSpPr>
          <p:spPr bwMode="auto">
            <a:xfrm>
              <a:off x="3084513" y="153988"/>
              <a:ext cx="77788" cy="117475"/>
            </a:xfrm>
            <a:custGeom>
              <a:avLst/>
              <a:gdLst>
                <a:gd name="T0" fmla="*/ 78 w 94"/>
                <a:gd name="T1" fmla="*/ 141 h 143"/>
                <a:gd name="T2" fmla="*/ 75 w 94"/>
                <a:gd name="T3" fmla="*/ 125 h 143"/>
                <a:gd name="T4" fmla="*/ 42 w 94"/>
                <a:gd name="T5" fmla="*/ 143 h 143"/>
                <a:gd name="T6" fmla="*/ 0 w 94"/>
                <a:gd name="T7" fmla="*/ 91 h 143"/>
                <a:gd name="T8" fmla="*/ 44 w 94"/>
                <a:gd name="T9" fmla="*/ 40 h 143"/>
                <a:gd name="T10" fmla="*/ 75 w 94"/>
                <a:gd name="T11" fmla="*/ 58 h 143"/>
                <a:gd name="T12" fmla="*/ 75 w 94"/>
                <a:gd name="T13" fmla="*/ 0 h 143"/>
                <a:gd name="T14" fmla="*/ 94 w 94"/>
                <a:gd name="T15" fmla="*/ 0 h 143"/>
                <a:gd name="T16" fmla="*/ 94 w 94"/>
                <a:gd name="T17" fmla="*/ 141 h 143"/>
                <a:gd name="T18" fmla="*/ 78 w 94"/>
                <a:gd name="T19" fmla="*/ 141 h 143"/>
                <a:gd name="T20" fmla="*/ 48 w 94"/>
                <a:gd name="T21" fmla="*/ 54 h 143"/>
                <a:gd name="T22" fmla="*/ 19 w 94"/>
                <a:gd name="T23" fmla="*/ 90 h 143"/>
                <a:gd name="T24" fmla="*/ 47 w 94"/>
                <a:gd name="T25" fmla="*/ 127 h 143"/>
                <a:gd name="T26" fmla="*/ 75 w 94"/>
                <a:gd name="T27" fmla="*/ 90 h 143"/>
                <a:gd name="T28" fmla="*/ 48 w 94"/>
                <a:gd name="T29" fmla="*/ 5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43">
                  <a:moveTo>
                    <a:pt x="78" y="141"/>
                  </a:moveTo>
                  <a:cubicBezTo>
                    <a:pt x="75" y="125"/>
                    <a:pt x="75" y="125"/>
                    <a:pt x="75" y="125"/>
                  </a:cubicBezTo>
                  <a:cubicBezTo>
                    <a:pt x="74" y="126"/>
                    <a:pt x="65" y="143"/>
                    <a:pt x="42" y="143"/>
                  </a:cubicBezTo>
                  <a:cubicBezTo>
                    <a:pt x="16" y="143"/>
                    <a:pt x="0" y="121"/>
                    <a:pt x="0" y="91"/>
                  </a:cubicBezTo>
                  <a:cubicBezTo>
                    <a:pt x="0" y="62"/>
                    <a:pt x="18" y="40"/>
                    <a:pt x="44" y="40"/>
                  </a:cubicBezTo>
                  <a:cubicBezTo>
                    <a:pt x="65" y="40"/>
                    <a:pt x="74" y="56"/>
                    <a:pt x="75" y="58"/>
                  </a:cubicBezTo>
                  <a:cubicBezTo>
                    <a:pt x="75" y="0"/>
                    <a:pt x="75" y="0"/>
                    <a:pt x="75" y="0"/>
                  </a:cubicBezTo>
                  <a:cubicBezTo>
                    <a:pt x="94" y="0"/>
                    <a:pt x="94" y="0"/>
                    <a:pt x="94" y="0"/>
                  </a:cubicBezTo>
                  <a:cubicBezTo>
                    <a:pt x="94" y="141"/>
                    <a:pt x="94" y="141"/>
                    <a:pt x="94" y="141"/>
                  </a:cubicBezTo>
                  <a:cubicBezTo>
                    <a:pt x="78" y="141"/>
                    <a:pt x="78" y="141"/>
                    <a:pt x="78" y="141"/>
                  </a:cubicBezTo>
                  <a:close/>
                  <a:moveTo>
                    <a:pt x="48" y="54"/>
                  </a:moveTo>
                  <a:cubicBezTo>
                    <a:pt x="30" y="54"/>
                    <a:pt x="19" y="71"/>
                    <a:pt x="19" y="90"/>
                  </a:cubicBezTo>
                  <a:cubicBezTo>
                    <a:pt x="19" y="110"/>
                    <a:pt x="29" y="127"/>
                    <a:pt x="47" y="127"/>
                  </a:cubicBezTo>
                  <a:cubicBezTo>
                    <a:pt x="64" y="127"/>
                    <a:pt x="75" y="110"/>
                    <a:pt x="75" y="90"/>
                  </a:cubicBezTo>
                  <a:cubicBezTo>
                    <a:pt x="76" y="71"/>
                    <a:pt x="66" y="54"/>
                    <a:pt x="48"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 name="Freeform 49">
              <a:extLst>
                <a:ext uri="{FF2B5EF4-FFF2-40B4-BE49-F238E27FC236}">
                  <a16:creationId xmlns:a16="http://schemas.microsoft.com/office/drawing/2014/main" id="{746411D7-FE52-9D4A-5F9C-E781E2B0A65A}"/>
                </a:ext>
              </a:extLst>
            </p:cNvPr>
            <p:cNvSpPr>
              <a:spLocks/>
            </p:cNvSpPr>
            <p:nvPr/>
          </p:nvSpPr>
          <p:spPr bwMode="auto">
            <a:xfrm>
              <a:off x="3209926" y="152400"/>
              <a:ext cx="53975" cy="117475"/>
            </a:xfrm>
            <a:custGeom>
              <a:avLst/>
              <a:gdLst>
                <a:gd name="T0" fmla="*/ 61 w 64"/>
                <a:gd name="T1" fmla="*/ 18 h 142"/>
                <a:gd name="T2" fmla="*/ 49 w 64"/>
                <a:gd name="T3" fmla="*/ 15 h 142"/>
                <a:gd name="T4" fmla="*/ 36 w 64"/>
                <a:gd name="T5" fmla="*/ 21 h 142"/>
                <a:gd name="T6" fmla="*/ 34 w 64"/>
                <a:gd name="T7" fmla="*/ 35 h 142"/>
                <a:gd name="T8" fmla="*/ 34 w 64"/>
                <a:gd name="T9" fmla="*/ 43 h 142"/>
                <a:gd name="T10" fmla="*/ 59 w 64"/>
                <a:gd name="T11" fmla="*/ 43 h 142"/>
                <a:gd name="T12" fmla="*/ 59 w 64"/>
                <a:gd name="T13" fmla="*/ 57 h 142"/>
                <a:gd name="T14" fmla="*/ 34 w 64"/>
                <a:gd name="T15" fmla="*/ 57 h 142"/>
                <a:gd name="T16" fmla="*/ 34 w 64"/>
                <a:gd name="T17" fmla="*/ 142 h 142"/>
                <a:gd name="T18" fmla="*/ 15 w 64"/>
                <a:gd name="T19" fmla="*/ 142 h 142"/>
                <a:gd name="T20" fmla="*/ 15 w 64"/>
                <a:gd name="T21" fmla="*/ 57 h 142"/>
                <a:gd name="T22" fmla="*/ 0 w 64"/>
                <a:gd name="T23" fmla="*/ 57 h 142"/>
                <a:gd name="T24" fmla="*/ 0 w 64"/>
                <a:gd name="T25" fmla="*/ 43 h 142"/>
                <a:gd name="T26" fmla="*/ 15 w 64"/>
                <a:gd name="T27" fmla="*/ 43 h 142"/>
                <a:gd name="T28" fmla="*/ 15 w 64"/>
                <a:gd name="T29" fmla="*/ 32 h 142"/>
                <a:gd name="T30" fmla="*/ 22 w 64"/>
                <a:gd name="T31" fmla="*/ 9 h 142"/>
                <a:gd name="T32" fmla="*/ 45 w 64"/>
                <a:gd name="T33" fmla="*/ 0 h 142"/>
                <a:gd name="T34" fmla="*/ 64 w 64"/>
                <a:gd name="T35" fmla="*/ 4 h 142"/>
                <a:gd name="T36" fmla="*/ 61 w 64"/>
                <a:gd name="T37" fmla="*/ 1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 h="142">
                  <a:moveTo>
                    <a:pt x="61" y="18"/>
                  </a:moveTo>
                  <a:cubicBezTo>
                    <a:pt x="61" y="18"/>
                    <a:pt x="55" y="15"/>
                    <a:pt x="49" y="15"/>
                  </a:cubicBezTo>
                  <a:cubicBezTo>
                    <a:pt x="43" y="15"/>
                    <a:pt x="39" y="17"/>
                    <a:pt x="36" y="21"/>
                  </a:cubicBezTo>
                  <a:cubicBezTo>
                    <a:pt x="34" y="24"/>
                    <a:pt x="34" y="29"/>
                    <a:pt x="34" y="35"/>
                  </a:cubicBezTo>
                  <a:cubicBezTo>
                    <a:pt x="34" y="43"/>
                    <a:pt x="34" y="43"/>
                    <a:pt x="34" y="43"/>
                  </a:cubicBezTo>
                  <a:cubicBezTo>
                    <a:pt x="59" y="43"/>
                    <a:pt x="59" y="43"/>
                    <a:pt x="59" y="43"/>
                  </a:cubicBezTo>
                  <a:cubicBezTo>
                    <a:pt x="59" y="57"/>
                    <a:pt x="59" y="57"/>
                    <a:pt x="59" y="57"/>
                  </a:cubicBezTo>
                  <a:cubicBezTo>
                    <a:pt x="34" y="57"/>
                    <a:pt x="34" y="57"/>
                    <a:pt x="34" y="57"/>
                  </a:cubicBezTo>
                  <a:cubicBezTo>
                    <a:pt x="34" y="142"/>
                    <a:pt x="34" y="142"/>
                    <a:pt x="34" y="142"/>
                  </a:cubicBezTo>
                  <a:cubicBezTo>
                    <a:pt x="15" y="142"/>
                    <a:pt x="15" y="142"/>
                    <a:pt x="15" y="142"/>
                  </a:cubicBezTo>
                  <a:cubicBezTo>
                    <a:pt x="15" y="57"/>
                    <a:pt x="15" y="57"/>
                    <a:pt x="15" y="57"/>
                  </a:cubicBezTo>
                  <a:cubicBezTo>
                    <a:pt x="0" y="57"/>
                    <a:pt x="0" y="57"/>
                    <a:pt x="0" y="57"/>
                  </a:cubicBezTo>
                  <a:cubicBezTo>
                    <a:pt x="0" y="43"/>
                    <a:pt x="0" y="43"/>
                    <a:pt x="0" y="43"/>
                  </a:cubicBezTo>
                  <a:cubicBezTo>
                    <a:pt x="15" y="43"/>
                    <a:pt x="15" y="43"/>
                    <a:pt x="15" y="43"/>
                  </a:cubicBezTo>
                  <a:cubicBezTo>
                    <a:pt x="15" y="32"/>
                    <a:pt x="15" y="32"/>
                    <a:pt x="15" y="32"/>
                  </a:cubicBezTo>
                  <a:cubicBezTo>
                    <a:pt x="15" y="21"/>
                    <a:pt x="18" y="14"/>
                    <a:pt x="22" y="9"/>
                  </a:cubicBezTo>
                  <a:cubicBezTo>
                    <a:pt x="27" y="4"/>
                    <a:pt x="34" y="0"/>
                    <a:pt x="45" y="0"/>
                  </a:cubicBezTo>
                  <a:cubicBezTo>
                    <a:pt x="55" y="0"/>
                    <a:pt x="62" y="3"/>
                    <a:pt x="64" y="4"/>
                  </a:cubicBezTo>
                  <a:lnTo>
                    <a:pt x="61"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3" name="Freeform 50">
              <a:extLst>
                <a:ext uri="{FF2B5EF4-FFF2-40B4-BE49-F238E27FC236}">
                  <a16:creationId xmlns:a16="http://schemas.microsoft.com/office/drawing/2014/main" id="{71C2BF5D-0F27-5DC4-E839-53363129AF20}"/>
                </a:ext>
              </a:extLst>
            </p:cNvPr>
            <p:cNvSpPr>
              <a:spLocks/>
            </p:cNvSpPr>
            <p:nvPr/>
          </p:nvSpPr>
          <p:spPr bwMode="auto">
            <a:xfrm>
              <a:off x="3270251" y="185738"/>
              <a:ext cx="46038"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 name="Freeform 51">
              <a:extLst>
                <a:ext uri="{FF2B5EF4-FFF2-40B4-BE49-F238E27FC236}">
                  <a16:creationId xmlns:a16="http://schemas.microsoft.com/office/drawing/2014/main" id="{6AAE8FD2-F294-9C4A-F94A-068B4B7ABCFB}"/>
                </a:ext>
              </a:extLst>
            </p:cNvPr>
            <p:cNvSpPr>
              <a:spLocks noEditPoints="1"/>
            </p:cNvSpPr>
            <p:nvPr/>
          </p:nvSpPr>
          <p:spPr bwMode="auto">
            <a:xfrm>
              <a:off x="3321051" y="185738"/>
              <a:ext cx="79375" cy="85725"/>
            </a:xfrm>
            <a:custGeom>
              <a:avLst/>
              <a:gdLst>
                <a:gd name="T0" fmla="*/ 48 w 96"/>
                <a:gd name="T1" fmla="*/ 102 h 102"/>
                <a:gd name="T2" fmla="*/ 0 w 96"/>
                <a:gd name="T3" fmla="*/ 51 h 102"/>
                <a:gd name="T4" fmla="*/ 48 w 96"/>
                <a:gd name="T5" fmla="*/ 0 h 102"/>
                <a:gd name="T6" fmla="*/ 96 w 96"/>
                <a:gd name="T7" fmla="*/ 51 h 102"/>
                <a:gd name="T8" fmla="*/ 48 w 96"/>
                <a:gd name="T9" fmla="*/ 102 h 102"/>
                <a:gd name="T10" fmla="*/ 48 w 96"/>
                <a:gd name="T11" fmla="*/ 14 h 102"/>
                <a:gd name="T12" fmla="*/ 20 w 96"/>
                <a:gd name="T13" fmla="*/ 51 h 102"/>
                <a:gd name="T14" fmla="*/ 48 w 96"/>
                <a:gd name="T15" fmla="*/ 88 h 102"/>
                <a:gd name="T16" fmla="*/ 77 w 96"/>
                <a:gd name="T17" fmla="*/ 51 h 102"/>
                <a:gd name="T18" fmla="*/ 48 w 96"/>
                <a:gd name="T19" fmla="*/ 14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102">
                  <a:moveTo>
                    <a:pt x="48" y="102"/>
                  </a:moveTo>
                  <a:cubicBezTo>
                    <a:pt x="20" y="102"/>
                    <a:pt x="0" y="82"/>
                    <a:pt x="0" y="51"/>
                  </a:cubicBezTo>
                  <a:cubicBezTo>
                    <a:pt x="0" y="20"/>
                    <a:pt x="20" y="0"/>
                    <a:pt x="48" y="0"/>
                  </a:cubicBezTo>
                  <a:cubicBezTo>
                    <a:pt x="77" y="0"/>
                    <a:pt x="96" y="20"/>
                    <a:pt x="96" y="51"/>
                  </a:cubicBezTo>
                  <a:cubicBezTo>
                    <a:pt x="96" y="82"/>
                    <a:pt x="77" y="102"/>
                    <a:pt x="48" y="102"/>
                  </a:cubicBezTo>
                  <a:close/>
                  <a:moveTo>
                    <a:pt x="48" y="14"/>
                  </a:moveTo>
                  <a:cubicBezTo>
                    <a:pt x="30" y="14"/>
                    <a:pt x="20" y="29"/>
                    <a:pt x="20" y="51"/>
                  </a:cubicBezTo>
                  <a:cubicBezTo>
                    <a:pt x="20" y="72"/>
                    <a:pt x="30" y="88"/>
                    <a:pt x="48" y="88"/>
                  </a:cubicBezTo>
                  <a:cubicBezTo>
                    <a:pt x="67" y="88"/>
                    <a:pt x="77" y="72"/>
                    <a:pt x="77" y="51"/>
                  </a:cubicBezTo>
                  <a:cubicBezTo>
                    <a:pt x="77" y="29"/>
                    <a:pt x="67" y="14"/>
                    <a:pt x="48"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 name="Freeform 52">
              <a:extLst>
                <a:ext uri="{FF2B5EF4-FFF2-40B4-BE49-F238E27FC236}">
                  <a16:creationId xmlns:a16="http://schemas.microsoft.com/office/drawing/2014/main" id="{C590DB0F-DC19-CD6D-2F4D-61479185D8A5}"/>
                </a:ext>
              </a:extLst>
            </p:cNvPr>
            <p:cNvSpPr>
              <a:spLocks/>
            </p:cNvSpPr>
            <p:nvPr/>
          </p:nvSpPr>
          <p:spPr bwMode="auto">
            <a:xfrm>
              <a:off x="3419476" y="185738"/>
              <a:ext cx="117475" cy="84138"/>
            </a:xfrm>
            <a:custGeom>
              <a:avLst/>
              <a:gdLst>
                <a:gd name="T0" fmla="*/ 123 w 142"/>
                <a:gd name="T1" fmla="*/ 101 h 101"/>
                <a:gd name="T2" fmla="*/ 123 w 142"/>
                <a:gd name="T3" fmla="*/ 39 h 101"/>
                <a:gd name="T4" fmla="*/ 106 w 142"/>
                <a:gd name="T5" fmla="*/ 16 h 101"/>
                <a:gd name="T6" fmla="*/ 80 w 142"/>
                <a:gd name="T7" fmla="*/ 41 h 101"/>
                <a:gd name="T8" fmla="*/ 80 w 142"/>
                <a:gd name="T9" fmla="*/ 101 h 101"/>
                <a:gd name="T10" fmla="*/ 62 w 142"/>
                <a:gd name="T11" fmla="*/ 101 h 101"/>
                <a:gd name="T12" fmla="*/ 62 w 142"/>
                <a:gd name="T13" fmla="*/ 39 h 101"/>
                <a:gd name="T14" fmla="*/ 44 w 142"/>
                <a:gd name="T15" fmla="*/ 16 h 101"/>
                <a:gd name="T16" fmla="*/ 19 w 142"/>
                <a:gd name="T17" fmla="*/ 41 h 101"/>
                <a:gd name="T18" fmla="*/ 19 w 142"/>
                <a:gd name="T19" fmla="*/ 101 h 101"/>
                <a:gd name="T20" fmla="*/ 0 w 142"/>
                <a:gd name="T21" fmla="*/ 101 h 101"/>
                <a:gd name="T22" fmla="*/ 0 w 142"/>
                <a:gd name="T23" fmla="*/ 2 h 101"/>
                <a:gd name="T24" fmla="*/ 18 w 142"/>
                <a:gd name="T25" fmla="*/ 2 h 101"/>
                <a:gd name="T26" fmla="*/ 19 w 142"/>
                <a:gd name="T27" fmla="*/ 20 h 101"/>
                <a:gd name="T28" fmla="*/ 51 w 142"/>
                <a:gd name="T29" fmla="*/ 0 h 101"/>
                <a:gd name="T30" fmla="*/ 79 w 142"/>
                <a:gd name="T31" fmla="*/ 21 h 101"/>
                <a:gd name="T32" fmla="*/ 112 w 142"/>
                <a:gd name="T33" fmla="*/ 0 h 101"/>
                <a:gd name="T34" fmla="*/ 142 w 142"/>
                <a:gd name="T35" fmla="*/ 34 h 101"/>
                <a:gd name="T36" fmla="*/ 142 w 142"/>
                <a:gd name="T37" fmla="*/ 101 h 101"/>
                <a:gd name="T38" fmla="*/ 123 w 142"/>
                <a:gd name="T39"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2" h="101">
                  <a:moveTo>
                    <a:pt x="123" y="101"/>
                  </a:moveTo>
                  <a:cubicBezTo>
                    <a:pt x="123" y="39"/>
                    <a:pt x="123" y="39"/>
                    <a:pt x="123" y="39"/>
                  </a:cubicBezTo>
                  <a:cubicBezTo>
                    <a:pt x="123" y="26"/>
                    <a:pt x="120" y="16"/>
                    <a:pt x="106" y="16"/>
                  </a:cubicBezTo>
                  <a:cubicBezTo>
                    <a:pt x="91" y="16"/>
                    <a:pt x="81" y="34"/>
                    <a:pt x="80" y="41"/>
                  </a:cubicBezTo>
                  <a:cubicBezTo>
                    <a:pt x="80" y="101"/>
                    <a:pt x="80" y="101"/>
                    <a:pt x="80" y="101"/>
                  </a:cubicBezTo>
                  <a:cubicBezTo>
                    <a:pt x="62" y="101"/>
                    <a:pt x="62" y="101"/>
                    <a:pt x="62" y="101"/>
                  </a:cubicBezTo>
                  <a:cubicBezTo>
                    <a:pt x="62" y="39"/>
                    <a:pt x="62" y="39"/>
                    <a:pt x="62" y="39"/>
                  </a:cubicBezTo>
                  <a:cubicBezTo>
                    <a:pt x="62" y="26"/>
                    <a:pt x="59" y="16"/>
                    <a:pt x="44" y="16"/>
                  </a:cubicBezTo>
                  <a:cubicBezTo>
                    <a:pt x="30" y="16"/>
                    <a:pt x="20" y="34"/>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5" y="9"/>
                    <a:pt x="37" y="0"/>
                    <a:pt x="51" y="0"/>
                  </a:cubicBezTo>
                  <a:cubicBezTo>
                    <a:pt x="64" y="0"/>
                    <a:pt x="75" y="6"/>
                    <a:pt x="79" y="21"/>
                  </a:cubicBezTo>
                  <a:cubicBezTo>
                    <a:pt x="86" y="9"/>
                    <a:pt x="98" y="0"/>
                    <a:pt x="112" y="0"/>
                  </a:cubicBezTo>
                  <a:cubicBezTo>
                    <a:pt x="128" y="0"/>
                    <a:pt x="142" y="9"/>
                    <a:pt x="142" y="34"/>
                  </a:cubicBezTo>
                  <a:cubicBezTo>
                    <a:pt x="142" y="101"/>
                    <a:pt x="142" y="101"/>
                    <a:pt x="142" y="101"/>
                  </a:cubicBezTo>
                  <a:cubicBezTo>
                    <a:pt x="123" y="101"/>
                    <a:pt x="123" y="101"/>
                    <a:pt x="123"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6" name="Freeform 53">
              <a:extLst>
                <a:ext uri="{FF2B5EF4-FFF2-40B4-BE49-F238E27FC236}">
                  <a16:creationId xmlns:a16="http://schemas.microsoft.com/office/drawing/2014/main" id="{975A0B57-FD60-D7A6-C45A-346EA17AEAA2}"/>
                </a:ext>
              </a:extLst>
            </p:cNvPr>
            <p:cNvSpPr>
              <a:spLocks/>
            </p:cNvSpPr>
            <p:nvPr/>
          </p:nvSpPr>
          <p:spPr bwMode="auto">
            <a:xfrm>
              <a:off x="3594101" y="157163"/>
              <a:ext cx="69850" cy="112713"/>
            </a:xfrm>
            <a:custGeom>
              <a:avLst/>
              <a:gdLst>
                <a:gd name="T0" fmla="*/ 0 w 44"/>
                <a:gd name="T1" fmla="*/ 71 h 71"/>
                <a:gd name="T2" fmla="*/ 0 w 44"/>
                <a:gd name="T3" fmla="*/ 0 h 71"/>
                <a:gd name="T4" fmla="*/ 43 w 44"/>
                <a:gd name="T5" fmla="*/ 0 h 71"/>
                <a:gd name="T6" fmla="*/ 43 w 44"/>
                <a:gd name="T7" fmla="*/ 8 h 71"/>
                <a:gd name="T8" fmla="*/ 10 w 44"/>
                <a:gd name="T9" fmla="*/ 8 h 71"/>
                <a:gd name="T10" fmla="*/ 10 w 44"/>
                <a:gd name="T11" fmla="*/ 29 h 71"/>
                <a:gd name="T12" fmla="*/ 41 w 44"/>
                <a:gd name="T13" fmla="*/ 29 h 71"/>
                <a:gd name="T14" fmla="*/ 41 w 44"/>
                <a:gd name="T15" fmla="*/ 38 h 71"/>
                <a:gd name="T16" fmla="*/ 10 w 44"/>
                <a:gd name="T17" fmla="*/ 38 h 71"/>
                <a:gd name="T18" fmla="*/ 10 w 44"/>
                <a:gd name="T19" fmla="*/ 62 h 71"/>
                <a:gd name="T20" fmla="*/ 44 w 44"/>
                <a:gd name="T21" fmla="*/ 62 h 71"/>
                <a:gd name="T22" fmla="*/ 44 w 44"/>
                <a:gd name="T23" fmla="*/ 71 h 71"/>
                <a:gd name="T24" fmla="*/ 0 w 44"/>
                <a:gd name="T25" fmla="*/ 71 h 71"/>
                <a:gd name="T26" fmla="*/ 0 w 44"/>
                <a:gd name="T27"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71">
                  <a:moveTo>
                    <a:pt x="0" y="71"/>
                  </a:moveTo>
                  <a:lnTo>
                    <a:pt x="0" y="0"/>
                  </a:lnTo>
                  <a:lnTo>
                    <a:pt x="43" y="0"/>
                  </a:lnTo>
                  <a:lnTo>
                    <a:pt x="43" y="8"/>
                  </a:lnTo>
                  <a:lnTo>
                    <a:pt x="10" y="8"/>
                  </a:lnTo>
                  <a:lnTo>
                    <a:pt x="10" y="29"/>
                  </a:lnTo>
                  <a:lnTo>
                    <a:pt x="41" y="29"/>
                  </a:lnTo>
                  <a:lnTo>
                    <a:pt x="41" y="38"/>
                  </a:lnTo>
                  <a:lnTo>
                    <a:pt x="10" y="38"/>
                  </a:lnTo>
                  <a:lnTo>
                    <a:pt x="10" y="62"/>
                  </a:lnTo>
                  <a:lnTo>
                    <a:pt x="44" y="62"/>
                  </a:lnTo>
                  <a:lnTo>
                    <a:pt x="44" y="71"/>
                  </a:lnTo>
                  <a:lnTo>
                    <a:pt x="0" y="71"/>
                  </a:lnTo>
                  <a:lnTo>
                    <a:pt x="0" y="7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7" name="Freeform 54">
              <a:extLst>
                <a:ext uri="{FF2B5EF4-FFF2-40B4-BE49-F238E27FC236}">
                  <a16:creationId xmlns:a16="http://schemas.microsoft.com/office/drawing/2014/main" id="{E8018739-B110-09C4-D3DE-76CFD23BB4E9}"/>
                </a:ext>
              </a:extLst>
            </p:cNvPr>
            <p:cNvSpPr>
              <a:spLocks/>
            </p:cNvSpPr>
            <p:nvPr/>
          </p:nvSpPr>
          <p:spPr bwMode="auto">
            <a:xfrm>
              <a:off x="3671888" y="188913"/>
              <a:ext cx="77788" cy="80963"/>
            </a:xfrm>
            <a:custGeom>
              <a:avLst/>
              <a:gdLst>
                <a:gd name="T0" fmla="*/ 38 w 49"/>
                <a:gd name="T1" fmla="*/ 51 h 51"/>
                <a:gd name="T2" fmla="*/ 24 w 49"/>
                <a:gd name="T3" fmla="*/ 30 h 51"/>
                <a:gd name="T4" fmla="*/ 11 w 49"/>
                <a:gd name="T5" fmla="*/ 51 h 51"/>
                <a:gd name="T6" fmla="*/ 0 w 49"/>
                <a:gd name="T7" fmla="*/ 51 h 51"/>
                <a:gd name="T8" fmla="*/ 18 w 49"/>
                <a:gd name="T9" fmla="*/ 25 h 51"/>
                <a:gd name="T10" fmla="*/ 1 w 49"/>
                <a:gd name="T11" fmla="*/ 0 h 51"/>
                <a:gd name="T12" fmla="*/ 12 w 49"/>
                <a:gd name="T13" fmla="*/ 0 h 51"/>
                <a:gd name="T14" fmla="*/ 25 w 49"/>
                <a:gd name="T15" fmla="*/ 19 h 51"/>
                <a:gd name="T16" fmla="*/ 37 w 49"/>
                <a:gd name="T17" fmla="*/ 0 h 51"/>
                <a:gd name="T18" fmla="*/ 48 w 49"/>
                <a:gd name="T19" fmla="*/ 0 h 51"/>
                <a:gd name="T20" fmla="*/ 30 w 49"/>
                <a:gd name="T21" fmla="*/ 25 h 51"/>
                <a:gd name="T22" fmla="*/ 49 w 49"/>
                <a:gd name="T23" fmla="*/ 51 h 51"/>
                <a:gd name="T24" fmla="*/ 38 w 49"/>
                <a:gd name="T2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1">
                  <a:moveTo>
                    <a:pt x="38" y="51"/>
                  </a:moveTo>
                  <a:lnTo>
                    <a:pt x="24" y="30"/>
                  </a:lnTo>
                  <a:lnTo>
                    <a:pt x="11" y="51"/>
                  </a:lnTo>
                  <a:lnTo>
                    <a:pt x="0" y="51"/>
                  </a:lnTo>
                  <a:lnTo>
                    <a:pt x="18" y="25"/>
                  </a:lnTo>
                  <a:lnTo>
                    <a:pt x="1" y="0"/>
                  </a:lnTo>
                  <a:lnTo>
                    <a:pt x="12" y="0"/>
                  </a:lnTo>
                  <a:lnTo>
                    <a:pt x="25" y="19"/>
                  </a:lnTo>
                  <a:lnTo>
                    <a:pt x="37" y="0"/>
                  </a:lnTo>
                  <a:lnTo>
                    <a:pt x="48" y="0"/>
                  </a:lnTo>
                  <a:lnTo>
                    <a:pt x="30" y="25"/>
                  </a:lnTo>
                  <a:lnTo>
                    <a:pt x="49" y="51"/>
                  </a:lnTo>
                  <a:lnTo>
                    <a:pt x="38"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8" name="Freeform 55">
              <a:extLst>
                <a:ext uri="{FF2B5EF4-FFF2-40B4-BE49-F238E27FC236}">
                  <a16:creationId xmlns:a16="http://schemas.microsoft.com/office/drawing/2014/main" id="{6262A5DA-588E-44E3-D3E5-B27EFDFBA451}"/>
                </a:ext>
              </a:extLst>
            </p:cNvPr>
            <p:cNvSpPr>
              <a:spLocks noEditPoints="1"/>
            </p:cNvSpPr>
            <p:nvPr/>
          </p:nvSpPr>
          <p:spPr bwMode="auto">
            <a:xfrm>
              <a:off x="3763963" y="185738"/>
              <a:ext cx="77788" cy="114300"/>
            </a:xfrm>
            <a:custGeom>
              <a:avLst/>
              <a:gdLst>
                <a:gd name="T0" fmla="*/ 49 w 94"/>
                <a:gd name="T1" fmla="*/ 102 h 136"/>
                <a:gd name="T2" fmla="*/ 18 w 94"/>
                <a:gd name="T3" fmla="*/ 85 h 136"/>
                <a:gd name="T4" fmla="*/ 18 w 94"/>
                <a:gd name="T5" fmla="*/ 136 h 136"/>
                <a:gd name="T6" fmla="*/ 0 w 94"/>
                <a:gd name="T7" fmla="*/ 136 h 136"/>
                <a:gd name="T8" fmla="*/ 0 w 94"/>
                <a:gd name="T9" fmla="*/ 1 h 136"/>
                <a:gd name="T10" fmla="*/ 17 w 94"/>
                <a:gd name="T11" fmla="*/ 1 h 136"/>
                <a:gd name="T12" fmla="*/ 18 w 94"/>
                <a:gd name="T13" fmla="*/ 17 h 136"/>
                <a:gd name="T14" fmla="*/ 51 w 94"/>
                <a:gd name="T15" fmla="*/ 0 h 136"/>
                <a:gd name="T16" fmla="*/ 94 w 94"/>
                <a:gd name="T17" fmla="*/ 51 h 136"/>
                <a:gd name="T18" fmla="*/ 49 w 94"/>
                <a:gd name="T19" fmla="*/ 102 h 136"/>
                <a:gd name="T20" fmla="*/ 46 w 94"/>
                <a:gd name="T21" fmla="*/ 14 h 136"/>
                <a:gd name="T22" fmla="*/ 17 w 94"/>
                <a:gd name="T23" fmla="*/ 50 h 136"/>
                <a:gd name="T24" fmla="*/ 45 w 94"/>
                <a:gd name="T25" fmla="*/ 87 h 136"/>
                <a:gd name="T26" fmla="*/ 74 w 94"/>
                <a:gd name="T27" fmla="*/ 50 h 136"/>
                <a:gd name="T28" fmla="*/ 46 w 94"/>
                <a:gd name="T29" fmla="*/ 1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36">
                  <a:moveTo>
                    <a:pt x="49" y="102"/>
                  </a:moveTo>
                  <a:cubicBezTo>
                    <a:pt x="29" y="102"/>
                    <a:pt x="21" y="89"/>
                    <a:pt x="18" y="85"/>
                  </a:cubicBezTo>
                  <a:cubicBezTo>
                    <a:pt x="18" y="136"/>
                    <a:pt x="18" y="136"/>
                    <a:pt x="18" y="136"/>
                  </a:cubicBezTo>
                  <a:cubicBezTo>
                    <a:pt x="0" y="136"/>
                    <a:pt x="0" y="136"/>
                    <a:pt x="0" y="136"/>
                  </a:cubicBezTo>
                  <a:cubicBezTo>
                    <a:pt x="0" y="1"/>
                    <a:pt x="0" y="1"/>
                    <a:pt x="0" y="1"/>
                  </a:cubicBezTo>
                  <a:cubicBezTo>
                    <a:pt x="17" y="1"/>
                    <a:pt x="17" y="1"/>
                    <a:pt x="17" y="1"/>
                  </a:cubicBezTo>
                  <a:cubicBezTo>
                    <a:pt x="18" y="17"/>
                    <a:pt x="18" y="17"/>
                    <a:pt x="18" y="17"/>
                  </a:cubicBezTo>
                  <a:cubicBezTo>
                    <a:pt x="20" y="15"/>
                    <a:pt x="30" y="0"/>
                    <a:pt x="51" y="0"/>
                  </a:cubicBezTo>
                  <a:cubicBezTo>
                    <a:pt x="78" y="0"/>
                    <a:pt x="94" y="21"/>
                    <a:pt x="94" y="51"/>
                  </a:cubicBezTo>
                  <a:cubicBezTo>
                    <a:pt x="93" y="81"/>
                    <a:pt x="75" y="102"/>
                    <a:pt x="49" y="102"/>
                  </a:cubicBezTo>
                  <a:close/>
                  <a:moveTo>
                    <a:pt x="46" y="14"/>
                  </a:moveTo>
                  <a:cubicBezTo>
                    <a:pt x="29" y="14"/>
                    <a:pt x="17" y="31"/>
                    <a:pt x="17" y="50"/>
                  </a:cubicBezTo>
                  <a:cubicBezTo>
                    <a:pt x="17" y="70"/>
                    <a:pt x="28" y="87"/>
                    <a:pt x="45" y="87"/>
                  </a:cubicBezTo>
                  <a:cubicBezTo>
                    <a:pt x="62" y="87"/>
                    <a:pt x="74" y="70"/>
                    <a:pt x="74" y="50"/>
                  </a:cubicBezTo>
                  <a:cubicBezTo>
                    <a:pt x="74" y="31"/>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9" name="Freeform 56">
              <a:extLst>
                <a:ext uri="{FF2B5EF4-FFF2-40B4-BE49-F238E27FC236}">
                  <a16:creationId xmlns:a16="http://schemas.microsoft.com/office/drawing/2014/main" id="{35512E43-0E79-8BBC-F997-A442D44277DD}"/>
                </a:ext>
              </a:extLst>
            </p:cNvPr>
            <p:cNvSpPr>
              <a:spLocks noEditPoints="1"/>
            </p:cNvSpPr>
            <p:nvPr/>
          </p:nvSpPr>
          <p:spPr bwMode="auto">
            <a:xfrm>
              <a:off x="3852863"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5"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0" name="Freeform 57">
              <a:extLst>
                <a:ext uri="{FF2B5EF4-FFF2-40B4-BE49-F238E27FC236}">
                  <a16:creationId xmlns:a16="http://schemas.microsoft.com/office/drawing/2014/main" id="{FEF6EF1B-2A95-0FAE-281F-3A8B2AACAC0B}"/>
                </a:ext>
              </a:extLst>
            </p:cNvPr>
            <p:cNvSpPr>
              <a:spLocks/>
            </p:cNvSpPr>
            <p:nvPr/>
          </p:nvSpPr>
          <p:spPr bwMode="auto">
            <a:xfrm>
              <a:off x="3946526" y="185738"/>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 name="Freeform 58">
              <a:extLst>
                <a:ext uri="{FF2B5EF4-FFF2-40B4-BE49-F238E27FC236}">
                  <a16:creationId xmlns:a16="http://schemas.microsoft.com/office/drawing/2014/main" id="{AF31A35E-7433-891D-44E8-BEA36D454EE3}"/>
                </a:ext>
              </a:extLst>
            </p:cNvPr>
            <p:cNvSpPr>
              <a:spLocks noEditPoints="1"/>
            </p:cNvSpPr>
            <p:nvPr/>
          </p:nvSpPr>
          <p:spPr bwMode="auto">
            <a:xfrm>
              <a:off x="4005263" y="150813"/>
              <a:ext cx="20638" cy="119063"/>
            </a:xfrm>
            <a:custGeom>
              <a:avLst/>
              <a:gdLst>
                <a:gd name="T0" fmla="*/ 13 w 26"/>
                <a:gd name="T1" fmla="*/ 25 h 144"/>
                <a:gd name="T2" fmla="*/ 0 w 26"/>
                <a:gd name="T3" fmla="*/ 13 h 144"/>
                <a:gd name="T4" fmla="*/ 13 w 26"/>
                <a:gd name="T5" fmla="*/ 0 h 144"/>
                <a:gd name="T6" fmla="*/ 26 w 26"/>
                <a:gd name="T7" fmla="*/ 12 h 144"/>
                <a:gd name="T8" fmla="*/ 13 w 26"/>
                <a:gd name="T9" fmla="*/ 25 h 144"/>
                <a:gd name="T10" fmla="*/ 3 w 26"/>
                <a:gd name="T11" fmla="*/ 144 h 144"/>
                <a:gd name="T12" fmla="*/ 3 w 26"/>
                <a:gd name="T13" fmla="*/ 45 h 144"/>
                <a:gd name="T14" fmla="*/ 22 w 26"/>
                <a:gd name="T15" fmla="*/ 45 h 144"/>
                <a:gd name="T16" fmla="*/ 22 w 26"/>
                <a:gd name="T17" fmla="*/ 144 h 144"/>
                <a:gd name="T18" fmla="*/ 3 w 26"/>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4">
                  <a:moveTo>
                    <a:pt x="13" y="25"/>
                  </a:moveTo>
                  <a:cubicBezTo>
                    <a:pt x="6" y="25"/>
                    <a:pt x="0" y="20"/>
                    <a:pt x="0" y="13"/>
                  </a:cubicBezTo>
                  <a:cubicBezTo>
                    <a:pt x="0" y="6"/>
                    <a:pt x="6" y="0"/>
                    <a:pt x="13" y="0"/>
                  </a:cubicBezTo>
                  <a:cubicBezTo>
                    <a:pt x="20" y="0"/>
                    <a:pt x="26" y="6"/>
                    <a:pt x="26" y="12"/>
                  </a:cubicBezTo>
                  <a:cubicBezTo>
                    <a:pt x="26" y="19"/>
                    <a:pt x="20" y="25"/>
                    <a:pt x="13"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2" name="Freeform 59">
              <a:extLst>
                <a:ext uri="{FF2B5EF4-FFF2-40B4-BE49-F238E27FC236}">
                  <a16:creationId xmlns:a16="http://schemas.microsoft.com/office/drawing/2014/main" id="{011AEB08-8C96-F19B-82E4-848E1AED67AD}"/>
                </a:ext>
              </a:extLst>
            </p:cNvPr>
            <p:cNvSpPr>
              <a:spLocks noEditPoints="1"/>
            </p:cNvSpPr>
            <p:nvPr/>
          </p:nvSpPr>
          <p:spPr bwMode="auto">
            <a:xfrm>
              <a:off x="4041776"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 name="Freeform 60">
              <a:extLst>
                <a:ext uri="{FF2B5EF4-FFF2-40B4-BE49-F238E27FC236}">
                  <a16:creationId xmlns:a16="http://schemas.microsoft.com/office/drawing/2014/main" id="{131EA098-7609-E572-FDAB-89536CA9855D}"/>
                </a:ext>
              </a:extLst>
            </p:cNvPr>
            <p:cNvSpPr>
              <a:spLocks/>
            </p:cNvSpPr>
            <p:nvPr/>
          </p:nvSpPr>
          <p:spPr bwMode="auto">
            <a:xfrm>
              <a:off x="4135438" y="185738"/>
              <a:ext cx="69850" cy="84138"/>
            </a:xfrm>
            <a:custGeom>
              <a:avLst/>
              <a:gdLst>
                <a:gd name="T0" fmla="*/ 65 w 84"/>
                <a:gd name="T1" fmla="*/ 101 h 101"/>
                <a:gd name="T2" fmla="*/ 65 w 84"/>
                <a:gd name="T3" fmla="*/ 41 h 101"/>
                <a:gd name="T4" fmla="*/ 45 w 84"/>
                <a:gd name="T5" fmla="*/ 16 h 101"/>
                <a:gd name="T6" fmla="*/ 19 w 84"/>
                <a:gd name="T7" fmla="*/ 41 h 101"/>
                <a:gd name="T8" fmla="*/ 19 w 84"/>
                <a:gd name="T9" fmla="*/ 101 h 101"/>
                <a:gd name="T10" fmla="*/ 0 w 84"/>
                <a:gd name="T11" fmla="*/ 101 h 101"/>
                <a:gd name="T12" fmla="*/ 0 w 84"/>
                <a:gd name="T13" fmla="*/ 2 h 101"/>
                <a:gd name="T14" fmla="*/ 18 w 84"/>
                <a:gd name="T15" fmla="*/ 2 h 101"/>
                <a:gd name="T16" fmla="*/ 19 w 84"/>
                <a:gd name="T17" fmla="*/ 20 h 101"/>
                <a:gd name="T18" fmla="*/ 52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1"/>
                    <a:pt x="65" y="41"/>
                    <a:pt x="65" y="41"/>
                  </a:cubicBezTo>
                  <a:cubicBezTo>
                    <a:pt x="65" y="26"/>
                    <a:pt x="60" y="16"/>
                    <a:pt x="45" y="16"/>
                  </a:cubicBezTo>
                  <a:cubicBezTo>
                    <a:pt x="30" y="16"/>
                    <a:pt x="21" y="32"/>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2"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4" name="Freeform 61">
              <a:extLst>
                <a:ext uri="{FF2B5EF4-FFF2-40B4-BE49-F238E27FC236}">
                  <a16:creationId xmlns:a16="http://schemas.microsoft.com/office/drawing/2014/main" id="{8CB86734-E125-A2B2-51F8-7EC52DBF269F}"/>
                </a:ext>
              </a:extLst>
            </p:cNvPr>
            <p:cNvSpPr>
              <a:spLocks/>
            </p:cNvSpPr>
            <p:nvPr/>
          </p:nvSpPr>
          <p:spPr bwMode="auto">
            <a:xfrm>
              <a:off x="4221163" y="185738"/>
              <a:ext cx="71438" cy="85725"/>
            </a:xfrm>
            <a:custGeom>
              <a:avLst/>
              <a:gdLst>
                <a:gd name="T0" fmla="*/ 76 w 86"/>
                <a:gd name="T1" fmla="*/ 28 h 103"/>
                <a:gd name="T2" fmla="*/ 51 w 86"/>
                <a:gd name="T3" fmla="*/ 15 h 103"/>
                <a:gd name="T4" fmla="*/ 20 w 86"/>
                <a:gd name="T5" fmla="*/ 51 h 103"/>
                <a:gd name="T6" fmla="*/ 50 w 86"/>
                <a:gd name="T7" fmla="*/ 86 h 103"/>
                <a:gd name="T8" fmla="*/ 76 w 86"/>
                <a:gd name="T9" fmla="*/ 73 h 103"/>
                <a:gd name="T10" fmla="*/ 86 w 86"/>
                <a:gd name="T11" fmla="*/ 85 h 103"/>
                <a:gd name="T12" fmla="*/ 47 w 86"/>
                <a:gd name="T13" fmla="*/ 103 h 103"/>
                <a:gd name="T14" fmla="*/ 0 w 86"/>
                <a:gd name="T15" fmla="*/ 51 h 103"/>
                <a:gd name="T16" fmla="*/ 48 w 86"/>
                <a:gd name="T17" fmla="*/ 0 h 103"/>
                <a:gd name="T18" fmla="*/ 85 w 86"/>
                <a:gd name="T19" fmla="*/ 17 h 103"/>
                <a:gd name="T20" fmla="*/ 76 w 86"/>
                <a:gd name="T21" fmla="*/ 28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6" h="103">
                  <a:moveTo>
                    <a:pt x="76" y="28"/>
                  </a:moveTo>
                  <a:cubicBezTo>
                    <a:pt x="76" y="28"/>
                    <a:pt x="67" y="15"/>
                    <a:pt x="51" y="15"/>
                  </a:cubicBezTo>
                  <a:cubicBezTo>
                    <a:pt x="34" y="15"/>
                    <a:pt x="20" y="27"/>
                    <a:pt x="20" y="51"/>
                  </a:cubicBezTo>
                  <a:cubicBezTo>
                    <a:pt x="20" y="75"/>
                    <a:pt x="34" y="86"/>
                    <a:pt x="50" y="86"/>
                  </a:cubicBezTo>
                  <a:cubicBezTo>
                    <a:pt x="66" y="86"/>
                    <a:pt x="76" y="74"/>
                    <a:pt x="76" y="73"/>
                  </a:cubicBezTo>
                  <a:cubicBezTo>
                    <a:pt x="86" y="85"/>
                    <a:pt x="86" y="85"/>
                    <a:pt x="86" y="85"/>
                  </a:cubicBezTo>
                  <a:cubicBezTo>
                    <a:pt x="85" y="86"/>
                    <a:pt x="74" y="103"/>
                    <a:pt x="47" y="103"/>
                  </a:cubicBezTo>
                  <a:cubicBezTo>
                    <a:pt x="21" y="103"/>
                    <a:pt x="0" y="83"/>
                    <a:pt x="0" y="51"/>
                  </a:cubicBezTo>
                  <a:cubicBezTo>
                    <a:pt x="0" y="19"/>
                    <a:pt x="22" y="0"/>
                    <a:pt x="48" y="0"/>
                  </a:cubicBezTo>
                  <a:cubicBezTo>
                    <a:pt x="74" y="0"/>
                    <a:pt x="84" y="16"/>
                    <a:pt x="85" y="17"/>
                  </a:cubicBezTo>
                  <a:lnTo>
                    <a:pt x="76"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 name="Freeform 62">
              <a:extLst>
                <a:ext uri="{FF2B5EF4-FFF2-40B4-BE49-F238E27FC236}">
                  <a16:creationId xmlns:a16="http://schemas.microsoft.com/office/drawing/2014/main" id="{E2BA6FAC-BC0B-955C-76C2-7569276E7C26}"/>
                </a:ext>
              </a:extLst>
            </p:cNvPr>
            <p:cNvSpPr>
              <a:spLocks noEditPoints="1"/>
            </p:cNvSpPr>
            <p:nvPr/>
          </p:nvSpPr>
          <p:spPr bwMode="auto">
            <a:xfrm>
              <a:off x="43037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1"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 name="Rectangle 63">
              <a:extLst>
                <a:ext uri="{FF2B5EF4-FFF2-40B4-BE49-F238E27FC236}">
                  <a16:creationId xmlns:a16="http://schemas.microsoft.com/office/drawing/2014/main" id="{8B1668FC-ED11-4E5F-5CD7-B8AECBE72E88}"/>
                </a:ext>
              </a:extLst>
            </p:cNvPr>
            <p:cNvSpPr>
              <a:spLocks noChangeArrowheads="1"/>
            </p:cNvSpPr>
            <p:nvPr/>
          </p:nvSpPr>
          <p:spPr bwMode="auto">
            <a:xfrm>
              <a:off x="2271713" y="-269875"/>
              <a:ext cx="12700" cy="7731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 name="Oval 64">
              <a:extLst>
                <a:ext uri="{FF2B5EF4-FFF2-40B4-BE49-F238E27FC236}">
                  <a16:creationId xmlns:a16="http://schemas.microsoft.com/office/drawing/2014/main" id="{E764F59C-9348-969F-DC4C-91400D94748F}"/>
                </a:ext>
              </a:extLst>
            </p:cNvPr>
            <p:cNvSpPr>
              <a:spLocks noChangeArrowheads="1"/>
            </p:cNvSpPr>
            <p:nvPr/>
          </p:nvSpPr>
          <p:spPr bwMode="auto">
            <a:xfrm>
              <a:off x="911226" y="-279400"/>
              <a:ext cx="119063" cy="1206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8" name="Oval 65">
              <a:extLst>
                <a:ext uri="{FF2B5EF4-FFF2-40B4-BE49-F238E27FC236}">
                  <a16:creationId xmlns:a16="http://schemas.microsoft.com/office/drawing/2014/main" id="{0C6CC64C-557B-7855-41F2-B4CCE30CCF03}"/>
                </a:ext>
              </a:extLst>
            </p:cNvPr>
            <p:cNvSpPr>
              <a:spLocks noChangeArrowheads="1"/>
            </p:cNvSpPr>
            <p:nvPr/>
          </p:nvSpPr>
          <p:spPr bwMode="auto">
            <a:xfrm>
              <a:off x="752476" y="-269875"/>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9" name="Oval 66">
              <a:extLst>
                <a:ext uri="{FF2B5EF4-FFF2-40B4-BE49-F238E27FC236}">
                  <a16:creationId xmlns:a16="http://schemas.microsoft.com/office/drawing/2014/main" id="{6F43F3D1-B8CB-54F6-36F7-16314257D69B}"/>
                </a:ext>
              </a:extLst>
            </p:cNvPr>
            <p:cNvSpPr>
              <a:spLocks noChangeArrowheads="1"/>
            </p:cNvSpPr>
            <p:nvPr/>
          </p:nvSpPr>
          <p:spPr bwMode="auto">
            <a:xfrm>
              <a:off x="919163" y="-103188"/>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0" name="Oval 67">
              <a:extLst>
                <a:ext uri="{FF2B5EF4-FFF2-40B4-BE49-F238E27FC236}">
                  <a16:creationId xmlns:a16="http://schemas.microsoft.com/office/drawing/2014/main" id="{92E571BB-D352-2156-6D4A-C44BE8B1DEC3}"/>
                </a:ext>
              </a:extLst>
            </p:cNvPr>
            <p:cNvSpPr>
              <a:spLocks noChangeArrowheads="1"/>
            </p:cNvSpPr>
            <p:nvPr/>
          </p:nvSpPr>
          <p:spPr bwMode="auto">
            <a:xfrm>
              <a:off x="927101" y="53975"/>
              <a:ext cx="85725"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1" name="Oval 68">
              <a:extLst>
                <a:ext uri="{FF2B5EF4-FFF2-40B4-BE49-F238E27FC236}">
                  <a16:creationId xmlns:a16="http://schemas.microsoft.com/office/drawing/2014/main" id="{7A8957F8-68A4-3EE6-C67A-79E4C3B0E740}"/>
                </a:ext>
              </a:extLst>
            </p:cNvPr>
            <p:cNvSpPr>
              <a:spLocks noChangeArrowheads="1"/>
            </p:cNvSpPr>
            <p:nvPr/>
          </p:nvSpPr>
          <p:spPr bwMode="auto">
            <a:xfrm>
              <a:off x="760413" y="-95250"/>
              <a:ext cx="87313"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2" name="Oval 69">
              <a:extLst>
                <a:ext uri="{FF2B5EF4-FFF2-40B4-BE49-F238E27FC236}">
                  <a16:creationId xmlns:a16="http://schemas.microsoft.com/office/drawing/2014/main" id="{E37C8ED8-118C-127C-C8D8-93DB49103625}"/>
                </a:ext>
              </a:extLst>
            </p:cNvPr>
            <p:cNvSpPr>
              <a:spLocks noChangeArrowheads="1"/>
            </p:cNvSpPr>
            <p:nvPr/>
          </p:nvSpPr>
          <p:spPr bwMode="auto">
            <a:xfrm>
              <a:off x="611188" y="-261938"/>
              <a:ext cx="85725"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 name="TextBox 2">
            <a:extLst>
              <a:ext uri="{FF2B5EF4-FFF2-40B4-BE49-F238E27FC236}">
                <a16:creationId xmlns:a16="http://schemas.microsoft.com/office/drawing/2014/main" id="{BFFC5C2C-B337-3578-4DEF-5FA5EAEA706D}"/>
              </a:ext>
            </a:extLst>
          </p:cNvPr>
          <p:cNvSpPr txBox="1"/>
          <p:nvPr/>
        </p:nvSpPr>
        <p:spPr>
          <a:xfrm>
            <a:off x="1516830" y="6334188"/>
            <a:ext cx="5719046" cy="153888"/>
          </a:xfrm>
          <a:prstGeom prst="rect">
            <a:avLst/>
          </a:prstGeom>
          <a:noFill/>
        </p:spPr>
        <p:txBody>
          <a:bodyPr wrap="square" lIns="0" tIns="0" rIns="0" bIns="0" rtlCol="0">
            <a:spAutoFit/>
          </a:bodyPr>
          <a:lstStyle/>
          <a:p>
            <a:pPr algn="ctr"/>
            <a:r>
              <a:rPr lang="en-US" sz="1000" dirty="0">
                <a:solidFill>
                  <a:schemeClr val="bg1"/>
                </a:solidFill>
              </a:rPr>
              <a:t>Includes content supplied by Sales Benchmark Index; Copyright © Sales Benchmark Index, 2022</a:t>
            </a:r>
          </a:p>
        </p:txBody>
      </p:sp>
    </p:spTree>
    <p:extLst>
      <p:ext uri="{BB962C8B-B14F-4D97-AF65-F5344CB8AC3E}">
        <p14:creationId xmlns:p14="http://schemas.microsoft.com/office/powerpoint/2010/main" val="4071033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7_Title Slide blue dots bkdg">
    <p:bg>
      <p:bgPr>
        <a:solidFill>
          <a:schemeClr val="accent1"/>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64658552-6E07-9117-0CA9-3B60B698736B}"/>
              </a:ext>
            </a:extLst>
          </p:cNvPr>
          <p:cNvGraphicFramePr>
            <a:graphicFrameLocks noChangeAspect="1"/>
          </p:cNvGraphicFramePr>
          <p:nvPr>
            <p:custDataLst>
              <p:tags r:id="rId1"/>
            </p:custDataLst>
            <p:extLst>
              <p:ext uri="{D42A27DB-BD31-4B8C-83A1-F6EECF244321}">
                <p14:modId xmlns:p14="http://schemas.microsoft.com/office/powerpoint/2010/main" val="346860413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4" name="Object 3" hidden="1">
                        <a:extLst>
                          <a:ext uri="{FF2B5EF4-FFF2-40B4-BE49-F238E27FC236}">
                            <a16:creationId xmlns:a16="http://schemas.microsoft.com/office/drawing/2014/main" id="{64658552-6E07-9117-0CA9-3B60B698736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5" name="Picture 4" descr="A picture containing background pattern&#10;&#10;Description automatically generated">
            <a:extLst>
              <a:ext uri="{FF2B5EF4-FFF2-40B4-BE49-F238E27FC236}">
                <a16:creationId xmlns:a16="http://schemas.microsoft.com/office/drawing/2014/main" id="{3011536B-E5C4-A106-C81D-293D994FF165}"/>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 y="0"/>
            <a:ext cx="12192001" cy="6858000"/>
          </a:xfrm>
          <a:prstGeom prst="rect">
            <a:avLst/>
          </a:prstGeom>
        </p:spPr>
      </p:pic>
      <p:sp>
        <p:nvSpPr>
          <p:cNvPr id="2" name="Title 1">
            <a:extLst>
              <a:ext uri="{FF2B5EF4-FFF2-40B4-BE49-F238E27FC236}">
                <a16:creationId xmlns:a16="http://schemas.microsoft.com/office/drawing/2014/main" id="{9C5F5AEC-749C-44CA-94C1-9495903C3571}"/>
              </a:ext>
            </a:extLst>
          </p:cNvPr>
          <p:cNvSpPr>
            <a:spLocks noGrp="1"/>
          </p:cNvSpPr>
          <p:nvPr>
            <p:ph type="ctrTitle"/>
          </p:nvPr>
        </p:nvSpPr>
        <p:spPr>
          <a:xfrm>
            <a:off x="1516830" y="2523757"/>
            <a:ext cx="9139234" cy="664797"/>
          </a:xfrm>
        </p:spPr>
        <p:txBody>
          <a:bodyPr vert="horz" lIns="91440" tIns="91440" rIns="91440" bIns="91440" anchor="ctr">
            <a:noAutofit/>
          </a:bodyPr>
          <a:lstStyle>
            <a:lvl1pPr algn="l">
              <a:defRPr sz="3600">
                <a:solidFill>
                  <a:schemeClr val="bg1"/>
                </a:solidFill>
              </a:defRPr>
            </a:lvl1pPr>
          </a:lstStyle>
          <a:p>
            <a:r>
              <a:rPr lang="en-US"/>
              <a:t>Click to edit Master title style</a:t>
            </a:r>
            <a:endParaRPr lang="en-US" dirty="0"/>
          </a:p>
        </p:txBody>
      </p:sp>
      <p:sp>
        <p:nvSpPr>
          <p:cNvPr id="82" name="Text Placeholder 81">
            <a:extLst>
              <a:ext uri="{FF2B5EF4-FFF2-40B4-BE49-F238E27FC236}">
                <a16:creationId xmlns:a16="http://schemas.microsoft.com/office/drawing/2014/main" id="{B020BF28-FA10-43DE-B2FD-965A7D8594C0}"/>
              </a:ext>
            </a:extLst>
          </p:cNvPr>
          <p:cNvSpPr>
            <a:spLocks noGrp="1"/>
          </p:cNvSpPr>
          <p:nvPr>
            <p:ph type="body" sz="quarter" idx="13"/>
          </p:nvPr>
        </p:nvSpPr>
        <p:spPr>
          <a:xfrm>
            <a:off x="1520386" y="3998279"/>
            <a:ext cx="4586287" cy="323850"/>
          </a:xfrm>
        </p:spPr>
        <p:txBody>
          <a:bodyPr lIns="91440" tIns="91440" rIns="91440" bIns="91440" anchor="ctr"/>
          <a:lstStyle>
            <a:lvl1pPr>
              <a:defRPr b="0">
                <a:solidFill>
                  <a:schemeClr val="bg1"/>
                </a:solidFill>
              </a:defRPr>
            </a:lvl1pPr>
          </a:lstStyle>
          <a:p>
            <a:pPr lvl="0"/>
            <a:r>
              <a:rPr lang="en-US"/>
              <a:t>Click to edit Master text styles</a:t>
            </a:r>
          </a:p>
        </p:txBody>
      </p:sp>
      <p:sp>
        <p:nvSpPr>
          <p:cNvPr id="83" name="Subtitle 2">
            <a:extLst>
              <a:ext uri="{FF2B5EF4-FFF2-40B4-BE49-F238E27FC236}">
                <a16:creationId xmlns:a16="http://schemas.microsoft.com/office/drawing/2014/main" id="{CA420EE9-07D0-49A0-A796-E6EAA8EBDB96}"/>
              </a:ext>
            </a:extLst>
          </p:cNvPr>
          <p:cNvSpPr>
            <a:spLocks noGrp="1"/>
          </p:cNvSpPr>
          <p:nvPr>
            <p:ph type="subTitle" idx="1"/>
          </p:nvPr>
        </p:nvSpPr>
        <p:spPr>
          <a:xfrm>
            <a:off x="1516830" y="3444432"/>
            <a:ext cx="9139234" cy="297969"/>
          </a:xfrm>
        </p:spPr>
        <p:txBody>
          <a:bodyPr vert="horz" lIns="91440" tIns="91440" rIns="91440" bIns="91440" rtlCol="0" anchor="ctr">
            <a:noAutofit/>
          </a:bodyPr>
          <a:lstStyle>
            <a:lvl1pPr>
              <a:defRPr lang="en-US" sz="2200" b="0" dirty="0">
                <a:solidFill>
                  <a:schemeClr val="bg1"/>
                </a:solidFill>
              </a:defRPr>
            </a:lvl1pPr>
          </a:lstStyle>
          <a:p>
            <a:pPr lvl="0"/>
            <a:r>
              <a:rPr lang="en-US"/>
              <a:t>Click to edit Master subtitle style</a:t>
            </a:r>
            <a:endParaRPr lang="en-US" dirty="0"/>
          </a:p>
        </p:txBody>
      </p:sp>
      <p:grpSp>
        <p:nvGrpSpPr>
          <p:cNvPr id="148" name="Group 147">
            <a:extLst>
              <a:ext uri="{FF2B5EF4-FFF2-40B4-BE49-F238E27FC236}">
                <a16:creationId xmlns:a16="http://schemas.microsoft.com/office/drawing/2014/main" id="{AF47BE45-9A6B-F77A-A246-E9AD74AC3E05}"/>
              </a:ext>
            </a:extLst>
          </p:cNvPr>
          <p:cNvGrpSpPr>
            <a:grpSpLocks noChangeAspect="1"/>
          </p:cNvGrpSpPr>
          <p:nvPr/>
        </p:nvGrpSpPr>
        <p:grpSpPr>
          <a:xfrm>
            <a:off x="702214" y="780933"/>
            <a:ext cx="3494345" cy="745107"/>
            <a:chOff x="611188" y="-279400"/>
            <a:chExt cx="3767138" cy="803275"/>
          </a:xfrm>
          <a:solidFill>
            <a:schemeClr val="bg1"/>
          </a:solidFill>
        </p:grpSpPr>
        <p:sp>
          <p:nvSpPr>
            <p:cNvPr id="149" name="Freeform 5">
              <a:extLst>
                <a:ext uri="{FF2B5EF4-FFF2-40B4-BE49-F238E27FC236}">
                  <a16:creationId xmlns:a16="http://schemas.microsoft.com/office/drawing/2014/main" id="{5C5B487B-3C0A-CD7C-49B9-906DAA6B051C}"/>
                </a:ext>
              </a:extLst>
            </p:cNvPr>
            <p:cNvSpPr>
              <a:spLocks noEditPoints="1"/>
            </p:cNvSpPr>
            <p:nvPr/>
          </p:nvSpPr>
          <p:spPr bwMode="auto">
            <a:xfrm>
              <a:off x="1885951" y="438150"/>
              <a:ext cx="60325" cy="63500"/>
            </a:xfrm>
            <a:custGeom>
              <a:avLst/>
              <a:gdLst>
                <a:gd name="T0" fmla="*/ 36 w 73"/>
                <a:gd name="T1" fmla="*/ 0 h 78"/>
                <a:gd name="T2" fmla="*/ 10 w 73"/>
                <a:gd name="T3" fmla="*/ 10 h 78"/>
                <a:gd name="T4" fmla="*/ 0 w 73"/>
                <a:gd name="T5" fmla="*/ 39 h 78"/>
                <a:gd name="T6" fmla="*/ 10 w 73"/>
                <a:gd name="T7" fmla="*/ 67 h 78"/>
                <a:gd name="T8" fmla="*/ 36 w 73"/>
                <a:gd name="T9" fmla="*/ 78 h 78"/>
                <a:gd name="T10" fmla="*/ 63 w 73"/>
                <a:gd name="T11" fmla="*/ 67 h 78"/>
                <a:gd name="T12" fmla="*/ 73 w 73"/>
                <a:gd name="T13" fmla="*/ 39 h 78"/>
                <a:gd name="T14" fmla="*/ 63 w 73"/>
                <a:gd name="T15" fmla="*/ 10 h 78"/>
                <a:gd name="T16" fmla="*/ 36 w 73"/>
                <a:gd name="T17" fmla="*/ 0 h 78"/>
                <a:gd name="T18" fmla="*/ 52 w 73"/>
                <a:gd name="T19" fmla="*/ 59 h 78"/>
                <a:gd name="T20" fmla="*/ 36 w 73"/>
                <a:gd name="T21" fmla="*/ 66 h 78"/>
                <a:gd name="T22" fmla="*/ 20 w 73"/>
                <a:gd name="T23" fmla="*/ 59 h 78"/>
                <a:gd name="T24" fmla="*/ 15 w 73"/>
                <a:gd name="T25" fmla="*/ 39 h 78"/>
                <a:gd name="T26" fmla="*/ 21 w 73"/>
                <a:gd name="T27" fmla="*/ 19 h 78"/>
                <a:gd name="T28" fmla="*/ 36 w 73"/>
                <a:gd name="T29" fmla="*/ 11 h 78"/>
                <a:gd name="T30" fmla="*/ 52 w 73"/>
                <a:gd name="T31" fmla="*/ 19 h 78"/>
                <a:gd name="T32" fmla="*/ 58 w 73"/>
                <a:gd name="T33" fmla="*/ 39 h 78"/>
                <a:gd name="T34" fmla="*/ 52 w 73"/>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 h="78">
                  <a:moveTo>
                    <a:pt x="36" y="0"/>
                  </a:moveTo>
                  <a:cubicBezTo>
                    <a:pt x="25" y="0"/>
                    <a:pt x="17" y="3"/>
                    <a:pt x="10" y="10"/>
                  </a:cubicBezTo>
                  <a:cubicBezTo>
                    <a:pt x="3" y="17"/>
                    <a:pt x="0" y="27"/>
                    <a:pt x="0" y="39"/>
                  </a:cubicBezTo>
                  <a:cubicBezTo>
                    <a:pt x="0" y="51"/>
                    <a:pt x="3" y="60"/>
                    <a:pt x="10" y="67"/>
                  </a:cubicBezTo>
                  <a:cubicBezTo>
                    <a:pt x="17" y="74"/>
                    <a:pt x="25" y="78"/>
                    <a:pt x="36" y="78"/>
                  </a:cubicBezTo>
                  <a:cubicBezTo>
                    <a:pt x="47" y="78"/>
                    <a:pt x="56" y="74"/>
                    <a:pt x="63" y="67"/>
                  </a:cubicBezTo>
                  <a:cubicBezTo>
                    <a:pt x="69" y="60"/>
                    <a:pt x="73" y="51"/>
                    <a:pt x="73" y="39"/>
                  </a:cubicBezTo>
                  <a:cubicBezTo>
                    <a:pt x="73" y="27"/>
                    <a:pt x="69" y="17"/>
                    <a:pt x="63"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1" y="19"/>
                  </a:cubicBezTo>
                  <a:cubicBezTo>
                    <a:pt x="24" y="14"/>
                    <a:pt x="30" y="11"/>
                    <a:pt x="36" y="11"/>
                  </a:cubicBezTo>
                  <a:cubicBezTo>
                    <a:pt x="43" y="11"/>
                    <a:pt x="48" y="14"/>
                    <a:pt x="52" y="19"/>
                  </a:cubicBezTo>
                  <a:cubicBezTo>
                    <a:pt x="56" y="24"/>
                    <a:pt x="58" y="30"/>
                    <a:pt x="58" y="39"/>
                  </a:cubicBezTo>
                  <a:cubicBezTo>
                    <a:pt x="58" y="47"/>
                    <a:pt x="56" y="54"/>
                    <a:pt x="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 name="Freeform 6">
              <a:extLst>
                <a:ext uri="{FF2B5EF4-FFF2-40B4-BE49-F238E27FC236}">
                  <a16:creationId xmlns:a16="http://schemas.microsoft.com/office/drawing/2014/main" id="{FC002D50-1258-94CD-A4CA-8EF05842095A}"/>
                </a:ext>
              </a:extLst>
            </p:cNvPr>
            <p:cNvSpPr>
              <a:spLocks/>
            </p:cNvSpPr>
            <p:nvPr/>
          </p:nvSpPr>
          <p:spPr bwMode="auto">
            <a:xfrm>
              <a:off x="1152526" y="414338"/>
              <a:ext cx="74613" cy="87313"/>
            </a:xfrm>
            <a:custGeom>
              <a:avLst/>
              <a:gdLst>
                <a:gd name="T0" fmla="*/ 50 w 89"/>
                <a:gd name="T1" fmla="*/ 62 h 106"/>
                <a:gd name="T2" fmla="*/ 75 w 89"/>
                <a:gd name="T3" fmla="*/ 62 h 106"/>
                <a:gd name="T4" fmla="*/ 75 w 89"/>
                <a:gd name="T5" fmla="*/ 80 h 106"/>
                <a:gd name="T6" fmla="*/ 74 w 89"/>
                <a:gd name="T7" fmla="*/ 81 h 106"/>
                <a:gd name="T8" fmla="*/ 71 w 89"/>
                <a:gd name="T9" fmla="*/ 84 h 106"/>
                <a:gd name="T10" fmla="*/ 66 w 89"/>
                <a:gd name="T11" fmla="*/ 88 h 106"/>
                <a:gd name="T12" fmla="*/ 58 w 89"/>
                <a:gd name="T13" fmla="*/ 91 h 106"/>
                <a:gd name="T14" fmla="*/ 48 w 89"/>
                <a:gd name="T15" fmla="*/ 92 h 106"/>
                <a:gd name="T16" fmla="*/ 24 w 89"/>
                <a:gd name="T17" fmla="*/ 82 h 106"/>
                <a:gd name="T18" fmla="*/ 15 w 89"/>
                <a:gd name="T19" fmla="*/ 52 h 106"/>
                <a:gd name="T20" fmla="*/ 25 w 89"/>
                <a:gd name="T21" fmla="*/ 23 h 106"/>
                <a:gd name="T22" fmla="*/ 48 w 89"/>
                <a:gd name="T23" fmla="*/ 13 h 106"/>
                <a:gd name="T24" fmla="*/ 57 w 89"/>
                <a:gd name="T25" fmla="*/ 14 h 106"/>
                <a:gd name="T26" fmla="*/ 64 w 89"/>
                <a:gd name="T27" fmla="*/ 16 h 106"/>
                <a:gd name="T28" fmla="*/ 69 w 89"/>
                <a:gd name="T29" fmla="*/ 19 h 106"/>
                <a:gd name="T30" fmla="*/ 73 w 89"/>
                <a:gd name="T31" fmla="*/ 23 h 106"/>
                <a:gd name="T32" fmla="*/ 75 w 89"/>
                <a:gd name="T33" fmla="*/ 26 h 106"/>
                <a:gd name="T34" fmla="*/ 76 w 89"/>
                <a:gd name="T35" fmla="*/ 27 h 106"/>
                <a:gd name="T36" fmla="*/ 86 w 89"/>
                <a:gd name="T37" fmla="*/ 18 h 106"/>
                <a:gd name="T38" fmla="*/ 48 w 89"/>
                <a:gd name="T39" fmla="*/ 0 h 106"/>
                <a:gd name="T40" fmla="*/ 14 w 89"/>
                <a:gd name="T41" fmla="*/ 14 h 106"/>
                <a:gd name="T42" fmla="*/ 0 w 89"/>
                <a:gd name="T43" fmla="*/ 52 h 106"/>
                <a:gd name="T44" fmla="*/ 13 w 89"/>
                <a:gd name="T45" fmla="*/ 91 h 106"/>
                <a:gd name="T46" fmla="*/ 45 w 89"/>
                <a:gd name="T47" fmla="*/ 106 h 106"/>
                <a:gd name="T48" fmla="*/ 57 w 89"/>
                <a:gd name="T49" fmla="*/ 104 h 106"/>
                <a:gd name="T50" fmla="*/ 66 w 89"/>
                <a:gd name="T51" fmla="*/ 101 h 106"/>
                <a:gd name="T52" fmla="*/ 73 w 89"/>
                <a:gd name="T53" fmla="*/ 97 h 106"/>
                <a:gd name="T54" fmla="*/ 76 w 89"/>
                <a:gd name="T55" fmla="*/ 94 h 106"/>
                <a:gd name="T56" fmla="*/ 78 w 89"/>
                <a:gd name="T57" fmla="*/ 92 h 106"/>
                <a:gd name="T58" fmla="*/ 79 w 89"/>
                <a:gd name="T59" fmla="*/ 104 h 106"/>
                <a:gd name="T60" fmla="*/ 89 w 89"/>
                <a:gd name="T61" fmla="*/ 104 h 106"/>
                <a:gd name="T62" fmla="*/ 89 w 89"/>
                <a:gd name="T63" fmla="*/ 51 h 106"/>
                <a:gd name="T64" fmla="*/ 50 w 89"/>
                <a:gd name="T65" fmla="*/ 51 h 106"/>
                <a:gd name="T66" fmla="*/ 50 w 89"/>
                <a:gd name="T67" fmla="*/ 62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9" h="106">
                  <a:moveTo>
                    <a:pt x="50" y="62"/>
                  </a:moveTo>
                  <a:cubicBezTo>
                    <a:pt x="75" y="62"/>
                    <a:pt x="75" y="62"/>
                    <a:pt x="75" y="62"/>
                  </a:cubicBezTo>
                  <a:cubicBezTo>
                    <a:pt x="75" y="80"/>
                    <a:pt x="75" y="80"/>
                    <a:pt x="75" y="80"/>
                  </a:cubicBezTo>
                  <a:cubicBezTo>
                    <a:pt x="74" y="81"/>
                    <a:pt x="74" y="81"/>
                    <a:pt x="74" y="81"/>
                  </a:cubicBezTo>
                  <a:cubicBezTo>
                    <a:pt x="73" y="82"/>
                    <a:pt x="72" y="83"/>
                    <a:pt x="71" y="84"/>
                  </a:cubicBezTo>
                  <a:cubicBezTo>
                    <a:pt x="69" y="86"/>
                    <a:pt x="68" y="87"/>
                    <a:pt x="66" y="88"/>
                  </a:cubicBezTo>
                  <a:cubicBezTo>
                    <a:pt x="64" y="89"/>
                    <a:pt x="61" y="90"/>
                    <a:pt x="58" y="91"/>
                  </a:cubicBezTo>
                  <a:cubicBezTo>
                    <a:pt x="55" y="92"/>
                    <a:pt x="51" y="92"/>
                    <a:pt x="48" y="92"/>
                  </a:cubicBezTo>
                  <a:cubicBezTo>
                    <a:pt x="38" y="92"/>
                    <a:pt x="30" y="89"/>
                    <a:pt x="24" y="82"/>
                  </a:cubicBezTo>
                  <a:cubicBezTo>
                    <a:pt x="18" y="74"/>
                    <a:pt x="15" y="65"/>
                    <a:pt x="15" y="52"/>
                  </a:cubicBezTo>
                  <a:cubicBezTo>
                    <a:pt x="15" y="40"/>
                    <a:pt x="18" y="31"/>
                    <a:pt x="25" y="23"/>
                  </a:cubicBezTo>
                  <a:cubicBezTo>
                    <a:pt x="31" y="16"/>
                    <a:pt x="39" y="13"/>
                    <a:pt x="48" y="13"/>
                  </a:cubicBezTo>
                  <a:cubicBezTo>
                    <a:pt x="51" y="13"/>
                    <a:pt x="54" y="13"/>
                    <a:pt x="57" y="14"/>
                  </a:cubicBezTo>
                  <a:cubicBezTo>
                    <a:pt x="60" y="14"/>
                    <a:pt x="62" y="15"/>
                    <a:pt x="64" y="16"/>
                  </a:cubicBezTo>
                  <a:cubicBezTo>
                    <a:pt x="66" y="17"/>
                    <a:pt x="67" y="18"/>
                    <a:pt x="69" y="19"/>
                  </a:cubicBezTo>
                  <a:cubicBezTo>
                    <a:pt x="71" y="21"/>
                    <a:pt x="72" y="22"/>
                    <a:pt x="73" y="23"/>
                  </a:cubicBezTo>
                  <a:cubicBezTo>
                    <a:pt x="74" y="24"/>
                    <a:pt x="74" y="25"/>
                    <a:pt x="75" y="26"/>
                  </a:cubicBezTo>
                  <a:cubicBezTo>
                    <a:pt x="76" y="27"/>
                    <a:pt x="76" y="27"/>
                    <a:pt x="76" y="27"/>
                  </a:cubicBezTo>
                  <a:cubicBezTo>
                    <a:pt x="86" y="18"/>
                    <a:pt x="86" y="18"/>
                    <a:pt x="86" y="18"/>
                  </a:cubicBezTo>
                  <a:cubicBezTo>
                    <a:pt x="77" y="6"/>
                    <a:pt x="64" y="0"/>
                    <a:pt x="48" y="0"/>
                  </a:cubicBezTo>
                  <a:cubicBezTo>
                    <a:pt x="35" y="0"/>
                    <a:pt x="23" y="4"/>
                    <a:pt x="14" y="14"/>
                  </a:cubicBezTo>
                  <a:cubicBezTo>
                    <a:pt x="4" y="24"/>
                    <a:pt x="0" y="36"/>
                    <a:pt x="0" y="52"/>
                  </a:cubicBezTo>
                  <a:cubicBezTo>
                    <a:pt x="0" y="69"/>
                    <a:pt x="4" y="82"/>
                    <a:pt x="13" y="91"/>
                  </a:cubicBezTo>
                  <a:cubicBezTo>
                    <a:pt x="21" y="101"/>
                    <a:pt x="32" y="106"/>
                    <a:pt x="45" y="106"/>
                  </a:cubicBezTo>
                  <a:cubicBezTo>
                    <a:pt x="50" y="106"/>
                    <a:pt x="54" y="105"/>
                    <a:pt x="57" y="104"/>
                  </a:cubicBezTo>
                  <a:cubicBezTo>
                    <a:pt x="61" y="103"/>
                    <a:pt x="64" y="102"/>
                    <a:pt x="66" y="101"/>
                  </a:cubicBezTo>
                  <a:cubicBezTo>
                    <a:pt x="69" y="100"/>
                    <a:pt x="71" y="99"/>
                    <a:pt x="73" y="97"/>
                  </a:cubicBezTo>
                  <a:cubicBezTo>
                    <a:pt x="75" y="95"/>
                    <a:pt x="76" y="94"/>
                    <a:pt x="76" y="94"/>
                  </a:cubicBezTo>
                  <a:cubicBezTo>
                    <a:pt x="77" y="93"/>
                    <a:pt x="77" y="93"/>
                    <a:pt x="78" y="92"/>
                  </a:cubicBezTo>
                  <a:cubicBezTo>
                    <a:pt x="79" y="104"/>
                    <a:pt x="79" y="104"/>
                    <a:pt x="79" y="104"/>
                  </a:cubicBezTo>
                  <a:cubicBezTo>
                    <a:pt x="89" y="104"/>
                    <a:pt x="89" y="104"/>
                    <a:pt x="89" y="104"/>
                  </a:cubicBezTo>
                  <a:cubicBezTo>
                    <a:pt x="89" y="51"/>
                    <a:pt x="89" y="51"/>
                    <a:pt x="89" y="51"/>
                  </a:cubicBezTo>
                  <a:cubicBezTo>
                    <a:pt x="50" y="51"/>
                    <a:pt x="50" y="51"/>
                    <a:pt x="50" y="51"/>
                  </a:cubicBezTo>
                  <a:lnTo>
                    <a:pt x="50" y="6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1" name="Freeform 7">
              <a:extLst>
                <a:ext uri="{FF2B5EF4-FFF2-40B4-BE49-F238E27FC236}">
                  <a16:creationId xmlns:a16="http://schemas.microsoft.com/office/drawing/2014/main" id="{5E276722-5197-B412-82F4-CAE376DBBFED}"/>
                </a:ext>
              </a:extLst>
            </p:cNvPr>
            <p:cNvSpPr>
              <a:spLocks/>
            </p:cNvSpPr>
            <p:nvPr/>
          </p:nvSpPr>
          <p:spPr bwMode="auto">
            <a:xfrm>
              <a:off x="1246188" y="436563"/>
              <a:ext cx="34925" cy="63500"/>
            </a:xfrm>
            <a:custGeom>
              <a:avLst/>
              <a:gdLst>
                <a:gd name="T0" fmla="*/ 23 w 43"/>
                <a:gd name="T1" fmla="*/ 5 h 77"/>
                <a:gd name="T2" fmla="*/ 14 w 43"/>
                <a:gd name="T3" fmla="*/ 17 h 77"/>
                <a:gd name="T4" fmla="*/ 13 w 43"/>
                <a:gd name="T5" fmla="*/ 2 h 77"/>
                <a:gd name="T6" fmla="*/ 0 w 43"/>
                <a:gd name="T7" fmla="*/ 2 h 77"/>
                <a:gd name="T8" fmla="*/ 0 w 43"/>
                <a:gd name="T9" fmla="*/ 77 h 77"/>
                <a:gd name="T10" fmla="*/ 14 w 43"/>
                <a:gd name="T11" fmla="*/ 77 h 77"/>
                <a:gd name="T12" fmla="*/ 14 w 43"/>
                <a:gd name="T13" fmla="*/ 35 h 77"/>
                <a:gd name="T14" fmla="*/ 24 w 43"/>
                <a:gd name="T15" fmla="*/ 18 h 77"/>
                <a:gd name="T16" fmla="*/ 35 w 43"/>
                <a:gd name="T17" fmla="*/ 14 h 77"/>
                <a:gd name="T18" fmla="*/ 41 w 43"/>
                <a:gd name="T19" fmla="*/ 15 h 77"/>
                <a:gd name="T20" fmla="*/ 43 w 43"/>
                <a:gd name="T21" fmla="*/ 1 h 77"/>
                <a:gd name="T22" fmla="*/ 37 w 43"/>
                <a:gd name="T23" fmla="*/ 0 h 77"/>
                <a:gd name="T24" fmla="*/ 23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3" y="5"/>
                  </a:moveTo>
                  <a:cubicBezTo>
                    <a:pt x="19" y="8"/>
                    <a:pt x="16" y="12"/>
                    <a:pt x="14" y="17"/>
                  </a:cubicBezTo>
                  <a:cubicBezTo>
                    <a:pt x="13" y="2"/>
                    <a:pt x="13" y="2"/>
                    <a:pt x="13" y="2"/>
                  </a:cubicBezTo>
                  <a:cubicBezTo>
                    <a:pt x="0" y="2"/>
                    <a:pt x="0" y="2"/>
                    <a:pt x="0" y="2"/>
                  </a:cubicBezTo>
                  <a:cubicBezTo>
                    <a:pt x="0" y="77"/>
                    <a:pt x="0" y="77"/>
                    <a:pt x="0" y="77"/>
                  </a:cubicBezTo>
                  <a:cubicBezTo>
                    <a:pt x="14" y="77"/>
                    <a:pt x="14" y="77"/>
                    <a:pt x="14" y="77"/>
                  </a:cubicBezTo>
                  <a:cubicBezTo>
                    <a:pt x="14" y="35"/>
                    <a:pt x="14" y="35"/>
                    <a:pt x="14" y="35"/>
                  </a:cubicBezTo>
                  <a:cubicBezTo>
                    <a:pt x="15" y="27"/>
                    <a:pt x="19" y="22"/>
                    <a:pt x="24" y="18"/>
                  </a:cubicBezTo>
                  <a:cubicBezTo>
                    <a:pt x="28" y="16"/>
                    <a:pt x="31" y="14"/>
                    <a:pt x="35" y="14"/>
                  </a:cubicBezTo>
                  <a:cubicBezTo>
                    <a:pt x="37" y="14"/>
                    <a:pt x="39" y="15"/>
                    <a:pt x="41" y="15"/>
                  </a:cubicBezTo>
                  <a:cubicBezTo>
                    <a:pt x="43" y="1"/>
                    <a:pt x="43" y="1"/>
                    <a:pt x="43" y="1"/>
                  </a:cubicBezTo>
                  <a:cubicBezTo>
                    <a:pt x="37" y="0"/>
                    <a:pt x="37" y="0"/>
                    <a:pt x="37" y="0"/>
                  </a:cubicBezTo>
                  <a:cubicBezTo>
                    <a:pt x="32" y="0"/>
                    <a:pt x="27" y="2"/>
                    <a:pt x="23"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 name="Freeform 8">
              <a:extLst>
                <a:ext uri="{FF2B5EF4-FFF2-40B4-BE49-F238E27FC236}">
                  <a16:creationId xmlns:a16="http://schemas.microsoft.com/office/drawing/2014/main" id="{030C0CC0-0956-B1B0-70A8-800FA865F98A}"/>
                </a:ext>
              </a:extLst>
            </p:cNvPr>
            <p:cNvSpPr>
              <a:spLocks noEditPoints="1"/>
            </p:cNvSpPr>
            <p:nvPr/>
          </p:nvSpPr>
          <p:spPr bwMode="auto">
            <a:xfrm>
              <a:off x="1284288" y="438150"/>
              <a:ext cx="60325" cy="63500"/>
            </a:xfrm>
            <a:custGeom>
              <a:avLst/>
              <a:gdLst>
                <a:gd name="T0" fmla="*/ 36 w 72"/>
                <a:gd name="T1" fmla="*/ 0 h 78"/>
                <a:gd name="T2" fmla="*/ 10 w 72"/>
                <a:gd name="T3" fmla="*/ 10 h 78"/>
                <a:gd name="T4" fmla="*/ 0 w 72"/>
                <a:gd name="T5" fmla="*/ 39 h 78"/>
                <a:gd name="T6" fmla="*/ 10 w 72"/>
                <a:gd name="T7" fmla="*/ 67 h 78"/>
                <a:gd name="T8" fmla="*/ 36 w 72"/>
                <a:gd name="T9" fmla="*/ 78 h 78"/>
                <a:gd name="T10" fmla="*/ 62 w 72"/>
                <a:gd name="T11" fmla="*/ 67 h 78"/>
                <a:gd name="T12" fmla="*/ 72 w 72"/>
                <a:gd name="T13" fmla="*/ 39 h 78"/>
                <a:gd name="T14" fmla="*/ 62 w 72"/>
                <a:gd name="T15" fmla="*/ 10 h 78"/>
                <a:gd name="T16" fmla="*/ 36 w 72"/>
                <a:gd name="T17" fmla="*/ 0 h 78"/>
                <a:gd name="T18" fmla="*/ 52 w 72"/>
                <a:gd name="T19" fmla="*/ 59 h 78"/>
                <a:gd name="T20" fmla="*/ 36 w 72"/>
                <a:gd name="T21" fmla="*/ 66 h 78"/>
                <a:gd name="T22" fmla="*/ 20 w 72"/>
                <a:gd name="T23" fmla="*/ 59 h 78"/>
                <a:gd name="T24" fmla="*/ 15 w 72"/>
                <a:gd name="T25" fmla="*/ 39 h 78"/>
                <a:gd name="T26" fmla="*/ 20 w 72"/>
                <a:gd name="T27" fmla="*/ 19 h 78"/>
                <a:gd name="T28" fmla="*/ 36 w 72"/>
                <a:gd name="T29" fmla="*/ 11 h 78"/>
                <a:gd name="T30" fmla="*/ 52 w 72"/>
                <a:gd name="T31" fmla="*/ 19 h 78"/>
                <a:gd name="T32" fmla="*/ 57 w 72"/>
                <a:gd name="T33" fmla="*/ 39 h 78"/>
                <a:gd name="T34" fmla="*/ 52 w 72"/>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78">
                  <a:moveTo>
                    <a:pt x="36" y="0"/>
                  </a:moveTo>
                  <a:cubicBezTo>
                    <a:pt x="25" y="0"/>
                    <a:pt x="16" y="3"/>
                    <a:pt x="10" y="10"/>
                  </a:cubicBezTo>
                  <a:cubicBezTo>
                    <a:pt x="3" y="17"/>
                    <a:pt x="0" y="27"/>
                    <a:pt x="0" y="39"/>
                  </a:cubicBezTo>
                  <a:cubicBezTo>
                    <a:pt x="0" y="51"/>
                    <a:pt x="3" y="60"/>
                    <a:pt x="10" y="67"/>
                  </a:cubicBezTo>
                  <a:cubicBezTo>
                    <a:pt x="16" y="74"/>
                    <a:pt x="25" y="78"/>
                    <a:pt x="36" y="78"/>
                  </a:cubicBezTo>
                  <a:cubicBezTo>
                    <a:pt x="47" y="78"/>
                    <a:pt x="56" y="74"/>
                    <a:pt x="62" y="67"/>
                  </a:cubicBezTo>
                  <a:cubicBezTo>
                    <a:pt x="69" y="60"/>
                    <a:pt x="72" y="51"/>
                    <a:pt x="72" y="39"/>
                  </a:cubicBezTo>
                  <a:cubicBezTo>
                    <a:pt x="72" y="27"/>
                    <a:pt x="69" y="17"/>
                    <a:pt x="62"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0" y="19"/>
                  </a:cubicBezTo>
                  <a:cubicBezTo>
                    <a:pt x="24" y="14"/>
                    <a:pt x="29" y="11"/>
                    <a:pt x="36" y="11"/>
                  </a:cubicBezTo>
                  <a:cubicBezTo>
                    <a:pt x="43" y="11"/>
                    <a:pt x="48" y="14"/>
                    <a:pt x="52" y="19"/>
                  </a:cubicBezTo>
                  <a:cubicBezTo>
                    <a:pt x="56" y="24"/>
                    <a:pt x="57" y="30"/>
                    <a:pt x="57" y="39"/>
                  </a:cubicBezTo>
                  <a:cubicBezTo>
                    <a:pt x="57" y="47"/>
                    <a:pt x="56" y="54"/>
                    <a:pt x="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 name="Freeform 9">
              <a:extLst>
                <a:ext uri="{FF2B5EF4-FFF2-40B4-BE49-F238E27FC236}">
                  <a16:creationId xmlns:a16="http://schemas.microsoft.com/office/drawing/2014/main" id="{88BAE485-97CC-07B4-6CBC-75F7EB1F86CD}"/>
                </a:ext>
              </a:extLst>
            </p:cNvPr>
            <p:cNvSpPr>
              <a:spLocks/>
            </p:cNvSpPr>
            <p:nvPr/>
          </p:nvSpPr>
          <p:spPr bwMode="auto">
            <a:xfrm>
              <a:off x="1350963" y="438150"/>
              <a:ext cx="90488" cy="61913"/>
            </a:xfrm>
            <a:custGeom>
              <a:avLst/>
              <a:gdLst>
                <a:gd name="T0" fmla="*/ 41 w 57"/>
                <a:gd name="T1" fmla="*/ 31 h 39"/>
                <a:gd name="T2" fmla="*/ 32 w 57"/>
                <a:gd name="T3" fmla="*/ 0 h 39"/>
                <a:gd name="T4" fmla="*/ 24 w 57"/>
                <a:gd name="T5" fmla="*/ 0 h 39"/>
                <a:gd name="T6" fmla="*/ 16 w 57"/>
                <a:gd name="T7" fmla="*/ 31 h 39"/>
                <a:gd name="T8" fmla="*/ 8 w 57"/>
                <a:gd name="T9" fmla="*/ 0 h 39"/>
                <a:gd name="T10" fmla="*/ 0 w 57"/>
                <a:gd name="T11" fmla="*/ 0 h 39"/>
                <a:gd name="T12" fmla="*/ 12 w 57"/>
                <a:gd name="T13" fmla="*/ 39 h 39"/>
                <a:gd name="T14" fmla="*/ 20 w 57"/>
                <a:gd name="T15" fmla="*/ 39 h 39"/>
                <a:gd name="T16" fmla="*/ 28 w 57"/>
                <a:gd name="T17" fmla="*/ 9 h 39"/>
                <a:gd name="T18" fmla="*/ 37 w 57"/>
                <a:gd name="T19" fmla="*/ 39 h 39"/>
                <a:gd name="T20" fmla="*/ 45 w 57"/>
                <a:gd name="T21" fmla="*/ 39 h 39"/>
                <a:gd name="T22" fmla="*/ 57 w 57"/>
                <a:gd name="T23" fmla="*/ 0 h 39"/>
                <a:gd name="T24" fmla="*/ 49 w 57"/>
                <a:gd name="T25" fmla="*/ 0 h 39"/>
                <a:gd name="T26" fmla="*/ 41 w 57"/>
                <a:gd name="T27" fmla="*/ 3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7" h="39">
                  <a:moveTo>
                    <a:pt x="41" y="31"/>
                  </a:moveTo>
                  <a:lnTo>
                    <a:pt x="32" y="0"/>
                  </a:lnTo>
                  <a:lnTo>
                    <a:pt x="24" y="0"/>
                  </a:lnTo>
                  <a:lnTo>
                    <a:pt x="16" y="31"/>
                  </a:lnTo>
                  <a:lnTo>
                    <a:pt x="8" y="0"/>
                  </a:lnTo>
                  <a:lnTo>
                    <a:pt x="0" y="0"/>
                  </a:lnTo>
                  <a:lnTo>
                    <a:pt x="12" y="39"/>
                  </a:lnTo>
                  <a:lnTo>
                    <a:pt x="20" y="39"/>
                  </a:lnTo>
                  <a:lnTo>
                    <a:pt x="28" y="9"/>
                  </a:lnTo>
                  <a:lnTo>
                    <a:pt x="37" y="39"/>
                  </a:lnTo>
                  <a:lnTo>
                    <a:pt x="45" y="39"/>
                  </a:lnTo>
                  <a:lnTo>
                    <a:pt x="57" y="0"/>
                  </a:lnTo>
                  <a:lnTo>
                    <a:pt x="49" y="0"/>
                  </a:lnTo>
                  <a:lnTo>
                    <a:pt x="41" y="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 name="Freeform 10">
              <a:extLst>
                <a:ext uri="{FF2B5EF4-FFF2-40B4-BE49-F238E27FC236}">
                  <a16:creationId xmlns:a16="http://schemas.microsoft.com/office/drawing/2014/main" id="{E0EE8424-6820-BE0B-2C64-487E7DD59BC7}"/>
                </a:ext>
              </a:extLst>
            </p:cNvPr>
            <p:cNvSpPr>
              <a:spLocks/>
            </p:cNvSpPr>
            <p:nvPr/>
          </p:nvSpPr>
          <p:spPr bwMode="auto">
            <a:xfrm>
              <a:off x="1446213" y="422275"/>
              <a:ext cx="38100" cy="79375"/>
            </a:xfrm>
            <a:custGeom>
              <a:avLst/>
              <a:gdLst>
                <a:gd name="T0" fmla="*/ 26 w 46"/>
                <a:gd name="T1" fmla="*/ 0 h 97"/>
                <a:gd name="T2" fmla="*/ 13 w 46"/>
                <a:gd name="T3" fmla="*/ 0 h 97"/>
                <a:gd name="T4" fmla="*/ 11 w 46"/>
                <a:gd name="T5" fmla="*/ 20 h 97"/>
                <a:gd name="T6" fmla="*/ 0 w 46"/>
                <a:gd name="T7" fmla="*/ 20 h 97"/>
                <a:gd name="T8" fmla="*/ 0 w 46"/>
                <a:gd name="T9" fmla="*/ 31 h 97"/>
                <a:gd name="T10" fmla="*/ 11 w 46"/>
                <a:gd name="T11" fmla="*/ 31 h 97"/>
                <a:gd name="T12" fmla="*/ 11 w 46"/>
                <a:gd name="T13" fmla="*/ 72 h 97"/>
                <a:gd name="T14" fmla="*/ 16 w 46"/>
                <a:gd name="T15" fmla="*/ 91 h 97"/>
                <a:gd name="T16" fmla="*/ 32 w 46"/>
                <a:gd name="T17" fmla="*/ 97 h 97"/>
                <a:gd name="T18" fmla="*/ 46 w 46"/>
                <a:gd name="T19" fmla="*/ 95 h 97"/>
                <a:gd name="T20" fmla="*/ 44 w 46"/>
                <a:gd name="T21" fmla="*/ 84 h 97"/>
                <a:gd name="T22" fmla="*/ 36 w 46"/>
                <a:gd name="T23" fmla="*/ 85 h 97"/>
                <a:gd name="T24" fmla="*/ 28 w 46"/>
                <a:gd name="T25" fmla="*/ 82 h 97"/>
                <a:gd name="T26" fmla="*/ 26 w 46"/>
                <a:gd name="T27" fmla="*/ 70 h 97"/>
                <a:gd name="T28" fmla="*/ 26 w 46"/>
                <a:gd name="T29" fmla="*/ 31 h 97"/>
                <a:gd name="T30" fmla="*/ 46 w 46"/>
                <a:gd name="T31" fmla="*/ 31 h 97"/>
                <a:gd name="T32" fmla="*/ 46 w 46"/>
                <a:gd name="T33" fmla="*/ 20 h 97"/>
                <a:gd name="T34" fmla="*/ 26 w 46"/>
                <a:gd name="T35" fmla="*/ 20 h 97"/>
                <a:gd name="T36" fmla="*/ 26 w 46"/>
                <a:gd name="T37"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6" h="97">
                  <a:moveTo>
                    <a:pt x="26" y="0"/>
                  </a:moveTo>
                  <a:cubicBezTo>
                    <a:pt x="13" y="0"/>
                    <a:pt x="13" y="0"/>
                    <a:pt x="13" y="0"/>
                  </a:cubicBezTo>
                  <a:cubicBezTo>
                    <a:pt x="11" y="20"/>
                    <a:pt x="11" y="20"/>
                    <a:pt x="11" y="20"/>
                  </a:cubicBezTo>
                  <a:cubicBezTo>
                    <a:pt x="0" y="20"/>
                    <a:pt x="0" y="20"/>
                    <a:pt x="0" y="20"/>
                  </a:cubicBezTo>
                  <a:cubicBezTo>
                    <a:pt x="0" y="31"/>
                    <a:pt x="0" y="31"/>
                    <a:pt x="0" y="31"/>
                  </a:cubicBezTo>
                  <a:cubicBezTo>
                    <a:pt x="11" y="31"/>
                    <a:pt x="11" y="31"/>
                    <a:pt x="11" y="31"/>
                  </a:cubicBezTo>
                  <a:cubicBezTo>
                    <a:pt x="11" y="72"/>
                    <a:pt x="11" y="72"/>
                    <a:pt x="11" y="72"/>
                  </a:cubicBezTo>
                  <a:cubicBezTo>
                    <a:pt x="11" y="81"/>
                    <a:pt x="13" y="88"/>
                    <a:pt x="16" y="91"/>
                  </a:cubicBezTo>
                  <a:cubicBezTo>
                    <a:pt x="20" y="95"/>
                    <a:pt x="25" y="97"/>
                    <a:pt x="32" y="97"/>
                  </a:cubicBezTo>
                  <a:cubicBezTo>
                    <a:pt x="38" y="97"/>
                    <a:pt x="42" y="96"/>
                    <a:pt x="46" y="95"/>
                  </a:cubicBezTo>
                  <a:cubicBezTo>
                    <a:pt x="44" y="84"/>
                    <a:pt x="44" y="84"/>
                    <a:pt x="44" y="84"/>
                  </a:cubicBezTo>
                  <a:cubicBezTo>
                    <a:pt x="42" y="85"/>
                    <a:pt x="39" y="85"/>
                    <a:pt x="36" y="85"/>
                  </a:cubicBezTo>
                  <a:cubicBezTo>
                    <a:pt x="33" y="85"/>
                    <a:pt x="30" y="84"/>
                    <a:pt x="28" y="82"/>
                  </a:cubicBezTo>
                  <a:cubicBezTo>
                    <a:pt x="27" y="80"/>
                    <a:pt x="26" y="76"/>
                    <a:pt x="26" y="70"/>
                  </a:cubicBezTo>
                  <a:cubicBezTo>
                    <a:pt x="26" y="31"/>
                    <a:pt x="26" y="31"/>
                    <a:pt x="26" y="31"/>
                  </a:cubicBezTo>
                  <a:cubicBezTo>
                    <a:pt x="46" y="31"/>
                    <a:pt x="46" y="31"/>
                    <a:pt x="46" y="31"/>
                  </a:cubicBezTo>
                  <a:cubicBezTo>
                    <a:pt x="46" y="20"/>
                    <a:pt x="46" y="20"/>
                    <a:pt x="46" y="20"/>
                  </a:cubicBezTo>
                  <a:cubicBezTo>
                    <a:pt x="26" y="20"/>
                    <a:pt x="26" y="20"/>
                    <a:pt x="26" y="20"/>
                  </a:cubicBezTo>
                  <a:lnTo>
                    <a:pt x="2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5" name="Freeform 11">
              <a:extLst>
                <a:ext uri="{FF2B5EF4-FFF2-40B4-BE49-F238E27FC236}">
                  <a16:creationId xmlns:a16="http://schemas.microsoft.com/office/drawing/2014/main" id="{493BFF13-D216-7236-ADB3-513803D7A451}"/>
                </a:ext>
              </a:extLst>
            </p:cNvPr>
            <p:cNvSpPr>
              <a:spLocks/>
            </p:cNvSpPr>
            <p:nvPr/>
          </p:nvSpPr>
          <p:spPr bwMode="auto">
            <a:xfrm>
              <a:off x="1497013" y="412750"/>
              <a:ext cx="52388" cy="87313"/>
            </a:xfrm>
            <a:custGeom>
              <a:avLst/>
              <a:gdLst>
                <a:gd name="T0" fmla="*/ 39 w 64"/>
                <a:gd name="T1" fmla="*/ 30 h 106"/>
                <a:gd name="T2" fmla="*/ 14 w 64"/>
                <a:gd name="T3" fmla="*/ 45 h 106"/>
                <a:gd name="T4" fmla="*/ 14 w 64"/>
                <a:gd name="T5" fmla="*/ 0 h 106"/>
                <a:gd name="T6" fmla="*/ 0 w 64"/>
                <a:gd name="T7" fmla="*/ 0 h 106"/>
                <a:gd name="T8" fmla="*/ 0 w 64"/>
                <a:gd name="T9" fmla="*/ 106 h 106"/>
                <a:gd name="T10" fmla="*/ 14 w 64"/>
                <a:gd name="T11" fmla="*/ 106 h 106"/>
                <a:gd name="T12" fmla="*/ 14 w 64"/>
                <a:gd name="T13" fmla="*/ 62 h 106"/>
                <a:gd name="T14" fmla="*/ 21 w 64"/>
                <a:gd name="T15" fmla="*/ 49 h 106"/>
                <a:gd name="T16" fmla="*/ 34 w 64"/>
                <a:gd name="T17" fmla="*/ 42 h 106"/>
                <a:gd name="T18" fmla="*/ 46 w 64"/>
                <a:gd name="T19" fmla="*/ 47 h 106"/>
                <a:gd name="T20" fmla="*/ 49 w 64"/>
                <a:gd name="T21" fmla="*/ 62 h 106"/>
                <a:gd name="T22" fmla="*/ 49 w 64"/>
                <a:gd name="T23" fmla="*/ 106 h 106"/>
                <a:gd name="T24" fmla="*/ 64 w 64"/>
                <a:gd name="T25" fmla="*/ 106 h 106"/>
                <a:gd name="T26" fmla="*/ 64 w 64"/>
                <a:gd name="T27" fmla="*/ 58 h 106"/>
                <a:gd name="T28" fmla="*/ 57 w 64"/>
                <a:gd name="T29" fmla="*/ 37 h 106"/>
                <a:gd name="T30" fmla="*/ 39 w 64"/>
                <a:gd name="T31" fmla="*/ 3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4" h="106">
                  <a:moveTo>
                    <a:pt x="39" y="30"/>
                  </a:moveTo>
                  <a:cubicBezTo>
                    <a:pt x="29" y="30"/>
                    <a:pt x="20" y="35"/>
                    <a:pt x="14" y="45"/>
                  </a:cubicBezTo>
                  <a:cubicBezTo>
                    <a:pt x="14" y="0"/>
                    <a:pt x="14" y="0"/>
                    <a:pt x="14" y="0"/>
                  </a:cubicBezTo>
                  <a:cubicBezTo>
                    <a:pt x="0" y="0"/>
                    <a:pt x="0" y="0"/>
                    <a:pt x="0" y="0"/>
                  </a:cubicBezTo>
                  <a:cubicBezTo>
                    <a:pt x="0" y="106"/>
                    <a:pt x="0" y="106"/>
                    <a:pt x="0" y="106"/>
                  </a:cubicBezTo>
                  <a:cubicBezTo>
                    <a:pt x="14" y="106"/>
                    <a:pt x="14" y="106"/>
                    <a:pt x="14" y="106"/>
                  </a:cubicBezTo>
                  <a:cubicBezTo>
                    <a:pt x="14" y="62"/>
                    <a:pt x="14" y="62"/>
                    <a:pt x="14" y="62"/>
                  </a:cubicBezTo>
                  <a:cubicBezTo>
                    <a:pt x="15" y="57"/>
                    <a:pt x="17" y="53"/>
                    <a:pt x="21" y="49"/>
                  </a:cubicBezTo>
                  <a:cubicBezTo>
                    <a:pt x="25" y="44"/>
                    <a:pt x="29" y="42"/>
                    <a:pt x="34" y="42"/>
                  </a:cubicBezTo>
                  <a:cubicBezTo>
                    <a:pt x="40" y="42"/>
                    <a:pt x="44" y="44"/>
                    <a:pt x="46" y="47"/>
                  </a:cubicBezTo>
                  <a:cubicBezTo>
                    <a:pt x="48" y="50"/>
                    <a:pt x="49" y="55"/>
                    <a:pt x="49" y="62"/>
                  </a:cubicBezTo>
                  <a:cubicBezTo>
                    <a:pt x="49" y="106"/>
                    <a:pt x="49" y="106"/>
                    <a:pt x="49" y="106"/>
                  </a:cubicBezTo>
                  <a:cubicBezTo>
                    <a:pt x="64" y="106"/>
                    <a:pt x="64" y="106"/>
                    <a:pt x="64" y="106"/>
                  </a:cubicBezTo>
                  <a:cubicBezTo>
                    <a:pt x="64" y="58"/>
                    <a:pt x="64" y="58"/>
                    <a:pt x="64" y="58"/>
                  </a:cubicBezTo>
                  <a:cubicBezTo>
                    <a:pt x="64" y="48"/>
                    <a:pt x="62" y="41"/>
                    <a:pt x="57" y="37"/>
                  </a:cubicBezTo>
                  <a:cubicBezTo>
                    <a:pt x="53" y="32"/>
                    <a:pt x="47" y="30"/>
                    <a:pt x="39"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 name="Freeform 12">
              <a:extLst>
                <a:ext uri="{FF2B5EF4-FFF2-40B4-BE49-F238E27FC236}">
                  <a16:creationId xmlns:a16="http://schemas.microsoft.com/office/drawing/2014/main" id="{A2FBFC85-5630-8BC3-A583-1DEC58BBCCA5}"/>
                </a:ext>
              </a:extLst>
            </p:cNvPr>
            <p:cNvSpPr>
              <a:spLocks noEditPoints="1"/>
            </p:cNvSpPr>
            <p:nvPr/>
          </p:nvSpPr>
          <p:spPr bwMode="auto">
            <a:xfrm>
              <a:off x="1581151" y="415925"/>
              <a:ext cx="77788" cy="84138"/>
            </a:xfrm>
            <a:custGeom>
              <a:avLst/>
              <a:gdLst>
                <a:gd name="T0" fmla="*/ 20 w 49"/>
                <a:gd name="T1" fmla="*/ 0 h 53"/>
                <a:gd name="T2" fmla="*/ 0 w 49"/>
                <a:gd name="T3" fmla="*/ 53 h 53"/>
                <a:gd name="T4" fmla="*/ 8 w 49"/>
                <a:gd name="T5" fmla="*/ 53 h 53"/>
                <a:gd name="T6" fmla="*/ 13 w 49"/>
                <a:gd name="T7" fmla="*/ 40 h 53"/>
                <a:gd name="T8" fmla="*/ 36 w 49"/>
                <a:gd name="T9" fmla="*/ 40 h 53"/>
                <a:gd name="T10" fmla="*/ 40 w 49"/>
                <a:gd name="T11" fmla="*/ 53 h 53"/>
                <a:gd name="T12" fmla="*/ 49 w 49"/>
                <a:gd name="T13" fmla="*/ 53 h 53"/>
                <a:gd name="T14" fmla="*/ 29 w 49"/>
                <a:gd name="T15" fmla="*/ 0 h 53"/>
                <a:gd name="T16" fmla="*/ 20 w 49"/>
                <a:gd name="T17" fmla="*/ 0 h 53"/>
                <a:gd name="T18" fmla="*/ 15 w 49"/>
                <a:gd name="T19" fmla="*/ 34 h 53"/>
                <a:gd name="T20" fmla="*/ 24 w 49"/>
                <a:gd name="T21" fmla="*/ 7 h 53"/>
                <a:gd name="T22" fmla="*/ 34 w 49"/>
                <a:gd name="T23" fmla="*/ 34 h 53"/>
                <a:gd name="T24" fmla="*/ 15 w 49"/>
                <a:gd name="T25" fmla="*/ 34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3">
                  <a:moveTo>
                    <a:pt x="20" y="0"/>
                  </a:moveTo>
                  <a:lnTo>
                    <a:pt x="0" y="53"/>
                  </a:lnTo>
                  <a:lnTo>
                    <a:pt x="8" y="53"/>
                  </a:lnTo>
                  <a:lnTo>
                    <a:pt x="13" y="40"/>
                  </a:lnTo>
                  <a:lnTo>
                    <a:pt x="36" y="40"/>
                  </a:lnTo>
                  <a:lnTo>
                    <a:pt x="40" y="53"/>
                  </a:lnTo>
                  <a:lnTo>
                    <a:pt x="49" y="53"/>
                  </a:lnTo>
                  <a:lnTo>
                    <a:pt x="29" y="0"/>
                  </a:lnTo>
                  <a:lnTo>
                    <a:pt x="20" y="0"/>
                  </a:lnTo>
                  <a:close/>
                  <a:moveTo>
                    <a:pt x="15" y="34"/>
                  </a:moveTo>
                  <a:lnTo>
                    <a:pt x="24" y="7"/>
                  </a:lnTo>
                  <a:lnTo>
                    <a:pt x="34" y="34"/>
                  </a:lnTo>
                  <a:lnTo>
                    <a:pt x="15" y="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 name="Freeform 14">
              <a:extLst>
                <a:ext uri="{FF2B5EF4-FFF2-40B4-BE49-F238E27FC236}">
                  <a16:creationId xmlns:a16="http://schemas.microsoft.com/office/drawing/2014/main" id="{FF83A1F9-4D22-902B-230C-EA48637DF2D8}"/>
                </a:ext>
              </a:extLst>
            </p:cNvPr>
            <p:cNvSpPr>
              <a:spLocks noEditPoints="1"/>
            </p:cNvSpPr>
            <p:nvPr/>
          </p:nvSpPr>
          <p:spPr bwMode="auto">
            <a:xfrm>
              <a:off x="1663701" y="412750"/>
              <a:ext cx="58738" cy="88900"/>
            </a:xfrm>
            <a:custGeom>
              <a:avLst/>
              <a:gdLst>
                <a:gd name="T0" fmla="*/ 57 w 71"/>
                <a:gd name="T1" fmla="*/ 43 h 108"/>
                <a:gd name="T2" fmla="*/ 55 w 71"/>
                <a:gd name="T3" fmla="*/ 40 h 108"/>
                <a:gd name="T4" fmla="*/ 51 w 71"/>
                <a:gd name="T5" fmla="*/ 36 h 108"/>
                <a:gd name="T6" fmla="*/ 43 w 71"/>
                <a:gd name="T7" fmla="*/ 31 h 108"/>
                <a:gd name="T8" fmla="*/ 33 w 71"/>
                <a:gd name="T9" fmla="*/ 30 h 108"/>
                <a:gd name="T10" fmla="*/ 9 w 71"/>
                <a:gd name="T11" fmla="*/ 41 h 108"/>
                <a:gd name="T12" fmla="*/ 0 w 71"/>
                <a:gd name="T13" fmla="*/ 69 h 108"/>
                <a:gd name="T14" fmla="*/ 8 w 71"/>
                <a:gd name="T15" fmla="*/ 97 h 108"/>
                <a:gd name="T16" fmla="*/ 32 w 71"/>
                <a:gd name="T17" fmla="*/ 108 h 108"/>
                <a:gd name="T18" fmla="*/ 37 w 71"/>
                <a:gd name="T19" fmla="*/ 107 h 108"/>
                <a:gd name="T20" fmla="*/ 42 w 71"/>
                <a:gd name="T21" fmla="*/ 106 h 108"/>
                <a:gd name="T22" fmla="*/ 46 w 71"/>
                <a:gd name="T23" fmla="*/ 104 h 108"/>
                <a:gd name="T24" fmla="*/ 49 w 71"/>
                <a:gd name="T25" fmla="*/ 103 h 108"/>
                <a:gd name="T26" fmla="*/ 52 w 71"/>
                <a:gd name="T27" fmla="*/ 100 h 108"/>
                <a:gd name="T28" fmla="*/ 54 w 71"/>
                <a:gd name="T29" fmla="*/ 98 h 108"/>
                <a:gd name="T30" fmla="*/ 55 w 71"/>
                <a:gd name="T31" fmla="*/ 97 h 108"/>
                <a:gd name="T32" fmla="*/ 56 w 71"/>
                <a:gd name="T33" fmla="*/ 95 h 108"/>
                <a:gd name="T34" fmla="*/ 57 w 71"/>
                <a:gd name="T35" fmla="*/ 95 h 108"/>
                <a:gd name="T36" fmla="*/ 59 w 71"/>
                <a:gd name="T37" fmla="*/ 106 h 108"/>
                <a:gd name="T38" fmla="*/ 71 w 71"/>
                <a:gd name="T39" fmla="*/ 106 h 108"/>
                <a:gd name="T40" fmla="*/ 71 w 71"/>
                <a:gd name="T41" fmla="*/ 0 h 108"/>
                <a:gd name="T42" fmla="*/ 57 w 71"/>
                <a:gd name="T43" fmla="*/ 0 h 108"/>
                <a:gd name="T44" fmla="*/ 57 w 71"/>
                <a:gd name="T45" fmla="*/ 43 h 108"/>
                <a:gd name="T46" fmla="*/ 51 w 71"/>
                <a:gd name="T47" fmla="*/ 88 h 108"/>
                <a:gd name="T48" fmla="*/ 36 w 71"/>
                <a:gd name="T49" fmla="*/ 96 h 108"/>
                <a:gd name="T50" fmla="*/ 20 w 71"/>
                <a:gd name="T51" fmla="*/ 88 h 108"/>
                <a:gd name="T52" fmla="*/ 15 w 71"/>
                <a:gd name="T53" fmla="*/ 68 h 108"/>
                <a:gd name="T54" fmla="*/ 21 w 71"/>
                <a:gd name="T55" fmla="*/ 49 h 108"/>
                <a:gd name="T56" fmla="*/ 36 w 71"/>
                <a:gd name="T57" fmla="*/ 41 h 108"/>
                <a:gd name="T58" fmla="*/ 51 w 71"/>
                <a:gd name="T59" fmla="*/ 49 h 108"/>
                <a:gd name="T60" fmla="*/ 57 w 71"/>
                <a:gd name="T61" fmla="*/ 68 h 108"/>
                <a:gd name="T62" fmla="*/ 51 w 71"/>
                <a:gd name="T63" fmla="*/ 8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1" h="108">
                  <a:moveTo>
                    <a:pt x="57" y="43"/>
                  </a:moveTo>
                  <a:cubicBezTo>
                    <a:pt x="56" y="42"/>
                    <a:pt x="56" y="41"/>
                    <a:pt x="55" y="40"/>
                  </a:cubicBezTo>
                  <a:cubicBezTo>
                    <a:pt x="54" y="39"/>
                    <a:pt x="53" y="38"/>
                    <a:pt x="51" y="36"/>
                  </a:cubicBezTo>
                  <a:cubicBezTo>
                    <a:pt x="49" y="34"/>
                    <a:pt x="46" y="33"/>
                    <a:pt x="43" y="31"/>
                  </a:cubicBezTo>
                  <a:cubicBezTo>
                    <a:pt x="40" y="30"/>
                    <a:pt x="37" y="30"/>
                    <a:pt x="33" y="30"/>
                  </a:cubicBezTo>
                  <a:cubicBezTo>
                    <a:pt x="23" y="30"/>
                    <a:pt x="15" y="33"/>
                    <a:pt x="9" y="41"/>
                  </a:cubicBezTo>
                  <a:cubicBezTo>
                    <a:pt x="3" y="48"/>
                    <a:pt x="0" y="57"/>
                    <a:pt x="0" y="69"/>
                  </a:cubicBezTo>
                  <a:cubicBezTo>
                    <a:pt x="0" y="80"/>
                    <a:pt x="3" y="90"/>
                    <a:pt x="8" y="97"/>
                  </a:cubicBezTo>
                  <a:cubicBezTo>
                    <a:pt x="14" y="104"/>
                    <a:pt x="22" y="108"/>
                    <a:pt x="32" y="108"/>
                  </a:cubicBezTo>
                  <a:cubicBezTo>
                    <a:pt x="34" y="108"/>
                    <a:pt x="35" y="108"/>
                    <a:pt x="37" y="107"/>
                  </a:cubicBezTo>
                  <a:cubicBezTo>
                    <a:pt x="39" y="107"/>
                    <a:pt x="41" y="107"/>
                    <a:pt x="42" y="106"/>
                  </a:cubicBezTo>
                  <a:cubicBezTo>
                    <a:pt x="43" y="106"/>
                    <a:pt x="45" y="105"/>
                    <a:pt x="46" y="104"/>
                  </a:cubicBezTo>
                  <a:cubicBezTo>
                    <a:pt x="47" y="104"/>
                    <a:pt x="48" y="103"/>
                    <a:pt x="49" y="103"/>
                  </a:cubicBezTo>
                  <a:cubicBezTo>
                    <a:pt x="50" y="102"/>
                    <a:pt x="51" y="101"/>
                    <a:pt x="52" y="100"/>
                  </a:cubicBezTo>
                  <a:cubicBezTo>
                    <a:pt x="53" y="100"/>
                    <a:pt x="53" y="99"/>
                    <a:pt x="54" y="98"/>
                  </a:cubicBezTo>
                  <a:cubicBezTo>
                    <a:pt x="54" y="98"/>
                    <a:pt x="55" y="97"/>
                    <a:pt x="55" y="97"/>
                  </a:cubicBezTo>
                  <a:cubicBezTo>
                    <a:pt x="56" y="96"/>
                    <a:pt x="56" y="96"/>
                    <a:pt x="56" y="95"/>
                  </a:cubicBezTo>
                  <a:cubicBezTo>
                    <a:pt x="57" y="95"/>
                    <a:pt x="57" y="95"/>
                    <a:pt x="57" y="95"/>
                  </a:cubicBezTo>
                  <a:cubicBezTo>
                    <a:pt x="59" y="106"/>
                    <a:pt x="59" y="106"/>
                    <a:pt x="59" y="106"/>
                  </a:cubicBezTo>
                  <a:cubicBezTo>
                    <a:pt x="71" y="106"/>
                    <a:pt x="71" y="106"/>
                    <a:pt x="71" y="106"/>
                  </a:cubicBezTo>
                  <a:cubicBezTo>
                    <a:pt x="71" y="0"/>
                    <a:pt x="71" y="0"/>
                    <a:pt x="71" y="0"/>
                  </a:cubicBezTo>
                  <a:cubicBezTo>
                    <a:pt x="57" y="0"/>
                    <a:pt x="57" y="0"/>
                    <a:pt x="57" y="0"/>
                  </a:cubicBezTo>
                  <a:lnTo>
                    <a:pt x="57" y="43"/>
                  </a:lnTo>
                  <a:close/>
                  <a:moveTo>
                    <a:pt x="51" y="88"/>
                  </a:moveTo>
                  <a:cubicBezTo>
                    <a:pt x="47" y="93"/>
                    <a:pt x="42" y="96"/>
                    <a:pt x="36" y="96"/>
                  </a:cubicBezTo>
                  <a:cubicBezTo>
                    <a:pt x="29" y="96"/>
                    <a:pt x="24" y="93"/>
                    <a:pt x="20" y="88"/>
                  </a:cubicBezTo>
                  <a:cubicBezTo>
                    <a:pt x="17" y="83"/>
                    <a:pt x="15" y="76"/>
                    <a:pt x="15" y="68"/>
                  </a:cubicBezTo>
                  <a:cubicBezTo>
                    <a:pt x="15" y="61"/>
                    <a:pt x="17" y="54"/>
                    <a:pt x="21" y="49"/>
                  </a:cubicBezTo>
                  <a:cubicBezTo>
                    <a:pt x="25" y="44"/>
                    <a:pt x="30" y="41"/>
                    <a:pt x="36" y="41"/>
                  </a:cubicBezTo>
                  <a:cubicBezTo>
                    <a:pt x="43" y="41"/>
                    <a:pt x="48" y="44"/>
                    <a:pt x="51" y="49"/>
                  </a:cubicBezTo>
                  <a:cubicBezTo>
                    <a:pt x="55" y="54"/>
                    <a:pt x="57" y="61"/>
                    <a:pt x="57" y="68"/>
                  </a:cubicBezTo>
                  <a:cubicBezTo>
                    <a:pt x="57" y="76"/>
                    <a:pt x="55" y="83"/>
                    <a:pt x="51" y="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 name="Freeform 15">
              <a:extLst>
                <a:ext uri="{FF2B5EF4-FFF2-40B4-BE49-F238E27FC236}">
                  <a16:creationId xmlns:a16="http://schemas.microsoft.com/office/drawing/2014/main" id="{B67964F5-8081-A3D8-089C-A081B2E521A9}"/>
                </a:ext>
              </a:extLst>
            </p:cNvPr>
            <p:cNvSpPr>
              <a:spLocks/>
            </p:cNvSpPr>
            <p:nvPr/>
          </p:nvSpPr>
          <p:spPr bwMode="auto">
            <a:xfrm>
              <a:off x="1733551" y="438150"/>
              <a:ext cx="60325" cy="61913"/>
            </a:xfrm>
            <a:custGeom>
              <a:avLst/>
              <a:gdLst>
                <a:gd name="T0" fmla="*/ 18 w 38"/>
                <a:gd name="T1" fmla="*/ 32 h 39"/>
                <a:gd name="T2" fmla="*/ 8 w 38"/>
                <a:gd name="T3" fmla="*/ 0 h 39"/>
                <a:gd name="T4" fmla="*/ 0 w 38"/>
                <a:gd name="T5" fmla="*/ 0 h 39"/>
                <a:gd name="T6" fmla="*/ 15 w 38"/>
                <a:gd name="T7" fmla="*/ 39 h 39"/>
                <a:gd name="T8" fmla="*/ 23 w 38"/>
                <a:gd name="T9" fmla="*/ 39 h 39"/>
                <a:gd name="T10" fmla="*/ 38 w 38"/>
                <a:gd name="T11" fmla="*/ 0 h 39"/>
                <a:gd name="T12" fmla="*/ 29 w 38"/>
                <a:gd name="T13" fmla="*/ 0 h 39"/>
                <a:gd name="T14" fmla="*/ 18 w 38"/>
                <a:gd name="T15" fmla="*/ 32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39">
                  <a:moveTo>
                    <a:pt x="18" y="32"/>
                  </a:moveTo>
                  <a:lnTo>
                    <a:pt x="8" y="0"/>
                  </a:lnTo>
                  <a:lnTo>
                    <a:pt x="0" y="0"/>
                  </a:lnTo>
                  <a:lnTo>
                    <a:pt x="15" y="39"/>
                  </a:lnTo>
                  <a:lnTo>
                    <a:pt x="23" y="39"/>
                  </a:lnTo>
                  <a:lnTo>
                    <a:pt x="38" y="0"/>
                  </a:lnTo>
                  <a:lnTo>
                    <a:pt x="29" y="0"/>
                  </a:lnTo>
                  <a:lnTo>
                    <a:pt x="18"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9" name="Freeform 16">
              <a:extLst>
                <a:ext uri="{FF2B5EF4-FFF2-40B4-BE49-F238E27FC236}">
                  <a16:creationId xmlns:a16="http://schemas.microsoft.com/office/drawing/2014/main" id="{C73E25E4-139B-A180-CBFD-59414A4BD238}"/>
                </a:ext>
              </a:extLst>
            </p:cNvPr>
            <p:cNvSpPr>
              <a:spLocks/>
            </p:cNvSpPr>
            <p:nvPr/>
          </p:nvSpPr>
          <p:spPr bwMode="auto">
            <a:xfrm>
              <a:off x="1801813" y="411163"/>
              <a:ext cx="15875" cy="14288"/>
            </a:xfrm>
            <a:custGeom>
              <a:avLst/>
              <a:gdLst>
                <a:gd name="T0" fmla="*/ 10 w 19"/>
                <a:gd name="T1" fmla="*/ 0 h 18"/>
                <a:gd name="T2" fmla="*/ 3 w 19"/>
                <a:gd name="T3" fmla="*/ 2 h 18"/>
                <a:gd name="T4" fmla="*/ 0 w 19"/>
                <a:gd name="T5" fmla="*/ 9 h 18"/>
                <a:gd name="T6" fmla="*/ 3 w 19"/>
                <a:gd name="T7" fmla="*/ 16 h 18"/>
                <a:gd name="T8" fmla="*/ 10 w 19"/>
                <a:gd name="T9" fmla="*/ 18 h 18"/>
                <a:gd name="T10" fmla="*/ 17 w 19"/>
                <a:gd name="T11" fmla="*/ 16 h 18"/>
                <a:gd name="T12" fmla="*/ 19 w 19"/>
                <a:gd name="T13" fmla="*/ 9 h 18"/>
                <a:gd name="T14" fmla="*/ 17 w 19"/>
                <a:gd name="T15" fmla="*/ 2 h 18"/>
                <a:gd name="T16" fmla="*/ 10 w 19"/>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8">
                  <a:moveTo>
                    <a:pt x="10" y="0"/>
                  </a:moveTo>
                  <a:cubicBezTo>
                    <a:pt x="7" y="0"/>
                    <a:pt x="5" y="1"/>
                    <a:pt x="3" y="2"/>
                  </a:cubicBezTo>
                  <a:cubicBezTo>
                    <a:pt x="1" y="4"/>
                    <a:pt x="0" y="7"/>
                    <a:pt x="0" y="9"/>
                  </a:cubicBezTo>
                  <a:cubicBezTo>
                    <a:pt x="0" y="12"/>
                    <a:pt x="1" y="14"/>
                    <a:pt x="3" y="16"/>
                  </a:cubicBezTo>
                  <a:cubicBezTo>
                    <a:pt x="5" y="17"/>
                    <a:pt x="7" y="18"/>
                    <a:pt x="10" y="18"/>
                  </a:cubicBezTo>
                  <a:cubicBezTo>
                    <a:pt x="13" y="18"/>
                    <a:pt x="15" y="17"/>
                    <a:pt x="17" y="16"/>
                  </a:cubicBezTo>
                  <a:cubicBezTo>
                    <a:pt x="18" y="14"/>
                    <a:pt x="19" y="12"/>
                    <a:pt x="19" y="9"/>
                  </a:cubicBezTo>
                  <a:cubicBezTo>
                    <a:pt x="19" y="6"/>
                    <a:pt x="18" y="4"/>
                    <a:pt x="17" y="2"/>
                  </a:cubicBezTo>
                  <a:cubicBezTo>
                    <a:pt x="15" y="1"/>
                    <a:pt x="12" y="0"/>
                    <a:pt x="1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 name="Rectangle 17">
              <a:extLst>
                <a:ext uri="{FF2B5EF4-FFF2-40B4-BE49-F238E27FC236}">
                  <a16:creationId xmlns:a16="http://schemas.microsoft.com/office/drawing/2014/main" id="{7B6F8562-C3CB-5305-FB0B-63FF8D97092D}"/>
                </a:ext>
              </a:extLst>
            </p:cNvPr>
            <p:cNvSpPr>
              <a:spLocks noChangeArrowheads="1"/>
            </p:cNvSpPr>
            <p:nvPr/>
          </p:nvSpPr>
          <p:spPr bwMode="auto">
            <a:xfrm>
              <a:off x="1804988" y="438150"/>
              <a:ext cx="11113" cy="619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 name="Freeform 18">
              <a:extLst>
                <a:ext uri="{FF2B5EF4-FFF2-40B4-BE49-F238E27FC236}">
                  <a16:creationId xmlns:a16="http://schemas.microsoft.com/office/drawing/2014/main" id="{AAAB2CA3-ACC4-BAB9-7B09-8D2F882AE852}"/>
                </a:ext>
              </a:extLst>
            </p:cNvPr>
            <p:cNvSpPr>
              <a:spLocks/>
            </p:cNvSpPr>
            <p:nvPr/>
          </p:nvSpPr>
          <p:spPr bwMode="auto">
            <a:xfrm>
              <a:off x="1828801" y="436563"/>
              <a:ext cx="47625" cy="65088"/>
            </a:xfrm>
            <a:custGeom>
              <a:avLst/>
              <a:gdLst>
                <a:gd name="T0" fmla="*/ 44 w 59"/>
                <a:gd name="T1" fmla="*/ 36 h 79"/>
                <a:gd name="T2" fmla="*/ 37 w 59"/>
                <a:gd name="T3" fmla="*/ 34 h 79"/>
                <a:gd name="T4" fmla="*/ 30 w 59"/>
                <a:gd name="T5" fmla="*/ 31 h 79"/>
                <a:gd name="T6" fmla="*/ 24 w 59"/>
                <a:gd name="T7" fmla="*/ 29 h 79"/>
                <a:gd name="T8" fmla="*/ 20 w 59"/>
                <a:gd name="T9" fmla="*/ 26 h 79"/>
                <a:gd name="T10" fmla="*/ 18 w 59"/>
                <a:gd name="T11" fmla="*/ 21 h 79"/>
                <a:gd name="T12" fmla="*/ 22 w 59"/>
                <a:gd name="T13" fmla="*/ 14 h 79"/>
                <a:gd name="T14" fmla="*/ 32 w 59"/>
                <a:gd name="T15" fmla="*/ 12 h 79"/>
                <a:gd name="T16" fmla="*/ 52 w 59"/>
                <a:gd name="T17" fmla="*/ 20 h 79"/>
                <a:gd name="T18" fmla="*/ 58 w 59"/>
                <a:gd name="T19" fmla="*/ 10 h 79"/>
                <a:gd name="T20" fmla="*/ 55 w 59"/>
                <a:gd name="T21" fmla="*/ 8 h 79"/>
                <a:gd name="T22" fmla="*/ 46 w 59"/>
                <a:gd name="T23" fmla="*/ 3 h 79"/>
                <a:gd name="T24" fmla="*/ 32 w 59"/>
                <a:gd name="T25" fmla="*/ 0 h 79"/>
                <a:gd name="T26" fmla="*/ 12 w 59"/>
                <a:gd name="T27" fmla="*/ 7 h 79"/>
                <a:gd name="T28" fmla="*/ 4 w 59"/>
                <a:gd name="T29" fmla="*/ 23 h 79"/>
                <a:gd name="T30" fmla="*/ 6 w 59"/>
                <a:gd name="T31" fmla="*/ 31 h 79"/>
                <a:gd name="T32" fmla="*/ 11 w 59"/>
                <a:gd name="T33" fmla="*/ 37 h 79"/>
                <a:gd name="T34" fmla="*/ 15 w 59"/>
                <a:gd name="T35" fmla="*/ 40 h 79"/>
                <a:gd name="T36" fmla="*/ 19 w 59"/>
                <a:gd name="T37" fmla="*/ 42 h 79"/>
                <a:gd name="T38" fmla="*/ 23 w 59"/>
                <a:gd name="T39" fmla="*/ 44 h 79"/>
                <a:gd name="T40" fmla="*/ 29 w 59"/>
                <a:gd name="T41" fmla="*/ 45 h 79"/>
                <a:gd name="T42" fmla="*/ 33 w 59"/>
                <a:gd name="T43" fmla="*/ 47 h 79"/>
                <a:gd name="T44" fmla="*/ 38 w 59"/>
                <a:gd name="T45" fmla="*/ 49 h 79"/>
                <a:gd name="T46" fmla="*/ 42 w 59"/>
                <a:gd name="T47" fmla="*/ 52 h 79"/>
                <a:gd name="T48" fmla="*/ 45 w 59"/>
                <a:gd name="T49" fmla="*/ 57 h 79"/>
                <a:gd name="T50" fmla="*/ 41 w 59"/>
                <a:gd name="T51" fmla="*/ 65 h 79"/>
                <a:gd name="T52" fmla="*/ 30 w 59"/>
                <a:gd name="T53" fmla="*/ 67 h 79"/>
                <a:gd name="T54" fmla="*/ 18 w 59"/>
                <a:gd name="T55" fmla="*/ 64 h 79"/>
                <a:gd name="T56" fmla="*/ 8 w 59"/>
                <a:gd name="T57" fmla="*/ 57 h 79"/>
                <a:gd name="T58" fmla="*/ 0 w 59"/>
                <a:gd name="T59" fmla="*/ 66 h 79"/>
                <a:gd name="T60" fmla="*/ 12 w 59"/>
                <a:gd name="T61" fmla="*/ 74 h 79"/>
                <a:gd name="T62" fmla="*/ 30 w 59"/>
                <a:gd name="T63" fmla="*/ 79 h 79"/>
                <a:gd name="T64" fmla="*/ 52 w 59"/>
                <a:gd name="T65" fmla="*/ 72 h 79"/>
                <a:gd name="T66" fmla="*/ 59 w 59"/>
                <a:gd name="T67" fmla="*/ 55 h 79"/>
                <a:gd name="T68" fmla="*/ 44 w 59"/>
                <a:gd name="T69" fmla="*/ 36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9" h="79">
                  <a:moveTo>
                    <a:pt x="44" y="36"/>
                  </a:moveTo>
                  <a:cubicBezTo>
                    <a:pt x="43" y="36"/>
                    <a:pt x="41" y="35"/>
                    <a:pt x="37" y="34"/>
                  </a:cubicBezTo>
                  <a:cubicBezTo>
                    <a:pt x="34" y="33"/>
                    <a:pt x="31" y="32"/>
                    <a:pt x="30" y="31"/>
                  </a:cubicBezTo>
                  <a:cubicBezTo>
                    <a:pt x="27" y="30"/>
                    <a:pt x="25" y="30"/>
                    <a:pt x="24" y="29"/>
                  </a:cubicBezTo>
                  <a:cubicBezTo>
                    <a:pt x="23" y="29"/>
                    <a:pt x="22" y="28"/>
                    <a:pt x="20" y="26"/>
                  </a:cubicBezTo>
                  <a:cubicBezTo>
                    <a:pt x="19" y="25"/>
                    <a:pt x="18" y="23"/>
                    <a:pt x="18" y="21"/>
                  </a:cubicBezTo>
                  <a:cubicBezTo>
                    <a:pt x="18" y="18"/>
                    <a:pt x="19" y="15"/>
                    <a:pt x="22" y="14"/>
                  </a:cubicBezTo>
                  <a:cubicBezTo>
                    <a:pt x="24" y="12"/>
                    <a:pt x="28" y="12"/>
                    <a:pt x="32" y="12"/>
                  </a:cubicBezTo>
                  <a:cubicBezTo>
                    <a:pt x="39" y="12"/>
                    <a:pt x="46" y="14"/>
                    <a:pt x="52" y="20"/>
                  </a:cubicBezTo>
                  <a:cubicBezTo>
                    <a:pt x="58" y="10"/>
                    <a:pt x="58" y="10"/>
                    <a:pt x="58" y="10"/>
                  </a:cubicBezTo>
                  <a:cubicBezTo>
                    <a:pt x="58" y="10"/>
                    <a:pt x="57" y="9"/>
                    <a:pt x="55" y="8"/>
                  </a:cubicBezTo>
                  <a:cubicBezTo>
                    <a:pt x="53" y="6"/>
                    <a:pt x="50" y="5"/>
                    <a:pt x="46" y="3"/>
                  </a:cubicBezTo>
                  <a:cubicBezTo>
                    <a:pt x="41" y="1"/>
                    <a:pt x="37" y="0"/>
                    <a:pt x="32" y="0"/>
                  </a:cubicBezTo>
                  <a:cubicBezTo>
                    <a:pt x="23" y="0"/>
                    <a:pt x="17" y="3"/>
                    <a:pt x="12" y="7"/>
                  </a:cubicBezTo>
                  <a:cubicBezTo>
                    <a:pt x="7" y="11"/>
                    <a:pt x="4" y="16"/>
                    <a:pt x="4" y="23"/>
                  </a:cubicBezTo>
                  <a:cubicBezTo>
                    <a:pt x="4" y="26"/>
                    <a:pt x="5" y="29"/>
                    <a:pt x="6" y="31"/>
                  </a:cubicBezTo>
                  <a:cubicBezTo>
                    <a:pt x="7" y="33"/>
                    <a:pt x="8" y="35"/>
                    <a:pt x="11" y="37"/>
                  </a:cubicBezTo>
                  <a:cubicBezTo>
                    <a:pt x="13" y="39"/>
                    <a:pt x="14" y="40"/>
                    <a:pt x="15" y="40"/>
                  </a:cubicBezTo>
                  <a:cubicBezTo>
                    <a:pt x="16" y="41"/>
                    <a:pt x="18" y="41"/>
                    <a:pt x="19" y="42"/>
                  </a:cubicBezTo>
                  <a:cubicBezTo>
                    <a:pt x="20" y="43"/>
                    <a:pt x="22" y="43"/>
                    <a:pt x="23" y="44"/>
                  </a:cubicBezTo>
                  <a:cubicBezTo>
                    <a:pt x="25" y="44"/>
                    <a:pt x="27" y="45"/>
                    <a:pt x="29" y="45"/>
                  </a:cubicBezTo>
                  <a:cubicBezTo>
                    <a:pt x="31" y="46"/>
                    <a:pt x="32" y="47"/>
                    <a:pt x="33" y="47"/>
                  </a:cubicBezTo>
                  <a:cubicBezTo>
                    <a:pt x="35" y="48"/>
                    <a:pt x="37" y="48"/>
                    <a:pt x="38" y="49"/>
                  </a:cubicBezTo>
                  <a:cubicBezTo>
                    <a:pt x="39" y="49"/>
                    <a:pt x="41" y="50"/>
                    <a:pt x="42" y="52"/>
                  </a:cubicBezTo>
                  <a:cubicBezTo>
                    <a:pt x="44" y="53"/>
                    <a:pt x="45" y="55"/>
                    <a:pt x="45" y="57"/>
                  </a:cubicBezTo>
                  <a:cubicBezTo>
                    <a:pt x="45" y="61"/>
                    <a:pt x="44" y="63"/>
                    <a:pt x="41" y="65"/>
                  </a:cubicBezTo>
                  <a:cubicBezTo>
                    <a:pt x="38" y="66"/>
                    <a:pt x="35" y="67"/>
                    <a:pt x="30" y="67"/>
                  </a:cubicBezTo>
                  <a:cubicBezTo>
                    <a:pt x="26" y="67"/>
                    <a:pt x="22" y="66"/>
                    <a:pt x="18" y="64"/>
                  </a:cubicBezTo>
                  <a:cubicBezTo>
                    <a:pt x="14" y="62"/>
                    <a:pt x="10" y="59"/>
                    <a:pt x="8" y="57"/>
                  </a:cubicBezTo>
                  <a:cubicBezTo>
                    <a:pt x="0" y="66"/>
                    <a:pt x="0" y="66"/>
                    <a:pt x="0" y="66"/>
                  </a:cubicBezTo>
                  <a:cubicBezTo>
                    <a:pt x="3" y="69"/>
                    <a:pt x="7" y="71"/>
                    <a:pt x="12" y="74"/>
                  </a:cubicBezTo>
                  <a:cubicBezTo>
                    <a:pt x="17" y="77"/>
                    <a:pt x="23" y="79"/>
                    <a:pt x="30" y="79"/>
                  </a:cubicBezTo>
                  <a:cubicBezTo>
                    <a:pt x="39" y="79"/>
                    <a:pt x="47" y="76"/>
                    <a:pt x="52" y="72"/>
                  </a:cubicBezTo>
                  <a:cubicBezTo>
                    <a:pt x="57" y="67"/>
                    <a:pt x="59" y="62"/>
                    <a:pt x="59" y="55"/>
                  </a:cubicBezTo>
                  <a:cubicBezTo>
                    <a:pt x="59" y="47"/>
                    <a:pt x="54" y="40"/>
                    <a:pt x="44"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 name="Freeform 19">
              <a:extLst>
                <a:ext uri="{FF2B5EF4-FFF2-40B4-BE49-F238E27FC236}">
                  <a16:creationId xmlns:a16="http://schemas.microsoft.com/office/drawing/2014/main" id="{995386EE-0219-9B59-3015-DA98004633E3}"/>
                </a:ext>
              </a:extLst>
            </p:cNvPr>
            <p:cNvSpPr>
              <a:spLocks/>
            </p:cNvSpPr>
            <p:nvPr/>
          </p:nvSpPr>
          <p:spPr bwMode="auto">
            <a:xfrm>
              <a:off x="1960563" y="436563"/>
              <a:ext cx="36513" cy="63500"/>
            </a:xfrm>
            <a:custGeom>
              <a:avLst/>
              <a:gdLst>
                <a:gd name="T0" fmla="*/ 24 w 43"/>
                <a:gd name="T1" fmla="*/ 5 h 77"/>
                <a:gd name="T2" fmla="*/ 15 w 43"/>
                <a:gd name="T3" fmla="*/ 17 h 77"/>
                <a:gd name="T4" fmla="*/ 14 w 43"/>
                <a:gd name="T5" fmla="*/ 2 h 77"/>
                <a:gd name="T6" fmla="*/ 0 w 43"/>
                <a:gd name="T7" fmla="*/ 2 h 77"/>
                <a:gd name="T8" fmla="*/ 0 w 43"/>
                <a:gd name="T9" fmla="*/ 77 h 77"/>
                <a:gd name="T10" fmla="*/ 15 w 43"/>
                <a:gd name="T11" fmla="*/ 77 h 77"/>
                <a:gd name="T12" fmla="*/ 15 w 43"/>
                <a:gd name="T13" fmla="*/ 35 h 77"/>
                <a:gd name="T14" fmla="*/ 25 w 43"/>
                <a:gd name="T15" fmla="*/ 18 h 77"/>
                <a:gd name="T16" fmla="*/ 35 w 43"/>
                <a:gd name="T17" fmla="*/ 14 h 77"/>
                <a:gd name="T18" fmla="*/ 41 w 43"/>
                <a:gd name="T19" fmla="*/ 15 h 77"/>
                <a:gd name="T20" fmla="*/ 43 w 43"/>
                <a:gd name="T21" fmla="*/ 1 h 77"/>
                <a:gd name="T22" fmla="*/ 37 w 43"/>
                <a:gd name="T23" fmla="*/ 0 h 77"/>
                <a:gd name="T24" fmla="*/ 24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4" y="5"/>
                  </a:moveTo>
                  <a:cubicBezTo>
                    <a:pt x="20" y="8"/>
                    <a:pt x="17" y="12"/>
                    <a:pt x="15" y="17"/>
                  </a:cubicBezTo>
                  <a:cubicBezTo>
                    <a:pt x="14" y="2"/>
                    <a:pt x="14" y="2"/>
                    <a:pt x="14" y="2"/>
                  </a:cubicBezTo>
                  <a:cubicBezTo>
                    <a:pt x="0" y="2"/>
                    <a:pt x="0" y="2"/>
                    <a:pt x="0" y="2"/>
                  </a:cubicBezTo>
                  <a:cubicBezTo>
                    <a:pt x="0" y="77"/>
                    <a:pt x="0" y="77"/>
                    <a:pt x="0" y="77"/>
                  </a:cubicBezTo>
                  <a:cubicBezTo>
                    <a:pt x="15" y="77"/>
                    <a:pt x="15" y="77"/>
                    <a:pt x="15" y="77"/>
                  </a:cubicBezTo>
                  <a:cubicBezTo>
                    <a:pt x="15" y="35"/>
                    <a:pt x="15" y="35"/>
                    <a:pt x="15" y="35"/>
                  </a:cubicBezTo>
                  <a:cubicBezTo>
                    <a:pt x="16" y="27"/>
                    <a:pt x="19" y="22"/>
                    <a:pt x="25" y="18"/>
                  </a:cubicBezTo>
                  <a:cubicBezTo>
                    <a:pt x="28" y="16"/>
                    <a:pt x="32" y="14"/>
                    <a:pt x="35" y="14"/>
                  </a:cubicBezTo>
                  <a:cubicBezTo>
                    <a:pt x="38" y="14"/>
                    <a:pt x="40" y="15"/>
                    <a:pt x="41" y="15"/>
                  </a:cubicBezTo>
                  <a:cubicBezTo>
                    <a:pt x="43" y="1"/>
                    <a:pt x="43" y="1"/>
                    <a:pt x="43" y="1"/>
                  </a:cubicBezTo>
                  <a:cubicBezTo>
                    <a:pt x="37" y="0"/>
                    <a:pt x="37" y="0"/>
                    <a:pt x="37" y="0"/>
                  </a:cubicBezTo>
                  <a:cubicBezTo>
                    <a:pt x="32" y="0"/>
                    <a:pt x="28" y="2"/>
                    <a:pt x="24"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3" name="Freeform 20">
              <a:extLst>
                <a:ext uri="{FF2B5EF4-FFF2-40B4-BE49-F238E27FC236}">
                  <a16:creationId xmlns:a16="http://schemas.microsoft.com/office/drawing/2014/main" id="{2960E1C6-F590-264A-344E-7EF84C9D9013}"/>
                </a:ext>
              </a:extLst>
            </p:cNvPr>
            <p:cNvSpPr>
              <a:spLocks/>
            </p:cNvSpPr>
            <p:nvPr/>
          </p:nvSpPr>
          <p:spPr bwMode="auto">
            <a:xfrm>
              <a:off x="2000251" y="438150"/>
              <a:ext cx="58738" cy="85725"/>
            </a:xfrm>
            <a:custGeom>
              <a:avLst/>
              <a:gdLst>
                <a:gd name="T0" fmla="*/ 57 w 72"/>
                <a:gd name="T1" fmla="*/ 0 h 103"/>
                <a:gd name="T2" fmla="*/ 36 w 72"/>
                <a:gd name="T3" fmla="*/ 61 h 103"/>
                <a:gd name="T4" fmla="*/ 15 w 72"/>
                <a:gd name="T5" fmla="*/ 0 h 103"/>
                <a:gd name="T6" fmla="*/ 0 w 72"/>
                <a:gd name="T7" fmla="*/ 0 h 103"/>
                <a:gd name="T8" fmla="*/ 28 w 72"/>
                <a:gd name="T9" fmla="*/ 74 h 103"/>
                <a:gd name="T10" fmla="*/ 25 w 72"/>
                <a:gd name="T11" fmla="*/ 83 h 103"/>
                <a:gd name="T12" fmla="*/ 21 w 72"/>
                <a:gd name="T13" fmla="*/ 90 h 103"/>
                <a:gd name="T14" fmla="*/ 16 w 72"/>
                <a:gd name="T15" fmla="*/ 91 h 103"/>
                <a:gd name="T16" fmla="*/ 8 w 72"/>
                <a:gd name="T17" fmla="*/ 89 h 103"/>
                <a:gd name="T18" fmla="*/ 5 w 72"/>
                <a:gd name="T19" fmla="*/ 100 h 103"/>
                <a:gd name="T20" fmla="*/ 6 w 72"/>
                <a:gd name="T21" fmla="*/ 101 h 103"/>
                <a:gd name="T22" fmla="*/ 12 w 72"/>
                <a:gd name="T23" fmla="*/ 103 h 103"/>
                <a:gd name="T24" fmla="*/ 19 w 72"/>
                <a:gd name="T25" fmla="*/ 103 h 103"/>
                <a:gd name="T26" fmla="*/ 31 w 72"/>
                <a:gd name="T27" fmla="*/ 100 h 103"/>
                <a:gd name="T28" fmla="*/ 39 w 72"/>
                <a:gd name="T29" fmla="*/ 87 h 103"/>
                <a:gd name="T30" fmla="*/ 72 w 72"/>
                <a:gd name="T31" fmla="*/ 0 h 103"/>
                <a:gd name="T32" fmla="*/ 57 w 72"/>
                <a:gd name="T33"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103">
                  <a:moveTo>
                    <a:pt x="57" y="0"/>
                  </a:moveTo>
                  <a:cubicBezTo>
                    <a:pt x="36" y="61"/>
                    <a:pt x="36" y="61"/>
                    <a:pt x="36" y="61"/>
                  </a:cubicBezTo>
                  <a:cubicBezTo>
                    <a:pt x="15" y="0"/>
                    <a:pt x="15" y="0"/>
                    <a:pt x="15" y="0"/>
                  </a:cubicBezTo>
                  <a:cubicBezTo>
                    <a:pt x="0" y="0"/>
                    <a:pt x="0" y="0"/>
                    <a:pt x="0" y="0"/>
                  </a:cubicBezTo>
                  <a:cubicBezTo>
                    <a:pt x="28" y="74"/>
                    <a:pt x="28" y="74"/>
                    <a:pt x="28" y="74"/>
                  </a:cubicBezTo>
                  <a:cubicBezTo>
                    <a:pt x="25" y="83"/>
                    <a:pt x="25" y="83"/>
                    <a:pt x="25" y="83"/>
                  </a:cubicBezTo>
                  <a:cubicBezTo>
                    <a:pt x="24" y="87"/>
                    <a:pt x="22" y="89"/>
                    <a:pt x="21" y="90"/>
                  </a:cubicBezTo>
                  <a:cubicBezTo>
                    <a:pt x="20" y="91"/>
                    <a:pt x="18" y="91"/>
                    <a:pt x="16" y="91"/>
                  </a:cubicBezTo>
                  <a:cubicBezTo>
                    <a:pt x="14" y="91"/>
                    <a:pt x="11" y="91"/>
                    <a:pt x="8" y="89"/>
                  </a:cubicBezTo>
                  <a:cubicBezTo>
                    <a:pt x="5" y="100"/>
                    <a:pt x="5" y="100"/>
                    <a:pt x="5" y="100"/>
                  </a:cubicBezTo>
                  <a:cubicBezTo>
                    <a:pt x="6" y="101"/>
                    <a:pt x="6" y="101"/>
                    <a:pt x="6" y="101"/>
                  </a:cubicBezTo>
                  <a:cubicBezTo>
                    <a:pt x="7" y="102"/>
                    <a:pt x="9" y="102"/>
                    <a:pt x="12" y="103"/>
                  </a:cubicBezTo>
                  <a:cubicBezTo>
                    <a:pt x="14" y="103"/>
                    <a:pt x="17" y="103"/>
                    <a:pt x="19" y="103"/>
                  </a:cubicBezTo>
                  <a:cubicBezTo>
                    <a:pt x="24" y="103"/>
                    <a:pt x="28" y="102"/>
                    <a:pt x="31" y="100"/>
                  </a:cubicBezTo>
                  <a:cubicBezTo>
                    <a:pt x="34" y="97"/>
                    <a:pt x="36" y="93"/>
                    <a:pt x="39" y="87"/>
                  </a:cubicBezTo>
                  <a:cubicBezTo>
                    <a:pt x="72" y="0"/>
                    <a:pt x="72" y="0"/>
                    <a:pt x="72" y="0"/>
                  </a:cubicBezTo>
                  <a:lnTo>
                    <a:pt x="5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4" name="Freeform 21">
              <a:extLst>
                <a:ext uri="{FF2B5EF4-FFF2-40B4-BE49-F238E27FC236}">
                  <a16:creationId xmlns:a16="http://schemas.microsoft.com/office/drawing/2014/main" id="{8279F213-F01D-0BA8-7DEC-BF8F2017D953}"/>
                </a:ext>
              </a:extLst>
            </p:cNvPr>
            <p:cNvSpPr>
              <a:spLocks noEditPoints="1"/>
            </p:cNvSpPr>
            <p:nvPr/>
          </p:nvSpPr>
          <p:spPr bwMode="auto">
            <a:xfrm>
              <a:off x="1547813" y="-96838"/>
              <a:ext cx="352425" cy="422275"/>
            </a:xfrm>
            <a:custGeom>
              <a:avLst/>
              <a:gdLst>
                <a:gd name="T0" fmla="*/ 327 w 425"/>
                <a:gd name="T1" fmla="*/ 247 h 510"/>
                <a:gd name="T2" fmla="*/ 415 w 425"/>
                <a:gd name="T3" fmla="*/ 130 h 510"/>
                <a:gd name="T4" fmla="*/ 268 w 425"/>
                <a:gd name="T5" fmla="*/ 0 h 510"/>
                <a:gd name="T6" fmla="*/ 0 w 425"/>
                <a:gd name="T7" fmla="*/ 0 h 510"/>
                <a:gd name="T8" fmla="*/ 0 w 425"/>
                <a:gd name="T9" fmla="*/ 510 h 510"/>
                <a:gd name="T10" fmla="*/ 277 w 425"/>
                <a:gd name="T11" fmla="*/ 510 h 510"/>
                <a:gd name="T12" fmla="*/ 425 w 425"/>
                <a:gd name="T13" fmla="*/ 373 h 510"/>
                <a:gd name="T14" fmla="*/ 327 w 425"/>
                <a:gd name="T15" fmla="*/ 247 h 510"/>
                <a:gd name="T16" fmla="*/ 109 w 425"/>
                <a:gd name="T17" fmla="*/ 92 h 510"/>
                <a:gd name="T18" fmla="*/ 245 w 425"/>
                <a:gd name="T19" fmla="*/ 92 h 510"/>
                <a:gd name="T20" fmla="*/ 304 w 425"/>
                <a:gd name="T21" fmla="*/ 148 h 510"/>
                <a:gd name="T22" fmla="*/ 245 w 425"/>
                <a:gd name="T23" fmla="*/ 205 h 510"/>
                <a:gd name="T24" fmla="*/ 109 w 425"/>
                <a:gd name="T25" fmla="*/ 205 h 510"/>
                <a:gd name="T26" fmla="*/ 109 w 425"/>
                <a:gd name="T27" fmla="*/ 92 h 510"/>
                <a:gd name="T28" fmla="*/ 249 w 425"/>
                <a:gd name="T29" fmla="*/ 417 h 510"/>
                <a:gd name="T30" fmla="*/ 249 w 425"/>
                <a:gd name="T31" fmla="*/ 418 h 510"/>
                <a:gd name="T32" fmla="*/ 109 w 425"/>
                <a:gd name="T33" fmla="*/ 418 h 510"/>
                <a:gd name="T34" fmla="*/ 109 w 425"/>
                <a:gd name="T35" fmla="*/ 298 h 510"/>
                <a:gd name="T36" fmla="*/ 249 w 425"/>
                <a:gd name="T37" fmla="*/ 298 h 510"/>
                <a:gd name="T38" fmla="*/ 315 w 425"/>
                <a:gd name="T39" fmla="*/ 357 h 510"/>
                <a:gd name="T40" fmla="*/ 249 w 425"/>
                <a:gd name="T41" fmla="*/ 417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25" h="510">
                  <a:moveTo>
                    <a:pt x="327" y="247"/>
                  </a:moveTo>
                  <a:cubicBezTo>
                    <a:pt x="375" y="237"/>
                    <a:pt x="415" y="194"/>
                    <a:pt x="415" y="130"/>
                  </a:cubicBezTo>
                  <a:cubicBezTo>
                    <a:pt x="415" y="62"/>
                    <a:pt x="365" y="0"/>
                    <a:pt x="268" y="0"/>
                  </a:cubicBezTo>
                  <a:cubicBezTo>
                    <a:pt x="0" y="0"/>
                    <a:pt x="0" y="0"/>
                    <a:pt x="0" y="0"/>
                  </a:cubicBezTo>
                  <a:cubicBezTo>
                    <a:pt x="0" y="510"/>
                    <a:pt x="0" y="510"/>
                    <a:pt x="0" y="510"/>
                  </a:cubicBezTo>
                  <a:cubicBezTo>
                    <a:pt x="277" y="510"/>
                    <a:pt x="277" y="510"/>
                    <a:pt x="277" y="510"/>
                  </a:cubicBezTo>
                  <a:cubicBezTo>
                    <a:pt x="374" y="510"/>
                    <a:pt x="425" y="449"/>
                    <a:pt x="425" y="373"/>
                  </a:cubicBezTo>
                  <a:cubicBezTo>
                    <a:pt x="425" y="309"/>
                    <a:pt x="381" y="256"/>
                    <a:pt x="327" y="247"/>
                  </a:cubicBezTo>
                  <a:close/>
                  <a:moveTo>
                    <a:pt x="109" y="92"/>
                  </a:moveTo>
                  <a:cubicBezTo>
                    <a:pt x="245" y="92"/>
                    <a:pt x="245" y="92"/>
                    <a:pt x="245" y="92"/>
                  </a:cubicBezTo>
                  <a:cubicBezTo>
                    <a:pt x="281" y="92"/>
                    <a:pt x="304" y="117"/>
                    <a:pt x="304" y="148"/>
                  </a:cubicBezTo>
                  <a:cubicBezTo>
                    <a:pt x="304" y="181"/>
                    <a:pt x="281" y="205"/>
                    <a:pt x="245" y="205"/>
                  </a:cubicBezTo>
                  <a:cubicBezTo>
                    <a:pt x="109" y="205"/>
                    <a:pt x="109" y="205"/>
                    <a:pt x="109" y="205"/>
                  </a:cubicBezTo>
                  <a:lnTo>
                    <a:pt x="109" y="92"/>
                  </a:lnTo>
                  <a:close/>
                  <a:moveTo>
                    <a:pt x="249" y="417"/>
                  </a:moveTo>
                  <a:cubicBezTo>
                    <a:pt x="249" y="418"/>
                    <a:pt x="249" y="418"/>
                    <a:pt x="249" y="418"/>
                  </a:cubicBezTo>
                  <a:cubicBezTo>
                    <a:pt x="109" y="418"/>
                    <a:pt x="109" y="418"/>
                    <a:pt x="109" y="418"/>
                  </a:cubicBezTo>
                  <a:cubicBezTo>
                    <a:pt x="109" y="298"/>
                    <a:pt x="109" y="298"/>
                    <a:pt x="109" y="298"/>
                  </a:cubicBezTo>
                  <a:cubicBezTo>
                    <a:pt x="249" y="298"/>
                    <a:pt x="249" y="298"/>
                    <a:pt x="249" y="298"/>
                  </a:cubicBezTo>
                  <a:cubicBezTo>
                    <a:pt x="292" y="298"/>
                    <a:pt x="315" y="325"/>
                    <a:pt x="315" y="357"/>
                  </a:cubicBezTo>
                  <a:cubicBezTo>
                    <a:pt x="315" y="394"/>
                    <a:pt x="290" y="417"/>
                    <a:pt x="249" y="4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5" name="Freeform 22">
              <a:extLst>
                <a:ext uri="{FF2B5EF4-FFF2-40B4-BE49-F238E27FC236}">
                  <a16:creationId xmlns:a16="http://schemas.microsoft.com/office/drawing/2014/main" id="{05C0F3AF-1E64-F4C9-5564-207AB298F6B9}"/>
                </a:ext>
              </a:extLst>
            </p:cNvPr>
            <p:cNvSpPr>
              <a:spLocks/>
            </p:cNvSpPr>
            <p:nvPr/>
          </p:nvSpPr>
          <p:spPr bwMode="auto">
            <a:xfrm>
              <a:off x="1139826" y="-103188"/>
              <a:ext cx="347663" cy="436563"/>
            </a:xfrm>
            <a:custGeom>
              <a:avLst/>
              <a:gdLst>
                <a:gd name="T0" fmla="*/ 59 w 420"/>
                <a:gd name="T1" fmla="*/ 363 h 527"/>
                <a:gd name="T2" fmla="*/ 221 w 420"/>
                <a:gd name="T3" fmla="*/ 431 h 527"/>
                <a:gd name="T4" fmla="*/ 310 w 420"/>
                <a:gd name="T5" fmla="*/ 374 h 527"/>
                <a:gd name="T6" fmla="*/ 207 w 420"/>
                <a:gd name="T7" fmla="*/ 309 h 527"/>
                <a:gd name="T8" fmla="*/ 17 w 420"/>
                <a:gd name="T9" fmla="*/ 154 h 527"/>
                <a:gd name="T10" fmla="*/ 210 w 420"/>
                <a:gd name="T11" fmla="*/ 0 h 527"/>
                <a:gd name="T12" fmla="*/ 409 w 420"/>
                <a:gd name="T13" fmla="*/ 71 h 527"/>
                <a:gd name="T14" fmla="*/ 349 w 420"/>
                <a:gd name="T15" fmla="*/ 151 h 527"/>
                <a:gd name="T16" fmla="*/ 203 w 420"/>
                <a:gd name="T17" fmla="*/ 95 h 527"/>
                <a:gd name="T18" fmla="*/ 128 w 420"/>
                <a:gd name="T19" fmla="*/ 147 h 527"/>
                <a:gd name="T20" fmla="*/ 229 w 420"/>
                <a:gd name="T21" fmla="*/ 206 h 527"/>
                <a:gd name="T22" fmla="*/ 420 w 420"/>
                <a:gd name="T23" fmla="*/ 363 h 527"/>
                <a:gd name="T24" fmla="*/ 216 w 420"/>
                <a:gd name="T25" fmla="*/ 527 h 527"/>
                <a:gd name="T26" fmla="*/ 0 w 420"/>
                <a:gd name="T27" fmla="*/ 446 h 527"/>
                <a:gd name="T28" fmla="*/ 59 w 420"/>
                <a:gd name="T29" fmla="*/ 363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0" h="527">
                  <a:moveTo>
                    <a:pt x="59" y="363"/>
                  </a:moveTo>
                  <a:cubicBezTo>
                    <a:pt x="95" y="400"/>
                    <a:pt x="151" y="431"/>
                    <a:pt x="221" y="431"/>
                  </a:cubicBezTo>
                  <a:cubicBezTo>
                    <a:pt x="281" y="431"/>
                    <a:pt x="310" y="403"/>
                    <a:pt x="310" y="374"/>
                  </a:cubicBezTo>
                  <a:cubicBezTo>
                    <a:pt x="310" y="336"/>
                    <a:pt x="266" y="323"/>
                    <a:pt x="207" y="309"/>
                  </a:cubicBezTo>
                  <a:cubicBezTo>
                    <a:pt x="124" y="290"/>
                    <a:pt x="17" y="267"/>
                    <a:pt x="17" y="154"/>
                  </a:cubicBezTo>
                  <a:cubicBezTo>
                    <a:pt x="17" y="69"/>
                    <a:pt x="90" y="0"/>
                    <a:pt x="210" y="0"/>
                  </a:cubicBezTo>
                  <a:cubicBezTo>
                    <a:pt x="291" y="0"/>
                    <a:pt x="359" y="24"/>
                    <a:pt x="409" y="71"/>
                  </a:cubicBezTo>
                  <a:cubicBezTo>
                    <a:pt x="349" y="151"/>
                    <a:pt x="349" y="151"/>
                    <a:pt x="349" y="151"/>
                  </a:cubicBezTo>
                  <a:cubicBezTo>
                    <a:pt x="308" y="113"/>
                    <a:pt x="253" y="95"/>
                    <a:pt x="203" y="95"/>
                  </a:cubicBezTo>
                  <a:cubicBezTo>
                    <a:pt x="154" y="95"/>
                    <a:pt x="128" y="117"/>
                    <a:pt x="128" y="147"/>
                  </a:cubicBezTo>
                  <a:cubicBezTo>
                    <a:pt x="128" y="182"/>
                    <a:pt x="170" y="192"/>
                    <a:pt x="229" y="206"/>
                  </a:cubicBezTo>
                  <a:cubicBezTo>
                    <a:pt x="313" y="225"/>
                    <a:pt x="420" y="250"/>
                    <a:pt x="420" y="363"/>
                  </a:cubicBezTo>
                  <a:cubicBezTo>
                    <a:pt x="420" y="457"/>
                    <a:pt x="353" y="527"/>
                    <a:pt x="216" y="527"/>
                  </a:cubicBezTo>
                  <a:cubicBezTo>
                    <a:pt x="118" y="527"/>
                    <a:pt x="48" y="494"/>
                    <a:pt x="0" y="446"/>
                  </a:cubicBezTo>
                  <a:lnTo>
                    <a:pt x="59" y="3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6" name="Rectangle 23">
              <a:extLst>
                <a:ext uri="{FF2B5EF4-FFF2-40B4-BE49-F238E27FC236}">
                  <a16:creationId xmlns:a16="http://schemas.microsoft.com/office/drawing/2014/main" id="{5308E799-0736-BCF1-CC1A-3F3E2248F93B}"/>
                </a:ext>
              </a:extLst>
            </p:cNvPr>
            <p:cNvSpPr>
              <a:spLocks noChangeArrowheads="1"/>
            </p:cNvSpPr>
            <p:nvPr/>
          </p:nvSpPr>
          <p:spPr bwMode="auto">
            <a:xfrm>
              <a:off x="1968501" y="-96838"/>
              <a:ext cx="88900" cy="422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7" name="Freeform 24">
              <a:extLst>
                <a:ext uri="{FF2B5EF4-FFF2-40B4-BE49-F238E27FC236}">
                  <a16:creationId xmlns:a16="http://schemas.microsoft.com/office/drawing/2014/main" id="{D9308C71-8329-D144-E136-1D34018B4D56}"/>
                </a:ext>
              </a:extLst>
            </p:cNvPr>
            <p:cNvSpPr>
              <a:spLocks noEditPoints="1"/>
            </p:cNvSpPr>
            <p:nvPr/>
          </p:nvSpPr>
          <p:spPr bwMode="auto">
            <a:xfrm>
              <a:off x="2498726" y="-31750"/>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7 h 136"/>
                <a:gd name="T12" fmla="*/ 113 w 113"/>
                <a:gd name="T13" fmla="*/ 68 h 136"/>
                <a:gd name="T14" fmla="*/ 92 w 113"/>
                <a:gd name="T15" fmla="*/ 119 h 136"/>
                <a:gd name="T16" fmla="*/ 78 w 113"/>
                <a:gd name="T17" fmla="*/ 28 h 136"/>
                <a:gd name="T18" fmla="*/ 45 w 113"/>
                <a:gd name="T19" fmla="*/ 16 h 136"/>
                <a:gd name="T20" fmla="*/ 20 w 113"/>
                <a:gd name="T21" fmla="*/ 16 h 136"/>
                <a:gd name="T22" fmla="*/ 20 w 113"/>
                <a:gd name="T23" fmla="*/ 120 h 136"/>
                <a:gd name="T24" fmla="*/ 45 w 113"/>
                <a:gd name="T25" fmla="*/ 120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6"/>
                    <a:pt x="92" y="17"/>
                  </a:cubicBezTo>
                  <a:cubicBezTo>
                    <a:pt x="103" y="28"/>
                    <a:pt x="113" y="44"/>
                    <a:pt x="113" y="68"/>
                  </a:cubicBezTo>
                  <a:cubicBezTo>
                    <a:pt x="113" y="91"/>
                    <a:pt x="104" y="108"/>
                    <a:pt x="92" y="119"/>
                  </a:cubicBezTo>
                  <a:close/>
                  <a:moveTo>
                    <a:pt x="78" y="28"/>
                  </a:moveTo>
                  <a:cubicBezTo>
                    <a:pt x="70" y="20"/>
                    <a:pt x="59" y="16"/>
                    <a:pt x="45" y="16"/>
                  </a:cubicBezTo>
                  <a:cubicBezTo>
                    <a:pt x="20" y="16"/>
                    <a:pt x="20" y="16"/>
                    <a:pt x="20" y="16"/>
                  </a:cubicBezTo>
                  <a:cubicBezTo>
                    <a:pt x="20" y="120"/>
                    <a:pt x="20" y="120"/>
                    <a:pt x="20" y="120"/>
                  </a:cubicBezTo>
                  <a:cubicBezTo>
                    <a:pt x="45" y="120"/>
                    <a:pt x="45" y="120"/>
                    <a:pt x="45" y="120"/>
                  </a:cubicBezTo>
                  <a:cubicBezTo>
                    <a:pt x="58" y="120"/>
                    <a:pt x="69" y="116"/>
                    <a:pt x="78" y="107"/>
                  </a:cubicBezTo>
                  <a:cubicBezTo>
                    <a:pt x="87" y="98"/>
                    <a:pt x="92" y="85"/>
                    <a:pt x="92" y="68"/>
                  </a:cubicBezTo>
                  <a:cubicBezTo>
                    <a:pt x="92" y="51"/>
                    <a:pt x="87" y="37"/>
                    <a:pt x="7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8" name="Freeform 25">
              <a:extLst>
                <a:ext uri="{FF2B5EF4-FFF2-40B4-BE49-F238E27FC236}">
                  <a16:creationId xmlns:a16="http://schemas.microsoft.com/office/drawing/2014/main" id="{9B065B41-2B00-5183-95B8-2C97D2776E9F}"/>
                </a:ext>
              </a:extLst>
            </p:cNvPr>
            <p:cNvSpPr>
              <a:spLocks/>
            </p:cNvSpPr>
            <p:nvPr/>
          </p:nvSpPr>
          <p:spPr bwMode="auto">
            <a:xfrm>
              <a:off x="2611438" y="-3175"/>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9" name="Freeform 26">
              <a:extLst>
                <a:ext uri="{FF2B5EF4-FFF2-40B4-BE49-F238E27FC236}">
                  <a16:creationId xmlns:a16="http://schemas.microsoft.com/office/drawing/2014/main" id="{AEBBA209-4388-44E3-1F5D-110C6416935E}"/>
                </a:ext>
              </a:extLst>
            </p:cNvPr>
            <p:cNvSpPr>
              <a:spLocks noEditPoints="1"/>
            </p:cNvSpPr>
            <p:nvPr/>
          </p:nvSpPr>
          <p:spPr bwMode="auto">
            <a:xfrm>
              <a:off x="2670176" y="-36513"/>
              <a:ext cx="20638" cy="117475"/>
            </a:xfrm>
            <a:custGeom>
              <a:avLst/>
              <a:gdLst>
                <a:gd name="T0" fmla="*/ 13 w 25"/>
                <a:gd name="T1" fmla="*/ 24 h 143"/>
                <a:gd name="T2" fmla="*/ 0 w 25"/>
                <a:gd name="T3" fmla="*/ 12 h 143"/>
                <a:gd name="T4" fmla="*/ 13 w 25"/>
                <a:gd name="T5" fmla="*/ 0 h 143"/>
                <a:gd name="T6" fmla="*/ 25 w 25"/>
                <a:gd name="T7" fmla="*/ 12 h 143"/>
                <a:gd name="T8" fmla="*/ 13 w 25"/>
                <a:gd name="T9" fmla="*/ 24 h 143"/>
                <a:gd name="T10" fmla="*/ 4 w 25"/>
                <a:gd name="T11" fmla="*/ 143 h 143"/>
                <a:gd name="T12" fmla="*/ 4 w 25"/>
                <a:gd name="T13" fmla="*/ 44 h 143"/>
                <a:gd name="T14" fmla="*/ 22 w 25"/>
                <a:gd name="T15" fmla="*/ 44 h 143"/>
                <a:gd name="T16" fmla="*/ 22 w 25"/>
                <a:gd name="T17" fmla="*/ 143 h 143"/>
                <a:gd name="T18" fmla="*/ 4 w 25"/>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3">
                  <a:moveTo>
                    <a:pt x="13" y="24"/>
                  </a:moveTo>
                  <a:cubicBezTo>
                    <a:pt x="6" y="24"/>
                    <a:pt x="0" y="19"/>
                    <a:pt x="0" y="12"/>
                  </a:cubicBezTo>
                  <a:cubicBezTo>
                    <a:pt x="0" y="5"/>
                    <a:pt x="6" y="0"/>
                    <a:pt x="13" y="0"/>
                  </a:cubicBezTo>
                  <a:cubicBezTo>
                    <a:pt x="20" y="0"/>
                    <a:pt x="25" y="5"/>
                    <a:pt x="25" y="12"/>
                  </a:cubicBezTo>
                  <a:cubicBezTo>
                    <a:pt x="25"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0" name="Freeform 27">
              <a:extLst>
                <a:ext uri="{FF2B5EF4-FFF2-40B4-BE49-F238E27FC236}">
                  <a16:creationId xmlns:a16="http://schemas.microsoft.com/office/drawing/2014/main" id="{4524D336-2EEE-036C-C9C9-0D5F156C9443}"/>
                </a:ext>
              </a:extLst>
            </p:cNvPr>
            <p:cNvSpPr>
              <a:spLocks/>
            </p:cNvSpPr>
            <p:nvPr/>
          </p:nvSpPr>
          <p:spPr bwMode="auto">
            <a:xfrm>
              <a:off x="2701926" y="-1588"/>
              <a:ext cx="80963" cy="82550"/>
            </a:xfrm>
            <a:custGeom>
              <a:avLst/>
              <a:gdLst>
                <a:gd name="T0" fmla="*/ 31 w 51"/>
                <a:gd name="T1" fmla="*/ 52 h 52"/>
                <a:gd name="T2" fmla="*/ 20 w 51"/>
                <a:gd name="T3" fmla="*/ 52 h 52"/>
                <a:gd name="T4" fmla="*/ 0 w 51"/>
                <a:gd name="T5" fmla="*/ 0 h 52"/>
                <a:gd name="T6" fmla="*/ 11 w 51"/>
                <a:gd name="T7" fmla="*/ 0 h 52"/>
                <a:gd name="T8" fmla="*/ 25 w 51"/>
                <a:gd name="T9" fmla="*/ 42 h 52"/>
                <a:gd name="T10" fmla="*/ 40 w 51"/>
                <a:gd name="T11" fmla="*/ 0 h 52"/>
                <a:gd name="T12" fmla="*/ 51 w 51"/>
                <a:gd name="T13" fmla="*/ 0 h 52"/>
                <a:gd name="T14" fmla="*/ 31 w 51"/>
                <a:gd name="T15" fmla="*/ 52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52">
                  <a:moveTo>
                    <a:pt x="31" y="52"/>
                  </a:moveTo>
                  <a:lnTo>
                    <a:pt x="20" y="52"/>
                  </a:lnTo>
                  <a:lnTo>
                    <a:pt x="0" y="0"/>
                  </a:lnTo>
                  <a:lnTo>
                    <a:pt x="11" y="0"/>
                  </a:lnTo>
                  <a:lnTo>
                    <a:pt x="25" y="42"/>
                  </a:lnTo>
                  <a:lnTo>
                    <a:pt x="40" y="0"/>
                  </a:lnTo>
                  <a:lnTo>
                    <a:pt x="51" y="0"/>
                  </a:lnTo>
                  <a:lnTo>
                    <a:pt x="31" y="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1" name="Freeform 28">
              <a:extLst>
                <a:ext uri="{FF2B5EF4-FFF2-40B4-BE49-F238E27FC236}">
                  <a16:creationId xmlns:a16="http://schemas.microsoft.com/office/drawing/2014/main" id="{7957D02A-F6AA-E7FB-776F-5DF982079E20}"/>
                </a:ext>
              </a:extLst>
            </p:cNvPr>
            <p:cNvSpPr>
              <a:spLocks noEditPoints="1"/>
            </p:cNvSpPr>
            <p:nvPr/>
          </p:nvSpPr>
          <p:spPr bwMode="auto">
            <a:xfrm>
              <a:off x="2789238" y="-3175"/>
              <a:ext cx="74613" cy="85725"/>
            </a:xfrm>
            <a:custGeom>
              <a:avLst/>
              <a:gdLst>
                <a:gd name="T0" fmla="*/ 20 w 90"/>
                <a:gd name="T1" fmla="*/ 56 h 103"/>
                <a:gd name="T2" fmla="*/ 49 w 90"/>
                <a:gd name="T3" fmla="*/ 88 h 103"/>
                <a:gd name="T4" fmla="*/ 80 w 90"/>
                <a:gd name="T5" fmla="*/ 77 h 103"/>
                <a:gd name="T6" fmla="*/ 87 w 90"/>
                <a:gd name="T7" fmla="*/ 89 h 103"/>
                <a:gd name="T8" fmla="*/ 47 w 90"/>
                <a:gd name="T9" fmla="*/ 103 h 103"/>
                <a:gd name="T10" fmla="*/ 0 w 90"/>
                <a:gd name="T11" fmla="*/ 52 h 103"/>
                <a:gd name="T12" fmla="*/ 47 w 90"/>
                <a:gd name="T13" fmla="*/ 0 h 103"/>
                <a:gd name="T14" fmla="*/ 90 w 90"/>
                <a:gd name="T15" fmla="*/ 49 h 103"/>
                <a:gd name="T16" fmla="*/ 90 w 90"/>
                <a:gd name="T17" fmla="*/ 56 h 103"/>
                <a:gd name="T18" fmla="*/ 20 w 90"/>
                <a:gd name="T19" fmla="*/ 56 h 103"/>
                <a:gd name="T20" fmla="*/ 46 w 90"/>
                <a:gd name="T21" fmla="*/ 15 h 103"/>
                <a:gd name="T22" fmla="*/ 19 w 90"/>
                <a:gd name="T23" fmla="*/ 43 h 103"/>
                <a:gd name="T24" fmla="*/ 71 w 90"/>
                <a:gd name="T25" fmla="*/ 43 h 103"/>
                <a:gd name="T26" fmla="*/ 46 w 90"/>
                <a:gd name="T27" fmla="*/ 15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6"/>
                    <a:pt x="31" y="88"/>
                    <a:pt x="49" y="88"/>
                  </a:cubicBezTo>
                  <a:cubicBezTo>
                    <a:pt x="68" y="88"/>
                    <a:pt x="79" y="78"/>
                    <a:pt x="80" y="77"/>
                  </a:cubicBezTo>
                  <a:cubicBezTo>
                    <a:pt x="87" y="89"/>
                    <a:pt x="87" y="89"/>
                    <a:pt x="87" y="89"/>
                  </a:cubicBezTo>
                  <a:cubicBezTo>
                    <a:pt x="87" y="89"/>
                    <a:pt x="74" y="103"/>
                    <a:pt x="47" y="103"/>
                  </a:cubicBezTo>
                  <a:cubicBezTo>
                    <a:pt x="20" y="103"/>
                    <a:pt x="0" y="85"/>
                    <a:pt x="0" y="52"/>
                  </a:cubicBezTo>
                  <a:cubicBezTo>
                    <a:pt x="0" y="20"/>
                    <a:pt x="21" y="0"/>
                    <a:pt x="47" y="0"/>
                  </a:cubicBezTo>
                  <a:cubicBezTo>
                    <a:pt x="74" y="0"/>
                    <a:pt x="90" y="20"/>
                    <a:pt x="90" y="49"/>
                  </a:cubicBezTo>
                  <a:cubicBezTo>
                    <a:pt x="90" y="56"/>
                    <a:pt x="90" y="56"/>
                    <a:pt x="90" y="56"/>
                  </a:cubicBezTo>
                  <a:cubicBezTo>
                    <a:pt x="20" y="56"/>
                    <a:pt x="20" y="56"/>
                    <a:pt x="20" y="56"/>
                  </a:cubicBezTo>
                  <a:close/>
                  <a:moveTo>
                    <a:pt x="46" y="15"/>
                  </a:moveTo>
                  <a:cubicBezTo>
                    <a:pt x="28" y="15"/>
                    <a:pt x="20" y="30"/>
                    <a:pt x="19" y="43"/>
                  </a:cubicBezTo>
                  <a:cubicBezTo>
                    <a:pt x="71" y="43"/>
                    <a:pt x="71" y="43"/>
                    <a:pt x="71" y="43"/>
                  </a:cubicBezTo>
                  <a:cubicBezTo>
                    <a:pt x="71" y="28"/>
                    <a:pt x="64" y="15"/>
                    <a:pt x="46"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2" name="Freeform 29">
              <a:extLst>
                <a:ext uri="{FF2B5EF4-FFF2-40B4-BE49-F238E27FC236}">
                  <a16:creationId xmlns:a16="http://schemas.microsoft.com/office/drawing/2014/main" id="{C091E53F-E8FB-D219-1C2C-C8CDF3A477E2}"/>
                </a:ext>
              </a:extLst>
            </p:cNvPr>
            <p:cNvSpPr>
              <a:spLocks/>
            </p:cNvSpPr>
            <p:nvPr/>
          </p:nvSpPr>
          <p:spPr bwMode="auto">
            <a:xfrm>
              <a:off x="2882901" y="-3175"/>
              <a:ext cx="68263" cy="84138"/>
            </a:xfrm>
            <a:custGeom>
              <a:avLst/>
              <a:gdLst>
                <a:gd name="T0" fmla="*/ 65 w 84"/>
                <a:gd name="T1" fmla="*/ 101 h 101"/>
                <a:gd name="T2" fmla="*/ 65 w 84"/>
                <a:gd name="T3" fmla="*/ 42 h 101"/>
                <a:gd name="T4" fmla="*/ 45 w 84"/>
                <a:gd name="T5" fmla="*/ 16 h 101"/>
                <a:gd name="T6" fmla="*/ 18 w 84"/>
                <a:gd name="T7" fmla="*/ 42 h 101"/>
                <a:gd name="T8" fmla="*/ 18 w 84"/>
                <a:gd name="T9" fmla="*/ 101 h 101"/>
                <a:gd name="T10" fmla="*/ 0 w 84"/>
                <a:gd name="T11" fmla="*/ 101 h 101"/>
                <a:gd name="T12" fmla="*/ 0 w 84"/>
                <a:gd name="T13" fmla="*/ 2 h 101"/>
                <a:gd name="T14" fmla="*/ 17 w 84"/>
                <a:gd name="T15" fmla="*/ 2 h 101"/>
                <a:gd name="T16" fmla="*/ 18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0" y="32"/>
                    <a:pt x="18" y="42"/>
                  </a:cubicBezTo>
                  <a:cubicBezTo>
                    <a:pt x="18" y="101"/>
                    <a:pt x="18" y="101"/>
                    <a:pt x="18" y="101"/>
                  </a:cubicBezTo>
                  <a:cubicBezTo>
                    <a:pt x="0" y="101"/>
                    <a:pt x="0" y="101"/>
                    <a:pt x="0" y="101"/>
                  </a:cubicBezTo>
                  <a:cubicBezTo>
                    <a:pt x="0" y="2"/>
                    <a:pt x="0" y="2"/>
                    <a:pt x="0" y="2"/>
                  </a:cubicBezTo>
                  <a:cubicBezTo>
                    <a:pt x="17" y="2"/>
                    <a:pt x="17" y="2"/>
                    <a:pt x="17" y="2"/>
                  </a:cubicBezTo>
                  <a:cubicBezTo>
                    <a:pt x="18" y="20"/>
                    <a:pt x="18" y="20"/>
                    <a:pt x="18"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3" name="Freeform 30">
              <a:extLst>
                <a:ext uri="{FF2B5EF4-FFF2-40B4-BE49-F238E27FC236}">
                  <a16:creationId xmlns:a16="http://schemas.microsoft.com/office/drawing/2014/main" id="{D8C0F936-155F-B9D3-105E-CB4A7E9C8F31}"/>
                </a:ext>
              </a:extLst>
            </p:cNvPr>
            <p:cNvSpPr>
              <a:spLocks noEditPoints="1"/>
            </p:cNvSpPr>
            <p:nvPr/>
          </p:nvSpPr>
          <p:spPr bwMode="auto">
            <a:xfrm>
              <a:off x="3006726" y="-34925"/>
              <a:ext cx="79375" cy="117475"/>
            </a:xfrm>
            <a:custGeom>
              <a:avLst/>
              <a:gdLst>
                <a:gd name="T0" fmla="*/ 50 w 95"/>
                <a:gd name="T1" fmla="*/ 142 h 142"/>
                <a:gd name="T2" fmla="*/ 20 w 95"/>
                <a:gd name="T3" fmla="*/ 125 h 142"/>
                <a:gd name="T4" fmla="*/ 17 w 95"/>
                <a:gd name="T5" fmla="*/ 140 h 142"/>
                <a:gd name="T6" fmla="*/ 0 w 95"/>
                <a:gd name="T7" fmla="*/ 140 h 142"/>
                <a:gd name="T8" fmla="*/ 0 w 95"/>
                <a:gd name="T9" fmla="*/ 0 h 142"/>
                <a:gd name="T10" fmla="*/ 19 w 95"/>
                <a:gd name="T11" fmla="*/ 0 h 142"/>
                <a:gd name="T12" fmla="*/ 19 w 95"/>
                <a:gd name="T13" fmla="*/ 57 h 142"/>
                <a:gd name="T14" fmla="*/ 52 w 95"/>
                <a:gd name="T15" fmla="*/ 39 h 142"/>
                <a:gd name="T16" fmla="*/ 94 w 95"/>
                <a:gd name="T17" fmla="*/ 91 h 142"/>
                <a:gd name="T18" fmla="*/ 50 w 95"/>
                <a:gd name="T19" fmla="*/ 142 h 142"/>
                <a:gd name="T20" fmla="*/ 47 w 95"/>
                <a:gd name="T21" fmla="*/ 55 h 142"/>
                <a:gd name="T22" fmla="*/ 18 w 95"/>
                <a:gd name="T23" fmla="*/ 91 h 142"/>
                <a:gd name="T24" fmla="*/ 46 w 95"/>
                <a:gd name="T25" fmla="*/ 127 h 142"/>
                <a:gd name="T26" fmla="*/ 75 w 95"/>
                <a:gd name="T27" fmla="*/ 91 h 142"/>
                <a:gd name="T28" fmla="*/ 47 w 95"/>
                <a:gd name="T29" fmla="*/ 5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5" h="142">
                  <a:moveTo>
                    <a:pt x="50" y="142"/>
                  </a:moveTo>
                  <a:cubicBezTo>
                    <a:pt x="31" y="142"/>
                    <a:pt x="22" y="129"/>
                    <a:pt x="20" y="125"/>
                  </a:cubicBezTo>
                  <a:cubicBezTo>
                    <a:pt x="17" y="140"/>
                    <a:pt x="17" y="140"/>
                    <a:pt x="17" y="140"/>
                  </a:cubicBezTo>
                  <a:cubicBezTo>
                    <a:pt x="0" y="140"/>
                    <a:pt x="0" y="140"/>
                    <a:pt x="0" y="140"/>
                  </a:cubicBezTo>
                  <a:cubicBezTo>
                    <a:pt x="0" y="0"/>
                    <a:pt x="0" y="0"/>
                    <a:pt x="0" y="0"/>
                  </a:cubicBezTo>
                  <a:cubicBezTo>
                    <a:pt x="19" y="0"/>
                    <a:pt x="19" y="0"/>
                    <a:pt x="19" y="0"/>
                  </a:cubicBezTo>
                  <a:cubicBezTo>
                    <a:pt x="19" y="57"/>
                    <a:pt x="19" y="57"/>
                    <a:pt x="19" y="57"/>
                  </a:cubicBezTo>
                  <a:cubicBezTo>
                    <a:pt x="20" y="55"/>
                    <a:pt x="31" y="39"/>
                    <a:pt x="52" y="39"/>
                  </a:cubicBezTo>
                  <a:cubicBezTo>
                    <a:pt x="78" y="39"/>
                    <a:pt x="94" y="61"/>
                    <a:pt x="94" y="91"/>
                  </a:cubicBezTo>
                  <a:cubicBezTo>
                    <a:pt x="95" y="121"/>
                    <a:pt x="77" y="142"/>
                    <a:pt x="50" y="142"/>
                  </a:cubicBezTo>
                  <a:close/>
                  <a:moveTo>
                    <a:pt x="47" y="55"/>
                  </a:moveTo>
                  <a:cubicBezTo>
                    <a:pt x="30" y="55"/>
                    <a:pt x="18" y="71"/>
                    <a:pt x="18" y="91"/>
                  </a:cubicBezTo>
                  <a:cubicBezTo>
                    <a:pt x="18" y="110"/>
                    <a:pt x="29" y="127"/>
                    <a:pt x="46" y="127"/>
                  </a:cubicBezTo>
                  <a:cubicBezTo>
                    <a:pt x="63" y="127"/>
                    <a:pt x="75" y="111"/>
                    <a:pt x="75" y="91"/>
                  </a:cubicBezTo>
                  <a:cubicBezTo>
                    <a:pt x="75" y="71"/>
                    <a:pt x="64" y="55"/>
                    <a:pt x="47" y="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4" name="Freeform 31">
              <a:extLst>
                <a:ext uri="{FF2B5EF4-FFF2-40B4-BE49-F238E27FC236}">
                  <a16:creationId xmlns:a16="http://schemas.microsoft.com/office/drawing/2014/main" id="{B3C06BAF-2606-07B2-0633-EFEFFAE9986C}"/>
                </a:ext>
              </a:extLst>
            </p:cNvPr>
            <p:cNvSpPr>
              <a:spLocks/>
            </p:cNvSpPr>
            <p:nvPr/>
          </p:nvSpPr>
          <p:spPr bwMode="auto">
            <a:xfrm>
              <a:off x="3094038" y="-1588"/>
              <a:ext cx="79375" cy="114300"/>
            </a:xfrm>
            <a:custGeom>
              <a:avLst/>
              <a:gdLst>
                <a:gd name="T0" fmla="*/ 52 w 96"/>
                <a:gd name="T1" fmla="*/ 113 h 136"/>
                <a:gd name="T2" fmla="*/ 26 w 96"/>
                <a:gd name="T3" fmla="*/ 136 h 136"/>
                <a:gd name="T4" fmla="*/ 7 w 96"/>
                <a:gd name="T5" fmla="*/ 132 h 136"/>
                <a:gd name="T6" fmla="*/ 11 w 96"/>
                <a:gd name="T7" fmla="*/ 117 h 136"/>
                <a:gd name="T8" fmla="*/ 22 w 96"/>
                <a:gd name="T9" fmla="*/ 120 h 136"/>
                <a:gd name="T10" fmla="*/ 33 w 96"/>
                <a:gd name="T11" fmla="*/ 110 h 136"/>
                <a:gd name="T12" fmla="*/ 38 w 96"/>
                <a:gd name="T13" fmla="*/ 98 h 136"/>
                <a:gd name="T14" fmla="*/ 0 w 96"/>
                <a:gd name="T15" fmla="*/ 0 h 136"/>
                <a:gd name="T16" fmla="*/ 20 w 96"/>
                <a:gd name="T17" fmla="*/ 0 h 136"/>
                <a:gd name="T18" fmla="*/ 48 w 96"/>
                <a:gd name="T19" fmla="*/ 81 h 136"/>
                <a:gd name="T20" fmla="*/ 76 w 96"/>
                <a:gd name="T21" fmla="*/ 0 h 136"/>
                <a:gd name="T22" fmla="*/ 96 w 96"/>
                <a:gd name="T23" fmla="*/ 0 h 136"/>
                <a:gd name="T24" fmla="*/ 52 w 96"/>
                <a:gd name="T25" fmla="*/ 113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36">
                  <a:moveTo>
                    <a:pt x="52" y="113"/>
                  </a:moveTo>
                  <a:cubicBezTo>
                    <a:pt x="45" y="129"/>
                    <a:pt x="38" y="136"/>
                    <a:pt x="26" y="136"/>
                  </a:cubicBezTo>
                  <a:cubicBezTo>
                    <a:pt x="13" y="136"/>
                    <a:pt x="7" y="132"/>
                    <a:pt x="7" y="132"/>
                  </a:cubicBezTo>
                  <a:cubicBezTo>
                    <a:pt x="11" y="117"/>
                    <a:pt x="11" y="117"/>
                    <a:pt x="11" y="117"/>
                  </a:cubicBezTo>
                  <a:cubicBezTo>
                    <a:pt x="11" y="117"/>
                    <a:pt x="17" y="120"/>
                    <a:pt x="22" y="120"/>
                  </a:cubicBezTo>
                  <a:cubicBezTo>
                    <a:pt x="27" y="120"/>
                    <a:pt x="30" y="118"/>
                    <a:pt x="33" y="110"/>
                  </a:cubicBezTo>
                  <a:cubicBezTo>
                    <a:pt x="38" y="98"/>
                    <a:pt x="38" y="98"/>
                    <a:pt x="38" y="98"/>
                  </a:cubicBezTo>
                  <a:cubicBezTo>
                    <a:pt x="0" y="0"/>
                    <a:pt x="0" y="0"/>
                    <a:pt x="0" y="0"/>
                  </a:cubicBezTo>
                  <a:cubicBezTo>
                    <a:pt x="20" y="0"/>
                    <a:pt x="20" y="0"/>
                    <a:pt x="20" y="0"/>
                  </a:cubicBezTo>
                  <a:cubicBezTo>
                    <a:pt x="48" y="81"/>
                    <a:pt x="48" y="81"/>
                    <a:pt x="48" y="81"/>
                  </a:cubicBezTo>
                  <a:cubicBezTo>
                    <a:pt x="76" y="0"/>
                    <a:pt x="76" y="0"/>
                    <a:pt x="76" y="0"/>
                  </a:cubicBezTo>
                  <a:cubicBezTo>
                    <a:pt x="96" y="0"/>
                    <a:pt x="96" y="0"/>
                    <a:pt x="96" y="0"/>
                  </a:cubicBezTo>
                  <a:lnTo>
                    <a:pt x="52"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5" name="Rectangle 32">
              <a:extLst>
                <a:ext uri="{FF2B5EF4-FFF2-40B4-BE49-F238E27FC236}">
                  <a16:creationId xmlns:a16="http://schemas.microsoft.com/office/drawing/2014/main" id="{28E831E1-5403-0391-CFF1-44334240480E}"/>
                </a:ext>
              </a:extLst>
            </p:cNvPr>
            <p:cNvSpPr>
              <a:spLocks noChangeArrowheads="1"/>
            </p:cNvSpPr>
            <p:nvPr/>
          </p:nvSpPr>
          <p:spPr bwMode="auto">
            <a:xfrm>
              <a:off x="3219451" y="-31750"/>
              <a:ext cx="17463" cy="1127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6" name="Freeform 33">
              <a:extLst>
                <a:ext uri="{FF2B5EF4-FFF2-40B4-BE49-F238E27FC236}">
                  <a16:creationId xmlns:a16="http://schemas.microsoft.com/office/drawing/2014/main" id="{C26B6476-3E8D-9E7B-540C-E0FEFAD5DB9D}"/>
                </a:ext>
              </a:extLst>
            </p:cNvPr>
            <p:cNvSpPr>
              <a:spLocks/>
            </p:cNvSpPr>
            <p:nvPr/>
          </p:nvSpPr>
          <p:spPr bwMode="auto">
            <a:xfrm>
              <a:off x="3263901" y="-3175"/>
              <a:ext cx="69850" cy="84138"/>
            </a:xfrm>
            <a:custGeom>
              <a:avLst/>
              <a:gdLst>
                <a:gd name="T0" fmla="*/ 65 w 84"/>
                <a:gd name="T1" fmla="*/ 101 h 101"/>
                <a:gd name="T2" fmla="*/ 65 w 84"/>
                <a:gd name="T3" fmla="*/ 42 h 101"/>
                <a:gd name="T4" fmla="*/ 45 w 84"/>
                <a:gd name="T5" fmla="*/ 16 h 101"/>
                <a:gd name="T6" fmla="*/ 19 w 84"/>
                <a:gd name="T7" fmla="*/ 42 h 101"/>
                <a:gd name="T8" fmla="*/ 19 w 84"/>
                <a:gd name="T9" fmla="*/ 101 h 101"/>
                <a:gd name="T10" fmla="*/ 0 w 84"/>
                <a:gd name="T11" fmla="*/ 101 h 101"/>
                <a:gd name="T12" fmla="*/ 0 w 84"/>
                <a:gd name="T13" fmla="*/ 2 h 101"/>
                <a:gd name="T14" fmla="*/ 18 w 84"/>
                <a:gd name="T15" fmla="*/ 2 h 101"/>
                <a:gd name="T16" fmla="*/ 19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1" y="32"/>
                    <a:pt x="19" y="42"/>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7" name="Freeform 34">
              <a:extLst>
                <a:ext uri="{FF2B5EF4-FFF2-40B4-BE49-F238E27FC236}">
                  <a16:creationId xmlns:a16="http://schemas.microsoft.com/office/drawing/2014/main" id="{944C5982-3C91-7F73-09A4-D3869163BA38}"/>
                </a:ext>
              </a:extLst>
            </p:cNvPr>
            <p:cNvSpPr>
              <a:spLocks/>
            </p:cNvSpPr>
            <p:nvPr/>
          </p:nvSpPr>
          <p:spPr bwMode="auto">
            <a:xfrm>
              <a:off x="3349626" y="-3175"/>
              <a:ext cx="63500" cy="85725"/>
            </a:xfrm>
            <a:custGeom>
              <a:avLst/>
              <a:gdLst>
                <a:gd name="T0" fmla="*/ 68 w 78"/>
                <a:gd name="T1" fmla="*/ 94 h 103"/>
                <a:gd name="T2" fmla="*/ 39 w 78"/>
                <a:gd name="T3" fmla="*/ 103 h 103"/>
                <a:gd name="T4" fmla="*/ 0 w 78"/>
                <a:gd name="T5" fmla="*/ 86 h 103"/>
                <a:gd name="T6" fmla="*/ 10 w 78"/>
                <a:gd name="T7" fmla="*/ 74 h 103"/>
                <a:gd name="T8" fmla="*/ 39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2" y="99"/>
                    <a:pt x="54" y="103"/>
                    <a:pt x="39" y="103"/>
                  </a:cubicBezTo>
                  <a:cubicBezTo>
                    <a:pt x="19" y="103"/>
                    <a:pt x="4" y="91"/>
                    <a:pt x="0" y="86"/>
                  </a:cubicBezTo>
                  <a:cubicBezTo>
                    <a:pt x="10" y="74"/>
                    <a:pt x="10" y="74"/>
                    <a:pt x="10" y="74"/>
                  </a:cubicBezTo>
                  <a:cubicBezTo>
                    <a:pt x="16" y="80"/>
                    <a:pt x="28" y="88"/>
                    <a:pt x="39" y="88"/>
                  </a:cubicBezTo>
                  <a:cubicBezTo>
                    <a:pt x="51" y="88"/>
                    <a:pt x="59" y="84"/>
                    <a:pt x="59" y="75"/>
                  </a:cubicBezTo>
                  <a:cubicBezTo>
                    <a:pt x="59" y="66"/>
                    <a:pt x="49" y="63"/>
                    <a:pt x="43" y="61"/>
                  </a:cubicBezTo>
                  <a:cubicBezTo>
                    <a:pt x="37"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3" y="89"/>
                    <a:pt x="6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8" name="Freeform 35">
              <a:extLst>
                <a:ext uri="{FF2B5EF4-FFF2-40B4-BE49-F238E27FC236}">
                  <a16:creationId xmlns:a16="http://schemas.microsoft.com/office/drawing/2014/main" id="{948AB8FF-2BA3-9E06-B8CF-1E2C0011DA34}"/>
                </a:ext>
              </a:extLst>
            </p:cNvPr>
            <p:cNvSpPr>
              <a:spLocks noEditPoints="1"/>
            </p:cNvSpPr>
            <p:nvPr/>
          </p:nvSpPr>
          <p:spPr bwMode="auto">
            <a:xfrm>
              <a:off x="3429001" y="-36513"/>
              <a:ext cx="20638" cy="117475"/>
            </a:xfrm>
            <a:custGeom>
              <a:avLst/>
              <a:gdLst>
                <a:gd name="T0" fmla="*/ 13 w 26"/>
                <a:gd name="T1" fmla="*/ 24 h 143"/>
                <a:gd name="T2" fmla="*/ 0 w 26"/>
                <a:gd name="T3" fmla="*/ 12 h 143"/>
                <a:gd name="T4" fmla="*/ 13 w 26"/>
                <a:gd name="T5" fmla="*/ 0 h 143"/>
                <a:gd name="T6" fmla="*/ 26 w 26"/>
                <a:gd name="T7" fmla="*/ 12 h 143"/>
                <a:gd name="T8" fmla="*/ 13 w 26"/>
                <a:gd name="T9" fmla="*/ 24 h 143"/>
                <a:gd name="T10" fmla="*/ 4 w 26"/>
                <a:gd name="T11" fmla="*/ 143 h 143"/>
                <a:gd name="T12" fmla="*/ 4 w 26"/>
                <a:gd name="T13" fmla="*/ 44 h 143"/>
                <a:gd name="T14" fmla="*/ 22 w 26"/>
                <a:gd name="T15" fmla="*/ 44 h 143"/>
                <a:gd name="T16" fmla="*/ 22 w 26"/>
                <a:gd name="T17" fmla="*/ 143 h 143"/>
                <a:gd name="T18" fmla="*/ 4 w 26"/>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3">
                  <a:moveTo>
                    <a:pt x="13" y="24"/>
                  </a:moveTo>
                  <a:cubicBezTo>
                    <a:pt x="6" y="24"/>
                    <a:pt x="0" y="19"/>
                    <a:pt x="0" y="12"/>
                  </a:cubicBezTo>
                  <a:cubicBezTo>
                    <a:pt x="0" y="5"/>
                    <a:pt x="6" y="0"/>
                    <a:pt x="13" y="0"/>
                  </a:cubicBezTo>
                  <a:cubicBezTo>
                    <a:pt x="20" y="0"/>
                    <a:pt x="26" y="5"/>
                    <a:pt x="26" y="12"/>
                  </a:cubicBezTo>
                  <a:cubicBezTo>
                    <a:pt x="26"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9" name="Freeform 36">
              <a:extLst>
                <a:ext uri="{FF2B5EF4-FFF2-40B4-BE49-F238E27FC236}">
                  <a16:creationId xmlns:a16="http://schemas.microsoft.com/office/drawing/2014/main" id="{914FBE95-5DCD-B09C-05FA-773F884D73D9}"/>
                </a:ext>
              </a:extLst>
            </p:cNvPr>
            <p:cNvSpPr>
              <a:spLocks noEditPoints="1"/>
            </p:cNvSpPr>
            <p:nvPr/>
          </p:nvSpPr>
          <p:spPr bwMode="auto">
            <a:xfrm>
              <a:off x="3465513" y="-3175"/>
              <a:ext cx="77788" cy="115888"/>
            </a:xfrm>
            <a:custGeom>
              <a:avLst/>
              <a:gdLst>
                <a:gd name="T0" fmla="*/ 84 w 94"/>
                <a:gd name="T1" fmla="*/ 122 h 138"/>
                <a:gd name="T2" fmla="*/ 44 w 94"/>
                <a:gd name="T3" fmla="*/ 138 h 138"/>
                <a:gd name="T4" fmla="*/ 5 w 94"/>
                <a:gd name="T5" fmla="*/ 126 h 138"/>
                <a:gd name="T6" fmla="*/ 12 w 94"/>
                <a:gd name="T7" fmla="*/ 112 h 138"/>
                <a:gd name="T8" fmla="*/ 43 w 94"/>
                <a:gd name="T9" fmla="*/ 122 h 138"/>
                <a:gd name="T10" fmla="*/ 67 w 94"/>
                <a:gd name="T11" fmla="*/ 113 h 138"/>
                <a:gd name="T12" fmla="*/ 74 w 94"/>
                <a:gd name="T13" fmla="*/ 89 h 138"/>
                <a:gd name="T14" fmla="*/ 74 w 94"/>
                <a:gd name="T15" fmla="*/ 80 h 138"/>
                <a:gd name="T16" fmla="*/ 42 w 94"/>
                <a:gd name="T17" fmla="*/ 99 h 138"/>
                <a:gd name="T18" fmla="*/ 0 w 94"/>
                <a:gd name="T19" fmla="*/ 49 h 138"/>
                <a:gd name="T20" fmla="*/ 43 w 94"/>
                <a:gd name="T21" fmla="*/ 0 h 138"/>
                <a:gd name="T22" fmla="*/ 74 w 94"/>
                <a:gd name="T23" fmla="*/ 18 h 138"/>
                <a:gd name="T24" fmla="*/ 76 w 94"/>
                <a:gd name="T25" fmla="*/ 2 h 138"/>
                <a:gd name="T26" fmla="*/ 94 w 94"/>
                <a:gd name="T27" fmla="*/ 2 h 138"/>
                <a:gd name="T28" fmla="*/ 94 w 94"/>
                <a:gd name="T29" fmla="*/ 82 h 138"/>
                <a:gd name="T30" fmla="*/ 84 w 94"/>
                <a:gd name="T31" fmla="*/ 122 h 138"/>
                <a:gd name="T32" fmla="*/ 48 w 94"/>
                <a:gd name="T33" fmla="*/ 15 h 138"/>
                <a:gd name="T34" fmla="*/ 20 w 94"/>
                <a:gd name="T35" fmla="*/ 49 h 138"/>
                <a:gd name="T36" fmla="*/ 47 w 94"/>
                <a:gd name="T37" fmla="*/ 83 h 138"/>
                <a:gd name="T38" fmla="*/ 75 w 94"/>
                <a:gd name="T39" fmla="*/ 49 h 138"/>
                <a:gd name="T40" fmla="*/ 48 w 94"/>
                <a:gd name="T41" fmla="*/ 1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4" h="138">
                  <a:moveTo>
                    <a:pt x="84" y="122"/>
                  </a:moveTo>
                  <a:cubicBezTo>
                    <a:pt x="76" y="130"/>
                    <a:pt x="64" y="138"/>
                    <a:pt x="44" y="138"/>
                  </a:cubicBezTo>
                  <a:cubicBezTo>
                    <a:pt x="23" y="138"/>
                    <a:pt x="8" y="129"/>
                    <a:pt x="5" y="126"/>
                  </a:cubicBezTo>
                  <a:cubicBezTo>
                    <a:pt x="12" y="112"/>
                    <a:pt x="12" y="112"/>
                    <a:pt x="12" y="112"/>
                  </a:cubicBezTo>
                  <a:cubicBezTo>
                    <a:pt x="17" y="116"/>
                    <a:pt x="30" y="122"/>
                    <a:pt x="43" y="122"/>
                  </a:cubicBezTo>
                  <a:cubicBezTo>
                    <a:pt x="55" y="122"/>
                    <a:pt x="63" y="118"/>
                    <a:pt x="67" y="113"/>
                  </a:cubicBezTo>
                  <a:cubicBezTo>
                    <a:pt x="72" y="109"/>
                    <a:pt x="74" y="101"/>
                    <a:pt x="74" y="89"/>
                  </a:cubicBezTo>
                  <a:cubicBezTo>
                    <a:pt x="74" y="80"/>
                    <a:pt x="74" y="80"/>
                    <a:pt x="74" y="80"/>
                  </a:cubicBezTo>
                  <a:cubicBezTo>
                    <a:pt x="73" y="83"/>
                    <a:pt x="64" y="99"/>
                    <a:pt x="42" y="99"/>
                  </a:cubicBezTo>
                  <a:cubicBezTo>
                    <a:pt x="16" y="99"/>
                    <a:pt x="0" y="78"/>
                    <a:pt x="0" y="49"/>
                  </a:cubicBezTo>
                  <a:cubicBezTo>
                    <a:pt x="0" y="20"/>
                    <a:pt x="19" y="0"/>
                    <a:pt x="43" y="0"/>
                  </a:cubicBezTo>
                  <a:cubicBezTo>
                    <a:pt x="65" y="0"/>
                    <a:pt x="73" y="15"/>
                    <a:pt x="74" y="18"/>
                  </a:cubicBezTo>
                  <a:cubicBezTo>
                    <a:pt x="76" y="2"/>
                    <a:pt x="76" y="2"/>
                    <a:pt x="76" y="2"/>
                  </a:cubicBezTo>
                  <a:cubicBezTo>
                    <a:pt x="94" y="2"/>
                    <a:pt x="94" y="2"/>
                    <a:pt x="94" y="2"/>
                  </a:cubicBezTo>
                  <a:cubicBezTo>
                    <a:pt x="94" y="82"/>
                    <a:pt x="94" y="82"/>
                    <a:pt x="94" y="82"/>
                  </a:cubicBezTo>
                  <a:cubicBezTo>
                    <a:pt x="94" y="102"/>
                    <a:pt x="91" y="113"/>
                    <a:pt x="84" y="122"/>
                  </a:cubicBezTo>
                  <a:close/>
                  <a:moveTo>
                    <a:pt x="48" y="15"/>
                  </a:moveTo>
                  <a:cubicBezTo>
                    <a:pt x="31" y="15"/>
                    <a:pt x="20" y="30"/>
                    <a:pt x="20" y="49"/>
                  </a:cubicBezTo>
                  <a:cubicBezTo>
                    <a:pt x="20" y="67"/>
                    <a:pt x="30" y="83"/>
                    <a:pt x="47" y="83"/>
                  </a:cubicBezTo>
                  <a:cubicBezTo>
                    <a:pt x="64" y="83"/>
                    <a:pt x="75" y="67"/>
                    <a:pt x="75" y="49"/>
                  </a:cubicBezTo>
                  <a:cubicBezTo>
                    <a:pt x="75" y="30"/>
                    <a:pt x="65" y="15"/>
                    <a:pt x="48"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0" name="Freeform 37">
              <a:extLst>
                <a:ext uri="{FF2B5EF4-FFF2-40B4-BE49-F238E27FC236}">
                  <a16:creationId xmlns:a16="http://schemas.microsoft.com/office/drawing/2014/main" id="{DCECE63C-3BE4-E3D3-8A34-3F4C88B09AD1}"/>
                </a:ext>
              </a:extLst>
            </p:cNvPr>
            <p:cNvSpPr>
              <a:spLocks/>
            </p:cNvSpPr>
            <p:nvPr/>
          </p:nvSpPr>
          <p:spPr bwMode="auto">
            <a:xfrm>
              <a:off x="3568701" y="-34925"/>
              <a:ext cx="69850" cy="115888"/>
            </a:xfrm>
            <a:custGeom>
              <a:avLst/>
              <a:gdLst>
                <a:gd name="T0" fmla="*/ 66 w 85"/>
                <a:gd name="T1" fmla="*/ 141 h 141"/>
                <a:gd name="T2" fmla="*/ 66 w 85"/>
                <a:gd name="T3" fmla="*/ 82 h 141"/>
                <a:gd name="T4" fmla="*/ 46 w 85"/>
                <a:gd name="T5" fmla="*/ 56 h 141"/>
                <a:gd name="T6" fmla="*/ 19 w 85"/>
                <a:gd name="T7" fmla="*/ 82 h 141"/>
                <a:gd name="T8" fmla="*/ 19 w 85"/>
                <a:gd name="T9" fmla="*/ 141 h 141"/>
                <a:gd name="T10" fmla="*/ 0 w 85"/>
                <a:gd name="T11" fmla="*/ 141 h 141"/>
                <a:gd name="T12" fmla="*/ 0 w 85"/>
                <a:gd name="T13" fmla="*/ 0 h 141"/>
                <a:gd name="T14" fmla="*/ 19 w 85"/>
                <a:gd name="T15" fmla="*/ 0 h 141"/>
                <a:gd name="T16" fmla="*/ 19 w 85"/>
                <a:gd name="T17" fmla="*/ 60 h 141"/>
                <a:gd name="T18" fmla="*/ 52 w 85"/>
                <a:gd name="T19" fmla="*/ 39 h 141"/>
                <a:gd name="T20" fmla="*/ 85 w 85"/>
                <a:gd name="T21" fmla="*/ 77 h 141"/>
                <a:gd name="T22" fmla="*/ 85 w 85"/>
                <a:gd name="T23" fmla="*/ 141 h 141"/>
                <a:gd name="T24" fmla="*/ 66 w 85"/>
                <a:gd name="T25" fmla="*/ 14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5" h="141">
                  <a:moveTo>
                    <a:pt x="66" y="141"/>
                  </a:moveTo>
                  <a:cubicBezTo>
                    <a:pt x="66" y="82"/>
                    <a:pt x="66" y="82"/>
                    <a:pt x="66" y="82"/>
                  </a:cubicBezTo>
                  <a:cubicBezTo>
                    <a:pt x="66" y="66"/>
                    <a:pt x="61" y="56"/>
                    <a:pt x="46" y="56"/>
                  </a:cubicBezTo>
                  <a:cubicBezTo>
                    <a:pt x="31" y="56"/>
                    <a:pt x="21" y="72"/>
                    <a:pt x="19" y="82"/>
                  </a:cubicBezTo>
                  <a:cubicBezTo>
                    <a:pt x="19" y="141"/>
                    <a:pt x="19" y="141"/>
                    <a:pt x="19" y="141"/>
                  </a:cubicBezTo>
                  <a:cubicBezTo>
                    <a:pt x="0" y="141"/>
                    <a:pt x="0" y="141"/>
                    <a:pt x="0" y="141"/>
                  </a:cubicBezTo>
                  <a:cubicBezTo>
                    <a:pt x="0" y="0"/>
                    <a:pt x="0" y="0"/>
                    <a:pt x="0" y="0"/>
                  </a:cubicBezTo>
                  <a:cubicBezTo>
                    <a:pt x="19" y="0"/>
                    <a:pt x="19" y="0"/>
                    <a:pt x="19" y="0"/>
                  </a:cubicBezTo>
                  <a:cubicBezTo>
                    <a:pt x="19" y="60"/>
                    <a:pt x="19" y="60"/>
                    <a:pt x="19" y="60"/>
                  </a:cubicBezTo>
                  <a:cubicBezTo>
                    <a:pt x="25" y="50"/>
                    <a:pt x="36" y="39"/>
                    <a:pt x="52" y="39"/>
                  </a:cubicBezTo>
                  <a:cubicBezTo>
                    <a:pt x="72" y="39"/>
                    <a:pt x="85" y="51"/>
                    <a:pt x="85" y="77"/>
                  </a:cubicBezTo>
                  <a:cubicBezTo>
                    <a:pt x="85" y="141"/>
                    <a:pt x="85" y="141"/>
                    <a:pt x="85" y="141"/>
                  </a:cubicBezTo>
                  <a:lnTo>
                    <a:pt x="66" y="1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1" name="Freeform 38">
              <a:extLst>
                <a:ext uri="{FF2B5EF4-FFF2-40B4-BE49-F238E27FC236}">
                  <a16:creationId xmlns:a16="http://schemas.microsoft.com/office/drawing/2014/main" id="{A628084C-CF66-E7E8-A07E-637CE5D6B84C}"/>
                </a:ext>
              </a:extLst>
            </p:cNvPr>
            <p:cNvSpPr>
              <a:spLocks/>
            </p:cNvSpPr>
            <p:nvPr/>
          </p:nvSpPr>
          <p:spPr bwMode="auto">
            <a:xfrm>
              <a:off x="3654426" y="-23813"/>
              <a:ext cx="50800" cy="106363"/>
            </a:xfrm>
            <a:custGeom>
              <a:avLst/>
              <a:gdLst>
                <a:gd name="T0" fmla="*/ 33 w 61"/>
                <a:gd name="T1" fmla="*/ 41 h 128"/>
                <a:gd name="T2" fmla="*/ 33 w 61"/>
                <a:gd name="T3" fmla="*/ 92 h 128"/>
                <a:gd name="T4" fmla="*/ 37 w 61"/>
                <a:gd name="T5" fmla="*/ 109 h 128"/>
                <a:gd name="T6" fmla="*/ 47 w 61"/>
                <a:gd name="T7" fmla="*/ 113 h 128"/>
                <a:gd name="T8" fmla="*/ 58 w 61"/>
                <a:gd name="T9" fmla="*/ 111 h 128"/>
                <a:gd name="T10" fmla="*/ 60 w 61"/>
                <a:gd name="T11" fmla="*/ 125 h 128"/>
                <a:gd name="T12" fmla="*/ 42 w 61"/>
                <a:gd name="T13" fmla="*/ 128 h 128"/>
                <a:gd name="T14" fmla="*/ 21 w 61"/>
                <a:gd name="T15" fmla="*/ 121 h 128"/>
                <a:gd name="T16" fmla="*/ 15 w 61"/>
                <a:gd name="T17" fmla="*/ 95 h 128"/>
                <a:gd name="T18" fmla="*/ 15 w 61"/>
                <a:gd name="T19" fmla="*/ 41 h 128"/>
                <a:gd name="T20" fmla="*/ 0 w 61"/>
                <a:gd name="T21" fmla="*/ 41 h 128"/>
                <a:gd name="T22" fmla="*/ 0 w 61"/>
                <a:gd name="T23" fmla="*/ 27 h 128"/>
                <a:gd name="T24" fmla="*/ 14 w 61"/>
                <a:gd name="T25" fmla="*/ 27 h 128"/>
                <a:gd name="T26" fmla="*/ 16 w 61"/>
                <a:gd name="T27" fmla="*/ 0 h 128"/>
                <a:gd name="T28" fmla="*/ 33 w 61"/>
                <a:gd name="T29" fmla="*/ 0 h 128"/>
                <a:gd name="T30" fmla="*/ 33 w 61"/>
                <a:gd name="T31" fmla="*/ 27 h 128"/>
                <a:gd name="T32" fmla="*/ 61 w 61"/>
                <a:gd name="T33" fmla="*/ 27 h 128"/>
                <a:gd name="T34" fmla="*/ 61 w 61"/>
                <a:gd name="T35" fmla="*/ 41 h 128"/>
                <a:gd name="T36" fmla="*/ 33 w 61"/>
                <a:gd name="T37" fmla="*/ 4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1" h="128">
                  <a:moveTo>
                    <a:pt x="33" y="41"/>
                  </a:moveTo>
                  <a:cubicBezTo>
                    <a:pt x="33" y="92"/>
                    <a:pt x="33" y="92"/>
                    <a:pt x="33" y="92"/>
                  </a:cubicBezTo>
                  <a:cubicBezTo>
                    <a:pt x="33" y="101"/>
                    <a:pt x="34" y="106"/>
                    <a:pt x="37" y="109"/>
                  </a:cubicBezTo>
                  <a:cubicBezTo>
                    <a:pt x="40" y="112"/>
                    <a:pt x="43" y="113"/>
                    <a:pt x="47" y="113"/>
                  </a:cubicBezTo>
                  <a:cubicBezTo>
                    <a:pt x="52" y="113"/>
                    <a:pt x="56" y="112"/>
                    <a:pt x="58" y="111"/>
                  </a:cubicBezTo>
                  <a:cubicBezTo>
                    <a:pt x="60" y="125"/>
                    <a:pt x="60" y="125"/>
                    <a:pt x="60" y="125"/>
                  </a:cubicBezTo>
                  <a:cubicBezTo>
                    <a:pt x="56" y="127"/>
                    <a:pt x="48" y="128"/>
                    <a:pt x="42" y="128"/>
                  </a:cubicBezTo>
                  <a:cubicBezTo>
                    <a:pt x="33" y="128"/>
                    <a:pt x="27" y="126"/>
                    <a:pt x="21" y="121"/>
                  </a:cubicBezTo>
                  <a:cubicBezTo>
                    <a:pt x="16" y="115"/>
                    <a:pt x="15" y="108"/>
                    <a:pt x="15" y="95"/>
                  </a:cubicBezTo>
                  <a:cubicBezTo>
                    <a:pt x="15" y="41"/>
                    <a:pt x="15" y="41"/>
                    <a:pt x="15" y="41"/>
                  </a:cubicBezTo>
                  <a:cubicBezTo>
                    <a:pt x="0" y="41"/>
                    <a:pt x="0" y="41"/>
                    <a:pt x="0" y="41"/>
                  </a:cubicBezTo>
                  <a:cubicBezTo>
                    <a:pt x="0" y="27"/>
                    <a:pt x="0" y="27"/>
                    <a:pt x="0" y="27"/>
                  </a:cubicBezTo>
                  <a:cubicBezTo>
                    <a:pt x="14" y="27"/>
                    <a:pt x="14" y="27"/>
                    <a:pt x="14" y="27"/>
                  </a:cubicBezTo>
                  <a:cubicBezTo>
                    <a:pt x="16" y="0"/>
                    <a:pt x="16" y="0"/>
                    <a:pt x="16" y="0"/>
                  </a:cubicBezTo>
                  <a:cubicBezTo>
                    <a:pt x="33" y="0"/>
                    <a:pt x="33" y="0"/>
                    <a:pt x="33" y="0"/>
                  </a:cubicBezTo>
                  <a:cubicBezTo>
                    <a:pt x="33" y="27"/>
                    <a:pt x="33" y="27"/>
                    <a:pt x="33" y="27"/>
                  </a:cubicBezTo>
                  <a:cubicBezTo>
                    <a:pt x="61" y="27"/>
                    <a:pt x="61" y="27"/>
                    <a:pt x="61" y="27"/>
                  </a:cubicBezTo>
                  <a:cubicBezTo>
                    <a:pt x="61" y="41"/>
                    <a:pt x="61" y="41"/>
                    <a:pt x="61" y="41"/>
                  </a:cubicBezTo>
                  <a:cubicBezTo>
                    <a:pt x="33" y="41"/>
                    <a:pt x="33" y="41"/>
                    <a:pt x="3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2" name="Freeform 39">
              <a:extLst>
                <a:ext uri="{FF2B5EF4-FFF2-40B4-BE49-F238E27FC236}">
                  <a16:creationId xmlns:a16="http://schemas.microsoft.com/office/drawing/2014/main" id="{644BE14E-EA94-5B64-6A69-FD38062EC86B}"/>
                </a:ext>
              </a:extLst>
            </p:cNvPr>
            <p:cNvSpPr>
              <a:spLocks/>
            </p:cNvSpPr>
            <p:nvPr/>
          </p:nvSpPr>
          <p:spPr bwMode="auto">
            <a:xfrm>
              <a:off x="3711576" y="-3175"/>
              <a:ext cx="63500" cy="85725"/>
            </a:xfrm>
            <a:custGeom>
              <a:avLst/>
              <a:gdLst>
                <a:gd name="T0" fmla="*/ 68 w 78"/>
                <a:gd name="T1" fmla="*/ 94 h 103"/>
                <a:gd name="T2" fmla="*/ 39 w 78"/>
                <a:gd name="T3" fmla="*/ 103 h 103"/>
                <a:gd name="T4" fmla="*/ 0 w 78"/>
                <a:gd name="T5" fmla="*/ 86 h 103"/>
                <a:gd name="T6" fmla="*/ 10 w 78"/>
                <a:gd name="T7" fmla="*/ 74 h 103"/>
                <a:gd name="T8" fmla="*/ 40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3" y="99"/>
                    <a:pt x="54" y="103"/>
                    <a:pt x="39" y="103"/>
                  </a:cubicBezTo>
                  <a:cubicBezTo>
                    <a:pt x="19" y="103"/>
                    <a:pt x="5" y="91"/>
                    <a:pt x="0" y="86"/>
                  </a:cubicBezTo>
                  <a:cubicBezTo>
                    <a:pt x="10" y="74"/>
                    <a:pt x="10" y="74"/>
                    <a:pt x="10" y="74"/>
                  </a:cubicBezTo>
                  <a:cubicBezTo>
                    <a:pt x="16" y="80"/>
                    <a:pt x="28" y="88"/>
                    <a:pt x="40" y="88"/>
                  </a:cubicBezTo>
                  <a:cubicBezTo>
                    <a:pt x="51" y="88"/>
                    <a:pt x="59" y="84"/>
                    <a:pt x="59" y="75"/>
                  </a:cubicBezTo>
                  <a:cubicBezTo>
                    <a:pt x="59" y="66"/>
                    <a:pt x="49" y="63"/>
                    <a:pt x="43" y="61"/>
                  </a:cubicBezTo>
                  <a:cubicBezTo>
                    <a:pt x="38"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4" y="89"/>
                    <a:pt x="6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3" name="Freeform 40">
              <a:extLst>
                <a:ext uri="{FF2B5EF4-FFF2-40B4-BE49-F238E27FC236}">
                  <a16:creationId xmlns:a16="http://schemas.microsoft.com/office/drawing/2014/main" id="{EF137B69-3191-B6FE-C47C-0D807733E2CB}"/>
                </a:ext>
              </a:extLst>
            </p:cNvPr>
            <p:cNvSpPr>
              <a:spLocks noEditPoints="1"/>
            </p:cNvSpPr>
            <p:nvPr/>
          </p:nvSpPr>
          <p:spPr bwMode="auto">
            <a:xfrm>
              <a:off x="2498726" y="157163"/>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6 h 136"/>
                <a:gd name="T12" fmla="*/ 113 w 113"/>
                <a:gd name="T13" fmla="*/ 68 h 136"/>
                <a:gd name="T14" fmla="*/ 92 w 113"/>
                <a:gd name="T15" fmla="*/ 119 h 136"/>
                <a:gd name="T16" fmla="*/ 78 w 113"/>
                <a:gd name="T17" fmla="*/ 28 h 136"/>
                <a:gd name="T18" fmla="*/ 45 w 113"/>
                <a:gd name="T19" fmla="*/ 15 h 136"/>
                <a:gd name="T20" fmla="*/ 20 w 113"/>
                <a:gd name="T21" fmla="*/ 15 h 136"/>
                <a:gd name="T22" fmla="*/ 20 w 113"/>
                <a:gd name="T23" fmla="*/ 119 h 136"/>
                <a:gd name="T24" fmla="*/ 45 w 113"/>
                <a:gd name="T25" fmla="*/ 119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5"/>
                    <a:pt x="92" y="16"/>
                  </a:cubicBezTo>
                  <a:cubicBezTo>
                    <a:pt x="103" y="27"/>
                    <a:pt x="113" y="44"/>
                    <a:pt x="113" y="68"/>
                  </a:cubicBezTo>
                  <a:cubicBezTo>
                    <a:pt x="113" y="91"/>
                    <a:pt x="104" y="108"/>
                    <a:pt x="92" y="119"/>
                  </a:cubicBezTo>
                  <a:close/>
                  <a:moveTo>
                    <a:pt x="78" y="28"/>
                  </a:moveTo>
                  <a:cubicBezTo>
                    <a:pt x="70" y="19"/>
                    <a:pt x="59" y="15"/>
                    <a:pt x="45" y="15"/>
                  </a:cubicBezTo>
                  <a:cubicBezTo>
                    <a:pt x="20" y="15"/>
                    <a:pt x="20" y="15"/>
                    <a:pt x="20" y="15"/>
                  </a:cubicBezTo>
                  <a:cubicBezTo>
                    <a:pt x="20" y="119"/>
                    <a:pt x="20" y="119"/>
                    <a:pt x="20" y="119"/>
                  </a:cubicBezTo>
                  <a:cubicBezTo>
                    <a:pt x="45" y="119"/>
                    <a:pt x="45" y="119"/>
                    <a:pt x="45" y="119"/>
                  </a:cubicBezTo>
                  <a:cubicBezTo>
                    <a:pt x="58" y="119"/>
                    <a:pt x="69" y="116"/>
                    <a:pt x="78" y="107"/>
                  </a:cubicBezTo>
                  <a:cubicBezTo>
                    <a:pt x="87" y="98"/>
                    <a:pt x="92" y="84"/>
                    <a:pt x="92" y="68"/>
                  </a:cubicBezTo>
                  <a:cubicBezTo>
                    <a:pt x="92" y="51"/>
                    <a:pt x="87" y="36"/>
                    <a:pt x="7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4" name="Freeform 41">
              <a:extLst>
                <a:ext uri="{FF2B5EF4-FFF2-40B4-BE49-F238E27FC236}">
                  <a16:creationId xmlns:a16="http://schemas.microsoft.com/office/drawing/2014/main" id="{821A2D0B-222A-FACB-58E1-95FBC0126991}"/>
                </a:ext>
              </a:extLst>
            </p:cNvPr>
            <p:cNvSpPr>
              <a:spLocks noEditPoints="1"/>
            </p:cNvSpPr>
            <p:nvPr/>
          </p:nvSpPr>
          <p:spPr bwMode="auto">
            <a:xfrm>
              <a:off x="2605088"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5" name="Rectangle 42">
              <a:extLst>
                <a:ext uri="{FF2B5EF4-FFF2-40B4-BE49-F238E27FC236}">
                  <a16:creationId xmlns:a16="http://schemas.microsoft.com/office/drawing/2014/main" id="{7DEFDA0D-DEC0-C80E-280E-37E6A828C659}"/>
                </a:ext>
              </a:extLst>
            </p:cNvPr>
            <p:cNvSpPr>
              <a:spLocks noChangeArrowheads="1"/>
            </p:cNvSpPr>
            <p:nvPr/>
          </p:nvSpPr>
          <p:spPr bwMode="auto">
            <a:xfrm>
              <a:off x="2697163" y="153988"/>
              <a:ext cx="15875" cy="1158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6" name="Freeform 43">
              <a:extLst>
                <a:ext uri="{FF2B5EF4-FFF2-40B4-BE49-F238E27FC236}">
                  <a16:creationId xmlns:a16="http://schemas.microsoft.com/office/drawing/2014/main" id="{E1B199F1-629A-2B40-F991-6A433992CFCB}"/>
                </a:ext>
              </a:extLst>
            </p:cNvPr>
            <p:cNvSpPr>
              <a:spLocks noEditPoints="1"/>
            </p:cNvSpPr>
            <p:nvPr/>
          </p:nvSpPr>
          <p:spPr bwMode="auto">
            <a:xfrm>
              <a:off x="2736851" y="150813"/>
              <a:ext cx="20638" cy="119063"/>
            </a:xfrm>
            <a:custGeom>
              <a:avLst/>
              <a:gdLst>
                <a:gd name="T0" fmla="*/ 12 w 25"/>
                <a:gd name="T1" fmla="*/ 25 h 144"/>
                <a:gd name="T2" fmla="*/ 0 w 25"/>
                <a:gd name="T3" fmla="*/ 13 h 144"/>
                <a:gd name="T4" fmla="*/ 12 w 25"/>
                <a:gd name="T5" fmla="*/ 0 h 144"/>
                <a:gd name="T6" fmla="*/ 25 w 25"/>
                <a:gd name="T7" fmla="*/ 12 h 144"/>
                <a:gd name="T8" fmla="*/ 12 w 25"/>
                <a:gd name="T9" fmla="*/ 25 h 144"/>
                <a:gd name="T10" fmla="*/ 3 w 25"/>
                <a:gd name="T11" fmla="*/ 144 h 144"/>
                <a:gd name="T12" fmla="*/ 3 w 25"/>
                <a:gd name="T13" fmla="*/ 45 h 144"/>
                <a:gd name="T14" fmla="*/ 22 w 25"/>
                <a:gd name="T15" fmla="*/ 45 h 144"/>
                <a:gd name="T16" fmla="*/ 22 w 25"/>
                <a:gd name="T17" fmla="*/ 144 h 144"/>
                <a:gd name="T18" fmla="*/ 3 w 25"/>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4">
                  <a:moveTo>
                    <a:pt x="12" y="25"/>
                  </a:moveTo>
                  <a:cubicBezTo>
                    <a:pt x="5" y="25"/>
                    <a:pt x="0" y="20"/>
                    <a:pt x="0" y="13"/>
                  </a:cubicBezTo>
                  <a:cubicBezTo>
                    <a:pt x="0" y="6"/>
                    <a:pt x="5" y="0"/>
                    <a:pt x="12" y="0"/>
                  </a:cubicBezTo>
                  <a:cubicBezTo>
                    <a:pt x="20" y="0"/>
                    <a:pt x="25" y="6"/>
                    <a:pt x="25" y="12"/>
                  </a:cubicBezTo>
                  <a:cubicBezTo>
                    <a:pt x="25" y="19"/>
                    <a:pt x="20" y="25"/>
                    <a:pt x="12"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7" name="Freeform 44">
              <a:extLst>
                <a:ext uri="{FF2B5EF4-FFF2-40B4-BE49-F238E27FC236}">
                  <a16:creationId xmlns:a16="http://schemas.microsoft.com/office/drawing/2014/main" id="{344578C9-CCB4-4F2D-6F97-A69FE48FE92E}"/>
                </a:ext>
              </a:extLst>
            </p:cNvPr>
            <p:cNvSpPr>
              <a:spLocks/>
            </p:cNvSpPr>
            <p:nvPr/>
          </p:nvSpPr>
          <p:spPr bwMode="auto">
            <a:xfrm>
              <a:off x="2768601" y="188913"/>
              <a:ext cx="79375" cy="80963"/>
            </a:xfrm>
            <a:custGeom>
              <a:avLst/>
              <a:gdLst>
                <a:gd name="T0" fmla="*/ 30 w 50"/>
                <a:gd name="T1" fmla="*/ 51 h 51"/>
                <a:gd name="T2" fmla="*/ 19 w 50"/>
                <a:gd name="T3" fmla="*/ 51 h 51"/>
                <a:gd name="T4" fmla="*/ 0 w 50"/>
                <a:gd name="T5" fmla="*/ 0 h 51"/>
                <a:gd name="T6" fmla="*/ 10 w 50"/>
                <a:gd name="T7" fmla="*/ 0 h 51"/>
                <a:gd name="T8" fmla="*/ 25 w 50"/>
                <a:gd name="T9" fmla="*/ 41 h 51"/>
                <a:gd name="T10" fmla="*/ 39 w 50"/>
                <a:gd name="T11" fmla="*/ 0 h 51"/>
                <a:gd name="T12" fmla="*/ 50 w 50"/>
                <a:gd name="T13" fmla="*/ 0 h 51"/>
                <a:gd name="T14" fmla="*/ 30 w 50"/>
                <a:gd name="T15" fmla="*/ 51 h 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 h="51">
                  <a:moveTo>
                    <a:pt x="30" y="51"/>
                  </a:moveTo>
                  <a:lnTo>
                    <a:pt x="19" y="51"/>
                  </a:lnTo>
                  <a:lnTo>
                    <a:pt x="0" y="0"/>
                  </a:lnTo>
                  <a:lnTo>
                    <a:pt x="10" y="0"/>
                  </a:lnTo>
                  <a:lnTo>
                    <a:pt x="25" y="41"/>
                  </a:lnTo>
                  <a:lnTo>
                    <a:pt x="39" y="0"/>
                  </a:lnTo>
                  <a:lnTo>
                    <a:pt x="50" y="0"/>
                  </a:lnTo>
                  <a:lnTo>
                    <a:pt x="30"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8" name="Freeform 45">
              <a:extLst>
                <a:ext uri="{FF2B5EF4-FFF2-40B4-BE49-F238E27FC236}">
                  <a16:creationId xmlns:a16="http://schemas.microsoft.com/office/drawing/2014/main" id="{2236A563-D056-2155-A154-64F4FBDBB116}"/>
                </a:ext>
              </a:extLst>
            </p:cNvPr>
            <p:cNvSpPr>
              <a:spLocks noEditPoints="1"/>
            </p:cNvSpPr>
            <p:nvPr/>
          </p:nvSpPr>
          <p:spPr bwMode="auto">
            <a:xfrm>
              <a:off x="28559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0"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 name="Freeform 46">
              <a:extLst>
                <a:ext uri="{FF2B5EF4-FFF2-40B4-BE49-F238E27FC236}">
                  <a16:creationId xmlns:a16="http://schemas.microsoft.com/office/drawing/2014/main" id="{F4BF70B8-9555-C261-D3C1-88BD30FC33CC}"/>
                </a:ext>
              </a:extLst>
            </p:cNvPr>
            <p:cNvSpPr>
              <a:spLocks/>
            </p:cNvSpPr>
            <p:nvPr/>
          </p:nvSpPr>
          <p:spPr bwMode="auto">
            <a:xfrm>
              <a:off x="2947988" y="185738"/>
              <a:ext cx="47625"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 name="Freeform 47">
              <a:extLst>
                <a:ext uri="{FF2B5EF4-FFF2-40B4-BE49-F238E27FC236}">
                  <a16:creationId xmlns:a16="http://schemas.microsoft.com/office/drawing/2014/main" id="{2EFAC510-CEEE-DA5A-FAA3-F170FED7622E}"/>
                </a:ext>
              </a:extLst>
            </p:cNvPr>
            <p:cNvSpPr>
              <a:spLocks noEditPoints="1"/>
            </p:cNvSpPr>
            <p:nvPr/>
          </p:nvSpPr>
          <p:spPr bwMode="auto">
            <a:xfrm>
              <a:off x="2998788" y="185738"/>
              <a:ext cx="74613" cy="85725"/>
            </a:xfrm>
            <a:custGeom>
              <a:avLst/>
              <a:gdLst>
                <a:gd name="T0" fmla="*/ 20 w 90"/>
                <a:gd name="T1" fmla="*/ 56 h 103"/>
                <a:gd name="T2" fmla="*/ 49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49" y="88"/>
                  </a:cubicBezTo>
                  <a:cubicBezTo>
                    <a:pt x="68" y="88"/>
                    <a:pt x="79" y="78"/>
                    <a:pt x="80" y="77"/>
                  </a:cubicBezTo>
                  <a:cubicBezTo>
                    <a:pt x="88" y="89"/>
                    <a:pt x="88" y="89"/>
                    <a:pt x="88" y="89"/>
                  </a:cubicBezTo>
                  <a:cubicBezTo>
                    <a:pt x="88" y="89"/>
                    <a:pt x="74"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8" y="14"/>
                    <a:pt x="20" y="29"/>
                    <a:pt x="19" y="42"/>
                  </a:cubicBezTo>
                  <a:cubicBezTo>
                    <a:pt x="71" y="42"/>
                    <a:pt x="71" y="42"/>
                    <a:pt x="71" y="42"/>
                  </a:cubicBezTo>
                  <a:cubicBezTo>
                    <a:pt x="71"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 name="Freeform 48">
              <a:extLst>
                <a:ext uri="{FF2B5EF4-FFF2-40B4-BE49-F238E27FC236}">
                  <a16:creationId xmlns:a16="http://schemas.microsoft.com/office/drawing/2014/main" id="{9F75901F-04A3-6B7A-4918-99E7F7C4A01F}"/>
                </a:ext>
              </a:extLst>
            </p:cNvPr>
            <p:cNvSpPr>
              <a:spLocks noEditPoints="1"/>
            </p:cNvSpPr>
            <p:nvPr/>
          </p:nvSpPr>
          <p:spPr bwMode="auto">
            <a:xfrm>
              <a:off x="3084513" y="153988"/>
              <a:ext cx="77788" cy="117475"/>
            </a:xfrm>
            <a:custGeom>
              <a:avLst/>
              <a:gdLst>
                <a:gd name="T0" fmla="*/ 78 w 94"/>
                <a:gd name="T1" fmla="*/ 141 h 143"/>
                <a:gd name="T2" fmla="*/ 75 w 94"/>
                <a:gd name="T3" fmla="*/ 125 h 143"/>
                <a:gd name="T4" fmla="*/ 42 w 94"/>
                <a:gd name="T5" fmla="*/ 143 h 143"/>
                <a:gd name="T6" fmla="*/ 0 w 94"/>
                <a:gd name="T7" fmla="*/ 91 h 143"/>
                <a:gd name="T8" fmla="*/ 44 w 94"/>
                <a:gd name="T9" fmla="*/ 40 h 143"/>
                <a:gd name="T10" fmla="*/ 75 w 94"/>
                <a:gd name="T11" fmla="*/ 58 h 143"/>
                <a:gd name="T12" fmla="*/ 75 w 94"/>
                <a:gd name="T13" fmla="*/ 0 h 143"/>
                <a:gd name="T14" fmla="*/ 94 w 94"/>
                <a:gd name="T15" fmla="*/ 0 h 143"/>
                <a:gd name="T16" fmla="*/ 94 w 94"/>
                <a:gd name="T17" fmla="*/ 141 h 143"/>
                <a:gd name="T18" fmla="*/ 78 w 94"/>
                <a:gd name="T19" fmla="*/ 141 h 143"/>
                <a:gd name="T20" fmla="*/ 48 w 94"/>
                <a:gd name="T21" fmla="*/ 54 h 143"/>
                <a:gd name="T22" fmla="*/ 19 w 94"/>
                <a:gd name="T23" fmla="*/ 90 h 143"/>
                <a:gd name="T24" fmla="*/ 47 w 94"/>
                <a:gd name="T25" fmla="*/ 127 h 143"/>
                <a:gd name="T26" fmla="*/ 75 w 94"/>
                <a:gd name="T27" fmla="*/ 90 h 143"/>
                <a:gd name="T28" fmla="*/ 48 w 94"/>
                <a:gd name="T29" fmla="*/ 5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43">
                  <a:moveTo>
                    <a:pt x="78" y="141"/>
                  </a:moveTo>
                  <a:cubicBezTo>
                    <a:pt x="75" y="125"/>
                    <a:pt x="75" y="125"/>
                    <a:pt x="75" y="125"/>
                  </a:cubicBezTo>
                  <a:cubicBezTo>
                    <a:pt x="74" y="126"/>
                    <a:pt x="65" y="143"/>
                    <a:pt x="42" y="143"/>
                  </a:cubicBezTo>
                  <a:cubicBezTo>
                    <a:pt x="16" y="143"/>
                    <a:pt x="0" y="121"/>
                    <a:pt x="0" y="91"/>
                  </a:cubicBezTo>
                  <a:cubicBezTo>
                    <a:pt x="0" y="62"/>
                    <a:pt x="18" y="40"/>
                    <a:pt x="44" y="40"/>
                  </a:cubicBezTo>
                  <a:cubicBezTo>
                    <a:pt x="65" y="40"/>
                    <a:pt x="74" y="56"/>
                    <a:pt x="75" y="58"/>
                  </a:cubicBezTo>
                  <a:cubicBezTo>
                    <a:pt x="75" y="0"/>
                    <a:pt x="75" y="0"/>
                    <a:pt x="75" y="0"/>
                  </a:cubicBezTo>
                  <a:cubicBezTo>
                    <a:pt x="94" y="0"/>
                    <a:pt x="94" y="0"/>
                    <a:pt x="94" y="0"/>
                  </a:cubicBezTo>
                  <a:cubicBezTo>
                    <a:pt x="94" y="141"/>
                    <a:pt x="94" y="141"/>
                    <a:pt x="94" y="141"/>
                  </a:cubicBezTo>
                  <a:cubicBezTo>
                    <a:pt x="78" y="141"/>
                    <a:pt x="78" y="141"/>
                    <a:pt x="78" y="141"/>
                  </a:cubicBezTo>
                  <a:close/>
                  <a:moveTo>
                    <a:pt x="48" y="54"/>
                  </a:moveTo>
                  <a:cubicBezTo>
                    <a:pt x="30" y="54"/>
                    <a:pt x="19" y="71"/>
                    <a:pt x="19" y="90"/>
                  </a:cubicBezTo>
                  <a:cubicBezTo>
                    <a:pt x="19" y="110"/>
                    <a:pt x="29" y="127"/>
                    <a:pt x="47" y="127"/>
                  </a:cubicBezTo>
                  <a:cubicBezTo>
                    <a:pt x="64" y="127"/>
                    <a:pt x="75" y="110"/>
                    <a:pt x="75" y="90"/>
                  </a:cubicBezTo>
                  <a:cubicBezTo>
                    <a:pt x="76" y="71"/>
                    <a:pt x="66" y="54"/>
                    <a:pt x="48"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 name="Freeform 49">
              <a:extLst>
                <a:ext uri="{FF2B5EF4-FFF2-40B4-BE49-F238E27FC236}">
                  <a16:creationId xmlns:a16="http://schemas.microsoft.com/office/drawing/2014/main" id="{746411D7-FE52-9D4A-5F9C-E781E2B0A65A}"/>
                </a:ext>
              </a:extLst>
            </p:cNvPr>
            <p:cNvSpPr>
              <a:spLocks/>
            </p:cNvSpPr>
            <p:nvPr/>
          </p:nvSpPr>
          <p:spPr bwMode="auto">
            <a:xfrm>
              <a:off x="3209926" y="152400"/>
              <a:ext cx="53975" cy="117475"/>
            </a:xfrm>
            <a:custGeom>
              <a:avLst/>
              <a:gdLst>
                <a:gd name="T0" fmla="*/ 61 w 64"/>
                <a:gd name="T1" fmla="*/ 18 h 142"/>
                <a:gd name="T2" fmla="*/ 49 w 64"/>
                <a:gd name="T3" fmla="*/ 15 h 142"/>
                <a:gd name="T4" fmla="*/ 36 w 64"/>
                <a:gd name="T5" fmla="*/ 21 h 142"/>
                <a:gd name="T6" fmla="*/ 34 w 64"/>
                <a:gd name="T7" fmla="*/ 35 h 142"/>
                <a:gd name="T8" fmla="*/ 34 w 64"/>
                <a:gd name="T9" fmla="*/ 43 h 142"/>
                <a:gd name="T10" fmla="*/ 59 w 64"/>
                <a:gd name="T11" fmla="*/ 43 h 142"/>
                <a:gd name="T12" fmla="*/ 59 w 64"/>
                <a:gd name="T13" fmla="*/ 57 h 142"/>
                <a:gd name="T14" fmla="*/ 34 w 64"/>
                <a:gd name="T15" fmla="*/ 57 h 142"/>
                <a:gd name="T16" fmla="*/ 34 w 64"/>
                <a:gd name="T17" fmla="*/ 142 h 142"/>
                <a:gd name="T18" fmla="*/ 15 w 64"/>
                <a:gd name="T19" fmla="*/ 142 h 142"/>
                <a:gd name="T20" fmla="*/ 15 w 64"/>
                <a:gd name="T21" fmla="*/ 57 h 142"/>
                <a:gd name="T22" fmla="*/ 0 w 64"/>
                <a:gd name="T23" fmla="*/ 57 h 142"/>
                <a:gd name="T24" fmla="*/ 0 w 64"/>
                <a:gd name="T25" fmla="*/ 43 h 142"/>
                <a:gd name="T26" fmla="*/ 15 w 64"/>
                <a:gd name="T27" fmla="*/ 43 h 142"/>
                <a:gd name="T28" fmla="*/ 15 w 64"/>
                <a:gd name="T29" fmla="*/ 32 h 142"/>
                <a:gd name="T30" fmla="*/ 22 w 64"/>
                <a:gd name="T31" fmla="*/ 9 h 142"/>
                <a:gd name="T32" fmla="*/ 45 w 64"/>
                <a:gd name="T33" fmla="*/ 0 h 142"/>
                <a:gd name="T34" fmla="*/ 64 w 64"/>
                <a:gd name="T35" fmla="*/ 4 h 142"/>
                <a:gd name="T36" fmla="*/ 61 w 64"/>
                <a:gd name="T37" fmla="*/ 1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 h="142">
                  <a:moveTo>
                    <a:pt x="61" y="18"/>
                  </a:moveTo>
                  <a:cubicBezTo>
                    <a:pt x="61" y="18"/>
                    <a:pt x="55" y="15"/>
                    <a:pt x="49" y="15"/>
                  </a:cubicBezTo>
                  <a:cubicBezTo>
                    <a:pt x="43" y="15"/>
                    <a:pt x="39" y="17"/>
                    <a:pt x="36" y="21"/>
                  </a:cubicBezTo>
                  <a:cubicBezTo>
                    <a:pt x="34" y="24"/>
                    <a:pt x="34" y="29"/>
                    <a:pt x="34" y="35"/>
                  </a:cubicBezTo>
                  <a:cubicBezTo>
                    <a:pt x="34" y="43"/>
                    <a:pt x="34" y="43"/>
                    <a:pt x="34" y="43"/>
                  </a:cubicBezTo>
                  <a:cubicBezTo>
                    <a:pt x="59" y="43"/>
                    <a:pt x="59" y="43"/>
                    <a:pt x="59" y="43"/>
                  </a:cubicBezTo>
                  <a:cubicBezTo>
                    <a:pt x="59" y="57"/>
                    <a:pt x="59" y="57"/>
                    <a:pt x="59" y="57"/>
                  </a:cubicBezTo>
                  <a:cubicBezTo>
                    <a:pt x="34" y="57"/>
                    <a:pt x="34" y="57"/>
                    <a:pt x="34" y="57"/>
                  </a:cubicBezTo>
                  <a:cubicBezTo>
                    <a:pt x="34" y="142"/>
                    <a:pt x="34" y="142"/>
                    <a:pt x="34" y="142"/>
                  </a:cubicBezTo>
                  <a:cubicBezTo>
                    <a:pt x="15" y="142"/>
                    <a:pt x="15" y="142"/>
                    <a:pt x="15" y="142"/>
                  </a:cubicBezTo>
                  <a:cubicBezTo>
                    <a:pt x="15" y="57"/>
                    <a:pt x="15" y="57"/>
                    <a:pt x="15" y="57"/>
                  </a:cubicBezTo>
                  <a:cubicBezTo>
                    <a:pt x="0" y="57"/>
                    <a:pt x="0" y="57"/>
                    <a:pt x="0" y="57"/>
                  </a:cubicBezTo>
                  <a:cubicBezTo>
                    <a:pt x="0" y="43"/>
                    <a:pt x="0" y="43"/>
                    <a:pt x="0" y="43"/>
                  </a:cubicBezTo>
                  <a:cubicBezTo>
                    <a:pt x="15" y="43"/>
                    <a:pt x="15" y="43"/>
                    <a:pt x="15" y="43"/>
                  </a:cubicBezTo>
                  <a:cubicBezTo>
                    <a:pt x="15" y="32"/>
                    <a:pt x="15" y="32"/>
                    <a:pt x="15" y="32"/>
                  </a:cubicBezTo>
                  <a:cubicBezTo>
                    <a:pt x="15" y="21"/>
                    <a:pt x="18" y="14"/>
                    <a:pt x="22" y="9"/>
                  </a:cubicBezTo>
                  <a:cubicBezTo>
                    <a:pt x="27" y="4"/>
                    <a:pt x="34" y="0"/>
                    <a:pt x="45" y="0"/>
                  </a:cubicBezTo>
                  <a:cubicBezTo>
                    <a:pt x="55" y="0"/>
                    <a:pt x="62" y="3"/>
                    <a:pt x="64" y="4"/>
                  </a:cubicBezTo>
                  <a:lnTo>
                    <a:pt x="61"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3" name="Freeform 50">
              <a:extLst>
                <a:ext uri="{FF2B5EF4-FFF2-40B4-BE49-F238E27FC236}">
                  <a16:creationId xmlns:a16="http://schemas.microsoft.com/office/drawing/2014/main" id="{71C2BF5D-0F27-5DC4-E839-53363129AF20}"/>
                </a:ext>
              </a:extLst>
            </p:cNvPr>
            <p:cNvSpPr>
              <a:spLocks/>
            </p:cNvSpPr>
            <p:nvPr/>
          </p:nvSpPr>
          <p:spPr bwMode="auto">
            <a:xfrm>
              <a:off x="3270251" y="185738"/>
              <a:ext cx="46038"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 name="Freeform 51">
              <a:extLst>
                <a:ext uri="{FF2B5EF4-FFF2-40B4-BE49-F238E27FC236}">
                  <a16:creationId xmlns:a16="http://schemas.microsoft.com/office/drawing/2014/main" id="{6AAE8FD2-F294-9C4A-F94A-068B4B7ABCFB}"/>
                </a:ext>
              </a:extLst>
            </p:cNvPr>
            <p:cNvSpPr>
              <a:spLocks noEditPoints="1"/>
            </p:cNvSpPr>
            <p:nvPr/>
          </p:nvSpPr>
          <p:spPr bwMode="auto">
            <a:xfrm>
              <a:off x="3321051" y="185738"/>
              <a:ext cx="79375" cy="85725"/>
            </a:xfrm>
            <a:custGeom>
              <a:avLst/>
              <a:gdLst>
                <a:gd name="T0" fmla="*/ 48 w 96"/>
                <a:gd name="T1" fmla="*/ 102 h 102"/>
                <a:gd name="T2" fmla="*/ 0 w 96"/>
                <a:gd name="T3" fmla="*/ 51 h 102"/>
                <a:gd name="T4" fmla="*/ 48 w 96"/>
                <a:gd name="T5" fmla="*/ 0 h 102"/>
                <a:gd name="T6" fmla="*/ 96 w 96"/>
                <a:gd name="T7" fmla="*/ 51 h 102"/>
                <a:gd name="T8" fmla="*/ 48 w 96"/>
                <a:gd name="T9" fmla="*/ 102 h 102"/>
                <a:gd name="T10" fmla="*/ 48 w 96"/>
                <a:gd name="T11" fmla="*/ 14 h 102"/>
                <a:gd name="T12" fmla="*/ 20 w 96"/>
                <a:gd name="T13" fmla="*/ 51 h 102"/>
                <a:gd name="T14" fmla="*/ 48 w 96"/>
                <a:gd name="T15" fmla="*/ 88 h 102"/>
                <a:gd name="T16" fmla="*/ 77 w 96"/>
                <a:gd name="T17" fmla="*/ 51 h 102"/>
                <a:gd name="T18" fmla="*/ 48 w 96"/>
                <a:gd name="T19" fmla="*/ 14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102">
                  <a:moveTo>
                    <a:pt x="48" y="102"/>
                  </a:moveTo>
                  <a:cubicBezTo>
                    <a:pt x="20" y="102"/>
                    <a:pt x="0" y="82"/>
                    <a:pt x="0" y="51"/>
                  </a:cubicBezTo>
                  <a:cubicBezTo>
                    <a:pt x="0" y="20"/>
                    <a:pt x="20" y="0"/>
                    <a:pt x="48" y="0"/>
                  </a:cubicBezTo>
                  <a:cubicBezTo>
                    <a:pt x="77" y="0"/>
                    <a:pt x="96" y="20"/>
                    <a:pt x="96" y="51"/>
                  </a:cubicBezTo>
                  <a:cubicBezTo>
                    <a:pt x="96" y="82"/>
                    <a:pt x="77" y="102"/>
                    <a:pt x="48" y="102"/>
                  </a:cubicBezTo>
                  <a:close/>
                  <a:moveTo>
                    <a:pt x="48" y="14"/>
                  </a:moveTo>
                  <a:cubicBezTo>
                    <a:pt x="30" y="14"/>
                    <a:pt x="20" y="29"/>
                    <a:pt x="20" y="51"/>
                  </a:cubicBezTo>
                  <a:cubicBezTo>
                    <a:pt x="20" y="72"/>
                    <a:pt x="30" y="88"/>
                    <a:pt x="48" y="88"/>
                  </a:cubicBezTo>
                  <a:cubicBezTo>
                    <a:pt x="67" y="88"/>
                    <a:pt x="77" y="72"/>
                    <a:pt x="77" y="51"/>
                  </a:cubicBezTo>
                  <a:cubicBezTo>
                    <a:pt x="77" y="29"/>
                    <a:pt x="67" y="14"/>
                    <a:pt x="48"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 name="Freeform 52">
              <a:extLst>
                <a:ext uri="{FF2B5EF4-FFF2-40B4-BE49-F238E27FC236}">
                  <a16:creationId xmlns:a16="http://schemas.microsoft.com/office/drawing/2014/main" id="{C590DB0F-DC19-CD6D-2F4D-61479185D8A5}"/>
                </a:ext>
              </a:extLst>
            </p:cNvPr>
            <p:cNvSpPr>
              <a:spLocks/>
            </p:cNvSpPr>
            <p:nvPr/>
          </p:nvSpPr>
          <p:spPr bwMode="auto">
            <a:xfrm>
              <a:off x="3419476" y="185738"/>
              <a:ext cx="117475" cy="84138"/>
            </a:xfrm>
            <a:custGeom>
              <a:avLst/>
              <a:gdLst>
                <a:gd name="T0" fmla="*/ 123 w 142"/>
                <a:gd name="T1" fmla="*/ 101 h 101"/>
                <a:gd name="T2" fmla="*/ 123 w 142"/>
                <a:gd name="T3" fmla="*/ 39 h 101"/>
                <a:gd name="T4" fmla="*/ 106 w 142"/>
                <a:gd name="T5" fmla="*/ 16 h 101"/>
                <a:gd name="T6" fmla="*/ 80 w 142"/>
                <a:gd name="T7" fmla="*/ 41 h 101"/>
                <a:gd name="T8" fmla="*/ 80 w 142"/>
                <a:gd name="T9" fmla="*/ 101 h 101"/>
                <a:gd name="T10" fmla="*/ 62 w 142"/>
                <a:gd name="T11" fmla="*/ 101 h 101"/>
                <a:gd name="T12" fmla="*/ 62 w 142"/>
                <a:gd name="T13" fmla="*/ 39 h 101"/>
                <a:gd name="T14" fmla="*/ 44 w 142"/>
                <a:gd name="T15" fmla="*/ 16 h 101"/>
                <a:gd name="T16" fmla="*/ 19 w 142"/>
                <a:gd name="T17" fmla="*/ 41 h 101"/>
                <a:gd name="T18" fmla="*/ 19 w 142"/>
                <a:gd name="T19" fmla="*/ 101 h 101"/>
                <a:gd name="T20" fmla="*/ 0 w 142"/>
                <a:gd name="T21" fmla="*/ 101 h 101"/>
                <a:gd name="T22" fmla="*/ 0 w 142"/>
                <a:gd name="T23" fmla="*/ 2 h 101"/>
                <a:gd name="T24" fmla="*/ 18 w 142"/>
                <a:gd name="T25" fmla="*/ 2 h 101"/>
                <a:gd name="T26" fmla="*/ 19 w 142"/>
                <a:gd name="T27" fmla="*/ 20 h 101"/>
                <a:gd name="T28" fmla="*/ 51 w 142"/>
                <a:gd name="T29" fmla="*/ 0 h 101"/>
                <a:gd name="T30" fmla="*/ 79 w 142"/>
                <a:gd name="T31" fmla="*/ 21 h 101"/>
                <a:gd name="T32" fmla="*/ 112 w 142"/>
                <a:gd name="T33" fmla="*/ 0 h 101"/>
                <a:gd name="T34" fmla="*/ 142 w 142"/>
                <a:gd name="T35" fmla="*/ 34 h 101"/>
                <a:gd name="T36" fmla="*/ 142 w 142"/>
                <a:gd name="T37" fmla="*/ 101 h 101"/>
                <a:gd name="T38" fmla="*/ 123 w 142"/>
                <a:gd name="T39"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2" h="101">
                  <a:moveTo>
                    <a:pt x="123" y="101"/>
                  </a:moveTo>
                  <a:cubicBezTo>
                    <a:pt x="123" y="39"/>
                    <a:pt x="123" y="39"/>
                    <a:pt x="123" y="39"/>
                  </a:cubicBezTo>
                  <a:cubicBezTo>
                    <a:pt x="123" y="26"/>
                    <a:pt x="120" y="16"/>
                    <a:pt x="106" y="16"/>
                  </a:cubicBezTo>
                  <a:cubicBezTo>
                    <a:pt x="91" y="16"/>
                    <a:pt x="81" y="34"/>
                    <a:pt x="80" y="41"/>
                  </a:cubicBezTo>
                  <a:cubicBezTo>
                    <a:pt x="80" y="101"/>
                    <a:pt x="80" y="101"/>
                    <a:pt x="80" y="101"/>
                  </a:cubicBezTo>
                  <a:cubicBezTo>
                    <a:pt x="62" y="101"/>
                    <a:pt x="62" y="101"/>
                    <a:pt x="62" y="101"/>
                  </a:cubicBezTo>
                  <a:cubicBezTo>
                    <a:pt x="62" y="39"/>
                    <a:pt x="62" y="39"/>
                    <a:pt x="62" y="39"/>
                  </a:cubicBezTo>
                  <a:cubicBezTo>
                    <a:pt x="62" y="26"/>
                    <a:pt x="59" y="16"/>
                    <a:pt x="44" y="16"/>
                  </a:cubicBezTo>
                  <a:cubicBezTo>
                    <a:pt x="30" y="16"/>
                    <a:pt x="20" y="34"/>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5" y="9"/>
                    <a:pt x="37" y="0"/>
                    <a:pt x="51" y="0"/>
                  </a:cubicBezTo>
                  <a:cubicBezTo>
                    <a:pt x="64" y="0"/>
                    <a:pt x="75" y="6"/>
                    <a:pt x="79" y="21"/>
                  </a:cubicBezTo>
                  <a:cubicBezTo>
                    <a:pt x="86" y="9"/>
                    <a:pt x="98" y="0"/>
                    <a:pt x="112" y="0"/>
                  </a:cubicBezTo>
                  <a:cubicBezTo>
                    <a:pt x="128" y="0"/>
                    <a:pt x="142" y="9"/>
                    <a:pt x="142" y="34"/>
                  </a:cubicBezTo>
                  <a:cubicBezTo>
                    <a:pt x="142" y="101"/>
                    <a:pt x="142" y="101"/>
                    <a:pt x="142" y="101"/>
                  </a:cubicBezTo>
                  <a:cubicBezTo>
                    <a:pt x="123" y="101"/>
                    <a:pt x="123" y="101"/>
                    <a:pt x="123"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6" name="Freeform 53">
              <a:extLst>
                <a:ext uri="{FF2B5EF4-FFF2-40B4-BE49-F238E27FC236}">
                  <a16:creationId xmlns:a16="http://schemas.microsoft.com/office/drawing/2014/main" id="{975A0B57-FD60-D7A6-C45A-346EA17AEAA2}"/>
                </a:ext>
              </a:extLst>
            </p:cNvPr>
            <p:cNvSpPr>
              <a:spLocks/>
            </p:cNvSpPr>
            <p:nvPr/>
          </p:nvSpPr>
          <p:spPr bwMode="auto">
            <a:xfrm>
              <a:off x="3594101" y="157163"/>
              <a:ext cx="69850" cy="112713"/>
            </a:xfrm>
            <a:custGeom>
              <a:avLst/>
              <a:gdLst>
                <a:gd name="T0" fmla="*/ 0 w 44"/>
                <a:gd name="T1" fmla="*/ 71 h 71"/>
                <a:gd name="T2" fmla="*/ 0 w 44"/>
                <a:gd name="T3" fmla="*/ 0 h 71"/>
                <a:gd name="T4" fmla="*/ 43 w 44"/>
                <a:gd name="T5" fmla="*/ 0 h 71"/>
                <a:gd name="T6" fmla="*/ 43 w 44"/>
                <a:gd name="T7" fmla="*/ 8 h 71"/>
                <a:gd name="T8" fmla="*/ 10 w 44"/>
                <a:gd name="T9" fmla="*/ 8 h 71"/>
                <a:gd name="T10" fmla="*/ 10 w 44"/>
                <a:gd name="T11" fmla="*/ 29 h 71"/>
                <a:gd name="T12" fmla="*/ 41 w 44"/>
                <a:gd name="T13" fmla="*/ 29 h 71"/>
                <a:gd name="T14" fmla="*/ 41 w 44"/>
                <a:gd name="T15" fmla="*/ 38 h 71"/>
                <a:gd name="T16" fmla="*/ 10 w 44"/>
                <a:gd name="T17" fmla="*/ 38 h 71"/>
                <a:gd name="T18" fmla="*/ 10 w 44"/>
                <a:gd name="T19" fmla="*/ 62 h 71"/>
                <a:gd name="T20" fmla="*/ 44 w 44"/>
                <a:gd name="T21" fmla="*/ 62 h 71"/>
                <a:gd name="T22" fmla="*/ 44 w 44"/>
                <a:gd name="T23" fmla="*/ 71 h 71"/>
                <a:gd name="T24" fmla="*/ 0 w 44"/>
                <a:gd name="T25" fmla="*/ 71 h 71"/>
                <a:gd name="T26" fmla="*/ 0 w 44"/>
                <a:gd name="T27"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71">
                  <a:moveTo>
                    <a:pt x="0" y="71"/>
                  </a:moveTo>
                  <a:lnTo>
                    <a:pt x="0" y="0"/>
                  </a:lnTo>
                  <a:lnTo>
                    <a:pt x="43" y="0"/>
                  </a:lnTo>
                  <a:lnTo>
                    <a:pt x="43" y="8"/>
                  </a:lnTo>
                  <a:lnTo>
                    <a:pt x="10" y="8"/>
                  </a:lnTo>
                  <a:lnTo>
                    <a:pt x="10" y="29"/>
                  </a:lnTo>
                  <a:lnTo>
                    <a:pt x="41" y="29"/>
                  </a:lnTo>
                  <a:lnTo>
                    <a:pt x="41" y="38"/>
                  </a:lnTo>
                  <a:lnTo>
                    <a:pt x="10" y="38"/>
                  </a:lnTo>
                  <a:lnTo>
                    <a:pt x="10" y="62"/>
                  </a:lnTo>
                  <a:lnTo>
                    <a:pt x="44" y="62"/>
                  </a:lnTo>
                  <a:lnTo>
                    <a:pt x="44" y="71"/>
                  </a:lnTo>
                  <a:lnTo>
                    <a:pt x="0" y="71"/>
                  </a:lnTo>
                  <a:lnTo>
                    <a:pt x="0" y="7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7" name="Freeform 54">
              <a:extLst>
                <a:ext uri="{FF2B5EF4-FFF2-40B4-BE49-F238E27FC236}">
                  <a16:creationId xmlns:a16="http://schemas.microsoft.com/office/drawing/2014/main" id="{E8018739-B110-09C4-D3DE-76CFD23BB4E9}"/>
                </a:ext>
              </a:extLst>
            </p:cNvPr>
            <p:cNvSpPr>
              <a:spLocks/>
            </p:cNvSpPr>
            <p:nvPr/>
          </p:nvSpPr>
          <p:spPr bwMode="auto">
            <a:xfrm>
              <a:off x="3671888" y="188913"/>
              <a:ext cx="77788" cy="80963"/>
            </a:xfrm>
            <a:custGeom>
              <a:avLst/>
              <a:gdLst>
                <a:gd name="T0" fmla="*/ 38 w 49"/>
                <a:gd name="T1" fmla="*/ 51 h 51"/>
                <a:gd name="T2" fmla="*/ 24 w 49"/>
                <a:gd name="T3" fmla="*/ 30 h 51"/>
                <a:gd name="T4" fmla="*/ 11 w 49"/>
                <a:gd name="T5" fmla="*/ 51 h 51"/>
                <a:gd name="T6" fmla="*/ 0 w 49"/>
                <a:gd name="T7" fmla="*/ 51 h 51"/>
                <a:gd name="T8" fmla="*/ 18 w 49"/>
                <a:gd name="T9" fmla="*/ 25 h 51"/>
                <a:gd name="T10" fmla="*/ 1 w 49"/>
                <a:gd name="T11" fmla="*/ 0 h 51"/>
                <a:gd name="T12" fmla="*/ 12 w 49"/>
                <a:gd name="T13" fmla="*/ 0 h 51"/>
                <a:gd name="T14" fmla="*/ 25 w 49"/>
                <a:gd name="T15" fmla="*/ 19 h 51"/>
                <a:gd name="T16" fmla="*/ 37 w 49"/>
                <a:gd name="T17" fmla="*/ 0 h 51"/>
                <a:gd name="T18" fmla="*/ 48 w 49"/>
                <a:gd name="T19" fmla="*/ 0 h 51"/>
                <a:gd name="T20" fmla="*/ 30 w 49"/>
                <a:gd name="T21" fmla="*/ 25 h 51"/>
                <a:gd name="T22" fmla="*/ 49 w 49"/>
                <a:gd name="T23" fmla="*/ 51 h 51"/>
                <a:gd name="T24" fmla="*/ 38 w 49"/>
                <a:gd name="T2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1">
                  <a:moveTo>
                    <a:pt x="38" y="51"/>
                  </a:moveTo>
                  <a:lnTo>
                    <a:pt x="24" y="30"/>
                  </a:lnTo>
                  <a:lnTo>
                    <a:pt x="11" y="51"/>
                  </a:lnTo>
                  <a:lnTo>
                    <a:pt x="0" y="51"/>
                  </a:lnTo>
                  <a:lnTo>
                    <a:pt x="18" y="25"/>
                  </a:lnTo>
                  <a:lnTo>
                    <a:pt x="1" y="0"/>
                  </a:lnTo>
                  <a:lnTo>
                    <a:pt x="12" y="0"/>
                  </a:lnTo>
                  <a:lnTo>
                    <a:pt x="25" y="19"/>
                  </a:lnTo>
                  <a:lnTo>
                    <a:pt x="37" y="0"/>
                  </a:lnTo>
                  <a:lnTo>
                    <a:pt x="48" y="0"/>
                  </a:lnTo>
                  <a:lnTo>
                    <a:pt x="30" y="25"/>
                  </a:lnTo>
                  <a:lnTo>
                    <a:pt x="49" y="51"/>
                  </a:lnTo>
                  <a:lnTo>
                    <a:pt x="38"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8" name="Freeform 55">
              <a:extLst>
                <a:ext uri="{FF2B5EF4-FFF2-40B4-BE49-F238E27FC236}">
                  <a16:creationId xmlns:a16="http://schemas.microsoft.com/office/drawing/2014/main" id="{6262A5DA-588E-44E3-D3E5-B27EFDFBA451}"/>
                </a:ext>
              </a:extLst>
            </p:cNvPr>
            <p:cNvSpPr>
              <a:spLocks noEditPoints="1"/>
            </p:cNvSpPr>
            <p:nvPr/>
          </p:nvSpPr>
          <p:spPr bwMode="auto">
            <a:xfrm>
              <a:off x="3763963" y="185738"/>
              <a:ext cx="77788" cy="114300"/>
            </a:xfrm>
            <a:custGeom>
              <a:avLst/>
              <a:gdLst>
                <a:gd name="T0" fmla="*/ 49 w 94"/>
                <a:gd name="T1" fmla="*/ 102 h 136"/>
                <a:gd name="T2" fmla="*/ 18 w 94"/>
                <a:gd name="T3" fmla="*/ 85 h 136"/>
                <a:gd name="T4" fmla="*/ 18 w 94"/>
                <a:gd name="T5" fmla="*/ 136 h 136"/>
                <a:gd name="T6" fmla="*/ 0 w 94"/>
                <a:gd name="T7" fmla="*/ 136 h 136"/>
                <a:gd name="T8" fmla="*/ 0 w 94"/>
                <a:gd name="T9" fmla="*/ 1 h 136"/>
                <a:gd name="T10" fmla="*/ 17 w 94"/>
                <a:gd name="T11" fmla="*/ 1 h 136"/>
                <a:gd name="T12" fmla="*/ 18 w 94"/>
                <a:gd name="T13" fmla="*/ 17 h 136"/>
                <a:gd name="T14" fmla="*/ 51 w 94"/>
                <a:gd name="T15" fmla="*/ 0 h 136"/>
                <a:gd name="T16" fmla="*/ 94 w 94"/>
                <a:gd name="T17" fmla="*/ 51 h 136"/>
                <a:gd name="T18" fmla="*/ 49 w 94"/>
                <a:gd name="T19" fmla="*/ 102 h 136"/>
                <a:gd name="T20" fmla="*/ 46 w 94"/>
                <a:gd name="T21" fmla="*/ 14 h 136"/>
                <a:gd name="T22" fmla="*/ 17 w 94"/>
                <a:gd name="T23" fmla="*/ 50 h 136"/>
                <a:gd name="T24" fmla="*/ 45 w 94"/>
                <a:gd name="T25" fmla="*/ 87 h 136"/>
                <a:gd name="T26" fmla="*/ 74 w 94"/>
                <a:gd name="T27" fmla="*/ 50 h 136"/>
                <a:gd name="T28" fmla="*/ 46 w 94"/>
                <a:gd name="T29" fmla="*/ 1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36">
                  <a:moveTo>
                    <a:pt x="49" y="102"/>
                  </a:moveTo>
                  <a:cubicBezTo>
                    <a:pt x="29" y="102"/>
                    <a:pt x="21" y="89"/>
                    <a:pt x="18" y="85"/>
                  </a:cubicBezTo>
                  <a:cubicBezTo>
                    <a:pt x="18" y="136"/>
                    <a:pt x="18" y="136"/>
                    <a:pt x="18" y="136"/>
                  </a:cubicBezTo>
                  <a:cubicBezTo>
                    <a:pt x="0" y="136"/>
                    <a:pt x="0" y="136"/>
                    <a:pt x="0" y="136"/>
                  </a:cubicBezTo>
                  <a:cubicBezTo>
                    <a:pt x="0" y="1"/>
                    <a:pt x="0" y="1"/>
                    <a:pt x="0" y="1"/>
                  </a:cubicBezTo>
                  <a:cubicBezTo>
                    <a:pt x="17" y="1"/>
                    <a:pt x="17" y="1"/>
                    <a:pt x="17" y="1"/>
                  </a:cubicBezTo>
                  <a:cubicBezTo>
                    <a:pt x="18" y="17"/>
                    <a:pt x="18" y="17"/>
                    <a:pt x="18" y="17"/>
                  </a:cubicBezTo>
                  <a:cubicBezTo>
                    <a:pt x="20" y="15"/>
                    <a:pt x="30" y="0"/>
                    <a:pt x="51" y="0"/>
                  </a:cubicBezTo>
                  <a:cubicBezTo>
                    <a:pt x="78" y="0"/>
                    <a:pt x="94" y="21"/>
                    <a:pt x="94" y="51"/>
                  </a:cubicBezTo>
                  <a:cubicBezTo>
                    <a:pt x="93" y="81"/>
                    <a:pt x="75" y="102"/>
                    <a:pt x="49" y="102"/>
                  </a:cubicBezTo>
                  <a:close/>
                  <a:moveTo>
                    <a:pt x="46" y="14"/>
                  </a:moveTo>
                  <a:cubicBezTo>
                    <a:pt x="29" y="14"/>
                    <a:pt x="17" y="31"/>
                    <a:pt x="17" y="50"/>
                  </a:cubicBezTo>
                  <a:cubicBezTo>
                    <a:pt x="17" y="70"/>
                    <a:pt x="28" y="87"/>
                    <a:pt x="45" y="87"/>
                  </a:cubicBezTo>
                  <a:cubicBezTo>
                    <a:pt x="62" y="87"/>
                    <a:pt x="74" y="70"/>
                    <a:pt x="74" y="50"/>
                  </a:cubicBezTo>
                  <a:cubicBezTo>
                    <a:pt x="74" y="31"/>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9" name="Freeform 56">
              <a:extLst>
                <a:ext uri="{FF2B5EF4-FFF2-40B4-BE49-F238E27FC236}">
                  <a16:creationId xmlns:a16="http://schemas.microsoft.com/office/drawing/2014/main" id="{35512E43-0E79-8BBC-F997-A442D44277DD}"/>
                </a:ext>
              </a:extLst>
            </p:cNvPr>
            <p:cNvSpPr>
              <a:spLocks noEditPoints="1"/>
            </p:cNvSpPr>
            <p:nvPr/>
          </p:nvSpPr>
          <p:spPr bwMode="auto">
            <a:xfrm>
              <a:off x="3852863"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5"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0" name="Freeform 57">
              <a:extLst>
                <a:ext uri="{FF2B5EF4-FFF2-40B4-BE49-F238E27FC236}">
                  <a16:creationId xmlns:a16="http://schemas.microsoft.com/office/drawing/2014/main" id="{FEF6EF1B-2A95-0FAE-281F-3A8B2AACAC0B}"/>
                </a:ext>
              </a:extLst>
            </p:cNvPr>
            <p:cNvSpPr>
              <a:spLocks/>
            </p:cNvSpPr>
            <p:nvPr/>
          </p:nvSpPr>
          <p:spPr bwMode="auto">
            <a:xfrm>
              <a:off x="3946526" y="185738"/>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 name="Freeform 58">
              <a:extLst>
                <a:ext uri="{FF2B5EF4-FFF2-40B4-BE49-F238E27FC236}">
                  <a16:creationId xmlns:a16="http://schemas.microsoft.com/office/drawing/2014/main" id="{AF31A35E-7433-891D-44E8-BEA36D454EE3}"/>
                </a:ext>
              </a:extLst>
            </p:cNvPr>
            <p:cNvSpPr>
              <a:spLocks noEditPoints="1"/>
            </p:cNvSpPr>
            <p:nvPr/>
          </p:nvSpPr>
          <p:spPr bwMode="auto">
            <a:xfrm>
              <a:off x="4005263" y="150813"/>
              <a:ext cx="20638" cy="119063"/>
            </a:xfrm>
            <a:custGeom>
              <a:avLst/>
              <a:gdLst>
                <a:gd name="T0" fmla="*/ 13 w 26"/>
                <a:gd name="T1" fmla="*/ 25 h 144"/>
                <a:gd name="T2" fmla="*/ 0 w 26"/>
                <a:gd name="T3" fmla="*/ 13 h 144"/>
                <a:gd name="T4" fmla="*/ 13 w 26"/>
                <a:gd name="T5" fmla="*/ 0 h 144"/>
                <a:gd name="T6" fmla="*/ 26 w 26"/>
                <a:gd name="T7" fmla="*/ 12 h 144"/>
                <a:gd name="T8" fmla="*/ 13 w 26"/>
                <a:gd name="T9" fmla="*/ 25 h 144"/>
                <a:gd name="T10" fmla="*/ 3 w 26"/>
                <a:gd name="T11" fmla="*/ 144 h 144"/>
                <a:gd name="T12" fmla="*/ 3 w 26"/>
                <a:gd name="T13" fmla="*/ 45 h 144"/>
                <a:gd name="T14" fmla="*/ 22 w 26"/>
                <a:gd name="T15" fmla="*/ 45 h 144"/>
                <a:gd name="T16" fmla="*/ 22 w 26"/>
                <a:gd name="T17" fmla="*/ 144 h 144"/>
                <a:gd name="T18" fmla="*/ 3 w 26"/>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4">
                  <a:moveTo>
                    <a:pt x="13" y="25"/>
                  </a:moveTo>
                  <a:cubicBezTo>
                    <a:pt x="6" y="25"/>
                    <a:pt x="0" y="20"/>
                    <a:pt x="0" y="13"/>
                  </a:cubicBezTo>
                  <a:cubicBezTo>
                    <a:pt x="0" y="6"/>
                    <a:pt x="6" y="0"/>
                    <a:pt x="13" y="0"/>
                  </a:cubicBezTo>
                  <a:cubicBezTo>
                    <a:pt x="20" y="0"/>
                    <a:pt x="26" y="6"/>
                    <a:pt x="26" y="12"/>
                  </a:cubicBezTo>
                  <a:cubicBezTo>
                    <a:pt x="26" y="19"/>
                    <a:pt x="20" y="25"/>
                    <a:pt x="13"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2" name="Freeform 59">
              <a:extLst>
                <a:ext uri="{FF2B5EF4-FFF2-40B4-BE49-F238E27FC236}">
                  <a16:creationId xmlns:a16="http://schemas.microsoft.com/office/drawing/2014/main" id="{011AEB08-8C96-F19B-82E4-848E1AED67AD}"/>
                </a:ext>
              </a:extLst>
            </p:cNvPr>
            <p:cNvSpPr>
              <a:spLocks noEditPoints="1"/>
            </p:cNvSpPr>
            <p:nvPr/>
          </p:nvSpPr>
          <p:spPr bwMode="auto">
            <a:xfrm>
              <a:off x="4041776"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 name="Freeform 60">
              <a:extLst>
                <a:ext uri="{FF2B5EF4-FFF2-40B4-BE49-F238E27FC236}">
                  <a16:creationId xmlns:a16="http://schemas.microsoft.com/office/drawing/2014/main" id="{131EA098-7609-E572-FDAB-89536CA9855D}"/>
                </a:ext>
              </a:extLst>
            </p:cNvPr>
            <p:cNvSpPr>
              <a:spLocks/>
            </p:cNvSpPr>
            <p:nvPr/>
          </p:nvSpPr>
          <p:spPr bwMode="auto">
            <a:xfrm>
              <a:off x="4135438" y="185738"/>
              <a:ext cx="69850" cy="84138"/>
            </a:xfrm>
            <a:custGeom>
              <a:avLst/>
              <a:gdLst>
                <a:gd name="T0" fmla="*/ 65 w 84"/>
                <a:gd name="T1" fmla="*/ 101 h 101"/>
                <a:gd name="T2" fmla="*/ 65 w 84"/>
                <a:gd name="T3" fmla="*/ 41 h 101"/>
                <a:gd name="T4" fmla="*/ 45 w 84"/>
                <a:gd name="T5" fmla="*/ 16 h 101"/>
                <a:gd name="T6" fmla="*/ 19 w 84"/>
                <a:gd name="T7" fmla="*/ 41 h 101"/>
                <a:gd name="T8" fmla="*/ 19 w 84"/>
                <a:gd name="T9" fmla="*/ 101 h 101"/>
                <a:gd name="T10" fmla="*/ 0 w 84"/>
                <a:gd name="T11" fmla="*/ 101 h 101"/>
                <a:gd name="T12" fmla="*/ 0 w 84"/>
                <a:gd name="T13" fmla="*/ 2 h 101"/>
                <a:gd name="T14" fmla="*/ 18 w 84"/>
                <a:gd name="T15" fmla="*/ 2 h 101"/>
                <a:gd name="T16" fmla="*/ 19 w 84"/>
                <a:gd name="T17" fmla="*/ 20 h 101"/>
                <a:gd name="T18" fmla="*/ 52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1"/>
                    <a:pt x="65" y="41"/>
                    <a:pt x="65" y="41"/>
                  </a:cubicBezTo>
                  <a:cubicBezTo>
                    <a:pt x="65" y="26"/>
                    <a:pt x="60" y="16"/>
                    <a:pt x="45" y="16"/>
                  </a:cubicBezTo>
                  <a:cubicBezTo>
                    <a:pt x="30" y="16"/>
                    <a:pt x="21" y="32"/>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2"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4" name="Freeform 61">
              <a:extLst>
                <a:ext uri="{FF2B5EF4-FFF2-40B4-BE49-F238E27FC236}">
                  <a16:creationId xmlns:a16="http://schemas.microsoft.com/office/drawing/2014/main" id="{8CB86734-E125-A2B2-51F8-7EC52DBF269F}"/>
                </a:ext>
              </a:extLst>
            </p:cNvPr>
            <p:cNvSpPr>
              <a:spLocks/>
            </p:cNvSpPr>
            <p:nvPr/>
          </p:nvSpPr>
          <p:spPr bwMode="auto">
            <a:xfrm>
              <a:off x="4221163" y="185738"/>
              <a:ext cx="71438" cy="85725"/>
            </a:xfrm>
            <a:custGeom>
              <a:avLst/>
              <a:gdLst>
                <a:gd name="T0" fmla="*/ 76 w 86"/>
                <a:gd name="T1" fmla="*/ 28 h 103"/>
                <a:gd name="T2" fmla="*/ 51 w 86"/>
                <a:gd name="T3" fmla="*/ 15 h 103"/>
                <a:gd name="T4" fmla="*/ 20 w 86"/>
                <a:gd name="T5" fmla="*/ 51 h 103"/>
                <a:gd name="T6" fmla="*/ 50 w 86"/>
                <a:gd name="T7" fmla="*/ 86 h 103"/>
                <a:gd name="T8" fmla="*/ 76 w 86"/>
                <a:gd name="T9" fmla="*/ 73 h 103"/>
                <a:gd name="T10" fmla="*/ 86 w 86"/>
                <a:gd name="T11" fmla="*/ 85 h 103"/>
                <a:gd name="T12" fmla="*/ 47 w 86"/>
                <a:gd name="T13" fmla="*/ 103 h 103"/>
                <a:gd name="T14" fmla="*/ 0 w 86"/>
                <a:gd name="T15" fmla="*/ 51 h 103"/>
                <a:gd name="T16" fmla="*/ 48 w 86"/>
                <a:gd name="T17" fmla="*/ 0 h 103"/>
                <a:gd name="T18" fmla="*/ 85 w 86"/>
                <a:gd name="T19" fmla="*/ 17 h 103"/>
                <a:gd name="T20" fmla="*/ 76 w 86"/>
                <a:gd name="T21" fmla="*/ 28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6" h="103">
                  <a:moveTo>
                    <a:pt x="76" y="28"/>
                  </a:moveTo>
                  <a:cubicBezTo>
                    <a:pt x="76" y="28"/>
                    <a:pt x="67" y="15"/>
                    <a:pt x="51" y="15"/>
                  </a:cubicBezTo>
                  <a:cubicBezTo>
                    <a:pt x="34" y="15"/>
                    <a:pt x="20" y="27"/>
                    <a:pt x="20" y="51"/>
                  </a:cubicBezTo>
                  <a:cubicBezTo>
                    <a:pt x="20" y="75"/>
                    <a:pt x="34" y="86"/>
                    <a:pt x="50" y="86"/>
                  </a:cubicBezTo>
                  <a:cubicBezTo>
                    <a:pt x="66" y="86"/>
                    <a:pt x="76" y="74"/>
                    <a:pt x="76" y="73"/>
                  </a:cubicBezTo>
                  <a:cubicBezTo>
                    <a:pt x="86" y="85"/>
                    <a:pt x="86" y="85"/>
                    <a:pt x="86" y="85"/>
                  </a:cubicBezTo>
                  <a:cubicBezTo>
                    <a:pt x="85" y="86"/>
                    <a:pt x="74" y="103"/>
                    <a:pt x="47" y="103"/>
                  </a:cubicBezTo>
                  <a:cubicBezTo>
                    <a:pt x="21" y="103"/>
                    <a:pt x="0" y="83"/>
                    <a:pt x="0" y="51"/>
                  </a:cubicBezTo>
                  <a:cubicBezTo>
                    <a:pt x="0" y="19"/>
                    <a:pt x="22" y="0"/>
                    <a:pt x="48" y="0"/>
                  </a:cubicBezTo>
                  <a:cubicBezTo>
                    <a:pt x="74" y="0"/>
                    <a:pt x="84" y="16"/>
                    <a:pt x="85" y="17"/>
                  </a:cubicBezTo>
                  <a:lnTo>
                    <a:pt x="76"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 name="Freeform 62">
              <a:extLst>
                <a:ext uri="{FF2B5EF4-FFF2-40B4-BE49-F238E27FC236}">
                  <a16:creationId xmlns:a16="http://schemas.microsoft.com/office/drawing/2014/main" id="{E2BA6FAC-BC0B-955C-76C2-7569276E7C26}"/>
                </a:ext>
              </a:extLst>
            </p:cNvPr>
            <p:cNvSpPr>
              <a:spLocks noEditPoints="1"/>
            </p:cNvSpPr>
            <p:nvPr/>
          </p:nvSpPr>
          <p:spPr bwMode="auto">
            <a:xfrm>
              <a:off x="43037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1"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 name="Rectangle 63">
              <a:extLst>
                <a:ext uri="{FF2B5EF4-FFF2-40B4-BE49-F238E27FC236}">
                  <a16:creationId xmlns:a16="http://schemas.microsoft.com/office/drawing/2014/main" id="{8B1668FC-ED11-4E5F-5CD7-B8AECBE72E88}"/>
                </a:ext>
              </a:extLst>
            </p:cNvPr>
            <p:cNvSpPr>
              <a:spLocks noChangeArrowheads="1"/>
            </p:cNvSpPr>
            <p:nvPr/>
          </p:nvSpPr>
          <p:spPr bwMode="auto">
            <a:xfrm>
              <a:off x="2271713" y="-269875"/>
              <a:ext cx="12700" cy="7731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 name="Oval 64">
              <a:extLst>
                <a:ext uri="{FF2B5EF4-FFF2-40B4-BE49-F238E27FC236}">
                  <a16:creationId xmlns:a16="http://schemas.microsoft.com/office/drawing/2014/main" id="{E764F59C-9348-969F-DC4C-91400D94748F}"/>
                </a:ext>
              </a:extLst>
            </p:cNvPr>
            <p:cNvSpPr>
              <a:spLocks noChangeArrowheads="1"/>
            </p:cNvSpPr>
            <p:nvPr/>
          </p:nvSpPr>
          <p:spPr bwMode="auto">
            <a:xfrm>
              <a:off x="911226" y="-279400"/>
              <a:ext cx="119063" cy="1206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8" name="Oval 65">
              <a:extLst>
                <a:ext uri="{FF2B5EF4-FFF2-40B4-BE49-F238E27FC236}">
                  <a16:creationId xmlns:a16="http://schemas.microsoft.com/office/drawing/2014/main" id="{0C6CC64C-557B-7855-41F2-B4CCE30CCF03}"/>
                </a:ext>
              </a:extLst>
            </p:cNvPr>
            <p:cNvSpPr>
              <a:spLocks noChangeArrowheads="1"/>
            </p:cNvSpPr>
            <p:nvPr/>
          </p:nvSpPr>
          <p:spPr bwMode="auto">
            <a:xfrm>
              <a:off x="752476" y="-269875"/>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9" name="Oval 66">
              <a:extLst>
                <a:ext uri="{FF2B5EF4-FFF2-40B4-BE49-F238E27FC236}">
                  <a16:creationId xmlns:a16="http://schemas.microsoft.com/office/drawing/2014/main" id="{6F43F3D1-B8CB-54F6-36F7-16314257D69B}"/>
                </a:ext>
              </a:extLst>
            </p:cNvPr>
            <p:cNvSpPr>
              <a:spLocks noChangeArrowheads="1"/>
            </p:cNvSpPr>
            <p:nvPr/>
          </p:nvSpPr>
          <p:spPr bwMode="auto">
            <a:xfrm>
              <a:off x="919163" y="-103188"/>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0" name="Oval 67">
              <a:extLst>
                <a:ext uri="{FF2B5EF4-FFF2-40B4-BE49-F238E27FC236}">
                  <a16:creationId xmlns:a16="http://schemas.microsoft.com/office/drawing/2014/main" id="{92E571BB-D352-2156-6D4A-C44BE8B1DEC3}"/>
                </a:ext>
              </a:extLst>
            </p:cNvPr>
            <p:cNvSpPr>
              <a:spLocks noChangeArrowheads="1"/>
            </p:cNvSpPr>
            <p:nvPr/>
          </p:nvSpPr>
          <p:spPr bwMode="auto">
            <a:xfrm>
              <a:off x="927101" y="53975"/>
              <a:ext cx="85725"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1" name="Oval 68">
              <a:extLst>
                <a:ext uri="{FF2B5EF4-FFF2-40B4-BE49-F238E27FC236}">
                  <a16:creationId xmlns:a16="http://schemas.microsoft.com/office/drawing/2014/main" id="{7A8957F8-68A4-3EE6-C67A-79E4C3B0E740}"/>
                </a:ext>
              </a:extLst>
            </p:cNvPr>
            <p:cNvSpPr>
              <a:spLocks noChangeArrowheads="1"/>
            </p:cNvSpPr>
            <p:nvPr/>
          </p:nvSpPr>
          <p:spPr bwMode="auto">
            <a:xfrm>
              <a:off x="760413" y="-95250"/>
              <a:ext cx="87313"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2" name="Oval 69">
              <a:extLst>
                <a:ext uri="{FF2B5EF4-FFF2-40B4-BE49-F238E27FC236}">
                  <a16:creationId xmlns:a16="http://schemas.microsoft.com/office/drawing/2014/main" id="{E37C8ED8-118C-127C-C8D8-93DB49103625}"/>
                </a:ext>
              </a:extLst>
            </p:cNvPr>
            <p:cNvSpPr>
              <a:spLocks noChangeArrowheads="1"/>
            </p:cNvSpPr>
            <p:nvPr/>
          </p:nvSpPr>
          <p:spPr bwMode="auto">
            <a:xfrm>
              <a:off x="611188" y="-261938"/>
              <a:ext cx="85725"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 name="TextBox 2">
            <a:extLst>
              <a:ext uri="{FF2B5EF4-FFF2-40B4-BE49-F238E27FC236}">
                <a16:creationId xmlns:a16="http://schemas.microsoft.com/office/drawing/2014/main" id="{BFFC5C2C-B337-3578-4DEF-5FA5EAEA706D}"/>
              </a:ext>
            </a:extLst>
          </p:cNvPr>
          <p:cNvSpPr txBox="1"/>
          <p:nvPr/>
        </p:nvSpPr>
        <p:spPr>
          <a:xfrm>
            <a:off x="1516830" y="6334188"/>
            <a:ext cx="5719046" cy="153888"/>
          </a:xfrm>
          <a:prstGeom prst="rect">
            <a:avLst/>
          </a:prstGeom>
          <a:noFill/>
        </p:spPr>
        <p:txBody>
          <a:bodyPr wrap="square" lIns="0" tIns="0" rIns="0" bIns="0" rtlCol="0">
            <a:spAutoFit/>
          </a:bodyPr>
          <a:lstStyle/>
          <a:p>
            <a:pPr algn="ctr"/>
            <a:r>
              <a:rPr lang="en-US" sz="1000" dirty="0">
                <a:solidFill>
                  <a:schemeClr val="bg1"/>
                </a:solidFill>
              </a:rPr>
              <a:t>Includes content supplied by Sales Benchmark Index; Copyright © Sales Benchmark Index, 2022</a:t>
            </a:r>
          </a:p>
        </p:txBody>
      </p:sp>
    </p:spTree>
    <p:extLst>
      <p:ext uri="{BB962C8B-B14F-4D97-AF65-F5344CB8AC3E}">
        <p14:creationId xmlns:p14="http://schemas.microsoft.com/office/powerpoint/2010/main" val="21711724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3_Title Slide blue dots bkdg">
    <p:bg>
      <p:bgPr>
        <a:solidFill>
          <a:schemeClr val="accent1"/>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64658552-6E07-9117-0CA9-3B60B698736B}"/>
              </a:ext>
            </a:extLst>
          </p:cNvPr>
          <p:cNvGraphicFramePr>
            <a:graphicFrameLocks noChangeAspect="1"/>
          </p:cNvGraphicFramePr>
          <p:nvPr>
            <p:custDataLst>
              <p:tags r:id="rId1"/>
            </p:custDataLst>
            <p:extLst>
              <p:ext uri="{D42A27DB-BD31-4B8C-83A1-F6EECF244321}">
                <p14:modId xmlns:p14="http://schemas.microsoft.com/office/powerpoint/2010/main" val="65340241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4" name="Object 3" hidden="1">
                        <a:extLst>
                          <a:ext uri="{FF2B5EF4-FFF2-40B4-BE49-F238E27FC236}">
                            <a16:creationId xmlns:a16="http://schemas.microsoft.com/office/drawing/2014/main" id="{64658552-6E07-9117-0CA9-3B60B698736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5" name="Picture 4" descr="A picture containing text, night, dark, lit&#10;&#10;Description automatically generated">
            <a:extLst>
              <a:ext uri="{FF2B5EF4-FFF2-40B4-BE49-F238E27FC236}">
                <a16:creationId xmlns:a16="http://schemas.microsoft.com/office/drawing/2014/main" id="{94B80643-DB53-93CF-0CC8-F5B0CC74C6EC}"/>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0" y="0"/>
            <a:ext cx="12192000" cy="6858001"/>
          </a:xfrm>
          <a:prstGeom prst="rect">
            <a:avLst/>
          </a:prstGeom>
        </p:spPr>
      </p:pic>
      <p:sp>
        <p:nvSpPr>
          <p:cNvPr id="2" name="Title 1">
            <a:extLst>
              <a:ext uri="{FF2B5EF4-FFF2-40B4-BE49-F238E27FC236}">
                <a16:creationId xmlns:a16="http://schemas.microsoft.com/office/drawing/2014/main" id="{9C5F5AEC-749C-44CA-94C1-9495903C3571}"/>
              </a:ext>
            </a:extLst>
          </p:cNvPr>
          <p:cNvSpPr>
            <a:spLocks noGrp="1"/>
          </p:cNvSpPr>
          <p:nvPr>
            <p:ph type="ctrTitle"/>
          </p:nvPr>
        </p:nvSpPr>
        <p:spPr>
          <a:xfrm>
            <a:off x="1516830" y="2523757"/>
            <a:ext cx="9139234" cy="664797"/>
          </a:xfrm>
        </p:spPr>
        <p:txBody>
          <a:bodyPr vert="horz" lIns="91440" tIns="91440" rIns="91440" bIns="91440" anchor="ctr">
            <a:noAutofit/>
          </a:bodyPr>
          <a:lstStyle>
            <a:lvl1pPr algn="l">
              <a:defRPr sz="3600">
                <a:solidFill>
                  <a:schemeClr val="bg1"/>
                </a:solidFill>
              </a:defRPr>
            </a:lvl1pPr>
          </a:lstStyle>
          <a:p>
            <a:r>
              <a:rPr lang="en-US"/>
              <a:t>Click to edit Master title style</a:t>
            </a:r>
            <a:endParaRPr lang="en-US" dirty="0"/>
          </a:p>
        </p:txBody>
      </p:sp>
      <p:sp>
        <p:nvSpPr>
          <p:cNvPr id="82" name="Text Placeholder 81">
            <a:extLst>
              <a:ext uri="{FF2B5EF4-FFF2-40B4-BE49-F238E27FC236}">
                <a16:creationId xmlns:a16="http://schemas.microsoft.com/office/drawing/2014/main" id="{B020BF28-FA10-43DE-B2FD-965A7D8594C0}"/>
              </a:ext>
            </a:extLst>
          </p:cNvPr>
          <p:cNvSpPr>
            <a:spLocks noGrp="1"/>
          </p:cNvSpPr>
          <p:nvPr>
            <p:ph type="body" sz="quarter" idx="13"/>
          </p:nvPr>
        </p:nvSpPr>
        <p:spPr>
          <a:xfrm>
            <a:off x="1520386" y="3998279"/>
            <a:ext cx="4586287" cy="323850"/>
          </a:xfrm>
        </p:spPr>
        <p:txBody>
          <a:bodyPr lIns="91440" tIns="91440" rIns="91440" bIns="91440" anchor="ctr"/>
          <a:lstStyle>
            <a:lvl1pPr>
              <a:defRPr b="0">
                <a:solidFill>
                  <a:schemeClr val="bg1"/>
                </a:solidFill>
              </a:defRPr>
            </a:lvl1pPr>
          </a:lstStyle>
          <a:p>
            <a:pPr lvl="0"/>
            <a:r>
              <a:rPr lang="en-US"/>
              <a:t>Click to edit Master text styles</a:t>
            </a:r>
          </a:p>
        </p:txBody>
      </p:sp>
      <p:sp>
        <p:nvSpPr>
          <p:cNvPr id="83" name="Subtitle 2">
            <a:extLst>
              <a:ext uri="{FF2B5EF4-FFF2-40B4-BE49-F238E27FC236}">
                <a16:creationId xmlns:a16="http://schemas.microsoft.com/office/drawing/2014/main" id="{CA420EE9-07D0-49A0-A796-E6EAA8EBDB96}"/>
              </a:ext>
            </a:extLst>
          </p:cNvPr>
          <p:cNvSpPr>
            <a:spLocks noGrp="1"/>
          </p:cNvSpPr>
          <p:nvPr>
            <p:ph type="subTitle" idx="1"/>
          </p:nvPr>
        </p:nvSpPr>
        <p:spPr>
          <a:xfrm>
            <a:off x="1516830" y="3444432"/>
            <a:ext cx="9139234" cy="297969"/>
          </a:xfrm>
        </p:spPr>
        <p:txBody>
          <a:bodyPr vert="horz" lIns="91440" tIns="91440" rIns="91440" bIns="91440" rtlCol="0" anchor="ctr">
            <a:noAutofit/>
          </a:bodyPr>
          <a:lstStyle>
            <a:lvl1pPr>
              <a:defRPr lang="en-US" sz="2200" b="0" dirty="0">
                <a:solidFill>
                  <a:schemeClr val="bg1"/>
                </a:solidFill>
              </a:defRPr>
            </a:lvl1pPr>
          </a:lstStyle>
          <a:p>
            <a:pPr lvl="0"/>
            <a:r>
              <a:rPr lang="en-US"/>
              <a:t>Click to edit Master subtitle style</a:t>
            </a:r>
            <a:endParaRPr lang="en-US" dirty="0"/>
          </a:p>
        </p:txBody>
      </p:sp>
      <p:grpSp>
        <p:nvGrpSpPr>
          <p:cNvPr id="148" name="Group 147">
            <a:extLst>
              <a:ext uri="{FF2B5EF4-FFF2-40B4-BE49-F238E27FC236}">
                <a16:creationId xmlns:a16="http://schemas.microsoft.com/office/drawing/2014/main" id="{AF47BE45-9A6B-F77A-A246-E9AD74AC3E05}"/>
              </a:ext>
            </a:extLst>
          </p:cNvPr>
          <p:cNvGrpSpPr>
            <a:grpSpLocks noChangeAspect="1"/>
          </p:cNvGrpSpPr>
          <p:nvPr/>
        </p:nvGrpSpPr>
        <p:grpSpPr>
          <a:xfrm>
            <a:off x="702214" y="780933"/>
            <a:ext cx="3494345" cy="745107"/>
            <a:chOff x="611188" y="-279400"/>
            <a:chExt cx="3767138" cy="803275"/>
          </a:xfrm>
          <a:solidFill>
            <a:schemeClr val="bg1"/>
          </a:solidFill>
        </p:grpSpPr>
        <p:sp>
          <p:nvSpPr>
            <p:cNvPr id="149" name="Freeform 5">
              <a:extLst>
                <a:ext uri="{FF2B5EF4-FFF2-40B4-BE49-F238E27FC236}">
                  <a16:creationId xmlns:a16="http://schemas.microsoft.com/office/drawing/2014/main" id="{5C5B487B-3C0A-CD7C-49B9-906DAA6B051C}"/>
                </a:ext>
              </a:extLst>
            </p:cNvPr>
            <p:cNvSpPr>
              <a:spLocks noEditPoints="1"/>
            </p:cNvSpPr>
            <p:nvPr/>
          </p:nvSpPr>
          <p:spPr bwMode="auto">
            <a:xfrm>
              <a:off x="1885951" y="438150"/>
              <a:ext cx="60325" cy="63500"/>
            </a:xfrm>
            <a:custGeom>
              <a:avLst/>
              <a:gdLst>
                <a:gd name="T0" fmla="*/ 36 w 73"/>
                <a:gd name="T1" fmla="*/ 0 h 78"/>
                <a:gd name="T2" fmla="*/ 10 w 73"/>
                <a:gd name="T3" fmla="*/ 10 h 78"/>
                <a:gd name="T4" fmla="*/ 0 w 73"/>
                <a:gd name="T5" fmla="*/ 39 h 78"/>
                <a:gd name="T6" fmla="*/ 10 w 73"/>
                <a:gd name="T7" fmla="*/ 67 h 78"/>
                <a:gd name="T8" fmla="*/ 36 w 73"/>
                <a:gd name="T9" fmla="*/ 78 h 78"/>
                <a:gd name="T10" fmla="*/ 63 w 73"/>
                <a:gd name="T11" fmla="*/ 67 h 78"/>
                <a:gd name="T12" fmla="*/ 73 w 73"/>
                <a:gd name="T13" fmla="*/ 39 h 78"/>
                <a:gd name="T14" fmla="*/ 63 w 73"/>
                <a:gd name="T15" fmla="*/ 10 h 78"/>
                <a:gd name="T16" fmla="*/ 36 w 73"/>
                <a:gd name="T17" fmla="*/ 0 h 78"/>
                <a:gd name="T18" fmla="*/ 52 w 73"/>
                <a:gd name="T19" fmla="*/ 59 h 78"/>
                <a:gd name="T20" fmla="*/ 36 w 73"/>
                <a:gd name="T21" fmla="*/ 66 h 78"/>
                <a:gd name="T22" fmla="*/ 20 w 73"/>
                <a:gd name="T23" fmla="*/ 59 h 78"/>
                <a:gd name="T24" fmla="*/ 15 w 73"/>
                <a:gd name="T25" fmla="*/ 39 h 78"/>
                <a:gd name="T26" fmla="*/ 21 w 73"/>
                <a:gd name="T27" fmla="*/ 19 h 78"/>
                <a:gd name="T28" fmla="*/ 36 w 73"/>
                <a:gd name="T29" fmla="*/ 11 h 78"/>
                <a:gd name="T30" fmla="*/ 52 w 73"/>
                <a:gd name="T31" fmla="*/ 19 h 78"/>
                <a:gd name="T32" fmla="*/ 58 w 73"/>
                <a:gd name="T33" fmla="*/ 39 h 78"/>
                <a:gd name="T34" fmla="*/ 52 w 73"/>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 h="78">
                  <a:moveTo>
                    <a:pt x="36" y="0"/>
                  </a:moveTo>
                  <a:cubicBezTo>
                    <a:pt x="25" y="0"/>
                    <a:pt x="17" y="3"/>
                    <a:pt x="10" y="10"/>
                  </a:cubicBezTo>
                  <a:cubicBezTo>
                    <a:pt x="3" y="17"/>
                    <a:pt x="0" y="27"/>
                    <a:pt x="0" y="39"/>
                  </a:cubicBezTo>
                  <a:cubicBezTo>
                    <a:pt x="0" y="51"/>
                    <a:pt x="3" y="60"/>
                    <a:pt x="10" y="67"/>
                  </a:cubicBezTo>
                  <a:cubicBezTo>
                    <a:pt x="17" y="74"/>
                    <a:pt x="25" y="78"/>
                    <a:pt x="36" y="78"/>
                  </a:cubicBezTo>
                  <a:cubicBezTo>
                    <a:pt x="47" y="78"/>
                    <a:pt x="56" y="74"/>
                    <a:pt x="63" y="67"/>
                  </a:cubicBezTo>
                  <a:cubicBezTo>
                    <a:pt x="69" y="60"/>
                    <a:pt x="73" y="51"/>
                    <a:pt x="73" y="39"/>
                  </a:cubicBezTo>
                  <a:cubicBezTo>
                    <a:pt x="73" y="27"/>
                    <a:pt x="69" y="17"/>
                    <a:pt x="63"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1" y="19"/>
                  </a:cubicBezTo>
                  <a:cubicBezTo>
                    <a:pt x="24" y="14"/>
                    <a:pt x="30" y="11"/>
                    <a:pt x="36" y="11"/>
                  </a:cubicBezTo>
                  <a:cubicBezTo>
                    <a:pt x="43" y="11"/>
                    <a:pt x="48" y="14"/>
                    <a:pt x="52" y="19"/>
                  </a:cubicBezTo>
                  <a:cubicBezTo>
                    <a:pt x="56" y="24"/>
                    <a:pt x="58" y="30"/>
                    <a:pt x="58" y="39"/>
                  </a:cubicBezTo>
                  <a:cubicBezTo>
                    <a:pt x="58" y="47"/>
                    <a:pt x="56" y="54"/>
                    <a:pt x="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 name="Freeform 6">
              <a:extLst>
                <a:ext uri="{FF2B5EF4-FFF2-40B4-BE49-F238E27FC236}">
                  <a16:creationId xmlns:a16="http://schemas.microsoft.com/office/drawing/2014/main" id="{FC002D50-1258-94CD-A4CA-8EF05842095A}"/>
                </a:ext>
              </a:extLst>
            </p:cNvPr>
            <p:cNvSpPr>
              <a:spLocks/>
            </p:cNvSpPr>
            <p:nvPr/>
          </p:nvSpPr>
          <p:spPr bwMode="auto">
            <a:xfrm>
              <a:off x="1152526" y="414338"/>
              <a:ext cx="74613" cy="87313"/>
            </a:xfrm>
            <a:custGeom>
              <a:avLst/>
              <a:gdLst>
                <a:gd name="T0" fmla="*/ 50 w 89"/>
                <a:gd name="T1" fmla="*/ 62 h 106"/>
                <a:gd name="T2" fmla="*/ 75 w 89"/>
                <a:gd name="T3" fmla="*/ 62 h 106"/>
                <a:gd name="T4" fmla="*/ 75 w 89"/>
                <a:gd name="T5" fmla="*/ 80 h 106"/>
                <a:gd name="T6" fmla="*/ 74 w 89"/>
                <a:gd name="T7" fmla="*/ 81 h 106"/>
                <a:gd name="T8" fmla="*/ 71 w 89"/>
                <a:gd name="T9" fmla="*/ 84 h 106"/>
                <a:gd name="T10" fmla="*/ 66 w 89"/>
                <a:gd name="T11" fmla="*/ 88 h 106"/>
                <a:gd name="T12" fmla="*/ 58 w 89"/>
                <a:gd name="T13" fmla="*/ 91 h 106"/>
                <a:gd name="T14" fmla="*/ 48 w 89"/>
                <a:gd name="T15" fmla="*/ 92 h 106"/>
                <a:gd name="T16" fmla="*/ 24 w 89"/>
                <a:gd name="T17" fmla="*/ 82 h 106"/>
                <a:gd name="T18" fmla="*/ 15 w 89"/>
                <a:gd name="T19" fmla="*/ 52 h 106"/>
                <a:gd name="T20" fmla="*/ 25 w 89"/>
                <a:gd name="T21" fmla="*/ 23 h 106"/>
                <a:gd name="T22" fmla="*/ 48 w 89"/>
                <a:gd name="T23" fmla="*/ 13 h 106"/>
                <a:gd name="T24" fmla="*/ 57 w 89"/>
                <a:gd name="T25" fmla="*/ 14 h 106"/>
                <a:gd name="T26" fmla="*/ 64 w 89"/>
                <a:gd name="T27" fmla="*/ 16 h 106"/>
                <a:gd name="T28" fmla="*/ 69 w 89"/>
                <a:gd name="T29" fmla="*/ 19 h 106"/>
                <a:gd name="T30" fmla="*/ 73 w 89"/>
                <a:gd name="T31" fmla="*/ 23 h 106"/>
                <a:gd name="T32" fmla="*/ 75 w 89"/>
                <a:gd name="T33" fmla="*/ 26 h 106"/>
                <a:gd name="T34" fmla="*/ 76 w 89"/>
                <a:gd name="T35" fmla="*/ 27 h 106"/>
                <a:gd name="T36" fmla="*/ 86 w 89"/>
                <a:gd name="T37" fmla="*/ 18 h 106"/>
                <a:gd name="T38" fmla="*/ 48 w 89"/>
                <a:gd name="T39" fmla="*/ 0 h 106"/>
                <a:gd name="T40" fmla="*/ 14 w 89"/>
                <a:gd name="T41" fmla="*/ 14 h 106"/>
                <a:gd name="T42" fmla="*/ 0 w 89"/>
                <a:gd name="T43" fmla="*/ 52 h 106"/>
                <a:gd name="T44" fmla="*/ 13 w 89"/>
                <a:gd name="T45" fmla="*/ 91 h 106"/>
                <a:gd name="T46" fmla="*/ 45 w 89"/>
                <a:gd name="T47" fmla="*/ 106 h 106"/>
                <a:gd name="T48" fmla="*/ 57 w 89"/>
                <a:gd name="T49" fmla="*/ 104 h 106"/>
                <a:gd name="T50" fmla="*/ 66 w 89"/>
                <a:gd name="T51" fmla="*/ 101 h 106"/>
                <a:gd name="T52" fmla="*/ 73 w 89"/>
                <a:gd name="T53" fmla="*/ 97 h 106"/>
                <a:gd name="T54" fmla="*/ 76 w 89"/>
                <a:gd name="T55" fmla="*/ 94 h 106"/>
                <a:gd name="T56" fmla="*/ 78 w 89"/>
                <a:gd name="T57" fmla="*/ 92 h 106"/>
                <a:gd name="T58" fmla="*/ 79 w 89"/>
                <a:gd name="T59" fmla="*/ 104 h 106"/>
                <a:gd name="T60" fmla="*/ 89 w 89"/>
                <a:gd name="T61" fmla="*/ 104 h 106"/>
                <a:gd name="T62" fmla="*/ 89 w 89"/>
                <a:gd name="T63" fmla="*/ 51 h 106"/>
                <a:gd name="T64" fmla="*/ 50 w 89"/>
                <a:gd name="T65" fmla="*/ 51 h 106"/>
                <a:gd name="T66" fmla="*/ 50 w 89"/>
                <a:gd name="T67" fmla="*/ 62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9" h="106">
                  <a:moveTo>
                    <a:pt x="50" y="62"/>
                  </a:moveTo>
                  <a:cubicBezTo>
                    <a:pt x="75" y="62"/>
                    <a:pt x="75" y="62"/>
                    <a:pt x="75" y="62"/>
                  </a:cubicBezTo>
                  <a:cubicBezTo>
                    <a:pt x="75" y="80"/>
                    <a:pt x="75" y="80"/>
                    <a:pt x="75" y="80"/>
                  </a:cubicBezTo>
                  <a:cubicBezTo>
                    <a:pt x="74" y="81"/>
                    <a:pt x="74" y="81"/>
                    <a:pt x="74" y="81"/>
                  </a:cubicBezTo>
                  <a:cubicBezTo>
                    <a:pt x="73" y="82"/>
                    <a:pt x="72" y="83"/>
                    <a:pt x="71" y="84"/>
                  </a:cubicBezTo>
                  <a:cubicBezTo>
                    <a:pt x="69" y="86"/>
                    <a:pt x="68" y="87"/>
                    <a:pt x="66" y="88"/>
                  </a:cubicBezTo>
                  <a:cubicBezTo>
                    <a:pt x="64" y="89"/>
                    <a:pt x="61" y="90"/>
                    <a:pt x="58" y="91"/>
                  </a:cubicBezTo>
                  <a:cubicBezTo>
                    <a:pt x="55" y="92"/>
                    <a:pt x="51" y="92"/>
                    <a:pt x="48" y="92"/>
                  </a:cubicBezTo>
                  <a:cubicBezTo>
                    <a:pt x="38" y="92"/>
                    <a:pt x="30" y="89"/>
                    <a:pt x="24" y="82"/>
                  </a:cubicBezTo>
                  <a:cubicBezTo>
                    <a:pt x="18" y="74"/>
                    <a:pt x="15" y="65"/>
                    <a:pt x="15" y="52"/>
                  </a:cubicBezTo>
                  <a:cubicBezTo>
                    <a:pt x="15" y="40"/>
                    <a:pt x="18" y="31"/>
                    <a:pt x="25" y="23"/>
                  </a:cubicBezTo>
                  <a:cubicBezTo>
                    <a:pt x="31" y="16"/>
                    <a:pt x="39" y="13"/>
                    <a:pt x="48" y="13"/>
                  </a:cubicBezTo>
                  <a:cubicBezTo>
                    <a:pt x="51" y="13"/>
                    <a:pt x="54" y="13"/>
                    <a:pt x="57" y="14"/>
                  </a:cubicBezTo>
                  <a:cubicBezTo>
                    <a:pt x="60" y="14"/>
                    <a:pt x="62" y="15"/>
                    <a:pt x="64" y="16"/>
                  </a:cubicBezTo>
                  <a:cubicBezTo>
                    <a:pt x="66" y="17"/>
                    <a:pt x="67" y="18"/>
                    <a:pt x="69" y="19"/>
                  </a:cubicBezTo>
                  <a:cubicBezTo>
                    <a:pt x="71" y="21"/>
                    <a:pt x="72" y="22"/>
                    <a:pt x="73" y="23"/>
                  </a:cubicBezTo>
                  <a:cubicBezTo>
                    <a:pt x="74" y="24"/>
                    <a:pt x="74" y="25"/>
                    <a:pt x="75" y="26"/>
                  </a:cubicBezTo>
                  <a:cubicBezTo>
                    <a:pt x="76" y="27"/>
                    <a:pt x="76" y="27"/>
                    <a:pt x="76" y="27"/>
                  </a:cubicBezTo>
                  <a:cubicBezTo>
                    <a:pt x="86" y="18"/>
                    <a:pt x="86" y="18"/>
                    <a:pt x="86" y="18"/>
                  </a:cubicBezTo>
                  <a:cubicBezTo>
                    <a:pt x="77" y="6"/>
                    <a:pt x="64" y="0"/>
                    <a:pt x="48" y="0"/>
                  </a:cubicBezTo>
                  <a:cubicBezTo>
                    <a:pt x="35" y="0"/>
                    <a:pt x="23" y="4"/>
                    <a:pt x="14" y="14"/>
                  </a:cubicBezTo>
                  <a:cubicBezTo>
                    <a:pt x="4" y="24"/>
                    <a:pt x="0" y="36"/>
                    <a:pt x="0" y="52"/>
                  </a:cubicBezTo>
                  <a:cubicBezTo>
                    <a:pt x="0" y="69"/>
                    <a:pt x="4" y="82"/>
                    <a:pt x="13" y="91"/>
                  </a:cubicBezTo>
                  <a:cubicBezTo>
                    <a:pt x="21" y="101"/>
                    <a:pt x="32" y="106"/>
                    <a:pt x="45" y="106"/>
                  </a:cubicBezTo>
                  <a:cubicBezTo>
                    <a:pt x="50" y="106"/>
                    <a:pt x="54" y="105"/>
                    <a:pt x="57" y="104"/>
                  </a:cubicBezTo>
                  <a:cubicBezTo>
                    <a:pt x="61" y="103"/>
                    <a:pt x="64" y="102"/>
                    <a:pt x="66" y="101"/>
                  </a:cubicBezTo>
                  <a:cubicBezTo>
                    <a:pt x="69" y="100"/>
                    <a:pt x="71" y="99"/>
                    <a:pt x="73" y="97"/>
                  </a:cubicBezTo>
                  <a:cubicBezTo>
                    <a:pt x="75" y="95"/>
                    <a:pt x="76" y="94"/>
                    <a:pt x="76" y="94"/>
                  </a:cubicBezTo>
                  <a:cubicBezTo>
                    <a:pt x="77" y="93"/>
                    <a:pt x="77" y="93"/>
                    <a:pt x="78" y="92"/>
                  </a:cubicBezTo>
                  <a:cubicBezTo>
                    <a:pt x="79" y="104"/>
                    <a:pt x="79" y="104"/>
                    <a:pt x="79" y="104"/>
                  </a:cubicBezTo>
                  <a:cubicBezTo>
                    <a:pt x="89" y="104"/>
                    <a:pt x="89" y="104"/>
                    <a:pt x="89" y="104"/>
                  </a:cubicBezTo>
                  <a:cubicBezTo>
                    <a:pt x="89" y="51"/>
                    <a:pt x="89" y="51"/>
                    <a:pt x="89" y="51"/>
                  </a:cubicBezTo>
                  <a:cubicBezTo>
                    <a:pt x="50" y="51"/>
                    <a:pt x="50" y="51"/>
                    <a:pt x="50" y="51"/>
                  </a:cubicBezTo>
                  <a:lnTo>
                    <a:pt x="50" y="6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1" name="Freeform 7">
              <a:extLst>
                <a:ext uri="{FF2B5EF4-FFF2-40B4-BE49-F238E27FC236}">
                  <a16:creationId xmlns:a16="http://schemas.microsoft.com/office/drawing/2014/main" id="{5E276722-5197-B412-82F4-CAE376DBBFED}"/>
                </a:ext>
              </a:extLst>
            </p:cNvPr>
            <p:cNvSpPr>
              <a:spLocks/>
            </p:cNvSpPr>
            <p:nvPr/>
          </p:nvSpPr>
          <p:spPr bwMode="auto">
            <a:xfrm>
              <a:off x="1246188" y="436563"/>
              <a:ext cx="34925" cy="63500"/>
            </a:xfrm>
            <a:custGeom>
              <a:avLst/>
              <a:gdLst>
                <a:gd name="T0" fmla="*/ 23 w 43"/>
                <a:gd name="T1" fmla="*/ 5 h 77"/>
                <a:gd name="T2" fmla="*/ 14 w 43"/>
                <a:gd name="T3" fmla="*/ 17 h 77"/>
                <a:gd name="T4" fmla="*/ 13 w 43"/>
                <a:gd name="T5" fmla="*/ 2 h 77"/>
                <a:gd name="T6" fmla="*/ 0 w 43"/>
                <a:gd name="T7" fmla="*/ 2 h 77"/>
                <a:gd name="T8" fmla="*/ 0 w 43"/>
                <a:gd name="T9" fmla="*/ 77 h 77"/>
                <a:gd name="T10" fmla="*/ 14 w 43"/>
                <a:gd name="T11" fmla="*/ 77 h 77"/>
                <a:gd name="T12" fmla="*/ 14 w 43"/>
                <a:gd name="T13" fmla="*/ 35 h 77"/>
                <a:gd name="T14" fmla="*/ 24 w 43"/>
                <a:gd name="T15" fmla="*/ 18 h 77"/>
                <a:gd name="T16" fmla="*/ 35 w 43"/>
                <a:gd name="T17" fmla="*/ 14 h 77"/>
                <a:gd name="T18" fmla="*/ 41 w 43"/>
                <a:gd name="T19" fmla="*/ 15 h 77"/>
                <a:gd name="T20" fmla="*/ 43 w 43"/>
                <a:gd name="T21" fmla="*/ 1 h 77"/>
                <a:gd name="T22" fmla="*/ 37 w 43"/>
                <a:gd name="T23" fmla="*/ 0 h 77"/>
                <a:gd name="T24" fmla="*/ 23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3" y="5"/>
                  </a:moveTo>
                  <a:cubicBezTo>
                    <a:pt x="19" y="8"/>
                    <a:pt x="16" y="12"/>
                    <a:pt x="14" y="17"/>
                  </a:cubicBezTo>
                  <a:cubicBezTo>
                    <a:pt x="13" y="2"/>
                    <a:pt x="13" y="2"/>
                    <a:pt x="13" y="2"/>
                  </a:cubicBezTo>
                  <a:cubicBezTo>
                    <a:pt x="0" y="2"/>
                    <a:pt x="0" y="2"/>
                    <a:pt x="0" y="2"/>
                  </a:cubicBezTo>
                  <a:cubicBezTo>
                    <a:pt x="0" y="77"/>
                    <a:pt x="0" y="77"/>
                    <a:pt x="0" y="77"/>
                  </a:cubicBezTo>
                  <a:cubicBezTo>
                    <a:pt x="14" y="77"/>
                    <a:pt x="14" y="77"/>
                    <a:pt x="14" y="77"/>
                  </a:cubicBezTo>
                  <a:cubicBezTo>
                    <a:pt x="14" y="35"/>
                    <a:pt x="14" y="35"/>
                    <a:pt x="14" y="35"/>
                  </a:cubicBezTo>
                  <a:cubicBezTo>
                    <a:pt x="15" y="27"/>
                    <a:pt x="19" y="22"/>
                    <a:pt x="24" y="18"/>
                  </a:cubicBezTo>
                  <a:cubicBezTo>
                    <a:pt x="28" y="16"/>
                    <a:pt x="31" y="14"/>
                    <a:pt x="35" y="14"/>
                  </a:cubicBezTo>
                  <a:cubicBezTo>
                    <a:pt x="37" y="14"/>
                    <a:pt x="39" y="15"/>
                    <a:pt x="41" y="15"/>
                  </a:cubicBezTo>
                  <a:cubicBezTo>
                    <a:pt x="43" y="1"/>
                    <a:pt x="43" y="1"/>
                    <a:pt x="43" y="1"/>
                  </a:cubicBezTo>
                  <a:cubicBezTo>
                    <a:pt x="37" y="0"/>
                    <a:pt x="37" y="0"/>
                    <a:pt x="37" y="0"/>
                  </a:cubicBezTo>
                  <a:cubicBezTo>
                    <a:pt x="32" y="0"/>
                    <a:pt x="27" y="2"/>
                    <a:pt x="23"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 name="Freeform 8">
              <a:extLst>
                <a:ext uri="{FF2B5EF4-FFF2-40B4-BE49-F238E27FC236}">
                  <a16:creationId xmlns:a16="http://schemas.microsoft.com/office/drawing/2014/main" id="{030C0CC0-0956-B1B0-70A8-800FA865F98A}"/>
                </a:ext>
              </a:extLst>
            </p:cNvPr>
            <p:cNvSpPr>
              <a:spLocks noEditPoints="1"/>
            </p:cNvSpPr>
            <p:nvPr/>
          </p:nvSpPr>
          <p:spPr bwMode="auto">
            <a:xfrm>
              <a:off x="1284288" y="438150"/>
              <a:ext cx="60325" cy="63500"/>
            </a:xfrm>
            <a:custGeom>
              <a:avLst/>
              <a:gdLst>
                <a:gd name="T0" fmla="*/ 36 w 72"/>
                <a:gd name="T1" fmla="*/ 0 h 78"/>
                <a:gd name="T2" fmla="*/ 10 w 72"/>
                <a:gd name="T3" fmla="*/ 10 h 78"/>
                <a:gd name="T4" fmla="*/ 0 w 72"/>
                <a:gd name="T5" fmla="*/ 39 h 78"/>
                <a:gd name="T6" fmla="*/ 10 w 72"/>
                <a:gd name="T7" fmla="*/ 67 h 78"/>
                <a:gd name="T8" fmla="*/ 36 w 72"/>
                <a:gd name="T9" fmla="*/ 78 h 78"/>
                <a:gd name="T10" fmla="*/ 62 w 72"/>
                <a:gd name="T11" fmla="*/ 67 h 78"/>
                <a:gd name="T12" fmla="*/ 72 w 72"/>
                <a:gd name="T13" fmla="*/ 39 h 78"/>
                <a:gd name="T14" fmla="*/ 62 w 72"/>
                <a:gd name="T15" fmla="*/ 10 h 78"/>
                <a:gd name="T16" fmla="*/ 36 w 72"/>
                <a:gd name="T17" fmla="*/ 0 h 78"/>
                <a:gd name="T18" fmla="*/ 52 w 72"/>
                <a:gd name="T19" fmla="*/ 59 h 78"/>
                <a:gd name="T20" fmla="*/ 36 w 72"/>
                <a:gd name="T21" fmla="*/ 66 h 78"/>
                <a:gd name="T22" fmla="*/ 20 w 72"/>
                <a:gd name="T23" fmla="*/ 59 h 78"/>
                <a:gd name="T24" fmla="*/ 15 w 72"/>
                <a:gd name="T25" fmla="*/ 39 h 78"/>
                <a:gd name="T26" fmla="*/ 20 w 72"/>
                <a:gd name="T27" fmla="*/ 19 h 78"/>
                <a:gd name="T28" fmla="*/ 36 w 72"/>
                <a:gd name="T29" fmla="*/ 11 h 78"/>
                <a:gd name="T30" fmla="*/ 52 w 72"/>
                <a:gd name="T31" fmla="*/ 19 h 78"/>
                <a:gd name="T32" fmla="*/ 57 w 72"/>
                <a:gd name="T33" fmla="*/ 39 h 78"/>
                <a:gd name="T34" fmla="*/ 52 w 72"/>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78">
                  <a:moveTo>
                    <a:pt x="36" y="0"/>
                  </a:moveTo>
                  <a:cubicBezTo>
                    <a:pt x="25" y="0"/>
                    <a:pt x="16" y="3"/>
                    <a:pt x="10" y="10"/>
                  </a:cubicBezTo>
                  <a:cubicBezTo>
                    <a:pt x="3" y="17"/>
                    <a:pt x="0" y="27"/>
                    <a:pt x="0" y="39"/>
                  </a:cubicBezTo>
                  <a:cubicBezTo>
                    <a:pt x="0" y="51"/>
                    <a:pt x="3" y="60"/>
                    <a:pt x="10" y="67"/>
                  </a:cubicBezTo>
                  <a:cubicBezTo>
                    <a:pt x="16" y="74"/>
                    <a:pt x="25" y="78"/>
                    <a:pt x="36" y="78"/>
                  </a:cubicBezTo>
                  <a:cubicBezTo>
                    <a:pt x="47" y="78"/>
                    <a:pt x="56" y="74"/>
                    <a:pt x="62" y="67"/>
                  </a:cubicBezTo>
                  <a:cubicBezTo>
                    <a:pt x="69" y="60"/>
                    <a:pt x="72" y="51"/>
                    <a:pt x="72" y="39"/>
                  </a:cubicBezTo>
                  <a:cubicBezTo>
                    <a:pt x="72" y="27"/>
                    <a:pt x="69" y="17"/>
                    <a:pt x="62"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0" y="19"/>
                  </a:cubicBezTo>
                  <a:cubicBezTo>
                    <a:pt x="24" y="14"/>
                    <a:pt x="29" y="11"/>
                    <a:pt x="36" y="11"/>
                  </a:cubicBezTo>
                  <a:cubicBezTo>
                    <a:pt x="43" y="11"/>
                    <a:pt x="48" y="14"/>
                    <a:pt x="52" y="19"/>
                  </a:cubicBezTo>
                  <a:cubicBezTo>
                    <a:pt x="56" y="24"/>
                    <a:pt x="57" y="30"/>
                    <a:pt x="57" y="39"/>
                  </a:cubicBezTo>
                  <a:cubicBezTo>
                    <a:pt x="57" y="47"/>
                    <a:pt x="56" y="54"/>
                    <a:pt x="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 name="Freeform 9">
              <a:extLst>
                <a:ext uri="{FF2B5EF4-FFF2-40B4-BE49-F238E27FC236}">
                  <a16:creationId xmlns:a16="http://schemas.microsoft.com/office/drawing/2014/main" id="{88BAE485-97CC-07B4-6CBC-75F7EB1F86CD}"/>
                </a:ext>
              </a:extLst>
            </p:cNvPr>
            <p:cNvSpPr>
              <a:spLocks/>
            </p:cNvSpPr>
            <p:nvPr/>
          </p:nvSpPr>
          <p:spPr bwMode="auto">
            <a:xfrm>
              <a:off x="1350963" y="438150"/>
              <a:ext cx="90488" cy="61913"/>
            </a:xfrm>
            <a:custGeom>
              <a:avLst/>
              <a:gdLst>
                <a:gd name="T0" fmla="*/ 41 w 57"/>
                <a:gd name="T1" fmla="*/ 31 h 39"/>
                <a:gd name="T2" fmla="*/ 32 w 57"/>
                <a:gd name="T3" fmla="*/ 0 h 39"/>
                <a:gd name="T4" fmla="*/ 24 w 57"/>
                <a:gd name="T5" fmla="*/ 0 h 39"/>
                <a:gd name="T6" fmla="*/ 16 w 57"/>
                <a:gd name="T7" fmla="*/ 31 h 39"/>
                <a:gd name="T8" fmla="*/ 8 w 57"/>
                <a:gd name="T9" fmla="*/ 0 h 39"/>
                <a:gd name="T10" fmla="*/ 0 w 57"/>
                <a:gd name="T11" fmla="*/ 0 h 39"/>
                <a:gd name="T12" fmla="*/ 12 w 57"/>
                <a:gd name="T13" fmla="*/ 39 h 39"/>
                <a:gd name="T14" fmla="*/ 20 w 57"/>
                <a:gd name="T15" fmla="*/ 39 h 39"/>
                <a:gd name="T16" fmla="*/ 28 w 57"/>
                <a:gd name="T17" fmla="*/ 9 h 39"/>
                <a:gd name="T18" fmla="*/ 37 w 57"/>
                <a:gd name="T19" fmla="*/ 39 h 39"/>
                <a:gd name="T20" fmla="*/ 45 w 57"/>
                <a:gd name="T21" fmla="*/ 39 h 39"/>
                <a:gd name="T22" fmla="*/ 57 w 57"/>
                <a:gd name="T23" fmla="*/ 0 h 39"/>
                <a:gd name="T24" fmla="*/ 49 w 57"/>
                <a:gd name="T25" fmla="*/ 0 h 39"/>
                <a:gd name="T26" fmla="*/ 41 w 57"/>
                <a:gd name="T27" fmla="*/ 3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7" h="39">
                  <a:moveTo>
                    <a:pt x="41" y="31"/>
                  </a:moveTo>
                  <a:lnTo>
                    <a:pt x="32" y="0"/>
                  </a:lnTo>
                  <a:lnTo>
                    <a:pt x="24" y="0"/>
                  </a:lnTo>
                  <a:lnTo>
                    <a:pt x="16" y="31"/>
                  </a:lnTo>
                  <a:lnTo>
                    <a:pt x="8" y="0"/>
                  </a:lnTo>
                  <a:lnTo>
                    <a:pt x="0" y="0"/>
                  </a:lnTo>
                  <a:lnTo>
                    <a:pt x="12" y="39"/>
                  </a:lnTo>
                  <a:lnTo>
                    <a:pt x="20" y="39"/>
                  </a:lnTo>
                  <a:lnTo>
                    <a:pt x="28" y="9"/>
                  </a:lnTo>
                  <a:lnTo>
                    <a:pt x="37" y="39"/>
                  </a:lnTo>
                  <a:lnTo>
                    <a:pt x="45" y="39"/>
                  </a:lnTo>
                  <a:lnTo>
                    <a:pt x="57" y="0"/>
                  </a:lnTo>
                  <a:lnTo>
                    <a:pt x="49" y="0"/>
                  </a:lnTo>
                  <a:lnTo>
                    <a:pt x="41" y="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 name="Freeform 10">
              <a:extLst>
                <a:ext uri="{FF2B5EF4-FFF2-40B4-BE49-F238E27FC236}">
                  <a16:creationId xmlns:a16="http://schemas.microsoft.com/office/drawing/2014/main" id="{E0EE8424-6820-BE0B-2C64-487E7DD59BC7}"/>
                </a:ext>
              </a:extLst>
            </p:cNvPr>
            <p:cNvSpPr>
              <a:spLocks/>
            </p:cNvSpPr>
            <p:nvPr/>
          </p:nvSpPr>
          <p:spPr bwMode="auto">
            <a:xfrm>
              <a:off x="1446213" y="422275"/>
              <a:ext cx="38100" cy="79375"/>
            </a:xfrm>
            <a:custGeom>
              <a:avLst/>
              <a:gdLst>
                <a:gd name="T0" fmla="*/ 26 w 46"/>
                <a:gd name="T1" fmla="*/ 0 h 97"/>
                <a:gd name="T2" fmla="*/ 13 w 46"/>
                <a:gd name="T3" fmla="*/ 0 h 97"/>
                <a:gd name="T4" fmla="*/ 11 w 46"/>
                <a:gd name="T5" fmla="*/ 20 h 97"/>
                <a:gd name="T6" fmla="*/ 0 w 46"/>
                <a:gd name="T7" fmla="*/ 20 h 97"/>
                <a:gd name="T8" fmla="*/ 0 w 46"/>
                <a:gd name="T9" fmla="*/ 31 h 97"/>
                <a:gd name="T10" fmla="*/ 11 w 46"/>
                <a:gd name="T11" fmla="*/ 31 h 97"/>
                <a:gd name="T12" fmla="*/ 11 w 46"/>
                <a:gd name="T13" fmla="*/ 72 h 97"/>
                <a:gd name="T14" fmla="*/ 16 w 46"/>
                <a:gd name="T15" fmla="*/ 91 h 97"/>
                <a:gd name="T16" fmla="*/ 32 w 46"/>
                <a:gd name="T17" fmla="*/ 97 h 97"/>
                <a:gd name="T18" fmla="*/ 46 w 46"/>
                <a:gd name="T19" fmla="*/ 95 h 97"/>
                <a:gd name="T20" fmla="*/ 44 w 46"/>
                <a:gd name="T21" fmla="*/ 84 h 97"/>
                <a:gd name="T22" fmla="*/ 36 w 46"/>
                <a:gd name="T23" fmla="*/ 85 h 97"/>
                <a:gd name="T24" fmla="*/ 28 w 46"/>
                <a:gd name="T25" fmla="*/ 82 h 97"/>
                <a:gd name="T26" fmla="*/ 26 w 46"/>
                <a:gd name="T27" fmla="*/ 70 h 97"/>
                <a:gd name="T28" fmla="*/ 26 w 46"/>
                <a:gd name="T29" fmla="*/ 31 h 97"/>
                <a:gd name="T30" fmla="*/ 46 w 46"/>
                <a:gd name="T31" fmla="*/ 31 h 97"/>
                <a:gd name="T32" fmla="*/ 46 w 46"/>
                <a:gd name="T33" fmla="*/ 20 h 97"/>
                <a:gd name="T34" fmla="*/ 26 w 46"/>
                <a:gd name="T35" fmla="*/ 20 h 97"/>
                <a:gd name="T36" fmla="*/ 26 w 46"/>
                <a:gd name="T37"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6" h="97">
                  <a:moveTo>
                    <a:pt x="26" y="0"/>
                  </a:moveTo>
                  <a:cubicBezTo>
                    <a:pt x="13" y="0"/>
                    <a:pt x="13" y="0"/>
                    <a:pt x="13" y="0"/>
                  </a:cubicBezTo>
                  <a:cubicBezTo>
                    <a:pt x="11" y="20"/>
                    <a:pt x="11" y="20"/>
                    <a:pt x="11" y="20"/>
                  </a:cubicBezTo>
                  <a:cubicBezTo>
                    <a:pt x="0" y="20"/>
                    <a:pt x="0" y="20"/>
                    <a:pt x="0" y="20"/>
                  </a:cubicBezTo>
                  <a:cubicBezTo>
                    <a:pt x="0" y="31"/>
                    <a:pt x="0" y="31"/>
                    <a:pt x="0" y="31"/>
                  </a:cubicBezTo>
                  <a:cubicBezTo>
                    <a:pt x="11" y="31"/>
                    <a:pt x="11" y="31"/>
                    <a:pt x="11" y="31"/>
                  </a:cubicBezTo>
                  <a:cubicBezTo>
                    <a:pt x="11" y="72"/>
                    <a:pt x="11" y="72"/>
                    <a:pt x="11" y="72"/>
                  </a:cubicBezTo>
                  <a:cubicBezTo>
                    <a:pt x="11" y="81"/>
                    <a:pt x="13" y="88"/>
                    <a:pt x="16" y="91"/>
                  </a:cubicBezTo>
                  <a:cubicBezTo>
                    <a:pt x="20" y="95"/>
                    <a:pt x="25" y="97"/>
                    <a:pt x="32" y="97"/>
                  </a:cubicBezTo>
                  <a:cubicBezTo>
                    <a:pt x="38" y="97"/>
                    <a:pt x="42" y="96"/>
                    <a:pt x="46" y="95"/>
                  </a:cubicBezTo>
                  <a:cubicBezTo>
                    <a:pt x="44" y="84"/>
                    <a:pt x="44" y="84"/>
                    <a:pt x="44" y="84"/>
                  </a:cubicBezTo>
                  <a:cubicBezTo>
                    <a:pt x="42" y="85"/>
                    <a:pt x="39" y="85"/>
                    <a:pt x="36" y="85"/>
                  </a:cubicBezTo>
                  <a:cubicBezTo>
                    <a:pt x="33" y="85"/>
                    <a:pt x="30" y="84"/>
                    <a:pt x="28" y="82"/>
                  </a:cubicBezTo>
                  <a:cubicBezTo>
                    <a:pt x="27" y="80"/>
                    <a:pt x="26" y="76"/>
                    <a:pt x="26" y="70"/>
                  </a:cubicBezTo>
                  <a:cubicBezTo>
                    <a:pt x="26" y="31"/>
                    <a:pt x="26" y="31"/>
                    <a:pt x="26" y="31"/>
                  </a:cubicBezTo>
                  <a:cubicBezTo>
                    <a:pt x="46" y="31"/>
                    <a:pt x="46" y="31"/>
                    <a:pt x="46" y="31"/>
                  </a:cubicBezTo>
                  <a:cubicBezTo>
                    <a:pt x="46" y="20"/>
                    <a:pt x="46" y="20"/>
                    <a:pt x="46" y="20"/>
                  </a:cubicBezTo>
                  <a:cubicBezTo>
                    <a:pt x="26" y="20"/>
                    <a:pt x="26" y="20"/>
                    <a:pt x="26" y="20"/>
                  </a:cubicBezTo>
                  <a:lnTo>
                    <a:pt x="2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5" name="Freeform 11">
              <a:extLst>
                <a:ext uri="{FF2B5EF4-FFF2-40B4-BE49-F238E27FC236}">
                  <a16:creationId xmlns:a16="http://schemas.microsoft.com/office/drawing/2014/main" id="{493BFF13-D216-7236-ADB3-513803D7A451}"/>
                </a:ext>
              </a:extLst>
            </p:cNvPr>
            <p:cNvSpPr>
              <a:spLocks/>
            </p:cNvSpPr>
            <p:nvPr/>
          </p:nvSpPr>
          <p:spPr bwMode="auto">
            <a:xfrm>
              <a:off x="1497013" y="412750"/>
              <a:ext cx="52388" cy="87313"/>
            </a:xfrm>
            <a:custGeom>
              <a:avLst/>
              <a:gdLst>
                <a:gd name="T0" fmla="*/ 39 w 64"/>
                <a:gd name="T1" fmla="*/ 30 h 106"/>
                <a:gd name="T2" fmla="*/ 14 w 64"/>
                <a:gd name="T3" fmla="*/ 45 h 106"/>
                <a:gd name="T4" fmla="*/ 14 w 64"/>
                <a:gd name="T5" fmla="*/ 0 h 106"/>
                <a:gd name="T6" fmla="*/ 0 w 64"/>
                <a:gd name="T7" fmla="*/ 0 h 106"/>
                <a:gd name="T8" fmla="*/ 0 w 64"/>
                <a:gd name="T9" fmla="*/ 106 h 106"/>
                <a:gd name="T10" fmla="*/ 14 w 64"/>
                <a:gd name="T11" fmla="*/ 106 h 106"/>
                <a:gd name="T12" fmla="*/ 14 w 64"/>
                <a:gd name="T13" fmla="*/ 62 h 106"/>
                <a:gd name="T14" fmla="*/ 21 w 64"/>
                <a:gd name="T15" fmla="*/ 49 h 106"/>
                <a:gd name="T16" fmla="*/ 34 w 64"/>
                <a:gd name="T17" fmla="*/ 42 h 106"/>
                <a:gd name="T18" fmla="*/ 46 w 64"/>
                <a:gd name="T19" fmla="*/ 47 h 106"/>
                <a:gd name="T20" fmla="*/ 49 w 64"/>
                <a:gd name="T21" fmla="*/ 62 h 106"/>
                <a:gd name="T22" fmla="*/ 49 w 64"/>
                <a:gd name="T23" fmla="*/ 106 h 106"/>
                <a:gd name="T24" fmla="*/ 64 w 64"/>
                <a:gd name="T25" fmla="*/ 106 h 106"/>
                <a:gd name="T26" fmla="*/ 64 w 64"/>
                <a:gd name="T27" fmla="*/ 58 h 106"/>
                <a:gd name="T28" fmla="*/ 57 w 64"/>
                <a:gd name="T29" fmla="*/ 37 h 106"/>
                <a:gd name="T30" fmla="*/ 39 w 64"/>
                <a:gd name="T31" fmla="*/ 3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4" h="106">
                  <a:moveTo>
                    <a:pt x="39" y="30"/>
                  </a:moveTo>
                  <a:cubicBezTo>
                    <a:pt x="29" y="30"/>
                    <a:pt x="20" y="35"/>
                    <a:pt x="14" y="45"/>
                  </a:cubicBezTo>
                  <a:cubicBezTo>
                    <a:pt x="14" y="0"/>
                    <a:pt x="14" y="0"/>
                    <a:pt x="14" y="0"/>
                  </a:cubicBezTo>
                  <a:cubicBezTo>
                    <a:pt x="0" y="0"/>
                    <a:pt x="0" y="0"/>
                    <a:pt x="0" y="0"/>
                  </a:cubicBezTo>
                  <a:cubicBezTo>
                    <a:pt x="0" y="106"/>
                    <a:pt x="0" y="106"/>
                    <a:pt x="0" y="106"/>
                  </a:cubicBezTo>
                  <a:cubicBezTo>
                    <a:pt x="14" y="106"/>
                    <a:pt x="14" y="106"/>
                    <a:pt x="14" y="106"/>
                  </a:cubicBezTo>
                  <a:cubicBezTo>
                    <a:pt x="14" y="62"/>
                    <a:pt x="14" y="62"/>
                    <a:pt x="14" y="62"/>
                  </a:cubicBezTo>
                  <a:cubicBezTo>
                    <a:pt x="15" y="57"/>
                    <a:pt x="17" y="53"/>
                    <a:pt x="21" y="49"/>
                  </a:cubicBezTo>
                  <a:cubicBezTo>
                    <a:pt x="25" y="44"/>
                    <a:pt x="29" y="42"/>
                    <a:pt x="34" y="42"/>
                  </a:cubicBezTo>
                  <a:cubicBezTo>
                    <a:pt x="40" y="42"/>
                    <a:pt x="44" y="44"/>
                    <a:pt x="46" y="47"/>
                  </a:cubicBezTo>
                  <a:cubicBezTo>
                    <a:pt x="48" y="50"/>
                    <a:pt x="49" y="55"/>
                    <a:pt x="49" y="62"/>
                  </a:cubicBezTo>
                  <a:cubicBezTo>
                    <a:pt x="49" y="106"/>
                    <a:pt x="49" y="106"/>
                    <a:pt x="49" y="106"/>
                  </a:cubicBezTo>
                  <a:cubicBezTo>
                    <a:pt x="64" y="106"/>
                    <a:pt x="64" y="106"/>
                    <a:pt x="64" y="106"/>
                  </a:cubicBezTo>
                  <a:cubicBezTo>
                    <a:pt x="64" y="58"/>
                    <a:pt x="64" y="58"/>
                    <a:pt x="64" y="58"/>
                  </a:cubicBezTo>
                  <a:cubicBezTo>
                    <a:pt x="64" y="48"/>
                    <a:pt x="62" y="41"/>
                    <a:pt x="57" y="37"/>
                  </a:cubicBezTo>
                  <a:cubicBezTo>
                    <a:pt x="53" y="32"/>
                    <a:pt x="47" y="30"/>
                    <a:pt x="39"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 name="Freeform 12">
              <a:extLst>
                <a:ext uri="{FF2B5EF4-FFF2-40B4-BE49-F238E27FC236}">
                  <a16:creationId xmlns:a16="http://schemas.microsoft.com/office/drawing/2014/main" id="{A2FBFC85-5630-8BC3-A583-1DEC58BBCCA5}"/>
                </a:ext>
              </a:extLst>
            </p:cNvPr>
            <p:cNvSpPr>
              <a:spLocks noEditPoints="1"/>
            </p:cNvSpPr>
            <p:nvPr/>
          </p:nvSpPr>
          <p:spPr bwMode="auto">
            <a:xfrm>
              <a:off x="1581151" y="415925"/>
              <a:ext cx="77788" cy="84138"/>
            </a:xfrm>
            <a:custGeom>
              <a:avLst/>
              <a:gdLst>
                <a:gd name="T0" fmla="*/ 20 w 49"/>
                <a:gd name="T1" fmla="*/ 0 h 53"/>
                <a:gd name="T2" fmla="*/ 0 w 49"/>
                <a:gd name="T3" fmla="*/ 53 h 53"/>
                <a:gd name="T4" fmla="*/ 8 w 49"/>
                <a:gd name="T5" fmla="*/ 53 h 53"/>
                <a:gd name="T6" fmla="*/ 13 w 49"/>
                <a:gd name="T7" fmla="*/ 40 h 53"/>
                <a:gd name="T8" fmla="*/ 36 w 49"/>
                <a:gd name="T9" fmla="*/ 40 h 53"/>
                <a:gd name="T10" fmla="*/ 40 w 49"/>
                <a:gd name="T11" fmla="*/ 53 h 53"/>
                <a:gd name="T12" fmla="*/ 49 w 49"/>
                <a:gd name="T13" fmla="*/ 53 h 53"/>
                <a:gd name="T14" fmla="*/ 29 w 49"/>
                <a:gd name="T15" fmla="*/ 0 h 53"/>
                <a:gd name="T16" fmla="*/ 20 w 49"/>
                <a:gd name="T17" fmla="*/ 0 h 53"/>
                <a:gd name="T18" fmla="*/ 15 w 49"/>
                <a:gd name="T19" fmla="*/ 34 h 53"/>
                <a:gd name="T20" fmla="*/ 24 w 49"/>
                <a:gd name="T21" fmla="*/ 7 h 53"/>
                <a:gd name="T22" fmla="*/ 34 w 49"/>
                <a:gd name="T23" fmla="*/ 34 h 53"/>
                <a:gd name="T24" fmla="*/ 15 w 49"/>
                <a:gd name="T25" fmla="*/ 34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3">
                  <a:moveTo>
                    <a:pt x="20" y="0"/>
                  </a:moveTo>
                  <a:lnTo>
                    <a:pt x="0" y="53"/>
                  </a:lnTo>
                  <a:lnTo>
                    <a:pt x="8" y="53"/>
                  </a:lnTo>
                  <a:lnTo>
                    <a:pt x="13" y="40"/>
                  </a:lnTo>
                  <a:lnTo>
                    <a:pt x="36" y="40"/>
                  </a:lnTo>
                  <a:lnTo>
                    <a:pt x="40" y="53"/>
                  </a:lnTo>
                  <a:lnTo>
                    <a:pt x="49" y="53"/>
                  </a:lnTo>
                  <a:lnTo>
                    <a:pt x="29" y="0"/>
                  </a:lnTo>
                  <a:lnTo>
                    <a:pt x="20" y="0"/>
                  </a:lnTo>
                  <a:close/>
                  <a:moveTo>
                    <a:pt x="15" y="34"/>
                  </a:moveTo>
                  <a:lnTo>
                    <a:pt x="24" y="7"/>
                  </a:lnTo>
                  <a:lnTo>
                    <a:pt x="34" y="34"/>
                  </a:lnTo>
                  <a:lnTo>
                    <a:pt x="15" y="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 name="Freeform 14">
              <a:extLst>
                <a:ext uri="{FF2B5EF4-FFF2-40B4-BE49-F238E27FC236}">
                  <a16:creationId xmlns:a16="http://schemas.microsoft.com/office/drawing/2014/main" id="{FF83A1F9-4D22-902B-230C-EA48637DF2D8}"/>
                </a:ext>
              </a:extLst>
            </p:cNvPr>
            <p:cNvSpPr>
              <a:spLocks noEditPoints="1"/>
            </p:cNvSpPr>
            <p:nvPr/>
          </p:nvSpPr>
          <p:spPr bwMode="auto">
            <a:xfrm>
              <a:off x="1663701" y="412750"/>
              <a:ext cx="58738" cy="88900"/>
            </a:xfrm>
            <a:custGeom>
              <a:avLst/>
              <a:gdLst>
                <a:gd name="T0" fmla="*/ 57 w 71"/>
                <a:gd name="T1" fmla="*/ 43 h 108"/>
                <a:gd name="T2" fmla="*/ 55 w 71"/>
                <a:gd name="T3" fmla="*/ 40 h 108"/>
                <a:gd name="T4" fmla="*/ 51 w 71"/>
                <a:gd name="T5" fmla="*/ 36 h 108"/>
                <a:gd name="T6" fmla="*/ 43 w 71"/>
                <a:gd name="T7" fmla="*/ 31 h 108"/>
                <a:gd name="T8" fmla="*/ 33 w 71"/>
                <a:gd name="T9" fmla="*/ 30 h 108"/>
                <a:gd name="T10" fmla="*/ 9 w 71"/>
                <a:gd name="T11" fmla="*/ 41 h 108"/>
                <a:gd name="T12" fmla="*/ 0 w 71"/>
                <a:gd name="T13" fmla="*/ 69 h 108"/>
                <a:gd name="T14" fmla="*/ 8 w 71"/>
                <a:gd name="T15" fmla="*/ 97 h 108"/>
                <a:gd name="T16" fmla="*/ 32 w 71"/>
                <a:gd name="T17" fmla="*/ 108 h 108"/>
                <a:gd name="T18" fmla="*/ 37 w 71"/>
                <a:gd name="T19" fmla="*/ 107 h 108"/>
                <a:gd name="T20" fmla="*/ 42 w 71"/>
                <a:gd name="T21" fmla="*/ 106 h 108"/>
                <a:gd name="T22" fmla="*/ 46 w 71"/>
                <a:gd name="T23" fmla="*/ 104 h 108"/>
                <a:gd name="T24" fmla="*/ 49 w 71"/>
                <a:gd name="T25" fmla="*/ 103 h 108"/>
                <a:gd name="T26" fmla="*/ 52 w 71"/>
                <a:gd name="T27" fmla="*/ 100 h 108"/>
                <a:gd name="T28" fmla="*/ 54 w 71"/>
                <a:gd name="T29" fmla="*/ 98 h 108"/>
                <a:gd name="T30" fmla="*/ 55 w 71"/>
                <a:gd name="T31" fmla="*/ 97 h 108"/>
                <a:gd name="T32" fmla="*/ 56 w 71"/>
                <a:gd name="T33" fmla="*/ 95 h 108"/>
                <a:gd name="T34" fmla="*/ 57 w 71"/>
                <a:gd name="T35" fmla="*/ 95 h 108"/>
                <a:gd name="T36" fmla="*/ 59 w 71"/>
                <a:gd name="T37" fmla="*/ 106 h 108"/>
                <a:gd name="T38" fmla="*/ 71 w 71"/>
                <a:gd name="T39" fmla="*/ 106 h 108"/>
                <a:gd name="T40" fmla="*/ 71 w 71"/>
                <a:gd name="T41" fmla="*/ 0 h 108"/>
                <a:gd name="T42" fmla="*/ 57 w 71"/>
                <a:gd name="T43" fmla="*/ 0 h 108"/>
                <a:gd name="T44" fmla="*/ 57 w 71"/>
                <a:gd name="T45" fmla="*/ 43 h 108"/>
                <a:gd name="T46" fmla="*/ 51 w 71"/>
                <a:gd name="T47" fmla="*/ 88 h 108"/>
                <a:gd name="T48" fmla="*/ 36 w 71"/>
                <a:gd name="T49" fmla="*/ 96 h 108"/>
                <a:gd name="T50" fmla="*/ 20 w 71"/>
                <a:gd name="T51" fmla="*/ 88 h 108"/>
                <a:gd name="T52" fmla="*/ 15 w 71"/>
                <a:gd name="T53" fmla="*/ 68 h 108"/>
                <a:gd name="T54" fmla="*/ 21 w 71"/>
                <a:gd name="T55" fmla="*/ 49 h 108"/>
                <a:gd name="T56" fmla="*/ 36 w 71"/>
                <a:gd name="T57" fmla="*/ 41 h 108"/>
                <a:gd name="T58" fmla="*/ 51 w 71"/>
                <a:gd name="T59" fmla="*/ 49 h 108"/>
                <a:gd name="T60" fmla="*/ 57 w 71"/>
                <a:gd name="T61" fmla="*/ 68 h 108"/>
                <a:gd name="T62" fmla="*/ 51 w 71"/>
                <a:gd name="T63" fmla="*/ 8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1" h="108">
                  <a:moveTo>
                    <a:pt x="57" y="43"/>
                  </a:moveTo>
                  <a:cubicBezTo>
                    <a:pt x="56" y="42"/>
                    <a:pt x="56" y="41"/>
                    <a:pt x="55" y="40"/>
                  </a:cubicBezTo>
                  <a:cubicBezTo>
                    <a:pt x="54" y="39"/>
                    <a:pt x="53" y="38"/>
                    <a:pt x="51" y="36"/>
                  </a:cubicBezTo>
                  <a:cubicBezTo>
                    <a:pt x="49" y="34"/>
                    <a:pt x="46" y="33"/>
                    <a:pt x="43" y="31"/>
                  </a:cubicBezTo>
                  <a:cubicBezTo>
                    <a:pt x="40" y="30"/>
                    <a:pt x="37" y="30"/>
                    <a:pt x="33" y="30"/>
                  </a:cubicBezTo>
                  <a:cubicBezTo>
                    <a:pt x="23" y="30"/>
                    <a:pt x="15" y="33"/>
                    <a:pt x="9" y="41"/>
                  </a:cubicBezTo>
                  <a:cubicBezTo>
                    <a:pt x="3" y="48"/>
                    <a:pt x="0" y="57"/>
                    <a:pt x="0" y="69"/>
                  </a:cubicBezTo>
                  <a:cubicBezTo>
                    <a:pt x="0" y="80"/>
                    <a:pt x="3" y="90"/>
                    <a:pt x="8" y="97"/>
                  </a:cubicBezTo>
                  <a:cubicBezTo>
                    <a:pt x="14" y="104"/>
                    <a:pt x="22" y="108"/>
                    <a:pt x="32" y="108"/>
                  </a:cubicBezTo>
                  <a:cubicBezTo>
                    <a:pt x="34" y="108"/>
                    <a:pt x="35" y="108"/>
                    <a:pt x="37" y="107"/>
                  </a:cubicBezTo>
                  <a:cubicBezTo>
                    <a:pt x="39" y="107"/>
                    <a:pt x="41" y="107"/>
                    <a:pt x="42" y="106"/>
                  </a:cubicBezTo>
                  <a:cubicBezTo>
                    <a:pt x="43" y="106"/>
                    <a:pt x="45" y="105"/>
                    <a:pt x="46" y="104"/>
                  </a:cubicBezTo>
                  <a:cubicBezTo>
                    <a:pt x="47" y="104"/>
                    <a:pt x="48" y="103"/>
                    <a:pt x="49" y="103"/>
                  </a:cubicBezTo>
                  <a:cubicBezTo>
                    <a:pt x="50" y="102"/>
                    <a:pt x="51" y="101"/>
                    <a:pt x="52" y="100"/>
                  </a:cubicBezTo>
                  <a:cubicBezTo>
                    <a:pt x="53" y="100"/>
                    <a:pt x="53" y="99"/>
                    <a:pt x="54" y="98"/>
                  </a:cubicBezTo>
                  <a:cubicBezTo>
                    <a:pt x="54" y="98"/>
                    <a:pt x="55" y="97"/>
                    <a:pt x="55" y="97"/>
                  </a:cubicBezTo>
                  <a:cubicBezTo>
                    <a:pt x="56" y="96"/>
                    <a:pt x="56" y="96"/>
                    <a:pt x="56" y="95"/>
                  </a:cubicBezTo>
                  <a:cubicBezTo>
                    <a:pt x="57" y="95"/>
                    <a:pt x="57" y="95"/>
                    <a:pt x="57" y="95"/>
                  </a:cubicBezTo>
                  <a:cubicBezTo>
                    <a:pt x="59" y="106"/>
                    <a:pt x="59" y="106"/>
                    <a:pt x="59" y="106"/>
                  </a:cubicBezTo>
                  <a:cubicBezTo>
                    <a:pt x="71" y="106"/>
                    <a:pt x="71" y="106"/>
                    <a:pt x="71" y="106"/>
                  </a:cubicBezTo>
                  <a:cubicBezTo>
                    <a:pt x="71" y="0"/>
                    <a:pt x="71" y="0"/>
                    <a:pt x="71" y="0"/>
                  </a:cubicBezTo>
                  <a:cubicBezTo>
                    <a:pt x="57" y="0"/>
                    <a:pt x="57" y="0"/>
                    <a:pt x="57" y="0"/>
                  </a:cubicBezTo>
                  <a:lnTo>
                    <a:pt x="57" y="43"/>
                  </a:lnTo>
                  <a:close/>
                  <a:moveTo>
                    <a:pt x="51" y="88"/>
                  </a:moveTo>
                  <a:cubicBezTo>
                    <a:pt x="47" y="93"/>
                    <a:pt x="42" y="96"/>
                    <a:pt x="36" y="96"/>
                  </a:cubicBezTo>
                  <a:cubicBezTo>
                    <a:pt x="29" y="96"/>
                    <a:pt x="24" y="93"/>
                    <a:pt x="20" y="88"/>
                  </a:cubicBezTo>
                  <a:cubicBezTo>
                    <a:pt x="17" y="83"/>
                    <a:pt x="15" y="76"/>
                    <a:pt x="15" y="68"/>
                  </a:cubicBezTo>
                  <a:cubicBezTo>
                    <a:pt x="15" y="61"/>
                    <a:pt x="17" y="54"/>
                    <a:pt x="21" y="49"/>
                  </a:cubicBezTo>
                  <a:cubicBezTo>
                    <a:pt x="25" y="44"/>
                    <a:pt x="30" y="41"/>
                    <a:pt x="36" y="41"/>
                  </a:cubicBezTo>
                  <a:cubicBezTo>
                    <a:pt x="43" y="41"/>
                    <a:pt x="48" y="44"/>
                    <a:pt x="51" y="49"/>
                  </a:cubicBezTo>
                  <a:cubicBezTo>
                    <a:pt x="55" y="54"/>
                    <a:pt x="57" y="61"/>
                    <a:pt x="57" y="68"/>
                  </a:cubicBezTo>
                  <a:cubicBezTo>
                    <a:pt x="57" y="76"/>
                    <a:pt x="55" y="83"/>
                    <a:pt x="51" y="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 name="Freeform 15">
              <a:extLst>
                <a:ext uri="{FF2B5EF4-FFF2-40B4-BE49-F238E27FC236}">
                  <a16:creationId xmlns:a16="http://schemas.microsoft.com/office/drawing/2014/main" id="{B67964F5-8081-A3D8-089C-A081B2E521A9}"/>
                </a:ext>
              </a:extLst>
            </p:cNvPr>
            <p:cNvSpPr>
              <a:spLocks/>
            </p:cNvSpPr>
            <p:nvPr/>
          </p:nvSpPr>
          <p:spPr bwMode="auto">
            <a:xfrm>
              <a:off x="1733551" y="438150"/>
              <a:ext cx="60325" cy="61913"/>
            </a:xfrm>
            <a:custGeom>
              <a:avLst/>
              <a:gdLst>
                <a:gd name="T0" fmla="*/ 18 w 38"/>
                <a:gd name="T1" fmla="*/ 32 h 39"/>
                <a:gd name="T2" fmla="*/ 8 w 38"/>
                <a:gd name="T3" fmla="*/ 0 h 39"/>
                <a:gd name="T4" fmla="*/ 0 w 38"/>
                <a:gd name="T5" fmla="*/ 0 h 39"/>
                <a:gd name="T6" fmla="*/ 15 w 38"/>
                <a:gd name="T7" fmla="*/ 39 h 39"/>
                <a:gd name="T8" fmla="*/ 23 w 38"/>
                <a:gd name="T9" fmla="*/ 39 h 39"/>
                <a:gd name="T10" fmla="*/ 38 w 38"/>
                <a:gd name="T11" fmla="*/ 0 h 39"/>
                <a:gd name="T12" fmla="*/ 29 w 38"/>
                <a:gd name="T13" fmla="*/ 0 h 39"/>
                <a:gd name="T14" fmla="*/ 18 w 38"/>
                <a:gd name="T15" fmla="*/ 32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39">
                  <a:moveTo>
                    <a:pt x="18" y="32"/>
                  </a:moveTo>
                  <a:lnTo>
                    <a:pt x="8" y="0"/>
                  </a:lnTo>
                  <a:lnTo>
                    <a:pt x="0" y="0"/>
                  </a:lnTo>
                  <a:lnTo>
                    <a:pt x="15" y="39"/>
                  </a:lnTo>
                  <a:lnTo>
                    <a:pt x="23" y="39"/>
                  </a:lnTo>
                  <a:lnTo>
                    <a:pt x="38" y="0"/>
                  </a:lnTo>
                  <a:lnTo>
                    <a:pt x="29" y="0"/>
                  </a:lnTo>
                  <a:lnTo>
                    <a:pt x="18"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9" name="Freeform 16">
              <a:extLst>
                <a:ext uri="{FF2B5EF4-FFF2-40B4-BE49-F238E27FC236}">
                  <a16:creationId xmlns:a16="http://schemas.microsoft.com/office/drawing/2014/main" id="{C73E25E4-139B-A180-CBFD-59414A4BD238}"/>
                </a:ext>
              </a:extLst>
            </p:cNvPr>
            <p:cNvSpPr>
              <a:spLocks/>
            </p:cNvSpPr>
            <p:nvPr/>
          </p:nvSpPr>
          <p:spPr bwMode="auto">
            <a:xfrm>
              <a:off x="1801813" y="411163"/>
              <a:ext cx="15875" cy="14288"/>
            </a:xfrm>
            <a:custGeom>
              <a:avLst/>
              <a:gdLst>
                <a:gd name="T0" fmla="*/ 10 w 19"/>
                <a:gd name="T1" fmla="*/ 0 h 18"/>
                <a:gd name="T2" fmla="*/ 3 w 19"/>
                <a:gd name="T3" fmla="*/ 2 h 18"/>
                <a:gd name="T4" fmla="*/ 0 w 19"/>
                <a:gd name="T5" fmla="*/ 9 h 18"/>
                <a:gd name="T6" fmla="*/ 3 w 19"/>
                <a:gd name="T7" fmla="*/ 16 h 18"/>
                <a:gd name="T8" fmla="*/ 10 w 19"/>
                <a:gd name="T9" fmla="*/ 18 h 18"/>
                <a:gd name="T10" fmla="*/ 17 w 19"/>
                <a:gd name="T11" fmla="*/ 16 h 18"/>
                <a:gd name="T12" fmla="*/ 19 w 19"/>
                <a:gd name="T13" fmla="*/ 9 h 18"/>
                <a:gd name="T14" fmla="*/ 17 w 19"/>
                <a:gd name="T15" fmla="*/ 2 h 18"/>
                <a:gd name="T16" fmla="*/ 10 w 19"/>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8">
                  <a:moveTo>
                    <a:pt x="10" y="0"/>
                  </a:moveTo>
                  <a:cubicBezTo>
                    <a:pt x="7" y="0"/>
                    <a:pt x="5" y="1"/>
                    <a:pt x="3" y="2"/>
                  </a:cubicBezTo>
                  <a:cubicBezTo>
                    <a:pt x="1" y="4"/>
                    <a:pt x="0" y="7"/>
                    <a:pt x="0" y="9"/>
                  </a:cubicBezTo>
                  <a:cubicBezTo>
                    <a:pt x="0" y="12"/>
                    <a:pt x="1" y="14"/>
                    <a:pt x="3" y="16"/>
                  </a:cubicBezTo>
                  <a:cubicBezTo>
                    <a:pt x="5" y="17"/>
                    <a:pt x="7" y="18"/>
                    <a:pt x="10" y="18"/>
                  </a:cubicBezTo>
                  <a:cubicBezTo>
                    <a:pt x="13" y="18"/>
                    <a:pt x="15" y="17"/>
                    <a:pt x="17" y="16"/>
                  </a:cubicBezTo>
                  <a:cubicBezTo>
                    <a:pt x="18" y="14"/>
                    <a:pt x="19" y="12"/>
                    <a:pt x="19" y="9"/>
                  </a:cubicBezTo>
                  <a:cubicBezTo>
                    <a:pt x="19" y="6"/>
                    <a:pt x="18" y="4"/>
                    <a:pt x="17" y="2"/>
                  </a:cubicBezTo>
                  <a:cubicBezTo>
                    <a:pt x="15" y="1"/>
                    <a:pt x="12" y="0"/>
                    <a:pt x="1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 name="Rectangle 17">
              <a:extLst>
                <a:ext uri="{FF2B5EF4-FFF2-40B4-BE49-F238E27FC236}">
                  <a16:creationId xmlns:a16="http://schemas.microsoft.com/office/drawing/2014/main" id="{7B6F8562-C3CB-5305-FB0B-63FF8D97092D}"/>
                </a:ext>
              </a:extLst>
            </p:cNvPr>
            <p:cNvSpPr>
              <a:spLocks noChangeArrowheads="1"/>
            </p:cNvSpPr>
            <p:nvPr/>
          </p:nvSpPr>
          <p:spPr bwMode="auto">
            <a:xfrm>
              <a:off x="1804988" y="438150"/>
              <a:ext cx="11113" cy="619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 name="Freeform 18">
              <a:extLst>
                <a:ext uri="{FF2B5EF4-FFF2-40B4-BE49-F238E27FC236}">
                  <a16:creationId xmlns:a16="http://schemas.microsoft.com/office/drawing/2014/main" id="{AAAB2CA3-ACC4-BAB9-7B09-8D2F882AE852}"/>
                </a:ext>
              </a:extLst>
            </p:cNvPr>
            <p:cNvSpPr>
              <a:spLocks/>
            </p:cNvSpPr>
            <p:nvPr/>
          </p:nvSpPr>
          <p:spPr bwMode="auto">
            <a:xfrm>
              <a:off x="1828801" y="436563"/>
              <a:ext cx="47625" cy="65088"/>
            </a:xfrm>
            <a:custGeom>
              <a:avLst/>
              <a:gdLst>
                <a:gd name="T0" fmla="*/ 44 w 59"/>
                <a:gd name="T1" fmla="*/ 36 h 79"/>
                <a:gd name="T2" fmla="*/ 37 w 59"/>
                <a:gd name="T3" fmla="*/ 34 h 79"/>
                <a:gd name="T4" fmla="*/ 30 w 59"/>
                <a:gd name="T5" fmla="*/ 31 h 79"/>
                <a:gd name="T6" fmla="*/ 24 w 59"/>
                <a:gd name="T7" fmla="*/ 29 h 79"/>
                <a:gd name="T8" fmla="*/ 20 w 59"/>
                <a:gd name="T9" fmla="*/ 26 h 79"/>
                <a:gd name="T10" fmla="*/ 18 w 59"/>
                <a:gd name="T11" fmla="*/ 21 h 79"/>
                <a:gd name="T12" fmla="*/ 22 w 59"/>
                <a:gd name="T13" fmla="*/ 14 h 79"/>
                <a:gd name="T14" fmla="*/ 32 w 59"/>
                <a:gd name="T15" fmla="*/ 12 h 79"/>
                <a:gd name="T16" fmla="*/ 52 w 59"/>
                <a:gd name="T17" fmla="*/ 20 h 79"/>
                <a:gd name="T18" fmla="*/ 58 w 59"/>
                <a:gd name="T19" fmla="*/ 10 h 79"/>
                <a:gd name="T20" fmla="*/ 55 w 59"/>
                <a:gd name="T21" fmla="*/ 8 h 79"/>
                <a:gd name="T22" fmla="*/ 46 w 59"/>
                <a:gd name="T23" fmla="*/ 3 h 79"/>
                <a:gd name="T24" fmla="*/ 32 w 59"/>
                <a:gd name="T25" fmla="*/ 0 h 79"/>
                <a:gd name="T26" fmla="*/ 12 w 59"/>
                <a:gd name="T27" fmla="*/ 7 h 79"/>
                <a:gd name="T28" fmla="*/ 4 w 59"/>
                <a:gd name="T29" fmla="*/ 23 h 79"/>
                <a:gd name="T30" fmla="*/ 6 w 59"/>
                <a:gd name="T31" fmla="*/ 31 h 79"/>
                <a:gd name="T32" fmla="*/ 11 w 59"/>
                <a:gd name="T33" fmla="*/ 37 h 79"/>
                <a:gd name="T34" fmla="*/ 15 w 59"/>
                <a:gd name="T35" fmla="*/ 40 h 79"/>
                <a:gd name="T36" fmla="*/ 19 w 59"/>
                <a:gd name="T37" fmla="*/ 42 h 79"/>
                <a:gd name="T38" fmla="*/ 23 w 59"/>
                <a:gd name="T39" fmla="*/ 44 h 79"/>
                <a:gd name="T40" fmla="*/ 29 w 59"/>
                <a:gd name="T41" fmla="*/ 45 h 79"/>
                <a:gd name="T42" fmla="*/ 33 w 59"/>
                <a:gd name="T43" fmla="*/ 47 h 79"/>
                <a:gd name="T44" fmla="*/ 38 w 59"/>
                <a:gd name="T45" fmla="*/ 49 h 79"/>
                <a:gd name="T46" fmla="*/ 42 w 59"/>
                <a:gd name="T47" fmla="*/ 52 h 79"/>
                <a:gd name="T48" fmla="*/ 45 w 59"/>
                <a:gd name="T49" fmla="*/ 57 h 79"/>
                <a:gd name="T50" fmla="*/ 41 w 59"/>
                <a:gd name="T51" fmla="*/ 65 h 79"/>
                <a:gd name="T52" fmla="*/ 30 w 59"/>
                <a:gd name="T53" fmla="*/ 67 h 79"/>
                <a:gd name="T54" fmla="*/ 18 w 59"/>
                <a:gd name="T55" fmla="*/ 64 h 79"/>
                <a:gd name="T56" fmla="*/ 8 w 59"/>
                <a:gd name="T57" fmla="*/ 57 h 79"/>
                <a:gd name="T58" fmla="*/ 0 w 59"/>
                <a:gd name="T59" fmla="*/ 66 h 79"/>
                <a:gd name="T60" fmla="*/ 12 w 59"/>
                <a:gd name="T61" fmla="*/ 74 h 79"/>
                <a:gd name="T62" fmla="*/ 30 w 59"/>
                <a:gd name="T63" fmla="*/ 79 h 79"/>
                <a:gd name="T64" fmla="*/ 52 w 59"/>
                <a:gd name="T65" fmla="*/ 72 h 79"/>
                <a:gd name="T66" fmla="*/ 59 w 59"/>
                <a:gd name="T67" fmla="*/ 55 h 79"/>
                <a:gd name="T68" fmla="*/ 44 w 59"/>
                <a:gd name="T69" fmla="*/ 36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9" h="79">
                  <a:moveTo>
                    <a:pt x="44" y="36"/>
                  </a:moveTo>
                  <a:cubicBezTo>
                    <a:pt x="43" y="36"/>
                    <a:pt x="41" y="35"/>
                    <a:pt x="37" y="34"/>
                  </a:cubicBezTo>
                  <a:cubicBezTo>
                    <a:pt x="34" y="33"/>
                    <a:pt x="31" y="32"/>
                    <a:pt x="30" y="31"/>
                  </a:cubicBezTo>
                  <a:cubicBezTo>
                    <a:pt x="27" y="30"/>
                    <a:pt x="25" y="30"/>
                    <a:pt x="24" y="29"/>
                  </a:cubicBezTo>
                  <a:cubicBezTo>
                    <a:pt x="23" y="29"/>
                    <a:pt x="22" y="28"/>
                    <a:pt x="20" y="26"/>
                  </a:cubicBezTo>
                  <a:cubicBezTo>
                    <a:pt x="19" y="25"/>
                    <a:pt x="18" y="23"/>
                    <a:pt x="18" y="21"/>
                  </a:cubicBezTo>
                  <a:cubicBezTo>
                    <a:pt x="18" y="18"/>
                    <a:pt x="19" y="15"/>
                    <a:pt x="22" y="14"/>
                  </a:cubicBezTo>
                  <a:cubicBezTo>
                    <a:pt x="24" y="12"/>
                    <a:pt x="28" y="12"/>
                    <a:pt x="32" y="12"/>
                  </a:cubicBezTo>
                  <a:cubicBezTo>
                    <a:pt x="39" y="12"/>
                    <a:pt x="46" y="14"/>
                    <a:pt x="52" y="20"/>
                  </a:cubicBezTo>
                  <a:cubicBezTo>
                    <a:pt x="58" y="10"/>
                    <a:pt x="58" y="10"/>
                    <a:pt x="58" y="10"/>
                  </a:cubicBezTo>
                  <a:cubicBezTo>
                    <a:pt x="58" y="10"/>
                    <a:pt x="57" y="9"/>
                    <a:pt x="55" y="8"/>
                  </a:cubicBezTo>
                  <a:cubicBezTo>
                    <a:pt x="53" y="6"/>
                    <a:pt x="50" y="5"/>
                    <a:pt x="46" y="3"/>
                  </a:cubicBezTo>
                  <a:cubicBezTo>
                    <a:pt x="41" y="1"/>
                    <a:pt x="37" y="0"/>
                    <a:pt x="32" y="0"/>
                  </a:cubicBezTo>
                  <a:cubicBezTo>
                    <a:pt x="23" y="0"/>
                    <a:pt x="17" y="3"/>
                    <a:pt x="12" y="7"/>
                  </a:cubicBezTo>
                  <a:cubicBezTo>
                    <a:pt x="7" y="11"/>
                    <a:pt x="4" y="16"/>
                    <a:pt x="4" y="23"/>
                  </a:cubicBezTo>
                  <a:cubicBezTo>
                    <a:pt x="4" y="26"/>
                    <a:pt x="5" y="29"/>
                    <a:pt x="6" y="31"/>
                  </a:cubicBezTo>
                  <a:cubicBezTo>
                    <a:pt x="7" y="33"/>
                    <a:pt x="8" y="35"/>
                    <a:pt x="11" y="37"/>
                  </a:cubicBezTo>
                  <a:cubicBezTo>
                    <a:pt x="13" y="39"/>
                    <a:pt x="14" y="40"/>
                    <a:pt x="15" y="40"/>
                  </a:cubicBezTo>
                  <a:cubicBezTo>
                    <a:pt x="16" y="41"/>
                    <a:pt x="18" y="41"/>
                    <a:pt x="19" y="42"/>
                  </a:cubicBezTo>
                  <a:cubicBezTo>
                    <a:pt x="20" y="43"/>
                    <a:pt x="22" y="43"/>
                    <a:pt x="23" y="44"/>
                  </a:cubicBezTo>
                  <a:cubicBezTo>
                    <a:pt x="25" y="44"/>
                    <a:pt x="27" y="45"/>
                    <a:pt x="29" y="45"/>
                  </a:cubicBezTo>
                  <a:cubicBezTo>
                    <a:pt x="31" y="46"/>
                    <a:pt x="32" y="47"/>
                    <a:pt x="33" y="47"/>
                  </a:cubicBezTo>
                  <a:cubicBezTo>
                    <a:pt x="35" y="48"/>
                    <a:pt x="37" y="48"/>
                    <a:pt x="38" y="49"/>
                  </a:cubicBezTo>
                  <a:cubicBezTo>
                    <a:pt x="39" y="49"/>
                    <a:pt x="41" y="50"/>
                    <a:pt x="42" y="52"/>
                  </a:cubicBezTo>
                  <a:cubicBezTo>
                    <a:pt x="44" y="53"/>
                    <a:pt x="45" y="55"/>
                    <a:pt x="45" y="57"/>
                  </a:cubicBezTo>
                  <a:cubicBezTo>
                    <a:pt x="45" y="61"/>
                    <a:pt x="44" y="63"/>
                    <a:pt x="41" y="65"/>
                  </a:cubicBezTo>
                  <a:cubicBezTo>
                    <a:pt x="38" y="66"/>
                    <a:pt x="35" y="67"/>
                    <a:pt x="30" y="67"/>
                  </a:cubicBezTo>
                  <a:cubicBezTo>
                    <a:pt x="26" y="67"/>
                    <a:pt x="22" y="66"/>
                    <a:pt x="18" y="64"/>
                  </a:cubicBezTo>
                  <a:cubicBezTo>
                    <a:pt x="14" y="62"/>
                    <a:pt x="10" y="59"/>
                    <a:pt x="8" y="57"/>
                  </a:cubicBezTo>
                  <a:cubicBezTo>
                    <a:pt x="0" y="66"/>
                    <a:pt x="0" y="66"/>
                    <a:pt x="0" y="66"/>
                  </a:cubicBezTo>
                  <a:cubicBezTo>
                    <a:pt x="3" y="69"/>
                    <a:pt x="7" y="71"/>
                    <a:pt x="12" y="74"/>
                  </a:cubicBezTo>
                  <a:cubicBezTo>
                    <a:pt x="17" y="77"/>
                    <a:pt x="23" y="79"/>
                    <a:pt x="30" y="79"/>
                  </a:cubicBezTo>
                  <a:cubicBezTo>
                    <a:pt x="39" y="79"/>
                    <a:pt x="47" y="76"/>
                    <a:pt x="52" y="72"/>
                  </a:cubicBezTo>
                  <a:cubicBezTo>
                    <a:pt x="57" y="67"/>
                    <a:pt x="59" y="62"/>
                    <a:pt x="59" y="55"/>
                  </a:cubicBezTo>
                  <a:cubicBezTo>
                    <a:pt x="59" y="47"/>
                    <a:pt x="54" y="40"/>
                    <a:pt x="44"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 name="Freeform 19">
              <a:extLst>
                <a:ext uri="{FF2B5EF4-FFF2-40B4-BE49-F238E27FC236}">
                  <a16:creationId xmlns:a16="http://schemas.microsoft.com/office/drawing/2014/main" id="{995386EE-0219-9B59-3015-DA98004633E3}"/>
                </a:ext>
              </a:extLst>
            </p:cNvPr>
            <p:cNvSpPr>
              <a:spLocks/>
            </p:cNvSpPr>
            <p:nvPr/>
          </p:nvSpPr>
          <p:spPr bwMode="auto">
            <a:xfrm>
              <a:off x="1960563" y="436563"/>
              <a:ext cx="36513" cy="63500"/>
            </a:xfrm>
            <a:custGeom>
              <a:avLst/>
              <a:gdLst>
                <a:gd name="T0" fmla="*/ 24 w 43"/>
                <a:gd name="T1" fmla="*/ 5 h 77"/>
                <a:gd name="T2" fmla="*/ 15 w 43"/>
                <a:gd name="T3" fmla="*/ 17 h 77"/>
                <a:gd name="T4" fmla="*/ 14 w 43"/>
                <a:gd name="T5" fmla="*/ 2 h 77"/>
                <a:gd name="T6" fmla="*/ 0 w 43"/>
                <a:gd name="T7" fmla="*/ 2 h 77"/>
                <a:gd name="T8" fmla="*/ 0 w 43"/>
                <a:gd name="T9" fmla="*/ 77 h 77"/>
                <a:gd name="T10" fmla="*/ 15 w 43"/>
                <a:gd name="T11" fmla="*/ 77 h 77"/>
                <a:gd name="T12" fmla="*/ 15 w 43"/>
                <a:gd name="T13" fmla="*/ 35 h 77"/>
                <a:gd name="T14" fmla="*/ 25 w 43"/>
                <a:gd name="T15" fmla="*/ 18 h 77"/>
                <a:gd name="T16" fmla="*/ 35 w 43"/>
                <a:gd name="T17" fmla="*/ 14 h 77"/>
                <a:gd name="T18" fmla="*/ 41 w 43"/>
                <a:gd name="T19" fmla="*/ 15 h 77"/>
                <a:gd name="T20" fmla="*/ 43 w 43"/>
                <a:gd name="T21" fmla="*/ 1 h 77"/>
                <a:gd name="T22" fmla="*/ 37 w 43"/>
                <a:gd name="T23" fmla="*/ 0 h 77"/>
                <a:gd name="T24" fmla="*/ 24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4" y="5"/>
                  </a:moveTo>
                  <a:cubicBezTo>
                    <a:pt x="20" y="8"/>
                    <a:pt x="17" y="12"/>
                    <a:pt x="15" y="17"/>
                  </a:cubicBezTo>
                  <a:cubicBezTo>
                    <a:pt x="14" y="2"/>
                    <a:pt x="14" y="2"/>
                    <a:pt x="14" y="2"/>
                  </a:cubicBezTo>
                  <a:cubicBezTo>
                    <a:pt x="0" y="2"/>
                    <a:pt x="0" y="2"/>
                    <a:pt x="0" y="2"/>
                  </a:cubicBezTo>
                  <a:cubicBezTo>
                    <a:pt x="0" y="77"/>
                    <a:pt x="0" y="77"/>
                    <a:pt x="0" y="77"/>
                  </a:cubicBezTo>
                  <a:cubicBezTo>
                    <a:pt x="15" y="77"/>
                    <a:pt x="15" y="77"/>
                    <a:pt x="15" y="77"/>
                  </a:cubicBezTo>
                  <a:cubicBezTo>
                    <a:pt x="15" y="35"/>
                    <a:pt x="15" y="35"/>
                    <a:pt x="15" y="35"/>
                  </a:cubicBezTo>
                  <a:cubicBezTo>
                    <a:pt x="16" y="27"/>
                    <a:pt x="19" y="22"/>
                    <a:pt x="25" y="18"/>
                  </a:cubicBezTo>
                  <a:cubicBezTo>
                    <a:pt x="28" y="16"/>
                    <a:pt x="32" y="14"/>
                    <a:pt x="35" y="14"/>
                  </a:cubicBezTo>
                  <a:cubicBezTo>
                    <a:pt x="38" y="14"/>
                    <a:pt x="40" y="15"/>
                    <a:pt x="41" y="15"/>
                  </a:cubicBezTo>
                  <a:cubicBezTo>
                    <a:pt x="43" y="1"/>
                    <a:pt x="43" y="1"/>
                    <a:pt x="43" y="1"/>
                  </a:cubicBezTo>
                  <a:cubicBezTo>
                    <a:pt x="37" y="0"/>
                    <a:pt x="37" y="0"/>
                    <a:pt x="37" y="0"/>
                  </a:cubicBezTo>
                  <a:cubicBezTo>
                    <a:pt x="32" y="0"/>
                    <a:pt x="28" y="2"/>
                    <a:pt x="24"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3" name="Freeform 20">
              <a:extLst>
                <a:ext uri="{FF2B5EF4-FFF2-40B4-BE49-F238E27FC236}">
                  <a16:creationId xmlns:a16="http://schemas.microsoft.com/office/drawing/2014/main" id="{2960E1C6-F590-264A-344E-7EF84C9D9013}"/>
                </a:ext>
              </a:extLst>
            </p:cNvPr>
            <p:cNvSpPr>
              <a:spLocks/>
            </p:cNvSpPr>
            <p:nvPr/>
          </p:nvSpPr>
          <p:spPr bwMode="auto">
            <a:xfrm>
              <a:off x="2000251" y="438150"/>
              <a:ext cx="58738" cy="85725"/>
            </a:xfrm>
            <a:custGeom>
              <a:avLst/>
              <a:gdLst>
                <a:gd name="T0" fmla="*/ 57 w 72"/>
                <a:gd name="T1" fmla="*/ 0 h 103"/>
                <a:gd name="T2" fmla="*/ 36 w 72"/>
                <a:gd name="T3" fmla="*/ 61 h 103"/>
                <a:gd name="T4" fmla="*/ 15 w 72"/>
                <a:gd name="T5" fmla="*/ 0 h 103"/>
                <a:gd name="T6" fmla="*/ 0 w 72"/>
                <a:gd name="T7" fmla="*/ 0 h 103"/>
                <a:gd name="T8" fmla="*/ 28 w 72"/>
                <a:gd name="T9" fmla="*/ 74 h 103"/>
                <a:gd name="T10" fmla="*/ 25 w 72"/>
                <a:gd name="T11" fmla="*/ 83 h 103"/>
                <a:gd name="T12" fmla="*/ 21 w 72"/>
                <a:gd name="T13" fmla="*/ 90 h 103"/>
                <a:gd name="T14" fmla="*/ 16 w 72"/>
                <a:gd name="T15" fmla="*/ 91 h 103"/>
                <a:gd name="T16" fmla="*/ 8 w 72"/>
                <a:gd name="T17" fmla="*/ 89 h 103"/>
                <a:gd name="T18" fmla="*/ 5 w 72"/>
                <a:gd name="T19" fmla="*/ 100 h 103"/>
                <a:gd name="T20" fmla="*/ 6 w 72"/>
                <a:gd name="T21" fmla="*/ 101 h 103"/>
                <a:gd name="T22" fmla="*/ 12 w 72"/>
                <a:gd name="T23" fmla="*/ 103 h 103"/>
                <a:gd name="T24" fmla="*/ 19 w 72"/>
                <a:gd name="T25" fmla="*/ 103 h 103"/>
                <a:gd name="T26" fmla="*/ 31 w 72"/>
                <a:gd name="T27" fmla="*/ 100 h 103"/>
                <a:gd name="T28" fmla="*/ 39 w 72"/>
                <a:gd name="T29" fmla="*/ 87 h 103"/>
                <a:gd name="T30" fmla="*/ 72 w 72"/>
                <a:gd name="T31" fmla="*/ 0 h 103"/>
                <a:gd name="T32" fmla="*/ 57 w 72"/>
                <a:gd name="T33"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103">
                  <a:moveTo>
                    <a:pt x="57" y="0"/>
                  </a:moveTo>
                  <a:cubicBezTo>
                    <a:pt x="36" y="61"/>
                    <a:pt x="36" y="61"/>
                    <a:pt x="36" y="61"/>
                  </a:cubicBezTo>
                  <a:cubicBezTo>
                    <a:pt x="15" y="0"/>
                    <a:pt x="15" y="0"/>
                    <a:pt x="15" y="0"/>
                  </a:cubicBezTo>
                  <a:cubicBezTo>
                    <a:pt x="0" y="0"/>
                    <a:pt x="0" y="0"/>
                    <a:pt x="0" y="0"/>
                  </a:cubicBezTo>
                  <a:cubicBezTo>
                    <a:pt x="28" y="74"/>
                    <a:pt x="28" y="74"/>
                    <a:pt x="28" y="74"/>
                  </a:cubicBezTo>
                  <a:cubicBezTo>
                    <a:pt x="25" y="83"/>
                    <a:pt x="25" y="83"/>
                    <a:pt x="25" y="83"/>
                  </a:cubicBezTo>
                  <a:cubicBezTo>
                    <a:pt x="24" y="87"/>
                    <a:pt x="22" y="89"/>
                    <a:pt x="21" y="90"/>
                  </a:cubicBezTo>
                  <a:cubicBezTo>
                    <a:pt x="20" y="91"/>
                    <a:pt x="18" y="91"/>
                    <a:pt x="16" y="91"/>
                  </a:cubicBezTo>
                  <a:cubicBezTo>
                    <a:pt x="14" y="91"/>
                    <a:pt x="11" y="91"/>
                    <a:pt x="8" y="89"/>
                  </a:cubicBezTo>
                  <a:cubicBezTo>
                    <a:pt x="5" y="100"/>
                    <a:pt x="5" y="100"/>
                    <a:pt x="5" y="100"/>
                  </a:cubicBezTo>
                  <a:cubicBezTo>
                    <a:pt x="6" y="101"/>
                    <a:pt x="6" y="101"/>
                    <a:pt x="6" y="101"/>
                  </a:cubicBezTo>
                  <a:cubicBezTo>
                    <a:pt x="7" y="102"/>
                    <a:pt x="9" y="102"/>
                    <a:pt x="12" y="103"/>
                  </a:cubicBezTo>
                  <a:cubicBezTo>
                    <a:pt x="14" y="103"/>
                    <a:pt x="17" y="103"/>
                    <a:pt x="19" y="103"/>
                  </a:cubicBezTo>
                  <a:cubicBezTo>
                    <a:pt x="24" y="103"/>
                    <a:pt x="28" y="102"/>
                    <a:pt x="31" y="100"/>
                  </a:cubicBezTo>
                  <a:cubicBezTo>
                    <a:pt x="34" y="97"/>
                    <a:pt x="36" y="93"/>
                    <a:pt x="39" y="87"/>
                  </a:cubicBezTo>
                  <a:cubicBezTo>
                    <a:pt x="72" y="0"/>
                    <a:pt x="72" y="0"/>
                    <a:pt x="72" y="0"/>
                  </a:cubicBezTo>
                  <a:lnTo>
                    <a:pt x="5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4" name="Freeform 21">
              <a:extLst>
                <a:ext uri="{FF2B5EF4-FFF2-40B4-BE49-F238E27FC236}">
                  <a16:creationId xmlns:a16="http://schemas.microsoft.com/office/drawing/2014/main" id="{8279F213-F01D-0BA8-7DEC-BF8F2017D953}"/>
                </a:ext>
              </a:extLst>
            </p:cNvPr>
            <p:cNvSpPr>
              <a:spLocks noEditPoints="1"/>
            </p:cNvSpPr>
            <p:nvPr/>
          </p:nvSpPr>
          <p:spPr bwMode="auto">
            <a:xfrm>
              <a:off x="1547813" y="-96838"/>
              <a:ext cx="352425" cy="422275"/>
            </a:xfrm>
            <a:custGeom>
              <a:avLst/>
              <a:gdLst>
                <a:gd name="T0" fmla="*/ 327 w 425"/>
                <a:gd name="T1" fmla="*/ 247 h 510"/>
                <a:gd name="T2" fmla="*/ 415 w 425"/>
                <a:gd name="T3" fmla="*/ 130 h 510"/>
                <a:gd name="T4" fmla="*/ 268 w 425"/>
                <a:gd name="T5" fmla="*/ 0 h 510"/>
                <a:gd name="T6" fmla="*/ 0 w 425"/>
                <a:gd name="T7" fmla="*/ 0 h 510"/>
                <a:gd name="T8" fmla="*/ 0 w 425"/>
                <a:gd name="T9" fmla="*/ 510 h 510"/>
                <a:gd name="T10" fmla="*/ 277 w 425"/>
                <a:gd name="T11" fmla="*/ 510 h 510"/>
                <a:gd name="T12" fmla="*/ 425 w 425"/>
                <a:gd name="T13" fmla="*/ 373 h 510"/>
                <a:gd name="T14" fmla="*/ 327 w 425"/>
                <a:gd name="T15" fmla="*/ 247 h 510"/>
                <a:gd name="T16" fmla="*/ 109 w 425"/>
                <a:gd name="T17" fmla="*/ 92 h 510"/>
                <a:gd name="T18" fmla="*/ 245 w 425"/>
                <a:gd name="T19" fmla="*/ 92 h 510"/>
                <a:gd name="T20" fmla="*/ 304 w 425"/>
                <a:gd name="T21" fmla="*/ 148 h 510"/>
                <a:gd name="T22" fmla="*/ 245 w 425"/>
                <a:gd name="T23" fmla="*/ 205 h 510"/>
                <a:gd name="T24" fmla="*/ 109 w 425"/>
                <a:gd name="T25" fmla="*/ 205 h 510"/>
                <a:gd name="T26" fmla="*/ 109 w 425"/>
                <a:gd name="T27" fmla="*/ 92 h 510"/>
                <a:gd name="T28" fmla="*/ 249 w 425"/>
                <a:gd name="T29" fmla="*/ 417 h 510"/>
                <a:gd name="T30" fmla="*/ 249 w 425"/>
                <a:gd name="T31" fmla="*/ 418 h 510"/>
                <a:gd name="T32" fmla="*/ 109 w 425"/>
                <a:gd name="T33" fmla="*/ 418 h 510"/>
                <a:gd name="T34" fmla="*/ 109 w 425"/>
                <a:gd name="T35" fmla="*/ 298 h 510"/>
                <a:gd name="T36" fmla="*/ 249 w 425"/>
                <a:gd name="T37" fmla="*/ 298 h 510"/>
                <a:gd name="T38" fmla="*/ 315 w 425"/>
                <a:gd name="T39" fmla="*/ 357 h 510"/>
                <a:gd name="T40" fmla="*/ 249 w 425"/>
                <a:gd name="T41" fmla="*/ 417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25" h="510">
                  <a:moveTo>
                    <a:pt x="327" y="247"/>
                  </a:moveTo>
                  <a:cubicBezTo>
                    <a:pt x="375" y="237"/>
                    <a:pt x="415" y="194"/>
                    <a:pt x="415" y="130"/>
                  </a:cubicBezTo>
                  <a:cubicBezTo>
                    <a:pt x="415" y="62"/>
                    <a:pt x="365" y="0"/>
                    <a:pt x="268" y="0"/>
                  </a:cubicBezTo>
                  <a:cubicBezTo>
                    <a:pt x="0" y="0"/>
                    <a:pt x="0" y="0"/>
                    <a:pt x="0" y="0"/>
                  </a:cubicBezTo>
                  <a:cubicBezTo>
                    <a:pt x="0" y="510"/>
                    <a:pt x="0" y="510"/>
                    <a:pt x="0" y="510"/>
                  </a:cubicBezTo>
                  <a:cubicBezTo>
                    <a:pt x="277" y="510"/>
                    <a:pt x="277" y="510"/>
                    <a:pt x="277" y="510"/>
                  </a:cubicBezTo>
                  <a:cubicBezTo>
                    <a:pt x="374" y="510"/>
                    <a:pt x="425" y="449"/>
                    <a:pt x="425" y="373"/>
                  </a:cubicBezTo>
                  <a:cubicBezTo>
                    <a:pt x="425" y="309"/>
                    <a:pt x="381" y="256"/>
                    <a:pt x="327" y="247"/>
                  </a:cubicBezTo>
                  <a:close/>
                  <a:moveTo>
                    <a:pt x="109" y="92"/>
                  </a:moveTo>
                  <a:cubicBezTo>
                    <a:pt x="245" y="92"/>
                    <a:pt x="245" y="92"/>
                    <a:pt x="245" y="92"/>
                  </a:cubicBezTo>
                  <a:cubicBezTo>
                    <a:pt x="281" y="92"/>
                    <a:pt x="304" y="117"/>
                    <a:pt x="304" y="148"/>
                  </a:cubicBezTo>
                  <a:cubicBezTo>
                    <a:pt x="304" y="181"/>
                    <a:pt x="281" y="205"/>
                    <a:pt x="245" y="205"/>
                  </a:cubicBezTo>
                  <a:cubicBezTo>
                    <a:pt x="109" y="205"/>
                    <a:pt x="109" y="205"/>
                    <a:pt x="109" y="205"/>
                  </a:cubicBezTo>
                  <a:lnTo>
                    <a:pt x="109" y="92"/>
                  </a:lnTo>
                  <a:close/>
                  <a:moveTo>
                    <a:pt x="249" y="417"/>
                  </a:moveTo>
                  <a:cubicBezTo>
                    <a:pt x="249" y="418"/>
                    <a:pt x="249" y="418"/>
                    <a:pt x="249" y="418"/>
                  </a:cubicBezTo>
                  <a:cubicBezTo>
                    <a:pt x="109" y="418"/>
                    <a:pt x="109" y="418"/>
                    <a:pt x="109" y="418"/>
                  </a:cubicBezTo>
                  <a:cubicBezTo>
                    <a:pt x="109" y="298"/>
                    <a:pt x="109" y="298"/>
                    <a:pt x="109" y="298"/>
                  </a:cubicBezTo>
                  <a:cubicBezTo>
                    <a:pt x="249" y="298"/>
                    <a:pt x="249" y="298"/>
                    <a:pt x="249" y="298"/>
                  </a:cubicBezTo>
                  <a:cubicBezTo>
                    <a:pt x="292" y="298"/>
                    <a:pt x="315" y="325"/>
                    <a:pt x="315" y="357"/>
                  </a:cubicBezTo>
                  <a:cubicBezTo>
                    <a:pt x="315" y="394"/>
                    <a:pt x="290" y="417"/>
                    <a:pt x="249" y="4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5" name="Freeform 22">
              <a:extLst>
                <a:ext uri="{FF2B5EF4-FFF2-40B4-BE49-F238E27FC236}">
                  <a16:creationId xmlns:a16="http://schemas.microsoft.com/office/drawing/2014/main" id="{05C0F3AF-1E64-F4C9-5564-207AB298F6B9}"/>
                </a:ext>
              </a:extLst>
            </p:cNvPr>
            <p:cNvSpPr>
              <a:spLocks/>
            </p:cNvSpPr>
            <p:nvPr/>
          </p:nvSpPr>
          <p:spPr bwMode="auto">
            <a:xfrm>
              <a:off x="1139826" y="-103188"/>
              <a:ext cx="347663" cy="436563"/>
            </a:xfrm>
            <a:custGeom>
              <a:avLst/>
              <a:gdLst>
                <a:gd name="T0" fmla="*/ 59 w 420"/>
                <a:gd name="T1" fmla="*/ 363 h 527"/>
                <a:gd name="T2" fmla="*/ 221 w 420"/>
                <a:gd name="T3" fmla="*/ 431 h 527"/>
                <a:gd name="T4" fmla="*/ 310 w 420"/>
                <a:gd name="T5" fmla="*/ 374 h 527"/>
                <a:gd name="T6" fmla="*/ 207 w 420"/>
                <a:gd name="T7" fmla="*/ 309 h 527"/>
                <a:gd name="T8" fmla="*/ 17 w 420"/>
                <a:gd name="T9" fmla="*/ 154 h 527"/>
                <a:gd name="T10" fmla="*/ 210 w 420"/>
                <a:gd name="T11" fmla="*/ 0 h 527"/>
                <a:gd name="T12" fmla="*/ 409 w 420"/>
                <a:gd name="T13" fmla="*/ 71 h 527"/>
                <a:gd name="T14" fmla="*/ 349 w 420"/>
                <a:gd name="T15" fmla="*/ 151 h 527"/>
                <a:gd name="T16" fmla="*/ 203 w 420"/>
                <a:gd name="T17" fmla="*/ 95 h 527"/>
                <a:gd name="T18" fmla="*/ 128 w 420"/>
                <a:gd name="T19" fmla="*/ 147 h 527"/>
                <a:gd name="T20" fmla="*/ 229 w 420"/>
                <a:gd name="T21" fmla="*/ 206 h 527"/>
                <a:gd name="T22" fmla="*/ 420 w 420"/>
                <a:gd name="T23" fmla="*/ 363 h 527"/>
                <a:gd name="T24" fmla="*/ 216 w 420"/>
                <a:gd name="T25" fmla="*/ 527 h 527"/>
                <a:gd name="T26" fmla="*/ 0 w 420"/>
                <a:gd name="T27" fmla="*/ 446 h 527"/>
                <a:gd name="T28" fmla="*/ 59 w 420"/>
                <a:gd name="T29" fmla="*/ 363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0" h="527">
                  <a:moveTo>
                    <a:pt x="59" y="363"/>
                  </a:moveTo>
                  <a:cubicBezTo>
                    <a:pt x="95" y="400"/>
                    <a:pt x="151" y="431"/>
                    <a:pt x="221" y="431"/>
                  </a:cubicBezTo>
                  <a:cubicBezTo>
                    <a:pt x="281" y="431"/>
                    <a:pt x="310" y="403"/>
                    <a:pt x="310" y="374"/>
                  </a:cubicBezTo>
                  <a:cubicBezTo>
                    <a:pt x="310" y="336"/>
                    <a:pt x="266" y="323"/>
                    <a:pt x="207" y="309"/>
                  </a:cubicBezTo>
                  <a:cubicBezTo>
                    <a:pt x="124" y="290"/>
                    <a:pt x="17" y="267"/>
                    <a:pt x="17" y="154"/>
                  </a:cubicBezTo>
                  <a:cubicBezTo>
                    <a:pt x="17" y="69"/>
                    <a:pt x="90" y="0"/>
                    <a:pt x="210" y="0"/>
                  </a:cubicBezTo>
                  <a:cubicBezTo>
                    <a:pt x="291" y="0"/>
                    <a:pt x="359" y="24"/>
                    <a:pt x="409" y="71"/>
                  </a:cubicBezTo>
                  <a:cubicBezTo>
                    <a:pt x="349" y="151"/>
                    <a:pt x="349" y="151"/>
                    <a:pt x="349" y="151"/>
                  </a:cubicBezTo>
                  <a:cubicBezTo>
                    <a:pt x="308" y="113"/>
                    <a:pt x="253" y="95"/>
                    <a:pt x="203" y="95"/>
                  </a:cubicBezTo>
                  <a:cubicBezTo>
                    <a:pt x="154" y="95"/>
                    <a:pt x="128" y="117"/>
                    <a:pt x="128" y="147"/>
                  </a:cubicBezTo>
                  <a:cubicBezTo>
                    <a:pt x="128" y="182"/>
                    <a:pt x="170" y="192"/>
                    <a:pt x="229" y="206"/>
                  </a:cubicBezTo>
                  <a:cubicBezTo>
                    <a:pt x="313" y="225"/>
                    <a:pt x="420" y="250"/>
                    <a:pt x="420" y="363"/>
                  </a:cubicBezTo>
                  <a:cubicBezTo>
                    <a:pt x="420" y="457"/>
                    <a:pt x="353" y="527"/>
                    <a:pt x="216" y="527"/>
                  </a:cubicBezTo>
                  <a:cubicBezTo>
                    <a:pt x="118" y="527"/>
                    <a:pt x="48" y="494"/>
                    <a:pt x="0" y="446"/>
                  </a:cubicBezTo>
                  <a:lnTo>
                    <a:pt x="59" y="3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6" name="Rectangle 23">
              <a:extLst>
                <a:ext uri="{FF2B5EF4-FFF2-40B4-BE49-F238E27FC236}">
                  <a16:creationId xmlns:a16="http://schemas.microsoft.com/office/drawing/2014/main" id="{5308E799-0736-BCF1-CC1A-3F3E2248F93B}"/>
                </a:ext>
              </a:extLst>
            </p:cNvPr>
            <p:cNvSpPr>
              <a:spLocks noChangeArrowheads="1"/>
            </p:cNvSpPr>
            <p:nvPr/>
          </p:nvSpPr>
          <p:spPr bwMode="auto">
            <a:xfrm>
              <a:off x="1968501" y="-96838"/>
              <a:ext cx="88900" cy="422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7" name="Freeform 24">
              <a:extLst>
                <a:ext uri="{FF2B5EF4-FFF2-40B4-BE49-F238E27FC236}">
                  <a16:creationId xmlns:a16="http://schemas.microsoft.com/office/drawing/2014/main" id="{D9308C71-8329-D144-E136-1D34018B4D56}"/>
                </a:ext>
              </a:extLst>
            </p:cNvPr>
            <p:cNvSpPr>
              <a:spLocks noEditPoints="1"/>
            </p:cNvSpPr>
            <p:nvPr/>
          </p:nvSpPr>
          <p:spPr bwMode="auto">
            <a:xfrm>
              <a:off x="2498726" y="-31750"/>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7 h 136"/>
                <a:gd name="T12" fmla="*/ 113 w 113"/>
                <a:gd name="T13" fmla="*/ 68 h 136"/>
                <a:gd name="T14" fmla="*/ 92 w 113"/>
                <a:gd name="T15" fmla="*/ 119 h 136"/>
                <a:gd name="T16" fmla="*/ 78 w 113"/>
                <a:gd name="T17" fmla="*/ 28 h 136"/>
                <a:gd name="T18" fmla="*/ 45 w 113"/>
                <a:gd name="T19" fmla="*/ 16 h 136"/>
                <a:gd name="T20" fmla="*/ 20 w 113"/>
                <a:gd name="T21" fmla="*/ 16 h 136"/>
                <a:gd name="T22" fmla="*/ 20 w 113"/>
                <a:gd name="T23" fmla="*/ 120 h 136"/>
                <a:gd name="T24" fmla="*/ 45 w 113"/>
                <a:gd name="T25" fmla="*/ 120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6"/>
                    <a:pt x="92" y="17"/>
                  </a:cubicBezTo>
                  <a:cubicBezTo>
                    <a:pt x="103" y="28"/>
                    <a:pt x="113" y="44"/>
                    <a:pt x="113" y="68"/>
                  </a:cubicBezTo>
                  <a:cubicBezTo>
                    <a:pt x="113" y="91"/>
                    <a:pt x="104" y="108"/>
                    <a:pt x="92" y="119"/>
                  </a:cubicBezTo>
                  <a:close/>
                  <a:moveTo>
                    <a:pt x="78" y="28"/>
                  </a:moveTo>
                  <a:cubicBezTo>
                    <a:pt x="70" y="20"/>
                    <a:pt x="59" y="16"/>
                    <a:pt x="45" y="16"/>
                  </a:cubicBezTo>
                  <a:cubicBezTo>
                    <a:pt x="20" y="16"/>
                    <a:pt x="20" y="16"/>
                    <a:pt x="20" y="16"/>
                  </a:cubicBezTo>
                  <a:cubicBezTo>
                    <a:pt x="20" y="120"/>
                    <a:pt x="20" y="120"/>
                    <a:pt x="20" y="120"/>
                  </a:cubicBezTo>
                  <a:cubicBezTo>
                    <a:pt x="45" y="120"/>
                    <a:pt x="45" y="120"/>
                    <a:pt x="45" y="120"/>
                  </a:cubicBezTo>
                  <a:cubicBezTo>
                    <a:pt x="58" y="120"/>
                    <a:pt x="69" y="116"/>
                    <a:pt x="78" y="107"/>
                  </a:cubicBezTo>
                  <a:cubicBezTo>
                    <a:pt x="87" y="98"/>
                    <a:pt x="92" y="85"/>
                    <a:pt x="92" y="68"/>
                  </a:cubicBezTo>
                  <a:cubicBezTo>
                    <a:pt x="92" y="51"/>
                    <a:pt x="87" y="37"/>
                    <a:pt x="7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8" name="Freeform 25">
              <a:extLst>
                <a:ext uri="{FF2B5EF4-FFF2-40B4-BE49-F238E27FC236}">
                  <a16:creationId xmlns:a16="http://schemas.microsoft.com/office/drawing/2014/main" id="{9B065B41-2B00-5183-95B8-2C97D2776E9F}"/>
                </a:ext>
              </a:extLst>
            </p:cNvPr>
            <p:cNvSpPr>
              <a:spLocks/>
            </p:cNvSpPr>
            <p:nvPr/>
          </p:nvSpPr>
          <p:spPr bwMode="auto">
            <a:xfrm>
              <a:off x="2611438" y="-3175"/>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9" name="Freeform 26">
              <a:extLst>
                <a:ext uri="{FF2B5EF4-FFF2-40B4-BE49-F238E27FC236}">
                  <a16:creationId xmlns:a16="http://schemas.microsoft.com/office/drawing/2014/main" id="{AEBBA209-4388-44E3-1F5D-110C6416935E}"/>
                </a:ext>
              </a:extLst>
            </p:cNvPr>
            <p:cNvSpPr>
              <a:spLocks noEditPoints="1"/>
            </p:cNvSpPr>
            <p:nvPr/>
          </p:nvSpPr>
          <p:spPr bwMode="auto">
            <a:xfrm>
              <a:off x="2670176" y="-36513"/>
              <a:ext cx="20638" cy="117475"/>
            </a:xfrm>
            <a:custGeom>
              <a:avLst/>
              <a:gdLst>
                <a:gd name="T0" fmla="*/ 13 w 25"/>
                <a:gd name="T1" fmla="*/ 24 h 143"/>
                <a:gd name="T2" fmla="*/ 0 w 25"/>
                <a:gd name="T3" fmla="*/ 12 h 143"/>
                <a:gd name="T4" fmla="*/ 13 w 25"/>
                <a:gd name="T5" fmla="*/ 0 h 143"/>
                <a:gd name="T6" fmla="*/ 25 w 25"/>
                <a:gd name="T7" fmla="*/ 12 h 143"/>
                <a:gd name="T8" fmla="*/ 13 w 25"/>
                <a:gd name="T9" fmla="*/ 24 h 143"/>
                <a:gd name="T10" fmla="*/ 4 w 25"/>
                <a:gd name="T11" fmla="*/ 143 h 143"/>
                <a:gd name="T12" fmla="*/ 4 w 25"/>
                <a:gd name="T13" fmla="*/ 44 h 143"/>
                <a:gd name="T14" fmla="*/ 22 w 25"/>
                <a:gd name="T15" fmla="*/ 44 h 143"/>
                <a:gd name="T16" fmla="*/ 22 w 25"/>
                <a:gd name="T17" fmla="*/ 143 h 143"/>
                <a:gd name="T18" fmla="*/ 4 w 25"/>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3">
                  <a:moveTo>
                    <a:pt x="13" y="24"/>
                  </a:moveTo>
                  <a:cubicBezTo>
                    <a:pt x="6" y="24"/>
                    <a:pt x="0" y="19"/>
                    <a:pt x="0" y="12"/>
                  </a:cubicBezTo>
                  <a:cubicBezTo>
                    <a:pt x="0" y="5"/>
                    <a:pt x="6" y="0"/>
                    <a:pt x="13" y="0"/>
                  </a:cubicBezTo>
                  <a:cubicBezTo>
                    <a:pt x="20" y="0"/>
                    <a:pt x="25" y="5"/>
                    <a:pt x="25" y="12"/>
                  </a:cubicBezTo>
                  <a:cubicBezTo>
                    <a:pt x="25"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0" name="Freeform 27">
              <a:extLst>
                <a:ext uri="{FF2B5EF4-FFF2-40B4-BE49-F238E27FC236}">
                  <a16:creationId xmlns:a16="http://schemas.microsoft.com/office/drawing/2014/main" id="{4524D336-2EEE-036C-C9C9-0D5F156C9443}"/>
                </a:ext>
              </a:extLst>
            </p:cNvPr>
            <p:cNvSpPr>
              <a:spLocks/>
            </p:cNvSpPr>
            <p:nvPr/>
          </p:nvSpPr>
          <p:spPr bwMode="auto">
            <a:xfrm>
              <a:off x="2701926" y="-1588"/>
              <a:ext cx="80963" cy="82550"/>
            </a:xfrm>
            <a:custGeom>
              <a:avLst/>
              <a:gdLst>
                <a:gd name="T0" fmla="*/ 31 w 51"/>
                <a:gd name="T1" fmla="*/ 52 h 52"/>
                <a:gd name="T2" fmla="*/ 20 w 51"/>
                <a:gd name="T3" fmla="*/ 52 h 52"/>
                <a:gd name="T4" fmla="*/ 0 w 51"/>
                <a:gd name="T5" fmla="*/ 0 h 52"/>
                <a:gd name="T6" fmla="*/ 11 w 51"/>
                <a:gd name="T7" fmla="*/ 0 h 52"/>
                <a:gd name="T8" fmla="*/ 25 w 51"/>
                <a:gd name="T9" fmla="*/ 42 h 52"/>
                <a:gd name="T10" fmla="*/ 40 w 51"/>
                <a:gd name="T11" fmla="*/ 0 h 52"/>
                <a:gd name="T12" fmla="*/ 51 w 51"/>
                <a:gd name="T13" fmla="*/ 0 h 52"/>
                <a:gd name="T14" fmla="*/ 31 w 51"/>
                <a:gd name="T15" fmla="*/ 52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52">
                  <a:moveTo>
                    <a:pt x="31" y="52"/>
                  </a:moveTo>
                  <a:lnTo>
                    <a:pt x="20" y="52"/>
                  </a:lnTo>
                  <a:lnTo>
                    <a:pt x="0" y="0"/>
                  </a:lnTo>
                  <a:lnTo>
                    <a:pt x="11" y="0"/>
                  </a:lnTo>
                  <a:lnTo>
                    <a:pt x="25" y="42"/>
                  </a:lnTo>
                  <a:lnTo>
                    <a:pt x="40" y="0"/>
                  </a:lnTo>
                  <a:lnTo>
                    <a:pt x="51" y="0"/>
                  </a:lnTo>
                  <a:lnTo>
                    <a:pt x="31" y="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1" name="Freeform 28">
              <a:extLst>
                <a:ext uri="{FF2B5EF4-FFF2-40B4-BE49-F238E27FC236}">
                  <a16:creationId xmlns:a16="http://schemas.microsoft.com/office/drawing/2014/main" id="{7957D02A-F6AA-E7FB-776F-5DF982079E20}"/>
                </a:ext>
              </a:extLst>
            </p:cNvPr>
            <p:cNvSpPr>
              <a:spLocks noEditPoints="1"/>
            </p:cNvSpPr>
            <p:nvPr/>
          </p:nvSpPr>
          <p:spPr bwMode="auto">
            <a:xfrm>
              <a:off x="2789238" y="-3175"/>
              <a:ext cx="74613" cy="85725"/>
            </a:xfrm>
            <a:custGeom>
              <a:avLst/>
              <a:gdLst>
                <a:gd name="T0" fmla="*/ 20 w 90"/>
                <a:gd name="T1" fmla="*/ 56 h 103"/>
                <a:gd name="T2" fmla="*/ 49 w 90"/>
                <a:gd name="T3" fmla="*/ 88 h 103"/>
                <a:gd name="T4" fmla="*/ 80 w 90"/>
                <a:gd name="T5" fmla="*/ 77 h 103"/>
                <a:gd name="T6" fmla="*/ 87 w 90"/>
                <a:gd name="T7" fmla="*/ 89 h 103"/>
                <a:gd name="T8" fmla="*/ 47 w 90"/>
                <a:gd name="T9" fmla="*/ 103 h 103"/>
                <a:gd name="T10" fmla="*/ 0 w 90"/>
                <a:gd name="T11" fmla="*/ 52 h 103"/>
                <a:gd name="T12" fmla="*/ 47 w 90"/>
                <a:gd name="T13" fmla="*/ 0 h 103"/>
                <a:gd name="T14" fmla="*/ 90 w 90"/>
                <a:gd name="T15" fmla="*/ 49 h 103"/>
                <a:gd name="T16" fmla="*/ 90 w 90"/>
                <a:gd name="T17" fmla="*/ 56 h 103"/>
                <a:gd name="T18" fmla="*/ 20 w 90"/>
                <a:gd name="T19" fmla="*/ 56 h 103"/>
                <a:gd name="T20" fmla="*/ 46 w 90"/>
                <a:gd name="T21" fmla="*/ 15 h 103"/>
                <a:gd name="T22" fmla="*/ 19 w 90"/>
                <a:gd name="T23" fmla="*/ 43 h 103"/>
                <a:gd name="T24" fmla="*/ 71 w 90"/>
                <a:gd name="T25" fmla="*/ 43 h 103"/>
                <a:gd name="T26" fmla="*/ 46 w 90"/>
                <a:gd name="T27" fmla="*/ 15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6"/>
                    <a:pt x="31" y="88"/>
                    <a:pt x="49" y="88"/>
                  </a:cubicBezTo>
                  <a:cubicBezTo>
                    <a:pt x="68" y="88"/>
                    <a:pt x="79" y="78"/>
                    <a:pt x="80" y="77"/>
                  </a:cubicBezTo>
                  <a:cubicBezTo>
                    <a:pt x="87" y="89"/>
                    <a:pt x="87" y="89"/>
                    <a:pt x="87" y="89"/>
                  </a:cubicBezTo>
                  <a:cubicBezTo>
                    <a:pt x="87" y="89"/>
                    <a:pt x="74" y="103"/>
                    <a:pt x="47" y="103"/>
                  </a:cubicBezTo>
                  <a:cubicBezTo>
                    <a:pt x="20" y="103"/>
                    <a:pt x="0" y="85"/>
                    <a:pt x="0" y="52"/>
                  </a:cubicBezTo>
                  <a:cubicBezTo>
                    <a:pt x="0" y="20"/>
                    <a:pt x="21" y="0"/>
                    <a:pt x="47" y="0"/>
                  </a:cubicBezTo>
                  <a:cubicBezTo>
                    <a:pt x="74" y="0"/>
                    <a:pt x="90" y="20"/>
                    <a:pt x="90" y="49"/>
                  </a:cubicBezTo>
                  <a:cubicBezTo>
                    <a:pt x="90" y="56"/>
                    <a:pt x="90" y="56"/>
                    <a:pt x="90" y="56"/>
                  </a:cubicBezTo>
                  <a:cubicBezTo>
                    <a:pt x="20" y="56"/>
                    <a:pt x="20" y="56"/>
                    <a:pt x="20" y="56"/>
                  </a:cubicBezTo>
                  <a:close/>
                  <a:moveTo>
                    <a:pt x="46" y="15"/>
                  </a:moveTo>
                  <a:cubicBezTo>
                    <a:pt x="28" y="15"/>
                    <a:pt x="20" y="30"/>
                    <a:pt x="19" y="43"/>
                  </a:cubicBezTo>
                  <a:cubicBezTo>
                    <a:pt x="71" y="43"/>
                    <a:pt x="71" y="43"/>
                    <a:pt x="71" y="43"/>
                  </a:cubicBezTo>
                  <a:cubicBezTo>
                    <a:pt x="71" y="28"/>
                    <a:pt x="64" y="15"/>
                    <a:pt x="46"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2" name="Freeform 29">
              <a:extLst>
                <a:ext uri="{FF2B5EF4-FFF2-40B4-BE49-F238E27FC236}">
                  <a16:creationId xmlns:a16="http://schemas.microsoft.com/office/drawing/2014/main" id="{C091E53F-E8FB-D219-1C2C-C8CDF3A477E2}"/>
                </a:ext>
              </a:extLst>
            </p:cNvPr>
            <p:cNvSpPr>
              <a:spLocks/>
            </p:cNvSpPr>
            <p:nvPr/>
          </p:nvSpPr>
          <p:spPr bwMode="auto">
            <a:xfrm>
              <a:off x="2882901" y="-3175"/>
              <a:ext cx="68263" cy="84138"/>
            </a:xfrm>
            <a:custGeom>
              <a:avLst/>
              <a:gdLst>
                <a:gd name="T0" fmla="*/ 65 w 84"/>
                <a:gd name="T1" fmla="*/ 101 h 101"/>
                <a:gd name="T2" fmla="*/ 65 w 84"/>
                <a:gd name="T3" fmla="*/ 42 h 101"/>
                <a:gd name="T4" fmla="*/ 45 w 84"/>
                <a:gd name="T5" fmla="*/ 16 h 101"/>
                <a:gd name="T6" fmla="*/ 18 w 84"/>
                <a:gd name="T7" fmla="*/ 42 h 101"/>
                <a:gd name="T8" fmla="*/ 18 w 84"/>
                <a:gd name="T9" fmla="*/ 101 h 101"/>
                <a:gd name="T10" fmla="*/ 0 w 84"/>
                <a:gd name="T11" fmla="*/ 101 h 101"/>
                <a:gd name="T12" fmla="*/ 0 w 84"/>
                <a:gd name="T13" fmla="*/ 2 h 101"/>
                <a:gd name="T14" fmla="*/ 17 w 84"/>
                <a:gd name="T15" fmla="*/ 2 h 101"/>
                <a:gd name="T16" fmla="*/ 18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0" y="32"/>
                    <a:pt x="18" y="42"/>
                  </a:cubicBezTo>
                  <a:cubicBezTo>
                    <a:pt x="18" y="101"/>
                    <a:pt x="18" y="101"/>
                    <a:pt x="18" y="101"/>
                  </a:cubicBezTo>
                  <a:cubicBezTo>
                    <a:pt x="0" y="101"/>
                    <a:pt x="0" y="101"/>
                    <a:pt x="0" y="101"/>
                  </a:cubicBezTo>
                  <a:cubicBezTo>
                    <a:pt x="0" y="2"/>
                    <a:pt x="0" y="2"/>
                    <a:pt x="0" y="2"/>
                  </a:cubicBezTo>
                  <a:cubicBezTo>
                    <a:pt x="17" y="2"/>
                    <a:pt x="17" y="2"/>
                    <a:pt x="17" y="2"/>
                  </a:cubicBezTo>
                  <a:cubicBezTo>
                    <a:pt x="18" y="20"/>
                    <a:pt x="18" y="20"/>
                    <a:pt x="18"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3" name="Freeform 30">
              <a:extLst>
                <a:ext uri="{FF2B5EF4-FFF2-40B4-BE49-F238E27FC236}">
                  <a16:creationId xmlns:a16="http://schemas.microsoft.com/office/drawing/2014/main" id="{D8C0F936-155F-B9D3-105E-CB4A7E9C8F31}"/>
                </a:ext>
              </a:extLst>
            </p:cNvPr>
            <p:cNvSpPr>
              <a:spLocks noEditPoints="1"/>
            </p:cNvSpPr>
            <p:nvPr/>
          </p:nvSpPr>
          <p:spPr bwMode="auto">
            <a:xfrm>
              <a:off x="3006726" y="-34925"/>
              <a:ext cx="79375" cy="117475"/>
            </a:xfrm>
            <a:custGeom>
              <a:avLst/>
              <a:gdLst>
                <a:gd name="T0" fmla="*/ 50 w 95"/>
                <a:gd name="T1" fmla="*/ 142 h 142"/>
                <a:gd name="T2" fmla="*/ 20 w 95"/>
                <a:gd name="T3" fmla="*/ 125 h 142"/>
                <a:gd name="T4" fmla="*/ 17 w 95"/>
                <a:gd name="T5" fmla="*/ 140 h 142"/>
                <a:gd name="T6" fmla="*/ 0 w 95"/>
                <a:gd name="T7" fmla="*/ 140 h 142"/>
                <a:gd name="T8" fmla="*/ 0 w 95"/>
                <a:gd name="T9" fmla="*/ 0 h 142"/>
                <a:gd name="T10" fmla="*/ 19 w 95"/>
                <a:gd name="T11" fmla="*/ 0 h 142"/>
                <a:gd name="T12" fmla="*/ 19 w 95"/>
                <a:gd name="T13" fmla="*/ 57 h 142"/>
                <a:gd name="T14" fmla="*/ 52 w 95"/>
                <a:gd name="T15" fmla="*/ 39 h 142"/>
                <a:gd name="T16" fmla="*/ 94 w 95"/>
                <a:gd name="T17" fmla="*/ 91 h 142"/>
                <a:gd name="T18" fmla="*/ 50 w 95"/>
                <a:gd name="T19" fmla="*/ 142 h 142"/>
                <a:gd name="T20" fmla="*/ 47 w 95"/>
                <a:gd name="T21" fmla="*/ 55 h 142"/>
                <a:gd name="T22" fmla="*/ 18 w 95"/>
                <a:gd name="T23" fmla="*/ 91 h 142"/>
                <a:gd name="T24" fmla="*/ 46 w 95"/>
                <a:gd name="T25" fmla="*/ 127 h 142"/>
                <a:gd name="T26" fmla="*/ 75 w 95"/>
                <a:gd name="T27" fmla="*/ 91 h 142"/>
                <a:gd name="T28" fmla="*/ 47 w 95"/>
                <a:gd name="T29" fmla="*/ 5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5" h="142">
                  <a:moveTo>
                    <a:pt x="50" y="142"/>
                  </a:moveTo>
                  <a:cubicBezTo>
                    <a:pt x="31" y="142"/>
                    <a:pt x="22" y="129"/>
                    <a:pt x="20" y="125"/>
                  </a:cubicBezTo>
                  <a:cubicBezTo>
                    <a:pt x="17" y="140"/>
                    <a:pt x="17" y="140"/>
                    <a:pt x="17" y="140"/>
                  </a:cubicBezTo>
                  <a:cubicBezTo>
                    <a:pt x="0" y="140"/>
                    <a:pt x="0" y="140"/>
                    <a:pt x="0" y="140"/>
                  </a:cubicBezTo>
                  <a:cubicBezTo>
                    <a:pt x="0" y="0"/>
                    <a:pt x="0" y="0"/>
                    <a:pt x="0" y="0"/>
                  </a:cubicBezTo>
                  <a:cubicBezTo>
                    <a:pt x="19" y="0"/>
                    <a:pt x="19" y="0"/>
                    <a:pt x="19" y="0"/>
                  </a:cubicBezTo>
                  <a:cubicBezTo>
                    <a:pt x="19" y="57"/>
                    <a:pt x="19" y="57"/>
                    <a:pt x="19" y="57"/>
                  </a:cubicBezTo>
                  <a:cubicBezTo>
                    <a:pt x="20" y="55"/>
                    <a:pt x="31" y="39"/>
                    <a:pt x="52" y="39"/>
                  </a:cubicBezTo>
                  <a:cubicBezTo>
                    <a:pt x="78" y="39"/>
                    <a:pt x="94" y="61"/>
                    <a:pt x="94" y="91"/>
                  </a:cubicBezTo>
                  <a:cubicBezTo>
                    <a:pt x="95" y="121"/>
                    <a:pt x="77" y="142"/>
                    <a:pt x="50" y="142"/>
                  </a:cubicBezTo>
                  <a:close/>
                  <a:moveTo>
                    <a:pt x="47" y="55"/>
                  </a:moveTo>
                  <a:cubicBezTo>
                    <a:pt x="30" y="55"/>
                    <a:pt x="18" y="71"/>
                    <a:pt x="18" y="91"/>
                  </a:cubicBezTo>
                  <a:cubicBezTo>
                    <a:pt x="18" y="110"/>
                    <a:pt x="29" y="127"/>
                    <a:pt x="46" y="127"/>
                  </a:cubicBezTo>
                  <a:cubicBezTo>
                    <a:pt x="63" y="127"/>
                    <a:pt x="75" y="111"/>
                    <a:pt x="75" y="91"/>
                  </a:cubicBezTo>
                  <a:cubicBezTo>
                    <a:pt x="75" y="71"/>
                    <a:pt x="64" y="55"/>
                    <a:pt x="47" y="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4" name="Freeform 31">
              <a:extLst>
                <a:ext uri="{FF2B5EF4-FFF2-40B4-BE49-F238E27FC236}">
                  <a16:creationId xmlns:a16="http://schemas.microsoft.com/office/drawing/2014/main" id="{B3C06BAF-2606-07B2-0633-EFEFFAE9986C}"/>
                </a:ext>
              </a:extLst>
            </p:cNvPr>
            <p:cNvSpPr>
              <a:spLocks/>
            </p:cNvSpPr>
            <p:nvPr/>
          </p:nvSpPr>
          <p:spPr bwMode="auto">
            <a:xfrm>
              <a:off x="3094038" y="-1588"/>
              <a:ext cx="79375" cy="114300"/>
            </a:xfrm>
            <a:custGeom>
              <a:avLst/>
              <a:gdLst>
                <a:gd name="T0" fmla="*/ 52 w 96"/>
                <a:gd name="T1" fmla="*/ 113 h 136"/>
                <a:gd name="T2" fmla="*/ 26 w 96"/>
                <a:gd name="T3" fmla="*/ 136 h 136"/>
                <a:gd name="T4" fmla="*/ 7 w 96"/>
                <a:gd name="T5" fmla="*/ 132 h 136"/>
                <a:gd name="T6" fmla="*/ 11 w 96"/>
                <a:gd name="T7" fmla="*/ 117 h 136"/>
                <a:gd name="T8" fmla="*/ 22 w 96"/>
                <a:gd name="T9" fmla="*/ 120 h 136"/>
                <a:gd name="T10" fmla="*/ 33 w 96"/>
                <a:gd name="T11" fmla="*/ 110 h 136"/>
                <a:gd name="T12" fmla="*/ 38 w 96"/>
                <a:gd name="T13" fmla="*/ 98 h 136"/>
                <a:gd name="T14" fmla="*/ 0 w 96"/>
                <a:gd name="T15" fmla="*/ 0 h 136"/>
                <a:gd name="T16" fmla="*/ 20 w 96"/>
                <a:gd name="T17" fmla="*/ 0 h 136"/>
                <a:gd name="T18" fmla="*/ 48 w 96"/>
                <a:gd name="T19" fmla="*/ 81 h 136"/>
                <a:gd name="T20" fmla="*/ 76 w 96"/>
                <a:gd name="T21" fmla="*/ 0 h 136"/>
                <a:gd name="T22" fmla="*/ 96 w 96"/>
                <a:gd name="T23" fmla="*/ 0 h 136"/>
                <a:gd name="T24" fmla="*/ 52 w 96"/>
                <a:gd name="T25" fmla="*/ 113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36">
                  <a:moveTo>
                    <a:pt x="52" y="113"/>
                  </a:moveTo>
                  <a:cubicBezTo>
                    <a:pt x="45" y="129"/>
                    <a:pt x="38" y="136"/>
                    <a:pt x="26" y="136"/>
                  </a:cubicBezTo>
                  <a:cubicBezTo>
                    <a:pt x="13" y="136"/>
                    <a:pt x="7" y="132"/>
                    <a:pt x="7" y="132"/>
                  </a:cubicBezTo>
                  <a:cubicBezTo>
                    <a:pt x="11" y="117"/>
                    <a:pt x="11" y="117"/>
                    <a:pt x="11" y="117"/>
                  </a:cubicBezTo>
                  <a:cubicBezTo>
                    <a:pt x="11" y="117"/>
                    <a:pt x="17" y="120"/>
                    <a:pt x="22" y="120"/>
                  </a:cubicBezTo>
                  <a:cubicBezTo>
                    <a:pt x="27" y="120"/>
                    <a:pt x="30" y="118"/>
                    <a:pt x="33" y="110"/>
                  </a:cubicBezTo>
                  <a:cubicBezTo>
                    <a:pt x="38" y="98"/>
                    <a:pt x="38" y="98"/>
                    <a:pt x="38" y="98"/>
                  </a:cubicBezTo>
                  <a:cubicBezTo>
                    <a:pt x="0" y="0"/>
                    <a:pt x="0" y="0"/>
                    <a:pt x="0" y="0"/>
                  </a:cubicBezTo>
                  <a:cubicBezTo>
                    <a:pt x="20" y="0"/>
                    <a:pt x="20" y="0"/>
                    <a:pt x="20" y="0"/>
                  </a:cubicBezTo>
                  <a:cubicBezTo>
                    <a:pt x="48" y="81"/>
                    <a:pt x="48" y="81"/>
                    <a:pt x="48" y="81"/>
                  </a:cubicBezTo>
                  <a:cubicBezTo>
                    <a:pt x="76" y="0"/>
                    <a:pt x="76" y="0"/>
                    <a:pt x="76" y="0"/>
                  </a:cubicBezTo>
                  <a:cubicBezTo>
                    <a:pt x="96" y="0"/>
                    <a:pt x="96" y="0"/>
                    <a:pt x="96" y="0"/>
                  </a:cubicBezTo>
                  <a:lnTo>
                    <a:pt x="52"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5" name="Rectangle 32">
              <a:extLst>
                <a:ext uri="{FF2B5EF4-FFF2-40B4-BE49-F238E27FC236}">
                  <a16:creationId xmlns:a16="http://schemas.microsoft.com/office/drawing/2014/main" id="{28E831E1-5403-0391-CFF1-44334240480E}"/>
                </a:ext>
              </a:extLst>
            </p:cNvPr>
            <p:cNvSpPr>
              <a:spLocks noChangeArrowheads="1"/>
            </p:cNvSpPr>
            <p:nvPr/>
          </p:nvSpPr>
          <p:spPr bwMode="auto">
            <a:xfrm>
              <a:off x="3219451" y="-31750"/>
              <a:ext cx="17463" cy="1127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6" name="Freeform 33">
              <a:extLst>
                <a:ext uri="{FF2B5EF4-FFF2-40B4-BE49-F238E27FC236}">
                  <a16:creationId xmlns:a16="http://schemas.microsoft.com/office/drawing/2014/main" id="{C26B6476-3E8D-9E7B-540C-E0FEFAD5DB9D}"/>
                </a:ext>
              </a:extLst>
            </p:cNvPr>
            <p:cNvSpPr>
              <a:spLocks/>
            </p:cNvSpPr>
            <p:nvPr/>
          </p:nvSpPr>
          <p:spPr bwMode="auto">
            <a:xfrm>
              <a:off x="3263901" y="-3175"/>
              <a:ext cx="69850" cy="84138"/>
            </a:xfrm>
            <a:custGeom>
              <a:avLst/>
              <a:gdLst>
                <a:gd name="T0" fmla="*/ 65 w 84"/>
                <a:gd name="T1" fmla="*/ 101 h 101"/>
                <a:gd name="T2" fmla="*/ 65 w 84"/>
                <a:gd name="T3" fmla="*/ 42 h 101"/>
                <a:gd name="T4" fmla="*/ 45 w 84"/>
                <a:gd name="T5" fmla="*/ 16 h 101"/>
                <a:gd name="T6" fmla="*/ 19 w 84"/>
                <a:gd name="T7" fmla="*/ 42 h 101"/>
                <a:gd name="T8" fmla="*/ 19 w 84"/>
                <a:gd name="T9" fmla="*/ 101 h 101"/>
                <a:gd name="T10" fmla="*/ 0 w 84"/>
                <a:gd name="T11" fmla="*/ 101 h 101"/>
                <a:gd name="T12" fmla="*/ 0 w 84"/>
                <a:gd name="T13" fmla="*/ 2 h 101"/>
                <a:gd name="T14" fmla="*/ 18 w 84"/>
                <a:gd name="T15" fmla="*/ 2 h 101"/>
                <a:gd name="T16" fmla="*/ 19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1" y="32"/>
                    <a:pt x="19" y="42"/>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7" name="Freeform 34">
              <a:extLst>
                <a:ext uri="{FF2B5EF4-FFF2-40B4-BE49-F238E27FC236}">
                  <a16:creationId xmlns:a16="http://schemas.microsoft.com/office/drawing/2014/main" id="{944C5982-3C91-7F73-09A4-D3869163BA38}"/>
                </a:ext>
              </a:extLst>
            </p:cNvPr>
            <p:cNvSpPr>
              <a:spLocks/>
            </p:cNvSpPr>
            <p:nvPr/>
          </p:nvSpPr>
          <p:spPr bwMode="auto">
            <a:xfrm>
              <a:off x="3349626" y="-3175"/>
              <a:ext cx="63500" cy="85725"/>
            </a:xfrm>
            <a:custGeom>
              <a:avLst/>
              <a:gdLst>
                <a:gd name="T0" fmla="*/ 68 w 78"/>
                <a:gd name="T1" fmla="*/ 94 h 103"/>
                <a:gd name="T2" fmla="*/ 39 w 78"/>
                <a:gd name="T3" fmla="*/ 103 h 103"/>
                <a:gd name="T4" fmla="*/ 0 w 78"/>
                <a:gd name="T5" fmla="*/ 86 h 103"/>
                <a:gd name="T6" fmla="*/ 10 w 78"/>
                <a:gd name="T7" fmla="*/ 74 h 103"/>
                <a:gd name="T8" fmla="*/ 39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2" y="99"/>
                    <a:pt x="54" y="103"/>
                    <a:pt x="39" y="103"/>
                  </a:cubicBezTo>
                  <a:cubicBezTo>
                    <a:pt x="19" y="103"/>
                    <a:pt x="4" y="91"/>
                    <a:pt x="0" y="86"/>
                  </a:cubicBezTo>
                  <a:cubicBezTo>
                    <a:pt x="10" y="74"/>
                    <a:pt x="10" y="74"/>
                    <a:pt x="10" y="74"/>
                  </a:cubicBezTo>
                  <a:cubicBezTo>
                    <a:pt x="16" y="80"/>
                    <a:pt x="28" y="88"/>
                    <a:pt x="39" y="88"/>
                  </a:cubicBezTo>
                  <a:cubicBezTo>
                    <a:pt x="51" y="88"/>
                    <a:pt x="59" y="84"/>
                    <a:pt x="59" y="75"/>
                  </a:cubicBezTo>
                  <a:cubicBezTo>
                    <a:pt x="59" y="66"/>
                    <a:pt x="49" y="63"/>
                    <a:pt x="43" y="61"/>
                  </a:cubicBezTo>
                  <a:cubicBezTo>
                    <a:pt x="37"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3" y="89"/>
                    <a:pt x="6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8" name="Freeform 35">
              <a:extLst>
                <a:ext uri="{FF2B5EF4-FFF2-40B4-BE49-F238E27FC236}">
                  <a16:creationId xmlns:a16="http://schemas.microsoft.com/office/drawing/2014/main" id="{948AB8FF-2BA3-9E06-B8CF-1E2C0011DA34}"/>
                </a:ext>
              </a:extLst>
            </p:cNvPr>
            <p:cNvSpPr>
              <a:spLocks noEditPoints="1"/>
            </p:cNvSpPr>
            <p:nvPr/>
          </p:nvSpPr>
          <p:spPr bwMode="auto">
            <a:xfrm>
              <a:off x="3429001" y="-36513"/>
              <a:ext cx="20638" cy="117475"/>
            </a:xfrm>
            <a:custGeom>
              <a:avLst/>
              <a:gdLst>
                <a:gd name="T0" fmla="*/ 13 w 26"/>
                <a:gd name="T1" fmla="*/ 24 h 143"/>
                <a:gd name="T2" fmla="*/ 0 w 26"/>
                <a:gd name="T3" fmla="*/ 12 h 143"/>
                <a:gd name="T4" fmla="*/ 13 w 26"/>
                <a:gd name="T5" fmla="*/ 0 h 143"/>
                <a:gd name="T6" fmla="*/ 26 w 26"/>
                <a:gd name="T7" fmla="*/ 12 h 143"/>
                <a:gd name="T8" fmla="*/ 13 w 26"/>
                <a:gd name="T9" fmla="*/ 24 h 143"/>
                <a:gd name="T10" fmla="*/ 4 w 26"/>
                <a:gd name="T11" fmla="*/ 143 h 143"/>
                <a:gd name="T12" fmla="*/ 4 w 26"/>
                <a:gd name="T13" fmla="*/ 44 h 143"/>
                <a:gd name="T14" fmla="*/ 22 w 26"/>
                <a:gd name="T15" fmla="*/ 44 h 143"/>
                <a:gd name="T16" fmla="*/ 22 w 26"/>
                <a:gd name="T17" fmla="*/ 143 h 143"/>
                <a:gd name="T18" fmla="*/ 4 w 26"/>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3">
                  <a:moveTo>
                    <a:pt x="13" y="24"/>
                  </a:moveTo>
                  <a:cubicBezTo>
                    <a:pt x="6" y="24"/>
                    <a:pt x="0" y="19"/>
                    <a:pt x="0" y="12"/>
                  </a:cubicBezTo>
                  <a:cubicBezTo>
                    <a:pt x="0" y="5"/>
                    <a:pt x="6" y="0"/>
                    <a:pt x="13" y="0"/>
                  </a:cubicBezTo>
                  <a:cubicBezTo>
                    <a:pt x="20" y="0"/>
                    <a:pt x="26" y="5"/>
                    <a:pt x="26" y="12"/>
                  </a:cubicBezTo>
                  <a:cubicBezTo>
                    <a:pt x="26"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9" name="Freeform 36">
              <a:extLst>
                <a:ext uri="{FF2B5EF4-FFF2-40B4-BE49-F238E27FC236}">
                  <a16:creationId xmlns:a16="http://schemas.microsoft.com/office/drawing/2014/main" id="{914FBE95-5DCD-B09C-05FA-773F884D73D9}"/>
                </a:ext>
              </a:extLst>
            </p:cNvPr>
            <p:cNvSpPr>
              <a:spLocks noEditPoints="1"/>
            </p:cNvSpPr>
            <p:nvPr/>
          </p:nvSpPr>
          <p:spPr bwMode="auto">
            <a:xfrm>
              <a:off x="3465513" y="-3175"/>
              <a:ext cx="77788" cy="115888"/>
            </a:xfrm>
            <a:custGeom>
              <a:avLst/>
              <a:gdLst>
                <a:gd name="T0" fmla="*/ 84 w 94"/>
                <a:gd name="T1" fmla="*/ 122 h 138"/>
                <a:gd name="T2" fmla="*/ 44 w 94"/>
                <a:gd name="T3" fmla="*/ 138 h 138"/>
                <a:gd name="T4" fmla="*/ 5 w 94"/>
                <a:gd name="T5" fmla="*/ 126 h 138"/>
                <a:gd name="T6" fmla="*/ 12 w 94"/>
                <a:gd name="T7" fmla="*/ 112 h 138"/>
                <a:gd name="T8" fmla="*/ 43 w 94"/>
                <a:gd name="T9" fmla="*/ 122 h 138"/>
                <a:gd name="T10" fmla="*/ 67 w 94"/>
                <a:gd name="T11" fmla="*/ 113 h 138"/>
                <a:gd name="T12" fmla="*/ 74 w 94"/>
                <a:gd name="T13" fmla="*/ 89 h 138"/>
                <a:gd name="T14" fmla="*/ 74 w 94"/>
                <a:gd name="T15" fmla="*/ 80 h 138"/>
                <a:gd name="T16" fmla="*/ 42 w 94"/>
                <a:gd name="T17" fmla="*/ 99 h 138"/>
                <a:gd name="T18" fmla="*/ 0 w 94"/>
                <a:gd name="T19" fmla="*/ 49 h 138"/>
                <a:gd name="T20" fmla="*/ 43 w 94"/>
                <a:gd name="T21" fmla="*/ 0 h 138"/>
                <a:gd name="T22" fmla="*/ 74 w 94"/>
                <a:gd name="T23" fmla="*/ 18 h 138"/>
                <a:gd name="T24" fmla="*/ 76 w 94"/>
                <a:gd name="T25" fmla="*/ 2 h 138"/>
                <a:gd name="T26" fmla="*/ 94 w 94"/>
                <a:gd name="T27" fmla="*/ 2 h 138"/>
                <a:gd name="T28" fmla="*/ 94 w 94"/>
                <a:gd name="T29" fmla="*/ 82 h 138"/>
                <a:gd name="T30" fmla="*/ 84 w 94"/>
                <a:gd name="T31" fmla="*/ 122 h 138"/>
                <a:gd name="T32" fmla="*/ 48 w 94"/>
                <a:gd name="T33" fmla="*/ 15 h 138"/>
                <a:gd name="T34" fmla="*/ 20 w 94"/>
                <a:gd name="T35" fmla="*/ 49 h 138"/>
                <a:gd name="T36" fmla="*/ 47 w 94"/>
                <a:gd name="T37" fmla="*/ 83 h 138"/>
                <a:gd name="T38" fmla="*/ 75 w 94"/>
                <a:gd name="T39" fmla="*/ 49 h 138"/>
                <a:gd name="T40" fmla="*/ 48 w 94"/>
                <a:gd name="T41" fmla="*/ 1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4" h="138">
                  <a:moveTo>
                    <a:pt x="84" y="122"/>
                  </a:moveTo>
                  <a:cubicBezTo>
                    <a:pt x="76" y="130"/>
                    <a:pt x="64" y="138"/>
                    <a:pt x="44" y="138"/>
                  </a:cubicBezTo>
                  <a:cubicBezTo>
                    <a:pt x="23" y="138"/>
                    <a:pt x="8" y="129"/>
                    <a:pt x="5" y="126"/>
                  </a:cubicBezTo>
                  <a:cubicBezTo>
                    <a:pt x="12" y="112"/>
                    <a:pt x="12" y="112"/>
                    <a:pt x="12" y="112"/>
                  </a:cubicBezTo>
                  <a:cubicBezTo>
                    <a:pt x="17" y="116"/>
                    <a:pt x="30" y="122"/>
                    <a:pt x="43" y="122"/>
                  </a:cubicBezTo>
                  <a:cubicBezTo>
                    <a:pt x="55" y="122"/>
                    <a:pt x="63" y="118"/>
                    <a:pt x="67" y="113"/>
                  </a:cubicBezTo>
                  <a:cubicBezTo>
                    <a:pt x="72" y="109"/>
                    <a:pt x="74" y="101"/>
                    <a:pt x="74" y="89"/>
                  </a:cubicBezTo>
                  <a:cubicBezTo>
                    <a:pt x="74" y="80"/>
                    <a:pt x="74" y="80"/>
                    <a:pt x="74" y="80"/>
                  </a:cubicBezTo>
                  <a:cubicBezTo>
                    <a:pt x="73" y="83"/>
                    <a:pt x="64" y="99"/>
                    <a:pt x="42" y="99"/>
                  </a:cubicBezTo>
                  <a:cubicBezTo>
                    <a:pt x="16" y="99"/>
                    <a:pt x="0" y="78"/>
                    <a:pt x="0" y="49"/>
                  </a:cubicBezTo>
                  <a:cubicBezTo>
                    <a:pt x="0" y="20"/>
                    <a:pt x="19" y="0"/>
                    <a:pt x="43" y="0"/>
                  </a:cubicBezTo>
                  <a:cubicBezTo>
                    <a:pt x="65" y="0"/>
                    <a:pt x="73" y="15"/>
                    <a:pt x="74" y="18"/>
                  </a:cubicBezTo>
                  <a:cubicBezTo>
                    <a:pt x="76" y="2"/>
                    <a:pt x="76" y="2"/>
                    <a:pt x="76" y="2"/>
                  </a:cubicBezTo>
                  <a:cubicBezTo>
                    <a:pt x="94" y="2"/>
                    <a:pt x="94" y="2"/>
                    <a:pt x="94" y="2"/>
                  </a:cubicBezTo>
                  <a:cubicBezTo>
                    <a:pt x="94" y="82"/>
                    <a:pt x="94" y="82"/>
                    <a:pt x="94" y="82"/>
                  </a:cubicBezTo>
                  <a:cubicBezTo>
                    <a:pt x="94" y="102"/>
                    <a:pt x="91" y="113"/>
                    <a:pt x="84" y="122"/>
                  </a:cubicBezTo>
                  <a:close/>
                  <a:moveTo>
                    <a:pt x="48" y="15"/>
                  </a:moveTo>
                  <a:cubicBezTo>
                    <a:pt x="31" y="15"/>
                    <a:pt x="20" y="30"/>
                    <a:pt x="20" y="49"/>
                  </a:cubicBezTo>
                  <a:cubicBezTo>
                    <a:pt x="20" y="67"/>
                    <a:pt x="30" y="83"/>
                    <a:pt x="47" y="83"/>
                  </a:cubicBezTo>
                  <a:cubicBezTo>
                    <a:pt x="64" y="83"/>
                    <a:pt x="75" y="67"/>
                    <a:pt x="75" y="49"/>
                  </a:cubicBezTo>
                  <a:cubicBezTo>
                    <a:pt x="75" y="30"/>
                    <a:pt x="65" y="15"/>
                    <a:pt x="48"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0" name="Freeform 37">
              <a:extLst>
                <a:ext uri="{FF2B5EF4-FFF2-40B4-BE49-F238E27FC236}">
                  <a16:creationId xmlns:a16="http://schemas.microsoft.com/office/drawing/2014/main" id="{DCECE63C-3BE4-E3D3-8A34-3F4C88B09AD1}"/>
                </a:ext>
              </a:extLst>
            </p:cNvPr>
            <p:cNvSpPr>
              <a:spLocks/>
            </p:cNvSpPr>
            <p:nvPr/>
          </p:nvSpPr>
          <p:spPr bwMode="auto">
            <a:xfrm>
              <a:off x="3568701" y="-34925"/>
              <a:ext cx="69850" cy="115888"/>
            </a:xfrm>
            <a:custGeom>
              <a:avLst/>
              <a:gdLst>
                <a:gd name="T0" fmla="*/ 66 w 85"/>
                <a:gd name="T1" fmla="*/ 141 h 141"/>
                <a:gd name="T2" fmla="*/ 66 w 85"/>
                <a:gd name="T3" fmla="*/ 82 h 141"/>
                <a:gd name="T4" fmla="*/ 46 w 85"/>
                <a:gd name="T5" fmla="*/ 56 h 141"/>
                <a:gd name="T6" fmla="*/ 19 w 85"/>
                <a:gd name="T7" fmla="*/ 82 h 141"/>
                <a:gd name="T8" fmla="*/ 19 w 85"/>
                <a:gd name="T9" fmla="*/ 141 h 141"/>
                <a:gd name="T10" fmla="*/ 0 w 85"/>
                <a:gd name="T11" fmla="*/ 141 h 141"/>
                <a:gd name="T12" fmla="*/ 0 w 85"/>
                <a:gd name="T13" fmla="*/ 0 h 141"/>
                <a:gd name="T14" fmla="*/ 19 w 85"/>
                <a:gd name="T15" fmla="*/ 0 h 141"/>
                <a:gd name="T16" fmla="*/ 19 w 85"/>
                <a:gd name="T17" fmla="*/ 60 h 141"/>
                <a:gd name="T18" fmla="*/ 52 w 85"/>
                <a:gd name="T19" fmla="*/ 39 h 141"/>
                <a:gd name="T20" fmla="*/ 85 w 85"/>
                <a:gd name="T21" fmla="*/ 77 h 141"/>
                <a:gd name="T22" fmla="*/ 85 w 85"/>
                <a:gd name="T23" fmla="*/ 141 h 141"/>
                <a:gd name="T24" fmla="*/ 66 w 85"/>
                <a:gd name="T25" fmla="*/ 14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5" h="141">
                  <a:moveTo>
                    <a:pt x="66" y="141"/>
                  </a:moveTo>
                  <a:cubicBezTo>
                    <a:pt x="66" y="82"/>
                    <a:pt x="66" y="82"/>
                    <a:pt x="66" y="82"/>
                  </a:cubicBezTo>
                  <a:cubicBezTo>
                    <a:pt x="66" y="66"/>
                    <a:pt x="61" y="56"/>
                    <a:pt x="46" y="56"/>
                  </a:cubicBezTo>
                  <a:cubicBezTo>
                    <a:pt x="31" y="56"/>
                    <a:pt x="21" y="72"/>
                    <a:pt x="19" y="82"/>
                  </a:cubicBezTo>
                  <a:cubicBezTo>
                    <a:pt x="19" y="141"/>
                    <a:pt x="19" y="141"/>
                    <a:pt x="19" y="141"/>
                  </a:cubicBezTo>
                  <a:cubicBezTo>
                    <a:pt x="0" y="141"/>
                    <a:pt x="0" y="141"/>
                    <a:pt x="0" y="141"/>
                  </a:cubicBezTo>
                  <a:cubicBezTo>
                    <a:pt x="0" y="0"/>
                    <a:pt x="0" y="0"/>
                    <a:pt x="0" y="0"/>
                  </a:cubicBezTo>
                  <a:cubicBezTo>
                    <a:pt x="19" y="0"/>
                    <a:pt x="19" y="0"/>
                    <a:pt x="19" y="0"/>
                  </a:cubicBezTo>
                  <a:cubicBezTo>
                    <a:pt x="19" y="60"/>
                    <a:pt x="19" y="60"/>
                    <a:pt x="19" y="60"/>
                  </a:cubicBezTo>
                  <a:cubicBezTo>
                    <a:pt x="25" y="50"/>
                    <a:pt x="36" y="39"/>
                    <a:pt x="52" y="39"/>
                  </a:cubicBezTo>
                  <a:cubicBezTo>
                    <a:pt x="72" y="39"/>
                    <a:pt x="85" y="51"/>
                    <a:pt x="85" y="77"/>
                  </a:cubicBezTo>
                  <a:cubicBezTo>
                    <a:pt x="85" y="141"/>
                    <a:pt x="85" y="141"/>
                    <a:pt x="85" y="141"/>
                  </a:cubicBezTo>
                  <a:lnTo>
                    <a:pt x="66" y="1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1" name="Freeform 38">
              <a:extLst>
                <a:ext uri="{FF2B5EF4-FFF2-40B4-BE49-F238E27FC236}">
                  <a16:creationId xmlns:a16="http://schemas.microsoft.com/office/drawing/2014/main" id="{A628084C-CF66-E7E8-A07E-637CE5D6B84C}"/>
                </a:ext>
              </a:extLst>
            </p:cNvPr>
            <p:cNvSpPr>
              <a:spLocks/>
            </p:cNvSpPr>
            <p:nvPr/>
          </p:nvSpPr>
          <p:spPr bwMode="auto">
            <a:xfrm>
              <a:off x="3654426" y="-23813"/>
              <a:ext cx="50800" cy="106363"/>
            </a:xfrm>
            <a:custGeom>
              <a:avLst/>
              <a:gdLst>
                <a:gd name="T0" fmla="*/ 33 w 61"/>
                <a:gd name="T1" fmla="*/ 41 h 128"/>
                <a:gd name="T2" fmla="*/ 33 w 61"/>
                <a:gd name="T3" fmla="*/ 92 h 128"/>
                <a:gd name="T4" fmla="*/ 37 w 61"/>
                <a:gd name="T5" fmla="*/ 109 h 128"/>
                <a:gd name="T6" fmla="*/ 47 w 61"/>
                <a:gd name="T7" fmla="*/ 113 h 128"/>
                <a:gd name="T8" fmla="*/ 58 w 61"/>
                <a:gd name="T9" fmla="*/ 111 h 128"/>
                <a:gd name="T10" fmla="*/ 60 w 61"/>
                <a:gd name="T11" fmla="*/ 125 h 128"/>
                <a:gd name="T12" fmla="*/ 42 w 61"/>
                <a:gd name="T13" fmla="*/ 128 h 128"/>
                <a:gd name="T14" fmla="*/ 21 w 61"/>
                <a:gd name="T15" fmla="*/ 121 h 128"/>
                <a:gd name="T16" fmla="*/ 15 w 61"/>
                <a:gd name="T17" fmla="*/ 95 h 128"/>
                <a:gd name="T18" fmla="*/ 15 w 61"/>
                <a:gd name="T19" fmla="*/ 41 h 128"/>
                <a:gd name="T20" fmla="*/ 0 w 61"/>
                <a:gd name="T21" fmla="*/ 41 h 128"/>
                <a:gd name="T22" fmla="*/ 0 w 61"/>
                <a:gd name="T23" fmla="*/ 27 h 128"/>
                <a:gd name="T24" fmla="*/ 14 w 61"/>
                <a:gd name="T25" fmla="*/ 27 h 128"/>
                <a:gd name="T26" fmla="*/ 16 w 61"/>
                <a:gd name="T27" fmla="*/ 0 h 128"/>
                <a:gd name="T28" fmla="*/ 33 w 61"/>
                <a:gd name="T29" fmla="*/ 0 h 128"/>
                <a:gd name="T30" fmla="*/ 33 w 61"/>
                <a:gd name="T31" fmla="*/ 27 h 128"/>
                <a:gd name="T32" fmla="*/ 61 w 61"/>
                <a:gd name="T33" fmla="*/ 27 h 128"/>
                <a:gd name="T34" fmla="*/ 61 w 61"/>
                <a:gd name="T35" fmla="*/ 41 h 128"/>
                <a:gd name="T36" fmla="*/ 33 w 61"/>
                <a:gd name="T37" fmla="*/ 4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1" h="128">
                  <a:moveTo>
                    <a:pt x="33" y="41"/>
                  </a:moveTo>
                  <a:cubicBezTo>
                    <a:pt x="33" y="92"/>
                    <a:pt x="33" y="92"/>
                    <a:pt x="33" y="92"/>
                  </a:cubicBezTo>
                  <a:cubicBezTo>
                    <a:pt x="33" y="101"/>
                    <a:pt x="34" y="106"/>
                    <a:pt x="37" y="109"/>
                  </a:cubicBezTo>
                  <a:cubicBezTo>
                    <a:pt x="40" y="112"/>
                    <a:pt x="43" y="113"/>
                    <a:pt x="47" y="113"/>
                  </a:cubicBezTo>
                  <a:cubicBezTo>
                    <a:pt x="52" y="113"/>
                    <a:pt x="56" y="112"/>
                    <a:pt x="58" y="111"/>
                  </a:cubicBezTo>
                  <a:cubicBezTo>
                    <a:pt x="60" y="125"/>
                    <a:pt x="60" y="125"/>
                    <a:pt x="60" y="125"/>
                  </a:cubicBezTo>
                  <a:cubicBezTo>
                    <a:pt x="56" y="127"/>
                    <a:pt x="48" y="128"/>
                    <a:pt x="42" y="128"/>
                  </a:cubicBezTo>
                  <a:cubicBezTo>
                    <a:pt x="33" y="128"/>
                    <a:pt x="27" y="126"/>
                    <a:pt x="21" y="121"/>
                  </a:cubicBezTo>
                  <a:cubicBezTo>
                    <a:pt x="16" y="115"/>
                    <a:pt x="15" y="108"/>
                    <a:pt x="15" y="95"/>
                  </a:cubicBezTo>
                  <a:cubicBezTo>
                    <a:pt x="15" y="41"/>
                    <a:pt x="15" y="41"/>
                    <a:pt x="15" y="41"/>
                  </a:cubicBezTo>
                  <a:cubicBezTo>
                    <a:pt x="0" y="41"/>
                    <a:pt x="0" y="41"/>
                    <a:pt x="0" y="41"/>
                  </a:cubicBezTo>
                  <a:cubicBezTo>
                    <a:pt x="0" y="27"/>
                    <a:pt x="0" y="27"/>
                    <a:pt x="0" y="27"/>
                  </a:cubicBezTo>
                  <a:cubicBezTo>
                    <a:pt x="14" y="27"/>
                    <a:pt x="14" y="27"/>
                    <a:pt x="14" y="27"/>
                  </a:cubicBezTo>
                  <a:cubicBezTo>
                    <a:pt x="16" y="0"/>
                    <a:pt x="16" y="0"/>
                    <a:pt x="16" y="0"/>
                  </a:cubicBezTo>
                  <a:cubicBezTo>
                    <a:pt x="33" y="0"/>
                    <a:pt x="33" y="0"/>
                    <a:pt x="33" y="0"/>
                  </a:cubicBezTo>
                  <a:cubicBezTo>
                    <a:pt x="33" y="27"/>
                    <a:pt x="33" y="27"/>
                    <a:pt x="33" y="27"/>
                  </a:cubicBezTo>
                  <a:cubicBezTo>
                    <a:pt x="61" y="27"/>
                    <a:pt x="61" y="27"/>
                    <a:pt x="61" y="27"/>
                  </a:cubicBezTo>
                  <a:cubicBezTo>
                    <a:pt x="61" y="41"/>
                    <a:pt x="61" y="41"/>
                    <a:pt x="61" y="41"/>
                  </a:cubicBezTo>
                  <a:cubicBezTo>
                    <a:pt x="33" y="41"/>
                    <a:pt x="33" y="41"/>
                    <a:pt x="3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2" name="Freeform 39">
              <a:extLst>
                <a:ext uri="{FF2B5EF4-FFF2-40B4-BE49-F238E27FC236}">
                  <a16:creationId xmlns:a16="http://schemas.microsoft.com/office/drawing/2014/main" id="{644BE14E-EA94-5B64-6A69-FD38062EC86B}"/>
                </a:ext>
              </a:extLst>
            </p:cNvPr>
            <p:cNvSpPr>
              <a:spLocks/>
            </p:cNvSpPr>
            <p:nvPr/>
          </p:nvSpPr>
          <p:spPr bwMode="auto">
            <a:xfrm>
              <a:off x="3711576" y="-3175"/>
              <a:ext cx="63500" cy="85725"/>
            </a:xfrm>
            <a:custGeom>
              <a:avLst/>
              <a:gdLst>
                <a:gd name="T0" fmla="*/ 68 w 78"/>
                <a:gd name="T1" fmla="*/ 94 h 103"/>
                <a:gd name="T2" fmla="*/ 39 w 78"/>
                <a:gd name="T3" fmla="*/ 103 h 103"/>
                <a:gd name="T4" fmla="*/ 0 w 78"/>
                <a:gd name="T5" fmla="*/ 86 h 103"/>
                <a:gd name="T6" fmla="*/ 10 w 78"/>
                <a:gd name="T7" fmla="*/ 74 h 103"/>
                <a:gd name="T8" fmla="*/ 40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3" y="99"/>
                    <a:pt x="54" y="103"/>
                    <a:pt x="39" y="103"/>
                  </a:cubicBezTo>
                  <a:cubicBezTo>
                    <a:pt x="19" y="103"/>
                    <a:pt x="5" y="91"/>
                    <a:pt x="0" y="86"/>
                  </a:cubicBezTo>
                  <a:cubicBezTo>
                    <a:pt x="10" y="74"/>
                    <a:pt x="10" y="74"/>
                    <a:pt x="10" y="74"/>
                  </a:cubicBezTo>
                  <a:cubicBezTo>
                    <a:pt x="16" y="80"/>
                    <a:pt x="28" y="88"/>
                    <a:pt x="40" y="88"/>
                  </a:cubicBezTo>
                  <a:cubicBezTo>
                    <a:pt x="51" y="88"/>
                    <a:pt x="59" y="84"/>
                    <a:pt x="59" y="75"/>
                  </a:cubicBezTo>
                  <a:cubicBezTo>
                    <a:pt x="59" y="66"/>
                    <a:pt x="49" y="63"/>
                    <a:pt x="43" y="61"/>
                  </a:cubicBezTo>
                  <a:cubicBezTo>
                    <a:pt x="38"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4" y="89"/>
                    <a:pt x="6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3" name="Freeform 40">
              <a:extLst>
                <a:ext uri="{FF2B5EF4-FFF2-40B4-BE49-F238E27FC236}">
                  <a16:creationId xmlns:a16="http://schemas.microsoft.com/office/drawing/2014/main" id="{EF137B69-3191-B6FE-C47C-0D807733E2CB}"/>
                </a:ext>
              </a:extLst>
            </p:cNvPr>
            <p:cNvSpPr>
              <a:spLocks noEditPoints="1"/>
            </p:cNvSpPr>
            <p:nvPr/>
          </p:nvSpPr>
          <p:spPr bwMode="auto">
            <a:xfrm>
              <a:off x="2498726" y="157163"/>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6 h 136"/>
                <a:gd name="T12" fmla="*/ 113 w 113"/>
                <a:gd name="T13" fmla="*/ 68 h 136"/>
                <a:gd name="T14" fmla="*/ 92 w 113"/>
                <a:gd name="T15" fmla="*/ 119 h 136"/>
                <a:gd name="T16" fmla="*/ 78 w 113"/>
                <a:gd name="T17" fmla="*/ 28 h 136"/>
                <a:gd name="T18" fmla="*/ 45 w 113"/>
                <a:gd name="T19" fmla="*/ 15 h 136"/>
                <a:gd name="T20" fmla="*/ 20 w 113"/>
                <a:gd name="T21" fmla="*/ 15 h 136"/>
                <a:gd name="T22" fmla="*/ 20 w 113"/>
                <a:gd name="T23" fmla="*/ 119 h 136"/>
                <a:gd name="T24" fmla="*/ 45 w 113"/>
                <a:gd name="T25" fmla="*/ 119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5"/>
                    <a:pt x="92" y="16"/>
                  </a:cubicBezTo>
                  <a:cubicBezTo>
                    <a:pt x="103" y="27"/>
                    <a:pt x="113" y="44"/>
                    <a:pt x="113" y="68"/>
                  </a:cubicBezTo>
                  <a:cubicBezTo>
                    <a:pt x="113" y="91"/>
                    <a:pt x="104" y="108"/>
                    <a:pt x="92" y="119"/>
                  </a:cubicBezTo>
                  <a:close/>
                  <a:moveTo>
                    <a:pt x="78" y="28"/>
                  </a:moveTo>
                  <a:cubicBezTo>
                    <a:pt x="70" y="19"/>
                    <a:pt x="59" y="15"/>
                    <a:pt x="45" y="15"/>
                  </a:cubicBezTo>
                  <a:cubicBezTo>
                    <a:pt x="20" y="15"/>
                    <a:pt x="20" y="15"/>
                    <a:pt x="20" y="15"/>
                  </a:cubicBezTo>
                  <a:cubicBezTo>
                    <a:pt x="20" y="119"/>
                    <a:pt x="20" y="119"/>
                    <a:pt x="20" y="119"/>
                  </a:cubicBezTo>
                  <a:cubicBezTo>
                    <a:pt x="45" y="119"/>
                    <a:pt x="45" y="119"/>
                    <a:pt x="45" y="119"/>
                  </a:cubicBezTo>
                  <a:cubicBezTo>
                    <a:pt x="58" y="119"/>
                    <a:pt x="69" y="116"/>
                    <a:pt x="78" y="107"/>
                  </a:cubicBezTo>
                  <a:cubicBezTo>
                    <a:pt x="87" y="98"/>
                    <a:pt x="92" y="84"/>
                    <a:pt x="92" y="68"/>
                  </a:cubicBezTo>
                  <a:cubicBezTo>
                    <a:pt x="92" y="51"/>
                    <a:pt x="87" y="36"/>
                    <a:pt x="7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4" name="Freeform 41">
              <a:extLst>
                <a:ext uri="{FF2B5EF4-FFF2-40B4-BE49-F238E27FC236}">
                  <a16:creationId xmlns:a16="http://schemas.microsoft.com/office/drawing/2014/main" id="{821A2D0B-222A-FACB-58E1-95FBC0126991}"/>
                </a:ext>
              </a:extLst>
            </p:cNvPr>
            <p:cNvSpPr>
              <a:spLocks noEditPoints="1"/>
            </p:cNvSpPr>
            <p:nvPr/>
          </p:nvSpPr>
          <p:spPr bwMode="auto">
            <a:xfrm>
              <a:off x="2605088"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5" name="Rectangle 42">
              <a:extLst>
                <a:ext uri="{FF2B5EF4-FFF2-40B4-BE49-F238E27FC236}">
                  <a16:creationId xmlns:a16="http://schemas.microsoft.com/office/drawing/2014/main" id="{7DEFDA0D-DEC0-C80E-280E-37E6A828C659}"/>
                </a:ext>
              </a:extLst>
            </p:cNvPr>
            <p:cNvSpPr>
              <a:spLocks noChangeArrowheads="1"/>
            </p:cNvSpPr>
            <p:nvPr/>
          </p:nvSpPr>
          <p:spPr bwMode="auto">
            <a:xfrm>
              <a:off x="2697163" y="153988"/>
              <a:ext cx="15875" cy="1158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6" name="Freeform 43">
              <a:extLst>
                <a:ext uri="{FF2B5EF4-FFF2-40B4-BE49-F238E27FC236}">
                  <a16:creationId xmlns:a16="http://schemas.microsoft.com/office/drawing/2014/main" id="{E1B199F1-629A-2B40-F991-6A433992CFCB}"/>
                </a:ext>
              </a:extLst>
            </p:cNvPr>
            <p:cNvSpPr>
              <a:spLocks noEditPoints="1"/>
            </p:cNvSpPr>
            <p:nvPr/>
          </p:nvSpPr>
          <p:spPr bwMode="auto">
            <a:xfrm>
              <a:off x="2736851" y="150813"/>
              <a:ext cx="20638" cy="119063"/>
            </a:xfrm>
            <a:custGeom>
              <a:avLst/>
              <a:gdLst>
                <a:gd name="T0" fmla="*/ 12 w 25"/>
                <a:gd name="T1" fmla="*/ 25 h 144"/>
                <a:gd name="T2" fmla="*/ 0 w 25"/>
                <a:gd name="T3" fmla="*/ 13 h 144"/>
                <a:gd name="T4" fmla="*/ 12 w 25"/>
                <a:gd name="T5" fmla="*/ 0 h 144"/>
                <a:gd name="T6" fmla="*/ 25 w 25"/>
                <a:gd name="T7" fmla="*/ 12 h 144"/>
                <a:gd name="T8" fmla="*/ 12 w 25"/>
                <a:gd name="T9" fmla="*/ 25 h 144"/>
                <a:gd name="T10" fmla="*/ 3 w 25"/>
                <a:gd name="T11" fmla="*/ 144 h 144"/>
                <a:gd name="T12" fmla="*/ 3 w 25"/>
                <a:gd name="T13" fmla="*/ 45 h 144"/>
                <a:gd name="T14" fmla="*/ 22 w 25"/>
                <a:gd name="T15" fmla="*/ 45 h 144"/>
                <a:gd name="T16" fmla="*/ 22 w 25"/>
                <a:gd name="T17" fmla="*/ 144 h 144"/>
                <a:gd name="T18" fmla="*/ 3 w 25"/>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4">
                  <a:moveTo>
                    <a:pt x="12" y="25"/>
                  </a:moveTo>
                  <a:cubicBezTo>
                    <a:pt x="5" y="25"/>
                    <a:pt x="0" y="20"/>
                    <a:pt x="0" y="13"/>
                  </a:cubicBezTo>
                  <a:cubicBezTo>
                    <a:pt x="0" y="6"/>
                    <a:pt x="5" y="0"/>
                    <a:pt x="12" y="0"/>
                  </a:cubicBezTo>
                  <a:cubicBezTo>
                    <a:pt x="20" y="0"/>
                    <a:pt x="25" y="6"/>
                    <a:pt x="25" y="12"/>
                  </a:cubicBezTo>
                  <a:cubicBezTo>
                    <a:pt x="25" y="19"/>
                    <a:pt x="20" y="25"/>
                    <a:pt x="12"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7" name="Freeform 44">
              <a:extLst>
                <a:ext uri="{FF2B5EF4-FFF2-40B4-BE49-F238E27FC236}">
                  <a16:creationId xmlns:a16="http://schemas.microsoft.com/office/drawing/2014/main" id="{344578C9-CCB4-4F2D-6F97-A69FE48FE92E}"/>
                </a:ext>
              </a:extLst>
            </p:cNvPr>
            <p:cNvSpPr>
              <a:spLocks/>
            </p:cNvSpPr>
            <p:nvPr/>
          </p:nvSpPr>
          <p:spPr bwMode="auto">
            <a:xfrm>
              <a:off x="2768601" y="188913"/>
              <a:ext cx="79375" cy="80963"/>
            </a:xfrm>
            <a:custGeom>
              <a:avLst/>
              <a:gdLst>
                <a:gd name="T0" fmla="*/ 30 w 50"/>
                <a:gd name="T1" fmla="*/ 51 h 51"/>
                <a:gd name="T2" fmla="*/ 19 w 50"/>
                <a:gd name="T3" fmla="*/ 51 h 51"/>
                <a:gd name="T4" fmla="*/ 0 w 50"/>
                <a:gd name="T5" fmla="*/ 0 h 51"/>
                <a:gd name="T6" fmla="*/ 10 w 50"/>
                <a:gd name="T7" fmla="*/ 0 h 51"/>
                <a:gd name="T8" fmla="*/ 25 w 50"/>
                <a:gd name="T9" fmla="*/ 41 h 51"/>
                <a:gd name="T10" fmla="*/ 39 w 50"/>
                <a:gd name="T11" fmla="*/ 0 h 51"/>
                <a:gd name="T12" fmla="*/ 50 w 50"/>
                <a:gd name="T13" fmla="*/ 0 h 51"/>
                <a:gd name="T14" fmla="*/ 30 w 50"/>
                <a:gd name="T15" fmla="*/ 51 h 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 h="51">
                  <a:moveTo>
                    <a:pt x="30" y="51"/>
                  </a:moveTo>
                  <a:lnTo>
                    <a:pt x="19" y="51"/>
                  </a:lnTo>
                  <a:lnTo>
                    <a:pt x="0" y="0"/>
                  </a:lnTo>
                  <a:lnTo>
                    <a:pt x="10" y="0"/>
                  </a:lnTo>
                  <a:lnTo>
                    <a:pt x="25" y="41"/>
                  </a:lnTo>
                  <a:lnTo>
                    <a:pt x="39" y="0"/>
                  </a:lnTo>
                  <a:lnTo>
                    <a:pt x="50" y="0"/>
                  </a:lnTo>
                  <a:lnTo>
                    <a:pt x="30"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8" name="Freeform 45">
              <a:extLst>
                <a:ext uri="{FF2B5EF4-FFF2-40B4-BE49-F238E27FC236}">
                  <a16:creationId xmlns:a16="http://schemas.microsoft.com/office/drawing/2014/main" id="{2236A563-D056-2155-A154-64F4FBDBB116}"/>
                </a:ext>
              </a:extLst>
            </p:cNvPr>
            <p:cNvSpPr>
              <a:spLocks noEditPoints="1"/>
            </p:cNvSpPr>
            <p:nvPr/>
          </p:nvSpPr>
          <p:spPr bwMode="auto">
            <a:xfrm>
              <a:off x="28559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0"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 name="Freeform 46">
              <a:extLst>
                <a:ext uri="{FF2B5EF4-FFF2-40B4-BE49-F238E27FC236}">
                  <a16:creationId xmlns:a16="http://schemas.microsoft.com/office/drawing/2014/main" id="{F4BF70B8-9555-C261-D3C1-88BD30FC33CC}"/>
                </a:ext>
              </a:extLst>
            </p:cNvPr>
            <p:cNvSpPr>
              <a:spLocks/>
            </p:cNvSpPr>
            <p:nvPr/>
          </p:nvSpPr>
          <p:spPr bwMode="auto">
            <a:xfrm>
              <a:off x="2947988" y="185738"/>
              <a:ext cx="47625"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 name="Freeform 47">
              <a:extLst>
                <a:ext uri="{FF2B5EF4-FFF2-40B4-BE49-F238E27FC236}">
                  <a16:creationId xmlns:a16="http://schemas.microsoft.com/office/drawing/2014/main" id="{2EFAC510-CEEE-DA5A-FAA3-F170FED7622E}"/>
                </a:ext>
              </a:extLst>
            </p:cNvPr>
            <p:cNvSpPr>
              <a:spLocks noEditPoints="1"/>
            </p:cNvSpPr>
            <p:nvPr/>
          </p:nvSpPr>
          <p:spPr bwMode="auto">
            <a:xfrm>
              <a:off x="2998788" y="185738"/>
              <a:ext cx="74613" cy="85725"/>
            </a:xfrm>
            <a:custGeom>
              <a:avLst/>
              <a:gdLst>
                <a:gd name="T0" fmla="*/ 20 w 90"/>
                <a:gd name="T1" fmla="*/ 56 h 103"/>
                <a:gd name="T2" fmla="*/ 49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49" y="88"/>
                  </a:cubicBezTo>
                  <a:cubicBezTo>
                    <a:pt x="68" y="88"/>
                    <a:pt x="79" y="78"/>
                    <a:pt x="80" y="77"/>
                  </a:cubicBezTo>
                  <a:cubicBezTo>
                    <a:pt x="88" y="89"/>
                    <a:pt x="88" y="89"/>
                    <a:pt x="88" y="89"/>
                  </a:cubicBezTo>
                  <a:cubicBezTo>
                    <a:pt x="88" y="89"/>
                    <a:pt x="74"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8" y="14"/>
                    <a:pt x="20" y="29"/>
                    <a:pt x="19" y="42"/>
                  </a:cubicBezTo>
                  <a:cubicBezTo>
                    <a:pt x="71" y="42"/>
                    <a:pt x="71" y="42"/>
                    <a:pt x="71" y="42"/>
                  </a:cubicBezTo>
                  <a:cubicBezTo>
                    <a:pt x="71"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 name="Freeform 48">
              <a:extLst>
                <a:ext uri="{FF2B5EF4-FFF2-40B4-BE49-F238E27FC236}">
                  <a16:creationId xmlns:a16="http://schemas.microsoft.com/office/drawing/2014/main" id="{9F75901F-04A3-6B7A-4918-99E7F7C4A01F}"/>
                </a:ext>
              </a:extLst>
            </p:cNvPr>
            <p:cNvSpPr>
              <a:spLocks noEditPoints="1"/>
            </p:cNvSpPr>
            <p:nvPr/>
          </p:nvSpPr>
          <p:spPr bwMode="auto">
            <a:xfrm>
              <a:off x="3084513" y="153988"/>
              <a:ext cx="77788" cy="117475"/>
            </a:xfrm>
            <a:custGeom>
              <a:avLst/>
              <a:gdLst>
                <a:gd name="T0" fmla="*/ 78 w 94"/>
                <a:gd name="T1" fmla="*/ 141 h 143"/>
                <a:gd name="T2" fmla="*/ 75 w 94"/>
                <a:gd name="T3" fmla="*/ 125 h 143"/>
                <a:gd name="T4" fmla="*/ 42 w 94"/>
                <a:gd name="T5" fmla="*/ 143 h 143"/>
                <a:gd name="T6" fmla="*/ 0 w 94"/>
                <a:gd name="T7" fmla="*/ 91 h 143"/>
                <a:gd name="T8" fmla="*/ 44 w 94"/>
                <a:gd name="T9" fmla="*/ 40 h 143"/>
                <a:gd name="T10" fmla="*/ 75 w 94"/>
                <a:gd name="T11" fmla="*/ 58 h 143"/>
                <a:gd name="T12" fmla="*/ 75 w 94"/>
                <a:gd name="T13" fmla="*/ 0 h 143"/>
                <a:gd name="T14" fmla="*/ 94 w 94"/>
                <a:gd name="T15" fmla="*/ 0 h 143"/>
                <a:gd name="T16" fmla="*/ 94 w 94"/>
                <a:gd name="T17" fmla="*/ 141 h 143"/>
                <a:gd name="T18" fmla="*/ 78 w 94"/>
                <a:gd name="T19" fmla="*/ 141 h 143"/>
                <a:gd name="T20" fmla="*/ 48 w 94"/>
                <a:gd name="T21" fmla="*/ 54 h 143"/>
                <a:gd name="T22" fmla="*/ 19 w 94"/>
                <a:gd name="T23" fmla="*/ 90 h 143"/>
                <a:gd name="T24" fmla="*/ 47 w 94"/>
                <a:gd name="T25" fmla="*/ 127 h 143"/>
                <a:gd name="T26" fmla="*/ 75 w 94"/>
                <a:gd name="T27" fmla="*/ 90 h 143"/>
                <a:gd name="T28" fmla="*/ 48 w 94"/>
                <a:gd name="T29" fmla="*/ 5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43">
                  <a:moveTo>
                    <a:pt x="78" y="141"/>
                  </a:moveTo>
                  <a:cubicBezTo>
                    <a:pt x="75" y="125"/>
                    <a:pt x="75" y="125"/>
                    <a:pt x="75" y="125"/>
                  </a:cubicBezTo>
                  <a:cubicBezTo>
                    <a:pt x="74" y="126"/>
                    <a:pt x="65" y="143"/>
                    <a:pt x="42" y="143"/>
                  </a:cubicBezTo>
                  <a:cubicBezTo>
                    <a:pt x="16" y="143"/>
                    <a:pt x="0" y="121"/>
                    <a:pt x="0" y="91"/>
                  </a:cubicBezTo>
                  <a:cubicBezTo>
                    <a:pt x="0" y="62"/>
                    <a:pt x="18" y="40"/>
                    <a:pt x="44" y="40"/>
                  </a:cubicBezTo>
                  <a:cubicBezTo>
                    <a:pt x="65" y="40"/>
                    <a:pt x="74" y="56"/>
                    <a:pt x="75" y="58"/>
                  </a:cubicBezTo>
                  <a:cubicBezTo>
                    <a:pt x="75" y="0"/>
                    <a:pt x="75" y="0"/>
                    <a:pt x="75" y="0"/>
                  </a:cubicBezTo>
                  <a:cubicBezTo>
                    <a:pt x="94" y="0"/>
                    <a:pt x="94" y="0"/>
                    <a:pt x="94" y="0"/>
                  </a:cubicBezTo>
                  <a:cubicBezTo>
                    <a:pt x="94" y="141"/>
                    <a:pt x="94" y="141"/>
                    <a:pt x="94" y="141"/>
                  </a:cubicBezTo>
                  <a:cubicBezTo>
                    <a:pt x="78" y="141"/>
                    <a:pt x="78" y="141"/>
                    <a:pt x="78" y="141"/>
                  </a:cubicBezTo>
                  <a:close/>
                  <a:moveTo>
                    <a:pt x="48" y="54"/>
                  </a:moveTo>
                  <a:cubicBezTo>
                    <a:pt x="30" y="54"/>
                    <a:pt x="19" y="71"/>
                    <a:pt x="19" y="90"/>
                  </a:cubicBezTo>
                  <a:cubicBezTo>
                    <a:pt x="19" y="110"/>
                    <a:pt x="29" y="127"/>
                    <a:pt x="47" y="127"/>
                  </a:cubicBezTo>
                  <a:cubicBezTo>
                    <a:pt x="64" y="127"/>
                    <a:pt x="75" y="110"/>
                    <a:pt x="75" y="90"/>
                  </a:cubicBezTo>
                  <a:cubicBezTo>
                    <a:pt x="76" y="71"/>
                    <a:pt x="66" y="54"/>
                    <a:pt x="48"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 name="Freeform 49">
              <a:extLst>
                <a:ext uri="{FF2B5EF4-FFF2-40B4-BE49-F238E27FC236}">
                  <a16:creationId xmlns:a16="http://schemas.microsoft.com/office/drawing/2014/main" id="{746411D7-FE52-9D4A-5F9C-E781E2B0A65A}"/>
                </a:ext>
              </a:extLst>
            </p:cNvPr>
            <p:cNvSpPr>
              <a:spLocks/>
            </p:cNvSpPr>
            <p:nvPr/>
          </p:nvSpPr>
          <p:spPr bwMode="auto">
            <a:xfrm>
              <a:off x="3209926" y="152400"/>
              <a:ext cx="53975" cy="117475"/>
            </a:xfrm>
            <a:custGeom>
              <a:avLst/>
              <a:gdLst>
                <a:gd name="T0" fmla="*/ 61 w 64"/>
                <a:gd name="T1" fmla="*/ 18 h 142"/>
                <a:gd name="T2" fmla="*/ 49 w 64"/>
                <a:gd name="T3" fmla="*/ 15 h 142"/>
                <a:gd name="T4" fmla="*/ 36 w 64"/>
                <a:gd name="T5" fmla="*/ 21 h 142"/>
                <a:gd name="T6" fmla="*/ 34 w 64"/>
                <a:gd name="T7" fmla="*/ 35 h 142"/>
                <a:gd name="T8" fmla="*/ 34 w 64"/>
                <a:gd name="T9" fmla="*/ 43 h 142"/>
                <a:gd name="T10" fmla="*/ 59 w 64"/>
                <a:gd name="T11" fmla="*/ 43 h 142"/>
                <a:gd name="T12" fmla="*/ 59 w 64"/>
                <a:gd name="T13" fmla="*/ 57 h 142"/>
                <a:gd name="T14" fmla="*/ 34 w 64"/>
                <a:gd name="T15" fmla="*/ 57 h 142"/>
                <a:gd name="T16" fmla="*/ 34 w 64"/>
                <a:gd name="T17" fmla="*/ 142 h 142"/>
                <a:gd name="T18" fmla="*/ 15 w 64"/>
                <a:gd name="T19" fmla="*/ 142 h 142"/>
                <a:gd name="T20" fmla="*/ 15 w 64"/>
                <a:gd name="T21" fmla="*/ 57 h 142"/>
                <a:gd name="T22" fmla="*/ 0 w 64"/>
                <a:gd name="T23" fmla="*/ 57 h 142"/>
                <a:gd name="T24" fmla="*/ 0 w 64"/>
                <a:gd name="T25" fmla="*/ 43 h 142"/>
                <a:gd name="T26" fmla="*/ 15 w 64"/>
                <a:gd name="T27" fmla="*/ 43 h 142"/>
                <a:gd name="T28" fmla="*/ 15 w 64"/>
                <a:gd name="T29" fmla="*/ 32 h 142"/>
                <a:gd name="T30" fmla="*/ 22 w 64"/>
                <a:gd name="T31" fmla="*/ 9 h 142"/>
                <a:gd name="T32" fmla="*/ 45 w 64"/>
                <a:gd name="T33" fmla="*/ 0 h 142"/>
                <a:gd name="T34" fmla="*/ 64 w 64"/>
                <a:gd name="T35" fmla="*/ 4 h 142"/>
                <a:gd name="T36" fmla="*/ 61 w 64"/>
                <a:gd name="T37" fmla="*/ 1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 h="142">
                  <a:moveTo>
                    <a:pt x="61" y="18"/>
                  </a:moveTo>
                  <a:cubicBezTo>
                    <a:pt x="61" y="18"/>
                    <a:pt x="55" y="15"/>
                    <a:pt x="49" y="15"/>
                  </a:cubicBezTo>
                  <a:cubicBezTo>
                    <a:pt x="43" y="15"/>
                    <a:pt x="39" y="17"/>
                    <a:pt x="36" y="21"/>
                  </a:cubicBezTo>
                  <a:cubicBezTo>
                    <a:pt x="34" y="24"/>
                    <a:pt x="34" y="29"/>
                    <a:pt x="34" y="35"/>
                  </a:cubicBezTo>
                  <a:cubicBezTo>
                    <a:pt x="34" y="43"/>
                    <a:pt x="34" y="43"/>
                    <a:pt x="34" y="43"/>
                  </a:cubicBezTo>
                  <a:cubicBezTo>
                    <a:pt x="59" y="43"/>
                    <a:pt x="59" y="43"/>
                    <a:pt x="59" y="43"/>
                  </a:cubicBezTo>
                  <a:cubicBezTo>
                    <a:pt x="59" y="57"/>
                    <a:pt x="59" y="57"/>
                    <a:pt x="59" y="57"/>
                  </a:cubicBezTo>
                  <a:cubicBezTo>
                    <a:pt x="34" y="57"/>
                    <a:pt x="34" y="57"/>
                    <a:pt x="34" y="57"/>
                  </a:cubicBezTo>
                  <a:cubicBezTo>
                    <a:pt x="34" y="142"/>
                    <a:pt x="34" y="142"/>
                    <a:pt x="34" y="142"/>
                  </a:cubicBezTo>
                  <a:cubicBezTo>
                    <a:pt x="15" y="142"/>
                    <a:pt x="15" y="142"/>
                    <a:pt x="15" y="142"/>
                  </a:cubicBezTo>
                  <a:cubicBezTo>
                    <a:pt x="15" y="57"/>
                    <a:pt x="15" y="57"/>
                    <a:pt x="15" y="57"/>
                  </a:cubicBezTo>
                  <a:cubicBezTo>
                    <a:pt x="0" y="57"/>
                    <a:pt x="0" y="57"/>
                    <a:pt x="0" y="57"/>
                  </a:cubicBezTo>
                  <a:cubicBezTo>
                    <a:pt x="0" y="43"/>
                    <a:pt x="0" y="43"/>
                    <a:pt x="0" y="43"/>
                  </a:cubicBezTo>
                  <a:cubicBezTo>
                    <a:pt x="15" y="43"/>
                    <a:pt x="15" y="43"/>
                    <a:pt x="15" y="43"/>
                  </a:cubicBezTo>
                  <a:cubicBezTo>
                    <a:pt x="15" y="32"/>
                    <a:pt x="15" y="32"/>
                    <a:pt x="15" y="32"/>
                  </a:cubicBezTo>
                  <a:cubicBezTo>
                    <a:pt x="15" y="21"/>
                    <a:pt x="18" y="14"/>
                    <a:pt x="22" y="9"/>
                  </a:cubicBezTo>
                  <a:cubicBezTo>
                    <a:pt x="27" y="4"/>
                    <a:pt x="34" y="0"/>
                    <a:pt x="45" y="0"/>
                  </a:cubicBezTo>
                  <a:cubicBezTo>
                    <a:pt x="55" y="0"/>
                    <a:pt x="62" y="3"/>
                    <a:pt x="64" y="4"/>
                  </a:cubicBezTo>
                  <a:lnTo>
                    <a:pt x="61"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3" name="Freeform 50">
              <a:extLst>
                <a:ext uri="{FF2B5EF4-FFF2-40B4-BE49-F238E27FC236}">
                  <a16:creationId xmlns:a16="http://schemas.microsoft.com/office/drawing/2014/main" id="{71C2BF5D-0F27-5DC4-E839-53363129AF20}"/>
                </a:ext>
              </a:extLst>
            </p:cNvPr>
            <p:cNvSpPr>
              <a:spLocks/>
            </p:cNvSpPr>
            <p:nvPr/>
          </p:nvSpPr>
          <p:spPr bwMode="auto">
            <a:xfrm>
              <a:off x="3270251" y="185738"/>
              <a:ext cx="46038"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 name="Freeform 51">
              <a:extLst>
                <a:ext uri="{FF2B5EF4-FFF2-40B4-BE49-F238E27FC236}">
                  <a16:creationId xmlns:a16="http://schemas.microsoft.com/office/drawing/2014/main" id="{6AAE8FD2-F294-9C4A-F94A-068B4B7ABCFB}"/>
                </a:ext>
              </a:extLst>
            </p:cNvPr>
            <p:cNvSpPr>
              <a:spLocks noEditPoints="1"/>
            </p:cNvSpPr>
            <p:nvPr/>
          </p:nvSpPr>
          <p:spPr bwMode="auto">
            <a:xfrm>
              <a:off x="3321051" y="185738"/>
              <a:ext cx="79375" cy="85725"/>
            </a:xfrm>
            <a:custGeom>
              <a:avLst/>
              <a:gdLst>
                <a:gd name="T0" fmla="*/ 48 w 96"/>
                <a:gd name="T1" fmla="*/ 102 h 102"/>
                <a:gd name="T2" fmla="*/ 0 w 96"/>
                <a:gd name="T3" fmla="*/ 51 h 102"/>
                <a:gd name="T4" fmla="*/ 48 w 96"/>
                <a:gd name="T5" fmla="*/ 0 h 102"/>
                <a:gd name="T6" fmla="*/ 96 w 96"/>
                <a:gd name="T7" fmla="*/ 51 h 102"/>
                <a:gd name="T8" fmla="*/ 48 w 96"/>
                <a:gd name="T9" fmla="*/ 102 h 102"/>
                <a:gd name="T10" fmla="*/ 48 w 96"/>
                <a:gd name="T11" fmla="*/ 14 h 102"/>
                <a:gd name="T12" fmla="*/ 20 w 96"/>
                <a:gd name="T13" fmla="*/ 51 h 102"/>
                <a:gd name="T14" fmla="*/ 48 w 96"/>
                <a:gd name="T15" fmla="*/ 88 h 102"/>
                <a:gd name="T16" fmla="*/ 77 w 96"/>
                <a:gd name="T17" fmla="*/ 51 h 102"/>
                <a:gd name="T18" fmla="*/ 48 w 96"/>
                <a:gd name="T19" fmla="*/ 14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102">
                  <a:moveTo>
                    <a:pt x="48" y="102"/>
                  </a:moveTo>
                  <a:cubicBezTo>
                    <a:pt x="20" y="102"/>
                    <a:pt x="0" y="82"/>
                    <a:pt x="0" y="51"/>
                  </a:cubicBezTo>
                  <a:cubicBezTo>
                    <a:pt x="0" y="20"/>
                    <a:pt x="20" y="0"/>
                    <a:pt x="48" y="0"/>
                  </a:cubicBezTo>
                  <a:cubicBezTo>
                    <a:pt x="77" y="0"/>
                    <a:pt x="96" y="20"/>
                    <a:pt x="96" y="51"/>
                  </a:cubicBezTo>
                  <a:cubicBezTo>
                    <a:pt x="96" y="82"/>
                    <a:pt x="77" y="102"/>
                    <a:pt x="48" y="102"/>
                  </a:cubicBezTo>
                  <a:close/>
                  <a:moveTo>
                    <a:pt x="48" y="14"/>
                  </a:moveTo>
                  <a:cubicBezTo>
                    <a:pt x="30" y="14"/>
                    <a:pt x="20" y="29"/>
                    <a:pt x="20" y="51"/>
                  </a:cubicBezTo>
                  <a:cubicBezTo>
                    <a:pt x="20" y="72"/>
                    <a:pt x="30" y="88"/>
                    <a:pt x="48" y="88"/>
                  </a:cubicBezTo>
                  <a:cubicBezTo>
                    <a:pt x="67" y="88"/>
                    <a:pt x="77" y="72"/>
                    <a:pt x="77" y="51"/>
                  </a:cubicBezTo>
                  <a:cubicBezTo>
                    <a:pt x="77" y="29"/>
                    <a:pt x="67" y="14"/>
                    <a:pt x="48"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 name="Freeform 52">
              <a:extLst>
                <a:ext uri="{FF2B5EF4-FFF2-40B4-BE49-F238E27FC236}">
                  <a16:creationId xmlns:a16="http://schemas.microsoft.com/office/drawing/2014/main" id="{C590DB0F-DC19-CD6D-2F4D-61479185D8A5}"/>
                </a:ext>
              </a:extLst>
            </p:cNvPr>
            <p:cNvSpPr>
              <a:spLocks/>
            </p:cNvSpPr>
            <p:nvPr/>
          </p:nvSpPr>
          <p:spPr bwMode="auto">
            <a:xfrm>
              <a:off x="3419476" y="185738"/>
              <a:ext cx="117475" cy="84138"/>
            </a:xfrm>
            <a:custGeom>
              <a:avLst/>
              <a:gdLst>
                <a:gd name="T0" fmla="*/ 123 w 142"/>
                <a:gd name="T1" fmla="*/ 101 h 101"/>
                <a:gd name="T2" fmla="*/ 123 w 142"/>
                <a:gd name="T3" fmla="*/ 39 h 101"/>
                <a:gd name="T4" fmla="*/ 106 w 142"/>
                <a:gd name="T5" fmla="*/ 16 h 101"/>
                <a:gd name="T6" fmla="*/ 80 w 142"/>
                <a:gd name="T7" fmla="*/ 41 h 101"/>
                <a:gd name="T8" fmla="*/ 80 w 142"/>
                <a:gd name="T9" fmla="*/ 101 h 101"/>
                <a:gd name="T10" fmla="*/ 62 w 142"/>
                <a:gd name="T11" fmla="*/ 101 h 101"/>
                <a:gd name="T12" fmla="*/ 62 w 142"/>
                <a:gd name="T13" fmla="*/ 39 h 101"/>
                <a:gd name="T14" fmla="*/ 44 w 142"/>
                <a:gd name="T15" fmla="*/ 16 h 101"/>
                <a:gd name="T16" fmla="*/ 19 w 142"/>
                <a:gd name="T17" fmla="*/ 41 h 101"/>
                <a:gd name="T18" fmla="*/ 19 w 142"/>
                <a:gd name="T19" fmla="*/ 101 h 101"/>
                <a:gd name="T20" fmla="*/ 0 w 142"/>
                <a:gd name="T21" fmla="*/ 101 h 101"/>
                <a:gd name="T22" fmla="*/ 0 w 142"/>
                <a:gd name="T23" fmla="*/ 2 h 101"/>
                <a:gd name="T24" fmla="*/ 18 w 142"/>
                <a:gd name="T25" fmla="*/ 2 h 101"/>
                <a:gd name="T26" fmla="*/ 19 w 142"/>
                <a:gd name="T27" fmla="*/ 20 h 101"/>
                <a:gd name="T28" fmla="*/ 51 w 142"/>
                <a:gd name="T29" fmla="*/ 0 h 101"/>
                <a:gd name="T30" fmla="*/ 79 w 142"/>
                <a:gd name="T31" fmla="*/ 21 h 101"/>
                <a:gd name="T32" fmla="*/ 112 w 142"/>
                <a:gd name="T33" fmla="*/ 0 h 101"/>
                <a:gd name="T34" fmla="*/ 142 w 142"/>
                <a:gd name="T35" fmla="*/ 34 h 101"/>
                <a:gd name="T36" fmla="*/ 142 w 142"/>
                <a:gd name="T37" fmla="*/ 101 h 101"/>
                <a:gd name="T38" fmla="*/ 123 w 142"/>
                <a:gd name="T39"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2" h="101">
                  <a:moveTo>
                    <a:pt x="123" y="101"/>
                  </a:moveTo>
                  <a:cubicBezTo>
                    <a:pt x="123" y="39"/>
                    <a:pt x="123" y="39"/>
                    <a:pt x="123" y="39"/>
                  </a:cubicBezTo>
                  <a:cubicBezTo>
                    <a:pt x="123" y="26"/>
                    <a:pt x="120" y="16"/>
                    <a:pt x="106" y="16"/>
                  </a:cubicBezTo>
                  <a:cubicBezTo>
                    <a:pt x="91" y="16"/>
                    <a:pt x="81" y="34"/>
                    <a:pt x="80" y="41"/>
                  </a:cubicBezTo>
                  <a:cubicBezTo>
                    <a:pt x="80" y="101"/>
                    <a:pt x="80" y="101"/>
                    <a:pt x="80" y="101"/>
                  </a:cubicBezTo>
                  <a:cubicBezTo>
                    <a:pt x="62" y="101"/>
                    <a:pt x="62" y="101"/>
                    <a:pt x="62" y="101"/>
                  </a:cubicBezTo>
                  <a:cubicBezTo>
                    <a:pt x="62" y="39"/>
                    <a:pt x="62" y="39"/>
                    <a:pt x="62" y="39"/>
                  </a:cubicBezTo>
                  <a:cubicBezTo>
                    <a:pt x="62" y="26"/>
                    <a:pt x="59" y="16"/>
                    <a:pt x="44" y="16"/>
                  </a:cubicBezTo>
                  <a:cubicBezTo>
                    <a:pt x="30" y="16"/>
                    <a:pt x="20" y="34"/>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5" y="9"/>
                    <a:pt x="37" y="0"/>
                    <a:pt x="51" y="0"/>
                  </a:cubicBezTo>
                  <a:cubicBezTo>
                    <a:pt x="64" y="0"/>
                    <a:pt x="75" y="6"/>
                    <a:pt x="79" y="21"/>
                  </a:cubicBezTo>
                  <a:cubicBezTo>
                    <a:pt x="86" y="9"/>
                    <a:pt x="98" y="0"/>
                    <a:pt x="112" y="0"/>
                  </a:cubicBezTo>
                  <a:cubicBezTo>
                    <a:pt x="128" y="0"/>
                    <a:pt x="142" y="9"/>
                    <a:pt x="142" y="34"/>
                  </a:cubicBezTo>
                  <a:cubicBezTo>
                    <a:pt x="142" y="101"/>
                    <a:pt x="142" y="101"/>
                    <a:pt x="142" y="101"/>
                  </a:cubicBezTo>
                  <a:cubicBezTo>
                    <a:pt x="123" y="101"/>
                    <a:pt x="123" y="101"/>
                    <a:pt x="123"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6" name="Freeform 53">
              <a:extLst>
                <a:ext uri="{FF2B5EF4-FFF2-40B4-BE49-F238E27FC236}">
                  <a16:creationId xmlns:a16="http://schemas.microsoft.com/office/drawing/2014/main" id="{975A0B57-FD60-D7A6-C45A-346EA17AEAA2}"/>
                </a:ext>
              </a:extLst>
            </p:cNvPr>
            <p:cNvSpPr>
              <a:spLocks/>
            </p:cNvSpPr>
            <p:nvPr/>
          </p:nvSpPr>
          <p:spPr bwMode="auto">
            <a:xfrm>
              <a:off x="3594101" y="157163"/>
              <a:ext cx="69850" cy="112713"/>
            </a:xfrm>
            <a:custGeom>
              <a:avLst/>
              <a:gdLst>
                <a:gd name="T0" fmla="*/ 0 w 44"/>
                <a:gd name="T1" fmla="*/ 71 h 71"/>
                <a:gd name="T2" fmla="*/ 0 w 44"/>
                <a:gd name="T3" fmla="*/ 0 h 71"/>
                <a:gd name="T4" fmla="*/ 43 w 44"/>
                <a:gd name="T5" fmla="*/ 0 h 71"/>
                <a:gd name="T6" fmla="*/ 43 w 44"/>
                <a:gd name="T7" fmla="*/ 8 h 71"/>
                <a:gd name="T8" fmla="*/ 10 w 44"/>
                <a:gd name="T9" fmla="*/ 8 h 71"/>
                <a:gd name="T10" fmla="*/ 10 w 44"/>
                <a:gd name="T11" fmla="*/ 29 h 71"/>
                <a:gd name="T12" fmla="*/ 41 w 44"/>
                <a:gd name="T13" fmla="*/ 29 h 71"/>
                <a:gd name="T14" fmla="*/ 41 w 44"/>
                <a:gd name="T15" fmla="*/ 38 h 71"/>
                <a:gd name="T16" fmla="*/ 10 w 44"/>
                <a:gd name="T17" fmla="*/ 38 h 71"/>
                <a:gd name="T18" fmla="*/ 10 w 44"/>
                <a:gd name="T19" fmla="*/ 62 h 71"/>
                <a:gd name="T20" fmla="*/ 44 w 44"/>
                <a:gd name="T21" fmla="*/ 62 h 71"/>
                <a:gd name="T22" fmla="*/ 44 w 44"/>
                <a:gd name="T23" fmla="*/ 71 h 71"/>
                <a:gd name="T24" fmla="*/ 0 w 44"/>
                <a:gd name="T25" fmla="*/ 71 h 71"/>
                <a:gd name="T26" fmla="*/ 0 w 44"/>
                <a:gd name="T27"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71">
                  <a:moveTo>
                    <a:pt x="0" y="71"/>
                  </a:moveTo>
                  <a:lnTo>
                    <a:pt x="0" y="0"/>
                  </a:lnTo>
                  <a:lnTo>
                    <a:pt x="43" y="0"/>
                  </a:lnTo>
                  <a:lnTo>
                    <a:pt x="43" y="8"/>
                  </a:lnTo>
                  <a:lnTo>
                    <a:pt x="10" y="8"/>
                  </a:lnTo>
                  <a:lnTo>
                    <a:pt x="10" y="29"/>
                  </a:lnTo>
                  <a:lnTo>
                    <a:pt x="41" y="29"/>
                  </a:lnTo>
                  <a:lnTo>
                    <a:pt x="41" y="38"/>
                  </a:lnTo>
                  <a:lnTo>
                    <a:pt x="10" y="38"/>
                  </a:lnTo>
                  <a:lnTo>
                    <a:pt x="10" y="62"/>
                  </a:lnTo>
                  <a:lnTo>
                    <a:pt x="44" y="62"/>
                  </a:lnTo>
                  <a:lnTo>
                    <a:pt x="44" y="71"/>
                  </a:lnTo>
                  <a:lnTo>
                    <a:pt x="0" y="71"/>
                  </a:lnTo>
                  <a:lnTo>
                    <a:pt x="0" y="7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7" name="Freeform 54">
              <a:extLst>
                <a:ext uri="{FF2B5EF4-FFF2-40B4-BE49-F238E27FC236}">
                  <a16:creationId xmlns:a16="http://schemas.microsoft.com/office/drawing/2014/main" id="{E8018739-B110-09C4-D3DE-76CFD23BB4E9}"/>
                </a:ext>
              </a:extLst>
            </p:cNvPr>
            <p:cNvSpPr>
              <a:spLocks/>
            </p:cNvSpPr>
            <p:nvPr/>
          </p:nvSpPr>
          <p:spPr bwMode="auto">
            <a:xfrm>
              <a:off x="3671888" y="188913"/>
              <a:ext cx="77788" cy="80963"/>
            </a:xfrm>
            <a:custGeom>
              <a:avLst/>
              <a:gdLst>
                <a:gd name="T0" fmla="*/ 38 w 49"/>
                <a:gd name="T1" fmla="*/ 51 h 51"/>
                <a:gd name="T2" fmla="*/ 24 w 49"/>
                <a:gd name="T3" fmla="*/ 30 h 51"/>
                <a:gd name="T4" fmla="*/ 11 w 49"/>
                <a:gd name="T5" fmla="*/ 51 h 51"/>
                <a:gd name="T6" fmla="*/ 0 w 49"/>
                <a:gd name="T7" fmla="*/ 51 h 51"/>
                <a:gd name="T8" fmla="*/ 18 w 49"/>
                <a:gd name="T9" fmla="*/ 25 h 51"/>
                <a:gd name="T10" fmla="*/ 1 w 49"/>
                <a:gd name="T11" fmla="*/ 0 h 51"/>
                <a:gd name="T12" fmla="*/ 12 w 49"/>
                <a:gd name="T13" fmla="*/ 0 h 51"/>
                <a:gd name="T14" fmla="*/ 25 w 49"/>
                <a:gd name="T15" fmla="*/ 19 h 51"/>
                <a:gd name="T16" fmla="*/ 37 w 49"/>
                <a:gd name="T17" fmla="*/ 0 h 51"/>
                <a:gd name="T18" fmla="*/ 48 w 49"/>
                <a:gd name="T19" fmla="*/ 0 h 51"/>
                <a:gd name="T20" fmla="*/ 30 w 49"/>
                <a:gd name="T21" fmla="*/ 25 h 51"/>
                <a:gd name="T22" fmla="*/ 49 w 49"/>
                <a:gd name="T23" fmla="*/ 51 h 51"/>
                <a:gd name="T24" fmla="*/ 38 w 49"/>
                <a:gd name="T2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1">
                  <a:moveTo>
                    <a:pt x="38" y="51"/>
                  </a:moveTo>
                  <a:lnTo>
                    <a:pt x="24" y="30"/>
                  </a:lnTo>
                  <a:lnTo>
                    <a:pt x="11" y="51"/>
                  </a:lnTo>
                  <a:lnTo>
                    <a:pt x="0" y="51"/>
                  </a:lnTo>
                  <a:lnTo>
                    <a:pt x="18" y="25"/>
                  </a:lnTo>
                  <a:lnTo>
                    <a:pt x="1" y="0"/>
                  </a:lnTo>
                  <a:lnTo>
                    <a:pt x="12" y="0"/>
                  </a:lnTo>
                  <a:lnTo>
                    <a:pt x="25" y="19"/>
                  </a:lnTo>
                  <a:lnTo>
                    <a:pt x="37" y="0"/>
                  </a:lnTo>
                  <a:lnTo>
                    <a:pt x="48" y="0"/>
                  </a:lnTo>
                  <a:lnTo>
                    <a:pt x="30" y="25"/>
                  </a:lnTo>
                  <a:lnTo>
                    <a:pt x="49" y="51"/>
                  </a:lnTo>
                  <a:lnTo>
                    <a:pt x="38"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8" name="Freeform 55">
              <a:extLst>
                <a:ext uri="{FF2B5EF4-FFF2-40B4-BE49-F238E27FC236}">
                  <a16:creationId xmlns:a16="http://schemas.microsoft.com/office/drawing/2014/main" id="{6262A5DA-588E-44E3-D3E5-B27EFDFBA451}"/>
                </a:ext>
              </a:extLst>
            </p:cNvPr>
            <p:cNvSpPr>
              <a:spLocks noEditPoints="1"/>
            </p:cNvSpPr>
            <p:nvPr/>
          </p:nvSpPr>
          <p:spPr bwMode="auto">
            <a:xfrm>
              <a:off x="3763963" y="185738"/>
              <a:ext cx="77788" cy="114300"/>
            </a:xfrm>
            <a:custGeom>
              <a:avLst/>
              <a:gdLst>
                <a:gd name="T0" fmla="*/ 49 w 94"/>
                <a:gd name="T1" fmla="*/ 102 h 136"/>
                <a:gd name="T2" fmla="*/ 18 w 94"/>
                <a:gd name="T3" fmla="*/ 85 h 136"/>
                <a:gd name="T4" fmla="*/ 18 w 94"/>
                <a:gd name="T5" fmla="*/ 136 h 136"/>
                <a:gd name="T6" fmla="*/ 0 w 94"/>
                <a:gd name="T7" fmla="*/ 136 h 136"/>
                <a:gd name="T8" fmla="*/ 0 w 94"/>
                <a:gd name="T9" fmla="*/ 1 h 136"/>
                <a:gd name="T10" fmla="*/ 17 w 94"/>
                <a:gd name="T11" fmla="*/ 1 h 136"/>
                <a:gd name="T12" fmla="*/ 18 w 94"/>
                <a:gd name="T13" fmla="*/ 17 h 136"/>
                <a:gd name="T14" fmla="*/ 51 w 94"/>
                <a:gd name="T15" fmla="*/ 0 h 136"/>
                <a:gd name="T16" fmla="*/ 94 w 94"/>
                <a:gd name="T17" fmla="*/ 51 h 136"/>
                <a:gd name="T18" fmla="*/ 49 w 94"/>
                <a:gd name="T19" fmla="*/ 102 h 136"/>
                <a:gd name="T20" fmla="*/ 46 w 94"/>
                <a:gd name="T21" fmla="*/ 14 h 136"/>
                <a:gd name="T22" fmla="*/ 17 w 94"/>
                <a:gd name="T23" fmla="*/ 50 h 136"/>
                <a:gd name="T24" fmla="*/ 45 w 94"/>
                <a:gd name="T25" fmla="*/ 87 h 136"/>
                <a:gd name="T26" fmla="*/ 74 w 94"/>
                <a:gd name="T27" fmla="*/ 50 h 136"/>
                <a:gd name="T28" fmla="*/ 46 w 94"/>
                <a:gd name="T29" fmla="*/ 1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36">
                  <a:moveTo>
                    <a:pt x="49" y="102"/>
                  </a:moveTo>
                  <a:cubicBezTo>
                    <a:pt x="29" y="102"/>
                    <a:pt x="21" y="89"/>
                    <a:pt x="18" y="85"/>
                  </a:cubicBezTo>
                  <a:cubicBezTo>
                    <a:pt x="18" y="136"/>
                    <a:pt x="18" y="136"/>
                    <a:pt x="18" y="136"/>
                  </a:cubicBezTo>
                  <a:cubicBezTo>
                    <a:pt x="0" y="136"/>
                    <a:pt x="0" y="136"/>
                    <a:pt x="0" y="136"/>
                  </a:cubicBezTo>
                  <a:cubicBezTo>
                    <a:pt x="0" y="1"/>
                    <a:pt x="0" y="1"/>
                    <a:pt x="0" y="1"/>
                  </a:cubicBezTo>
                  <a:cubicBezTo>
                    <a:pt x="17" y="1"/>
                    <a:pt x="17" y="1"/>
                    <a:pt x="17" y="1"/>
                  </a:cubicBezTo>
                  <a:cubicBezTo>
                    <a:pt x="18" y="17"/>
                    <a:pt x="18" y="17"/>
                    <a:pt x="18" y="17"/>
                  </a:cubicBezTo>
                  <a:cubicBezTo>
                    <a:pt x="20" y="15"/>
                    <a:pt x="30" y="0"/>
                    <a:pt x="51" y="0"/>
                  </a:cubicBezTo>
                  <a:cubicBezTo>
                    <a:pt x="78" y="0"/>
                    <a:pt x="94" y="21"/>
                    <a:pt x="94" y="51"/>
                  </a:cubicBezTo>
                  <a:cubicBezTo>
                    <a:pt x="93" y="81"/>
                    <a:pt x="75" y="102"/>
                    <a:pt x="49" y="102"/>
                  </a:cubicBezTo>
                  <a:close/>
                  <a:moveTo>
                    <a:pt x="46" y="14"/>
                  </a:moveTo>
                  <a:cubicBezTo>
                    <a:pt x="29" y="14"/>
                    <a:pt x="17" y="31"/>
                    <a:pt x="17" y="50"/>
                  </a:cubicBezTo>
                  <a:cubicBezTo>
                    <a:pt x="17" y="70"/>
                    <a:pt x="28" y="87"/>
                    <a:pt x="45" y="87"/>
                  </a:cubicBezTo>
                  <a:cubicBezTo>
                    <a:pt x="62" y="87"/>
                    <a:pt x="74" y="70"/>
                    <a:pt x="74" y="50"/>
                  </a:cubicBezTo>
                  <a:cubicBezTo>
                    <a:pt x="74" y="31"/>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9" name="Freeform 56">
              <a:extLst>
                <a:ext uri="{FF2B5EF4-FFF2-40B4-BE49-F238E27FC236}">
                  <a16:creationId xmlns:a16="http://schemas.microsoft.com/office/drawing/2014/main" id="{35512E43-0E79-8BBC-F997-A442D44277DD}"/>
                </a:ext>
              </a:extLst>
            </p:cNvPr>
            <p:cNvSpPr>
              <a:spLocks noEditPoints="1"/>
            </p:cNvSpPr>
            <p:nvPr/>
          </p:nvSpPr>
          <p:spPr bwMode="auto">
            <a:xfrm>
              <a:off x="3852863"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5"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0" name="Freeform 57">
              <a:extLst>
                <a:ext uri="{FF2B5EF4-FFF2-40B4-BE49-F238E27FC236}">
                  <a16:creationId xmlns:a16="http://schemas.microsoft.com/office/drawing/2014/main" id="{FEF6EF1B-2A95-0FAE-281F-3A8B2AACAC0B}"/>
                </a:ext>
              </a:extLst>
            </p:cNvPr>
            <p:cNvSpPr>
              <a:spLocks/>
            </p:cNvSpPr>
            <p:nvPr/>
          </p:nvSpPr>
          <p:spPr bwMode="auto">
            <a:xfrm>
              <a:off x="3946526" y="185738"/>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 name="Freeform 58">
              <a:extLst>
                <a:ext uri="{FF2B5EF4-FFF2-40B4-BE49-F238E27FC236}">
                  <a16:creationId xmlns:a16="http://schemas.microsoft.com/office/drawing/2014/main" id="{AF31A35E-7433-891D-44E8-BEA36D454EE3}"/>
                </a:ext>
              </a:extLst>
            </p:cNvPr>
            <p:cNvSpPr>
              <a:spLocks noEditPoints="1"/>
            </p:cNvSpPr>
            <p:nvPr/>
          </p:nvSpPr>
          <p:spPr bwMode="auto">
            <a:xfrm>
              <a:off x="4005263" y="150813"/>
              <a:ext cx="20638" cy="119063"/>
            </a:xfrm>
            <a:custGeom>
              <a:avLst/>
              <a:gdLst>
                <a:gd name="T0" fmla="*/ 13 w 26"/>
                <a:gd name="T1" fmla="*/ 25 h 144"/>
                <a:gd name="T2" fmla="*/ 0 w 26"/>
                <a:gd name="T3" fmla="*/ 13 h 144"/>
                <a:gd name="T4" fmla="*/ 13 w 26"/>
                <a:gd name="T5" fmla="*/ 0 h 144"/>
                <a:gd name="T6" fmla="*/ 26 w 26"/>
                <a:gd name="T7" fmla="*/ 12 h 144"/>
                <a:gd name="T8" fmla="*/ 13 w 26"/>
                <a:gd name="T9" fmla="*/ 25 h 144"/>
                <a:gd name="T10" fmla="*/ 3 w 26"/>
                <a:gd name="T11" fmla="*/ 144 h 144"/>
                <a:gd name="T12" fmla="*/ 3 w 26"/>
                <a:gd name="T13" fmla="*/ 45 h 144"/>
                <a:gd name="T14" fmla="*/ 22 w 26"/>
                <a:gd name="T15" fmla="*/ 45 h 144"/>
                <a:gd name="T16" fmla="*/ 22 w 26"/>
                <a:gd name="T17" fmla="*/ 144 h 144"/>
                <a:gd name="T18" fmla="*/ 3 w 26"/>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4">
                  <a:moveTo>
                    <a:pt x="13" y="25"/>
                  </a:moveTo>
                  <a:cubicBezTo>
                    <a:pt x="6" y="25"/>
                    <a:pt x="0" y="20"/>
                    <a:pt x="0" y="13"/>
                  </a:cubicBezTo>
                  <a:cubicBezTo>
                    <a:pt x="0" y="6"/>
                    <a:pt x="6" y="0"/>
                    <a:pt x="13" y="0"/>
                  </a:cubicBezTo>
                  <a:cubicBezTo>
                    <a:pt x="20" y="0"/>
                    <a:pt x="26" y="6"/>
                    <a:pt x="26" y="12"/>
                  </a:cubicBezTo>
                  <a:cubicBezTo>
                    <a:pt x="26" y="19"/>
                    <a:pt x="20" y="25"/>
                    <a:pt x="13"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2" name="Freeform 59">
              <a:extLst>
                <a:ext uri="{FF2B5EF4-FFF2-40B4-BE49-F238E27FC236}">
                  <a16:creationId xmlns:a16="http://schemas.microsoft.com/office/drawing/2014/main" id="{011AEB08-8C96-F19B-82E4-848E1AED67AD}"/>
                </a:ext>
              </a:extLst>
            </p:cNvPr>
            <p:cNvSpPr>
              <a:spLocks noEditPoints="1"/>
            </p:cNvSpPr>
            <p:nvPr/>
          </p:nvSpPr>
          <p:spPr bwMode="auto">
            <a:xfrm>
              <a:off x="4041776"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 name="Freeform 60">
              <a:extLst>
                <a:ext uri="{FF2B5EF4-FFF2-40B4-BE49-F238E27FC236}">
                  <a16:creationId xmlns:a16="http://schemas.microsoft.com/office/drawing/2014/main" id="{131EA098-7609-E572-FDAB-89536CA9855D}"/>
                </a:ext>
              </a:extLst>
            </p:cNvPr>
            <p:cNvSpPr>
              <a:spLocks/>
            </p:cNvSpPr>
            <p:nvPr/>
          </p:nvSpPr>
          <p:spPr bwMode="auto">
            <a:xfrm>
              <a:off x="4135438" y="185738"/>
              <a:ext cx="69850" cy="84138"/>
            </a:xfrm>
            <a:custGeom>
              <a:avLst/>
              <a:gdLst>
                <a:gd name="T0" fmla="*/ 65 w 84"/>
                <a:gd name="T1" fmla="*/ 101 h 101"/>
                <a:gd name="T2" fmla="*/ 65 w 84"/>
                <a:gd name="T3" fmla="*/ 41 h 101"/>
                <a:gd name="T4" fmla="*/ 45 w 84"/>
                <a:gd name="T5" fmla="*/ 16 h 101"/>
                <a:gd name="T6" fmla="*/ 19 w 84"/>
                <a:gd name="T7" fmla="*/ 41 h 101"/>
                <a:gd name="T8" fmla="*/ 19 w 84"/>
                <a:gd name="T9" fmla="*/ 101 h 101"/>
                <a:gd name="T10" fmla="*/ 0 w 84"/>
                <a:gd name="T11" fmla="*/ 101 h 101"/>
                <a:gd name="T12" fmla="*/ 0 w 84"/>
                <a:gd name="T13" fmla="*/ 2 h 101"/>
                <a:gd name="T14" fmla="*/ 18 w 84"/>
                <a:gd name="T15" fmla="*/ 2 h 101"/>
                <a:gd name="T16" fmla="*/ 19 w 84"/>
                <a:gd name="T17" fmla="*/ 20 h 101"/>
                <a:gd name="T18" fmla="*/ 52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1"/>
                    <a:pt x="65" y="41"/>
                    <a:pt x="65" y="41"/>
                  </a:cubicBezTo>
                  <a:cubicBezTo>
                    <a:pt x="65" y="26"/>
                    <a:pt x="60" y="16"/>
                    <a:pt x="45" y="16"/>
                  </a:cubicBezTo>
                  <a:cubicBezTo>
                    <a:pt x="30" y="16"/>
                    <a:pt x="21" y="32"/>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2"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4" name="Freeform 61">
              <a:extLst>
                <a:ext uri="{FF2B5EF4-FFF2-40B4-BE49-F238E27FC236}">
                  <a16:creationId xmlns:a16="http://schemas.microsoft.com/office/drawing/2014/main" id="{8CB86734-E125-A2B2-51F8-7EC52DBF269F}"/>
                </a:ext>
              </a:extLst>
            </p:cNvPr>
            <p:cNvSpPr>
              <a:spLocks/>
            </p:cNvSpPr>
            <p:nvPr/>
          </p:nvSpPr>
          <p:spPr bwMode="auto">
            <a:xfrm>
              <a:off x="4221163" y="185738"/>
              <a:ext cx="71438" cy="85725"/>
            </a:xfrm>
            <a:custGeom>
              <a:avLst/>
              <a:gdLst>
                <a:gd name="T0" fmla="*/ 76 w 86"/>
                <a:gd name="T1" fmla="*/ 28 h 103"/>
                <a:gd name="T2" fmla="*/ 51 w 86"/>
                <a:gd name="T3" fmla="*/ 15 h 103"/>
                <a:gd name="T4" fmla="*/ 20 w 86"/>
                <a:gd name="T5" fmla="*/ 51 h 103"/>
                <a:gd name="T6" fmla="*/ 50 w 86"/>
                <a:gd name="T7" fmla="*/ 86 h 103"/>
                <a:gd name="T8" fmla="*/ 76 w 86"/>
                <a:gd name="T9" fmla="*/ 73 h 103"/>
                <a:gd name="T10" fmla="*/ 86 w 86"/>
                <a:gd name="T11" fmla="*/ 85 h 103"/>
                <a:gd name="T12" fmla="*/ 47 w 86"/>
                <a:gd name="T13" fmla="*/ 103 h 103"/>
                <a:gd name="T14" fmla="*/ 0 w 86"/>
                <a:gd name="T15" fmla="*/ 51 h 103"/>
                <a:gd name="T16" fmla="*/ 48 w 86"/>
                <a:gd name="T17" fmla="*/ 0 h 103"/>
                <a:gd name="T18" fmla="*/ 85 w 86"/>
                <a:gd name="T19" fmla="*/ 17 h 103"/>
                <a:gd name="T20" fmla="*/ 76 w 86"/>
                <a:gd name="T21" fmla="*/ 28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6" h="103">
                  <a:moveTo>
                    <a:pt x="76" y="28"/>
                  </a:moveTo>
                  <a:cubicBezTo>
                    <a:pt x="76" y="28"/>
                    <a:pt x="67" y="15"/>
                    <a:pt x="51" y="15"/>
                  </a:cubicBezTo>
                  <a:cubicBezTo>
                    <a:pt x="34" y="15"/>
                    <a:pt x="20" y="27"/>
                    <a:pt x="20" y="51"/>
                  </a:cubicBezTo>
                  <a:cubicBezTo>
                    <a:pt x="20" y="75"/>
                    <a:pt x="34" y="86"/>
                    <a:pt x="50" y="86"/>
                  </a:cubicBezTo>
                  <a:cubicBezTo>
                    <a:pt x="66" y="86"/>
                    <a:pt x="76" y="74"/>
                    <a:pt x="76" y="73"/>
                  </a:cubicBezTo>
                  <a:cubicBezTo>
                    <a:pt x="86" y="85"/>
                    <a:pt x="86" y="85"/>
                    <a:pt x="86" y="85"/>
                  </a:cubicBezTo>
                  <a:cubicBezTo>
                    <a:pt x="85" y="86"/>
                    <a:pt x="74" y="103"/>
                    <a:pt x="47" y="103"/>
                  </a:cubicBezTo>
                  <a:cubicBezTo>
                    <a:pt x="21" y="103"/>
                    <a:pt x="0" y="83"/>
                    <a:pt x="0" y="51"/>
                  </a:cubicBezTo>
                  <a:cubicBezTo>
                    <a:pt x="0" y="19"/>
                    <a:pt x="22" y="0"/>
                    <a:pt x="48" y="0"/>
                  </a:cubicBezTo>
                  <a:cubicBezTo>
                    <a:pt x="74" y="0"/>
                    <a:pt x="84" y="16"/>
                    <a:pt x="85" y="17"/>
                  </a:cubicBezTo>
                  <a:lnTo>
                    <a:pt x="76"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 name="Freeform 62">
              <a:extLst>
                <a:ext uri="{FF2B5EF4-FFF2-40B4-BE49-F238E27FC236}">
                  <a16:creationId xmlns:a16="http://schemas.microsoft.com/office/drawing/2014/main" id="{E2BA6FAC-BC0B-955C-76C2-7569276E7C26}"/>
                </a:ext>
              </a:extLst>
            </p:cNvPr>
            <p:cNvSpPr>
              <a:spLocks noEditPoints="1"/>
            </p:cNvSpPr>
            <p:nvPr/>
          </p:nvSpPr>
          <p:spPr bwMode="auto">
            <a:xfrm>
              <a:off x="43037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1"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 name="Rectangle 63">
              <a:extLst>
                <a:ext uri="{FF2B5EF4-FFF2-40B4-BE49-F238E27FC236}">
                  <a16:creationId xmlns:a16="http://schemas.microsoft.com/office/drawing/2014/main" id="{8B1668FC-ED11-4E5F-5CD7-B8AECBE72E88}"/>
                </a:ext>
              </a:extLst>
            </p:cNvPr>
            <p:cNvSpPr>
              <a:spLocks noChangeArrowheads="1"/>
            </p:cNvSpPr>
            <p:nvPr/>
          </p:nvSpPr>
          <p:spPr bwMode="auto">
            <a:xfrm>
              <a:off x="2271713" y="-269875"/>
              <a:ext cx="12700" cy="7731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 name="Oval 64">
              <a:extLst>
                <a:ext uri="{FF2B5EF4-FFF2-40B4-BE49-F238E27FC236}">
                  <a16:creationId xmlns:a16="http://schemas.microsoft.com/office/drawing/2014/main" id="{E764F59C-9348-969F-DC4C-91400D94748F}"/>
                </a:ext>
              </a:extLst>
            </p:cNvPr>
            <p:cNvSpPr>
              <a:spLocks noChangeArrowheads="1"/>
            </p:cNvSpPr>
            <p:nvPr/>
          </p:nvSpPr>
          <p:spPr bwMode="auto">
            <a:xfrm>
              <a:off x="911226" y="-279400"/>
              <a:ext cx="119063" cy="1206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8" name="Oval 65">
              <a:extLst>
                <a:ext uri="{FF2B5EF4-FFF2-40B4-BE49-F238E27FC236}">
                  <a16:creationId xmlns:a16="http://schemas.microsoft.com/office/drawing/2014/main" id="{0C6CC64C-557B-7855-41F2-B4CCE30CCF03}"/>
                </a:ext>
              </a:extLst>
            </p:cNvPr>
            <p:cNvSpPr>
              <a:spLocks noChangeArrowheads="1"/>
            </p:cNvSpPr>
            <p:nvPr/>
          </p:nvSpPr>
          <p:spPr bwMode="auto">
            <a:xfrm>
              <a:off x="752476" y="-269875"/>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9" name="Oval 66">
              <a:extLst>
                <a:ext uri="{FF2B5EF4-FFF2-40B4-BE49-F238E27FC236}">
                  <a16:creationId xmlns:a16="http://schemas.microsoft.com/office/drawing/2014/main" id="{6F43F3D1-B8CB-54F6-36F7-16314257D69B}"/>
                </a:ext>
              </a:extLst>
            </p:cNvPr>
            <p:cNvSpPr>
              <a:spLocks noChangeArrowheads="1"/>
            </p:cNvSpPr>
            <p:nvPr/>
          </p:nvSpPr>
          <p:spPr bwMode="auto">
            <a:xfrm>
              <a:off x="919163" y="-103188"/>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0" name="Oval 67">
              <a:extLst>
                <a:ext uri="{FF2B5EF4-FFF2-40B4-BE49-F238E27FC236}">
                  <a16:creationId xmlns:a16="http://schemas.microsoft.com/office/drawing/2014/main" id="{92E571BB-D352-2156-6D4A-C44BE8B1DEC3}"/>
                </a:ext>
              </a:extLst>
            </p:cNvPr>
            <p:cNvSpPr>
              <a:spLocks noChangeArrowheads="1"/>
            </p:cNvSpPr>
            <p:nvPr/>
          </p:nvSpPr>
          <p:spPr bwMode="auto">
            <a:xfrm>
              <a:off x="927101" y="53975"/>
              <a:ext cx="85725"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1" name="Oval 68">
              <a:extLst>
                <a:ext uri="{FF2B5EF4-FFF2-40B4-BE49-F238E27FC236}">
                  <a16:creationId xmlns:a16="http://schemas.microsoft.com/office/drawing/2014/main" id="{7A8957F8-68A4-3EE6-C67A-79E4C3B0E740}"/>
                </a:ext>
              </a:extLst>
            </p:cNvPr>
            <p:cNvSpPr>
              <a:spLocks noChangeArrowheads="1"/>
            </p:cNvSpPr>
            <p:nvPr/>
          </p:nvSpPr>
          <p:spPr bwMode="auto">
            <a:xfrm>
              <a:off x="760413" y="-95250"/>
              <a:ext cx="87313"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2" name="Oval 69">
              <a:extLst>
                <a:ext uri="{FF2B5EF4-FFF2-40B4-BE49-F238E27FC236}">
                  <a16:creationId xmlns:a16="http://schemas.microsoft.com/office/drawing/2014/main" id="{E37C8ED8-118C-127C-C8D8-93DB49103625}"/>
                </a:ext>
              </a:extLst>
            </p:cNvPr>
            <p:cNvSpPr>
              <a:spLocks noChangeArrowheads="1"/>
            </p:cNvSpPr>
            <p:nvPr/>
          </p:nvSpPr>
          <p:spPr bwMode="auto">
            <a:xfrm>
              <a:off x="611188" y="-261938"/>
              <a:ext cx="85725"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 name="TextBox 2">
            <a:extLst>
              <a:ext uri="{FF2B5EF4-FFF2-40B4-BE49-F238E27FC236}">
                <a16:creationId xmlns:a16="http://schemas.microsoft.com/office/drawing/2014/main" id="{BFFC5C2C-B337-3578-4DEF-5FA5EAEA706D}"/>
              </a:ext>
            </a:extLst>
          </p:cNvPr>
          <p:cNvSpPr txBox="1"/>
          <p:nvPr/>
        </p:nvSpPr>
        <p:spPr>
          <a:xfrm>
            <a:off x="1516830" y="6334188"/>
            <a:ext cx="5719046" cy="153888"/>
          </a:xfrm>
          <a:prstGeom prst="rect">
            <a:avLst/>
          </a:prstGeom>
          <a:noFill/>
        </p:spPr>
        <p:txBody>
          <a:bodyPr wrap="square" lIns="0" tIns="0" rIns="0" bIns="0" rtlCol="0">
            <a:spAutoFit/>
          </a:bodyPr>
          <a:lstStyle/>
          <a:p>
            <a:pPr algn="ctr"/>
            <a:r>
              <a:rPr lang="en-US" sz="1000" dirty="0">
                <a:solidFill>
                  <a:schemeClr val="bg1"/>
                </a:solidFill>
              </a:rPr>
              <a:t>Includes content supplied by Sales Benchmark Index; Copyright © Sales Benchmark Index, 2022</a:t>
            </a:r>
          </a:p>
        </p:txBody>
      </p:sp>
    </p:spTree>
    <p:extLst>
      <p:ext uri="{BB962C8B-B14F-4D97-AF65-F5344CB8AC3E}">
        <p14:creationId xmlns:p14="http://schemas.microsoft.com/office/powerpoint/2010/main" val="17641978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4_Title Slide blue dots bkdg">
    <p:bg>
      <p:bgPr>
        <a:solidFill>
          <a:schemeClr val="accent1"/>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64658552-6E07-9117-0CA9-3B60B698736B}"/>
              </a:ext>
            </a:extLst>
          </p:cNvPr>
          <p:cNvGraphicFramePr>
            <a:graphicFrameLocks noChangeAspect="1"/>
          </p:cNvGraphicFramePr>
          <p:nvPr>
            <p:custDataLst>
              <p:tags r:id="rId1"/>
            </p:custDataLst>
            <p:extLst>
              <p:ext uri="{D42A27DB-BD31-4B8C-83A1-F6EECF244321}">
                <p14:modId xmlns:p14="http://schemas.microsoft.com/office/powerpoint/2010/main" val="238524892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4" name="Object 3" hidden="1">
                        <a:extLst>
                          <a:ext uri="{FF2B5EF4-FFF2-40B4-BE49-F238E27FC236}">
                            <a16:creationId xmlns:a16="http://schemas.microsoft.com/office/drawing/2014/main" id="{64658552-6E07-9117-0CA9-3B60B698736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5" name="Picture 4" descr="A picture containing text&#10;&#10;Description automatically generated">
            <a:extLst>
              <a:ext uri="{FF2B5EF4-FFF2-40B4-BE49-F238E27FC236}">
                <a16:creationId xmlns:a16="http://schemas.microsoft.com/office/drawing/2014/main" id="{A41F8DC0-76D0-8840-4794-40095E1485F7}"/>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 y="0"/>
            <a:ext cx="12192000" cy="6858000"/>
          </a:xfrm>
          <a:prstGeom prst="rect">
            <a:avLst/>
          </a:prstGeom>
        </p:spPr>
      </p:pic>
      <p:sp>
        <p:nvSpPr>
          <p:cNvPr id="2" name="Title 1">
            <a:extLst>
              <a:ext uri="{FF2B5EF4-FFF2-40B4-BE49-F238E27FC236}">
                <a16:creationId xmlns:a16="http://schemas.microsoft.com/office/drawing/2014/main" id="{9C5F5AEC-749C-44CA-94C1-9495903C3571}"/>
              </a:ext>
            </a:extLst>
          </p:cNvPr>
          <p:cNvSpPr>
            <a:spLocks noGrp="1"/>
          </p:cNvSpPr>
          <p:nvPr>
            <p:ph type="ctrTitle"/>
          </p:nvPr>
        </p:nvSpPr>
        <p:spPr>
          <a:xfrm>
            <a:off x="1516830" y="2523757"/>
            <a:ext cx="9139234" cy="664797"/>
          </a:xfrm>
        </p:spPr>
        <p:txBody>
          <a:bodyPr vert="horz" lIns="91440" tIns="91440" rIns="91440" bIns="91440" anchor="ctr">
            <a:noAutofit/>
          </a:bodyPr>
          <a:lstStyle>
            <a:lvl1pPr algn="l">
              <a:defRPr sz="3600">
                <a:solidFill>
                  <a:schemeClr val="bg1"/>
                </a:solidFill>
              </a:defRPr>
            </a:lvl1pPr>
          </a:lstStyle>
          <a:p>
            <a:r>
              <a:rPr lang="en-US"/>
              <a:t>Click to edit Master title style</a:t>
            </a:r>
            <a:endParaRPr lang="en-US" dirty="0"/>
          </a:p>
        </p:txBody>
      </p:sp>
      <p:sp>
        <p:nvSpPr>
          <p:cNvPr id="82" name="Text Placeholder 81">
            <a:extLst>
              <a:ext uri="{FF2B5EF4-FFF2-40B4-BE49-F238E27FC236}">
                <a16:creationId xmlns:a16="http://schemas.microsoft.com/office/drawing/2014/main" id="{B020BF28-FA10-43DE-B2FD-965A7D8594C0}"/>
              </a:ext>
            </a:extLst>
          </p:cNvPr>
          <p:cNvSpPr>
            <a:spLocks noGrp="1"/>
          </p:cNvSpPr>
          <p:nvPr>
            <p:ph type="body" sz="quarter" idx="13"/>
          </p:nvPr>
        </p:nvSpPr>
        <p:spPr>
          <a:xfrm>
            <a:off x="1520386" y="3998279"/>
            <a:ext cx="4586287" cy="323850"/>
          </a:xfrm>
        </p:spPr>
        <p:txBody>
          <a:bodyPr lIns="91440" tIns="91440" rIns="91440" bIns="91440" anchor="ctr"/>
          <a:lstStyle>
            <a:lvl1pPr>
              <a:defRPr b="0">
                <a:solidFill>
                  <a:schemeClr val="bg1"/>
                </a:solidFill>
              </a:defRPr>
            </a:lvl1pPr>
          </a:lstStyle>
          <a:p>
            <a:pPr lvl="0"/>
            <a:r>
              <a:rPr lang="en-US"/>
              <a:t>Click to edit Master text styles</a:t>
            </a:r>
          </a:p>
        </p:txBody>
      </p:sp>
      <p:sp>
        <p:nvSpPr>
          <p:cNvPr id="83" name="Subtitle 2">
            <a:extLst>
              <a:ext uri="{FF2B5EF4-FFF2-40B4-BE49-F238E27FC236}">
                <a16:creationId xmlns:a16="http://schemas.microsoft.com/office/drawing/2014/main" id="{CA420EE9-07D0-49A0-A796-E6EAA8EBDB96}"/>
              </a:ext>
            </a:extLst>
          </p:cNvPr>
          <p:cNvSpPr>
            <a:spLocks noGrp="1"/>
          </p:cNvSpPr>
          <p:nvPr>
            <p:ph type="subTitle" idx="1"/>
          </p:nvPr>
        </p:nvSpPr>
        <p:spPr>
          <a:xfrm>
            <a:off x="1516830" y="3444432"/>
            <a:ext cx="9139234" cy="297969"/>
          </a:xfrm>
        </p:spPr>
        <p:txBody>
          <a:bodyPr vert="horz" lIns="91440" tIns="91440" rIns="91440" bIns="91440" rtlCol="0" anchor="ctr">
            <a:noAutofit/>
          </a:bodyPr>
          <a:lstStyle>
            <a:lvl1pPr>
              <a:defRPr lang="en-US" sz="2200" b="0" dirty="0">
                <a:solidFill>
                  <a:schemeClr val="bg1"/>
                </a:solidFill>
              </a:defRPr>
            </a:lvl1pPr>
          </a:lstStyle>
          <a:p>
            <a:pPr lvl="0"/>
            <a:r>
              <a:rPr lang="en-US"/>
              <a:t>Click to edit Master subtitle style</a:t>
            </a:r>
            <a:endParaRPr lang="en-US" dirty="0"/>
          </a:p>
        </p:txBody>
      </p:sp>
      <p:grpSp>
        <p:nvGrpSpPr>
          <p:cNvPr id="148" name="Group 147">
            <a:extLst>
              <a:ext uri="{FF2B5EF4-FFF2-40B4-BE49-F238E27FC236}">
                <a16:creationId xmlns:a16="http://schemas.microsoft.com/office/drawing/2014/main" id="{AF47BE45-9A6B-F77A-A246-E9AD74AC3E05}"/>
              </a:ext>
            </a:extLst>
          </p:cNvPr>
          <p:cNvGrpSpPr>
            <a:grpSpLocks noChangeAspect="1"/>
          </p:cNvGrpSpPr>
          <p:nvPr/>
        </p:nvGrpSpPr>
        <p:grpSpPr>
          <a:xfrm>
            <a:off x="702214" y="780933"/>
            <a:ext cx="3494345" cy="745107"/>
            <a:chOff x="611188" y="-279400"/>
            <a:chExt cx="3767138" cy="803275"/>
          </a:xfrm>
          <a:solidFill>
            <a:schemeClr val="bg1"/>
          </a:solidFill>
        </p:grpSpPr>
        <p:sp>
          <p:nvSpPr>
            <p:cNvPr id="149" name="Freeform 5">
              <a:extLst>
                <a:ext uri="{FF2B5EF4-FFF2-40B4-BE49-F238E27FC236}">
                  <a16:creationId xmlns:a16="http://schemas.microsoft.com/office/drawing/2014/main" id="{5C5B487B-3C0A-CD7C-49B9-906DAA6B051C}"/>
                </a:ext>
              </a:extLst>
            </p:cNvPr>
            <p:cNvSpPr>
              <a:spLocks noEditPoints="1"/>
            </p:cNvSpPr>
            <p:nvPr/>
          </p:nvSpPr>
          <p:spPr bwMode="auto">
            <a:xfrm>
              <a:off x="1885951" y="438150"/>
              <a:ext cx="60325" cy="63500"/>
            </a:xfrm>
            <a:custGeom>
              <a:avLst/>
              <a:gdLst>
                <a:gd name="T0" fmla="*/ 36 w 73"/>
                <a:gd name="T1" fmla="*/ 0 h 78"/>
                <a:gd name="T2" fmla="*/ 10 w 73"/>
                <a:gd name="T3" fmla="*/ 10 h 78"/>
                <a:gd name="T4" fmla="*/ 0 w 73"/>
                <a:gd name="T5" fmla="*/ 39 h 78"/>
                <a:gd name="T6" fmla="*/ 10 w 73"/>
                <a:gd name="T7" fmla="*/ 67 h 78"/>
                <a:gd name="T8" fmla="*/ 36 w 73"/>
                <a:gd name="T9" fmla="*/ 78 h 78"/>
                <a:gd name="T10" fmla="*/ 63 w 73"/>
                <a:gd name="T11" fmla="*/ 67 h 78"/>
                <a:gd name="T12" fmla="*/ 73 w 73"/>
                <a:gd name="T13" fmla="*/ 39 h 78"/>
                <a:gd name="T14" fmla="*/ 63 w 73"/>
                <a:gd name="T15" fmla="*/ 10 h 78"/>
                <a:gd name="T16" fmla="*/ 36 w 73"/>
                <a:gd name="T17" fmla="*/ 0 h 78"/>
                <a:gd name="T18" fmla="*/ 52 w 73"/>
                <a:gd name="T19" fmla="*/ 59 h 78"/>
                <a:gd name="T20" fmla="*/ 36 w 73"/>
                <a:gd name="T21" fmla="*/ 66 h 78"/>
                <a:gd name="T22" fmla="*/ 20 w 73"/>
                <a:gd name="T23" fmla="*/ 59 h 78"/>
                <a:gd name="T24" fmla="*/ 15 w 73"/>
                <a:gd name="T25" fmla="*/ 39 h 78"/>
                <a:gd name="T26" fmla="*/ 21 w 73"/>
                <a:gd name="T27" fmla="*/ 19 h 78"/>
                <a:gd name="T28" fmla="*/ 36 w 73"/>
                <a:gd name="T29" fmla="*/ 11 h 78"/>
                <a:gd name="T30" fmla="*/ 52 w 73"/>
                <a:gd name="T31" fmla="*/ 19 h 78"/>
                <a:gd name="T32" fmla="*/ 58 w 73"/>
                <a:gd name="T33" fmla="*/ 39 h 78"/>
                <a:gd name="T34" fmla="*/ 52 w 73"/>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 h="78">
                  <a:moveTo>
                    <a:pt x="36" y="0"/>
                  </a:moveTo>
                  <a:cubicBezTo>
                    <a:pt x="25" y="0"/>
                    <a:pt x="17" y="3"/>
                    <a:pt x="10" y="10"/>
                  </a:cubicBezTo>
                  <a:cubicBezTo>
                    <a:pt x="3" y="17"/>
                    <a:pt x="0" y="27"/>
                    <a:pt x="0" y="39"/>
                  </a:cubicBezTo>
                  <a:cubicBezTo>
                    <a:pt x="0" y="51"/>
                    <a:pt x="3" y="60"/>
                    <a:pt x="10" y="67"/>
                  </a:cubicBezTo>
                  <a:cubicBezTo>
                    <a:pt x="17" y="74"/>
                    <a:pt x="25" y="78"/>
                    <a:pt x="36" y="78"/>
                  </a:cubicBezTo>
                  <a:cubicBezTo>
                    <a:pt x="47" y="78"/>
                    <a:pt x="56" y="74"/>
                    <a:pt x="63" y="67"/>
                  </a:cubicBezTo>
                  <a:cubicBezTo>
                    <a:pt x="69" y="60"/>
                    <a:pt x="73" y="51"/>
                    <a:pt x="73" y="39"/>
                  </a:cubicBezTo>
                  <a:cubicBezTo>
                    <a:pt x="73" y="27"/>
                    <a:pt x="69" y="17"/>
                    <a:pt x="63"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1" y="19"/>
                  </a:cubicBezTo>
                  <a:cubicBezTo>
                    <a:pt x="24" y="14"/>
                    <a:pt x="30" y="11"/>
                    <a:pt x="36" y="11"/>
                  </a:cubicBezTo>
                  <a:cubicBezTo>
                    <a:pt x="43" y="11"/>
                    <a:pt x="48" y="14"/>
                    <a:pt x="52" y="19"/>
                  </a:cubicBezTo>
                  <a:cubicBezTo>
                    <a:pt x="56" y="24"/>
                    <a:pt x="58" y="30"/>
                    <a:pt x="58" y="39"/>
                  </a:cubicBezTo>
                  <a:cubicBezTo>
                    <a:pt x="58" y="47"/>
                    <a:pt x="56" y="54"/>
                    <a:pt x="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 name="Freeform 6">
              <a:extLst>
                <a:ext uri="{FF2B5EF4-FFF2-40B4-BE49-F238E27FC236}">
                  <a16:creationId xmlns:a16="http://schemas.microsoft.com/office/drawing/2014/main" id="{FC002D50-1258-94CD-A4CA-8EF05842095A}"/>
                </a:ext>
              </a:extLst>
            </p:cNvPr>
            <p:cNvSpPr>
              <a:spLocks/>
            </p:cNvSpPr>
            <p:nvPr/>
          </p:nvSpPr>
          <p:spPr bwMode="auto">
            <a:xfrm>
              <a:off x="1152526" y="414338"/>
              <a:ext cx="74613" cy="87313"/>
            </a:xfrm>
            <a:custGeom>
              <a:avLst/>
              <a:gdLst>
                <a:gd name="T0" fmla="*/ 50 w 89"/>
                <a:gd name="T1" fmla="*/ 62 h 106"/>
                <a:gd name="T2" fmla="*/ 75 w 89"/>
                <a:gd name="T3" fmla="*/ 62 h 106"/>
                <a:gd name="T4" fmla="*/ 75 w 89"/>
                <a:gd name="T5" fmla="*/ 80 h 106"/>
                <a:gd name="T6" fmla="*/ 74 w 89"/>
                <a:gd name="T7" fmla="*/ 81 h 106"/>
                <a:gd name="T8" fmla="*/ 71 w 89"/>
                <a:gd name="T9" fmla="*/ 84 h 106"/>
                <a:gd name="T10" fmla="*/ 66 w 89"/>
                <a:gd name="T11" fmla="*/ 88 h 106"/>
                <a:gd name="T12" fmla="*/ 58 w 89"/>
                <a:gd name="T13" fmla="*/ 91 h 106"/>
                <a:gd name="T14" fmla="*/ 48 w 89"/>
                <a:gd name="T15" fmla="*/ 92 h 106"/>
                <a:gd name="T16" fmla="*/ 24 w 89"/>
                <a:gd name="T17" fmla="*/ 82 h 106"/>
                <a:gd name="T18" fmla="*/ 15 w 89"/>
                <a:gd name="T19" fmla="*/ 52 h 106"/>
                <a:gd name="T20" fmla="*/ 25 w 89"/>
                <a:gd name="T21" fmla="*/ 23 h 106"/>
                <a:gd name="T22" fmla="*/ 48 w 89"/>
                <a:gd name="T23" fmla="*/ 13 h 106"/>
                <a:gd name="T24" fmla="*/ 57 w 89"/>
                <a:gd name="T25" fmla="*/ 14 h 106"/>
                <a:gd name="T26" fmla="*/ 64 w 89"/>
                <a:gd name="T27" fmla="*/ 16 h 106"/>
                <a:gd name="T28" fmla="*/ 69 w 89"/>
                <a:gd name="T29" fmla="*/ 19 h 106"/>
                <a:gd name="T30" fmla="*/ 73 w 89"/>
                <a:gd name="T31" fmla="*/ 23 h 106"/>
                <a:gd name="T32" fmla="*/ 75 w 89"/>
                <a:gd name="T33" fmla="*/ 26 h 106"/>
                <a:gd name="T34" fmla="*/ 76 w 89"/>
                <a:gd name="T35" fmla="*/ 27 h 106"/>
                <a:gd name="T36" fmla="*/ 86 w 89"/>
                <a:gd name="T37" fmla="*/ 18 h 106"/>
                <a:gd name="T38" fmla="*/ 48 w 89"/>
                <a:gd name="T39" fmla="*/ 0 h 106"/>
                <a:gd name="T40" fmla="*/ 14 w 89"/>
                <a:gd name="T41" fmla="*/ 14 h 106"/>
                <a:gd name="T42" fmla="*/ 0 w 89"/>
                <a:gd name="T43" fmla="*/ 52 h 106"/>
                <a:gd name="T44" fmla="*/ 13 w 89"/>
                <a:gd name="T45" fmla="*/ 91 h 106"/>
                <a:gd name="T46" fmla="*/ 45 w 89"/>
                <a:gd name="T47" fmla="*/ 106 h 106"/>
                <a:gd name="T48" fmla="*/ 57 w 89"/>
                <a:gd name="T49" fmla="*/ 104 h 106"/>
                <a:gd name="T50" fmla="*/ 66 w 89"/>
                <a:gd name="T51" fmla="*/ 101 h 106"/>
                <a:gd name="T52" fmla="*/ 73 w 89"/>
                <a:gd name="T53" fmla="*/ 97 h 106"/>
                <a:gd name="T54" fmla="*/ 76 w 89"/>
                <a:gd name="T55" fmla="*/ 94 h 106"/>
                <a:gd name="T56" fmla="*/ 78 w 89"/>
                <a:gd name="T57" fmla="*/ 92 h 106"/>
                <a:gd name="T58" fmla="*/ 79 w 89"/>
                <a:gd name="T59" fmla="*/ 104 h 106"/>
                <a:gd name="T60" fmla="*/ 89 w 89"/>
                <a:gd name="T61" fmla="*/ 104 h 106"/>
                <a:gd name="T62" fmla="*/ 89 w 89"/>
                <a:gd name="T63" fmla="*/ 51 h 106"/>
                <a:gd name="T64" fmla="*/ 50 w 89"/>
                <a:gd name="T65" fmla="*/ 51 h 106"/>
                <a:gd name="T66" fmla="*/ 50 w 89"/>
                <a:gd name="T67" fmla="*/ 62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9" h="106">
                  <a:moveTo>
                    <a:pt x="50" y="62"/>
                  </a:moveTo>
                  <a:cubicBezTo>
                    <a:pt x="75" y="62"/>
                    <a:pt x="75" y="62"/>
                    <a:pt x="75" y="62"/>
                  </a:cubicBezTo>
                  <a:cubicBezTo>
                    <a:pt x="75" y="80"/>
                    <a:pt x="75" y="80"/>
                    <a:pt x="75" y="80"/>
                  </a:cubicBezTo>
                  <a:cubicBezTo>
                    <a:pt x="74" y="81"/>
                    <a:pt x="74" y="81"/>
                    <a:pt x="74" y="81"/>
                  </a:cubicBezTo>
                  <a:cubicBezTo>
                    <a:pt x="73" y="82"/>
                    <a:pt x="72" y="83"/>
                    <a:pt x="71" y="84"/>
                  </a:cubicBezTo>
                  <a:cubicBezTo>
                    <a:pt x="69" y="86"/>
                    <a:pt x="68" y="87"/>
                    <a:pt x="66" y="88"/>
                  </a:cubicBezTo>
                  <a:cubicBezTo>
                    <a:pt x="64" y="89"/>
                    <a:pt x="61" y="90"/>
                    <a:pt x="58" y="91"/>
                  </a:cubicBezTo>
                  <a:cubicBezTo>
                    <a:pt x="55" y="92"/>
                    <a:pt x="51" y="92"/>
                    <a:pt x="48" y="92"/>
                  </a:cubicBezTo>
                  <a:cubicBezTo>
                    <a:pt x="38" y="92"/>
                    <a:pt x="30" y="89"/>
                    <a:pt x="24" y="82"/>
                  </a:cubicBezTo>
                  <a:cubicBezTo>
                    <a:pt x="18" y="74"/>
                    <a:pt x="15" y="65"/>
                    <a:pt x="15" y="52"/>
                  </a:cubicBezTo>
                  <a:cubicBezTo>
                    <a:pt x="15" y="40"/>
                    <a:pt x="18" y="31"/>
                    <a:pt x="25" y="23"/>
                  </a:cubicBezTo>
                  <a:cubicBezTo>
                    <a:pt x="31" y="16"/>
                    <a:pt x="39" y="13"/>
                    <a:pt x="48" y="13"/>
                  </a:cubicBezTo>
                  <a:cubicBezTo>
                    <a:pt x="51" y="13"/>
                    <a:pt x="54" y="13"/>
                    <a:pt x="57" y="14"/>
                  </a:cubicBezTo>
                  <a:cubicBezTo>
                    <a:pt x="60" y="14"/>
                    <a:pt x="62" y="15"/>
                    <a:pt x="64" y="16"/>
                  </a:cubicBezTo>
                  <a:cubicBezTo>
                    <a:pt x="66" y="17"/>
                    <a:pt x="67" y="18"/>
                    <a:pt x="69" y="19"/>
                  </a:cubicBezTo>
                  <a:cubicBezTo>
                    <a:pt x="71" y="21"/>
                    <a:pt x="72" y="22"/>
                    <a:pt x="73" y="23"/>
                  </a:cubicBezTo>
                  <a:cubicBezTo>
                    <a:pt x="74" y="24"/>
                    <a:pt x="74" y="25"/>
                    <a:pt x="75" y="26"/>
                  </a:cubicBezTo>
                  <a:cubicBezTo>
                    <a:pt x="76" y="27"/>
                    <a:pt x="76" y="27"/>
                    <a:pt x="76" y="27"/>
                  </a:cubicBezTo>
                  <a:cubicBezTo>
                    <a:pt x="86" y="18"/>
                    <a:pt x="86" y="18"/>
                    <a:pt x="86" y="18"/>
                  </a:cubicBezTo>
                  <a:cubicBezTo>
                    <a:pt x="77" y="6"/>
                    <a:pt x="64" y="0"/>
                    <a:pt x="48" y="0"/>
                  </a:cubicBezTo>
                  <a:cubicBezTo>
                    <a:pt x="35" y="0"/>
                    <a:pt x="23" y="4"/>
                    <a:pt x="14" y="14"/>
                  </a:cubicBezTo>
                  <a:cubicBezTo>
                    <a:pt x="4" y="24"/>
                    <a:pt x="0" y="36"/>
                    <a:pt x="0" y="52"/>
                  </a:cubicBezTo>
                  <a:cubicBezTo>
                    <a:pt x="0" y="69"/>
                    <a:pt x="4" y="82"/>
                    <a:pt x="13" y="91"/>
                  </a:cubicBezTo>
                  <a:cubicBezTo>
                    <a:pt x="21" y="101"/>
                    <a:pt x="32" y="106"/>
                    <a:pt x="45" y="106"/>
                  </a:cubicBezTo>
                  <a:cubicBezTo>
                    <a:pt x="50" y="106"/>
                    <a:pt x="54" y="105"/>
                    <a:pt x="57" y="104"/>
                  </a:cubicBezTo>
                  <a:cubicBezTo>
                    <a:pt x="61" y="103"/>
                    <a:pt x="64" y="102"/>
                    <a:pt x="66" y="101"/>
                  </a:cubicBezTo>
                  <a:cubicBezTo>
                    <a:pt x="69" y="100"/>
                    <a:pt x="71" y="99"/>
                    <a:pt x="73" y="97"/>
                  </a:cubicBezTo>
                  <a:cubicBezTo>
                    <a:pt x="75" y="95"/>
                    <a:pt x="76" y="94"/>
                    <a:pt x="76" y="94"/>
                  </a:cubicBezTo>
                  <a:cubicBezTo>
                    <a:pt x="77" y="93"/>
                    <a:pt x="77" y="93"/>
                    <a:pt x="78" y="92"/>
                  </a:cubicBezTo>
                  <a:cubicBezTo>
                    <a:pt x="79" y="104"/>
                    <a:pt x="79" y="104"/>
                    <a:pt x="79" y="104"/>
                  </a:cubicBezTo>
                  <a:cubicBezTo>
                    <a:pt x="89" y="104"/>
                    <a:pt x="89" y="104"/>
                    <a:pt x="89" y="104"/>
                  </a:cubicBezTo>
                  <a:cubicBezTo>
                    <a:pt x="89" y="51"/>
                    <a:pt x="89" y="51"/>
                    <a:pt x="89" y="51"/>
                  </a:cubicBezTo>
                  <a:cubicBezTo>
                    <a:pt x="50" y="51"/>
                    <a:pt x="50" y="51"/>
                    <a:pt x="50" y="51"/>
                  </a:cubicBezTo>
                  <a:lnTo>
                    <a:pt x="50" y="6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1" name="Freeform 7">
              <a:extLst>
                <a:ext uri="{FF2B5EF4-FFF2-40B4-BE49-F238E27FC236}">
                  <a16:creationId xmlns:a16="http://schemas.microsoft.com/office/drawing/2014/main" id="{5E276722-5197-B412-82F4-CAE376DBBFED}"/>
                </a:ext>
              </a:extLst>
            </p:cNvPr>
            <p:cNvSpPr>
              <a:spLocks/>
            </p:cNvSpPr>
            <p:nvPr/>
          </p:nvSpPr>
          <p:spPr bwMode="auto">
            <a:xfrm>
              <a:off x="1246188" y="436563"/>
              <a:ext cx="34925" cy="63500"/>
            </a:xfrm>
            <a:custGeom>
              <a:avLst/>
              <a:gdLst>
                <a:gd name="T0" fmla="*/ 23 w 43"/>
                <a:gd name="T1" fmla="*/ 5 h 77"/>
                <a:gd name="T2" fmla="*/ 14 w 43"/>
                <a:gd name="T3" fmla="*/ 17 h 77"/>
                <a:gd name="T4" fmla="*/ 13 w 43"/>
                <a:gd name="T5" fmla="*/ 2 h 77"/>
                <a:gd name="T6" fmla="*/ 0 w 43"/>
                <a:gd name="T7" fmla="*/ 2 h 77"/>
                <a:gd name="T8" fmla="*/ 0 w 43"/>
                <a:gd name="T9" fmla="*/ 77 h 77"/>
                <a:gd name="T10" fmla="*/ 14 w 43"/>
                <a:gd name="T11" fmla="*/ 77 h 77"/>
                <a:gd name="T12" fmla="*/ 14 w 43"/>
                <a:gd name="T13" fmla="*/ 35 h 77"/>
                <a:gd name="T14" fmla="*/ 24 w 43"/>
                <a:gd name="T15" fmla="*/ 18 h 77"/>
                <a:gd name="T16" fmla="*/ 35 w 43"/>
                <a:gd name="T17" fmla="*/ 14 h 77"/>
                <a:gd name="T18" fmla="*/ 41 w 43"/>
                <a:gd name="T19" fmla="*/ 15 h 77"/>
                <a:gd name="T20" fmla="*/ 43 w 43"/>
                <a:gd name="T21" fmla="*/ 1 h 77"/>
                <a:gd name="T22" fmla="*/ 37 w 43"/>
                <a:gd name="T23" fmla="*/ 0 h 77"/>
                <a:gd name="T24" fmla="*/ 23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3" y="5"/>
                  </a:moveTo>
                  <a:cubicBezTo>
                    <a:pt x="19" y="8"/>
                    <a:pt x="16" y="12"/>
                    <a:pt x="14" y="17"/>
                  </a:cubicBezTo>
                  <a:cubicBezTo>
                    <a:pt x="13" y="2"/>
                    <a:pt x="13" y="2"/>
                    <a:pt x="13" y="2"/>
                  </a:cubicBezTo>
                  <a:cubicBezTo>
                    <a:pt x="0" y="2"/>
                    <a:pt x="0" y="2"/>
                    <a:pt x="0" y="2"/>
                  </a:cubicBezTo>
                  <a:cubicBezTo>
                    <a:pt x="0" y="77"/>
                    <a:pt x="0" y="77"/>
                    <a:pt x="0" y="77"/>
                  </a:cubicBezTo>
                  <a:cubicBezTo>
                    <a:pt x="14" y="77"/>
                    <a:pt x="14" y="77"/>
                    <a:pt x="14" y="77"/>
                  </a:cubicBezTo>
                  <a:cubicBezTo>
                    <a:pt x="14" y="35"/>
                    <a:pt x="14" y="35"/>
                    <a:pt x="14" y="35"/>
                  </a:cubicBezTo>
                  <a:cubicBezTo>
                    <a:pt x="15" y="27"/>
                    <a:pt x="19" y="22"/>
                    <a:pt x="24" y="18"/>
                  </a:cubicBezTo>
                  <a:cubicBezTo>
                    <a:pt x="28" y="16"/>
                    <a:pt x="31" y="14"/>
                    <a:pt x="35" y="14"/>
                  </a:cubicBezTo>
                  <a:cubicBezTo>
                    <a:pt x="37" y="14"/>
                    <a:pt x="39" y="15"/>
                    <a:pt x="41" y="15"/>
                  </a:cubicBezTo>
                  <a:cubicBezTo>
                    <a:pt x="43" y="1"/>
                    <a:pt x="43" y="1"/>
                    <a:pt x="43" y="1"/>
                  </a:cubicBezTo>
                  <a:cubicBezTo>
                    <a:pt x="37" y="0"/>
                    <a:pt x="37" y="0"/>
                    <a:pt x="37" y="0"/>
                  </a:cubicBezTo>
                  <a:cubicBezTo>
                    <a:pt x="32" y="0"/>
                    <a:pt x="27" y="2"/>
                    <a:pt x="23"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 name="Freeform 8">
              <a:extLst>
                <a:ext uri="{FF2B5EF4-FFF2-40B4-BE49-F238E27FC236}">
                  <a16:creationId xmlns:a16="http://schemas.microsoft.com/office/drawing/2014/main" id="{030C0CC0-0956-B1B0-70A8-800FA865F98A}"/>
                </a:ext>
              </a:extLst>
            </p:cNvPr>
            <p:cNvSpPr>
              <a:spLocks noEditPoints="1"/>
            </p:cNvSpPr>
            <p:nvPr/>
          </p:nvSpPr>
          <p:spPr bwMode="auto">
            <a:xfrm>
              <a:off x="1284288" y="438150"/>
              <a:ext cx="60325" cy="63500"/>
            </a:xfrm>
            <a:custGeom>
              <a:avLst/>
              <a:gdLst>
                <a:gd name="T0" fmla="*/ 36 w 72"/>
                <a:gd name="T1" fmla="*/ 0 h 78"/>
                <a:gd name="T2" fmla="*/ 10 w 72"/>
                <a:gd name="T3" fmla="*/ 10 h 78"/>
                <a:gd name="T4" fmla="*/ 0 w 72"/>
                <a:gd name="T5" fmla="*/ 39 h 78"/>
                <a:gd name="T6" fmla="*/ 10 w 72"/>
                <a:gd name="T7" fmla="*/ 67 h 78"/>
                <a:gd name="T8" fmla="*/ 36 w 72"/>
                <a:gd name="T9" fmla="*/ 78 h 78"/>
                <a:gd name="T10" fmla="*/ 62 w 72"/>
                <a:gd name="T11" fmla="*/ 67 h 78"/>
                <a:gd name="T12" fmla="*/ 72 w 72"/>
                <a:gd name="T13" fmla="*/ 39 h 78"/>
                <a:gd name="T14" fmla="*/ 62 w 72"/>
                <a:gd name="T15" fmla="*/ 10 h 78"/>
                <a:gd name="T16" fmla="*/ 36 w 72"/>
                <a:gd name="T17" fmla="*/ 0 h 78"/>
                <a:gd name="T18" fmla="*/ 52 w 72"/>
                <a:gd name="T19" fmla="*/ 59 h 78"/>
                <a:gd name="T20" fmla="*/ 36 w 72"/>
                <a:gd name="T21" fmla="*/ 66 h 78"/>
                <a:gd name="T22" fmla="*/ 20 w 72"/>
                <a:gd name="T23" fmla="*/ 59 h 78"/>
                <a:gd name="T24" fmla="*/ 15 w 72"/>
                <a:gd name="T25" fmla="*/ 39 h 78"/>
                <a:gd name="T26" fmla="*/ 20 w 72"/>
                <a:gd name="T27" fmla="*/ 19 h 78"/>
                <a:gd name="T28" fmla="*/ 36 w 72"/>
                <a:gd name="T29" fmla="*/ 11 h 78"/>
                <a:gd name="T30" fmla="*/ 52 w 72"/>
                <a:gd name="T31" fmla="*/ 19 h 78"/>
                <a:gd name="T32" fmla="*/ 57 w 72"/>
                <a:gd name="T33" fmla="*/ 39 h 78"/>
                <a:gd name="T34" fmla="*/ 52 w 72"/>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78">
                  <a:moveTo>
                    <a:pt x="36" y="0"/>
                  </a:moveTo>
                  <a:cubicBezTo>
                    <a:pt x="25" y="0"/>
                    <a:pt x="16" y="3"/>
                    <a:pt x="10" y="10"/>
                  </a:cubicBezTo>
                  <a:cubicBezTo>
                    <a:pt x="3" y="17"/>
                    <a:pt x="0" y="27"/>
                    <a:pt x="0" y="39"/>
                  </a:cubicBezTo>
                  <a:cubicBezTo>
                    <a:pt x="0" y="51"/>
                    <a:pt x="3" y="60"/>
                    <a:pt x="10" y="67"/>
                  </a:cubicBezTo>
                  <a:cubicBezTo>
                    <a:pt x="16" y="74"/>
                    <a:pt x="25" y="78"/>
                    <a:pt x="36" y="78"/>
                  </a:cubicBezTo>
                  <a:cubicBezTo>
                    <a:pt x="47" y="78"/>
                    <a:pt x="56" y="74"/>
                    <a:pt x="62" y="67"/>
                  </a:cubicBezTo>
                  <a:cubicBezTo>
                    <a:pt x="69" y="60"/>
                    <a:pt x="72" y="51"/>
                    <a:pt x="72" y="39"/>
                  </a:cubicBezTo>
                  <a:cubicBezTo>
                    <a:pt x="72" y="27"/>
                    <a:pt x="69" y="17"/>
                    <a:pt x="62"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0" y="19"/>
                  </a:cubicBezTo>
                  <a:cubicBezTo>
                    <a:pt x="24" y="14"/>
                    <a:pt x="29" y="11"/>
                    <a:pt x="36" y="11"/>
                  </a:cubicBezTo>
                  <a:cubicBezTo>
                    <a:pt x="43" y="11"/>
                    <a:pt x="48" y="14"/>
                    <a:pt x="52" y="19"/>
                  </a:cubicBezTo>
                  <a:cubicBezTo>
                    <a:pt x="56" y="24"/>
                    <a:pt x="57" y="30"/>
                    <a:pt x="57" y="39"/>
                  </a:cubicBezTo>
                  <a:cubicBezTo>
                    <a:pt x="57" y="47"/>
                    <a:pt x="56" y="54"/>
                    <a:pt x="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 name="Freeform 9">
              <a:extLst>
                <a:ext uri="{FF2B5EF4-FFF2-40B4-BE49-F238E27FC236}">
                  <a16:creationId xmlns:a16="http://schemas.microsoft.com/office/drawing/2014/main" id="{88BAE485-97CC-07B4-6CBC-75F7EB1F86CD}"/>
                </a:ext>
              </a:extLst>
            </p:cNvPr>
            <p:cNvSpPr>
              <a:spLocks/>
            </p:cNvSpPr>
            <p:nvPr/>
          </p:nvSpPr>
          <p:spPr bwMode="auto">
            <a:xfrm>
              <a:off x="1350963" y="438150"/>
              <a:ext cx="90488" cy="61913"/>
            </a:xfrm>
            <a:custGeom>
              <a:avLst/>
              <a:gdLst>
                <a:gd name="T0" fmla="*/ 41 w 57"/>
                <a:gd name="T1" fmla="*/ 31 h 39"/>
                <a:gd name="T2" fmla="*/ 32 w 57"/>
                <a:gd name="T3" fmla="*/ 0 h 39"/>
                <a:gd name="T4" fmla="*/ 24 w 57"/>
                <a:gd name="T5" fmla="*/ 0 h 39"/>
                <a:gd name="T6" fmla="*/ 16 w 57"/>
                <a:gd name="T7" fmla="*/ 31 h 39"/>
                <a:gd name="T8" fmla="*/ 8 w 57"/>
                <a:gd name="T9" fmla="*/ 0 h 39"/>
                <a:gd name="T10" fmla="*/ 0 w 57"/>
                <a:gd name="T11" fmla="*/ 0 h 39"/>
                <a:gd name="T12" fmla="*/ 12 w 57"/>
                <a:gd name="T13" fmla="*/ 39 h 39"/>
                <a:gd name="T14" fmla="*/ 20 w 57"/>
                <a:gd name="T15" fmla="*/ 39 h 39"/>
                <a:gd name="T16" fmla="*/ 28 w 57"/>
                <a:gd name="T17" fmla="*/ 9 h 39"/>
                <a:gd name="T18" fmla="*/ 37 w 57"/>
                <a:gd name="T19" fmla="*/ 39 h 39"/>
                <a:gd name="T20" fmla="*/ 45 w 57"/>
                <a:gd name="T21" fmla="*/ 39 h 39"/>
                <a:gd name="T22" fmla="*/ 57 w 57"/>
                <a:gd name="T23" fmla="*/ 0 h 39"/>
                <a:gd name="T24" fmla="*/ 49 w 57"/>
                <a:gd name="T25" fmla="*/ 0 h 39"/>
                <a:gd name="T26" fmla="*/ 41 w 57"/>
                <a:gd name="T27" fmla="*/ 3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7" h="39">
                  <a:moveTo>
                    <a:pt x="41" y="31"/>
                  </a:moveTo>
                  <a:lnTo>
                    <a:pt x="32" y="0"/>
                  </a:lnTo>
                  <a:lnTo>
                    <a:pt x="24" y="0"/>
                  </a:lnTo>
                  <a:lnTo>
                    <a:pt x="16" y="31"/>
                  </a:lnTo>
                  <a:lnTo>
                    <a:pt x="8" y="0"/>
                  </a:lnTo>
                  <a:lnTo>
                    <a:pt x="0" y="0"/>
                  </a:lnTo>
                  <a:lnTo>
                    <a:pt x="12" y="39"/>
                  </a:lnTo>
                  <a:lnTo>
                    <a:pt x="20" y="39"/>
                  </a:lnTo>
                  <a:lnTo>
                    <a:pt x="28" y="9"/>
                  </a:lnTo>
                  <a:lnTo>
                    <a:pt x="37" y="39"/>
                  </a:lnTo>
                  <a:lnTo>
                    <a:pt x="45" y="39"/>
                  </a:lnTo>
                  <a:lnTo>
                    <a:pt x="57" y="0"/>
                  </a:lnTo>
                  <a:lnTo>
                    <a:pt x="49" y="0"/>
                  </a:lnTo>
                  <a:lnTo>
                    <a:pt x="41" y="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 name="Freeform 10">
              <a:extLst>
                <a:ext uri="{FF2B5EF4-FFF2-40B4-BE49-F238E27FC236}">
                  <a16:creationId xmlns:a16="http://schemas.microsoft.com/office/drawing/2014/main" id="{E0EE8424-6820-BE0B-2C64-487E7DD59BC7}"/>
                </a:ext>
              </a:extLst>
            </p:cNvPr>
            <p:cNvSpPr>
              <a:spLocks/>
            </p:cNvSpPr>
            <p:nvPr/>
          </p:nvSpPr>
          <p:spPr bwMode="auto">
            <a:xfrm>
              <a:off x="1446213" y="422275"/>
              <a:ext cx="38100" cy="79375"/>
            </a:xfrm>
            <a:custGeom>
              <a:avLst/>
              <a:gdLst>
                <a:gd name="T0" fmla="*/ 26 w 46"/>
                <a:gd name="T1" fmla="*/ 0 h 97"/>
                <a:gd name="T2" fmla="*/ 13 w 46"/>
                <a:gd name="T3" fmla="*/ 0 h 97"/>
                <a:gd name="T4" fmla="*/ 11 w 46"/>
                <a:gd name="T5" fmla="*/ 20 h 97"/>
                <a:gd name="T6" fmla="*/ 0 w 46"/>
                <a:gd name="T7" fmla="*/ 20 h 97"/>
                <a:gd name="T8" fmla="*/ 0 w 46"/>
                <a:gd name="T9" fmla="*/ 31 h 97"/>
                <a:gd name="T10" fmla="*/ 11 w 46"/>
                <a:gd name="T11" fmla="*/ 31 h 97"/>
                <a:gd name="T12" fmla="*/ 11 w 46"/>
                <a:gd name="T13" fmla="*/ 72 h 97"/>
                <a:gd name="T14" fmla="*/ 16 w 46"/>
                <a:gd name="T15" fmla="*/ 91 h 97"/>
                <a:gd name="T16" fmla="*/ 32 w 46"/>
                <a:gd name="T17" fmla="*/ 97 h 97"/>
                <a:gd name="T18" fmla="*/ 46 w 46"/>
                <a:gd name="T19" fmla="*/ 95 h 97"/>
                <a:gd name="T20" fmla="*/ 44 w 46"/>
                <a:gd name="T21" fmla="*/ 84 h 97"/>
                <a:gd name="T22" fmla="*/ 36 w 46"/>
                <a:gd name="T23" fmla="*/ 85 h 97"/>
                <a:gd name="T24" fmla="*/ 28 w 46"/>
                <a:gd name="T25" fmla="*/ 82 h 97"/>
                <a:gd name="T26" fmla="*/ 26 w 46"/>
                <a:gd name="T27" fmla="*/ 70 h 97"/>
                <a:gd name="T28" fmla="*/ 26 w 46"/>
                <a:gd name="T29" fmla="*/ 31 h 97"/>
                <a:gd name="T30" fmla="*/ 46 w 46"/>
                <a:gd name="T31" fmla="*/ 31 h 97"/>
                <a:gd name="T32" fmla="*/ 46 w 46"/>
                <a:gd name="T33" fmla="*/ 20 h 97"/>
                <a:gd name="T34" fmla="*/ 26 w 46"/>
                <a:gd name="T35" fmla="*/ 20 h 97"/>
                <a:gd name="T36" fmla="*/ 26 w 46"/>
                <a:gd name="T37"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6" h="97">
                  <a:moveTo>
                    <a:pt x="26" y="0"/>
                  </a:moveTo>
                  <a:cubicBezTo>
                    <a:pt x="13" y="0"/>
                    <a:pt x="13" y="0"/>
                    <a:pt x="13" y="0"/>
                  </a:cubicBezTo>
                  <a:cubicBezTo>
                    <a:pt x="11" y="20"/>
                    <a:pt x="11" y="20"/>
                    <a:pt x="11" y="20"/>
                  </a:cubicBezTo>
                  <a:cubicBezTo>
                    <a:pt x="0" y="20"/>
                    <a:pt x="0" y="20"/>
                    <a:pt x="0" y="20"/>
                  </a:cubicBezTo>
                  <a:cubicBezTo>
                    <a:pt x="0" y="31"/>
                    <a:pt x="0" y="31"/>
                    <a:pt x="0" y="31"/>
                  </a:cubicBezTo>
                  <a:cubicBezTo>
                    <a:pt x="11" y="31"/>
                    <a:pt x="11" y="31"/>
                    <a:pt x="11" y="31"/>
                  </a:cubicBezTo>
                  <a:cubicBezTo>
                    <a:pt x="11" y="72"/>
                    <a:pt x="11" y="72"/>
                    <a:pt x="11" y="72"/>
                  </a:cubicBezTo>
                  <a:cubicBezTo>
                    <a:pt x="11" y="81"/>
                    <a:pt x="13" y="88"/>
                    <a:pt x="16" y="91"/>
                  </a:cubicBezTo>
                  <a:cubicBezTo>
                    <a:pt x="20" y="95"/>
                    <a:pt x="25" y="97"/>
                    <a:pt x="32" y="97"/>
                  </a:cubicBezTo>
                  <a:cubicBezTo>
                    <a:pt x="38" y="97"/>
                    <a:pt x="42" y="96"/>
                    <a:pt x="46" y="95"/>
                  </a:cubicBezTo>
                  <a:cubicBezTo>
                    <a:pt x="44" y="84"/>
                    <a:pt x="44" y="84"/>
                    <a:pt x="44" y="84"/>
                  </a:cubicBezTo>
                  <a:cubicBezTo>
                    <a:pt x="42" y="85"/>
                    <a:pt x="39" y="85"/>
                    <a:pt x="36" y="85"/>
                  </a:cubicBezTo>
                  <a:cubicBezTo>
                    <a:pt x="33" y="85"/>
                    <a:pt x="30" y="84"/>
                    <a:pt x="28" y="82"/>
                  </a:cubicBezTo>
                  <a:cubicBezTo>
                    <a:pt x="27" y="80"/>
                    <a:pt x="26" y="76"/>
                    <a:pt x="26" y="70"/>
                  </a:cubicBezTo>
                  <a:cubicBezTo>
                    <a:pt x="26" y="31"/>
                    <a:pt x="26" y="31"/>
                    <a:pt x="26" y="31"/>
                  </a:cubicBezTo>
                  <a:cubicBezTo>
                    <a:pt x="46" y="31"/>
                    <a:pt x="46" y="31"/>
                    <a:pt x="46" y="31"/>
                  </a:cubicBezTo>
                  <a:cubicBezTo>
                    <a:pt x="46" y="20"/>
                    <a:pt x="46" y="20"/>
                    <a:pt x="46" y="20"/>
                  </a:cubicBezTo>
                  <a:cubicBezTo>
                    <a:pt x="26" y="20"/>
                    <a:pt x="26" y="20"/>
                    <a:pt x="26" y="20"/>
                  </a:cubicBezTo>
                  <a:lnTo>
                    <a:pt x="2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5" name="Freeform 11">
              <a:extLst>
                <a:ext uri="{FF2B5EF4-FFF2-40B4-BE49-F238E27FC236}">
                  <a16:creationId xmlns:a16="http://schemas.microsoft.com/office/drawing/2014/main" id="{493BFF13-D216-7236-ADB3-513803D7A451}"/>
                </a:ext>
              </a:extLst>
            </p:cNvPr>
            <p:cNvSpPr>
              <a:spLocks/>
            </p:cNvSpPr>
            <p:nvPr/>
          </p:nvSpPr>
          <p:spPr bwMode="auto">
            <a:xfrm>
              <a:off x="1497013" y="412750"/>
              <a:ext cx="52388" cy="87313"/>
            </a:xfrm>
            <a:custGeom>
              <a:avLst/>
              <a:gdLst>
                <a:gd name="T0" fmla="*/ 39 w 64"/>
                <a:gd name="T1" fmla="*/ 30 h 106"/>
                <a:gd name="T2" fmla="*/ 14 w 64"/>
                <a:gd name="T3" fmla="*/ 45 h 106"/>
                <a:gd name="T4" fmla="*/ 14 w 64"/>
                <a:gd name="T5" fmla="*/ 0 h 106"/>
                <a:gd name="T6" fmla="*/ 0 w 64"/>
                <a:gd name="T7" fmla="*/ 0 h 106"/>
                <a:gd name="T8" fmla="*/ 0 w 64"/>
                <a:gd name="T9" fmla="*/ 106 h 106"/>
                <a:gd name="T10" fmla="*/ 14 w 64"/>
                <a:gd name="T11" fmla="*/ 106 h 106"/>
                <a:gd name="T12" fmla="*/ 14 w 64"/>
                <a:gd name="T13" fmla="*/ 62 h 106"/>
                <a:gd name="T14" fmla="*/ 21 w 64"/>
                <a:gd name="T15" fmla="*/ 49 h 106"/>
                <a:gd name="T16" fmla="*/ 34 w 64"/>
                <a:gd name="T17" fmla="*/ 42 h 106"/>
                <a:gd name="T18" fmla="*/ 46 w 64"/>
                <a:gd name="T19" fmla="*/ 47 h 106"/>
                <a:gd name="T20" fmla="*/ 49 w 64"/>
                <a:gd name="T21" fmla="*/ 62 h 106"/>
                <a:gd name="T22" fmla="*/ 49 w 64"/>
                <a:gd name="T23" fmla="*/ 106 h 106"/>
                <a:gd name="T24" fmla="*/ 64 w 64"/>
                <a:gd name="T25" fmla="*/ 106 h 106"/>
                <a:gd name="T26" fmla="*/ 64 w 64"/>
                <a:gd name="T27" fmla="*/ 58 h 106"/>
                <a:gd name="T28" fmla="*/ 57 w 64"/>
                <a:gd name="T29" fmla="*/ 37 h 106"/>
                <a:gd name="T30" fmla="*/ 39 w 64"/>
                <a:gd name="T31" fmla="*/ 3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4" h="106">
                  <a:moveTo>
                    <a:pt x="39" y="30"/>
                  </a:moveTo>
                  <a:cubicBezTo>
                    <a:pt x="29" y="30"/>
                    <a:pt x="20" y="35"/>
                    <a:pt x="14" y="45"/>
                  </a:cubicBezTo>
                  <a:cubicBezTo>
                    <a:pt x="14" y="0"/>
                    <a:pt x="14" y="0"/>
                    <a:pt x="14" y="0"/>
                  </a:cubicBezTo>
                  <a:cubicBezTo>
                    <a:pt x="0" y="0"/>
                    <a:pt x="0" y="0"/>
                    <a:pt x="0" y="0"/>
                  </a:cubicBezTo>
                  <a:cubicBezTo>
                    <a:pt x="0" y="106"/>
                    <a:pt x="0" y="106"/>
                    <a:pt x="0" y="106"/>
                  </a:cubicBezTo>
                  <a:cubicBezTo>
                    <a:pt x="14" y="106"/>
                    <a:pt x="14" y="106"/>
                    <a:pt x="14" y="106"/>
                  </a:cubicBezTo>
                  <a:cubicBezTo>
                    <a:pt x="14" y="62"/>
                    <a:pt x="14" y="62"/>
                    <a:pt x="14" y="62"/>
                  </a:cubicBezTo>
                  <a:cubicBezTo>
                    <a:pt x="15" y="57"/>
                    <a:pt x="17" y="53"/>
                    <a:pt x="21" y="49"/>
                  </a:cubicBezTo>
                  <a:cubicBezTo>
                    <a:pt x="25" y="44"/>
                    <a:pt x="29" y="42"/>
                    <a:pt x="34" y="42"/>
                  </a:cubicBezTo>
                  <a:cubicBezTo>
                    <a:pt x="40" y="42"/>
                    <a:pt x="44" y="44"/>
                    <a:pt x="46" y="47"/>
                  </a:cubicBezTo>
                  <a:cubicBezTo>
                    <a:pt x="48" y="50"/>
                    <a:pt x="49" y="55"/>
                    <a:pt x="49" y="62"/>
                  </a:cubicBezTo>
                  <a:cubicBezTo>
                    <a:pt x="49" y="106"/>
                    <a:pt x="49" y="106"/>
                    <a:pt x="49" y="106"/>
                  </a:cubicBezTo>
                  <a:cubicBezTo>
                    <a:pt x="64" y="106"/>
                    <a:pt x="64" y="106"/>
                    <a:pt x="64" y="106"/>
                  </a:cubicBezTo>
                  <a:cubicBezTo>
                    <a:pt x="64" y="58"/>
                    <a:pt x="64" y="58"/>
                    <a:pt x="64" y="58"/>
                  </a:cubicBezTo>
                  <a:cubicBezTo>
                    <a:pt x="64" y="48"/>
                    <a:pt x="62" y="41"/>
                    <a:pt x="57" y="37"/>
                  </a:cubicBezTo>
                  <a:cubicBezTo>
                    <a:pt x="53" y="32"/>
                    <a:pt x="47" y="30"/>
                    <a:pt x="39"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 name="Freeform 12">
              <a:extLst>
                <a:ext uri="{FF2B5EF4-FFF2-40B4-BE49-F238E27FC236}">
                  <a16:creationId xmlns:a16="http://schemas.microsoft.com/office/drawing/2014/main" id="{A2FBFC85-5630-8BC3-A583-1DEC58BBCCA5}"/>
                </a:ext>
              </a:extLst>
            </p:cNvPr>
            <p:cNvSpPr>
              <a:spLocks noEditPoints="1"/>
            </p:cNvSpPr>
            <p:nvPr/>
          </p:nvSpPr>
          <p:spPr bwMode="auto">
            <a:xfrm>
              <a:off x="1581151" y="415925"/>
              <a:ext cx="77788" cy="84138"/>
            </a:xfrm>
            <a:custGeom>
              <a:avLst/>
              <a:gdLst>
                <a:gd name="T0" fmla="*/ 20 w 49"/>
                <a:gd name="T1" fmla="*/ 0 h 53"/>
                <a:gd name="T2" fmla="*/ 0 w 49"/>
                <a:gd name="T3" fmla="*/ 53 h 53"/>
                <a:gd name="T4" fmla="*/ 8 w 49"/>
                <a:gd name="T5" fmla="*/ 53 h 53"/>
                <a:gd name="T6" fmla="*/ 13 w 49"/>
                <a:gd name="T7" fmla="*/ 40 h 53"/>
                <a:gd name="T8" fmla="*/ 36 w 49"/>
                <a:gd name="T9" fmla="*/ 40 h 53"/>
                <a:gd name="T10" fmla="*/ 40 w 49"/>
                <a:gd name="T11" fmla="*/ 53 h 53"/>
                <a:gd name="T12" fmla="*/ 49 w 49"/>
                <a:gd name="T13" fmla="*/ 53 h 53"/>
                <a:gd name="T14" fmla="*/ 29 w 49"/>
                <a:gd name="T15" fmla="*/ 0 h 53"/>
                <a:gd name="T16" fmla="*/ 20 w 49"/>
                <a:gd name="T17" fmla="*/ 0 h 53"/>
                <a:gd name="T18" fmla="*/ 15 w 49"/>
                <a:gd name="T19" fmla="*/ 34 h 53"/>
                <a:gd name="T20" fmla="*/ 24 w 49"/>
                <a:gd name="T21" fmla="*/ 7 h 53"/>
                <a:gd name="T22" fmla="*/ 34 w 49"/>
                <a:gd name="T23" fmla="*/ 34 h 53"/>
                <a:gd name="T24" fmla="*/ 15 w 49"/>
                <a:gd name="T25" fmla="*/ 34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3">
                  <a:moveTo>
                    <a:pt x="20" y="0"/>
                  </a:moveTo>
                  <a:lnTo>
                    <a:pt x="0" y="53"/>
                  </a:lnTo>
                  <a:lnTo>
                    <a:pt x="8" y="53"/>
                  </a:lnTo>
                  <a:lnTo>
                    <a:pt x="13" y="40"/>
                  </a:lnTo>
                  <a:lnTo>
                    <a:pt x="36" y="40"/>
                  </a:lnTo>
                  <a:lnTo>
                    <a:pt x="40" y="53"/>
                  </a:lnTo>
                  <a:lnTo>
                    <a:pt x="49" y="53"/>
                  </a:lnTo>
                  <a:lnTo>
                    <a:pt x="29" y="0"/>
                  </a:lnTo>
                  <a:lnTo>
                    <a:pt x="20" y="0"/>
                  </a:lnTo>
                  <a:close/>
                  <a:moveTo>
                    <a:pt x="15" y="34"/>
                  </a:moveTo>
                  <a:lnTo>
                    <a:pt x="24" y="7"/>
                  </a:lnTo>
                  <a:lnTo>
                    <a:pt x="34" y="34"/>
                  </a:lnTo>
                  <a:lnTo>
                    <a:pt x="15" y="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 name="Freeform 14">
              <a:extLst>
                <a:ext uri="{FF2B5EF4-FFF2-40B4-BE49-F238E27FC236}">
                  <a16:creationId xmlns:a16="http://schemas.microsoft.com/office/drawing/2014/main" id="{FF83A1F9-4D22-902B-230C-EA48637DF2D8}"/>
                </a:ext>
              </a:extLst>
            </p:cNvPr>
            <p:cNvSpPr>
              <a:spLocks noEditPoints="1"/>
            </p:cNvSpPr>
            <p:nvPr/>
          </p:nvSpPr>
          <p:spPr bwMode="auto">
            <a:xfrm>
              <a:off x="1663701" y="412750"/>
              <a:ext cx="58738" cy="88900"/>
            </a:xfrm>
            <a:custGeom>
              <a:avLst/>
              <a:gdLst>
                <a:gd name="T0" fmla="*/ 57 w 71"/>
                <a:gd name="T1" fmla="*/ 43 h 108"/>
                <a:gd name="T2" fmla="*/ 55 w 71"/>
                <a:gd name="T3" fmla="*/ 40 h 108"/>
                <a:gd name="T4" fmla="*/ 51 w 71"/>
                <a:gd name="T5" fmla="*/ 36 h 108"/>
                <a:gd name="T6" fmla="*/ 43 w 71"/>
                <a:gd name="T7" fmla="*/ 31 h 108"/>
                <a:gd name="T8" fmla="*/ 33 w 71"/>
                <a:gd name="T9" fmla="*/ 30 h 108"/>
                <a:gd name="T10" fmla="*/ 9 w 71"/>
                <a:gd name="T11" fmla="*/ 41 h 108"/>
                <a:gd name="T12" fmla="*/ 0 w 71"/>
                <a:gd name="T13" fmla="*/ 69 h 108"/>
                <a:gd name="T14" fmla="*/ 8 w 71"/>
                <a:gd name="T15" fmla="*/ 97 h 108"/>
                <a:gd name="T16" fmla="*/ 32 w 71"/>
                <a:gd name="T17" fmla="*/ 108 h 108"/>
                <a:gd name="T18" fmla="*/ 37 w 71"/>
                <a:gd name="T19" fmla="*/ 107 h 108"/>
                <a:gd name="T20" fmla="*/ 42 w 71"/>
                <a:gd name="T21" fmla="*/ 106 h 108"/>
                <a:gd name="T22" fmla="*/ 46 w 71"/>
                <a:gd name="T23" fmla="*/ 104 h 108"/>
                <a:gd name="T24" fmla="*/ 49 w 71"/>
                <a:gd name="T25" fmla="*/ 103 h 108"/>
                <a:gd name="T26" fmla="*/ 52 w 71"/>
                <a:gd name="T27" fmla="*/ 100 h 108"/>
                <a:gd name="T28" fmla="*/ 54 w 71"/>
                <a:gd name="T29" fmla="*/ 98 h 108"/>
                <a:gd name="T30" fmla="*/ 55 w 71"/>
                <a:gd name="T31" fmla="*/ 97 h 108"/>
                <a:gd name="T32" fmla="*/ 56 w 71"/>
                <a:gd name="T33" fmla="*/ 95 h 108"/>
                <a:gd name="T34" fmla="*/ 57 w 71"/>
                <a:gd name="T35" fmla="*/ 95 h 108"/>
                <a:gd name="T36" fmla="*/ 59 w 71"/>
                <a:gd name="T37" fmla="*/ 106 h 108"/>
                <a:gd name="T38" fmla="*/ 71 w 71"/>
                <a:gd name="T39" fmla="*/ 106 h 108"/>
                <a:gd name="T40" fmla="*/ 71 w 71"/>
                <a:gd name="T41" fmla="*/ 0 h 108"/>
                <a:gd name="T42" fmla="*/ 57 w 71"/>
                <a:gd name="T43" fmla="*/ 0 h 108"/>
                <a:gd name="T44" fmla="*/ 57 w 71"/>
                <a:gd name="T45" fmla="*/ 43 h 108"/>
                <a:gd name="T46" fmla="*/ 51 w 71"/>
                <a:gd name="T47" fmla="*/ 88 h 108"/>
                <a:gd name="T48" fmla="*/ 36 w 71"/>
                <a:gd name="T49" fmla="*/ 96 h 108"/>
                <a:gd name="T50" fmla="*/ 20 w 71"/>
                <a:gd name="T51" fmla="*/ 88 h 108"/>
                <a:gd name="T52" fmla="*/ 15 w 71"/>
                <a:gd name="T53" fmla="*/ 68 h 108"/>
                <a:gd name="T54" fmla="*/ 21 w 71"/>
                <a:gd name="T55" fmla="*/ 49 h 108"/>
                <a:gd name="T56" fmla="*/ 36 w 71"/>
                <a:gd name="T57" fmla="*/ 41 h 108"/>
                <a:gd name="T58" fmla="*/ 51 w 71"/>
                <a:gd name="T59" fmla="*/ 49 h 108"/>
                <a:gd name="T60" fmla="*/ 57 w 71"/>
                <a:gd name="T61" fmla="*/ 68 h 108"/>
                <a:gd name="T62" fmla="*/ 51 w 71"/>
                <a:gd name="T63" fmla="*/ 8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1" h="108">
                  <a:moveTo>
                    <a:pt x="57" y="43"/>
                  </a:moveTo>
                  <a:cubicBezTo>
                    <a:pt x="56" y="42"/>
                    <a:pt x="56" y="41"/>
                    <a:pt x="55" y="40"/>
                  </a:cubicBezTo>
                  <a:cubicBezTo>
                    <a:pt x="54" y="39"/>
                    <a:pt x="53" y="38"/>
                    <a:pt x="51" y="36"/>
                  </a:cubicBezTo>
                  <a:cubicBezTo>
                    <a:pt x="49" y="34"/>
                    <a:pt x="46" y="33"/>
                    <a:pt x="43" y="31"/>
                  </a:cubicBezTo>
                  <a:cubicBezTo>
                    <a:pt x="40" y="30"/>
                    <a:pt x="37" y="30"/>
                    <a:pt x="33" y="30"/>
                  </a:cubicBezTo>
                  <a:cubicBezTo>
                    <a:pt x="23" y="30"/>
                    <a:pt x="15" y="33"/>
                    <a:pt x="9" y="41"/>
                  </a:cubicBezTo>
                  <a:cubicBezTo>
                    <a:pt x="3" y="48"/>
                    <a:pt x="0" y="57"/>
                    <a:pt x="0" y="69"/>
                  </a:cubicBezTo>
                  <a:cubicBezTo>
                    <a:pt x="0" y="80"/>
                    <a:pt x="3" y="90"/>
                    <a:pt x="8" y="97"/>
                  </a:cubicBezTo>
                  <a:cubicBezTo>
                    <a:pt x="14" y="104"/>
                    <a:pt x="22" y="108"/>
                    <a:pt x="32" y="108"/>
                  </a:cubicBezTo>
                  <a:cubicBezTo>
                    <a:pt x="34" y="108"/>
                    <a:pt x="35" y="108"/>
                    <a:pt x="37" y="107"/>
                  </a:cubicBezTo>
                  <a:cubicBezTo>
                    <a:pt x="39" y="107"/>
                    <a:pt x="41" y="107"/>
                    <a:pt x="42" y="106"/>
                  </a:cubicBezTo>
                  <a:cubicBezTo>
                    <a:pt x="43" y="106"/>
                    <a:pt x="45" y="105"/>
                    <a:pt x="46" y="104"/>
                  </a:cubicBezTo>
                  <a:cubicBezTo>
                    <a:pt x="47" y="104"/>
                    <a:pt x="48" y="103"/>
                    <a:pt x="49" y="103"/>
                  </a:cubicBezTo>
                  <a:cubicBezTo>
                    <a:pt x="50" y="102"/>
                    <a:pt x="51" y="101"/>
                    <a:pt x="52" y="100"/>
                  </a:cubicBezTo>
                  <a:cubicBezTo>
                    <a:pt x="53" y="100"/>
                    <a:pt x="53" y="99"/>
                    <a:pt x="54" y="98"/>
                  </a:cubicBezTo>
                  <a:cubicBezTo>
                    <a:pt x="54" y="98"/>
                    <a:pt x="55" y="97"/>
                    <a:pt x="55" y="97"/>
                  </a:cubicBezTo>
                  <a:cubicBezTo>
                    <a:pt x="56" y="96"/>
                    <a:pt x="56" y="96"/>
                    <a:pt x="56" y="95"/>
                  </a:cubicBezTo>
                  <a:cubicBezTo>
                    <a:pt x="57" y="95"/>
                    <a:pt x="57" y="95"/>
                    <a:pt x="57" y="95"/>
                  </a:cubicBezTo>
                  <a:cubicBezTo>
                    <a:pt x="59" y="106"/>
                    <a:pt x="59" y="106"/>
                    <a:pt x="59" y="106"/>
                  </a:cubicBezTo>
                  <a:cubicBezTo>
                    <a:pt x="71" y="106"/>
                    <a:pt x="71" y="106"/>
                    <a:pt x="71" y="106"/>
                  </a:cubicBezTo>
                  <a:cubicBezTo>
                    <a:pt x="71" y="0"/>
                    <a:pt x="71" y="0"/>
                    <a:pt x="71" y="0"/>
                  </a:cubicBezTo>
                  <a:cubicBezTo>
                    <a:pt x="57" y="0"/>
                    <a:pt x="57" y="0"/>
                    <a:pt x="57" y="0"/>
                  </a:cubicBezTo>
                  <a:lnTo>
                    <a:pt x="57" y="43"/>
                  </a:lnTo>
                  <a:close/>
                  <a:moveTo>
                    <a:pt x="51" y="88"/>
                  </a:moveTo>
                  <a:cubicBezTo>
                    <a:pt x="47" y="93"/>
                    <a:pt x="42" y="96"/>
                    <a:pt x="36" y="96"/>
                  </a:cubicBezTo>
                  <a:cubicBezTo>
                    <a:pt x="29" y="96"/>
                    <a:pt x="24" y="93"/>
                    <a:pt x="20" y="88"/>
                  </a:cubicBezTo>
                  <a:cubicBezTo>
                    <a:pt x="17" y="83"/>
                    <a:pt x="15" y="76"/>
                    <a:pt x="15" y="68"/>
                  </a:cubicBezTo>
                  <a:cubicBezTo>
                    <a:pt x="15" y="61"/>
                    <a:pt x="17" y="54"/>
                    <a:pt x="21" y="49"/>
                  </a:cubicBezTo>
                  <a:cubicBezTo>
                    <a:pt x="25" y="44"/>
                    <a:pt x="30" y="41"/>
                    <a:pt x="36" y="41"/>
                  </a:cubicBezTo>
                  <a:cubicBezTo>
                    <a:pt x="43" y="41"/>
                    <a:pt x="48" y="44"/>
                    <a:pt x="51" y="49"/>
                  </a:cubicBezTo>
                  <a:cubicBezTo>
                    <a:pt x="55" y="54"/>
                    <a:pt x="57" y="61"/>
                    <a:pt x="57" y="68"/>
                  </a:cubicBezTo>
                  <a:cubicBezTo>
                    <a:pt x="57" y="76"/>
                    <a:pt x="55" y="83"/>
                    <a:pt x="51" y="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 name="Freeform 15">
              <a:extLst>
                <a:ext uri="{FF2B5EF4-FFF2-40B4-BE49-F238E27FC236}">
                  <a16:creationId xmlns:a16="http://schemas.microsoft.com/office/drawing/2014/main" id="{B67964F5-8081-A3D8-089C-A081B2E521A9}"/>
                </a:ext>
              </a:extLst>
            </p:cNvPr>
            <p:cNvSpPr>
              <a:spLocks/>
            </p:cNvSpPr>
            <p:nvPr/>
          </p:nvSpPr>
          <p:spPr bwMode="auto">
            <a:xfrm>
              <a:off x="1733551" y="438150"/>
              <a:ext cx="60325" cy="61913"/>
            </a:xfrm>
            <a:custGeom>
              <a:avLst/>
              <a:gdLst>
                <a:gd name="T0" fmla="*/ 18 w 38"/>
                <a:gd name="T1" fmla="*/ 32 h 39"/>
                <a:gd name="T2" fmla="*/ 8 w 38"/>
                <a:gd name="T3" fmla="*/ 0 h 39"/>
                <a:gd name="T4" fmla="*/ 0 w 38"/>
                <a:gd name="T5" fmla="*/ 0 h 39"/>
                <a:gd name="T6" fmla="*/ 15 w 38"/>
                <a:gd name="T7" fmla="*/ 39 h 39"/>
                <a:gd name="T8" fmla="*/ 23 w 38"/>
                <a:gd name="T9" fmla="*/ 39 h 39"/>
                <a:gd name="T10" fmla="*/ 38 w 38"/>
                <a:gd name="T11" fmla="*/ 0 h 39"/>
                <a:gd name="T12" fmla="*/ 29 w 38"/>
                <a:gd name="T13" fmla="*/ 0 h 39"/>
                <a:gd name="T14" fmla="*/ 18 w 38"/>
                <a:gd name="T15" fmla="*/ 32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39">
                  <a:moveTo>
                    <a:pt x="18" y="32"/>
                  </a:moveTo>
                  <a:lnTo>
                    <a:pt x="8" y="0"/>
                  </a:lnTo>
                  <a:lnTo>
                    <a:pt x="0" y="0"/>
                  </a:lnTo>
                  <a:lnTo>
                    <a:pt x="15" y="39"/>
                  </a:lnTo>
                  <a:lnTo>
                    <a:pt x="23" y="39"/>
                  </a:lnTo>
                  <a:lnTo>
                    <a:pt x="38" y="0"/>
                  </a:lnTo>
                  <a:lnTo>
                    <a:pt x="29" y="0"/>
                  </a:lnTo>
                  <a:lnTo>
                    <a:pt x="18"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9" name="Freeform 16">
              <a:extLst>
                <a:ext uri="{FF2B5EF4-FFF2-40B4-BE49-F238E27FC236}">
                  <a16:creationId xmlns:a16="http://schemas.microsoft.com/office/drawing/2014/main" id="{C73E25E4-139B-A180-CBFD-59414A4BD238}"/>
                </a:ext>
              </a:extLst>
            </p:cNvPr>
            <p:cNvSpPr>
              <a:spLocks/>
            </p:cNvSpPr>
            <p:nvPr/>
          </p:nvSpPr>
          <p:spPr bwMode="auto">
            <a:xfrm>
              <a:off x="1801813" y="411163"/>
              <a:ext cx="15875" cy="14288"/>
            </a:xfrm>
            <a:custGeom>
              <a:avLst/>
              <a:gdLst>
                <a:gd name="T0" fmla="*/ 10 w 19"/>
                <a:gd name="T1" fmla="*/ 0 h 18"/>
                <a:gd name="T2" fmla="*/ 3 w 19"/>
                <a:gd name="T3" fmla="*/ 2 h 18"/>
                <a:gd name="T4" fmla="*/ 0 w 19"/>
                <a:gd name="T5" fmla="*/ 9 h 18"/>
                <a:gd name="T6" fmla="*/ 3 w 19"/>
                <a:gd name="T7" fmla="*/ 16 h 18"/>
                <a:gd name="T8" fmla="*/ 10 w 19"/>
                <a:gd name="T9" fmla="*/ 18 h 18"/>
                <a:gd name="T10" fmla="*/ 17 w 19"/>
                <a:gd name="T11" fmla="*/ 16 h 18"/>
                <a:gd name="T12" fmla="*/ 19 w 19"/>
                <a:gd name="T13" fmla="*/ 9 h 18"/>
                <a:gd name="T14" fmla="*/ 17 w 19"/>
                <a:gd name="T15" fmla="*/ 2 h 18"/>
                <a:gd name="T16" fmla="*/ 10 w 19"/>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8">
                  <a:moveTo>
                    <a:pt x="10" y="0"/>
                  </a:moveTo>
                  <a:cubicBezTo>
                    <a:pt x="7" y="0"/>
                    <a:pt x="5" y="1"/>
                    <a:pt x="3" y="2"/>
                  </a:cubicBezTo>
                  <a:cubicBezTo>
                    <a:pt x="1" y="4"/>
                    <a:pt x="0" y="7"/>
                    <a:pt x="0" y="9"/>
                  </a:cubicBezTo>
                  <a:cubicBezTo>
                    <a:pt x="0" y="12"/>
                    <a:pt x="1" y="14"/>
                    <a:pt x="3" y="16"/>
                  </a:cubicBezTo>
                  <a:cubicBezTo>
                    <a:pt x="5" y="17"/>
                    <a:pt x="7" y="18"/>
                    <a:pt x="10" y="18"/>
                  </a:cubicBezTo>
                  <a:cubicBezTo>
                    <a:pt x="13" y="18"/>
                    <a:pt x="15" y="17"/>
                    <a:pt x="17" y="16"/>
                  </a:cubicBezTo>
                  <a:cubicBezTo>
                    <a:pt x="18" y="14"/>
                    <a:pt x="19" y="12"/>
                    <a:pt x="19" y="9"/>
                  </a:cubicBezTo>
                  <a:cubicBezTo>
                    <a:pt x="19" y="6"/>
                    <a:pt x="18" y="4"/>
                    <a:pt x="17" y="2"/>
                  </a:cubicBezTo>
                  <a:cubicBezTo>
                    <a:pt x="15" y="1"/>
                    <a:pt x="12" y="0"/>
                    <a:pt x="1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 name="Rectangle 17">
              <a:extLst>
                <a:ext uri="{FF2B5EF4-FFF2-40B4-BE49-F238E27FC236}">
                  <a16:creationId xmlns:a16="http://schemas.microsoft.com/office/drawing/2014/main" id="{7B6F8562-C3CB-5305-FB0B-63FF8D97092D}"/>
                </a:ext>
              </a:extLst>
            </p:cNvPr>
            <p:cNvSpPr>
              <a:spLocks noChangeArrowheads="1"/>
            </p:cNvSpPr>
            <p:nvPr/>
          </p:nvSpPr>
          <p:spPr bwMode="auto">
            <a:xfrm>
              <a:off x="1804988" y="438150"/>
              <a:ext cx="11113" cy="619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 name="Freeform 18">
              <a:extLst>
                <a:ext uri="{FF2B5EF4-FFF2-40B4-BE49-F238E27FC236}">
                  <a16:creationId xmlns:a16="http://schemas.microsoft.com/office/drawing/2014/main" id="{AAAB2CA3-ACC4-BAB9-7B09-8D2F882AE852}"/>
                </a:ext>
              </a:extLst>
            </p:cNvPr>
            <p:cNvSpPr>
              <a:spLocks/>
            </p:cNvSpPr>
            <p:nvPr/>
          </p:nvSpPr>
          <p:spPr bwMode="auto">
            <a:xfrm>
              <a:off x="1828801" y="436563"/>
              <a:ext cx="47625" cy="65088"/>
            </a:xfrm>
            <a:custGeom>
              <a:avLst/>
              <a:gdLst>
                <a:gd name="T0" fmla="*/ 44 w 59"/>
                <a:gd name="T1" fmla="*/ 36 h 79"/>
                <a:gd name="T2" fmla="*/ 37 w 59"/>
                <a:gd name="T3" fmla="*/ 34 h 79"/>
                <a:gd name="T4" fmla="*/ 30 w 59"/>
                <a:gd name="T5" fmla="*/ 31 h 79"/>
                <a:gd name="T6" fmla="*/ 24 w 59"/>
                <a:gd name="T7" fmla="*/ 29 h 79"/>
                <a:gd name="T8" fmla="*/ 20 w 59"/>
                <a:gd name="T9" fmla="*/ 26 h 79"/>
                <a:gd name="T10" fmla="*/ 18 w 59"/>
                <a:gd name="T11" fmla="*/ 21 h 79"/>
                <a:gd name="T12" fmla="*/ 22 w 59"/>
                <a:gd name="T13" fmla="*/ 14 h 79"/>
                <a:gd name="T14" fmla="*/ 32 w 59"/>
                <a:gd name="T15" fmla="*/ 12 h 79"/>
                <a:gd name="T16" fmla="*/ 52 w 59"/>
                <a:gd name="T17" fmla="*/ 20 h 79"/>
                <a:gd name="T18" fmla="*/ 58 w 59"/>
                <a:gd name="T19" fmla="*/ 10 h 79"/>
                <a:gd name="T20" fmla="*/ 55 w 59"/>
                <a:gd name="T21" fmla="*/ 8 h 79"/>
                <a:gd name="T22" fmla="*/ 46 w 59"/>
                <a:gd name="T23" fmla="*/ 3 h 79"/>
                <a:gd name="T24" fmla="*/ 32 w 59"/>
                <a:gd name="T25" fmla="*/ 0 h 79"/>
                <a:gd name="T26" fmla="*/ 12 w 59"/>
                <a:gd name="T27" fmla="*/ 7 h 79"/>
                <a:gd name="T28" fmla="*/ 4 w 59"/>
                <a:gd name="T29" fmla="*/ 23 h 79"/>
                <a:gd name="T30" fmla="*/ 6 w 59"/>
                <a:gd name="T31" fmla="*/ 31 h 79"/>
                <a:gd name="T32" fmla="*/ 11 w 59"/>
                <a:gd name="T33" fmla="*/ 37 h 79"/>
                <a:gd name="T34" fmla="*/ 15 w 59"/>
                <a:gd name="T35" fmla="*/ 40 h 79"/>
                <a:gd name="T36" fmla="*/ 19 w 59"/>
                <a:gd name="T37" fmla="*/ 42 h 79"/>
                <a:gd name="T38" fmla="*/ 23 w 59"/>
                <a:gd name="T39" fmla="*/ 44 h 79"/>
                <a:gd name="T40" fmla="*/ 29 w 59"/>
                <a:gd name="T41" fmla="*/ 45 h 79"/>
                <a:gd name="T42" fmla="*/ 33 w 59"/>
                <a:gd name="T43" fmla="*/ 47 h 79"/>
                <a:gd name="T44" fmla="*/ 38 w 59"/>
                <a:gd name="T45" fmla="*/ 49 h 79"/>
                <a:gd name="T46" fmla="*/ 42 w 59"/>
                <a:gd name="T47" fmla="*/ 52 h 79"/>
                <a:gd name="T48" fmla="*/ 45 w 59"/>
                <a:gd name="T49" fmla="*/ 57 h 79"/>
                <a:gd name="T50" fmla="*/ 41 w 59"/>
                <a:gd name="T51" fmla="*/ 65 h 79"/>
                <a:gd name="T52" fmla="*/ 30 w 59"/>
                <a:gd name="T53" fmla="*/ 67 h 79"/>
                <a:gd name="T54" fmla="*/ 18 w 59"/>
                <a:gd name="T55" fmla="*/ 64 h 79"/>
                <a:gd name="T56" fmla="*/ 8 w 59"/>
                <a:gd name="T57" fmla="*/ 57 h 79"/>
                <a:gd name="T58" fmla="*/ 0 w 59"/>
                <a:gd name="T59" fmla="*/ 66 h 79"/>
                <a:gd name="T60" fmla="*/ 12 w 59"/>
                <a:gd name="T61" fmla="*/ 74 h 79"/>
                <a:gd name="T62" fmla="*/ 30 w 59"/>
                <a:gd name="T63" fmla="*/ 79 h 79"/>
                <a:gd name="T64" fmla="*/ 52 w 59"/>
                <a:gd name="T65" fmla="*/ 72 h 79"/>
                <a:gd name="T66" fmla="*/ 59 w 59"/>
                <a:gd name="T67" fmla="*/ 55 h 79"/>
                <a:gd name="T68" fmla="*/ 44 w 59"/>
                <a:gd name="T69" fmla="*/ 36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9" h="79">
                  <a:moveTo>
                    <a:pt x="44" y="36"/>
                  </a:moveTo>
                  <a:cubicBezTo>
                    <a:pt x="43" y="36"/>
                    <a:pt x="41" y="35"/>
                    <a:pt x="37" y="34"/>
                  </a:cubicBezTo>
                  <a:cubicBezTo>
                    <a:pt x="34" y="33"/>
                    <a:pt x="31" y="32"/>
                    <a:pt x="30" y="31"/>
                  </a:cubicBezTo>
                  <a:cubicBezTo>
                    <a:pt x="27" y="30"/>
                    <a:pt x="25" y="30"/>
                    <a:pt x="24" y="29"/>
                  </a:cubicBezTo>
                  <a:cubicBezTo>
                    <a:pt x="23" y="29"/>
                    <a:pt x="22" y="28"/>
                    <a:pt x="20" y="26"/>
                  </a:cubicBezTo>
                  <a:cubicBezTo>
                    <a:pt x="19" y="25"/>
                    <a:pt x="18" y="23"/>
                    <a:pt x="18" y="21"/>
                  </a:cubicBezTo>
                  <a:cubicBezTo>
                    <a:pt x="18" y="18"/>
                    <a:pt x="19" y="15"/>
                    <a:pt x="22" y="14"/>
                  </a:cubicBezTo>
                  <a:cubicBezTo>
                    <a:pt x="24" y="12"/>
                    <a:pt x="28" y="12"/>
                    <a:pt x="32" y="12"/>
                  </a:cubicBezTo>
                  <a:cubicBezTo>
                    <a:pt x="39" y="12"/>
                    <a:pt x="46" y="14"/>
                    <a:pt x="52" y="20"/>
                  </a:cubicBezTo>
                  <a:cubicBezTo>
                    <a:pt x="58" y="10"/>
                    <a:pt x="58" y="10"/>
                    <a:pt x="58" y="10"/>
                  </a:cubicBezTo>
                  <a:cubicBezTo>
                    <a:pt x="58" y="10"/>
                    <a:pt x="57" y="9"/>
                    <a:pt x="55" y="8"/>
                  </a:cubicBezTo>
                  <a:cubicBezTo>
                    <a:pt x="53" y="6"/>
                    <a:pt x="50" y="5"/>
                    <a:pt x="46" y="3"/>
                  </a:cubicBezTo>
                  <a:cubicBezTo>
                    <a:pt x="41" y="1"/>
                    <a:pt x="37" y="0"/>
                    <a:pt x="32" y="0"/>
                  </a:cubicBezTo>
                  <a:cubicBezTo>
                    <a:pt x="23" y="0"/>
                    <a:pt x="17" y="3"/>
                    <a:pt x="12" y="7"/>
                  </a:cubicBezTo>
                  <a:cubicBezTo>
                    <a:pt x="7" y="11"/>
                    <a:pt x="4" y="16"/>
                    <a:pt x="4" y="23"/>
                  </a:cubicBezTo>
                  <a:cubicBezTo>
                    <a:pt x="4" y="26"/>
                    <a:pt x="5" y="29"/>
                    <a:pt x="6" y="31"/>
                  </a:cubicBezTo>
                  <a:cubicBezTo>
                    <a:pt x="7" y="33"/>
                    <a:pt x="8" y="35"/>
                    <a:pt x="11" y="37"/>
                  </a:cubicBezTo>
                  <a:cubicBezTo>
                    <a:pt x="13" y="39"/>
                    <a:pt x="14" y="40"/>
                    <a:pt x="15" y="40"/>
                  </a:cubicBezTo>
                  <a:cubicBezTo>
                    <a:pt x="16" y="41"/>
                    <a:pt x="18" y="41"/>
                    <a:pt x="19" y="42"/>
                  </a:cubicBezTo>
                  <a:cubicBezTo>
                    <a:pt x="20" y="43"/>
                    <a:pt x="22" y="43"/>
                    <a:pt x="23" y="44"/>
                  </a:cubicBezTo>
                  <a:cubicBezTo>
                    <a:pt x="25" y="44"/>
                    <a:pt x="27" y="45"/>
                    <a:pt x="29" y="45"/>
                  </a:cubicBezTo>
                  <a:cubicBezTo>
                    <a:pt x="31" y="46"/>
                    <a:pt x="32" y="47"/>
                    <a:pt x="33" y="47"/>
                  </a:cubicBezTo>
                  <a:cubicBezTo>
                    <a:pt x="35" y="48"/>
                    <a:pt x="37" y="48"/>
                    <a:pt x="38" y="49"/>
                  </a:cubicBezTo>
                  <a:cubicBezTo>
                    <a:pt x="39" y="49"/>
                    <a:pt x="41" y="50"/>
                    <a:pt x="42" y="52"/>
                  </a:cubicBezTo>
                  <a:cubicBezTo>
                    <a:pt x="44" y="53"/>
                    <a:pt x="45" y="55"/>
                    <a:pt x="45" y="57"/>
                  </a:cubicBezTo>
                  <a:cubicBezTo>
                    <a:pt x="45" y="61"/>
                    <a:pt x="44" y="63"/>
                    <a:pt x="41" y="65"/>
                  </a:cubicBezTo>
                  <a:cubicBezTo>
                    <a:pt x="38" y="66"/>
                    <a:pt x="35" y="67"/>
                    <a:pt x="30" y="67"/>
                  </a:cubicBezTo>
                  <a:cubicBezTo>
                    <a:pt x="26" y="67"/>
                    <a:pt x="22" y="66"/>
                    <a:pt x="18" y="64"/>
                  </a:cubicBezTo>
                  <a:cubicBezTo>
                    <a:pt x="14" y="62"/>
                    <a:pt x="10" y="59"/>
                    <a:pt x="8" y="57"/>
                  </a:cubicBezTo>
                  <a:cubicBezTo>
                    <a:pt x="0" y="66"/>
                    <a:pt x="0" y="66"/>
                    <a:pt x="0" y="66"/>
                  </a:cubicBezTo>
                  <a:cubicBezTo>
                    <a:pt x="3" y="69"/>
                    <a:pt x="7" y="71"/>
                    <a:pt x="12" y="74"/>
                  </a:cubicBezTo>
                  <a:cubicBezTo>
                    <a:pt x="17" y="77"/>
                    <a:pt x="23" y="79"/>
                    <a:pt x="30" y="79"/>
                  </a:cubicBezTo>
                  <a:cubicBezTo>
                    <a:pt x="39" y="79"/>
                    <a:pt x="47" y="76"/>
                    <a:pt x="52" y="72"/>
                  </a:cubicBezTo>
                  <a:cubicBezTo>
                    <a:pt x="57" y="67"/>
                    <a:pt x="59" y="62"/>
                    <a:pt x="59" y="55"/>
                  </a:cubicBezTo>
                  <a:cubicBezTo>
                    <a:pt x="59" y="47"/>
                    <a:pt x="54" y="40"/>
                    <a:pt x="44"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 name="Freeform 19">
              <a:extLst>
                <a:ext uri="{FF2B5EF4-FFF2-40B4-BE49-F238E27FC236}">
                  <a16:creationId xmlns:a16="http://schemas.microsoft.com/office/drawing/2014/main" id="{995386EE-0219-9B59-3015-DA98004633E3}"/>
                </a:ext>
              </a:extLst>
            </p:cNvPr>
            <p:cNvSpPr>
              <a:spLocks/>
            </p:cNvSpPr>
            <p:nvPr/>
          </p:nvSpPr>
          <p:spPr bwMode="auto">
            <a:xfrm>
              <a:off x="1960563" y="436563"/>
              <a:ext cx="36513" cy="63500"/>
            </a:xfrm>
            <a:custGeom>
              <a:avLst/>
              <a:gdLst>
                <a:gd name="T0" fmla="*/ 24 w 43"/>
                <a:gd name="T1" fmla="*/ 5 h 77"/>
                <a:gd name="T2" fmla="*/ 15 w 43"/>
                <a:gd name="T3" fmla="*/ 17 h 77"/>
                <a:gd name="T4" fmla="*/ 14 w 43"/>
                <a:gd name="T5" fmla="*/ 2 h 77"/>
                <a:gd name="T6" fmla="*/ 0 w 43"/>
                <a:gd name="T7" fmla="*/ 2 h 77"/>
                <a:gd name="T8" fmla="*/ 0 w 43"/>
                <a:gd name="T9" fmla="*/ 77 h 77"/>
                <a:gd name="T10" fmla="*/ 15 w 43"/>
                <a:gd name="T11" fmla="*/ 77 h 77"/>
                <a:gd name="T12" fmla="*/ 15 w 43"/>
                <a:gd name="T13" fmla="*/ 35 h 77"/>
                <a:gd name="T14" fmla="*/ 25 w 43"/>
                <a:gd name="T15" fmla="*/ 18 h 77"/>
                <a:gd name="T16" fmla="*/ 35 w 43"/>
                <a:gd name="T17" fmla="*/ 14 h 77"/>
                <a:gd name="T18" fmla="*/ 41 w 43"/>
                <a:gd name="T19" fmla="*/ 15 h 77"/>
                <a:gd name="T20" fmla="*/ 43 w 43"/>
                <a:gd name="T21" fmla="*/ 1 h 77"/>
                <a:gd name="T22" fmla="*/ 37 w 43"/>
                <a:gd name="T23" fmla="*/ 0 h 77"/>
                <a:gd name="T24" fmla="*/ 24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4" y="5"/>
                  </a:moveTo>
                  <a:cubicBezTo>
                    <a:pt x="20" y="8"/>
                    <a:pt x="17" y="12"/>
                    <a:pt x="15" y="17"/>
                  </a:cubicBezTo>
                  <a:cubicBezTo>
                    <a:pt x="14" y="2"/>
                    <a:pt x="14" y="2"/>
                    <a:pt x="14" y="2"/>
                  </a:cubicBezTo>
                  <a:cubicBezTo>
                    <a:pt x="0" y="2"/>
                    <a:pt x="0" y="2"/>
                    <a:pt x="0" y="2"/>
                  </a:cubicBezTo>
                  <a:cubicBezTo>
                    <a:pt x="0" y="77"/>
                    <a:pt x="0" y="77"/>
                    <a:pt x="0" y="77"/>
                  </a:cubicBezTo>
                  <a:cubicBezTo>
                    <a:pt x="15" y="77"/>
                    <a:pt x="15" y="77"/>
                    <a:pt x="15" y="77"/>
                  </a:cubicBezTo>
                  <a:cubicBezTo>
                    <a:pt x="15" y="35"/>
                    <a:pt x="15" y="35"/>
                    <a:pt x="15" y="35"/>
                  </a:cubicBezTo>
                  <a:cubicBezTo>
                    <a:pt x="16" y="27"/>
                    <a:pt x="19" y="22"/>
                    <a:pt x="25" y="18"/>
                  </a:cubicBezTo>
                  <a:cubicBezTo>
                    <a:pt x="28" y="16"/>
                    <a:pt x="32" y="14"/>
                    <a:pt x="35" y="14"/>
                  </a:cubicBezTo>
                  <a:cubicBezTo>
                    <a:pt x="38" y="14"/>
                    <a:pt x="40" y="15"/>
                    <a:pt x="41" y="15"/>
                  </a:cubicBezTo>
                  <a:cubicBezTo>
                    <a:pt x="43" y="1"/>
                    <a:pt x="43" y="1"/>
                    <a:pt x="43" y="1"/>
                  </a:cubicBezTo>
                  <a:cubicBezTo>
                    <a:pt x="37" y="0"/>
                    <a:pt x="37" y="0"/>
                    <a:pt x="37" y="0"/>
                  </a:cubicBezTo>
                  <a:cubicBezTo>
                    <a:pt x="32" y="0"/>
                    <a:pt x="28" y="2"/>
                    <a:pt x="24"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3" name="Freeform 20">
              <a:extLst>
                <a:ext uri="{FF2B5EF4-FFF2-40B4-BE49-F238E27FC236}">
                  <a16:creationId xmlns:a16="http://schemas.microsoft.com/office/drawing/2014/main" id="{2960E1C6-F590-264A-344E-7EF84C9D9013}"/>
                </a:ext>
              </a:extLst>
            </p:cNvPr>
            <p:cNvSpPr>
              <a:spLocks/>
            </p:cNvSpPr>
            <p:nvPr/>
          </p:nvSpPr>
          <p:spPr bwMode="auto">
            <a:xfrm>
              <a:off x="2000251" y="438150"/>
              <a:ext cx="58738" cy="85725"/>
            </a:xfrm>
            <a:custGeom>
              <a:avLst/>
              <a:gdLst>
                <a:gd name="T0" fmla="*/ 57 w 72"/>
                <a:gd name="T1" fmla="*/ 0 h 103"/>
                <a:gd name="T2" fmla="*/ 36 w 72"/>
                <a:gd name="T3" fmla="*/ 61 h 103"/>
                <a:gd name="T4" fmla="*/ 15 w 72"/>
                <a:gd name="T5" fmla="*/ 0 h 103"/>
                <a:gd name="T6" fmla="*/ 0 w 72"/>
                <a:gd name="T7" fmla="*/ 0 h 103"/>
                <a:gd name="T8" fmla="*/ 28 w 72"/>
                <a:gd name="T9" fmla="*/ 74 h 103"/>
                <a:gd name="T10" fmla="*/ 25 w 72"/>
                <a:gd name="T11" fmla="*/ 83 h 103"/>
                <a:gd name="T12" fmla="*/ 21 w 72"/>
                <a:gd name="T13" fmla="*/ 90 h 103"/>
                <a:gd name="T14" fmla="*/ 16 w 72"/>
                <a:gd name="T15" fmla="*/ 91 h 103"/>
                <a:gd name="T16" fmla="*/ 8 w 72"/>
                <a:gd name="T17" fmla="*/ 89 h 103"/>
                <a:gd name="T18" fmla="*/ 5 w 72"/>
                <a:gd name="T19" fmla="*/ 100 h 103"/>
                <a:gd name="T20" fmla="*/ 6 w 72"/>
                <a:gd name="T21" fmla="*/ 101 h 103"/>
                <a:gd name="T22" fmla="*/ 12 w 72"/>
                <a:gd name="T23" fmla="*/ 103 h 103"/>
                <a:gd name="T24" fmla="*/ 19 w 72"/>
                <a:gd name="T25" fmla="*/ 103 h 103"/>
                <a:gd name="T26" fmla="*/ 31 w 72"/>
                <a:gd name="T27" fmla="*/ 100 h 103"/>
                <a:gd name="T28" fmla="*/ 39 w 72"/>
                <a:gd name="T29" fmla="*/ 87 h 103"/>
                <a:gd name="T30" fmla="*/ 72 w 72"/>
                <a:gd name="T31" fmla="*/ 0 h 103"/>
                <a:gd name="T32" fmla="*/ 57 w 72"/>
                <a:gd name="T33"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103">
                  <a:moveTo>
                    <a:pt x="57" y="0"/>
                  </a:moveTo>
                  <a:cubicBezTo>
                    <a:pt x="36" y="61"/>
                    <a:pt x="36" y="61"/>
                    <a:pt x="36" y="61"/>
                  </a:cubicBezTo>
                  <a:cubicBezTo>
                    <a:pt x="15" y="0"/>
                    <a:pt x="15" y="0"/>
                    <a:pt x="15" y="0"/>
                  </a:cubicBezTo>
                  <a:cubicBezTo>
                    <a:pt x="0" y="0"/>
                    <a:pt x="0" y="0"/>
                    <a:pt x="0" y="0"/>
                  </a:cubicBezTo>
                  <a:cubicBezTo>
                    <a:pt x="28" y="74"/>
                    <a:pt x="28" y="74"/>
                    <a:pt x="28" y="74"/>
                  </a:cubicBezTo>
                  <a:cubicBezTo>
                    <a:pt x="25" y="83"/>
                    <a:pt x="25" y="83"/>
                    <a:pt x="25" y="83"/>
                  </a:cubicBezTo>
                  <a:cubicBezTo>
                    <a:pt x="24" y="87"/>
                    <a:pt x="22" y="89"/>
                    <a:pt x="21" y="90"/>
                  </a:cubicBezTo>
                  <a:cubicBezTo>
                    <a:pt x="20" y="91"/>
                    <a:pt x="18" y="91"/>
                    <a:pt x="16" y="91"/>
                  </a:cubicBezTo>
                  <a:cubicBezTo>
                    <a:pt x="14" y="91"/>
                    <a:pt x="11" y="91"/>
                    <a:pt x="8" y="89"/>
                  </a:cubicBezTo>
                  <a:cubicBezTo>
                    <a:pt x="5" y="100"/>
                    <a:pt x="5" y="100"/>
                    <a:pt x="5" y="100"/>
                  </a:cubicBezTo>
                  <a:cubicBezTo>
                    <a:pt x="6" y="101"/>
                    <a:pt x="6" y="101"/>
                    <a:pt x="6" y="101"/>
                  </a:cubicBezTo>
                  <a:cubicBezTo>
                    <a:pt x="7" y="102"/>
                    <a:pt x="9" y="102"/>
                    <a:pt x="12" y="103"/>
                  </a:cubicBezTo>
                  <a:cubicBezTo>
                    <a:pt x="14" y="103"/>
                    <a:pt x="17" y="103"/>
                    <a:pt x="19" y="103"/>
                  </a:cubicBezTo>
                  <a:cubicBezTo>
                    <a:pt x="24" y="103"/>
                    <a:pt x="28" y="102"/>
                    <a:pt x="31" y="100"/>
                  </a:cubicBezTo>
                  <a:cubicBezTo>
                    <a:pt x="34" y="97"/>
                    <a:pt x="36" y="93"/>
                    <a:pt x="39" y="87"/>
                  </a:cubicBezTo>
                  <a:cubicBezTo>
                    <a:pt x="72" y="0"/>
                    <a:pt x="72" y="0"/>
                    <a:pt x="72" y="0"/>
                  </a:cubicBezTo>
                  <a:lnTo>
                    <a:pt x="5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4" name="Freeform 21">
              <a:extLst>
                <a:ext uri="{FF2B5EF4-FFF2-40B4-BE49-F238E27FC236}">
                  <a16:creationId xmlns:a16="http://schemas.microsoft.com/office/drawing/2014/main" id="{8279F213-F01D-0BA8-7DEC-BF8F2017D953}"/>
                </a:ext>
              </a:extLst>
            </p:cNvPr>
            <p:cNvSpPr>
              <a:spLocks noEditPoints="1"/>
            </p:cNvSpPr>
            <p:nvPr/>
          </p:nvSpPr>
          <p:spPr bwMode="auto">
            <a:xfrm>
              <a:off x="1547813" y="-96838"/>
              <a:ext cx="352425" cy="422275"/>
            </a:xfrm>
            <a:custGeom>
              <a:avLst/>
              <a:gdLst>
                <a:gd name="T0" fmla="*/ 327 w 425"/>
                <a:gd name="T1" fmla="*/ 247 h 510"/>
                <a:gd name="T2" fmla="*/ 415 w 425"/>
                <a:gd name="T3" fmla="*/ 130 h 510"/>
                <a:gd name="T4" fmla="*/ 268 w 425"/>
                <a:gd name="T5" fmla="*/ 0 h 510"/>
                <a:gd name="T6" fmla="*/ 0 w 425"/>
                <a:gd name="T7" fmla="*/ 0 h 510"/>
                <a:gd name="T8" fmla="*/ 0 w 425"/>
                <a:gd name="T9" fmla="*/ 510 h 510"/>
                <a:gd name="T10" fmla="*/ 277 w 425"/>
                <a:gd name="T11" fmla="*/ 510 h 510"/>
                <a:gd name="T12" fmla="*/ 425 w 425"/>
                <a:gd name="T13" fmla="*/ 373 h 510"/>
                <a:gd name="T14" fmla="*/ 327 w 425"/>
                <a:gd name="T15" fmla="*/ 247 h 510"/>
                <a:gd name="T16" fmla="*/ 109 w 425"/>
                <a:gd name="T17" fmla="*/ 92 h 510"/>
                <a:gd name="T18" fmla="*/ 245 w 425"/>
                <a:gd name="T19" fmla="*/ 92 h 510"/>
                <a:gd name="T20" fmla="*/ 304 w 425"/>
                <a:gd name="T21" fmla="*/ 148 h 510"/>
                <a:gd name="T22" fmla="*/ 245 w 425"/>
                <a:gd name="T23" fmla="*/ 205 h 510"/>
                <a:gd name="T24" fmla="*/ 109 w 425"/>
                <a:gd name="T25" fmla="*/ 205 h 510"/>
                <a:gd name="T26" fmla="*/ 109 w 425"/>
                <a:gd name="T27" fmla="*/ 92 h 510"/>
                <a:gd name="T28" fmla="*/ 249 w 425"/>
                <a:gd name="T29" fmla="*/ 417 h 510"/>
                <a:gd name="T30" fmla="*/ 249 w 425"/>
                <a:gd name="T31" fmla="*/ 418 h 510"/>
                <a:gd name="T32" fmla="*/ 109 w 425"/>
                <a:gd name="T33" fmla="*/ 418 h 510"/>
                <a:gd name="T34" fmla="*/ 109 w 425"/>
                <a:gd name="T35" fmla="*/ 298 h 510"/>
                <a:gd name="T36" fmla="*/ 249 w 425"/>
                <a:gd name="T37" fmla="*/ 298 h 510"/>
                <a:gd name="T38" fmla="*/ 315 w 425"/>
                <a:gd name="T39" fmla="*/ 357 h 510"/>
                <a:gd name="T40" fmla="*/ 249 w 425"/>
                <a:gd name="T41" fmla="*/ 417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25" h="510">
                  <a:moveTo>
                    <a:pt x="327" y="247"/>
                  </a:moveTo>
                  <a:cubicBezTo>
                    <a:pt x="375" y="237"/>
                    <a:pt x="415" y="194"/>
                    <a:pt x="415" y="130"/>
                  </a:cubicBezTo>
                  <a:cubicBezTo>
                    <a:pt x="415" y="62"/>
                    <a:pt x="365" y="0"/>
                    <a:pt x="268" y="0"/>
                  </a:cubicBezTo>
                  <a:cubicBezTo>
                    <a:pt x="0" y="0"/>
                    <a:pt x="0" y="0"/>
                    <a:pt x="0" y="0"/>
                  </a:cubicBezTo>
                  <a:cubicBezTo>
                    <a:pt x="0" y="510"/>
                    <a:pt x="0" y="510"/>
                    <a:pt x="0" y="510"/>
                  </a:cubicBezTo>
                  <a:cubicBezTo>
                    <a:pt x="277" y="510"/>
                    <a:pt x="277" y="510"/>
                    <a:pt x="277" y="510"/>
                  </a:cubicBezTo>
                  <a:cubicBezTo>
                    <a:pt x="374" y="510"/>
                    <a:pt x="425" y="449"/>
                    <a:pt x="425" y="373"/>
                  </a:cubicBezTo>
                  <a:cubicBezTo>
                    <a:pt x="425" y="309"/>
                    <a:pt x="381" y="256"/>
                    <a:pt x="327" y="247"/>
                  </a:cubicBezTo>
                  <a:close/>
                  <a:moveTo>
                    <a:pt x="109" y="92"/>
                  </a:moveTo>
                  <a:cubicBezTo>
                    <a:pt x="245" y="92"/>
                    <a:pt x="245" y="92"/>
                    <a:pt x="245" y="92"/>
                  </a:cubicBezTo>
                  <a:cubicBezTo>
                    <a:pt x="281" y="92"/>
                    <a:pt x="304" y="117"/>
                    <a:pt x="304" y="148"/>
                  </a:cubicBezTo>
                  <a:cubicBezTo>
                    <a:pt x="304" y="181"/>
                    <a:pt x="281" y="205"/>
                    <a:pt x="245" y="205"/>
                  </a:cubicBezTo>
                  <a:cubicBezTo>
                    <a:pt x="109" y="205"/>
                    <a:pt x="109" y="205"/>
                    <a:pt x="109" y="205"/>
                  </a:cubicBezTo>
                  <a:lnTo>
                    <a:pt x="109" y="92"/>
                  </a:lnTo>
                  <a:close/>
                  <a:moveTo>
                    <a:pt x="249" y="417"/>
                  </a:moveTo>
                  <a:cubicBezTo>
                    <a:pt x="249" y="418"/>
                    <a:pt x="249" y="418"/>
                    <a:pt x="249" y="418"/>
                  </a:cubicBezTo>
                  <a:cubicBezTo>
                    <a:pt x="109" y="418"/>
                    <a:pt x="109" y="418"/>
                    <a:pt x="109" y="418"/>
                  </a:cubicBezTo>
                  <a:cubicBezTo>
                    <a:pt x="109" y="298"/>
                    <a:pt x="109" y="298"/>
                    <a:pt x="109" y="298"/>
                  </a:cubicBezTo>
                  <a:cubicBezTo>
                    <a:pt x="249" y="298"/>
                    <a:pt x="249" y="298"/>
                    <a:pt x="249" y="298"/>
                  </a:cubicBezTo>
                  <a:cubicBezTo>
                    <a:pt x="292" y="298"/>
                    <a:pt x="315" y="325"/>
                    <a:pt x="315" y="357"/>
                  </a:cubicBezTo>
                  <a:cubicBezTo>
                    <a:pt x="315" y="394"/>
                    <a:pt x="290" y="417"/>
                    <a:pt x="249" y="4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5" name="Freeform 22">
              <a:extLst>
                <a:ext uri="{FF2B5EF4-FFF2-40B4-BE49-F238E27FC236}">
                  <a16:creationId xmlns:a16="http://schemas.microsoft.com/office/drawing/2014/main" id="{05C0F3AF-1E64-F4C9-5564-207AB298F6B9}"/>
                </a:ext>
              </a:extLst>
            </p:cNvPr>
            <p:cNvSpPr>
              <a:spLocks/>
            </p:cNvSpPr>
            <p:nvPr/>
          </p:nvSpPr>
          <p:spPr bwMode="auto">
            <a:xfrm>
              <a:off x="1139826" y="-103188"/>
              <a:ext cx="347663" cy="436563"/>
            </a:xfrm>
            <a:custGeom>
              <a:avLst/>
              <a:gdLst>
                <a:gd name="T0" fmla="*/ 59 w 420"/>
                <a:gd name="T1" fmla="*/ 363 h 527"/>
                <a:gd name="T2" fmla="*/ 221 w 420"/>
                <a:gd name="T3" fmla="*/ 431 h 527"/>
                <a:gd name="T4" fmla="*/ 310 w 420"/>
                <a:gd name="T5" fmla="*/ 374 h 527"/>
                <a:gd name="T6" fmla="*/ 207 w 420"/>
                <a:gd name="T7" fmla="*/ 309 h 527"/>
                <a:gd name="T8" fmla="*/ 17 w 420"/>
                <a:gd name="T9" fmla="*/ 154 h 527"/>
                <a:gd name="T10" fmla="*/ 210 w 420"/>
                <a:gd name="T11" fmla="*/ 0 h 527"/>
                <a:gd name="T12" fmla="*/ 409 w 420"/>
                <a:gd name="T13" fmla="*/ 71 h 527"/>
                <a:gd name="T14" fmla="*/ 349 w 420"/>
                <a:gd name="T15" fmla="*/ 151 h 527"/>
                <a:gd name="T16" fmla="*/ 203 w 420"/>
                <a:gd name="T17" fmla="*/ 95 h 527"/>
                <a:gd name="T18" fmla="*/ 128 w 420"/>
                <a:gd name="T19" fmla="*/ 147 h 527"/>
                <a:gd name="T20" fmla="*/ 229 w 420"/>
                <a:gd name="T21" fmla="*/ 206 h 527"/>
                <a:gd name="T22" fmla="*/ 420 w 420"/>
                <a:gd name="T23" fmla="*/ 363 h 527"/>
                <a:gd name="T24" fmla="*/ 216 w 420"/>
                <a:gd name="T25" fmla="*/ 527 h 527"/>
                <a:gd name="T26" fmla="*/ 0 w 420"/>
                <a:gd name="T27" fmla="*/ 446 h 527"/>
                <a:gd name="T28" fmla="*/ 59 w 420"/>
                <a:gd name="T29" fmla="*/ 363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0" h="527">
                  <a:moveTo>
                    <a:pt x="59" y="363"/>
                  </a:moveTo>
                  <a:cubicBezTo>
                    <a:pt x="95" y="400"/>
                    <a:pt x="151" y="431"/>
                    <a:pt x="221" y="431"/>
                  </a:cubicBezTo>
                  <a:cubicBezTo>
                    <a:pt x="281" y="431"/>
                    <a:pt x="310" y="403"/>
                    <a:pt x="310" y="374"/>
                  </a:cubicBezTo>
                  <a:cubicBezTo>
                    <a:pt x="310" y="336"/>
                    <a:pt x="266" y="323"/>
                    <a:pt x="207" y="309"/>
                  </a:cubicBezTo>
                  <a:cubicBezTo>
                    <a:pt x="124" y="290"/>
                    <a:pt x="17" y="267"/>
                    <a:pt x="17" y="154"/>
                  </a:cubicBezTo>
                  <a:cubicBezTo>
                    <a:pt x="17" y="69"/>
                    <a:pt x="90" y="0"/>
                    <a:pt x="210" y="0"/>
                  </a:cubicBezTo>
                  <a:cubicBezTo>
                    <a:pt x="291" y="0"/>
                    <a:pt x="359" y="24"/>
                    <a:pt x="409" y="71"/>
                  </a:cubicBezTo>
                  <a:cubicBezTo>
                    <a:pt x="349" y="151"/>
                    <a:pt x="349" y="151"/>
                    <a:pt x="349" y="151"/>
                  </a:cubicBezTo>
                  <a:cubicBezTo>
                    <a:pt x="308" y="113"/>
                    <a:pt x="253" y="95"/>
                    <a:pt x="203" y="95"/>
                  </a:cubicBezTo>
                  <a:cubicBezTo>
                    <a:pt x="154" y="95"/>
                    <a:pt x="128" y="117"/>
                    <a:pt x="128" y="147"/>
                  </a:cubicBezTo>
                  <a:cubicBezTo>
                    <a:pt x="128" y="182"/>
                    <a:pt x="170" y="192"/>
                    <a:pt x="229" y="206"/>
                  </a:cubicBezTo>
                  <a:cubicBezTo>
                    <a:pt x="313" y="225"/>
                    <a:pt x="420" y="250"/>
                    <a:pt x="420" y="363"/>
                  </a:cubicBezTo>
                  <a:cubicBezTo>
                    <a:pt x="420" y="457"/>
                    <a:pt x="353" y="527"/>
                    <a:pt x="216" y="527"/>
                  </a:cubicBezTo>
                  <a:cubicBezTo>
                    <a:pt x="118" y="527"/>
                    <a:pt x="48" y="494"/>
                    <a:pt x="0" y="446"/>
                  </a:cubicBezTo>
                  <a:lnTo>
                    <a:pt x="59" y="3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6" name="Rectangle 23">
              <a:extLst>
                <a:ext uri="{FF2B5EF4-FFF2-40B4-BE49-F238E27FC236}">
                  <a16:creationId xmlns:a16="http://schemas.microsoft.com/office/drawing/2014/main" id="{5308E799-0736-BCF1-CC1A-3F3E2248F93B}"/>
                </a:ext>
              </a:extLst>
            </p:cNvPr>
            <p:cNvSpPr>
              <a:spLocks noChangeArrowheads="1"/>
            </p:cNvSpPr>
            <p:nvPr/>
          </p:nvSpPr>
          <p:spPr bwMode="auto">
            <a:xfrm>
              <a:off x="1968501" y="-96838"/>
              <a:ext cx="88900" cy="422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7" name="Freeform 24">
              <a:extLst>
                <a:ext uri="{FF2B5EF4-FFF2-40B4-BE49-F238E27FC236}">
                  <a16:creationId xmlns:a16="http://schemas.microsoft.com/office/drawing/2014/main" id="{D9308C71-8329-D144-E136-1D34018B4D56}"/>
                </a:ext>
              </a:extLst>
            </p:cNvPr>
            <p:cNvSpPr>
              <a:spLocks noEditPoints="1"/>
            </p:cNvSpPr>
            <p:nvPr/>
          </p:nvSpPr>
          <p:spPr bwMode="auto">
            <a:xfrm>
              <a:off x="2498726" y="-31750"/>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7 h 136"/>
                <a:gd name="T12" fmla="*/ 113 w 113"/>
                <a:gd name="T13" fmla="*/ 68 h 136"/>
                <a:gd name="T14" fmla="*/ 92 w 113"/>
                <a:gd name="T15" fmla="*/ 119 h 136"/>
                <a:gd name="T16" fmla="*/ 78 w 113"/>
                <a:gd name="T17" fmla="*/ 28 h 136"/>
                <a:gd name="T18" fmla="*/ 45 w 113"/>
                <a:gd name="T19" fmla="*/ 16 h 136"/>
                <a:gd name="T20" fmla="*/ 20 w 113"/>
                <a:gd name="T21" fmla="*/ 16 h 136"/>
                <a:gd name="T22" fmla="*/ 20 w 113"/>
                <a:gd name="T23" fmla="*/ 120 h 136"/>
                <a:gd name="T24" fmla="*/ 45 w 113"/>
                <a:gd name="T25" fmla="*/ 120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6"/>
                    <a:pt x="92" y="17"/>
                  </a:cubicBezTo>
                  <a:cubicBezTo>
                    <a:pt x="103" y="28"/>
                    <a:pt x="113" y="44"/>
                    <a:pt x="113" y="68"/>
                  </a:cubicBezTo>
                  <a:cubicBezTo>
                    <a:pt x="113" y="91"/>
                    <a:pt x="104" y="108"/>
                    <a:pt x="92" y="119"/>
                  </a:cubicBezTo>
                  <a:close/>
                  <a:moveTo>
                    <a:pt x="78" y="28"/>
                  </a:moveTo>
                  <a:cubicBezTo>
                    <a:pt x="70" y="20"/>
                    <a:pt x="59" y="16"/>
                    <a:pt x="45" y="16"/>
                  </a:cubicBezTo>
                  <a:cubicBezTo>
                    <a:pt x="20" y="16"/>
                    <a:pt x="20" y="16"/>
                    <a:pt x="20" y="16"/>
                  </a:cubicBezTo>
                  <a:cubicBezTo>
                    <a:pt x="20" y="120"/>
                    <a:pt x="20" y="120"/>
                    <a:pt x="20" y="120"/>
                  </a:cubicBezTo>
                  <a:cubicBezTo>
                    <a:pt x="45" y="120"/>
                    <a:pt x="45" y="120"/>
                    <a:pt x="45" y="120"/>
                  </a:cubicBezTo>
                  <a:cubicBezTo>
                    <a:pt x="58" y="120"/>
                    <a:pt x="69" y="116"/>
                    <a:pt x="78" y="107"/>
                  </a:cubicBezTo>
                  <a:cubicBezTo>
                    <a:pt x="87" y="98"/>
                    <a:pt x="92" y="85"/>
                    <a:pt x="92" y="68"/>
                  </a:cubicBezTo>
                  <a:cubicBezTo>
                    <a:pt x="92" y="51"/>
                    <a:pt x="87" y="37"/>
                    <a:pt x="7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8" name="Freeform 25">
              <a:extLst>
                <a:ext uri="{FF2B5EF4-FFF2-40B4-BE49-F238E27FC236}">
                  <a16:creationId xmlns:a16="http://schemas.microsoft.com/office/drawing/2014/main" id="{9B065B41-2B00-5183-95B8-2C97D2776E9F}"/>
                </a:ext>
              </a:extLst>
            </p:cNvPr>
            <p:cNvSpPr>
              <a:spLocks/>
            </p:cNvSpPr>
            <p:nvPr/>
          </p:nvSpPr>
          <p:spPr bwMode="auto">
            <a:xfrm>
              <a:off x="2611438" y="-3175"/>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9" name="Freeform 26">
              <a:extLst>
                <a:ext uri="{FF2B5EF4-FFF2-40B4-BE49-F238E27FC236}">
                  <a16:creationId xmlns:a16="http://schemas.microsoft.com/office/drawing/2014/main" id="{AEBBA209-4388-44E3-1F5D-110C6416935E}"/>
                </a:ext>
              </a:extLst>
            </p:cNvPr>
            <p:cNvSpPr>
              <a:spLocks noEditPoints="1"/>
            </p:cNvSpPr>
            <p:nvPr/>
          </p:nvSpPr>
          <p:spPr bwMode="auto">
            <a:xfrm>
              <a:off x="2670176" y="-36513"/>
              <a:ext cx="20638" cy="117475"/>
            </a:xfrm>
            <a:custGeom>
              <a:avLst/>
              <a:gdLst>
                <a:gd name="T0" fmla="*/ 13 w 25"/>
                <a:gd name="T1" fmla="*/ 24 h 143"/>
                <a:gd name="T2" fmla="*/ 0 w 25"/>
                <a:gd name="T3" fmla="*/ 12 h 143"/>
                <a:gd name="T4" fmla="*/ 13 w 25"/>
                <a:gd name="T5" fmla="*/ 0 h 143"/>
                <a:gd name="T6" fmla="*/ 25 w 25"/>
                <a:gd name="T7" fmla="*/ 12 h 143"/>
                <a:gd name="T8" fmla="*/ 13 w 25"/>
                <a:gd name="T9" fmla="*/ 24 h 143"/>
                <a:gd name="T10" fmla="*/ 4 w 25"/>
                <a:gd name="T11" fmla="*/ 143 h 143"/>
                <a:gd name="T12" fmla="*/ 4 w 25"/>
                <a:gd name="T13" fmla="*/ 44 h 143"/>
                <a:gd name="T14" fmla="*/ 22 w 25"/>
                <a:gd name="T15" fmla="*/ 44 h 143"/>
                <a:gd name="T16" fmla="*/ 22 w 25"/>
                <a:gd name="T17" fmla="*/ 143 h 143"/>
                <a:gd name="T18" fmla="*/ 4 w 25"/>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3">
                  <a:moveTo>
                    <a:pt x="13" y="24"/>
                  </a:moveTo>
                  <a:cubicBezTo>
                    <a:pt x="6" y="24"/>
                    <a:pt x="0" y="19"/>
                    <a:pt x="0" y="12"/>
                  </a:cubicBezTo>
                  <a:cubicBezTo>
                    <a:pt x="0" y="5"/>
                    <a:pt x="6" y="0"/>
                    <a:pt x="13" y="0"/>
                  </a:cubicBezTo>
                  <a:cubicBezTo>
                    <a:pt x="20" y="0"/>
                    <a:pt x="25" y="5"/>
                    <a:pt x="25" y="12"/>
                  </a:cubicBezTo>
                  <a:cubicBezTo>
                    <a:pt x="25"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0" name="Freeform 27">
              <a:extLst>
                <a:ext uri="{FF2B5EF4-FFF2-40B4-BE49-F238E27FC236}">
                  <a16:creationId xmlns:a16="http://schemas.microsoft.com/office/drawing/2014/main" id="{4524D336-2EEE-036C-C9C9-0D5F156C9443}"/>
                </a:ext>
              </a:extLst>
            </p:cNvPr>
            <p:cNvSpPr>
              <a:spLocks/>
            </p:cNvSpPr>
            <p:nvPr/>
          </p:nvSpPr>
          <p:spPr bwMode="auto">
            <a:xfrm>
              <a:off x="2701926" y="-1588"/>
              <a:ext cx="80963" cy="82550"/>
            </a:xfrm>
            <a:custGeom>
              <a:avLst/>
              <a:gdLst>
                <a:gd name="T0" fmla="*/ 31 w 51"/>
                <a:gd name="T1" fmla="*/ 52 h 52"/>
                <a:gd name="T2" fmla="*/ 20 w 51"/>
                <a:gd name="T3" fmla="*/ 52 h 52"/>
                <a:gd name="T4" fmla="*/ 0 w 51"/>
                <a:gd name="T5" fmla="*/ 0 h 52"/>
                <a:gd name="T6" fmla="*/ 11 w 51"/>
                <a:gd name="T7" fmla="*/ 0 h 52"/>
                <a:gd name="T8" fmla="*/ 25 w 51"/>
                <a:gd name="T9" fmla="*/ 42 h 52"/>
                <a:gd name="T10" fmla="*/ 40 w 51"/>
                <a:gd name="T11" fmla="*/ 0 h 52"/>
                <a:gd name="T12" fmla="*/ 51 w 51"/>
                <a:gd name="T13" fmla="*/ 0 h 52"/>
                <a:gd name="T14" fmla="*/ 31 w 51"/>
                <a:gd name="T15" fmla="*/ 52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52">
                  <a:moveTo>
                    <a:pt x="31" y="52"/>
                  </a:moveTo>
                  <a:lnTo>
                    <a:pt x="20" y="52"/>
                  </a:lnTo>
                  <a:lnTo>
                    <a:pt x="0" y="0"/>
                  </a:lnTo>
                  <a:lnTo>
                    <a:pt x="11" y="0"/>
                  </a:lnTo>
                  <a:lnTo>
                    <a:pt x="25" y="42"/>
                  </a:lnTo>
                  <a:lnTo>
                    <a:pt x="40" y="0"/>
                  </a:lnTo>
                  <a:lnTo>
                    <a:pt x="51" y="0"/>
                  </a:lnTo>
                  <a:lnTo>
                    <a:pt x="31" y="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1" name="Freeform 28">
              <a:extLst>
                <a:ext uri="{FF2B5EF4-FFF2-40B4-BE49-F238E27FC236}">
                  <a16:creationId xmlns:a16="http://schemas.microsoft.com/office/drawing/2014/main" id="{7957D02A-F6AA-E7FB-776F-5DF982079E20}"/>
                </a:ext>
              </a:extLst>
            </p:cNvPr>
            <p:cNvSpPr>
              <a:spLocks noEditPoints="1"/>
            </p:cNvSpPr>
            <p:nvPr/>
          </p:nvSpPr>
          <p:spPr bwMode="auto">
            <a:xfrm>
              <a:off x="2789238" y="-3175"/>
              <a:ext cx="74613" cy="85725"/>
            </a:xfrm>
            <a:custGeom>
              <a:avLst/>
              <a:gdLst>
                <a:gd name="T0" fmla="*/ 20 w 90"/>
                <a:gd name="T1" fmla="*/ 56 h 103"/>
                <a:gd name="T2" fmla="*/ 49 w 90"/>
                <a:gd name="T3" fmla="*/ 88 h 103"/>
                <a:gd name="T4" fmla="*/ 80 w 90"/>
                <a:gd name="T5" fmla="*/ 77 h 103"/>
                <a:gd name="T6" fmla="*/ 87 w 90"/>
                <a:gd name="T7" fmla="*/ 89 h 103"/>
                <a:gd name="T8" fmla="*/ 47 w 90"/>
                <a:gd name="T9" fmla="*/ 103 h 103"/>
                <a:gd name="T10" fmla="*/ 0 w 90"/>
                <a:gd name="T11" fmla="*/ 52 h 103"/>
                <a:gd name="T12" fmla="*/ 47 w 90"/>
                <a:gd name="T13" fmla="*/ 0 h 103"/>
                <a:gd name="T14" fmla="*/ 90 w 90"/>
                <a:gd name="T15" fmla="*/ 49 h 103"/>
                <a:gd name="T16" fmla="*/ 90 w 90"/>
                <a:gd name="T17" fmla="*/ 56 h 103"/>
                <a:gd name="T18" fmla="*/ 20 w 90"/>
                <a:gd name="T19" fmla="*/ 56 h 103"/>
                <a:gd name="T20" fmla="*/ 46 w 90"/>
                <a:gd name="T21" fmla="*/ 15 h 103"/>
                <a:gd name="T22" fmla="*/ 19 w 90"/>
                <a:gd name="T23" fmla="*/ 43 h 103"/>
                <a:gd name="T24" fmla="*/ 71 w 90"/>
                <a:gd name="T25" fmla="*/ 43 h 103"/>
                <a:gd name="T26" fmla="*/ 46 w 90"/>
                <a:gd name="T27" fmla="*/ 15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6"/>
                    <a:pt x="31" y="88"/>
                    <a:pt x="49" y="88"/>
                  </a:cubicBezTo>
                  <a:cubicBezTo>
                    <a:pt x="68" y="88"/>
                    <a:pt x="79" y="78"/>
                    <a:pt x="80" y="77"/>
                  </a:cubicBezTo>
                  <a:cubicBezTo>
                    <a:pt x="87" y="89"/>
                    <a:pt x="87" y="89"/>
                    <a:pt x="87" y="89"/>
                  </a:cubicBezTo>
                  <a:cubicBezTo>
                    <a:pt x="87" y="89"/>
                    <a:pt x="74" y="103"/>
                    <a:pt x="47" y="103"/>
                  </a:cubicBezTo>
                  <a:cubicBezTo>
                    <a:pt x="20" y="103"/>
                    <a:pt x="0" y="85"/>
                    <a:pt x="0" y="52"/>
                  </a:cubicBezTo>
                  <a:cubicBezTo>
                    <a:pt x="0" y="20"/>
                    <a:pt x="21" y="0"/>
                    <a:pt x="47" y="0"/>
                  </a:cubicBezTo>
                  <a:cubicBezTo>
                    <a:pt x="74" y="0"/>
                    <a:pt x="90" y="20"/>
                    <a:pt x="90" y="49"/>
                  </a:cubicBezTo>
                  <a:cubicBezTo>
                    <a:pt x="90" y="56"/>
                    <a:pt x="90" y="56"/>
                    <a:pt x="90" y="56"/>
                  </a:cubicBezTo>
                  <a:cubicBezTo>
                    <a:pt x="20" y="56"/>
                    <a:pt x="20" y="56"/>
                    <a:pt x="20" y="56"/>
                  </a:cubicBezTo>
                  <a:close/>
                  <a:moveTo>
                    <a:pt x="46" y="15"/>
                  </a:moveTo>
                  <a:cubicBezTo>
                    <a:pt x="28" y="15"/>
                    <a:pt x="20" y="30"/>
                    <a:pt x="19" y="43"/>
                  </a:cubicBezTo>
                  <a:cubicBezTo>
                    <a:pt x="71" y="43"/>
                    <a:pt x="71" y="43"/>
                    <a:pt x="71" y="43"/>
                  </a:cubicBezTo>
                  <a:cubicBezTo>
                    <a:pt x="71" y="28"/>
                    <a:pt x="64" y="15"/>
                    <a:pt x="46"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2" name="Freeform 29">
              <a:extLst>
                <a:ext uri="{FF2B5EF4-FFF2-40B4-BE49-F238E27FC236}">
                  <a16:creationId xmlns:a16="http://schemas.microsoft.com/office/drawing/2014/main" id="{C091E53F-E8FB-D219-1C2C-C8CDF3A477E2}"/>
                </a:ext>
              </a:extLst>
            </p:cNvPr>
            <p:cNvSpPr>
              <a:spLocks/>
            </p:cNvSpPr>
            <p:nvPr/>
          </p:nvSpPr>
          <p:spPr bwMode="auto">
            <a:xfrm>
              <a:off x="2882901" y="-3175"/>
              <a:ext cx="68263" cy="84138"/>
            </a:xfrm>
            <a:custGeom>
              <a:avLst/>
              <a:gdLst>
                <a:gd name="T0" fmla="*/ 65 w 84"/>
                <a:gd name="T1" fmla="*/ 101 h 101"/>
                <a:gd name="T2" fmla="*/ 65 w 84"/>
                <a:gd name="T3" fmla="*/ 42 h 101"/>
                <a:gd name="T4" fmla="*/ 45 w 84"/>
                <a:gd name="T5" fmla="*/ 16 h 101"/>
                <a:gd name="T6" fmla="*/ 18 w 84"/>
                <a:gd name="T7" fmla="*/ 42 h 101"/>
                <a:gd name="T8" fmla="*/ 18 w 84"/>
                <a:gd name="T9" fmla="*/ 101 h 101"/>
                <a:gd name="T10" fmla="*/ 0 w 84"/>
                <a:gd name="T11" fmla="*/ 101 h 101"/>
                <a:gd name="T12" fmla="*/ 0 w 84"/>
                <a:gd name="T13" fmla="*/ 2 h 101"/>
                <a:gd name="T14" fmla="*/ 17 w 84"/>
                <a:gd name="T15" fmla="*/ 2 h 101"/>
                <a:gd name="T16" fmla="*/ 18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0" y="32"/>
                    <a:pt x="18" y="42"/>
                  </a:cubicBezTo>
                  <a:cubicBezTo>
                    <a:pt x="18" y="101"/>
                    <a:pt x="18" y="101"/>
                    <a:pt x="18" y="101"/>
                  </a:cubicBezTo>
                  <a:cubicBezTo>
                    <a:pt x="0" y="101"/>
                    <a:pt x="0" y="101"/>
                    <a:pt x="0" y="101"/>
                  </a:cubicBezTo>
                  <a:cubicBezTo>
                    <a:pt x="0" y="2"/>
                    <a:pt x="0" y="2"/>
                    <a:pt x="0" y="2"/>
                  </a:cubicBezTo>
                  <a:cubicBezTo>
                    <a:pt x="17" y="2"/>
                    <a:pt x="17" y="2"/>
                    <a:pt x="17" y="2"/>
                  </a:cubicBezTo>
                  <a:cubicBezTo>
                    <a:pt x="18" y="20"/>
                    <a:pt x="18" y="20"/>
                    <a:pt x="18"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3" name="Freeform 30">
              <a:extLst>
                <a:ext uri="{FF2B5EF4-FFF2-40B4-BE49-F238E27FC236}">
                  <a16:creationId xmlns:a16="http://schemas.microsoft.com/office/drawing/2014/main" id="{D8C0F936-155F-B9D3-105E-CB4A7E9C8F31}"/>
                </a:ext>
              </a:extLst>
            </p:cNvPr>
            <p:cNvSpPr>
              <a:spLocks noEditPoints="1"/>
            </p:cNvSpPr>
            <p:nvPr/>
          </p:nvSpPr>
          <p:spPr bwMode="auto">
            <a:xfrm>
              <a:off x="3006726" y="-34925"/>
              <a:ext cx="79375" cy="117475"/>
            </a:xfrm>
            <a:custGeom>
              <a:avLst/>
              <a:gdLst>
                <a:gd name="T0" fmla="*/ 50 w 95"/>
                <a:gd name="T1" fmla="*/ 142 h 142"/>
                <a:gd name="T2" fmla="*/ 20 w 95"/>
                <a:gd name="T3" fmla="*/ 125 h 142"/>
                <a:gd name="T4" fmla="*/ 17 w 95"/>
                <a:gd name="T5" fmla="*/ 140 h 142"/>
                <a:gd name="T6" fmla="*/ 0 w 95"/>
                <a:gd name="T7" fmla="*/ 140 h 142"/>
                <a:gd name="T8" fmla="*/ 0 w 95"/>
                <a:gd name="T9" fmla="*/ 0 h 142"/>
                <a:gd name="T10" fmla="*/ 19 w 95"/>
                <a:gd name="T11" fmla="*/ 0 h 142"/>
                <a:gd name="T12" fmla="*/ 19 w 95"/>
                <a:gd name="T13" fmla="*/ 57 h 142"/>
                <a:gd name="T14" fmla="*/ 52 w 95"/>
                <a:gd name="T15" fmla="*/ 39 h 142"/>
                <a:gd name="T16" fmla="*/ 94 w 95"/>
                <a:gd name="T17" fmla="*/ 91 h 142"/>
                <a:gd name="T18" fmla="*/ 50 w 95"/>
                <a:gd name="T19" fmla="*/ 142 h 142"/>
                <a:gd name="T20" fmla="*/ 47 w 95"/>
                <a:gd name="T21" fmla="*/ 55 h 142"/>
                <a:gd name="T22" fmla="*/ 18 w 95"/>
                <a:gd name="T23" fmla="*/ 91 h 142"/>
                <a:gd name="T24" fmla="*/ 46 w 95"/>
                <a:gd name="T25" fmla="*/ 127 h 142"/>
                <a:gd name="T26" fmla="*/ 75 w 95"/>
                <a:gd name="T27" fmla="*/ 91 h 142"/>
                <a:gd name="T28" fmla="*/ 47 w 95"/>
                <a:gd name="T29" fmla="*/ 5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5" h="142">
                  <a:moveTo>
                    <a:pt x="50" y="142"/>
                  </a:moveTo>
                  <a:cubicBezTo>
                    <a:pt x="31" y="142"/>
                    <a:pt x="22" y="129"/>
                    <a:pt x="20" y="125"/>
                  </a:cubicBezTo>
                  <a:cubicBezTo>
                    <a:pt x="17" y="140"/>
                    <a:pt x="17" y="140"/>
                    <a:pt x="17" y="140"/>
                  </a:cubicBezTo>
                  <a:cubicBezTo>
                    <a:pt x="0" y="140"/>
                    <a:pt x="0" y="140"/>
                    <a:pt x="0" y="140"/>
                  </a:cubicBezTo>
                  <a:cubicBezTo>
                    <a:pt x="0" y="0"/>
                    <a:pt x="0" y="0"/>
                    <a:pt x="0" y="0"/>
                  </a:cubicBezTo>
                  <a:cubicBezTo>
                    <a:pt x="19" y="0"/>
                    <a:pt x="19" y="0"/>
                    <a:pt x="19" y="0"/>
                  </a:cubicBezTo>
                  <a:cubicBezTo>
                    <a:pt x="19" y="57"/>
                    <a:pt x="19" y="57"/>
                    <a:pt x="19" y="57"/>
                  </a:cubicBezTo>
                  <a:cubicBezTo>
                    <a:pt x="20" y="55"/>
                    <a:pt x="31" y="39"/>
                    <a:pt x="52" y="39"/>
                  </a:cubicBezTo>
                  <a:cubicBezTo>
                    <a:pt x="78" y="39"/>
                    <a:pt x="94" y="61"/>
                    <a:pt x="94" y="91"/>
                  </a:cubicBezTo>
                  <a:cubicBezTo>
                    <a:pt x="95" y="121"/>
                    <a:pt x="77" y="142"/>
                    <a:pt x="50" y="142"/>
                  </a:cubicBezTo>
                  <a:close/>
                  <a:moveTo>
                    <a:pt x="47" y="55"/>
                  </a:moveTo>
                  <a:cubicBezTo>
                    <a:pt x="30" y="55"/>
                    <a:pt x="18" y="71"/>
                    <a:pt x="18" y="91"/>
                  </a:cubicBezTo>
                  <a:cubicBezTo>
                    <a:pt x="18" y="110"/>
                    <a:pt x="29" y="127"/>
                    <a:pt x="46" y="127"/>
                  </a:cubicBezTo>
                  <a:cubicBezTo>
                    <a:pt x="63" y="127"/>
                    <a:pt x="75" y="111"/>
                    <a:pt x="75" y="91"/>
                  </a:cubicBezTo>
                  <a:cubicBezTo>
                    <a:pt x="75" y="71"/>
                    <a:pt x="64" y="55"/>
                    <a:pt x="47" y="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4" name="Freeform 31">
              <a:extLst>
                <a:ext uri="{FF2B5EF4-FFF2-40B4-BE49-F238E27FC236}">
                  <a16:creationId xmlns:a16="http://schemas.microsoft.com/office/drawing/2014/main" id="{B3C06BAF-2606-07B2-0633-EFEFFAE9986C}"/>
                </a:ext>
              </a:extLst>
            </p:cNvPr>
            <p:cNvSpPr>
              <a:spLocks/>
            </p:cNvSpPr>
            <p:nvPr/>
          </p:nvSpPr>
          <p:spPr bwMode="auto">
            <a:xfrm>
              <a:off x="3094038" y="-1588"/>
              <a:ext cx="79375" cy="114300"/>
            </a:xfrm>
            <a:custGeom>
              <a:avLst/>
              <a:gdLst>
                <a:gd name="T0" fmla="*/ 52 w 96"/>
                <a:gd name="T1" fmla="*/ 113 h 136"/>
                <a:gd name="T2" fmla="*/ 26 w 96"/>
                <a:gd name="T3" fmla="*/ 136 h 136"/>
                <a:gd name="T4" fmla="*/ 7 w 96"/>
                <a:gd name="T5" fmla="*/ 132 h 136"/>
                <a:gd name="T6" fmla="*/ 11 w 96"/>
                <a:gd name="T7" fmla="*/ 117 h 136"/>
                <a:gd name="T8" fmla="*/ 22 w 96"/>
                <a:gd name="T9" fmla="*/ 120 h 136"/>
                <a:gd name="T10" fmla="*/ 33 w 96"/>
                <a:gd name="T11" fmla="*/ 110 h 136"/>
                <a:gd name="T12" fmla="*/ 38 w 96"/>
                <a:gd name="T13" fmla="*/ 98 h 136"/>
                <a:gd name="T14" fmla="*/ 0 w 96"/>
                <a:gd name="T15" fmla="*/ 0 h 136"/>
                <a:gd name="T16" fmla="*/ 20 w 96"/>
                <a:gd name="T17" fmla="*/ 0 h 136"/>
                <a:gd name="T18" fmla="*/ 48 w 96"/>
                <a:gd name="T19" fmla="*/ 81 h 136"/>
                <a:gd name="T20" fmla="*/ 76 w 96"/>
                <a:gd name="T21" fmla="*/ 0 h 136"/>
                <a:gd name="T22" fmla="*/ 96 w 96"/>
                <a:gd name="T23" fmla="*/ 0 h 136"/>
                <a:gd name="T24" fmla="*/ 52 w 96"/>
                <a:gd name="T25" fmla="*/ 113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36">
                  <a:moveTo>
                    <a:pt x="52" y="113"/>
                  </a:moveTo>
                  <a:cubicBezTo>
                    <a:pt x="45" y="129"/>
                    <a:pt x="38" y="136"/>
                    <a:pt x="26" y="136"/>
                  </a:cubicBezTo>
                  <a:cubicBezTo>
                    <a:pt x="13" y="136"/>
                    <a:pt x="7" y="132"/>
                    <a:pt x="7" y="132"/>
                  </a:cubicBezTo>
                  <a:cubicBezTo>
                    <a:pt x="11" y="117"/>
                    <a:pt x="11" y="117"/>
                    <a:pt x="11" y="117"/>
                  </a:cubicBezTo>
                  <a:cubicBezTo>
                    <a:pt x="11" y="117"/>
                    <a:pt x="17" y="120"/>
                    <a:pt x="22" y="120"/>
                  </a:cubicBezTo>
                  <a:cubicBezTo>
                    <a:pt x="27" y="120"/>
                    <a:pt x="30" y="118"/>
                    <a:pt x="33" y="110"/>
                  </a:cubicBezTo>
                  <a:cubicBezTo>
                    <a:pt x="38" y="98"/>
                    <a:pt x="38" y="98"/>
                    <a:pt x="38" y="98"/>
                  </a:cubicBezTo>
                  <a:cubicBezTo>
                    <a:pt x="0" y="0"/>
                    <a:pt x="0" y="0"/>
                    <a:pt x="0" y="0"/>
                  </a:cubicBezTo>
                  <a:cubicBezTo>
                    <a:pt x="20" y="0"/>
                    <a:pt x="20" y="0"/>
                    <a:pt x="20" y="0"/>
                  </a:cubicBezTo>
                  <a:cubicBezTo>
                    <a:pt x="48" y="81"/>
                    <a:pt x="48" y="81"/>
                    <a:pt x="48" y="81"/>
                  </a:cubicBezTo>
                  <a:cubicBezTo>
                    <a:pt x="76" y="0"/>
                    <a:pt x="76" y="0"/>
                    <a:pt x="76" y="0"/>
                  </a:cubicBezTo>
                  <a:cubicBezTo>
                    <a:pt x="96" y="0"/>
                    <a:pt x="96" y="0"/>
                    <a:pt x="96" y="0"/>
                  </a:cubicBezTo>
                  <a:lnTo>
                    <a:pt x="52"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5" name="Rectangle 32">
              <a:extLst>
                <a:ext uri="{FF2B5EF4-FFF2-40B4-BE49-F238E27FC236}">
                  <a16:creationId xmlns:a16="http://schemas.microsoft.com/office/drawing/2014/main" id="{28E831E1-5403-0391-CFF1-44334240480E}"/>
                </a:ext>
              </a:extLst>
            </p:cNvPr>
            <p:cNvSpPr>
              <a:spLocks noChangeArrowheads="1"/>
            </p:cNvSpPr>
            <p:nvPr/>
          </p:nvSpPr>
          <p:spPr bwMode="auto">
            <a:xfrm>
              <a:off x="3219451" y="-31750"/>
              <a:ext cx="17463" cy="1127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6" name="Freeform 33">
              <a:extLst>
                <a:ext uri="{FF2B5EF4-FFF2-40B4-BE49-F238E27FC236}">
                  <a16:creationId xmlns:a16="http://schemas.microsoft.com/office/drawing/2014/main" id="{C26B6476-3E8D-9E7B-540C-E0FEFAD5DB9D}"/>
                </a:ext>
              </a:extLst>
            </p:cNvPr>
            <p:cNvSpPr>
              <a:spLocks/>
            </p:cNvSpPr>
            <p:nvPr/>
          </p:nvSpPr>
          <p:spPr bwMode="auto">
            <a:xfrm>
              <a:off x="3263901" y="-3175"/>
              <a:ext cx="69850" cy="84138"/>
            </a:xfrm>
            <a:custGeom>
              <a:avLst/>
              <a:gdLst>
                <a:gd name="T0" fmla="*/ 65 w 84"/>
                <a:gd name="T1" fmla="*/ 101 h 101"/>
                <a:gd name="T2" fmla="*/ 65 w 84"/>
                <a:gd name="T3" fmla="*/ 42 h 101"/>
                <a:gd name="T4" fmla="*/ 45 w 84"/>
                <a:gd name="T5" fmla="*/ 16 h 101"/>
                <a:gd name="T6" fmla="*/ 19 w 84"/>
                <a:gd name="T7" fmla="*/ 42 h 101"/>
                <a:gd name="T8" fmla="*/ 19 w 84"/>
                <a:gd name="T9" fmla="*/ 101 h 101"/>
                <a:gd name="T10" fmla="*/ 0 w 84"/>
                <a:gd name="T11" fmla="*/ 101 h 101"/>
                <a:gd name="T12" fmla="*/ 0 w 84"/>
                <a:gd name="T13" fmla="*/ 2 h 101"/>
                <a:gd name="T14" fmla="*/ 18 w 84"/>
                <a:gd name="T15" fmla="*/ 2 h 101"/>
                <a:gd name="T16" fmla="*/ 19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1" y="32"/>
                    <a:pt x="19" y="42"/>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7" name="Freeform 34">
              <a:extLst>
                <a:ext uri="{FF2B5EF4-FFF2-40B4-BE49-F238E27FC236}">
                  <a16:creationId xmlns:a16="http://schemas.microsoft.com/office/drawing/2014/main" id="{944C5982-3C91-7F73-09A4-D3869163BA38}"/>
                </a:ext>
              </a:extLst>
            </p:cNvPr>
            <p:cNvSpPr>
              <a:spLocks/>
            </p:cNvSpPr>
            <p:nvPr/>
          </p:nvSpPr>
          <p:spPr bwMode="auto">
            <a:xfrm>
              <a:off x="3349626" y="-3175"/>
              <a:ext cx="63500" cy="85725"/>
            </a:xfrm>
            <a:custGeom>
              <a:avLst/>
              <a:gdLst>
                <a:gd name="T0" fmla="*/ 68 w 78"/>
                <a:gd name="T1" fmla="*/ 94 h 103"/>
                <a:gd name="T2" fmla="*/ 39 w 78"/>
                <a:gd name="T3" fmla="*/ 103 h 103"/>
                <a:gd name="T4" fmla="*/ 0 w 78"/>
                <a:gd name="T5" fmla="*/ 86 h 103"/>
                <a:gd name="T6" fmla="*/ 10 w 78"/>
                <a:gd name="T7" fmla="*/ 74 h 103"/>
                <a:gd name="T8" fmla="*/ 39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2" y="99"/>
                    <a:pt x="54" y="103"/>
                    <a:pt x="39" y="103"/>
                  </a:cubicBezTo>
                  <a:cubicBezTo>
                    <a:pt x="19" y="103"/>
                    <a:pt x="4" y="91"/>
                    <a:pt x="0" y="86"/>
                  </a:cubicBezTo>
                  <a:cubicBezTo>
                    <a:pt x="10" y="74"/>
                    <a:pt x="10" y="74"/>
                    <a:pt x="10" y="74"/>
                  </a:cubicBezTo>
                  <a:cubicBezTo>
                    <a:pt x="16" y="80"/>
                    <a:pt x="28" y="88"/>
                    <a:pt x="39" y="88"/>
                  </a:cubicBezTo>
                  <a:cubicBezTo>
                    <a:pt x="51" y="88"/>
                    <a:pt x="59" y="84"/>
                    <a:pt x="59" y="75"/>
                  </a:cubicBezTo>
                  <a:cubicBezTo>
                    <a:pt x="59" y="66"/>
                    <a:pt x="49" y="63"/>
                    <a:pt x="43" y="61"/>
                  </a:cubicBezTo>
                  <a:cubicBezTo>
                    <a:pt x="37"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3" y="89"/>
                    <a:pt x="6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8" name="Freeform 35">
              <a:extLst>
                <a:ext uri="{FF2B5EF4-FFF2-40B4-BE49-F238E27FC236}">
                  <a16:creationId xmlns:a16="http://schemas.microsoft.com/office/drawing/2014/main" id="{948AB8FF-2BA3-9E06-B8CF-1E2C0011DA34}"/>
                </a:ext>
              </a:extLst>
            </p:cNvPr>
            <p:cNvSpPr>
              <a:spLocks noEditPoints="1"/>
            </p:cNvSpPr>
            <p:nvPr/>
          </p:nvSpPr>
          <p:spPr bwMode="auto">
            <a:xfrm>
              <a:off x="3429001" y="-36513"/>
              <a:ext cx="20638" cy="117475"/>
            </a:xfrm>
            <a:custGeom>
              <a:avLst/>
              <a:gdLst>
                <a:gd name="T0" fmla="*/ 13 w 26"/>
                <a:gd name="T1" fmla="*/ 24 h 143"/>
                <a:gd name="T2" fmla="*/ 0 w 26"/>
                <a:gd name="T3" fmla="*/ 12 h 143"/>
                <a:gd name="T4" fmla="*/ 13 w 26"/>
                <a:gd name="T5" fmla="*/ 0 h 143"/>
                <a:gd name="T6" fmla="*/ 26 w 26"/>
                <a:gd name="T7" fmla="*/ 12 h 143"/>
                <a:gd name="T8" fmla="*/ 13 w 26"/>
                <a:gd name="T9" fmla="*/ 24 h 143"/>
                <a:gd name="T10" fmla="*/ 4 w 26"/>
                <a:gd name="T11" fmla="*/ 143 h 143"/>
                <a:gd name="T12" fmla="*/ 4 w 26"/>
                <a:gd name="T13" fmla="*/ 44 h 143"/>
                <a:gd name="T14" fmla="*/ 22 w 26"/>
                <a:gd name="T15" fmla="*/ 44 h 143"/>
                <a:gd name="T16" fmla="*/ 22 w 26"/>
                <a:gd name="T17" fmla="*/ 143 h 143"/>
                <a:gd name="T18" fmla="*/ 4 w 26"/>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3">
                  <a:moveTo>
                    <a:pt x="13" y="24"/>
                  </a:moveTo>
                  <a:cubicBezTo>
                    <a:pt x="6" y="24"/>
                    <a:pt x="0" y="19"/>
                    <a:pt x="0" y="12"/>
                  </a:cubicBezTo>
                  <a:cubicBezTo>
                    <a:pt x="0" y="5"/>
                    <a:pt x="6" y="0"/>
                    <a:pt x="13" y="0"/>
                  </a:cubicBezTo>
                  <a:cubicBezTo>
                    <a:pt x="20" y="0"/>
                    <a:pt x="26" y="5"/>
                    <a:pt x="26" y="12"/>
                  </a:cubicBezTo>
                  <a:cubicBezTo>
                    <a:pt x="26"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9" name="Freeform 36">
              <a:extLst>
                <a:ext uri="{FF2B5EF4-FFF2-40B4-BE49-F238E27FC236}">
                  <a16:creationId xmlns:a16="http://schemas.microsoft.com/office/drawing/2014/main" id="{914FBE95-5DCD-B09C-05FA-773F884D73D9}"/>
                </a:ext>
              </a:extLst>
            </p:cNvPr>
            <p:cNvSpPr>
              <a:spLocks noEditPoints="1"/>
            </p:cNvSpPr>
            <p:nvPr/>
          </p:nvSpPr>
          <p:spPr bwMode="auto">
            <a:xfrm>
              <a:off x="3465513" y="-3175"/>
              <a:ext cx="77788" cy="115888"/>
            </a:xfrm>
            <a:custGeom>
              <a:avLst/>
              <a:gdLst>
                <a:gd name="T0" fmla="*/ 84 w 94"/>
                <a:gd name="T1" fmla="*/ 122 h 138"/>
                <a:gd name="T2" fmla="*/ 44 w 94"/>
                <a:gd name="T3" fmla="*/ 138 h 138"/>
                <a:gd name="T4" fmla="*/ 5 w 94"/>
                <a:gd name="T5" fmla="*/ 126 h 138"/>
                <a:gd name="T6" fmla="*/ 12 w 94"/>
                <a:gd name="T7" fmla="*/ 112 h 138"/>
                <a:gd name="T8" fmla="*/ 43 w 94"/>
                <a:gd name="T9" fmla="*/ 122 h 138"/>
                <a:gd name="T10" fmla="*/ 67 w 94"/>
                <a:gd name="T11" fmla="*/ 113 h 138"/>
                <a:gd name="T12" fmla="*/ 74 w 94"/>
                <a:gd name="T13" fmla="*/ 89 h 138"/>
                <a:gd name="T14" fmla="*/ 74 w 94"/>
                <a:gd name="T15" fmla="*/ 80 h 138"/>
                <a:gd name="T16" fmla="*/ 42 w 94"/>
                <a:gd name="T17" fmla="*/ 99 h 138"/>
                <a:gd name="T18" fmla="*/ 0 w 94"/>
                <a:gd name="T19" fmla="*/ 49 h 138"/>
                <a:gd name="T20" fmla="*/ 43 w 94"/>
                <a:gd name="T21" fmla="*/ 0 h 138"/>
                <a:gd name="T22" fmla="*/ 74 w 94"/>
                <a:gd name="T23" fmla="*/ 18 h 138"/>
                <a:gd name="T24" fmla="*/ 76 w 94"/>
                <a:gd name="T25" fmla="*/ 2 h 138"/>
                <a:gd name="T26" fmla="*/ 94 w 94"/>
                <a:gd name="T27" fmla="*/ 2 h 138"/>
                <a:gd name="T28" fmla="*/ 94 w 94"/>
                <a:gd name="T29" fmla="*/ 82 h 138"/>
                <a:gd name="T30" fmla="*/ 84 w 94"/>
                <a:gd name="T31" fmla="*/ 122 h 138"/>
                <a:gd name="T32" fmla="*/ 48 w 94"/>
                <a:gd name="T33" fmla="*/ 15 h 138"/>
                <a:gd name="T34" fmla="*/ 20 w 94"/>
                <a:gd name="T35" fmla="*/ 49 h 138"/>
                <a:gd name="T36" fmla="*/ 47 w 94"/>
                <a:gd name="T37" fmla="*/ 83 h 138"/>
                <a:gd name="T38" fmla="*/ 75 w 94"/>
                <a:gd name="T39" fmla="*/ 49 h 138"/>
                <a:gd name="T40" fmla="*/ 48 w 94"/>
                <a:gd name="T41" fmla="*/ 1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4" h="138">
                  <a:moveTo>
                    <a:pt x="84" y="122"/>
                  </a:moveTo>
                  <a:cubicBezTo>
                    <a:pt x="76" y="130"/>
                    <a:pt x="64" y="138"/>
                    <a:pt x="44" y="138"/>
                  </a:cubicBezTo>
                  <a:cubicBezTo>
                    <a:pt x="23" y="138"/>
                    <a:pt x="8" y="129"/>
                    <a:pt x="5" y="126"/>
                  </a:cubicBezTo>
                  <a:cubicBezTo>
                    <a:pt x="12" y="112"/>
                    <a:pt x="12" y="112"/>
                    <a:pt x="12" y="112"/>
                  </a:cubicBezTo>
                  <a:cubicBezTo>
                    <a:pt x="17" y="116"/>
                    <a:pt x="30" y="122"/>
                    <a:pt x="43" y="122"/>
                  </a:cubicBezTo>
                  <a:cubicBezTo>
                    <a:pt x="55" y="122"/>
                    <a:pt x="63" y="118"/>
                    <a:pt x="67" y="113"/>
                  </a:cubicBezTo>
                  <a:cubicBezTo>
                    <a:pt x="72" y="109"/>
                    <a:pt x="74" y="101"/>
                    <a:pt x="74" y="89"/>
                  </a:cubicBezTo>
                  <a:cubicBezTo>
                    <a:pt x="74" y="80"/>
                    <a:pt x="74" y="80"/>
                    <a:pt x="74" y="80"/>
                  </a:cubicBezTo>
                  <a:cubicBezTo>
                    <a:pt x="73" y="83"/>
                    <a:pt x="64" y="99"/>
                    <a:pt x="42" y="99"/>
                  </a:cubicBezTo>
                  <a:cubicBezTo>
                    <a:pt x="16" y="99"/>
                    <a:pt x="0" y="78"/>
                    <a:pt x="0" y="49"/>
                  </a:cubicBezTo>
                  <a:cubicBezTo>
                    <a:pt x="0" y="20"/>
                    <a:pt x="19" y="0"/>
                    <a:pt x="43" y="0"/>
                  </a:cubicBezTo>
                  <a:cubicBezTo>
                    <a:pt x="65" y="0"/>
                    <a:pt x="73" y="15"/>
                    <a:pt x="74" y="18"/>
                  </a:cubicBezTo>
                  <a:cubicBezTo>
                    <a:pt x="76" y="2"/>
                    <a:pt x="76" y="2"/>
                    <a:pt x="76" y="2"/>
                  </a:cubicBezTo>
                  <a:cubicBezTo>
                    <a:pt x="94" y="2"/>
                    <a:pt x="94" y="2"/>
                    <a:pt x="94" y="2"/>
                  </a:cubicBezTo>
                  <a:cubicBezTo>
                    <a:pt x="94" y="82"/>
                    <a:pt x="94" y="82"/>
                    <a:pt x="94" y="82"/>
                  </a:cubicBezTo>
                  <a:cubicBezTo>
                    <a:pt x="94" y="102"/>
                    <a:pt x="91" y="113"/>
                    <a:pt x="84" y="122"/>
                  </a:cubicBezTo>
                  <a:close/>
                  <a:moveTo>
                    <a:pt x="48" y="15"/>
                  </a:moveTo>
                  <a:cubicBezTo>
                    <a:pt x="31" y="15"/>
                    <a:pt x="20" y="30"/>
                    <a:pt x="20" y="49"/>
                  </a:cubicBezTo>
                  <a:cubicBezTo>
                    <a:pt x="20" y="67"/>
                    <a:pt x="30" y="83"/>
                    <a:pt x="47" y="83"/>
                  </a:cubicBezTo>
                  <a:cubicBezTo>
                    <a:pt x="64" y="83"/>
                    <a:pt x="75" y="67"/>
                    <a:pt x="75" y="49"/>
                  </a:cubicBezTo>
                  <a:cubicBezTo>
                    <a:pt x="75" y="30"/>
                    <a:pt x="65" y="15"/>
                    <a:pt x="48"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0" name="Freeform 37">
              <a:extLst>
                <a:ext uri="{FF2B5EF4-FFF2-40B4-BE49-F238E27FC236}">
                  <a16:creationId xmlns:a16="http://schemas.microsoft.com/office/drawing/2014/main" id="{DCECE63C-3BE4-E3D3-8A34-3F4C88B09AD1}"/>
                </a:ext>
              </a:extLst>
            </p:cNvPr>
            <p:cNvSpPr>
              <a:spLocks/>
            </p:cNvSpPr>
            <p:nvPr/>
          </p:nvSpPr>
          <p:spPr bwMode="auto">
            <a:xfrm>
              <a:off x="3568701" y="-34925"/>
              <a:ext cx="69850" cy="115888"/>
            </a:xfrm>
            <a:custGeom>
              <a:avLst/>
              <a:gdLst>
                <a:gd name="T0" fmla="*/ 66 w 85"/>
                <a:gd name="T1" fmla="*/ 141 h 141"/>
                <a:gd name="T2" fmla="*/ 66 w 85"/>
                <a:gd name="T3" fmla="*/ 82 h 141"/>
                <a:gd name="T4" fmla="*/ 46 w 85"/>
                <a:gd name="T5" fmla="*/ 56 h 141"/>
                <a:gd name="T6" fmla="*/ 19 w 85"/>
                <a:gd name="T7" fmla="*/ 82 h 141"/>
                <a:gd name="T8" fmla="*/ 19 w 85"/>
                <a:gd name="T9" fmla="*/ 141 h 141"/>
                <a:gd name="T10" fmla="*/ 0 w 85"/>
                <a:gd name="T11" fmla="*/ 141 h 141"/>
                <a:gd name="T12" fmla="*/ 0 w 85"/>
                <a:gd name="T13" fmla="*/ 0 h 141"/>
                <a:gd name="T14" fmla="*/ 19 w 85"/>
                <a:gd name="T15" fmla="*/ 0 h 141"/>
                <a:gd name="T16" fmla="*/ 19 w 85"/>
                <a:gd name="T17" fmla="*/ 60 h 141"/>
                <a:gd name="T18" fmla="*/ 52 w 85"/>
                <a:gd name="T19" fmla="*/ 39 h 141"/>
                <a:gd name="T20" fmla="*/ 85 w 85"/>
                <a:gd name="T21" fmla="*/ 77 h 141"/>
                <a:gd name="T22" fmla="*/ 85 w 85"/>
                <a:gd name="T23" fmla="*/ 141 h 141"/>
                <a:gd name="T24" fmla="*/ 66 w 85"/>
                <a:gd name="T25" fmla="*/ 14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5" h="141">
                  <a:moveTo>
                    <a:pt x="66" y="141"/>
                  </a:moveTo>
                  <a:cubicBezTo>
                    <a:pt x="66" y="82"/>
                    <a:pt x="66" y="82"/>
                    <a:pt x="66" y="82"/>
                  </a:cubicBezTo>
                  <a:cubicBezTo>
                    <a:pt x="66" y="66"/>
                    <a:pt x="61" y="56"/>
                    <a:pt x="46" y="56"/>
                  </a:cubicBezTo>
                  <a:cubicBezTo>
                    <a:pt x="31" y="56"/>
                    <a:pt x="21" y="72"/>
                    <a:pt x="19" y="82"/>
                  </a:cubicBezTo>
                  <a:cubicBezTo>
                    <a:pt x="19" y="141"/>
                    <a:pt x="19" y="141"/>
                    <a:pt x="19" y="141"/>
                  </a:cubicBezTo>
                  <a:cubicBezTo>
                    <a:pt x="0" y="141"/>
                    <a:pt x="0" y="141"/>
                    <a:pt x="0" y="141"/>
                  </a:cubicBezTo>
                  <a:cubicBezTo>
                    <a:pt x="0" y="0"/>
                    <a:pt x="0" y="0"/>
                    <a:pt x="0" y="0"/>
                  </a:cubicBezTo>
                  <a:cubicBezTo>
                    <a:pt x="19" y="0"/>
                    <a:pt x="19" y="0"/>
                    <a:pt x="19" y="0"/>
                  </a:cubicBezTo>
                  <a:cubicBezTo>
                    <a:pt x="19" y="60"/>
                    <a:pt x="19" y="60"/>
                    <a:pt x="19" y="60"/>
                  </a:cubicBezTo>
                  <a:cubicBezTo>
                    <a:pt x="25" y="50"/>
                    <a:pt x="36" y="39"/>
                    <a:pt x="52" y="39"/>
                  </a:cubicBezTo>
                  <a:cubicBezTo>
                    <a:pt x="72" y="39"/>
                    <a:pt x="85" y="51"/>
                    <a:pt x="85" y="77"/>
                  </a:cubicBezTo>
                  <a:cubicBezTo>
                    <a:pt x="85" y="141"/>
                    <a:pt x="85" y="141"/>
                    <a:pt x="85" y="141"/>
                  </a:cubicBezTo>
                  <a:lnTo>
                    <a:pt x="66" y="1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1" name="Freeform 38">
              <a:extLst>
                <a:ext uri="{FF2B5EF4-FFF2-40B4-BE49-F238E27FC236}">
                  <a16:creationId xmlns:a16="http://schemas.microsoft.com/office/drawing/2014/main" id="{A628084C-CF66-E7E8-A07E-637CE5D6B84C}"/>
                </a:ext>
              </a:extLst>
            </p:cNvPr>
            <p:cNvSpPr>
              <a:spLocks/>
            </p:cNvSpPr>
            <p:nvPr/>
          </p:nvSpPr>
          <p:spPr bwMode="auto">
            <a:xfrm>
              <a:off x="3654426" y="-23813"/>
              <a:ext cx="50800" cy="106363"/>
            </a:xfrm>
            <a:custGeom>
              <a:avLst/>
              <a:gdLst>
                <a:gd name="T0" fmla="*/ 33 w 61"/>
                <a:gd name="T1" fmla="*/ 41 h 128"/>
                <a:gd name="T2" fmla="*/ 33 w 61"/>
                <a:gd name="T3" fmla="*/ 92 h 128"/>
                <a:gd name="T4" fmla="*/ 37 w 61"/>
                <a:gd name="T5" fmla="*/ 109 h 128"/>
                <a:gd name="T6" fmla="*/ 47 w 61"/>
                <a:gd name="T7" fmla="*/ 113 h 128"/>
                <a:gd name="T8" fmla="*/ 58 w 61"/>
                <a:gd name="T9" fmla="*/ 111 h 128"/>
                <a:gd name="T10" fmla="*/ 60 w 61"/>
                <a:gd name="T11" fmla="*/ 125 h 128"/>
                <a:gd name="T12" fmla="*/ 42 w 61"/>
                <a:gd name="T13" fmla="*/ 128 h 128"/>
                <a:gd name="T14" fmla="*/ 21 w 61"/>
                <a:gd name="T15" fmla="*/ 121 h 128"/>
                <a:gd name="T16" fmla="*/ 15 w 61"/>
                <a:gd name="T17" fmla="*/ 95 h 128"/>
                <a:gd name="T18" fmla="*/ 15 w 61"/>
                <a:gd name="T19" fmla="*/ 41 h 128"/>
                <a:gd name="T20" fmla="*/ 0 w 61"/>
                <a:gd name="T21" fmla="*/ 41 h 128"/>
                <a:gd name="T22" fmla="*/ 0 w 61"/>
                <a:gd name="T23" fmla="*/ 27 h 128"/>
                <a:gd name="T24" fmla="*/ 14 w 61"/>
                <a:gd name="T25" fmla="*/ 27 h 128"/>
                <a:gd name="T26" fmla="*/ 16 w 61"/>
                <a:gd name="T27" fmla="*/ 0 h 128"/>
                <a:gd name="T28" fmla="*/ 33 w 61"/>
                <a:gd name="T29" fmla="*/ 0 h 128"/>
                <a:gd name="T30" fmla="*/ 33 w 61"/>
                <a:gd name="T31" fmla="*/ 27 h 128"/>
                <a:gd name="T32" fmla="*/ 61 w 61"/>
                <a:gd name="T33" fmla="*/ 27 h 128"/>
                <a:gd name="T34" fmla="*/ 61 w 61"/>
                <a:gd name="T35" fmla="*/ 41 h 128"/>
                <a:gd name="T36" fmla="*/ 33 w 61"/>
                <a:gd name="T37" fmla="*/ 4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1" h="128">
                  <a:moveTo>
                    <a:pt x="33" y="41"/>
                  </a:moveTo>
                  <a:cubicBezTo>
                    <a:pt x="33" y="92"/>
                    <a:pt x="33" y="92"/>
                    <a:pt x="33" y="92"/>
                  </a:cubicBezTo>
                  <a:cubicBezTo>
                    <a:pt x="33" y="101"/>
                    <a:pt x="34" y="106"/>
                    <a:pt x="37" y="109"/>
                  </a:cubicBezTo>
                  <a:cubicBezTo>
                    <a:pt x="40" y="112"/>
                    <a:pt x="43" y="113"/>
                    <a:pt x="47" y="113"/>
                  </a:cubicBezTo>
                  <a:cubicBezTo>
                    <a:pt x="52" y="113"/>
                    <a:pt x="56" y="112"/>
                    <a:pt x="58" y="111"/>
                  </a:cubicBezTo>
                  <a:cubicBezTo>
                    <a:pt x="60" y="125"/>
                    <a:pt x="60" y="125"/>
                    <a:pt x="60" y="125"/>
                  </a:cubicBezTo>
                  <a:cubicBezTo>
                    <a:pt x="56" y="127"/>
                    <a:pt x="48" y="128"/>
                    <a:pt x="42" y="128"/>
                  </a:cubicBezTo>
                  <a:cubicBezTo>
                    <a:pt x="33" y="128"/>
                    <a:pt x="27" y="126"/>
                    <a:pt x="21" y="121"/>
                  </a:cubicBezTo>
                  <a:cubicBezTo>
                    <a:pt x="16" y="115"/>
                    <a:pt x="15" y="108"/>
                    <a:pt x="15" y="95"/>
                  </a:cubicBezTo>
                  <a:cubicBezTo>
                    <a:pt x="15" y="41"/>
                    <a:pt x="15" y="41"/>
                    <a:pt x="15" y="41"/>
                  </a:cubicBezTo>
                  <a:cubicBezTo>
                    <a:pt x="0" y="41"/>
                    <a:pt x="0" y="41"/>
                    <a:pt x="0" y="41"/>
                  </a:cubicBezTo>
                  <a:cubicBezTo>
                    <a:pt x="0" y="27"/>
                    <a:pt x="0" y="27"/>
                    <a:pt x="0" y="27"/>
                  </a:cubicBezTo>
                  <a:cubicBezTo>
                    <a:pt x="14" y="27"/>
                    <a:pt x="14" y="27"/>
                    <a:pt x="14" y="27"/>
                  </a:cubicBezTo>
                  <a:cubicBezTo>
                    <a:pt x="16" y="0"/>
                    <a:pt x="16" y="0"/>
                    <a:pt x="16" y="0"/>
                  </a:cubicBezTo>
                  <a:cubicBezTo>
                    <a:pt x="33" y="0"/>
                    <a:pt x="33" y="0"/>
                    <a:pt x="33" y="0"/>
                  </a:cubicBezTo>
                  <a:cubicBezTo>
                    <a:pt x="33" y="27"/>
                    <a:pt x="33" y="27"/>
                    <a:pt x="33" y="27"/>
                  </a:cubicBezTo>
                  <a:cubicBezTo>
                    <a:pt x="61" y="27"/>
                    <a:pt x="61" y="27"/>
                    <a:pt x="61" y="27"/>
                  </a:cubicBezTo>
                  <a:cubicBezTo>
                    <a:pt x="61" y="41"/>
                    <a:pt x="61" y="41"/>
                    <a:pt x="61" y="41"/>
                  </a:cubicBezTo>
                  <a:cubicBezTo>
                    <a:pt x="33" y="41"/>
                    <a:pt x="33" y="41"/>
                    <a:pt x="3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2" name="Freeform 39">
              <a:extLst>
                <a:ext uri="{FF2B5EF4-FFF2-40B4-BE49-F238E27FC236}">
                  <a16:creationId xmlns:a16="http://schemas.microsoft.com/office/drawing/2014/main" id="{644BE14E-EA94-5B64-6A69-FD38062EC86B}"/>
                </a:ext>
              </a:extLst>
            </p:cNvPr>
            <p:cNvSpPr>
              <a:spLocks/>
            </p:cNvSpPr>
            <p:nvPr/>
          </p:nvSpPr>
          <p:spPr bwMode="auto">
            <a:xfrm>
              <a:off x="3711576" y="-3175"/>
              <a:ext cx="63500" cy="85725"/>
            </a:xfrm>
            <a:custGeom>
              <a:avLst/>
              <a:gdLst>
                <a:gd name="T0" fmla="*/ 68 w 78"/>
                <a:gd name="T1" fmla="*/ 94 h 103"/>
                <a:gd name="T2" fmla="*/ 39 w 78"/>
                <a:gd name="T3" fmla="*/ 103 h 103"/>
                <a:gd name="T4" fmla="*/ 0 w 78"/>
                <a:gd name="T5" fmla="*/ 86 h 103"/>
                <a:gd name="T6" fmla="*/ 10 w 78"/>
                <a:gd name="T7" fmla="*/ 74 h 103"/>
                <a:gd name="T8" fmla="*/ 40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3" y="99"/>
                    <a:pt x="54" y="103"/>
                    <a:pt x="39" y="103"/>
                  </a:cubicBezTo>
                  <a:cubicBezTo>
                    <a:pt x="19" y="103"/>
                    <a:pt x="5" y="91"/>
                    <a:pt x="0" y="86"/>
                  </a:cubicBezTo>
                  <a:cubicBezTo>
                    <a:pt x="10" y="74"/>
                    <a:pt x="10" y="74"/>
                    <a:pt x="10" y="74"/>
                  </a:cubicBezTo>
                  <a:cubicBezTo>
                    <a:pt x="16" y="80"/>
                    <a:pt x="28" y="88"/>
                    <a:pt x="40" y="88"/>
                  </a:cubicBezTo>
                  <a:cubicBezTo>
                    <a:pt x="51" y="88"/>
                    <a:pt x="59" y="84"/>
                    <a:pt x="59" y="75"/>
                  </a:cubicBezTo>
                  <a:cubicBezTo>
                    <a:pt x="59" y="66"/>
                    <a:pt x="49" y="63"/>
                    <a:pt x="43" y="61"/>
                  </a:cubicBezTo>
                  <a:cubicBezTo>
                    <a:pt x="38"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4" y="89"/>
                    <a:pt x="6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3" name="Freeform 40">
              <a:extLst>
                <a:ext uri="{FF2B5EF4-FFF2-40B4-BE49-F238E27FC236}">
                  <a16:creationId xmlns:a16="http://schemas.microsoft.com/office/drawing/2014/main" id="{EF137B69-3191-B6FE-C47C-0D807733E2CB}"/>
                </a:ext>
              </a:extLst>
            </p:cNvPr>
            <p:cNvSpPr>
              <a:spLocks noEditPoints="1"/>
            </p:cNvSpPr>
            <p:nvPr/>
          </p:nvSpPr>
          <p:spPr bwMode="auto">
            <a:xfrm>
              <a:off x="2498726" y="157163"/>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6 h 136"/>
                <a:gd name="T12" fmla="*/ 113 w 113"/>
                <a:gd name="T13" fmla="*/ 68 h 136"/>
                <a:gd name="T14" fmla="*/ 92 w 113"/>
                <a:gd name="T15" fmla="*/ 119 h 136"/>
                <a:gd name="T16" fmla="*/ 78 w 113"/>
                <a:gd name="T17" fmla="*/ 28 h 136"/>
                <a:gd name="T18" fmla="*/ 45 w 113"/>
                <a:gd name="T19" fmla="*/ 15 h 136"/>
                <a:gd name="T20" fmla="*/ 20 w 113"/>
                <a:gd name="T21" fmla="*/ 15 h 136"/>
                <a:gd name="T22" fmla="*/ 20 w 113"/>
                <a:gd name="T23" fmla="*/ 119 h 136"/>
                <a:gd name="T24" fmla="*/ 45 w 113"/>
                <a:gd name="T25" fmla="*/ 119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5"/>
                    <a:pt x="92" y="16"/>
                  </a:cubicBezTo>
                  <a:cubicBezTo>
                    <a:pt x="103" y="27"/>
                    <a:pt x="113" y="44"/>
                    <a:pt x="113" y="68"/>
                  </a:cubicBezTo>
                  <a:cubicBezTo>
                    <a:pt x="113" y="91"/>
                    <a:pt x="104" y="108"/>
                    <a:pt x="92" y="119"/>
                  </a:cubicBezTo>
                  <a:close/>
                  <a:moveTo>
                    <a:pt x="78" y="28"/>
                  </a:moveTo>
                  <a:cubicBezTo>
                    <a:pt x="70" y="19"/>
                    <a:pt x="59" y="15"/>
                    <a:pt x="45" y="15"/>
                  </a:cubicBezTo>
                  <a:cubicBezTo>
                    <a:pt x="20" y="15"/>
                    <a:pt x="20" y="15"/>
                    <a:pt x="20" y="15"/>
                  </a:cubicBezTo>
                  <a:cubicBezTo>
                    <a:pt x="20" y="119"/>
                    <a:pt x="20" y="119"/>
                    <a:pt x="20" y="119"/>
                  </a:cubicBezTo>
                  <a:cubicBezTo>
                    <a:pt x="45" y="119"/>
                    <a:pt x="45" y="119"/>
                    <a:pt x="45" y="119"/>
                  </a:cubicBezTo>
                  <a:cubicBezTo>
                    <a:pt x="58" y="119"/>
                    <a:pt x="69" y="116"/>
                    <a:pt x="78" y="107"/>
                  </a:cubicBezTo>
                  <a:cubicBezTo>
                    <a:pt x="87" y="98"/>
                    <a:pt x="92" y="84"/>
                    <a:pt x="92" y="68"/>
                  </a:cubicBezTo>
                  <a:cubicBezTo>
                    <a:pt x="92" y="51"/>
                    <a:pt x="87" y="36"/>
                    <a:pt x="7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4" name="Freeform 41">
              <a:extLst>
                <a:ext uri="{FF2B5EF4-FFF2-40B4-BE49-F238E27FC236}">
                  <a16:creationId xmlns:a16="http://schemas.microsoft.com/office/drawing/2014/main" id="{821A2D0B-222A-FACB-58E1-95FBC0126991}"/>
                </a:ext>
              </a:extLst>
            </p:cNvPr>
            <p:cNvSpPr>
              <a:spLocks noEditPoints="1"/>
            </p:cNvSpPr>
            <p:nvPr/>
          </p:nvSpPr>
          <p:spPr bwMode="auto">
            <a:xfrm>
              <a:off x="2605088"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5" name="Rectangle 42">
              <a:extLst>
                <a:ext uri="{FF2B5EF4-FFF2-40B4-BE49-F238E27FC236}">
                  <a16:creationId xmlns:a16="http://schemas.microsoft.com/office/drawing/2014/main" id="{7DEFDA0D-DEC0-C80E-280E-37E6A828C659}"/>
                </a:ext>
              </a:extLst>
            </p:cNvPr>
            <p:cNvSpPr>
              <a:spLocks noChangeArrowheads="1"/>
            </p:cNvSpPr>
            <p:nvPr/>
          </p:nvSpPr>
          <p:spPr bwMode="auto">
            <a:xfrm>
              <a:off x="2697163" y="153988"/>
              <a:ext cx="15875" cy="1158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6" name="Freeform 43">
              <a:extLst>
                <a:ext uri="{FF2B5EF4-FFF2-40B4-BE49-F238E27FC236}">
                  <a16:creationId xmlns:a16="http://schemas.microsoft.com/office/drawing/2014/main" id="{E1B199F1-629A-2B40-F991-6A433992CFCB}"/>
                </a:ext>
              </a:extLst>
            </p:cNvPr>
            <p:cNvSpPr>
              <a:spLocks noEditPoints="1"/>
            </p:cNvSpPr>
            <p:nvPr/>
          </p:nvSpPr>
          <p:spPr bwMode="auto">
            <a:xfrm>
              <a:off x="2736851" y="150813"/>
              <a:ext cx="20638" cy="119063"/>
            </a:xfrm>
            <a:custGeom>
              <a:avLst/>
              <a:gdLst>
                <a:gd name="T0" fmla="*/ 12 w 25"/>
                <a:gd name="T1" fmla="*/ 25 h 144"/>
                <a:gd name="T2" fmla="*/ 0 w 25"/>
                <a:gd name="T3" fmla="*/ 13 h 144"/>
                <a:gd name="T4" fmla="*/ 12 w 25"/>
                <a:gd name="T5" fmla="*/ 0 h 144"/>
                <a:gd name="T6" fmla="*/ 25 w 25"/>
                <a:gd name="T7" fmla="*/ 12 h 144"/>
                <a:gd name="T8" fmla="*/ 12 w 25"/>
                <a:gd name="T9" fmla="*/ 25 h 144"/>
                <a:gd name="T10" fmla="*/ 3 w 25"/>
                <a:gd name="T11" fmla="*/ 144 h 144"/>
                <a:gd name="T12" fmla="*/ 3 w 25"/>
                <a:gd name="T13" fmla="*/ 45 h 144"/>
                <a:gd name="T14" fmla="*/ 22 w 25"/>
                <a:gd name="T15" fmla="*/ 45 h 144"/>
                <a:gd name="T16" fmla="*/ 22 w 25"/>
                <a:gd name="T17" fmla="*/ 144 h 144"/>
                <a:gd name="T18" fmla="*/ 3 w 25"/>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4">
                  <a:moveTo>
                    <a:pt x="12" y="25"/>
                  </a:moveTo>
                  <a:cubicBezTo>
                    <a:pt x="5" y="25"/>
                    <a:pt x="0" y="20"/>
                    <a:pt x="0" y="13"/>
                  </a:cubicBezTo>
                  <a:cubicBezTo>
                    <a:pt x="0" y="6"/>
                    <a:pt x="5" y="0"/>
                    <a:pt x="12" y="0"/>
                  </a:cubicBezTo>
                  <a:cubicBezTo>
                    <a:pt x="20" y="0"/>
                    <a:pt x="25" y="6"/>
                    <a:pt x="25" y="12"/>
                  </a:cubicBezTo>
                  <a:cubicBezTo>
                    <a:pt x="25" y="19"/>
                    <a:pt x="20" y="25"/>
                    <a:pt x="12"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7" name="Freeform 44">
              <a:extLst>
                <a:ext uri="{FF2B5EF4-FFF2-40B4-BE49-F238E27FC236}">
                  <a16:creationId xmlns:a16="http://schemas.microsoft.com/office/drawing/2014/main" id="{344578C9-CCB4-4F2D-6F97-A69FE48FE92E}"/>
                </a:ext>
              </a:extLst>
            </p:cNvPr>
            <p:cNvSpPr>
              <a:spLocks/>
            </p:cNvSpPr>
            <p:nvPr/>
          </p:nvSpPr>
          <p:spPr bwMode="auto">
            <a:xfrm>
              <a:off x="2768601" y="188913"/>
              <a:ext cx="79375" cy="80963"/>
            </a:xfrm>
            <a:custGeom>
              <a:avLst/>
              <a:gdLst>
                <a:gd name="T0" fmla="*/ 30 w 50"/>
                <a:gd name="T1" fmla="*/ 51 h 51"/>
                <a:gd name="T2" fmla="*/ 19 w 50"/>
                <a:gd name="T3" fmla="*/ 51 h 51"/>
                <a:gd name="T4" fmla="*/ 0 w 50"/>
                <a:gd name="T5" fmla="*/ 0 h 51"/>
                <a:gd name="T6" fmla="*/ 10 w 50"/>
                <a:gd name="T7" fmla="*/ 0 h 51"/>
                <a:gd name="T8" fmla="*/ 25 w 50"/>
                <a:gd name="T9" fmla="*/ 41 h 51"/>
                <a:gd name="T10" fmla="*/ 39 w 50"/>
                <a:gd name="T11" fmla="*/ 0 h 51"/>
                <a:gd name="T12" fmla="*/ 50 w 50"/>
                <a:gd name="T13" fmla="*/ 0 h 51"/>
                <a:gd name="T14" fmla="*/ 30 w 50"/>
                <a:gd name="T15" fmla="*/ 51 h 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 h="51">
                  <a:moveTo>
                    <a:pt x="30" y="51"/>
                  </a:moveTo>
                  <a:lnTo>
                    <a:pt x="19" y="51"/>
                  </a:lnTo>
                  <a:lnTo>
                    <a:pt x="0" y="0"/>
                  </a:lnTo>
                  <a:lnTo>
                    <a:pt x="10" y="0"/>
                  </a:lnTo>
                  <a:lnTo>
                    <a:pt x="25" y="41"/>
                  </a:lnTo>
                  <a:lnTo>
                    <a:pt x="39" y="0"/>
                  </a:lnTo>
                  <a:lnTo>
                    <a:pt x="50" y="0"/>
                  </a:lnTo>
                  <a:lnTo>
                    <a:pt x="30"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8" name="Freeform 45">
              <a:extLst>
                <a:ext uri="{FF2B5EF4-FFF2-40B4-BE49-F238E27FC236}">
                  <a16:creationId xmlns:a16="http://schemas.microsoft.com/office/drawing/2014/main" id="{2236A563-D056-2155-A154-64F4FBDBB116}"/>
                </a:ext>
              </a:extLst>
            </p:cNvPr>
            <p:cNvSpPr>
              <a:spLocks noEditPoints="1"/>
            </p:cNvSpPr>
            <p:nvPr/>
          </p:nvSpPr>
          <p:spPr bwMode="auto">
            <a:xfrm>
              <a:off x="28559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0"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 name="Freeform 46">
              <a:extLst>
                <a:ext uri="{FF2B5EF4-FFF2-40B4-BE49-F238E27FC236}">
                  <a16:creationId xmlns:a16="http://schemas.microsoft.com/office/drawing/2014/main" id="{F4BF70B8-9555-C261-D3C1-88BD30FC33CC}"/>
                </a:ext>
              </a:extLst>
            </p:cNvPr>
            <p:cNvSpPr>
              <a:spLocks/>
            </p:cNvSpPr>
            <p:nvPr/>
          </p:nvSpPr>
          <p:spPr bwMode="auto">
            <a:xfrm>
              <a:off x="2947988" y="185738"/>
              <a:ext cx="47625"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 name="Freeform 47">
              <a:extLst>
                <a:ext uri="{FF2B5EF4-FFF2-40B4-BE49-F238E27FC236}">
                  <a16:creationId xmlns:a16="http://schemas.microsoft.com/office/drawing/2014/main" id="{2EFAC510-CEEE-DA5A-FAA3-F170FED7622E}"/>
                </a:ext>
              </a:extLst>
            </p:cNvPr>
            <p:cNvSpPr>
              <a:spLocks noEditPoints="1"/>
            </p:cNvSpPr>
            <p:nvPr/>
          </p:nvSpPr>
          <p:spPr bwMode="auto">
            <a:xfrm>
              <a:off x="2998788" y="185738"/>
              <a:ext cx="74613" cy="85725"/>
            </a:xfrm>
            <a:custGeom>
              <a:avLst/>
              <a:gdLst>
                <a:gd name="T0" fmla="*/ 20 w 90"/>
                <a:gd name="T1" fmla="*/ 56 h 103"/>
                <a:gd name="T2" fmla="*/ 49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49" y="88"/>
                  </a:cubicBezTo>
                  <a:cubicBezTo>
                    <a:pt x="68" y="88"/>
                    <a:pt x="79" y="78"/>
                    <a:pt x="80" y="77"/>
                  </a:cubicBezTo>
                  <a:cubicBezTo>
                    <a:pt x="88" y="89"/>
                    <a:pt x="88" y="89"/>
                    <a:pt x="88" y="89"/>
                  </a:cubicBezTo>
                  <a:cubicBezTo>
                    <a:pt x="88" y="89"/>
                    <a:pt x="74"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8" y="14"/>
                    <a:pt x="20" y="29"/>
                    <a:pt x="19" y="42"/>
                  </a:cubicBezTo>
                  <a:cubicBezTo>
                    <a:pt x="71" y="42"/>
                    <a:pt x="71" y="42"/>
                    <a:pt x="71" y="42"/>
                  </a:cubicBezTo>
                  <a:cubicBezTo>
                    <a:pt x="71"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 name="Freeform 48">
              <a:extLst>
                <a:ext uri="{FF2B5EF4-FFF2-40B4-BE49-F238E27FC236}">
                  <a16:creationId xmlns:a16="http://schemas.microsoft.com/office/drawing/2014/main" id="{9F75901F-04A3-6B7A-4918-99E7F7C4A01F}"/>
                </a:ext>
              </a:extLst>
            </p:cNvPr>
            <p:cNvSpPr>
              <a:spLocks noEditPoints="1"/>
            </p:cNvSpPr>
            <p:nvPr/>
          </p:nvSpPr>
          <p:spPr bwMode="auto">
            <a:xfrm>
              <a:off x="3084513" y="153988"/>
              <a:ext cx="77788" cy="117475"/>
            </a:xfrm>
            <a:custGeom>
              <a:avLst/>
              <a:gdLst>
                <a:gd name="T0" fmla="*/ 78 w 94"/>
                <a:gd name="T1" fmla="*/ 141 h 143"/>
                <a:gd name="T2" fmla="*/ 75 w 94"/>
                <a:gd name="T3" fmla="*/ 125 h 143"/>
                <a:gd name="T4" fmla="*/ 42 w 94"/>
                <a:gd name="T5" fmla="*/ 143 h 143"/>
                <a:gd name="T6" fmla="*/ 0 w 94"/>
                <a:gd name="T7" fmla="*/ 91 h 143"/>
                <a:gd name="T8" fmla="*/ 44 w 94"/>
                <a:gd name="T9" fmla="*/ 40 h 143"/>
                <a:gd name="T10" fmla="*/ 75 w 94"/>
                <a:gd name="T11" fmla="*/ 58 h 143"/>
                <a:gd name="T12" fmla="*/ 75 w 94"/>
                <a:gd name="T13" fmla="*/ 0 h 143"/>
                <a:gd name="T14" fmla="*/ 94 w 94"/>
                <a:gd name="T15" fmla="*/ 0 h 143"/>
                <a:gd name="T16" fmla="*/ 94 w 94"/>
                <a:gd name="T17" fmla="*/ 141 h 143"/>
                <a:gd name="T18" fmla="*/ 78 w 94"/>
                <a:gd name="T19" fmla="*/ 141 h 143"/>
                <a:gd name="T20" fmla="*/ 48 w 94"/>
                <a:gd name="T21" fmla="*/ 54 h 143"/>
                <a:gd name="T22" fmla="*/ 19 w 94"/>
                <a:gd name="T23" fmla="*/ 90 h 143"/>
                <a:gd name="T24" fmla="*/ 47 w 94"/>
                <a:gd name="T25" fmla="*/ 127 h 143"/>
                <a:gd name="T26" fmla="*/ 75 w 94"/>
                <a:gd name="T27" fmla="*/ 90 h 143"/>
                <a:gd name="T28" fmla="*/ 48 w 94"/>
                <a:gd name="T29" fmla="*/ 5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43">
                  <a:moveTo>
                    <a:pt x="78" y="141"/>
                  </a:moveTo>
                  <a:cubicBezTo>
                    <a:pt x="75" y="125"/>
                    <a:pt x="75" y="125"/>
                    <a:pt x="75" y="125"/>
                  </a:cubicBezTo>
                  <a:cubicBezTo>
                    <a:pt x="74" y="126"/>
                    <a:pt x="65" y="143"/>
                    <a:pt x="42" y="143"/>
                  </a:cubicBezTo>
                  <a:cubicBezTo>
                    <a:pt x="16" y="143"/>
                    <a:pt x="0" y="121"/>
                    <a:pt x="0" y="91"/>
                  </a:cubicBezTo>
                  <a:cubicBezTo>
                    <a:pt x="0" y="62"/>
                    <a:pt x="18" y="40"/>
                    <a:pt x="44" y="40"/>
                  </a:cubicBezTo>
                  <a:cubicBezTo>
                    <a:pt x="65" y="40"/>
                    <a:pt x="74" y="56"/>
                    <a:pt x="75" y="58"/>
                  </a:cubicBezTo>
                  <a:cubicBezTo>
                    <a:pt x="75" y="0"/>
                    <a:pt x="75" y="0"/>
                    <a:pt x="75" y="0"/>
                  </a:cubicBezTo>
                  <a:cubicBezTo>
                    <a:pt x="94" y="0"/>
                    <a:pt x="94" y="0"/>
                    <a:pt x="94" y="0"/>
                  </a:cubicBezTo>
                  <a:cubicBezTo>
                    <a:pt x="94" y="141"/>
                    <a:pt x="94" y="141"/>
                    <a:pt x="94" y="141"/>
                  </a:cubicBezTo>
                  <a:cubicBezTo>
                    <a:pt x="78" y="141"/>
                    <a:pt x="78" y="141"/>
                    <a:pt x="78" y="141"/>
                  </a:cubicBezTo>
                  <a:close/>
                  <a:moveTo>
                    <a:pt x="48" y="54"/>
                  </a:moveTo>
                  <a:cubicBezTo>
                    <a:pt x="30" y="54"/>
                    <a:pt x="19" y="71"/>
                    <a:pt x="19" y="90"/>
                  </a:cubicBezTo>
                  <a:cubicBezTo>
                    <a:pt x="19" y="110"/>
                    <a:pt x="29" y="127"/>
                    <a:pt x="47" y="127"/>
                  </a:cubicBezTo>
                  <a:cubicBezTo>
                    <a:pt x="64" y="127"/>
                    <a:pt x="75" y="110"/>
                    <a:pt x="75" y="90"/>
                  </a:cubicBezTo>
                  <a:cubicBezTo>
                    <a:pt x="76" y="71"/>
                    <a:pt x="66" y="54"/>
                    <a:pt x="48"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 name="Freeform 49">
              <a:extLst>
                <a:ext uri="{FF2B5EF4-FFF2-40B4-BE49-F238E27FC236}">
                  <a16:creationId xmlns:a16="http://schemas.microsoft.com/office/drawing/2014/main" id="{746411D7-FE52-9D4A-5F9C-E781E2B0A65A}"/>
                </a:ext>
              </a:extLst>
            </p:cNvPr>
            <p:cNvSpPr>
              <a:spLocks/>
            </p:cNvSpPr>
            <p:nvPr/>
          </p:nvSpPr>
          <p:spPr bwMode="auto">
            <a:xfrm>
              <a:off x="3209926" y="152400"/>
              <a:ext cx="53975" cy="117475"/>
            </a:xfrm>
            <a:custGeom>
              <a:avLst/>
              <a:gdLst>
                <a:gd name="T0" fmla="*/ 61 w 64"/>
                <a:gd name="T1" fmla="*/ 18 h 142"/>
                <a:gd name="T2" fmla="*/ 49 w 64"/>
                <a:gd name="T3" fmla="*/ 15 h 142"/>
                <a:gd name="T4" fmla="*/ 36 w 64"/>
                <a:gd name="T5" fmla="*/ 21 h 142"/>
                <a:gd name="T6" fmla="*/ 34 w 64"/>
                <a:gd name="T7" fmla="*/ 35 h 142"/>
                <a:gd name="T8" fmla="*/ 34 w 64"/>
                <a:gd name="T9" fmla="*/ 43 h 142"/>
                <a:gd name="T10" fmla="*/ 59 w 64"/>
                <a:gd name="T11" fmla="*/ 43 h 142"/>
                <a:gd name="T12" fmla="*/ 59 w 64"/>
                <a:gd name="T13" fmla="*/ 57 h 142"/>
                <a:gd name="T14" fmla="*/ 34 w 64"/>
                <a:gd name="T15" fmla="*/ 57 h 142"/>
                <a:gd name="T16" fmla="*/ 34 w 64"/>
                <a:gd name="T17" fmla="*/ 142 h 142"/>
                <a:gd name="T18" fmla="*/ 15 w 64"/>
                <a:gd name="T19" fmla="*/ 142 h 142"/>
                <a:gd name="T20" fmla="*/ 15 w 64"/>
                <a:gd name="T21" fmla="*/ 57 h 142"/>
                <a:gd name="T22" fmla="*/ 0 w 64"/>
                <a:gd name="T23" fmla="*/ 57 h 142"/>
                <a:gd name="T24" fmla="*/ 0 w 64"/>
                <a:gd name="T25" fmla="*/ 43 h 142"/>
                <a:gd name="T26" fmla="*/ 15 w 64"/>
                <a:gd name="T27" fmla="*/ 43 h 142"/>
                <a:gd name="T28" fmla="*/ 15 w 64"/>
                <a:gd name="T29" fmla="*/ 32 h 142"/>
                <a:gd name="T30" fmla="*/ 22 w 64"/>
                <a:gd name="T31" fmla="*/ 9 h 142"/>
                <a:gd name="T32" fmla="*/ 45 w 64"/>
                <a:gd name="T33" fmla="*/ 0 h 142"/>
                <a:gd name="T34" fmla="*/ 64 w 64"/>
                <a:gd name="T35" fmla="*/ 4 h 142"/>
                <a:gd name="T36" fmla="*/ 61 w 64"/>
                <a:gd name="T37" fmla="*/ 1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 h="142">
                  <a:moveTo>
                    <a:pt x="61" y="18"/>
                  </a:moveTo>
                  <a:cubicBezTo>
                    <a:pt x="61" y="18"/>
                    <a:pt x="55" y="15"/>
                    <a:pt x="49" y="15"/>
                  </a:cubicBezTo>
                  <a:cubicBezTo>
                    <a:pt x="43" y="15"/>
                    <a:pt x="39" y="17"/>
                    <a:pt x="36" y="21"/>
                  </a:cubicBezTo>
                  <a:cubicBezTo>
                    <a:pt x="34" y="24"/>
                    <a:pt x="34" y="29"/>
                    <a:pt x="34" y="35"/>
                  </a:cubicBezTo>
                  <a:cubicBezTo>
                    <a:pt x="34" y="43"/>
                    <a:pt x="34" y="43"/>
                    <a:pt x="34" y="43"/>
                  </a:cubicBezTo>
                  <a:cubicBezTo>
                    <a:pt x="59" y="43"/>
                    <a:pt x="59" y="43"/>
                    <a:pt x="59" y="43"/>
                  </a:cubicBezTo>
                  <a:cubicBezTo>
                    <a:pt x="59" y="57"/>
                    <a:pt x="59" y="57"/>
                    <a:pt x="59" y="57"/>
                  </a:cubicBezTo>
                  <a:cubicBezTo>
                    <a:pt x="34" y="57"/>
                    <a:pt x="34" y="57"/>
                    <a:pt x="34" y="57"/>
                  </a:cubicBezTo>
                  <a:cubicBezTo>
                    <a:pt x="34" y="142"/>
                    <a:pt x="34" y="142"/>
                    <a:pt x="34" y="142"/>
                  </a:cubicBezTo>
                  <a:cubicBezTo>
                    <a:pt x="15" y="142"/>
                    <a:pt x="15" y="142"/>
                    <a:pt x="15" y="142"/>
                  </a:cubicBezTo>
                  <a:cubicBezTo>
                    <a:pt x="15" y="57"/>
                    <a:pt x="15" y="57"/>
                    <a:pt x="15" y="57"/>
                  </a:cubicBezTo>
                  <a:cubicBezTo>
                    <a:pt x="0" y="57"/>
                    <a:pt x="0" y="57"/>
                    <a:pt x="0" y="57"/>
                  </a:cubicBezTo>
                  <a:cubicBezTo>
                    <a:pt x="0" y="43"/>
                    <a:pt x="0" y="43"/>
                    <a:pt x="0" y="43"/>
                  </a:cubicBezTo>
                  <a:cubicBezTo>
                    <a:pt x="15" y="43"/>
                    <a:pt x="15" y="43"/>
                    <a:pt x="15" y="43"/>
                  </a:cubicBezTo>
                  <a:cubicBezTo>
                    <a:pt x="15" y="32"/>
                    <a:pt x="15" y="32"/>
                    <a:pt x="15" y="32"/>
                  </a:cubicBezTo>
                  <a:cubicBezTo>
                    <a:pt x="15" y="21"/>
                    <a:pt x="18" y="14"/>
                    <a:pt x="22" y="9"/>
                  </a:cubicBezTo>
                  <a:cubicBezTo>
                    <a:pt x="27" y="4"/>
                    <a:pt x="34" y="0"/>
                    <a:pt x="45" y="0"/>
                  </a:cubicBezTo>
                  <a:cubicBezTo>
                    <a:pt x="55" y="0"/>
                    <a:pt x="62" y="3"/>
                    <a:pt x="64" y="4"/>
                  </a:cubicBezTo>
                  <a:lnTo>
                    <a:pt x="61"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3" name="Freeform 50">
              <a:extLst>
                <a:ext uri="{FF2B5EF4-FFF2-40B4-BE49-F238E27FC236}">
                  <a16:creationId xmlns:a16="http://schemas.microsoft.com/office/drawing/2014/main" id="{71C2BF5D-0F27-5DC4-E839-53363129AF20}"/>
                </a:ext>
              </a:extLst>
            </p:cNvPr>
            <p:cNvSpPr>
              <a:spLocks/>
            </p:cNvSpPr>
            <p:nvPr/>
          </p:nvSpPr>
          <p:spPr bwMode="auto">
            <a:xfrm>
              <a:off x="3270251" y="185738"/>
              <a:ext cx="46038"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 name="Freeform 51">
              <a:extLst>
                <a:ext uri="{FF2B5EF4-FFF2-40B4-BE49-F238E27FC236}">
                  <a16:creationId xmlns:a16="http://schemas.microsoft.com/office/drawing/2014/main" id="{6AAE8FD2-F294-9C4A-F94A-068B4B7ABCFB}"/>
                </a:ext>
              </a:extLst>
            </p:cNvPr>
            <p:cNvSpPr>
              <a:spLocks noEditPoints="1"/>
            </p:cNvSpPr>
            <p:nvPr/>
          </p:nvSpPr>
          <p:spPr bwMode="auto">
            <a:xfrm>
              <a:off x="3321051" y="185738"/>
              <a:ext cx="79375" cy="85725"/>
            </a:xfrm>
            <a:custGeom>
              <a:avLst/>
              <a:gdLst>
                <a:gd name="T0" fmla="*/ 48 w 96"/>
                <a:gd name="T1" fmla="*/ 102 h 102"/>
                <a:gd name="T2" fmla="*/ 0 w 96"/>
                <a:gd name="T3" fmla="*/ 51 h 102"/>
                <a:gd name="T4" fmla="*/ 48 w 96"/>
                <a:gd name="T5" fmla="*/ 0 h 102"/>
                <a:gd name="T6" fmla="*/ 96 w 96"/>
                <a:gd name="T7" fmla="*/ 51 h 102"/>
                <a:gd name="T8" fmla="*/ 48 w 96"/>
                <a:gd name="T9" fmla="*/ 102 h 102"/>
                <a:gd name="T10" fmla="*/ 48 w 96"/>
                <a:gd name="T11" fmla="*/ 14 h 102"/>
                <a:gd name="T12" fmla="*/ 20 w 96"/>
                <a:gd name="T13" fmla="*/ 51 h 102"/>
                <a:gd name="T14" fmla="*/ 48 w 96"/>
                <a:gd name="T15" fmla="*/ 88 h 102"/>
                <a:gd name="T16" fmla="*/ 77 w 96"/>
                <a:gd name="T17" fmla="*/ 51 h 102"/>
                <a:gd name="T18" fmla="*/ 48 w 96"/>
                <a:gd name="T19" fmla="*/ 14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102">
                  <a:moveTo>
                    <a:pt x="48" y="102"/>
                  </a:moveTo>
                  <a:cubicBezTo>
                    <a:pt x="20" y="102"/>
                    <a:pt x="0" y="82"/>
                    <a:pt x="0" y="51"/>
                  </a:cubicBezTo>
                  <a:cubicBezTo>
                    <a:pt x="0" y="20"/>
                    <a:pt x="20" y="0"/>
                    <a:pt x="48" y="0"/>
                  </a:cubicBezTo>
                  <a:cubicBezTo>
                    <a:pt x="77" y="0"/>
                    <a:pt x="96" y="20"/>
                    <a:pt x="96" y="51"/>
                  </a:cubicBezTo>
                  <a:cubicBezTo>
                    <a:pt x="96" y="82"/>
                    <a:pt x="77" y="102"/>
                    <a:pt x="48" y="102"/>
                  </a:cubicBezTo>
                  <a:close/>
                  <a:moveTo>
                    <a:pt x="48" y="14"/>
                  </a:moveTo>
                  <a:cubicBezTo>
                    <a:pt x="30" y="14"/>
                    <a:pt x="20" y="29"/>
                    <a:pt x="20" y="51"/>
                  </a:cubicBezTo>
                  <a:cubicBezTo>
                    <a:pt x="20" y="72"/>
                    <a:pt x="30" y="88"/>
                    <a:pt x="48" y="88"/>
                  </a:cubicBezTo>
                  <a:cubicBezTo>
                    <a:pt x="67" y="88"/>
                    <a:pt x="77" y="72"/>
                    <a:pt x="77" y="51"/>
                  </a:cubicBezTo>
                  <a:cubicBezTo>
                    <a:pt x="77" y="29"/>
                    <a:pt x="67" y="14"/>
                    <a:pt x="48"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 name="Freeform 52">
              <a:extLst>
                <a:ext uri="{FF2B5EF4-FFF2-40B4-BE49-F238E27FC236}">
                  <a16:creationId xmlns:a16="http://schemas.microsoft.com/office/drawing/2014/main" id="{C590DB0F-DC19-CD6D-2F4D-61479185D8A5}"/>
                </a:ext>
              </a:extLst>
            </p:cNvPr>
            <p:cNvSpPr>
              <a:spLocks/>
            </p:cNvSpPr>
            <p:nvPr/>
          </p:nvSpPr>
          <p:spPr bwMode="auto">
            <a:xfrm>
              <a:off x="3419476" y="185738"/>
              <a:ext cx="117475" cy="84138"/>
            </a:xfrm>
            <a:custGeom>
              <a:avLst/>
              <a:gdLst>
                <a:gd name="T0" fmla="*/ 123 w 142"/>
                <a:gd name="T1" fmla="*/ 101 h 101"/>
                <a:gd name="T2" fmla="*/ 123 w 142"/>
                <a:gd name="T3" fmla="*/ 39 h 101"/>
                <a:gd name="T4" fmla="*/ 106 w 142"/>
                <a:gd name="T5" fmla="*/ 16 h 101"/>
                <a:gd name="T6" fmla="*/ 80 w 142"/>
                <a:gd name="T7" fmla="*/ 41 h 101"/>
                <a:gd name="T8" fmla="*/ 80 w 142"/>
                <a:gd name="T9" fmla="*/ 101 h 101"/>
                <a:gd name="T10" fmla="*/ 62 w 142"/>
                <a:gd name="T11" fmla="*/ 101 h 101"/>
                <a:gd name="T12" fmla="*/ 62 w 142"/>
                <a:gd name="T13" fmla="*/ 39 h 101"/>
                <a:gd name="T14" fmla="*/ 44 w 142"/>
                <a:gd name="T15" fmla="*/ 16 h 101"/>
                <a:gd name="T16" fmla="*/ 19 w 142"/>
                <a:gd name="T17" fmla="*/ 41 h 101"/>
                <a:gd name="T18" fmla="*/ 19 w 142"/>
                <a:gd name="T19" fmla="*/ 101 h 101"/>
                <a:gd name="T20" fmla="*/ 0 w 142"/>
                <a:gd name="T21" fmla="*/ 101 h 101"/>
                <a:gd name="T22" fmla="*/ 0 w 142"/>
                <a:gd name="T23" fmla="*/ 2 h 101"/>
                <a:gd name="T24" fmla="*/ 18 w 142"/>
                <a:gd name="T25" fmla="*/ 2 h 101"/>
                <a:gd name="T26" fmla="*/ 19 w 142"/>
                <a:gd name="T27" fmla="*/ 20 h 101"/>
                <a:gd name="T28" fmla="*/ 51 w 142"/>
                <a:gd name="T29" fmla="*/ 0 h 101"/>
                <a:gd name="T30" fmla="*/ 79 w 142"/>
                <a:gd name="T31" fmla="*/ 21 h 101"/>
                <a:gd name="T32" fmla="*/ 112 w 142"/>
                <a:gd name="T33" fmla="*/ 0 h 101"/>
                <a:gd name="T34" fmla="*/ 142 w 142"/>
                <a:gd name="T35" fmla="*/ 34 h 101"/>
                <a:gd name="T36" fmla="*/ 142 w 142"/>
                <a:gd name="T37" fmla="*/ 101 h 101"/>
                <a:gd name="T38" fmla="*/ 123 w 142"/>
                <a:gd name="T39"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2" h="101">
                  <a:moveTo>
                    <a:pt x="123" y="101"/>
                  </a:moveTo>
                  <a:cubicBezTo>
                    <a:pt x="123" y="39"/>
                    <a:pt x="123" y="39"/>
                    <a:pt x="123" y="39"/>
                  </a:cubicBezTo>
                  <a:cubicBezTo>
                    <a:pt x="123" y="26"/>
                    <a:pt x="120" y="16"/>
                    <a:pt x="106" y="16"/>
                  </a:cubicBezTo>
                  <a:cubicBezTo>
                    <a:pt x="91" y="16"/>
                    <a:pt x="81" y="34"/>
                    <a:pt x="80" y="41"/>
                  </a:cubicBezTo>
                  <a:cubicBezTo>
                    <a:pt x="80" y="101"/>
                    <a:pt x="80" y="101"/>
                    <a:pt x="80" y="101"/>
                  </a:cubicBezTo>
                  <a:cubicBezTo>
                    <a:pt x="62" y="101"/>
                    <a:pt x="62" y="101"/>
                    <a:pt x="62" y="101"/>
                  </a:cubicBezTo>
                  <a:cubicBezTo>
                    <a:pt x="62" y="39"/>
                    <a:pt x="62" y="39"/>
                    <a:pt x="62" y="39"/>
                  </a:cubicBezTo>
                  <a:cubicBezTo>
                    <a:pt x="62" y="26"/>
                    <a:pt x="59" y="16"/>
                    <a:pt x="44" y="16"/>
                  </a:cubicBezTo>
                  <a:cubicBezTo>
                    <a:pt x="30" y="16"/>
                    <a:pt x="20" y="34"/>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5" y="9"/>
                    <a:pt x="37" y="0"/>
                    <a:pt x="51" y="0"/>
                  </a:cubicBezTo>
                  <a:cubicBezTo>
                    <a:pt x="64" y="0"/>
                    <a:pt x="75" y="6"/>
                    <a:pt x="79" y="21"/>
                  </a:cubicBezTo>
                  <a:cubicBezTo>
                    <a:pt x="86" y="9"/>
                    <a:pt x="98" y="0"/>
                    <a:pt x="112" y="0"/>
                  </a:cubicBezTo>
                  <a:cubicBezTo>
                    <a:pt x="128" y="0"/>
                    <a:pt x="142" y="9"/>
                    <a:pt x="142" y="34"/>
                  </a:cubicBezTo>
                  <a:cubicBezTo>
                    <a:pt x="142" y="101"/>
                    <a:pt x="142" y="101"/>
                    <a:pt x="142" y="101"/>
                  </a:cubicBezTo>
                  <a:cubicBezTo>
                    <a:pt x="123" y="101"/>
                    <a:pt x="123" y="101"/>
                    <a:pt x="123"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6" name="Freeform 53">
              <a:extLst>
                <a:ext uri="{FF2B5EF4-FFF2-40B4-BE49-F238E27FC236}">
                  <a16:creationId xmlns:a16="http://schemas.microsoft.com/office/drawing/2014/main" id="{975A0B57-FD60-D7A6-C45A-346EA17AEAA2}"/>
                </a:ext>
              </a:extLst>
            </p:cNvPr>
            <p:cNvSpPr>
              <a:spLocks/>
            </p:cNvSpPr>
            <p:nvPr/>
          </p:nvSpPr>
          <p:spPr bwMode="auto">
            <a:xfrm>
              <a:off x="3594101" y="157163"/>
              <a:ext cx="69850" cy="112713"/>
            </a:xfrm>
            <a:custGeom>
              <a:avLst/>
              <a:gdLst>
                <a:gd name="T0" fmla="*/ 0 w 44"/>
                <a:gd name="T1" fmla="*/ 71 h 71"/>
                <a:gd name="T2" fmla="*/ 0 w 44"/>
                <a:gd name="T3" fmla="*/ 0 h 71"/>
                <a:gd name="T4" fmla="*/ 43 w 44"/>
                <a:gd name="T5" fmla="*/ 0 h 71"/>
                <a:gd name="T6" fmla="*/ 43 w 44"/>
                <a:gd name="T7" fmla="*/ 8 h 71"/>
                <a:gd name="T8" fmla="*/ 10 w 44"/>
                <a:gd name="T9" fmla="*/ 8 h 71"/>
                <a:gd name="T10" fmla="*/ 10 w 44"/>
                <a:gd name="T11" fmla="*/ 29 h 71"/>
                <a:gd name="T12" fmla="*/ 41 w 44"/>
                <a:gd name="T13" fmla="*/ 29 h 71"/>
                <a:gd name="T14" fmla="*/ 41 w 44"/>
                <a:gd name="T15" fmla="*/ 38 h 71"/>
                <a:gd name="T16" fmla="*/ 10 w 44"/>
                <a:gd name="T17" fmla="*/ 38 h 71"/>
                <a:gd name="T18" fmla="*/ 10 w 44"/>
                <a:gd name="T19" fmla="*/ 62 h 71"/>
                <a:gd name="T20" fmla="*/ 44 w 44"/>
                <a:gd name="T21" fmla="*/ 62 h 71"/>
                <a:gd name="T22" fmla="*/ 44 w 44"/>
                <a:gd name="T23" fmla="*/ 71 h 71"/>
                <a:gd name="T24" fmla="*/ 0 w 44"/>
                <a:gd name="T25" fmla="*/ 71 h 71"/>
                <a:gd name="T26" fmla="*/ 0 w 44"/>
                <a:gd name="T27"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71">
                  <a:moveTo>
                    <a:pt x="0" y="71"/>
                  </a:moveTo>
                  <a:lnTo>
                    <a:pt x="0" y="0"/>
                  </a:lnTo>
                  <a:lnTo>
                    <a:pt x="43" y="0"/>
                  </a:lnTo>
                  <a:lnTo>
                    <a:pt x="43" y="8"/>
                  </a:lnTo>
                  <a:lnTo>
                    <a:pt x="10" y="8"/>
                  </a:lnTo>
                  <a:lnTo>
                    <a:pt x="10" y="29"/>
                  </a:lnTo>
                  <a:lnTo>
                    <a:pt x="41" y="29"/>
                  </a:lnTo>
                  <a:lnTo>
                    <a:pt x="41" y="38"/>
                  </a:lnTo>
                  <a:lnTo>
                    <a:pt x="10" y="38"/>
                  </a:lnTo>
                  <a:lnTo>
                    <a:pt x="10" y="62"/>
                  </a:lnTo>
                  <a:lnTo>
                    <a:pt x="44" y="62"/>
                  </a:lnTo>
                  <a:lnTo>
                    <a:pt x="44" y="71"/>
                  </a:lnTo>
                  <a:lnTo>
                    <a:pt x="0" y="71"/>
                  </a:lnTo>
                  <a:lnTo>
                    <a:pt x="0" y="7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7" name="Freeform 54">
              <a:extLst>
                <a:ext uri="{FF2B5EF4-FFF2-40B4-BE49-F238E27FC236}">
                  <a16:creationId xmlns:a16="http://schemas.microsoft.com/office/drawing/2014/main" id="{E8018739-B110-09C4-D3DE-76CFD23BB4E9}"/>
                </a:ext>
              </a:extLst>
            </p:cNvPr>
            <p:cNvSpPr>
              <a:spLocks/>
            </p:cNvSpPr>
            <p:nvPr/>
          </p:nvSpPr>
          <p:spPr bwMode="auto">
            <a:xfrm>
              <a:off x="3671888" y="188913"/>
              <a:ext cx="77788" cy="80963"/>
            </a:xfrm>
            <a:custGeom>
              <a:avLst/>
              <a:gdLst>
                <a:gd name="T0" fmla="*/ 38 w 49"/>
                <a:gd name="T1" fmla="*/ 51 h 51"/>
                <a:gd name="T2" fmla="*/ 24 w 49"/>
                <a:gd name="T3" fmla="*/ 30 h 51"/>
                <a:gd name="T4" fmla="*/ 11 w 49"/>
                <a:gd name="T5" fmla="*/ 51 h 51"/>
                <a:gd name="T6" fmla="*/ 0 w 49"/>
                <a:gd name="T7" fmla="*/ 51 h 51"/>
                <a:gd name="T8" fmla="*/ 18 w 49"/>
                <a:gd name="T9" fmla="*/ 25 h 51"/>
                <a:gd name="T10" fmla="*/ 1 w 49"/>
                <a:gd name="T11" fmla="*/ 0 h 51"/>
                <a:gd name="T12" fmla="*/ 12 w 49"/>
                <a:gd name="T13" fmla="*/ 0 h 51"/>
                <a:gd name="T14" fmla="*/ 25 w 49"/>
                <a:gd name="T15" fmla="*/ 19 h 51"/>
                <a:gd name="T16" fmla="*/ 37 w 49"/>
                <a:gd name="T17" fmla="*/ 0 h 51"/>
                <a:gd name="T18" fmla="*/ 48 w 49"/>
                <a:gd name="T19" fmla="*/ 0 h 51"/>
                <a:gd name="T20" fmla="*/ 30 w 49"/>
                <a:gd name="T21" fmla="*/ 25 h 51"/>
                <a:gd name="T22" fmla="*/ 49 w 49"/>
                <a:gd name="T23" fmla="*/ 51 h 51"/>
                <a:gd name="T24" fmla="*/ 38 w 49"/>
                <a:gd name="T2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1">
                  <a:moveTo>
                    <a:pt x="38" y="51"/>
                  </a:moveTo>
                  <a:lnTo>
                    <a:pt x="24" y="30"/>
                  </a:lnTo>
                  <a:lnTo>
                    <a:pt x="11" y="51"/>
                  </a:lnTo>
                  <a:lnTo>
                    <a:pt x="0" y="51"/>
                  </a:lnTo>
                  <a:lnTo>
                    <a:pt x="18" y="25"/>
                  </a:lnTo>
                  <a:lnTo>
                    <a:pt x="1" y="0"/>
                  </a:lnTo>
                  <a:lnTo>
                    <a:pt x="12" y="0"/>
                  </a:lnTo>
                  <a:lnTo>
                    <a:pt x="25" y="19"/>
                  </a:lnTo>
                  <a:lnTo>
                    <a:pt x="37" y="0"/>
                  </a:lnTo>
                  <a:lnTo>
                    <a:pt x="48" y="0"/>
                  </a:lnTo>
                  <a:lnTo>
                    <a:pt x="30" y="25"/>
                  </a:lnTo>
                  <a:lnTo>
                    <a:pt x="49" y="51"/>
                  </a:lnTo>
                  <a:lnTo>
                    <a:pt x="38"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8" name="Freeform 55">
              <a:extLst>
                <a:ext uri="{FF2B5EF4-FFF2-40B4-BE49-F238E27FC236}">
                  <a16:creationId xmlns:a16="http://schemas.microsoft.com/office/drawing/2014/main" id="{6262A5DA-588E-44E3-D3E5-B27EFDFBA451}"/>
                </a:ext>
              </a:extLst>
            </p:cNvPr>
            <p:cNvSpPr>
              <a:spLocks noEditPoints="1"/>
            </p:cNvSpPr>
            <p:nvPr/>
          </p:nvSpPr>
          <p:spPr bwMode="auto">
            <a:xfrm>
              <a:off x="3763963" y="185738"/>
              <a:ext cx="77788" cy="114300"/>
            </a:xfrm>
            <a:custGeom>
              <a:avLst/>
              <a:gdLst>
                <a:gd name="T0" fmla="*/ 49 w 94"/>
                <a:gd name="T1" fmla="*/ 102 h 136"/>
                <a:gd name="T2" fmla="*/ 18 w 94"/>
                <a:gd name="T3" fmla="*/ 85 h 136"/>
                <a:gd name="T4" fmla="*/ 18 w 94"/>
                <a:gd name="T5" fmla="*/ 136 h 136"/>
                <a:gd name="T6" fmla="*/ 0 w 94"/>
                <a:gd name="T7" fmla="*/ 136 h 136"/>
                <a:gd name="T8" fmla="*/ 0 w 94"/>
                <a:gd name="T9" fmla="*/ 1 h 136"/>
                <a:gd name="T10" fmla="*/ 17 w 94"/>
                <a:gd name="T11" fmla="*/ 1 h 136"/>
                <a:gd name="T12" fmla="*/ 18 w 94"/>
                <a:gd name="T13" fmla="*/ 17 h 136"/>
                <a:gd name="T14" fmla="*/ 51 w 94"/>
                <a:gd name="T15" fmla="*/ 0 h 136"/>
                <a:gd name="T16" fmla="*/ 94 w 94"/>
                <a:gd name="T17" fmla="*/ 51 h 136"/>
                <a:gd name="T18" fmla="*/ 49 w 94"/>
                <a:gd name="T19" fmla="*/ 102 h 136"/>
                <a:gd name="T20" fmla="*/ 46 w 94"/>
                <a:gd name="T21" fmla="*/ 14 h 136"/>
                <a:gd name="T22" fmla="*/ 17 w 94"/>
                <a:gd name="T23" fmla="*/ 50 h 136"/>
                <a:gd name="T24" fmla="*/ 45 w 94"/>
                <a:gd name="T25" fmla="*/ 87 h 136"/>
                <a:gd name="T26" fmla="*/ 74 w 94"/>
                <a:gd name="T27" fmla="*/ 50 h 136"/>
                <a:gd name="T28" fmla="*/ 46 w 94"/>
                <a:gd name="T29" fmla="*/ 1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36">
                  <a:moveTo>
                    <a:pt x="49" y="102"/>
                  </a:moveTo>
                  <a:cubicBezTo>
                    <a:pt x="29" y="102"/>
                    <a:pt x="21" y="89"/>
                    <a:pt x="18" y="85"/>
                  </a:cubicBezTo>
                  <a:cubicBezTo>
                    <a:pt x="18" y="136"/>
                    <a:pt x="18" y="136"/>
                    <a:pt x="18" y="136"/>
                  </a:cubicBezTo>
                  <a:cubicBezTo>
                    <a:pt x="0" y="136"/>
                    <a:pt x="0" y="136"/>
                    <a:pt x="0" y="136"/>
                  </a:cubicBezTo>
                  <a:cubicBezTo>
                    <a:pt x="0" y="1"/>
                    <a:pt x="0" y="1"/>
                    <a:pt x="0" y="1"/>
                  </a:cubicBezTo>
                  <a:cubicBezTo>
                    <a:pt x="17" y="1"/>
                    <a:pt x="17" y="1"/>
                    <a:pt x="17" y="1"/>
                  </a:cubicBezTo>
                  <a:cubicBezTo>
                    <a:pt x="18" y="17"/>
                    <a:pt x="18" y="17"/>
                    <a:pt x="18" y="17"/>
                  </a:cubicBezTo>
                  <a:cubicBezTo>
                    <a:pt x="20" y="15"/>
                    <a:pt x="30" y="0"/>
                    <a:pt x="51" y="0"/>
                  </a:cubicBezTo>
                  <a:cubicBezTo>
                    <a:pt x="78" y="0"/>
                    <a:pt x="94" y="21"/>
                    <a:pt x="94" y="51"/>
                  </a:cubicBezTo>
                  <a:cubicBezTo>
                    <a:pt x="93" y="81"/>
                    <a:pt x="75" y="102"/>
                    <a:pt x="49" y="102"/>
                  </a:cubicBezTo>
                  <a:close/>
                  <a:moveTo>
                    <a:pt x="46" y="14"/>
                  </a:moveTo>
                  <a:cubicBezTo>
                    <a:pt x="29" y="14"/>
                    <a:pt x="17" y="31"/>
                    <a:pt x="17" y="50"/>
                  </a:cubicBezTo>
                  <a:cubicBezTo>
                    <a:pt x="17" y="70"/>
                    <a:pt x="28" y="87"/>
                    <a:pt x="45" y="87"/>
                  </a:cubicBezTo>
                  <a:cubicBezTo>
                    <a:pt x="62" y="87"/>
                    <a:pt x="74" y="70"/>
                    <a:pt x="74" y="50"/>
                  </a:cubicBezTo>
                  <a:cubicBezTo>
                    <a:pt x="74" y="31"/>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9" name="Freeform 56">
              <a:extLst>
                <a:ext uri="{FF2B5EF4-FFF2-40B4-BE49-F238E27FC236}">
                  <a16:creationId xmlns:a16="http://schemas.microsoft.com/office/drawing/2014/main" id="{35512E43-0E79-8BBC-F997-A442D44277DD}"/>
                </a:ext>
              </a:extLst>
            </p:cNvPr>
            <p:cNvSpPr>
              <a:spLocks noEditPoints="1"/>
            </p:cNvSpPr>
            <p:nvPr/>
          </p:nvSpPr>
          <p:spPr bwMode="auto">
            <a:xfrm>
              <a:off x="3852863"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5"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0" name="Freeform 57">
              <a:extLst>
                <a:ext uri="{FF2B5EF4-FFF2-40B4-BE49-F238E27FC236}">
                  <a16:creationId xmlns:a16="http://schemas.microsoft.com/office/drawing/2014/main" id="{FEF6EF1B-2A95-0FAE-281F-3A8B2AACAC0B}"/>
                </a:ext>
              </a:extLst>
            </p:cNvPr>
            <p:cNvSpPr>
              <a:spLocks/>
            </p:cNvSpPr>
            <p:nvPr/>
          </p:nvSpPr>
          <p:spPr bwMode="auto">
            <a:xfrm>
              <a:off x="3946526" y="185738"/>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 name="Freeform 58">
              <a:extLst>
                <a:ext uri="{FF2B5EF4-FFF2-40B4-BE49-F238E27FC236}">
                  <a16:creationId xmlns:a16="http://schemas.microsoft.com/office/drawing/2014/main" id="{AF31A35E-7433-891D-44E8-BEA36D454EE3}"/>
                </a:ext>
              </a:extLst>
            </p:cNvPr>
            <p:cNvSpPr>
              <a:spLocks noEditPoints="1"/>
            </p:cNvSpPr>
            <p:nvPr/>
          </p:nvSpPr>
          <p:spPr bwMode="auto">
            <a:xfrm>
              <a:off x="4005263" y="150813"/>
              <a:ext cx="20638" cy="119063"/>
            </a:xfrm>
            <a:custGeom>
              <a:avLst/>
              <a:gdLst>
                <a:gd name="T0" fmla="*/ 13 w 26"/>
                <a:gd name="T1" fmla="*/ 25 h 144"/>
                <a:gd name="T2" fmla="*/ 0 w 26"/>
                <a:gd name="T3" fmla="*/ 13 h 144"/>
                <a:gd name="T4" fmla="*/ 13 w 26"/>
                <a:gd name="T5" fmla="*/ 0 h 144"/>
                <a:gd name="T6" fmla="*/ 26 w 26"/>
                <a:gd name="T7" fmla="*/ 12 h 144"/>
                <a:gd name="T8" fmla="*/ 13 w 26"/>
                <a:gd name="T9" fmla="*/ 25 h 144"/>
                <a:gd name="T10" fmla="*/ 3 w 26"/>
                <a:gd name="T11" fmla="*/ 144 h 144"/>
                <a:gd name="T12" fmla="*/ 3 w 26"/>
                <a:gd name="T13" fmla="*/ 45 h 144"/>
                <a:gd name="T14" fmla="*/ 22 w 26"/>
                <a:gd name="T15" fmla="*/ 45 h 144"/>
                <a:gd name="T16" fmla="*/ 22 w 26"/>
                <a:gd name="T17" fmla="*/ 144 h 144"/>
                <a:gd name="T18" fmla="*/ 3 w 26"/>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4">
                  <a:moveTo>
                    <a:pt x="13" y="25"/>
                  </a:moveTo>
                  <a:cubicBezTo>
                    <a:pt x="6" y="25"/>
                    <a:pt x="0" y="20"/>
                    <a:pt x="0" y="13"/>
                  </a:cubicBezTo>
                  <a:cubicBezTo>
                    <a:pt x="0" y="6"/>
                    <a:pt x="6" y="0"/>
                    <a:pt x="13" y="0"/>
                  </a:cubicBezTo>
                  <a:cubicBezTo>
                    <a:pt x="20" y="0"/>
                    <a:pt x="26" y="6"/>
                    <a:pt x="26" y="12"/>
                  </a:cubicBezTo>
                  <a:cubicBezTo>
                    <a:pt x="26" y="19"/>
                    <a:pt x="20" y="25"/>
                    <a:pt x="13"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2" name="Freeform 59">
              <a:extLst>
                <a:ext uri="{FF2B5EF4-FFF2-40B4-BE49-F238E27FC236}">
                  <a16:creationId xmlns:a16="http://schemas.microsoft.com/office/drawing/2014/main" id="{011AEB08-8C96-F19B-82E4-848E1AED67AD}"/>
                </a:ext>
              </a:extLst>
            </p:cNvPr>
            <p:cNvSpPr>
              <a:spLocks noEditPoints="1"/>
            </p:cNvSpPr>
            <p:nvPr/>
          </p:nvSpPr>
          <p:spPr bwMode="auto">
            <a:xfrm>
              <a:off x="4041776"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 name="Freeform 60">
              <a:extLst>
                <a:ext uri="{FF2B5EF4-FFF2-40B4-BE49-F238E27FC236}">
                  <a16:creationId xmlns:a16="http://schemas.microsoft.com/office/drawing/2014/main" id="{131EA098-7609-E572-FDAB-89536CA9855D}"/>
                </a:ext>
              </a:extLst>
            </p:cNvPr>
            <p:cNvSpPr>
              <a:spLocks/>
            </p:cNvSpPr>
            <p:nvPr/>
          </p:nvSpPr>
          <p:spPr bwMode="auto">
            <a:xfrm>
              <a:off x="4135438" y="185738"/>
              <a:ext cx="69850" cy="84138"/>
            </a:xfrm>
            <a:custGeom>
              <a:avLst/>
              <a:gdLst>
                <a:gd name="T0" fmla="*/ 65 w 84"/>
                <a:gd name="T1" fmla="*/ 101 h 101"/>
                <a:gd name="T2" fmla="*/ 65 w 84"/>
                <a:gd name="T3" fmla="*/ 41 h 101"/>
                <a:gd name="T4" fmla="*/ 45 w 84"/>
                <a:gd name="T5" fmla="*/ 16 h 101"/>
                <a:gd name="T6" fmla="*/ 19 w 84"/>
                <a:gd name="T7" fmla="*/ 41 h 101"/>
                <a:gd name="T8" fmla="*/ 19 w 84"/>
                <a:gd name="T9" fmla="*/ 101 h 101"/>
                <a:gd name="T10" fmla="*/ 0 w 84"/>
                <a:gd name="T11" fmla="*/ 101 h 101"/>
                <a:gd name="T12" fmla="*/ 0 w 84"/>
                <a:gd name="T13" fmla="*/ 2 h 101"/>
                <a:gd name="T14" fmla="*/ 18 w 84"/>
                <a:gd name="T15" fmla="*/ 2 h 101"/>
                <a:gd name="T16" fmla="*/ 19 w 84"/>
                <a:gd name="T17" fmla="*/ 20 h 101"/>
                <a:gd name="T18" fmla="*/ 52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1"/>
                    <a:pt x="65" y="41"/>
                    <a:pt x="65" y="41"/>
                  </a:cubicBezTo>
                  <a:cubicBezTo>
                    <a:pt x="65" y="26"/>
                    <a:pt x="60" y="16"/>
                    <a:pt x="45" y="16"/>
                  </a:cubicBezTo>
                  <a:cubicBezTo>
                    <a:pt x="30" y="16"/>
                    <a:pt x="21" y="32"/>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2"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4" name="Freeform 61">
              <a:extLst>
                <a:ext uri="{FF2B5EF4-FFF2-40B4-BE49-F238E27FC236}">
                  <a16:creationId xmlns:a16="http://schemas.microsoft.com/office/drawing/2014/main" id="{8CB86734-E125-A2B2-51F8-7EC52DBF269F}"/>
                </a:ext>
              </a:extLst>
            </p:cNvPr>
            <p:cNvSpPr>
              <a:spLocks/>
            </p:cNvSpPr>
            <p:nvPr/>
          </p:nvSpPr>
          <p:spPr bwMode="auto">
            <a:xfrm>
              <a:off x="4221163" y="185738"/>
              <a:ext cx="71438" cy="85725"/>
            </a:xfrm>
            <a:custGeom>
              <a:avLst/>
              <a:gdLst>
                <a:gd name="T0" fmla="*/ 76 w 86"/>
                <a:gd name="T1" fmla="*/ 28 h 103"/>
                <a:gd name="T2" fmla="*/ 51 w 86"/>
                <a:gd name="T3" fmla="*/ 15 h 103"/>
                <a:gd name="T4" fmla="*/ 20 w 86"/>
                <a:gd name="T5" fmla="*/ 51 h 103"/>
                <a:gd name="T6" fmla="*/ 50 w 86"/>
                <a:gd name="T7" fmla="*/ 86 h 103"/>
                <a:gd name="T8" fmla="*/ 76 w 86"/>
                <a:gd name="T9" fmla="*/ 73 h 103"/>
                <a:gd name="T10" fmla="*/ 86 w 86"/>
                <a:gd name="T11" fmla="*/ 85 h 103"/>
                <a:gd name="T12" fmla="*/ 47 w 86"/>
                <a:gd name="T13" fmla="*/ 103 h 103"/>
                <a:gd name="T14" fmla="*/ 0 w 86"/>
                <a:gd name="T15" fmla="*/ 51 h 103"/>
                <a:gd name="T16" fmla="*/ 48 w 86"/>
                <a:gd name="T17" fmla="*/ 0 h 103"/>
                <a:gd name="T18" fmla="*/ 85 w 86"/>
                <a:gd name="T19" fmla="*/ 17 h 103"/>
                <a:gd name="T20" fmla="*/ 76 w 86"/>
                <a:gd name="T21" fmla="*/ 28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6" h="103">
                  <a:moveTo>
                    <a:pt x="76" y="28"/>
                  </a:moveTo>
                  <a:cubicBezTo>
                    <a:pt x="76" y="28"/>
                    <a:pt x="67" y="15"/>
                    <a:pt x="51" y="15"/>
                  </a:cubicBezTo>
                  <a:cubicBezTo>
                    <a:pt x="34" y="15"/>
                    <a:pt x="20" y="27"/>
                    <a:pt x="20" y="51"/>
                  </a:cubicBezTo>
                  <a:cubicBezTo>
                    <a:pt x="20" y="75"/>
                    <a:pt x="34" y="86"/>
                    <a:pt x="50" y="86"/>
                  </a:cubicBezTo>
                  <a:cubicBezTo>
                    <a:pt x="66" y="86"/>
                    <a:pt x="76" y="74"/>
                    <a:pt x="76" y="73"/>
                  </a:cubicBezTo>
                  <a:cubicBezTo>
                    <a:pt x="86" y="85"/>
                    <a:pt x="86" y="85"/>
                    <a:pt x="86" y="85"/>
                  </a:cubicBezTo>
                  <a:cubicBezTo>
                    <a:pt x="85" y="86"/>
                    <a:pt x="74" y="103"/>
                    <a:pt x="47" y="103"/>
                  </a:cubicBezTo>
                  <a:cubicBezTo>
                    <a:pt x="21" y="103"/>
                    <a:pt x="0" y="83"/>
                    <a:pt x="0" y="51"/>
                  </a:cubicBezTo>
                  <a:cubicBezTo>
                    <a:pt x="0" y="19"/>
                    <a:pt x="22" y="0"/>
                    <a:pt x="48" y="0"/>
                  </a:cubicBezTo>
                  <a:cubicBezTo>
                    <a:pt x="74" y="0"/>
                    <a:pt x="84" y="16"/>
                    <a:pt x="85" y="17"/>
                  </a:cubicBezTo>
                  <a:lnTo>
                    <a:pt x="76"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 name="Freeform 62">
              <a:extLst>
                <a:ext uri="{FF2B5EF4-FFF2-40B4-BE49-F238E27FC236}">
                  <a16:creationId xmlns:a16="http://schemas.microsoft.com/office/drawing/2014/main" id="{E2BA6FAC-BC0B-955C-76C2-7569276E7C26}"/>
                </a:ext>
              </a:extLst>
            </p:cNvPr>
            <p:cNvSpPr>
              <a:spLocks noEditPoints="1"/>
            </p:cNvSpPr>
            <p:nvPr/>
          </p:nvSpPr>
          <p:spPr bwMode="auto">
            <a:xfrm>
              <a:off x="43037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1"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 name="Rectangle 63">
              <a:extLst>
                <a:ext uri="{FF2B5EF4-FFF2-40B4-BE49-F238E27FC236}">
                  <a16:creationId xmlns:a16="http://schemas.microsoft.com/office/drawing/2014/main" id="{8B1668FC-ED11-4E5F-5CD7-B8AECBE72E88}"/>
                </a:ext>
              </a:extLst>
            </p:cNvPr>
            <p:cNvSpPr>
              <a:spLocks noChangeArrowheads="1"/>
            </p:cNvSpPr>
            <p:nvPr/>
          </p:nvSpPr>
          <p:spPr bwMode="auto">
            <a:xfrm>
              <a:off x="2271713" y="-269875"/>
              <a:ext cx="12700" cy="7731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 name="Oval 64">
              <a:extLst>
                <a:ext uri="{FF2B5EF4-FFF2-40B4-BE49-F238E27FC236}">
                  <a16:creationId xmlns:a16="http://schemas.microsoft.com/office/drawing/2014/main" id="{E764F59C-9348-969F-DC4C-91400D94748F}"/>
                </a:ext>
              </a:extLst>
            </p:cNvPr>
            <p:cNvSpPr>
              <a:spLocks noChangeArrowheads="1"/>
            </p:cNvSpPr>
            <p:nvPr/>
          </p:nvSpPr>
          <p:spPr bwMode="auto">
            <a:xfrm>
              <a:off x="911226" y="-279400"/>
              <a:ext cx="119063" cy="1206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8" name="Oval 65">
              <a:extLst>
                <a:ext uri="{FF2B5EF4-FFF2-40B4-BE49-F238E27FC236}">
                  <a16:creationId xmlns:a16="http://schemas.microsoft.com/office/drawing/2014/main" id="{0C6CC64C-557B-7855-41F2-B4CCE30CCF03}"/>
                </a:ext>
              </a:extLst>
            </p:cNvPr>
            <p:cNvSpPr>
              <a:spLocks noChangeArrowheads="1"/>
            </p:cNvSpPr>
            <p:nvPr/>
          </p:nvSpPr>
          <p:spPr bwMode="auto">
            <a:xfrm>
              <a:off x="752476" y="-269875"/>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9" name="Oval 66">
              <a:extLst>
                <a:ext uri="{FF2B5EF4-FFF2-40B4-BE49-F238E27FC236}">
                  <a16:creationId xmlns:a16="http://schemas.microsoft.com/office/drawing/2014/main" id="{6F43F3D1-B8CB-54F6-36F7-16314257D69B}"/>
                </a:ext>
              </a:extLst>
            </p:cNvPr>
            <p:cNvSpPr>
              <a:spLocks noChangeArrowheads="1"/>
            </p:cNvSpPr>
            <p:nvPr/>
          </p:nvSpPr>
          <p:spPr bwMode="auto">
            <a:xfrm>
              <a:off x="919163" y="-103188"/>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0" name="Oval 67">
              <a:extLst>
                <a:ext uri="{FF2B5EF4-FFF2-40B4-BE49-F238E27FC236}">
                  <a16:creationId xmlns:a16="http://schemas.microsoft.com/office/drawing/2014/main" id="{92E571BB-D352-2156-6D4A-C44BE8B1DEC3}"/>
                </a:ext>
              </a:extLst>
            </p:cNvPr>
            <p:cNvSpPr>
              <a:spLocks noChangeArrowheads="1"/>
            </p:cNvSpPr>
            <p:nvPr/>
          </p:nvSpPr>
          <p:spPr bwMode="auto">
            <a:xfrm>
              <a:off x="927101" y="53975"/>
              <a:ext cx="85725"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1" name="Oval 68">
              <a:extLst>
                <a:ext uri="{FF2B5EF4-FFF2-40B4-BE49-F238E27FC236}">
                  <a16:creationId xmlns:a16="http://schemas.microsoft.com/office/drawing/2014/main" id="{7A8957F8-68A4-3EE6-C67A-79E4C3B0E740}"/>
                </a:ext>
              </a:extLst>
            </p:cNvPr>
            <p:cNvSpPr>
              <a:spLocks noChangeArrowheads="1"/>
            </p:cNvSpPr>
            <p:nvPr/>
          </p:nvSpPr>
          <p:spPr bwMode="auto">
            <a:xfrm>
              <a:off x="760413" y="-95250"/>
              <a:ext cx="87313"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2" name="Oval 69">
              <a:extLst>
                <a:ext uri="{FF2B5EF4-FFF2-40B4-BE49-F238E27FC236}">
                  <a16:creationId xmlns:a16="http://schemas.microsoft.com/office/drawing/2014/main" id="{E37C8ED8-118C-127C-C8D8-93DB49103625}"/>
                </a:ext>
              </a:extLst>
            </p:cNvPr>
            <p:cNvSpPr>
              <a:spLocks noChangeArrowheads="1"/>
            </p:cNvSpPr>
            <p:nvPr/>
          </p:nvSpPr>
          <p:spPr bwMode="auto">
            <a:xfrm>
              <a:off x="611188" y="-261938"/>
              <a:ext cx="85725"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 name="TextBox 2">
            <a:extLst>
              <a:ext uri="{FF2B5EF4-FFF2-40B4-BE49-F238E27FC236}">
                <a16:creationId xmlns:a16="http://schemas.microsoft.com/office/drawing/2014/main" id="{BFFC5C2C-B337-3578-4DEF-5FA5EAEA706D}"/>
              </a:ext>
            </a:extLst>
          </p:cNvPr>
          <p:cNvSpPr txBox="1"/>
          <p:nvPr/>
        </p:nvSpPr>
        <p:spPr>
          <a:xfrm>
            <a:off x="1516830" y="6334188"/>
            <a:ext cx="5719046" cy="153888"/>
          </a:xfrm>
          <a:prstGeom prst="rect">
            <a:avLst/>
          </a:prstGeom>
          <a:noFill/>
        </p:spPr>
        <p:txBody>
          <a:bodyPr wrap="square" lIns="0" tIns="0" rIns="0" bIns="0" rtlCol="0">
            <a:spAutoFit/>
          </a:bodyPr>
          <a:lstStyle/>
          <a:p>
            <a:pPr algn="ctr"/>
            <a:r>
              <a:rPr lang="en-US" sz="1000" dirty="0">
                <a:solidFill>
                  <a:schemeClr val="bg1"/>
                </a:solidFill>
              </a:rPr>
              <a:t>Includes content supplied by Sales Benchmark Index; Copyright © Sales Benchmark Index, 2022</a:t>
            </a:r>
          </a:p>
        </p:txBody>
      </p:sp>
    </p:spTree>
    <p:extLst>
      <p:ext uri="{BB962C8B-B14F-4D97-AF65-F5344CB8AC3E}">
        <p14:creationId xmlns:p14="http://schemas.microsoft.com/office/powerpoint/2010/main" val="31646013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5_Title Slide blue dots bkdg">
    <p:bg>
      <p:bgPr>
        <a:solidFill>
          <a:schemeClr val="accent1"/>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64658552-6E07-9117-0CA9-3B60B698736B}"/>
              </a:ext>
            </a:extLst>
          </p:cNvPr>
          <p:cNvGraphicFramePr>
            <a:graphicFrameLocks noChangeAspect="1"/>
          </p:cNvGraphicFramePr>
          <p:nvPr>
            <p:custDataLst>
              <p:tags r:id="rId1"/>
            </p:custDataLst>
            <p:extLst>
              <p:ext uri="{D42A27DB-BD31-4B8C-83A1-F6EECF244321}">
                <p14:modId xmlns:p14="http://schemas.microsoft.com/office/powerpoint/2010/main" val="235225173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4" name="Object 3" hidden="1">
                        <a:extLst>
                          <a:ext uri="{FF2B5EF4-FFF2-40B4-BE49-F238E27FC236}">
                            <a16:creationId xmlns:a16="http://schemas.microsoft.com/office/drawing/2014/main" id="{64658552-6E07-9117-0CA9-3B60B698736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5" name="Picture 4">
            <a:extLst>
              <a:ext uri="{FF2B5EF4-FFF2-40B4-BE49-F238E27FC236}">
                <a16:creationId xmlns:a16="http://schemas.microsoft.com/office/drawing/2014/main" id="{3A320BF0-2CB7-7307-F4DF-D200AD3CD994}"/>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0" y="1"/>
            <a:ext cx="12192000" cy="6858000"/>
          </a:xfrm>
          <a:prstGeom prst="rect">
            <a:avLst/>
          </a:prstGeom>
        </p:spPr>
      </p:pic>
      <p:sp>
        <p:nvSpPr>
          <p:cNvPr id="2" name="Title 1">
            <a:extLst>
              <a:ext uri="{FF2B5EF4-FFF2-40B4-BE49-F238E27FC236}">
                <a16:creationId xmlns:a16="http://schemas.microsoft.com/office/drawing/2014/main" id="{9C5F5AEC-749C-44CA-94C1-9495903C3571}"/>
              </a:ext>
            </a:extLst>
          </p:cNvPr>
          <p:cNvSpPr>
            <a:spLocks noGrp="1"/>
          </p:cNvSpPr>
          <p:nvPr>
            <p:ph type="ctrTitle"/>
          </p:nvPr>
        </p:nvSpPr>
        <p:spPr>
          <a:xfrm>
            <a:off x="1516830" y="2523757"/>
            <a:ext cx="9139234" cy="664797"/>
          </a:xfrm>
        </p:spPr>
        <p:txBody>
          <a:bodyPr vert="horz" lIns="91440" tIns="91440" rIns="91440" bIns="91440" anchor="ctr">
            <a:noAutofit/>
          </a:bodyPr>
          <a:lstStyle>
            <a:lvl1pPr algn="l">
              <a:defRPr sz="3600">
                <a:solidFill>
                  <a:schemeClr val="bg1"/>
                </a:solidFill>
              </a:defRPr>
            </a:lvl1pPr>
          </a:lstStyle>
          <a:p>
            <a:r>
              <a:rPr lang="en-US"/>
              <a:t>Click to edit Master title style</a:t>
            </a:r>
            <a:endParaRPr lang="en-US" dirty="0"/>
          </a:p>
        </p:txBody>
      </p:sp>
      <p:sp>
        <p:nvSpPr>
          <p:cNvPr id="82" name="Text Placeholder 81">
            <a:extLst>
              <a:ext uri="{FF2B5EF4-FFF2-40B4-BE49-F238E27FC236}">
                <a16:creationId xmlns:a16="http://schemas.microsoft.com/office/drawing/2014/main" id="{B020BF28-FA10-43DE-B2FD-965A7D8594C0}"/>
              </a:ext>
            </a:extLst>
          </p:cNvPr>
          <p:cNvSpPr>
            <a:spLocks noGrp="1"/>
          </p:cNvSpPr>
          <p:nvPr>
            <p:ph type="body" sz="quarter" idx="13"/>
          </p:nvPr>
        </p:nvSpPr>
        <p:spPr>
          <a:xfrm>
            <a:off x="1520386" y="3998279"/>
            <a:ext cx="4586287" cy="323850"/>
          </a:xfrm>
        </p:spPr>
        <p:txBody>
          <a:bodyPr lIns="91440" tIns="91440" rIns="91440" bIns="91440" anchor="ctr"/>
          <a:lstStyle>
            <a:lvl1pPr>
              <a:defRPr b="0">
                <a:solidFill>
                  <a:schemeClr val="bg1"/>
                </a:solidFill>
              </a:defRPr>
            </a:lvl1pPr>
          </a:lstStyle>
          <a:p>
            <a:pPr lvl="0"/>
            <a:r>
              <a:rPr lang="en-US"/>
              <a:t>Click to edit Master text styles</a:t>
            </a:r>
          </a:p>
        </p:txBody>
      </p:sp>
      <p:sp>
        <p:nvSpPr>
          <p:cNvPr id="83" name="Subtitle 2">
            <a:extLst>
              <a:ext uri="{FF2B5EF4-FFF2-40B4-BE49-F238E27FC236}">
                <a16:creationId xmlns:a16="http://schemas.microsoft.com/office/drawing/2014/main" id="{CA420EE9-07D0-49A0-A796-E6EAA8EBDB96}"/>
              </a:ext>
            </a:extLst>
          </p:cNvPr>
          <p:cNvSpPr>
            <a:spLocks noGrp="1"/>
          </p:cNvSpPr>
          <p:nvPr>
            <p:ph type="subTitle" idx="1"/>
          </p:nvPr>
        </p:nvSpPr>
        <p:spPr>
          <a:xfrm>
            <a:off x="1516830" y="3444432"/>
            <a:ext cx="9139234" cy="297969"/>
          </a:xfrm>
        </p:spPr>
        <p:txBody>
          <a:bodyPr vert="horz" lIns="91440" tIns="91440" rIns="91440" bIns="91440" rtlCol="0" anchor="ctr">
            <a:noAutofit/>
          </a:bodyPr>
          <a:lstStyle>
            <a:lvl1pPr>
              <a:defRPr lang="en-US" sz="2200" b="0" dirty="0">
                <a:solidFill>
                  <a:schemeClr val="bg1"/>
                </a:solidFill>
              </a:defRPr>
            </a:lvl1pPr>
          </a:lstStyle>
          <a:p>
            <a:pPr lvl="0"/>
            <a:r>
              <a:rPr lang="en-US"/>
              <a:t>Click to edit Master subtitle style</a:t>
            </a:r>
            <a:endParaRPr lang="en-US" dirty="0"/>
          </a:p>
        </p:txBody>
      </p:sp>
      <p:grpSp>
        <p:nvGrpSpPr>
          <p:cNvPr id="148" name="Group 147">
            <a:extLst>
              <a:ext uri="{FF2B5EF4-FFF2-40B4-BE49-F238E27FC236}">
                <a16:creationId xmlns:a16="http://schemas.microsoft.com/office/drawing/2014/main" id="{AF47BE45-9A6B-F77A-A246-E9AD74AC3E05}"/>
              </a:ext>
            </a:extLst>
          </p:cNvPr>
          <p:cNvGrpSpPr>
            <a:grpSpLocks noChangeAspect="1"/>
          </p:cNvGrpSpPr>
          <p:nvPr/>
        </p:nvGrpSpPr>
        <p:grpSpPr>
          <a:xfrm>
            <a:off x="702214" y="780933"/>
            <a:ext cx="3494345" cy="745107"/>
            <a:chOff x="611188" y="-279400"/>
            <a:chExt cx="3767138" cy="803275"/>
          </a:xfrm>
          <a:solidFill>
            <a:schemeClr val="bg1"/>
          </a:solidFill>
        </p:grpSpPr>
        <p:sp>
          <p:nvSpPr>
            <p:cNvPr id="149" name="Freeform 5">
              <a:extLst>
                <a:ext uri="{FF2B5EF4-FFF2-40B4-BE49-F238E27FC236}">
                  <a16:creationId xmlns:a16="http://schemas.microsoft.com/office/drawing/2014/main" id="{5C5B487B-3C0A-CD7C-49B9-906DAA6B051C}"/>
                </a:ext>
              </a:extLst>
            </p:cNvPr>
            <p:cNvSpPr>
              <a:spLocks noEditPoints="1"/>
            </p:cNvSpPr>
            <p:nvPr/>
          </p:nvSpPr>
          <p:spPr bwMode="auto">
            <a:xfrm>
              <a:off x="1885951" y="438150"/>
              <a:ext cx="60325" cy="63500"/>
            </a:xfrm>
            <a:custGeom>
              <a:avLst/>
              <a:gdLst>
                <a:gd name="T0" fmla="*/ 36 w 73"/>
                <a:gd name="T1" fmla="*/ 0 h 78"/>
                <a:gd name="T2" fmla="*/ 10 w 73"/>
                <a:gd name="T3" fmla="*/ 10 h 78"/>
                <a:gd name="T4" fmla="*/ 0 w 73"/>
                <a:gd name="T5" fmla="*/ 39 h 78"/>
                <a:gd name="T6" fmla="*/ 10 w 73"/>
                <a:gd name="T7" fmla="*/ 67 h 78"/>
                <a:gd name="T8" fmla="*/ 36 w 73"/>
                <a:gd name="T9" fmla="*/ 78 h 78"/>
                <a:gd name="T10" fmla="*/ 63 w 73"/>
                <a:gd name="T11" fmla="*/ 67 h 78"/>
                <a:gd name="T12" fmla="*/ 73 w 73"/>
                <a:gd name="T13" fmla="*/ 39 h 78"/>
                <a:gd name="T14" fmla="*/ 63 w 73"/>
                <a:gd name="T15" fmla="*/ 10 h 78"/>
                <a:gd name="T16" fmla="*/ 36 w 73"/>
                <a:gd name="T17" fmla="*/ 0 h 78"/>
                <a:gd name="T18" fmla="*/ 52 w 73"/>
                <a:gd name="T19" fmla="*/ 59 h 78"/>
                <a:gd name="T20" fmla="*/ 36 w 73"/>
                <a:gd name="T21" fmla="*/ 66 h 78"/>
                <a:gd name="T22" fmla="*/ 20 w 73"/>
                <a:gd name="T23" fmla="*/ 59 h 78"/>
                <a:gd name="T24" fmla="*/ 15 w 73"/>
                <a:gd name="T25" fmla="*/ 39 h 78"/>
                <a:gd name="T26" fmla="*/ 21 w 73"/>
                <a:gd name="T27" fmla="*/ 19 h 78"/>
                <a:gd name="T28" fmla="*/ 36 w 73"/>
                <a:gd name="T29" fmla="*/ 11 h 78"/>
                <a:gd name="T30" fmla="*/ 52 w 73"/>
                <a:gd name="T31" fmla="*/ 19 h 78"/>
                <a:gd name="T32" fmla="*/ 58 w 73"/>
                <a:gd name="T33" fmla="*/ 39 h 78"/>
                <a:gd name="T34" fmla="*/ 52 w 73"/>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 h="78">
                  <a:moveTo>
                    <a:pt x="36" y="0"/>
                  </a:moveTo>
                  <a:cubicBezTo>
                    <a:pt x="25" y="0"/>
                    <a:pt x="17" y="3"/>
                    <a:pt x="10" y="10"/>
                  </a:cubicBezTo>
                  <a:cubicBezTo>
                    <a:pt x="3" y="17"/>
                    <a:pt x="0" y="27"/>
                    <a:pt x="0" y="39"/>
                  </a:cubicBezTo>
                  <a:cubicBezTo>
                    <a:pt x="0" y="51"/>
                    <a:pt x="3" y="60"/>
                    <a:pt x="10" y="67"/>
                  </a:cubicBezTo>
                  <a:cubicBezTo>
                    <a:pt x="17" y="74"/>
                    <a:pt x="25" y="78"/>
                    <a:pt x="36" y="78"/>
                  </a:cubicBezTo>
                  <a:cubicBezTo>
                    <a:pt x="47" y="78"/>
                    <a:pt x="56" y="74"/>
                    <a:pt x="63" y="67"/>
                  </a:cubicBezTo>
                  <a:cubicBezTo>
                    <a:pt x="69" y="60"/>
                    <a:pt x="73" y="51"/>
                    <a:pt x="73" y="39"/>
                  </a:cubicBezTo>
                  <a:cubicBezTo>
                    <a:pt x="73" y="27"/>
                    <a:pt x="69" y="17"/>
                    <a:pt x="63"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1" y="19"/>
                  </a:cubicBezTo>
                  <a:cubicBezTo>
                    <a:pt x="24" y="14"/>
                    <a:pt x="30" y="11"/>
                    <a:pt x="36" y="11"/>
                  </a:cubicBezTo>
                  <a:cubicBezTo>
                    <a:pt x="43" y="11"/>
                    <a:pt x="48" y="14"/>
                    <a:pt x="52" y="19"/>
                  </a:cubicBezTo>
                  <a:cubicBezTo>
                    <a:pt x="56" y="24"/>
                    <a:pt x="58" y="30"/>
                    <a:pt x="58" y="39"/>
                  </a:cubicBezTo>
                  <a:cubicBezTo>
                    <a:pt x="58" y="47"/>
                    <a:pt x="56" y="54"/>
                    <a:pt x="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 name="Freeform 6">
              <a:extLst>
                <a:ext uri="{FF2B5EF4-FFF2-40B4-BE49-F238E27FC236}">
                  <a16:creationId xmlns:a16="http://schemas.microsoft.com/office/drawing/2014/main" id="{FC002D50-1258-94CD-A4CA-8EF05842095A}"/>
                </a:ext>
              </a:extLst>
            </p:cNvPr>
            <p:cNvSpPr>
              <a:spLocks/>
            </p:cNvSpPr>
            <p:nvPr/>
          </p:nvSpPr>
          <p:spPr bwMode="auto">
            <a:xfrm>
              <a:off x="1152526" y="414338"/>
              <a:ext cx="74613" cy="87313"/>
            </a:xfrm>
            <a:custGeom>
              <a:avLst/>
              <a:gdLst>
                <a:gd name="T0" fmla="*/ 50 w 89"/>
                <a:gd name="T1" fmla="*/ 62 h 106"/>
                <a:gd name="T2" fmla="*/ 75 w 89"/>
                <a:gd name="T3" fmla="*/ 62 h 106"/>
                <a:gd name="T4" fmla="*/ 75 w 89"/>
                <a:gd name="T5" fmla="*/ 80 h 106"/>
                <a:gd name="T6" fmla="*/ 74 w 89"/>
                <a:gd name="T7" fmla="*/ 81 h 106"/>
                <a:gd name="T8" fmla="*/ 71 w 89"/>
                <a:gd name="T9" fmla="*/ 84 h 106"/>
                <a:gd name="T10" fmla="*/ 66 w 89"/>
                <a:gd name="T11" fmla="*/ 88 h 106"/>
                <a:gd name="T12" fmla="*/ 58 w 89"/>
                <a:gd name="T13" fmla="*/ 91 h 106"/>
                <a:gd name="T14" fmla="*/ 48 w 89"/>
                <a:gd name="T15" fmla="*/ 92 h 106"/>
                <a:gd name="T16" fmla="*/ 24 w 89"/>
                <a:gd name="T17" fmla="*/ 82 h 106"/>
                <a:gd name="T18" fmla="*/ 15 w 89"/>
                <a:gd name="T19" fmla="*/ 52 h 106"/>
                <a:gd name="T20" fmla="*/ 25 w 89"/>
                <a:gd name="T21" fmla="*/ 23 h 106"/>
                <a:gd name="T22" fmla="*/ 48 w 89"/>
                <a:gd name="T23" fmla="*/ 13 h 106"/>
                <a:gd name="T24" fmla="*/ 57 w 89"/>
                <a:gd name="T25" fmla="*/ 14 h 106"/>
                <a:gd name="T26" fmla="*/ 64 w 89"/>
                <a:gd name="T27" fmla="*/ 16 h 106"/>
                <a:gd name="T28" fmla="*/ 69 w 89"/>
                <a:gd name="T29" fmla="*/ 19 h 106"/>
                <a:gd name="T30" fmla="*/ 73 w 89"/>
                <a:gd name="T31" fmla="*/ 23 h 106"/>
                <a:gd name="T32" fmla="*/ 75 w 89"/>
                <a:gd name="T33" fmla="*/ 26 h 106"/>
                <a:gd name="T34" fmla="*/ 76 w 89"/>
                <a:gd name="T35" fmla="*/ 27 h 106"/>
                <a:gd name="T36" fmla="*/ 86 w 89"/>
                <a:gd name="T37" fmla="*/ 18 h 106"/>
                <a:gd name="T38" fmla="*/ 48 w 89"/>
                <a:gd name="T39" fmla="*/ 0 h 106"/>
                <a:gd name="T40" fmla="*/ 14 w 89"/>
                <a:gd name="T41" fmla="*/ 14 h 106"/>
                <a:gd name="T42" fmla="*/ 0 w 89"/>
                <a:gd name="T43" fmla="*/ 52 h 106"/>
                <a:gd name="T44" fmla="*/ 13 w 89"/>
                <a:gd name="T45" fmla="*/ 91 h 106"/>
                <a:gd name="T46" fmla="*/ 45 w 89"/>
                <a:gd name="T47" fmla="*/ 106 h 106"/>
                <a:gd name="T48" fmla="*/ 57 w 89"/>
                <a:gd name="T49" fmla="*/ 104 h 106"/>
                <a:gd name="T50" fmla="*/ 66 w 89"/>
                <a:gd name="T51" fmla="*/ 101 h 106"/>
                <a:gd name="T52" fmla="*/ 73 w 89"/>
                <a:gd name="T53" fmla="*/ 97 h 106"/>
                <a:gd name="T54" fmla="*/ 76 w 89"/>
                <a:gd name="T55" fmla="*/ 94 h 106"/>
                <a:gd name="T56" fmla="*/ 78 w 89"/>
                <a:gd name="T57" fmla="*/ 92 h 106"/>
                <a:gd name="T58" fmla="*/ 79 w 89"/>
                <a:gd name="T59" fmla="*/ 104 h 106"/>
                <a:gd name="T60" fmla="*/ 89 w 89"/>
                <a:gd name="T61" fmla="*/ 104 h 106"/>
                <a:gd name="T62" fmla="*/ 89 w 89"/>
                <a:gd name="T63" fmla="*/ 51 h 106"/>
                <a:gd name="T64" fmla="*/ 50 w 89"/>
                <a:gd name="T65" fmla="*/ 51 h 106"/>
                <a:gd name="T66" fmla="*/ 50 w 89"/>
                <a:gd name="T67" fmla="*/ 62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9" h="106">
                  <a:moveTo>
                    <a:pt x="50" y="62"/>
                  </a:moveTo>
                  <a:cubicBezTo>
                    <a:pt x="75" y="62"/>
                    <a:pt x="75" y="62"/>
                    <a:pt x="75" y="62"/>
                  </a:cubicBezTo>
                  <a:cubicBezTo>
                    <a:pt x="75" y="80"/>
                    <a:pt x="75" y="80"/>
                    <a:pt x="75" y="80"/>
                  </a:cubicBezTo>
                  <a:cubicBezTo>
                    <a:pt x="74" y="81"/>
                    <a:pt x="74" y="81"/>
                    <a:pt x="74" y="81"/>
                  </a:cubicBezTo>
                  <a:cubicBezTo>
                    <a:pt x="73" y="82"/>
                    <a:pt x="72" y="83"/>
                    <a:pt x="71" y="84"/>
                  </a:cubicBezTo>
                  <a:cubicBezTo>
                    <a:pt x="69" y="86"/>
                    <a:pt x="68" y="87"/>
                    <a:pt x="66" y="88"/>
                  </a:cubicBezTo>
                  <a:cubicBezTo>
                    <a:pt x="64" y="89"/>
                    <a:pt x="61" y="90"/>
                    <a:pt x="58" y="91"/>
                  </a:cubicBezTo>
                  <a:cubicBezTo>
                    <a:pt x="55" y="92"/>
                    <a:pt x="51" y="92"/>
                    <a:pt x="48" y="92"/>
                  </a:cubicBezTo>
                  <a:cubicBezTo>
                    <a:pt x="38" y="92"/>
                    <a:pt x="30" y="89"/>
                    <a:pt x="24" y="82"/>
                  </a:cubicBezTo>
                  <a:cubicBezTo>
                    <a:pt x="18" y="74"/>
                    <a:pt x="15" y="65"/>
                    <a:pt x="15" y="52"/>
                  </a:cubicBezTo>
                  <a:cubicBezTo>
                    <a:pt x="15" y="40"/>
                    <a:pt x="18" y="31"/>
                    <a:pt x="25" y="23"/>
                  </a:cubicBezTo>
                  <a:cubicBezTo>
                    <a:pt x="31" y="16"/>
                    <a:pt x="39" y="13"/>
                    <a:pt x="48" y="13"/>
                  </a:cubicBezTo>
                  <a:cubicBezTo>
                    <a:pt x="51" y="13"/>
                    <a:pt x="54" y="13"/>
                    <a:pt x="57" y="14"/>
                  </a:cubicBezTo>
                  <a:cubicBezTo>
                    <a:pt x="60" y="14"/>
                    <a:pt x="62" y="15"/>
                    <a:pt x="64" y="16"/>
                  </a:cubicBezTo>
                  <a:cubicBezTo>
                    <a:pt x="66" y="17"/>
                    <a:pt x="67" y="18"/>
                    <a:pt x="69" y="19"/>
                  </a:cubicBezTo>
                  <a:cubicBezTo>
                    <a:pt x="71" y="21"/>
                    <a:pt x="72" y="22"/>
                    <a:pt x="73" y="23"/>
                  </a:cubicBezTo>
                  <a:cubicBezTo>
                    <a:pt x="74" y="24"/>
                    <a:pt x="74" y="25"/>
                    <a:pt x="75" y="26"/>
                  </a:cubicBezTo>
                  <a:cubicBezTo>
                    <a:pt x="76" y="27"/>
                    <a:pt x="76" y="27"/>
                    <a:pt x="76" y="27"/>
                  </a:cubicBezTo>
                  <a:cubicBezTo>
                    <a:pt x="86" y="18"/>
                    <a:pt x="86" y="18"/>
                    <a:pt x="86" y="18"/>
                  </a:cubicBezTo>
                  <a:cubicBezTo>
                    <a:pt x="77" y="6"/>
                    <a:pt x="64" y="0"/>
                    <a:pt x="48" y="0"/>
                  </a:cubicBezTo>
                  <a:cubicBezTo>
                    <a:pt x="35" y="0"/>
                    <a:pt x="23" y="4"/>
                    <a:pt x="14" y="14"/>
                  </a:cubicBezTo>
                  <a:cubicBezTo>
                    <a:pt x="4" y="24"/>
                    <a:pt x="0" y="36"/>
                    <a:pt x="0" y="52"/>
                  </a:cubicBezTo>
                  <a:cubicBezTo>
                    <a:pt x="0" y="69"/>
                    <a:pt x="4" y="82"/>
                    <a:pt x="13" y="91"/>
                  </a:cubicBezTo>
                  <a:cubicBezTo>
                    <a:pt x="21" y="101"/>
                    <a:pt x="32" y="106"/>
                    <a:pt x="45" y="106"/>
                  </a:cubicBezTo>
                  <a:cubicBezTo>
                    <a:pt x="50" y="106"/>
                    <a:pt x="54" y="105"/>
                    <a:pt x="57" y="104"/>
                  </a:cubicBezTo>
                  <a:cubicBezTo>
                    <a:pt x="61" y="103"/>
                    <a:pt x="64" y="102"/>
                    <a:pt x="66" y="101"/>
                  </a:cubicBezTo>
                  <a:cubicBezTo>
                    <a:pt x="69" y="100"/>
                    <a:pt x="71" y="99"/>
                    <a:pt x="73" y="97"/>
                  </a:cubicBezTo>
                  <a:cubicBezTo>
                    <a:pt x="75" y="95"/>
                    <a:pt x="76" y="94"/>
                    <a:pt x="76" y="94"/>
                  </a:cubicBezTo>
                  <a:cubicBezTo>
                    <a:pt x="77" y="93"/>
                    <a:pt x="77" y="93"/>
                    <a:pt x="78" y="92"/>
                  </a:cubicBezTo>
                  <a:cubicBezTo>
                    <a:pt x="79" y="104"/>
                    <a:pt x="79" y="104"/>
                    <a:pt x="79" y="104"/>
                  </a:cubicBezTo>
                  <a:cubicBezTo>
                    <a:pt x="89" y="104"/>
                    <a:pt x="89" y="104"/>
                    <a:pt x="89" y="104"/>
                  </a:cubicBezTo>
                  <a:cubicBezTo>
                    <a:pt x="89" y="51"/>
                    <a:pt x="89" y="51"/>
                    <a:pt x="89" y="51"/>
                  </a:cubicBezTo>
                  <a:cubicBezTo>
                    <a:pt x="50" y="51"/>
                    <a:pt x="50" y="51"/>
                    <a:pt x="50" y="51"/>
                  </a:cubicBezTo>
                  <a:lnTo>
                    <a:pt x="50" y="6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1" name="Freeform 7">
              <a:extLst>
                <a:ext uri="{FF2B5EF4-FFF2-40B4-BE49-F238E27FC236}">
                  <a16:creationId xmlns:a16="http://schemas.microsoft.com/office/drawing/2014/main" id="{5E276722-5197-B412-82F4-CAE376DBBFED}"/>
                </a:ext>
              </a:extLst>
            </p:cNvPr>
            <p:cNvSpPr>
              <a:spLocks/>
            </p:cNvSpPr>
            <p:nvPr/>
          </p:nvSpPr>
          <p:spPr bwMode="auto">
            <a:xfrm>
              <a:off x="1246188" y="436563"/>
              <a:ext cx="34925" cy="63500"/>
            </a:xfrm>
            <a:custGeom>
              <a:avLst/>
              <a:gdLst>
                <a:gd name="T0" fmla="*/ 23 w 43"/>
                <a:gd name="T1" fmla="*/ 5 h 77"/>
                <a:gd name="T2" fmla="*/ 14 w 43"/>
                <a:gd name="T3" fmla="*/ 17 h 77"/>
                <a:gd name="T4" fmla="*/ 13 w 43"/>
                <a:gd name="T5" fmla="*/ 2 h 77"/>
                <a:gd name="T6" fmla="*/ 0 w 43"/>
                <a:gd name="T7" fmla="*/ 2 h 77"/>
                <a:gd name="T8" fmla="*/ 0 w 43"/>
                <a:gd name="T9" fmla="*/ 77 h 77"/>
                <a:gd name="T10" fmla="*/ 14 w 43"/>
                <a:gd name="T11" fmla="*/ 77 h 77"/>
                <a:gd name="T12" fmla="*/ 14 w 43"/>
                <a:gd name="T13" fmla="*/ 35 h 77"/>
                <a:gd name="T14" fmla="*/ 24 w 43"/>
                <a:gd name="T15" fmla="*/ 18 h 77"/>
                <a:gd name="T16" fmla="*/ 35 w 43"/>
                <a:gd name="T17" fmla="*/ 14 h 77"/>
                <a:gd name="T18" fmla="*/ 41 w 43"/>
                <a:gd name="T19" fmla="*/ 15 h 77"/>
                <a:gd name="T20" fmla="*/ 43 w 43"/>
                <a:gd name="T21" fmla="*/ 1 h 77"/>
                <a:gd name="T22" fmla="*/ 37 w 43"/>
                <a:gd name="T23" fmla="*/ 0 h 77"/>
                <a:gd name="T24" fmla="*/ 23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3" y="5"/>
                  </a:moveTo>
                  <a:cubicBezTo>
                    <a:pt x="19" y="8"/>
                    <a:pt x="16" y="12"/>
                    <a:pt x="14" y="17"/>
                  </a:cubicBezTo>
                  <a:cubicBezTo>
                    <a:pt x="13" y="2"/>
                    <a:pt x="13" y="2"/>
                    <a:pt x="13" y="2"/>
                  </a:cubicBezTo>
                  <a:cubicBezTo>
                    <a:pt x="0" y="2"/>
                    <a:pt x="0" y="2"/>
                    <a:pt x="0" y="2"/>
                  </a:cubicBezTo>
                  <a:cubicBezTo>
                    <a:pt x="0" y="77"/>
                    <a:pt x="0" y="77"/>
                    <a:pt x="0" y="77"/>
                  </a:cubicBezTo>
                  <a:cubicBezTo>
                    <a:pt x="14" y="77"/>
                    <a:pt x="14" y="77"/>
                    <a:pt x="14" y="77"/>
                  </a:cubicBezTo>
                  <a:cubicBezTo>
                    <a:pt x="14" y="35"/>
                    <a:pt x="14" y="35"/>
                    <a:pt x="14" y="35"/>
                  </a:cubicBezTo>
                  <a:cubicBezTo>
                    <a:pt x="15" y="27"/>
                    <a:pt x="19" y="22"/>
                    <a:pt x="24" y="18"/>
                  </a:cubicBezTo>
                  <a:cubicBezTo>
                    <a:pt x="28" y="16"/>
                    <a:pt x="31" y="14"/>
                    <a:pt x="35" y="14"/>
                  </a:cubicBezTo>
                  <a:cubicBezTo>
                    <a:pt x="37" y="14"/>
                    <a:pt x="39" y="15"/>
                    <a:pt x="41" y="15"/>
                  </a:cubicBezTo>
                  <a:cubicBezTo>
                    <a:pt x="43" y="1"/>
                    <a:pt x="43" y="1"/>
                    <a:pt x="43" y="1"/>
                  </a:cubicBezTo>
                  <a:cubicBezTo>
                    <a:pt x="37" y="0"/>
                    <a:pt x="37" y="0"/>
                    <a:pt x="37" y="0"/>
                  </a:cubicBezTo>
                  <a:cubicBezTo>
                    <a:pt x="32" y="0"/>
                    <a:pt x="27" y="2"/>
                    <a:pt x="23"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 name="Freeform 8">
              <a:extLst>
                <a:ext uri="{FF2B5EF4-FFF2-40B4-BE49-F238E27FC236}">
                  <a16:creationId xmlns:a16="http://schemas.microsoft.com/office/drawing/2014/main" id="{030C0CC0-0956-B1B0-70A8-800FA865F98A}"/>
                </a:ext>
              </a:extLst>
            </p:cNvPr>
            <p:cNvSpPr>
              <a:spLocks noEditPoints="1"/>
            </p:cNvSpPr>
            <p:nvPr/>
          </p:nvSpPr>
          <p:spPr bwMode="auto">
            <a:xfrm>
              <a:off x="1284288" y="438150"/>
              <a:ext cx="60325" cy="63500"/>
            </a:xfrm>
            <a:custGeom>
              <a:avLst/>
              <a:gdLst>
                <a:gd name="T0" fmla="*/ 36 w 72"/>
                <a:gd name="T1" fmla="*/ 0 h 78"/>
                <a:gd name="T2" fmla="*/ 10 w 72"/>
                <a:gd name="T3" fmla="*/ 10 h 78"/>
                <a:gd name="T4" fmla="*/ 0 w 72"/>
                <a:gd name="T5" fmla="*/ 39 h 78"/>
                <a:gd name="T6" fmla="*/ 10 w 72"/>
                <a:gd name="T7" fmla="*/ 67 h 78"/>
                <a:gd name="T8" fmla="*/ 36 w 72"/>
                <a:gd name="T9" fmla="*/ 78 h 78"/>
                <a:gd name="T10" fmla="*/ 62 w 72"/>
                <a:gd name="T11" fmla="*/ 67 h 78"/>
                <a:gd name="T12" fmla="*/ 72 w 72"/>
                <a:gd name="T13" fmla="*/ 39 h 78"/>
                <a:gd name="T14" fmla="*/ 62 w 72"/>
                <a:gd name="T15" fmla="*/ 10 h 78"/>
                <a:gd name="T16" fmla="*/ 36 w 72"/>
                <a:gd name="T17" fmla="*/ 0 h 78"/>
                <a:gd name="T18" fmla="*/ 52 w 72"/>
                <a:gd name="T19" fmla="*/ 59 h 78"/>
                <a:gd name="T20" fmla="*/ 36 w 72"/>
                <a:gd name="T21" fmla="*/ 66 h 78"/>
                <a:gd name="T22" fmla="*/ 20 w 72"/>
                <a:gd name="T23" fmla="*/ 59 h 78"/>
                <a:gd name="T24" fmla="*/ 15 w 72"/>
                <a:gd name="T25" fmla="*/ 39 h 78"/>
                <a:gd name="T26" fmla="*/ 20 w 72"/>
                <a:gd name="T27" fmla="*/ 19 h 78"/>
                <a:gd name="T28" fmla="*/ 36 w 72"/>
                <a:gd name="T29" fmla="*/ 11 h 78"/>
                <a:gd name="T30" fmla="*/ 52 w 72"/>
                <a:gd name="T31" fmla="*/ 19 h 78"/>
                <a:gd name="T32" fmla="*/ 57 w 72"/>
                <a:gd name="T33" fmla="*/ 39 h 78"/>
                <a:gd name="T34" fmla="*/ 52 w 72"/>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78">
                  <a:moveTo>
                    <a:pt x="36" y="0"/>
                  </a:moveTo>
                  <a:cubicBezTo>
                    <a:pt x="25" y="0"/>
                    <a:pt x="16" y="3"/>
                    <a:pt x="10" y="10"/>
                  </a:cubicBezTo>
                  <a:cubicBezTo>
                    <a:pt x="3" y="17"/>
                    <a:pt x="0" y="27"/>
                    <a:pt x="0" y="39"/>
                  </a:cubicBezTo>
                  <a:cubicBezTo>
                    <a:pt x="0" y="51"/>
                    <a:pt x="3" y="60"/>
                    <a:pt x="10" y="67"/>
                  </a:cubicBezTo>
                  <a:cubicBezTo>
                    <a:pt x="16" y="74"/>
                    <a:pt x="25" y="78"/>
                    <a:pt x="36" y="78"/>
                  </a:cubicBezTo>
                  <a:cubicBezTo>
                    <a:pt x="47" y="78"/>
                    <a:pt x="56" y="74"/>
                    <a:pt x="62" y="67"/>
                  </a:cubicBezTo>
                  <a:cubicBezTo>
                    <a:pt x="69" y="60"/>
                    <a:pt x="72" y="51"/>
                    <a:pt x="72" y="39"/>
                  </a:cubicBezTo>
                  <a:cubicBezTo>
                    <a:pt x="72" y="27"/>
                    <a:pt x="69" y="17"/>
                    <a:pt x="62"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0" y="19"/>
                  </a:cubicBezTo>
                  <a:cubicBezTo>
                    <a:pt x="24" y="14"/>
                    <a:pt x="29" y="11"/>
                    <a:pt x="36" y="11"/>
                  </a:cubicBezTo>
                  <a:cubicBezTo>
                    <a:pt x="43" y="11"/>
                    <a:pt x="48" y="14"/>
                    <a:pt x="52" y="19"/>
                  </a:cubicBezTo>
                  <a:cubicBezTo>
                    <a:pt x="56" y="24"/>
                    <a:pt x="57" y="30"/>
                    <a:pt x="57" y="39"/>
                  </a:cubicBezTo>
                  <a:cubicBezTo>
                    <a:pt x="57" y="47"/>
                    <a:pt x="56" y="54"/>
                    <a:pt x="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 name="Freeform 9">
              <a:extLst>
                <a:ext uri="{FF2B5EF4-FFF2-40B4-BE49-F238E27FC236}">
                  <a16:creationId xmlns:a16="http://schemas.microsoft.com/office/drawing/2014/main" id="{88BAE485-97CC-07B4-6CBC-75F7EB1F86CD}"/>
                </a:ext>
              </a:extLst>
            </p:cNvPr>
            <p:cNvSpPr>
              <a:spLocks/>
            </p:cNvSpPr>
            <p:nvPr/>
          </p:nvSpPr>
          <p:spPr bwMode="auto">
            <a:xfrm>
              <a:off x="1350963" y="438150"/>
              <a:ext cx="90488" cy="61913"/>
            </a:xfrm>
            <a:custGeom>
              <a:avLst/>
              <a:gdLst>
                <a:gd name="T0" fmla="*/ 41 w 57"/>
                <a:gd name="T1" fmla="*/ 31 h 39"/>
                <a:gd name="T2" fmla="*/ 32 w 57"/>
                <a:gd name="T3" fmla="*/ 0 h 39"/>
                <a:gd name="T4" fmla="*/ 24 w 57"/>
                <a:gd name="T5" fmla="*/ 0 h 39"/>
                <a:gd name="T6" fmla="*/ 16 w 57"/>
                <a:gd name="T7" fmla="*/ 31 h 39"/>
                <a:gd name="T8" fmla="*/ 8 w 57"/>
                <a:gd name="T9" fmla="*/ 0 h 39"/>
                <a:gd name="T10" fmla="*/ 0 w 57"/>
                <a:gd name="T11" fmla="*/ 0 h 39"/>
                <a:gd name="T12" fmla="*/ 12 w 57"/>
                <a:gd name="T13" fmla="*/ 39 h 39"/>
                <a:gd name="T14" fmla="*/ 20 w 57"/>
                <a:gd name="T15" fmla="*/ 39 h 39"/>
                <a:gd name="T16" fmla="*/ 28 w 57"/>
                <a:gd name="T17" fmla="*/ 9 h 39"/>
                <a:gd name="T18" fmla="*/ 37 w 57"/>
                <a:gd name="T19" fmla="*/ 39 h 39"/>
                <a:gd name="T20" fmla="*/ 45 w 57"/>
                <a:gd name="T21" fmla="*/ 39 h 39"/>
                <a:gd name="T22" fmla="*/ 57 w 57"/>
                <a:gd name="T23" fmla="*/ 0 h 39"/>
                <a:gd name="T24" fmla="*/ 49 w 57"/>
                <a:gd name="T25" fmla="*/ 0 h 39"/>
                <a:gd name="T26" fmla="*/ 41 w 57"/>
                <a:gd name="T27" fmla="*/ 3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7" h="39">
                  <a:moveTo>
                    <a:pt x="41" y="31"/>
                  </a:moveTo>
                  <a:lnTo>
                    <a:pt x="32" y="0"/>
                  </a:lnTo>
                  <a:lnTo>
                    <a:pt x="24" y="0"/>
                  </a:lnTo>
                  <a:lnTo>
                    <a:pt x="16" y="31"/>
                  </a:lnTo>
                  <a:lnTo>
                    <a:pt x="8" y="0"/>
                  </a:lnTo>
                  <a:lnTo>
                    <a:pt x="0" y="0"/>
                  </a:lnTo>
                  <a:lnTo>
                    <a:pt x="12" y="39"/>
                  </a:lnTo>
                  <a:lnTo>
                    <a:pt x="20" y="39"/>
                  </a:lnTo>
                  <a:lnTo>
                    <a:pt x="28" y="9"/>
                  </a:lnTo>
                  <a:lnTo>
                    <a:pt x="37" y="39"/>
                  </a:lnTo>
                  <a:lnTo>
                    <a:pt x="45" y="39"/>
                  </a:lnTo>
                  <a:lnTo>
                    <a:pt x="57" y="0"/>
                  </a:lnTo>
                  <a:lnTo>
                    <a:pt x="49" y="0"/>
                  </a:lnTo>
                  <a:lnTo>
                    <a:pt x="41" y="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 name="Freeform 10">
              <a:extLst>
                <a:ext uri="{FF2B5EF4-FFF2-40B4-BE49-F238E27FC236}">
                  <a16:creationId xmlns:a16="http://schemas.microsoft.com/office/drawing/2014/main" id="{E0EE8424-6820-BE0B-2C64-487E7DD59BC7}"/>
                </a:ext>
              </a:extLst>
            </p:cNvPr>
            <p:cNvSpPr>
              <a:spLocks/>
            </p:cNvSpPr>
            <p:nvPr/>
          </p:nvSpPr>
          <p:spPr bwMode="auto">
            <a:xfrm>
              <a:off x="1446213" y="422275"/>
              <a:ext cx="38100" cy="79375"/>
            </a:xfrm>
            <a:custGeom>
              <a:avLst/>
              <a:gdLst>
                <a:gd name="T0" fmla="*/ 26 w 46"/>
                <a:gd name="T1" fmla="*/ 0 h 97"/>
                <a:gd name="T2" fmla="*/ 13 w 46"/>
                <a:gd name="T3" fmla="*/ 0 h 97"/>
                <a:gd name="T4" fmla="*/ 11 w 46"/>
                <a:gd name="T5" fmla="*/ 20 h 97"/>
                <a:gd name="T6" fmla="*/ 0 w 46"/>
                <a:gd name="T7" fmla="*/ 20 h 97"/>
                <a:gd name="T8" fmla="*/ 0 w 46"/>
                <a:gd name="T9" fmla="*/ 31 h 97"/>
                <a:gd name="T10" fmla="*/ 11 w 46"/>
                <a:gd name="T11" fmla="*/ 31 h 97"/>
                <a:gd name="T12" fmla="*/ 11 w 46"/>
                <a:gd name="T13" fmla="*/ 72 h 97"/>
                <a:gd name="T14" fmla="*/ 16 w 46"/>
                <a:gd name="T15" fmla="*/ 91 h 97"/>
                <a:gd name="T16" fmla="*/ 32 w 46"/>
                <a:gd name="T17" fmla="*/ 97 h 97"/>
                <a:gd name="T18" fmla="*/ 46 w 46"/>
                <a:gd name="T19" fmla="*/ 95 h 97"/>
                <a:gd name="T20" fmla="*/ 44 w 46"/>
                <a:gd name="T21" fmla="*/ 84 h 97"/>
                <a:gd name="T22" fmla="*/ 36 w 46"/>
                <a:gd name="T23" fmla="*/ 85 h 97"/>
                <a:gd name="T24" fmla="*/ 28 w 46"/>
                <a:gd name="T25" fmla="*/ 82 h 97"/>
                <a:gd name="T26" fmla="*/ 26 w 46"/>
                <a:gd name="T27" fmla="*/ 70 h 97"/>
                <a:gd name="T28" fmla="*/ 26 w 46"/>
                <a:gd name="T29" fmla="*/ 31 h 97"/>
                <a:gd name="T30" fmla="*/ 46 w 46"/>
                <a:gd name="T31" fmla="*/ 31 h 97"/>
                <a:gd name="T32" fmla="*/ 46 w 46"/>
                <a:gd name="T33" fmla="*/ 20 h 97"/>
                <a:gd name="T34" fmla="*/ 26 w 46"/>
                <a:gd name="T35" fmla="*/ 20 h 97"/>
                <a:gd name="T36" fmla="*/ 26 w 46"/>
                <a:gd name="T37"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6" h="97">
                  <a:moveTo>
                    <a:pt x="26" y="0"/>
                  </a:moveTo>
                  <a:cubicBezTo>
                    <a:pt x="13" y="0"/>
                    <a:pt x="13" y="0"/>
                    <a:pt x="13" y="0"/>
                  </a:cubicBezTo>
                  <a:cubicBezTo>
                    <a:pt x="11" y="20"/>
                    <a:pt x="11" y="20"/>
                    <a:pt x="11" y="20"/>
                  </a:cubicBezTo>
                  <a:cubicBezTo>
                    <a:pt x="0" y="20"/>
                    <a:pt x="0" y="20"/>
                    <a:pt x="0" y="20"/>
                  </a:cubicBezTo>
                  <a:cubicBezTo>
                    <a:pt x="0" y="31"/>
                    <a:pt x="0" y="31"/>
                    <a:pt x="0" y="31"/>
                  </a:cubicBezTo>
                  <a:cubicBezTo>
                    <a:pt x="11" y="31"/>
                    <a:pt x="11" y="31"/>
                    <a:pt x="11" y="31"/>
                  </a:cubicBezTo>
                  <a:cubicBezTo>
                    <a:pt x="11" y="72"/>
                    <a:pt x="11" y="72"/>
                    <a:pt x="11" y="72"/>
                  </a:cubicBezTo>
                  <a:cubicBezTo>
                    <a:pt x="11" y="81"/>
                    <a:pt x="13" y="88"/>
                    <a:pt x="16" y="91"/>
                  </a:cubicBezTo>
                  <a:cubicBezTo>
                    <a:pt x="20" y="95"/>
                    <a:pt x="25" y="97"/>
                    <a:pt x="32" y="97"/>
                  </a:cubicBezTo>
                  <a:cubicBezTo>
                    <a:pt x="38" y="97"/>
                    <a:pt x="42" y="96"/>
                    <a:pt x="46" y="95"/>
                  </a:cubicBezTo>
                  <a:cubicBezTo>
                    <a:pt x="44" y="84"/>
                    <a:pt x="44" y="84"/>
                    <a:pt x="44" y="84"/>
                  </a:cubicBezTo>
                  <a:cubicBezTo>
                    <a:pt x="42" y="85"/>
                    <a:pt x="39" y="85"/>
                    <a:pt x="36" y="85"/>
                  </a:cubicBezTo>
                  <a:cubicBezTo>
                    <a:pt x="33" y="85"/>
                    <a:pt x="30" y="84"/>
                    <a:pt x="28" y="82"/>
                  </a:cubicBezTo>
                  <a:cubicBezTo>
                    <a:pt x="27" y="80"/>
                    <a:pt x="26" y="76"/>
                    <a:pt x="26" y="70"/>
                  </a:cubicBezTo>
                  <a:cubicBezTo>
                    <a:pt x="26" y="31"/>
                    <a:pt x="26" y="31"/>
                    <a:pt x="26" y="31"/>
                  </a:cubicBezTo>
                  <a:cubicBezTo>
                    <a:pt x="46" y="31"/>
                    <a:pt x="46" y="31"/>
                    <a:pt x="46" y="31"/>
                  </a:cubicBezTo>
                  <a:cubicBezTo>
                    <a:pt x="46" y="20"/>
                    <a:pt x="46" y="20"/>
                    <a:pt x="46" y="20"/>
                  </a:cubicBezTo>
                  <a:cubicBezTo>
                    <a:pt x="26" y="20"/>
                    <a:pt x="26" y="20"/>
                    <a:pt x="26" y="20"/>
                  </a:cubicBezTo>
                  <a:lnTo>
                    <a:pt x="2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5" name="Freeform 11">
              <a:extLst>
                <a:ext uri="{FF2B5EF4-FFF2-40B4-BE49-F238E27FC236}">
                  <a16:creationId xmlns:a16="http://schemas.microsoft.com/office/drawing/2014/main" id="{493BFF13-D216-7236-ADB3-513803D7A451}"/>
                </a:ext>
              </a:extLst>
            </p:cNvPr>
            <p:cNvSpPr>
              <a:spLocks/>
            </p:cNvSpPr>
            <p:nvPr/>
          </p:nvSpPr>
          <p:spPr bwMode="auto">
            <a:xfrm>
              <a:off x="1497013" y="412750"/>
              <a:ext cx="52388" cy="87313"/>
            </a:xfrm>
            <a:custGeom>
              <a:avLst/>
              <a:gdLst>
                <a:gd name="T0" fmla="*/ 39 w 64"/>
                <a:gd name="T1" fmla="*/ 30 h 106"/>
                <a:gd name="T2" fmla="*/ 14 w 64"/>
                <a:gd name="T3" fmla="*/ 45 h 106"/>
                <a:gd name="T4" fmla="*/ 14 w 64"/>
                <a:gd name="T5" fmla="*/ 0 h 106"/>
                <a:gd name="T6" fmla="*/ 0 w 64"/>
                <a:gd name="T7" fmla="*/ 0 h 106"/>
                <a:gd name="T8" fmla="*/ 0 w 64"/>
                <a:gd name="T9" fmla="*/ 106 h 106"/>
                <a:gd name="T10" fmla="*/ 14 w 64"/>
                <a:gd name="T11" fmla="*/ 106 h 106"/>
                <a:gd name="T12" fmla="*/ 14 w 64"/>
                <a:gd name="T13" fmla="*/ 62 h 106"/>
                <a:gd name="T14" fmla="*/ 21 w 64"/>
                <a:gd name="T15" fmla="*/ 49 h 106"/>
                <a:gd name="T16" fmla="*/ 34 w 64"/>
                <a:gd name="T17" fmla="*/ 42 h 106"/>
                <a:gd name="T18" fmla="*/ 46 w 64"/>
                <a:gd name="T19" fmla="*/ 47 h 106"/>
                <a:gd name="T20" fmla="*/ 49 w 64"/>
                <a:gd name="T21" fmla="*/ 62 h 106"/>
                <a:gd name="T22" fmla="*/ 49 w 64"/>
                <a:gd name="T23" fmla="*/ 106 h 106"/>
                <a:gd name="T24" fmla="*/ 64 w 64"/>
                <a:gd name="T25" fmla="*/ 106 h 106"/>
                <a:gd name="T26" fmla="*/ 64 w 64"/>
                <a:gd name="T27" fmla="*/ 58 h 106"/>
                <a:gd name="T28" fmla="*/ 57 w 64"/>
                <a:gd name="T29" fmla="*/ 37 h 106"/>
                <a:gd name="T30" fmla="*/ 39 w 64"/>
                <a:gd name="T31" fmla="*/ 3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4" h="106">
                  <a:moveTo>
                    <a:pt x="39" y="30"/>
                  </a:moveTo>
                  <a:cubicBezTo>
                    <a:pt x="29" y="30"/>
                    <a:pt x="20" y="35"/>
                    <a:pt x="14" y="45"/>
                  </a:cubicBezTo>
                  <a:cubicBezTo>
                    <a:pt x="14" y="0"/>
                    <a:pt x="14" y="0"/>
                    <a:pt x="14" y="0"/>
                  </a:cubicBezTo>
                  <a:cubicBezTo>
                    <a:pt x="0" y="0"/>
                    <a:pt x="0" y="0"/>
                    <a:pt x="0" y="0"/>
                  </a:cubicBezTo>
                  <a:cubicBezTo>
                    <a:pt x="0" y="106"/>
                    <a:pt x="0" y="106"/>
                    <a:pt x="0" y="106"/>
                  </a:cubicBezTo>
                  <a:cubicBezTo>
                    <a:pt x="14" y="106"/>
                    <a:pt x="14" y="106"/>
                    <a:pt x="14" y="106"/>
                  </a:cubicBezTo>
                  <a:cubicBezTo>
                    <a:pt x="14" y="62"/>
                    <a:pt x="14" y="62"/>
                    <a:pt x="14" y="62"/>
                  </a:cubicBezTo>
                  <a:cubicBezTo>
                    <a:pt x="15" y="57"/>
                    <a:pt x="17" y="53"/>
                    <a:pt x="21" y="49"/>
                  </a:cubicBezTo>
                  <a:cubicBezTo>
                    <a:pt x="25" y="44"/>
                    <a:pt x="29" y="42"/>
                    <a:pt x="34" y="42"/>
                  </a:cubicBezTo>
                  <a:cubicBezTo>
                    <a:pt x="40" y="42"/>
                    <a:pt x="44" y="44"/>
                    <a:pt x="46" y="47"/>
                  </a:cubicBezTo>
                  <a:cubicBezTo>
                    <a:pt x="48" y="50"/>
                    <a:pt x="49" y="55"/>
                    <a:pt x="49" y="62"/>
                  </a:cubicBezTo>
                  <a:cubicBezTo>
                    <a:pt x="49" y="106"/>
                    <a:pt x="49" y="106"/>
                    <a:pt x="49" y="106"/>
                  </a:cubicBezTo>
                  <a:cubicBezTo>
                    <a:pt x="64" y="106"/>
                    <a:pt x="64" y="106"/>
                    <a:pt x="64" y="106"/>
                  </a:cubicBezTo>
                  <a:cubicBezTo>
                    <a:pt x="64" y="58"/>
                    <a:pt x="64" y="58"/>
                    <a:pt x="64" y="58"/>
                  </a:cubicBezTo>
                  <a:cubicBezTo>
                    <a:pt x="64" y="48"/>
                    <a:pt x="62" y="41"/>
                    <a:pt x="57" y="37"/>
                  </a:cubicBezTo>
                  <a:cubicBezTo>
                    <a:pt x="53" y="32"/>
                    <a:pt x="47" y="30"/>
                    <a:pt x="39"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 name="Freeform 12">
              <a:extLst>
                <a:ext uri="{FF2B5EF4-FFF2-40B4-BE49-F238E27FC236}">
                  <a16:creationId xmlns:a16="http://schemas.microsoft.com/office/drawing/2014/main" id="{A2FBFC85-5630-8BC3-A583-1DEC58BBCCA5}"/>
                </a:ext>
              </a:extLst>
            </p:cNvPr>
            <p:cNvSpPr>
              <a:spLocks noEditPoints="1"/>
            </p:cNvSpPr>
            <p:nvPr/>
          </p:nvSpPr>
          <p:spPr bwMode="auto">
            <a:xfrm>
              <a:off x="1581151" y="415925"/>
              <a:ext cx="77788" cy="84138"/>
            </a:xfrm>
            <a:custGeom>
              <a:avLst/>
              <a:gdLst>
                <a:gd name="T0" fmla="*/ 20 w 49"/>
                <a:gd name="T1" fmla="*/ 0 h 53"/>
                <a:gd name="T2" fmla="*/ 0 w 49"/>
                <a:gd name="T3" fmla="*/ 53 h 53"/>
                <a:gd name="T4" fmla="*/ 8 w 49"/>
                <a:gd name="T5" fmla="*/ 53 h 53"/>
                <a:gd name="T6" fmla="*/ 13 w 49"/>
                <a:gd name="T7" fmla="*/ 40 h 53"/>
                <a:gd name="T8" fmla="*/ 36 w 49"/>
                <a:gd name="T9" fmla="*/ 40 h 53"/>
                <a:gd name="T10" fmla="*/ 40 w 49"/>
                <a:gd name="T11" fmla="*/ 53 h 53"/>
                <a:gd name="T12" fmla="*/ 49 w 49"/>
                <a:gd name="T13" fmla="*/ 53 h 53"/>
                <a:gd name="T14" fmla="*/ 29 w 49"/>
                <a:gd name="T15" fmla="*/ 0 h 53"/>
                <a:gd name="T16" fmla="*/ 20 w 49"/>
                <a:gd name="T17" fmla="*/ 0 h 53"/>
                <a:gd name="T18" fmla="*/ 15 w 49"/>
                <a:gd name="T19" fmla="*/ 34 h 53"/>
                <a:gd name="T20" fmla="*/ 24 w 49"/>
                <a:gd name="T21" fmla="*/ 7 h 53"/>
                <a:gd name="T22" fmla="*/ 34 w 49"/>
                <a:gd name="T23" fmla="*/ 34 h 53"/>
                <a:gd name="T24" fmla="*/ 15 w 49"/>
                <a:gd name="T25" fmla="*/ 34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3">
                  <a:moveTo>
                    <a:pt x="20" y="0"/>
                  </a:moveTo>
                  <a:lnTo>
                    <a:pt x="0" y="53"/>
                  </a:lnTo>
                  <a:lnTo>
                    <a:pt x="8" y="53"/>
                  </a:lnTo>
                  <a:lnTo>
                    <a:pt x="13" y="40"/>
                  </a:lnTo>
                  <a:lnTo>
                    <a:pt x="36" y="40"/>
                  </a:lnTo>
                  <a:lnTo>
                    <a:pt x="40" y="53"/>
                  </a:lnTo>
                  <a:lnTo>
                    <a:pt x="49" y="53"/>
                  </a:lnTo>
                  <a:lnTo>
                    <a:pt x="29" y="0"/>
                  </a:lnTo>
                  <a:lnTo>
                    <a:pt x="20" y="0"/>
                  </a:lnTo>
                  <a:close/>
                  <a:moveTo>
                    <a:pt x="15" y="34"/>
                  </a:moveTo>
                  <a:lnTo>
                    <a:pt x="24" y="7"/>
                  </a:lnTo>
                  <a:lnTo>
                    <a:pt x="34" y="34"/>
                  </a:lnTo>
                  <a:lnTo>
                    <a:pt x="15" y="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 name="Freeform 14">
              <a:extLst>
                <a:ext uri="{FF2B5EF4-FFF2-40B4-BE49-F238E27FC236}">
                  <a16:creationId xmlns:a16="http://schemas.microsoft.com/office/drawing/2014/main" id="{FF83A1F9-4D22-902B-230C-EA48637DF2D8}"/>
                </a:ext>
              </a:extLst>
            </p:cNvPr>
            <p:cNvSpPr>
              <a:spLocks noEditPoints="1"/>
            </p:cNvSpPr>
            <p:nvPr/>
          </p:nvSpPr>
          <p:spPr bwMode="auto">
            <a:xfrm>
              <a:off x="1663701" y="412750"/>
              <a:ext cx="58738" cy="88900"/>
            </a:xfrm>
            <a:custGeom>
              <a:avLst/>
              <a:gdLst>
                <a:gd name="T0" fmla="*/ 57 w 71"/>
                <a:gd name="T1" fmla="*/ 43 h 108"/>
                <a:gd name="T2" fmla="*/ 55 w 71"/>
                <a:gd name="T3" fmla="*/ 40 h 108"/>
                <a:gd name="T4" fmla="*/ 51 w 71"/>
                <a:gd name="T5" fmla="*/ 36 h 108"/>
                <a:gd name="T6" fmla="*/ 43 w 71"/>
                <a:gd name="T7" fmla="*/ 31 h 108"/>
                <a:gd name="T8" fmla="*/ 33 w 71"/>
                <a:gd name="T9" fmla="*/ 30 h 108"/>
                <a:gd name="T10" fmla="*/ 9 w 71"/>
                <a:gd name="T11" fmla="*/ 41 h 108"/>
                <a:gd name="T12" fmla="*/ 0 w 71"/>
                <a:gd name="T13" fmla="*/ 69 h 108"/>
                <a:gd name="T14" fmla="*/ 8 w 71"/>
                <a:gd name="T15" fmla="*/ 97 h 108"/>
                <a:gd name="T16" fmla="*/ 32 w 71"/>
                <a:gd name="T17" fmla="*/ 108 h 108"/>
                <a:gd name="T18" fmla="*/ 37 w 71"/>
                <a:gd name="T19" fmla="*/ 107 h 108"/>
                <a:gd name="T20" fmla="*/ 42 w 71"/>
                <a:gd name="T21" fmla="*/ 106 h 108"/>
                <a:gd name="T22" fmla="*/ 46 w 71"/>
                <a:gd name="T23" fmla="*/ 104 h 108"/>
                <a:gd name="T24" fmla="*/ 49 w 71"/>
                <a:gd name="T25" fmla="*/ 103 h 108"/>
                <a:gd name="T26" fmla="*/ 52 w 71"/>
                <a:gd name="T27" fmla="*/ 100 h 108"/>
                <a:gd name="T28" fmla="*/ 54 w 71"/>
                <a:gd name="T29" fmla="*/ 98 h 108"/>
                <a:gd name="T30" fmla="*/ 55 w 71"/>
                <a:gd name="T31" fmla="*/ 97 h 108"/>
                <a:gd name="T32" fmla="*/ 56 w 71"/>
                <a:gd name="T33" fmla="*/ 95 h 108"/>
                <a:gd name="T34" fmla="*/ 57 w 71"/>
                <a:gd name="T35" fmla="*/ 95 h 108"/>
                <a:gd name="T36" fmla="*/ 59 w 71"/>
                <a:gd name="T37" fmla="*/ 106 h 108"/>
                <a:gd name="T38" fmla="*/ 71 w 71"/>
                <a:gd name="T39" fmla="*/ 106 h 108"/>
                <a:gd name="T40" fmla="*/ 71 w 71"/>
                <a:gd name="T41" fmla="*/ 0 h 108"/>
                <a:gd name="T42" fmla="*/ 57 w 71"/>
                <a:gd name="T43" fmla="*/ 0 h 108"/>
                <a:gd name="T44" fmla="*/ 57 w 71"/>
                <a:gd name="T45" fmla="*/ 43 h 108"/>
                <a:gd name="T46" fmla="*/ 51 w 71"/>
                <a:gd name="T47" fmla="*/ 88 h 108"/>
                <a:gd name="T48" fmla="*/ 36 w 71"/>
                <a:gd name="T49" fmla="*/ 96 h 108"/>
                <a:gd name="T50" fmla="*/ 20 w 71"/>
                <a:gd name="T51" fmla="*/ 88 h 108"/>
                <a:gd name="T52" fmla="*/ 15 w 71"/>
                <a:gd name="T53" fmla="*/ 68 h 108"/>
                <a:gd name="T54" fmla="*/ 21 w 71"/>
                <a:gd name="T55" fmla="*/ 49 h 108"/>
                <a:gd name="T56" fmla="*/ 36 w 71"/>
                <a:gd name="T57" fmla="*/ 41 h 108"/>
                <a:gd name="T58" fmla="*/ 51 w 71"/>
                <a:gd name="T59" fmla="*/ 49 h 108"/>
                <a:gd name="T60" fmla="*/ 57 w 71"/>
                <a:gd name="T61" fmla="*/ 68 h 108"/>
                <a:gd name="T62" fmla="*/ 51 w 71"/>
                <a:gd name="T63" fmla="*/ 8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1" h="108">
                  <a:moveTo>
                    <a:pt x="57" y="43"/>
                  </a:moveTo>
                  <a:cubicBezTo>
                    <a:pt x="56" y="42"/>
                    <a:pt x="56" y="41"/>
                    <a:pt x="55" y="40"/>
                  </a:cubicBezTo>
                  <a:cubicBezTo>
                    <a:pt x="54" y="39"/>
                    <a:pt x="53" y="38"/>
                    <a:pt x="51" y="36"/>
                  </a:cubicBezTo>
                  <a:cubicBezTo>
                    <a:pt x="49" y="34"/>
                    <a:pt x="46" y="33"/>
                    <a:pt x="43" y="31"/>
                  </a:cubicBezTo>
                  <a:cubicBezTo>
                    <a:pt x="40" y="30"/>
                    <a:pt x="37" y="30"/>
                    <a:pt x="33" y="30"/>
                  </a:cubicBezTo>
                  <a:cubicBezTo>
                    <a:pt x="23" y="30"/>
                    <a:pt x="15" y="33"/>
                    <a:pt x="9" y="41"/>
                  </a:cubicBezTo>
                  <a:cubicBezTo>
                    <a:pt x="3" y="48"/>
                    <a:pt x="0" y="57"/>
                    <a:pt x="0" y="69"/>
                  </a:cubicBezTo>
                  <a:cubicBezTo>
                    <a:pt x="0" y="80"/>
                    <a:pt x="3" y="90"/>
                    <a:pt x="8" y="97"/>
                  </a:cubicBezTo>
                  <a:cubicBezTo>
                    <a:pt x="14" y="104"/>
                    <a:pt x="22" y="108"/>
                    <a:pt x="32" y="108"/>
                  </a:cubicBezTo>
                  <a:cubicBezTo>
                    <a:pt x="34" y="108"/>
                    <a:pt x="35" y="108"/>
                    <a:pt x="37" y="107"/>
                  </a:cubicBezTo>
                  <a:cubicBezTo>
                    <a:pt x="39" y="107"/>
                    <a:pt x="41" y="107"/>
                    <a:pt x="42" y="106"/>
                  </a:cubicBezTo>
                  <a:cubicBezTo>
                    <a:pt x="43" y="106"/>
                    <a:pt x="45" y="105"/>
                    <a:pt x="46" y="104"/>
                  </a:cubicBezTo>
                  <a:cubicBezTo>
                    <a:pt x="47" y="104"/>
                    <a:pt x="48" y="103"/>
                    <a:pt x="49" y="103"/>
                  </a:cubicBezTo>
                  <a:cubicBezTo>
                    <a:pt x="50" y="102"/>
                    <a:pt x="51" y="101"/>
                    <a:pt x="52" y="100"/>
                  </a:cubicBezTo>
                  <a:cubicBezTo>
                    <a:pt x="53" y="100"/>
                    <a:pt x="53" y="99"/>
                    <a:pt x="54" y="98"/>
                  </a:cubicBezTo>
                  <a:cubicBezTo>
                    <a:pt x="54" y="98"/>
                    <a:pt x="55" y="97"/>
                    <a:pt x="55" y="97"/>
                  </a:cubicBezTo>
                  <a:cubicBezTo>
                    <a:pt x="56" y="96"/>
                    <a:pt x="56" y="96"/>
                    <a:pt x="56" y="95"/>
                  </a:cubicBezTo>
                  <a:cubicBezTo>
                    <a:pt x="57" y="95"/>
                    <a:pt x="57" y="95"/>
                    <a:pt x="57" y="95"/>
                  </a:cubicBezTo>
                  <a:cubicBezTo>
                    <a:pt x="59" y="106"/>
                    <a:pt x="59" y="106"/>
                    <a:pt x="59" y="106"/>
                  </a:cubicBezTo>
                  <a:cubicBezTo>
                    <a:pt x="71" y="106"/>
                    <a:pt x="71" y="106"/>
                    <a:pt x="71" y="106"/>
                  </a:cubicBezTo>
                  <a:cubicBezTo>
                    <a:pt x="71" y="0"/>
                    <a:pt x="71" y="0"/>
                    <a:pt x="71" y="0"/>
                  </a:cubicBezTo>
                  <a:cubicBezTo>
                    <a:pt x="57" y="0"/>
                    <a:pt x="57" y="0"/>
                    <a:pt x="57" y="0"/>
                  </a:cubicBezTo>
                  <a:lnTo>
                    <a:pt x="57" y="43"/>
                  </a:lnTo>
                  <a:close/>
                  <a:moveTo>
                    <a:pt x="51" y="88"/>
                  </a:moveTo>
                  <a:cubicBezTo>
                    <a:pt x="47" y="93"/>
                    <a:pt x="42" y="96"/>
                    <a:pt x="36" y="96"/>
                  </a:cubicBezTo>
                  <a:cubicBezTo>
                    <a:pt x="29" y="96"/>
                    <a:pt x="24" y="93"/>
                    <a:pt x="20" y="88"/>
                  </a:cubicBezTo>
                  <a:cubicBezTo>
                    <a:pt x="17" y="83"/>
                    <a:pt x="15" y="76"/>
                    <a:pt x="15" y="68"/>
                  </a:cubicBezTo>
                  <a:cubicBezTo>
                    <a:pt x="15" y="61"/>
                    <a:pt x="17" y="54"/>
                    <a:pt x="21" y="49"/>
                  </a:cubicBezTo>
                  <a:cubicBezTo>
                    <a:pt x="25" y="44"/>
                    <a:pt x="30" y="41"/>
                    <a:pt x="36" y="41"/>
                  </a:cubicBezTo>
                  <a:cubicBezTo>
                    <a:pt x="43" y="41"/>
                    <a:pt x="48" y="44"/>
                    <a:pt x="51" y="49"/>
                  </a:cubicBezTo>
                  <a:cubicBezTo>
                    <a:pt x="55" y="54"/>
                    <a:pt x="57" y="61"/>
                    <a:pt x="57" y="68"/>
                  </a:cubicBezTo>
                  <a:cubicBezTo>
                    <a:pt x="57" y="76"/>
                    <a:pt x="55" y="83"/>
                    <a:pt x="51" y="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 name="Freeform 15">
              <a:extLst>
                <a:ext uri="{FF2B5EF4-FFF2-40B4-BE49-F238E27FC236}">
                  <a16:creationId xmlns:a16="http://schemas.microsoft.com/office/drawing/2014/main" id="{B67964F5-8081-A3D8-089C-A081B2E521A9}"/>
                </a:ext>
              </a:extLst>
            </p:cNvPr>
            <p:cNvSpPr>
              <a:spLocks/>
            </p:cNvSpPr>
            <p:nvPr/>
          </p:nvSpPr>
          <p:spPr bwMode="auto">
            <a:xfrm>
              <a:off x="1733551" y="438150"/>
              <a:ext cx="60325" cy="61913"/>
            </a:xfrm>
            <a:custGeom>
              <a:avLst/>
              <a:gdLst>
                <a:gd name="T0" fmla="*/ 18 w 38"/>
                <a:gd name="T1" fmla="*/ 32 h 39"/>
                <a:gd name="T2" fmla="*/ 8 w 38"/>
                <a:gd name="T3" fmla="*/ 0 h 39"/>
                <a:gd name="T4" fmla="*/ 0 w 38"/>
                <a:gd name="T5" fmla="*/ 0 h 39"/>
                <a:gd name="T6" fmla="*/ 15 w 38"/>
                <a:gd name="T7" fmla="*/ 39 h 39"/>
                <a:gd name="T8" fmla="*/ 23 w 38"/>
                <a:gd name="T9" fmla="*/ 39 h 39"/>
                <a:gd name="T10" fmla="*/ 38 w 38"/>
                <a:gd name="T11" fmla="*/ 0 h 39"/>
                <a:gd name="T12" fmla="*/ 29 w 38"/>
                <a:gd name="T13" fmla="*/ 0 h 39"/>
                <a:gd name="T14" fmla="*/ 18 w 38"/>
                <a:gd name="T15" fmla="*/ 32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39">
                  <a:moveTo>
                    <a:pt x="18" y="32"/>
                  </a:moveTo>
                  <a:lnTo>
                    <a:pt x="8" y="0"/>
                  </a:lnTo>
                  <a:lnTo>
                    <a:pt x="0" y="0"/>
                  </a:lnTo>
                  <a:lnTo>
                    <a:pt x="15" y="39"/>
                  </a:lnTo>
                  <a:lnTo>
                    <a:pt x="23" y="39"/>
                  </a:lnTo>
                  <a:lnTo>
                    <a:pt x="38" y="0"/>
                  </a:lnTo>
                  <a:lnTo>
                    <a:pt x="29" y="0"/>
                  </a:lnTo>
                  <a:lnTo>
                    <a:pt x="18"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9" name="Freeform 16">
              <a:extLst>
                <a:ext uri="{FF2B5EF4-FFF2-40B4-BE49-F238E27FC236}">
                  <a16:creationId xmlns:a16="http://schemas.microsoft.com/office/drawing/2014/main" id="{C73E25E4-139B-A180-CBFD-59414A4BD238}"/>
                </a:ext>
              </a:extLst>
            </p:cNvPr>
            <p:cNvSpPr>
              <a:spLocks/>
            </p:cNvSpPr>
            <p:nvPr/>
          </p:nvSpPr>
          <p:spPr bwMode="auto">
            <a:xfrm>
              <a:off x="1801813" y="411163"/>
              <a:ext cx="15875" cy="14288"/>
            </a:xfrm>
            <a:custGeom>
              <a:avLst/>
              <a:gdLst>
                <a:gd name="T0" fmla="*/ 10 w 19"/>
                <a:gd name="T1" fmla="*/ 0 h 18"/>
                <a:gd name="T2" fmla="*/ 3 w 19"/>
                <a:gd name="T3" fmla="*/ 2 h 18"/>
                <a:gd name="T4" fmla="*/ 0 w 19"/>
                <a:gd name="T5" fmla="*/ 9 h 18"/>
                <a:gd name="T6" fmla="*/ 3 w 19"/>
                <a:gd name="T7" fmla="*/ 16 h 18"/>
                <a:gd name="T8" fmla="*/ 10 w 19"/>
                <a:gd name="T9" fmla="*/ 18 h 18"/>
                <a:gd name="T10" fmla="*/ 17 w 19"/>
                <a:gd name="T11" fmla="*/ 16 h 18"/>
                <a:gd name="T12" fmla="*/ 19 w 19"/>
                <a:gd name="T13" fmla="*/ 9 h 18"/>
                <a:gd name="T14" fmla="*/ 17 w 19"/>
                <a:gd name="T15" fmla="*/ 2 h 18"/>
                <a:gd name="T16" fmla="*/ 10 w 19"/>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8">
                  <a:moveTo>
                    <a:pt x="10" y="0"/>
                  </a:moveTo>
                  <a:cubicBezTo>
                    <a:pt x="7" y="0"/>
                    <a:pt x="5" y="1"/>
                    <a:pt x="3" y="2"/>
                  </a:cubicBezTo>
                  <a:cubicBezTo>
                    <a:pt x="1" y="4"/>
                    <a:pt x="0" y="7"/>
                    <a:pt x="0" y="9"/>
                  </a:cubicBezTo>
                  <a:cubicBezTo>
                    <a:pt x="0" y="12"/>
                    <a:pt x="1" y="14"/>
                    <a:pt x="3" y="16"/>
                  </a:cubicBezTo>
                  <a:cubicBezTo>
                    <a:pt x="5" y="17"/>
                    <a:pt x="7" y="18"/>
                    <a:pt x="10" y="18"/>
                  </a:cubicBezTo>
                  <a:cubicBezTo>
                    <a:pt x="13" y="18"/>
                    <a:pt x="15" y="17"/>
                    <a:pt x="17" y="16"/>
                  </a:cubicBezTo>
                  <a:cubicBezTo>
                    <a:pt x="18" y="14"/>
                    <a:pt x="19" y="12"/>
                    <a:pt x="19" y="9"/>
                  </a:cubicBezTo>
                  <a:cubicBezTo>
                    <a:pt x="19" y="6"/>
                    <a:pt x="18" y="4"/>
                    <a:pt x="17" y="2"/>
                  </a:cubicBezTo>
                  <a:cubicBezTo>
                    <a:pt x="15" y="1"/>
                    <a:pt x="12" y="0"/>
                    <a:pt x="1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 name="Rectangle 17">
              <a:extLst>
                <a:ext uri="{FF2B5EF4-FFF2-40B4-BE49-F238E27FC236}">
                  <a16:creationId xmlns:a16="http://schemas.microsoft.com/office/drawing/2014/main" id="{7B6F8562-C3CB-5305-FB0B-63FF8D97092D}"/>
                </a:ext>
              </a:extLst>
            </p:cNvPr>
            <p:cNvSpPr>
              <a:spLocks noChangeArrowheads="1"/>
            </p:cNvSpPr>
            <p:nvPr/>
          </p:nvSpPr>
          <p:spPr bwMode="auto">
            <a:xfrm>
              <a:off x="1804988" y="438150"/>
              <a:ext cx="11113" cy="619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 name="Freeform 18">
              <a:extLst>
                <a:ext uri="{FF2B5EF4-FFF2-40B4-BE49-F238E27FC236}">
                  <a16:creationId xmlns:a16="http://schemas.microsoft.com/office/drawing/2014/main" id="{AAAB2CA3-ACC4-BAB9-7B09-8D2F882AE852}"/>
                </a:ext>
              </a:extLst>
            </p:cNvPr>
            <p:cNvSpPr>
              <a:spLocks/>
            </p:cNvSpPr>
            <p:nvPr/>
          </p:nvSpPr>
          <p:spPr bwMode="auto">
            <a:xfrm>
              <a:off x="1828801" y="436563"/>
              <a:ext cx="47625" cy="65088"/>
            </a:xfrm>
            <a:custGeom>
              <a:avLst/>
              <a:gdLst>
                <a:gd name="T0" fmla="*/ 44 w 59"/>
                <a:gd name="T1" fmla="*/ 36 h 79"/>
                <a:gd name="T2" fmla="*/ 37 w 59"/>
                <a:gd name="T3" fmla="*/ 34 h 79"/>
                <a:gd name="T4" fmla="*/ 30 w 59"/>
                <a:gd name="T5" fmla="*/ 31 h 79"/>
                <a:gd name="T6" fmla="*/ 24 w 59"/>
                <a:gd name="T7" fmla="*/ 29 h 79"/>
                <a:gd name="T8" fmla="*/ 20 w 59"/>
                <a:gd name="T9" fmla="*/ 26 h 79"/>
                <a:gd name="T10" fmla="*/ 18 w 59"/>
                <a:gd name="T11" fmla="*/ 21 h 79"/>
                <a:gd name="T12" fmla="*/ 22 w 59"/>
                <a:gd name="T13" fmla="*/ 14 h 79"/>
                <a:gd name="T14" fmla="*/ 32 w 59"/>
                <a:gd name="T15" fmla="*/ 12 h 79"/>
                <a:gd name="T16" fmla="*/ 52 w 59"/>
                <a:gd name="T17" fmla="*/ 20 h 79"/>
                <a:gd name="T18" fmla="*/ 58 w 59"/>
                <a:gd name="T19" fmla="*/ 10 h 79"/>
                <a:gd name="T20" fmla="*/ 55 w 59"/>
                <a:gd name="T21" fmla="*/ 8 h 79"/>
                <a:gd name="T22" fmla="*/ 46 w 59"/>
                <a:gd name="T23" fmla="*/ 3 h 79"/>
                <a:gd name="T24" fmla="*/ 32 w 59"/>
                <a:gd name="T25" fmla="*/ 0 h 79"/>
                <a:gd name="T26" fmla="*/ 12 w 59"/>
                <a:gd name="T27" fmla="*/ 7 h 79"/>
                <a:gd name="T28" fmla="*/ 4 w 59"/>
                <a:gd name="T29" fmla="*/ 23 h 79"/>
                <a:gd name="T30" fmla="*/ 6 w 59"/>
                <a:gd name="T31" fmla="*/ 31 h 79"/>
                <a:gd name="T32" fmla="*/ 11 w 59"/>
                <a:gd name="T33" fmla="*/ 37 h 79"/>
                <a:gd name="T34" fmla="*/ 15 w 59"/>
                <a:gd name="T35" fmla="*/ 40 h 79"/>
                <a:gd name="T36" fmla="*/ 19 w 59"/>
                <a:gd name="T37" fmla="*/ 42 h 79"/>
                <a:gd name="T38" fmla="*/ 23 w 59"/>
                <a:gd name="T39" fmla="*/ 44 h 79"/>
                <a:gd name="T40" fmla="*/ 29 w 59"/>
                <a:gd name="T41" fmla="*/ 45 h 79"/>
                <a:gd name="T42" fmla="*/ 33 w 59"/>
                <a:gd name="T43" fmla="*/ 47 h 79"/>
                <a:gd name="T44" fmla="*/ 38 w 59"/>
                <a:gd name="T45" fmla="*/ 49 h 79"/>
                <a:gd name="T46" fmla="*/ 42 w 59"/>
                <a:gd name="T47" fmla="*/ 52 h 79"/>
                <a:gd name="T48" fmla="*/ 45 w 59"/>
                <a:gd name="T49" fmla="*/ 57 h 79"/>
                <a:gd name="T50" fmla="*/ 41 w 59"/>
                <a:gd name="T51" fmla="*/ 65 h 79"/>
                <a:gd name="T52" fmla="*/ 30 w 59"/>
                <a:gd name="T53" fmla="*/ 67 h 79"/>
                <a:gd name="T54" fmla="*/ 18 w 59"/>
                <a:gd name="T55" fmla="*/ 64 h 79"/>
                <a:gd name="T56" fmla="*/ 8 w 59"/>
                <a:gd name="T57" fmla="*/ 57 h 79"/>
                <a:gd name="T58" fmla="*/ 0 w 59"/>
                <a:gd name="T59" fmla="*/ 66 h 79"/>
                <a:gd name="T60" fmla="*/ 12 w 59"/>
                <a:gd name="T61" fmla="*/ 74 h 79"/>
                <a:gd name="T62" fmla="*/ 30 w 59"/>
                <a:gd name="T63" fmla="*/ 79 h 79"/>
                <a:gd name="T64" fmla="*/ 52 w 59"/>
                <a:gd name="T65" fmla="*/ 72 h 79"/>
                <a:gd name="T66" fmla="*/ 59 w 59"/>
                <a:gd name="T67" fmla="*/ 55 h 79"/>
                <a:gd name="T68" fmla="*/ 44 w 59"/>
                <a:gd name="T69" fmla="*/ 36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9" h="79">
                  <a:moveTo>
                    <a:pt x="44" y="36"/>
                  </a:moveTo>
                  <a:cubicBezTo>
                    <a:pt x="43" y="36"/>
                    <a:pt x="41" y="35"/>
                    <a:pt x="37" y="34"/>
                  </a:cubicBezTo>
                  <a:cubicBezTo>
                    <a:pt x="34" y="33"/>
                    <a:pt x="31" y="32"/>
                    <a:pt x="30" y="31"/>
                  </a:cubicBezTo>
                  <a:cubicBezTo>
                    <a:pt x="27" y="30"/>
                    <a:pt x="25" y="30"/>
                    <a:pt x="24" y="29"/>
                  </a:cubicBezTo>
                  <a:cubicBezTo>
                    <a:pt x="23" y="29"/>
                    <a:pt x="22" y="28"/>
                    <a:pt x="20" y="26"/>
                  </a:cubicBezTo>
                  <a:cubicBezTo>
                    <a:pt x="19" y="25"/>
                    <a:pt x="18" y="23"/>
                    <a:pt x="18" y="21"/>
                  </a:cubicBezTo>
                  <a:cubicBezTo>
                    <a:pt x="18" y="18"/>
                    <a:pt x="19" y="15"/>
                    <a:pt x="22" y="14"/>
                  </a:cubicBezTo>
                  <a:cubicBezTo>
                    <a:pt x="24" y="12"/>
                    <a:pt x="28" y="12"/>
                    <a:pt x="32" y="12"/>
                  </a:cubicBezTo>
                  <a:cubicBezTo>
                    <a:pt x="39" y="12"/>
                    <a:pt x="46" y="14"/>
                    <a:pt x="52" y="20"/>
                  </a:cubicBezTo>
                  <a:cubicBezTo>
                    <a:pt x="58" y="10"/>
                    <a:pt x="58" y="10"/>
                    <a:pt x="58" y="10"/>
                  </a:cubicBezTo>
                  <a:cubicBezTo>
                    <a:pt x="58" y="10"/>
                    <a:pt x="57" y="9"/>
                    <a:pt x="55" y="8"/>
                  </a:cubicBezTo>
                  <a:cubicBezTo>
                    <a:pt x="53" y="6"/>
                    <a:pt x="50" y="5"/>
                    <a:pt x="46" y="3"/>
                  </a:cubicBezTo>
                  <a:cubicBezTo>
                    <a:pt x="41" y="1"/>
                    <a:pt x="37" y="0"/>
                    <a:pt x="32" y="0"/>
                  </a:cubicBezTo>
                  <a:cubicBezTo>
                    <a:pt x="23" y="0"/>
                    <a:pt x="17" y="3"/>
                    <a:pt x="12" y="7"/>
                  </a:cubicBezTo>
                  <a:cubicBezTo>
                    <a:pt x="7" y="11"/>
                    <a:pt x="4" y="16"/>
                    <a:pt x="4" y="23"/>
                  </a:cubicBezTo>
                  <a:cubicBezTo>
                    <a:pt x="4" y="26"/>
                    <a:pt x="5" y="29"/>
                    <a:pt x="6" y="31"/>
                  </a:cubicBezTo>
                  <a:cubicBezTo>
                    <a:pt x="7" y="33"/>
                    <a:pt x="8" y="35"/>
                    <a:pt x="11" y="37"/>
                  </a:cubicBezTo>
                  <a:cubicBezTo>
                    <a:pt x="13" y="39"/>
                    <a:pt x="14" y="40"/>
                    <a:pt x="15" y="40"/>
                  </a:cubicBezTo>
                  <a:cubicBezTo>
                    <a:pt x="16" y="41"/>
                    <a:pt x="18" y="41"/>
                    <a:pt x="19" y="42"/>
                  </a:cubicBezTo>
                  <a:cubicBezTo>
                    <a:pt x="20" y="43"/>
                    <a:pt x="22" y="43"/>
                    <a:pt x="23" y="44"/>
                  </a:cubicBezTo>
                  <a:cubicBezTo>
                    <a:pt x="25" y="44"/>
                    <a:pt x="27" y="45"/>
                    <a:pt x="29" y="45"/>
                  </a:cubicBezTo>
                  <a:cubicBezTo>
                    <a:pt x="31" y="46"/>
                    <a:pt x="32" y="47"/>
                    <a:pt x="33" y="47"/>
                  </a:cubicBezTo>
                  <a:cubicBezTo>
                    <a:pt x="35" y="48"/>
                    <a:pt x="37" y="48"/>
                    <a:pt x="38" y="49"/>
                  </a:cubicBezTo>
                  <a:cubicBezTo>
                    <a:pt x="39" y="49"/>
                    <a:pt x="41" y="50"/>
                    <a:pt x="42" y="52"/>
                  </a:cubicBezTo>
                  <a:cubicBezTo>
                    <a:pt x="44" y="53"/>
                    <a:pt x="45" y="55"/>
                    <a:pt x="45" y="57"/>
                  </a:cubicBezTo>
                  <a:cubicBezTo>
                    <a:pt x="45" y="61"/>
                    <a:pt x="44" y="63"/>
                    <a:pt x="41" y="65"/>
                  </a:cubicBezTo>
                  <a:cubicBezTo>
                    <a:pt x="38" y="66"/>
                    <a:pt x="35" y="67"/>
                    <a:pt x="30" y="67"/>
                  </a:cubicBezTo>
                  <a:cubicBezTo>
                    <a:pt x="26" y="67"/>
                    <a:pt x="22" y="66"/>
                    <a:pt x="18" y="64"/>
                  </a:cubicBezTo>
                  <a:cubicBezTo>
                    <a:pt x="14" y="62"/>
                    <a:pt x="10" y="59"/>
                    <a:pt x="8" y="57"/>
                  </a:cubicBezTo>
                  <a:cubicBezTo>
                    <a:pt x="0" y="66"/>
                    <a:pt x="0" y="66"/>
                    <a:pt x="0" y="66"/>
                  </a:cubicBezTo>
                  <a:cubicBezTo>
                    <a:pt x="3" y="69"/>
                    <a:pt x="7" y="71"/>
                    <a:pt x="12" y="74"/>
                  </a:cubicBezTo>
                  <a:cubicBezTo>
                    <a:pt x="17" y="77"/>
                    <a:pt x="23" y="79"/>
                    <a:pt x="30" y="79"/>
                  </a:cubicBezTo>
                  <a:cubicBezTo>
                    <a:pt x="39" y="79"/>
                    <a:pt x="47" y="76"/>
                    <a:pt x="52" y="72"/>
                  </a:cubicBezTo>
                  <a:cubicBezTo>
                    <a:pt x="57" y="67"/>
                    <a:pt x="59" y="62"/>
                    <a:pt x="59" y="55"/>
                  </a:cubicBezTo>
                  <a:cubicBezTo>
                    <a:pt x="59" y="47"/>
                    <a:pt x="54" y="40"/>
                    <a:pt x="44"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 name="Freeform 19">
              <a:extLst>
                <a:ext uri="{FF2B5EF4-FFF2-40B4-BE49-F238E27FC236}">
                  <a16:creationId xmlns:a16="http://schemas.microsoft.com/office/drawing/2014/main" id="{995386EE-0219-9B59-3015-DA98004633E3}"/>
                </a:ext>
              </a:extLst>
            </p:cNvPr>
            <p:cNvSpPr>
              <a:spLocks/>
            </p:cNvSpPr>
            <p:nvPr/>
          </p:nvSpPr>
          <p:spPr bwMode="auto">
            <a:xfrm>
              <a:off x="1960563" y="436563"/>
              <a:ext cx="36513" cy="63500"/>
            </a:xfrm>
            <a:custGeom>
              <a:avLst/>
              <a:gdLst>
                <a:gd name="T0" fmla="*/ 24 w 43"/>
                <a:gd name="T1" fmla="*/ 5 h 77"/>
                <a:gd name="T2" fmla="*/ 15 w 43"/>
                <a:gd name="T3" fmla="*/ 17 h 77"/>
                <a:gd name="T4" fmla="*/ 14 w 43"/>
                <a:gd name="T5" fmla="*/ 2 h 77"/>
                <a:gd name="T6" fmla="*/ 0 w 43"/>
                <a:gd name="T7" fmla="*/ 2 h 77"/>
                <a:gd name="T8" fmla="*/ 0 w 43"/>
                <a:gd name="T9" fmla="*/ 77 h 77"/>
                <a:gd name="T10" fmla="*/ 15 w 43"/>
                <a:gd name="T11" fmla="*/ 77 h 77"/>
                <a:gd name="T12" fmla="*/ 15 w 43"/>
                <a:gd name="T13" fmla="*/ 35 h 77"/>
                <a:gd name="T14" fmla="*/ 25 w 43"/>
                <a:gd name="T15" fmla="*/ 18 h 77"/>
                <a:gd name="T16" fmla="*/ 35 w 43"/>
                <a:gd name="T17" fmla="*/ 14 h 77"/>
                <a:gd name="T18" fmla="*/ 41 w 43"/>
                <a:gd name="T19" fmla="*/ 15 h 77"/>
                <a:gd name="T20" fmla="*/ 43 w 43"/>
                <a:gd name="T21" fmla="*/ 1 h 77"/>
                <a:gd name="T22" fmla="*/ 37 w 43"/>
                <a:gd name="T23" fmla="*/ 0 h 77"/>
                <a:gd name="T24" fmla="*/ 24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4" y="5"/>
                  </a:moveTo>
                  <a:cubicBezTo>
                    <a:pt x="20" y="8"/>
                    <a:pt x="17" y="12"/>
                    <a:pt x="15" y="17"/>
                  </a:cubicBezTo>
                  <a:cubicBezTo>
                    <a:pt x="14" y="2"/>
                    <a:pt x="14" y="2"/>
                    <a:pt x="14" y="2"/>
                  </a:cubicBezTo>
                  <a:cubicBezTo>
                    <a:pt x="0" y="2"/>
                    <a:pt x="0" y="2"/>
                    <a:pt x="0" y="2"/>
                  </a:cubicBezTo>
                  <a:cubicBezTo>
                    <a:pt x="0" y="77"/>
                    <a:pt x="0" y="77"/>
                    <a:pt x="0" y="77"/>
                  </a:cubicBezTo>
                  <a:cubicBezTo>
                    <a:pt x="15" y="77"/>
                    <a:pt x="15" y="77"/>
                    <a:pt x="15" y="77"/>
                  </a:cubicBezTo>
                  <a:cubicBezTo>
                    <a:pt x="15" y="35"/>
                    <a:pt x="15" y="35"/>
                    <a:pt x="15" y="35"/>
                  </a:cubicBezTo>
                  <a:cubicBezTo>
                    <a:pt x="16" y="27"/>
                    <a:pt x="19" y="22"/>
                    <a:pt x="25" y="18"/>
                  </a:cubicBezTo>
                  <a:cubicBezTo>
                    <a:pt x="28" y="16"/>
                    <a:pt x="32" y="14"/>
                    <a:pt x="35" y="14"/>
                  </a:cubicBezTo>
                  <a:cubicBezTo>
                    <a:pt x="38" y="14"/>
                    <a:pt x="40" y="15"/>
                    <a:pt x="41" y="15"/>
                  </a:cubicBezTo>
                  <a:cubicBezTo>
                    <a:pt x="43" y="1"/>
                    <a:pt x="43" y="1"/>
                    <a:pt x="43" y="1"/>
                  </a:cubicBezTo>
                  <a:cubicBezTo>
                    <a:pt x="37" y="0"/>
                    <a:pt x="37" y="0"/>
                    <a:pt x="37" y="0"/>
                  </a:cubicBezTo>
                  <a:cubicBezTo>
                    <a:pt x="32" y="0"/>
                    <a:pt x="28" y="2"/>
                    <a:pt x="24"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3" name="Freeform 20">
              <a:extLst>
                <a:ext uri="{FF2B5EF4-FFF2-40B4-BE49-F238E27FC236}">
                  <a16:creationId xmlns:a16="http://schemas.microsoft.com/office/drawing/2014/main" id="{2960E1C6-F590-264A-344E-7EF84C9D9013}"/>
                </a:ext>
              </a:extLst>
            </p:cNvPr>
            <p:cNvSpPr>
              <a:spLocks/>
            </p:cNvSpPr>
            <p:nvPr/>
          </p:nvSpPr>
          <p:spPr bwMode="auto">
            <a:xfrm>
              <a:off x="2000251" y="438150"/>
              <a:ext cx="58738" cy="85725"/>
            </a:xfrm>
            <a:custGeom>
              <a:avLst/>
              <a:gdLst>
                <a:gd name="T0" fmla="*/ 57 w 72"/>
                <a:gd name="T1" fmla="*/ 0 h 103"/>
                <a:gd name="T2" fmla="*/ 36 w 72"/>
                <a:gd name="T3" fmla="*/ 61 h 103"/>
                <a:gd name="T4" fmla="*/ 15 w 72"/>
                <a:gd name="T5" fmla="*/ 0 h 103"/>
                <a:gd name="T6" fmla="*/ 0 w 72"/>
                <a:gd name="T7" fmla="*/ 0 h 103"/>
                <a:gd name="T8" fmla="*/ 28 w 72"/>
                <a:gd name="T9" fmla="*/ 74 h 103"/>
                <a:gd name="T10" fmla="*/ 25 w 72"/>
                <a:gd name="T11" fmla="*/ 83 h 103"/>
                <a:gd name="T12" fmla="*/ 21 w 72"/>
                <a:gd name="T13" fmla="*/ 90 h 103"/>
                <a:gd name="T14" fmla="*/ 16 w 72"/>
                <a:gd name="T15" fmla="*/ 91 h 103"/>
                <a:gd name="T16" fmla="*/ 8 w 72"/>
                <a:gd name="T17" fmla="*/ 89 h 103"/>
                <a:gd name="T18" fmla="*/ 5 w 72"/>
                <a:gd name="T19" fmla="*/ 100 h 103"/>
                <a:gd name="T20" fmla="*/ 6 w 72"/>
                <a:gd name="T21" fmla="*/ 101 h 103"/>
                <a:gd name="T22" fmla="*/ 12 w 72"/>
                <a:gd name="T23" fmla="*/ 103 h 103"/>
                <a:gd name="T24" fmla="*/ 19 w 72"/>
                <a:gd name="T25" fmla="*/ 103 h 103"/>
                <a:gd name="T26" fmla="*/ 31 w 72"/>
                <a:gd name="T27" fmla="*/ 100 h 103"/>
                <a:gd name="T28" fmla="*/ 39 w 72"/>
                <a:gd name="T29" fmla="*/ 87 h 103"/>
                <a:gd name="T30" fmla="*/ 72 w 72"/>
                <a:gd name="T31" fmla="*/ 0 h 103"/>
                <a:gd name="T32" fmla="*/ 57 w 72"/>
                <a:gd name="T33"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103">
                  <a:moveTo>
                    <a:pt x="57" y="0"/>
                  </a:moveTo>
                  <a:cubicBezTo>
                    <a:pt x="36" y="61"/>
                    <a:pt x="36" y="61"/>
                    <a:pt x="36" y="61"/>
                  </a:cubicBezTo>
                  <a:cubicBezTo>
                    <a:pt x="15" y="0"/>
                    <a:pt x="15" y="0"/>
                    <a:pt x="15" y="0"/>
                  </a:cubicBezTo>
                  <a:cubicBezTo>
                    <a:pt x="0" y="0"/>
                    <a:pt x="0" y="0"/>
                    <a:pt x="0" y="0"/>
                  </a:cubicBezTo>
                  <a:cubicBezTo>
                    <a:pt x="28" y="74"/>
                    <a:pt x="28" y="74"/>
                    <a:pt x="28" y="74"/>
                  </a:cubicBezTo>
                  <a:cubicBezTo>
                    <a:pt x="25" y="83"/>
                    <a:pt x="25" y="83"/>
                    <a:pt x="25" y="83"/>
                  </a:cubicBezTo>
                  <a:cubicBezTo>
                    <a:pt x="24" y="87"/>
                    <a:pt x="22" y="89"/>
                    <a:pt x="21" y="90"/>
                  </a:cubicBezTo>
                  <a:cubicBezTo>
                    <a:pt x="20" y="91"/>
                    <a:pt x="18" y="91"/>
                    <a:pt x="16" y="91"/>
                  </a:cubicBezTo>
                  <a:cubicBezTo>
                    <a:pt x="14" y="91"/>
                    <a:pt x="11" y="91"/>
                    <a:pt x="8" y="89"/>
                  </a:cubicBezTo>
                  <a:cubicBezTo>
                    <a:pt x="5" y="100"/>
                    <a:pt x="5" y="100"/>
                    <a:pt x="5" y="100"/>
                  </a:cubicBezTo>
                  <a:cubicBezTo>
                    <a:pt x="6" y="101"/>
                    <a:pt x="6" y="101"/>
                    <a:pt x="6" y="101"/>
                  </a:cubicBezTo>
                  <a:cubicBezTo>
                    <a:pt x="7" y="102"/>
                    <a:pt x="9" y="102"/>
                    <a:pt x="12" y="103"/>
                  </a:cubicBezTo>
                  <a:cubicBezTo>
                    <a:pt x="14" y="103"/>
                    <a:pt x="17" y="103"/>
                    <a:pt x="19" y="103"/>
                  </a:cubicBezTo>
                  <a:cubicBezTo>
                    <a:pt x="24" y="103"/>
                    <a:pt x="28" y="102"/>
                    <a:pt x="31" y="100"/>
                  </a:cubicBezTo>
                  <a:cubicBezTo>
                    <a:pt x="34" y="97"/>
                    <a:pt x="36" y="93"/>
                    <a:pt x="39" y="87"/>
                  </a:cubicBezTo>
                  <a:cubicBezTo>
                    <a:pt x="72" y="0"/>
                    <a:pt x="72" y="0"/>
                    <a:pt x="72" y="0"/>
                  </a:cubicBezTo>
                  <a:lnTo>
                    <a:pt x="5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4" name="Freeform 21">
              <a:extLst>
                <a:ext uri="{FF2B5EF4-FFF2-40B4-BE49-F238E27FC236}">
                  <a16:creationId xmlns:a16="http://schemas.microsoft.com/office/drawing/2014/main" id="{8279F213-F01D-0BA8-7DEC-BF8F2017D953}"/>
                </a:ext>
              </a:extLst>
            </p:cNvPr>
            <p:cNvSpPr>
              <a:spLocks noEditPoints="1"/>
            </p:cNvSpPr>
            <p:nvPr/>
          </p:nvSpPr>
          <p:spPr bwMode="auto">
            <a:xfrm>
              <a:off x="1547813" y="-96838"/>
              <a:ext cx="352425" cy="422275"/>
            </a:xfrm>
            <a:custGeom>
              <a:avLst/>
              <a:gdLst>
                <a:gd name="T0" fmla="*/ 327 w 425"/>
                <a:gd name="T1" fmla="*/ 247 h 510"/>
                <a:gd name="T2" fmla="*/ 415 w 425"/>
                <a:gd name="T3" fmla="*/ 130 h 510"/>
                <a:gd name="T4" fmla="*/ 268 w 425"/>
                <a:gd name="T5" fmla="*/ 0 h 510"/>
                <a:gd name="T6" fmla="*/ 0 w 425"/>
                <a:gd name="T7" fmla="*/ 0 h 510"/>
                <a:gd name="T8" fmla="*/ 0 w 425"/>
                <a:gd name="T9" fmla="*/ 510 h 510"/>
                <a:gd name="T10" fmla="*/ 277 w 425"/>
                <a:gd name="T11" fmla="*/ 510 h 510"/>
                <a:gd name="T12" fmla="*/ 425 w 425"/>
                <a:gd name="T13" fmla="*/ 373 h 510"/>
                <a:gd name="T14" fmla="*/ 327 w 425"/>
                <a:gd name="T15" fmla="*/ 247 h 510"/>
                <a:gd name="T16" fmla="*/ 109 w 425"/>
                <a:gd name="T17" fmla="*/ 92 h 510"/>
                <a:gd name="T18" fmla="*/ 245 w 425"/>
                <a:gd name="T19" fmla="*/ 92 h 510"/>
                <a:gd name="T20" fmla="*/ 304 w 425"/>
                <a:gd name="T21" fmla="*/ 148 h 510"/>
                <a:gd name="T22" fmla="*/ 245 w 425"/>
                <a:gd name="T23" fmla="*/ 205 h 510"/>
                <a:gd name="T24" fmla="*/ 109 w 425"/>
                <a:gd name="T25" fmla="*/ 205 h 510"/>
                <a:gd name="T26" fmla="*/ 109 w 425"/>
                <a:gd name="T27" fmla="*/ 92 h 510"/>
                <a:gd name="T28" fmla="*/ 249 w 425"/>
                <a:gd name="T29" fmla="*/ 417 h 510"/>
                <a:gd name="T30" fmla="*/ 249 w 425"/>
                <a:gd name="T31" fmla="*/ 418 h 510"/>
                <a:gd name="T32" fmla="*/ 109 w 425"/>
                <a:gd name="T33" fmla="*/ 418 h 510"/>
                <a:gd name="T34" fmla="*/ 109 w 425"/>
                <a:gd name="T35" fmla="*/ 298 h 510"/>
                <a:gd name="T36" fmla="*/ 249 w 425"/>
                <a:gd name="T37" fmla="*/ 298 h 510"/>
                <a:gd name="T38" fmla="*/ 315 w 425"/>
                <a:gd name="T39" fmla="*/ 357 h 510"/>
                <a:gd name="T40" fmla="*/ 249 w 425"/>
                <a:gd name="T41" fmla="*/ 417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25" h="510">
                  <a:moveTo>
                    <a:pt x="327" y="247"/>
                  </a:moveTo>
                  <a:cubicBezTo>
                    <a:pt x="375" y="237"/>
                    <a:pt x="415" y="194"/>
                    <a:pt x="415" y="130"/>
                  </a:cubicBezTo>
                  <a:cubicBezTo>
                    <a:pt x="415" y="62"/>
                    <a:pt x="365" y="0"/>
                    <a:pt x="268" y="0"/>
                  </a:cubicBezTo>
                  <a:cubicBezTo>
                    <a:pt x="0" y="0"/>
                    <a:pt x="0" y="0"/>
                    <a:pt x="0" y="0"/>
                  </a:cubicBezTo>
                  <a:cubicBezTo>
                    <a:pt x="0" y="510"/>
                    <a:pt x="0" y="510"/>
                    <a:pt x="0" y="510"/>
                  </a:cubicBezTo>
                  <a:cubicBezTo>
                    <a:pt x="277" y="510"/>
                    <a:pt x="277" y="510"/>
                    <a:pt x="277" y="510"/>
                  </a:cubicBezTo>
                  <a:cubicBezTo>
                    <a:pt x="374" y="510"/>
                    <a:pt x="425" y="449"/>
                    <a:pt x="425" y="373"/>
                  </a:cubicBezTo>
                  <a:cubicBezTo>
                    <a:pt x="425" y="309"/>
                    <a:pt x="381" y="256"/>
                    <a:pt x="327" y="247"/>
                  </a:cubicBezTo>
                  <a:close/>
                  <a:moveTo>
                    <a:pt x="109" y="92"/>
                  </a:moveTo>
                  <a:cubicBezTo>
                    <a:pt x="245" y="92"/>
                    <a:pt x="245" y="92"/>
                    <a:pt x="245" y="92"/>
                  </a:cubicBezTo>
                  <a:cubicBezTo>
                    <a:pt x="281" y="92"/>
                    <a:pt x="304" y="117"/>
                    <a:pt x="304" y="148"/>
                  </a:cubicBezTo>
                  <a:cubicBezTo>
                    <a:pt x="304" y="181"/>
                    <a:pt x="281" y="205"/>
                    <a:pt x="245" y="205"/>
                  </a:cubicBezTo>
                  <a:cubicBezTo>
                    <a:pt x="109" y="205"/>
                    <a:pt x="109" y="205"/>
                    <a:pt x="109" y="205"/>
                  </a:cubicBezTo>
                  <a:lnTo>
                    <a:pt x="109" y="92"/>
                  </a:lnTo>
                  <a:close/>
                  <a:moveTo>
                    <a:pt x="249" y="417"/>
                  </a:moveTo>
                  <a:cubicBezTo>
                    <a:pt x="249" y="418"/>
                    <a:pt x="249" y="418"/>
                    <a:pt x="249" y="418"/>
                  </a:cubicBezTo>
                  <a:cubicBezTo>
                    <a:pt x="109" y="418"/>
                    <a:pt x="109" y="418"/>
                    <a:pt x="109" y="418"/>
                  </a:cubicBezTo>
                  <a:cubicBezTo>
                    <a:pt x="109" y="298"/>
                    <a:pt x="109" y="298"/>
                    <a:pt x="109" y="298"/>
                  </a:cubicBezTo>
                  <a:cubicBezTo>
                    <a:pt x="249" y="298"/>
                    <a:pt x="249" y="298"/>
                    <a:pt x="249" y="298"/>
                  </a:cubicBezTo>
                  <a:cubicBezTo>
                    <a:pt x="292" y="298"/>
                    <a:pt x="315" y="325"/>
                    <a:pt x="315" y="357"/>
                  </a:cubicBezTo>
                  <a:cubicBezTo>
                    <a:pt x="315" y="394"/>
                    <a:pt x="290" y="417"/>
                    <a:pt x="249" y="4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5" name="Freeform 22">
              <a:extLst>
                <a:ext uri="{FF2B5EF4-FFF2-40B4-BE49-F238E27FC236}">
                  <a16:creationId xmlns:a16="http://schemas.microsoft.com/office/drawing/2014/main" id="{05C0F3AF-1E64-F4C9-5564-207AB298F6B9}"/>
                </a:ext>
              </a:extLst>
            </p:cNvPr>
            <p:cNvSpPr>
              <a:spLocks/>
            </p:cNvSpPr>
            <p:nvPr/>
          </p:nvSpPr>
          <p:spPr bwMode="auto">
            <a:xfrm>
              <a:off x="1139826" y="-103188"/>
              <a:ext cx="347663" cy="436563"/>
            </a:xfrm>
            <a:custGeom>
              <a:avLst/>
              <a:gdLst>
                <a:gd name="T0" fmla="*/ 59 w 420"/>
                <a:gd name="T1" fmla="*/ 363 h 527"/>
                <a:gd name="T2" fmla="*/ 221 w 420"/>
                <a:gd name="T3" fmla="*/ 431 h 527"/>
                <a:gd name="T4" fmla="*/ 310 w 420"/>
                <a:gd name="T5" fmla="*/ 374 h 527"/>
                <a:gd name="T6" fmla="*/ 207 w 420"/>
                <a:gd name="T7" fmla="*/ 309 h 527"/>
                <a:gd name="T8" fmla="*/ 17 w 420"/>
                <a:gd name="T9" fmla="*/ 154 h 527"/>
                <a:gd name="T10" fmla="*/ 210 w 420"/>
                <a:gd name="T11" fmla="*/ 0 h 527"/>
                <a:gd name="T12" fmla="*/ 409 w 420"/>
                <a:gd name="T13" fmla="*/ 71 h 527"/>
                <a:gd name="T14" fmla="*/ 349 w 420"/>
                <a:gd name="T15" fmla="*/ 151 h 527"/>
                <a:gd name="T16" fmla="*/ 203 w 420"/>
                <a:gd name="T17" fmla="*/ 95 h 527"/>
                <a:gd name="T18" fmla="*/ 128 w 420"/>
                <a:gd name="T19" fmla="*/ 147 h 527"/>
                <a:gd name="T20" fmla="*/ 229 w 420"/>
                <a:gd name="T21" fmla="*/ 206 h 527"/>
                <a:gd name="T22" fmla="*/ 420 w 420"/>
                <a:gd name="T23" fmla="*/ 363 h 527"/>
                <a:gd name="T24" fmla="*/ 216 w 420"/>
                <a:gd name="T25" fmla="*/ 527 h 527"/>
                <a:gd name="T26" fmla="*/ 0 w 420"/>
                <a:gd name="T27" fmla="*/ 446 h 527"/>
                <a:gd name="T28" fmla="*/ 59 w 420"/>
                <a:gd name="T29" fmla="*/ 363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0" h="527">
                  <a:moveTo>
                    <a:pt x="59" y="363"/>
                  </a:moveTo>
                  <a:cubicBezTo>
                    <a:pt x="95" y="400"/>
                    <a:pt x="151" y="431"/>
                    <a:pt x="221" y="431"/>
                  </a:cubicBezTo>
                  <a:cubicBezTo>
                    <a:pt x="281" y="431"/>
                    <a:pt x="310" y="403"/>
                    <a:pt x="310" y="374"/>
                  </a:cubicBezTo>
                  <a:cubicBezTo>
                    <a:pt x="310" y="336"/>
                    <a:pt x="266" y="323"/>
                    <a:pt x="207" y="309"/>
                  </a:cubicBezTo>
                  <a:cubicBezTo>
                    <a:pt x="124" y="290"/>
                    <a:pt x="17" y="267"/>
                    <a:pt x="17" y="154"/>
                  </a:cubicBezTo>
                  <a:cubicBezTo>
                    <a:pt x="17" y="69"/>
                    <a:pt x="90" y="0"/>
                    <a:pt x="210" y="0"/>
                  </a:cubicBezTo>
                  <a:cubicBezTo>
                    <a:pt x="291" y="0"/>
                    <a:pt x="359" y="24"/>
                    <a:pt x="409" y="71"/>
                  </a:cubicBezTo>
                  <a:cubicBezTo>
                    <a:pt x="349" y="151"/>
                    <a:pt x="349" y="151"/>
                    <a:pt x="349" y="151"/>
                  </a:cubicBezTo>
                  <a:cubicBezTo>
                    <a:pt x="308" y="113"/>
                    <a:pt x="253" y="95"/>
                    <a:pt x="203" y="95"/>
                  </a:cubicBezTo>
                  <a:cubicBezTo>
                    <a:pt x="154" y="95"/>
                    <a:pt x="128" y="117"/>
                    <a:pt x="128" y="147"/>
                  </a:cubicBezTo>
                  <a:cubicBezTo>
                    <a:pt x="128" y="182"/>
                    <a:pt x="170" y="192"/>
                    <a:pt x="229" y="206"/>
                  </a:cubicBezTo>
                  <a:cubicBezTo>
                    <a:pt x="313" y="225"/>
                    <a:pt x="420" y="250"/>
                    <a:pt x="420" y="363"/>
                  </a:cubicBezTo>
                  <a:cubicBezTo>
                    <a:pt x="420" y="457"/>
                    <a:pt x="353" y="527"/>
                    <a:pt x="216" y="527"/>
                  </a:cubicBezTo>
                  <a:cubicBezTo>
                    <a:pt x="118" y="527"/>
                    <a:pt x="48" y="494"/>
                    <a:pt x="0" y="446"/>
                  </a:cubicBezTo>
                  <a:lnTo>
                    <a:pt x="59" y="3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6" name="Rectangle 23">
              <a:extLst>
                <a:ext uri="{FF2B5EF4-FFF2-40B4-BE49-F238E27FC236}">
                  <a16:creationId xmlns:a16="http://schemas.microsoft.com/office/drawing/2014/main" id="{5308E799-0736-BCF1-CC1A-3F3E2248F93B}"/>
                </a:ext>
              </a:extLst>
            </p:cNvPr>
            <p:cNvSpPr>
              <a:spLocks noChangeArrowheads="1"/>
            </p:cNvSpPr>
            <p:nvPr/>
          </p:nvSpPr>
          <p:spPr bwMode="auto">
            <a:xfrm>
              <a:off x="1968501" y="-96838"/>
              <a:ext cx="88900" cy="422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7" name="Freeform 24">
              <a:extLst>
                <a:ext uri="{FF2B5EF4-FFF2-40B4-BE49-F238E27FC236}">
                  <a16:creationId xmlns:a16="http://schemas.microsoft.com/office/drawing/2014/main" id="{D9308C71-8329-D144-E136-1D34018B4D56}"/>
                </a:ext>
              </a:extLst>
            </p:cNvPr>
            <p:cNvSpPr>
              <a:spLocks noEditPoints="1"/>
            </p:cNvSpPr>
            <p:nvPr/>
          </p:nvSpPr>
          <p:spPr bwMode="auto">
            <a:xfrm>
              <a:off x="2498726" y="-31750"/>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7 h 136"/>
                <a:gd name="T12" fmla="*/ 113 w 113"/>
                <a:gd name="T13" fmla="*/ 68 h 136"/>
                <a:gd name="T14" fmla="*/ 92 w 113"/>
                <a:gd name="T15" fmla="*/ 119 h 136"/>
                <a:gd name="T16" fmla="*/ 78 w 113"/>
                <a:gd name="T17" fmla="*/ 28 h 136"/>
                <a:gd name="T18" fmla="*/ 45 w 113"/>
                <a:gd name="T19" fmla="*/ 16 h 136"/>
                <a:gd name="T20" fmla="*/ 20 w 113"/>
                <a:gd name="T21" fmla="*/ 16 h 136"/>
                <a:gd name="T22" fmla="*/ 20 w 113"/>
                <a:gd name="T23" fmla="*/ 120 h 136"/>
                <a:gd name="T24" fmla="*/ 45 w 113"/>
                <a:gd name="T25" fmla="*/ 120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6"/>
                    <a:pt x="92" y="17"/>
                  </a:cubicBezTo>
                  <a:cubicBezTo>
                    <a:pt x="103" y="28"/>
                    <a:pt x="113" y="44"/>
                    <a:pt x="113" y="68"/>
                  </a:cubicBezTo>
                  <a:cubicBezTo>
                    <a:pt x="113" y="91"/>
                    <a:pt x="104" y="108"/>
                    <a:pt x="92" y="119"/>
                  </a:cubicBezTo>
                  <a:close/>
                  <a:moveTo>
                    <a:pt x="78" y="28"/>
                  </a:moveTo>
                  <a:cubicBezTo>
                    <a:pt x="70" y="20"/>
                    <a:pt x="59" y="16"/>
                    <a:pt x="45" y="16"/>
                  </a:cubicBezTo>
                  <a:cubicBezTo>
                    <a:pt x="20" y="16"/>
                    <a:pt x="20" y="16"/>
                    <a:pt x="20" y="16"/>
                  </a:cubicBezTo>
                  <a:cubicBezTo>
                    <a:pt x="20" y="120"/>
                    <a:pt x="20" y="120"/>
                    <a:pt x="20" y="120"/>
                  </a:cubicBezTo>
                  <a:cubicBezTo>
                    <a:pt x="45" y="120"/>
                    <a:pt x="45" y="120"/>
                    <a:pt x="45" y="120"/>
                  </a:cubicBezTo>
                  <a:cubicBezTo>
                    <a:pt x="58" y="120"/>
                    <a:pt x="69" y="116"/>
                    <a:pt x="78" y="107"/>
                  </a:cubicBezTo>
                  <a:cubicBezTo>
                    <a:pt x="87" y="98"/>
                    <a:pt x="92" y="85"/>
                    <a:pt x="92" y="68"/>
                  </a:cubicBezTo>
                  <a:cubicBezTo>
                    <a:pt x="92" y="51"/>
                    <a:pt x="87" y="37"/>
                    <a:pt x="7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8" name="Freeform 25">
              <a:extLst>
                <a:ext uri="{FF2B5EF4-FFF2-40B4-BE49-F238E27FC236}">
                  <a16:creationId xmlns:a16="http://schemas.microsoft.com/office/drawing/2014/main" id="{9B065B41-2B00-5183-95B8-2C97D2776E9F}"/>
                </a:ext>
              </a:extLst>
            </p:cNvPr>
            <p:cNvSpPr>
              <a:spLocks/>
            </p:cNvSpPr>
            <p:nvPr/>
          </p:nvSpPr>
          <p:spPr bwMode="auto">
            <a:xfrm>
              <a:off x="2611438" y="-3175"/>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9" name="Freeform 26">
              <a:extLst>
                <a:ext uri="{FF2B5EF4-FFF2-40B4-BE49-F238E27FC236}">
                  <a16:creationId xmlns:a16="http://schemas.microsoft.com/office/drawing/2014/main" id="{AEBBA209-4388-44E3-1F5D-110C6416935E}"/>
                </a:ext>
              </a:extLst>
            </p:cNvPr>
            <p:cNvSpPr>
              <a:spLocks noEditPoints="1"/>
            </p:cNvSpPr>
            <p:nvPr/>
          </p:nvSpPr>
          <p:spPr bwMode="auto">
            <a:xfrm>
              <a:off x="2670176" y="-36513"/>
              <a:ext cx="20638" cy="117475"/>
            </a:xfrm>
            <a:custGeom>
              <a:avLst/>
              <a:gdLst>
                <a:gd name="T0" fmla="*/ 13 w 25"/>
                <a:gd name="T1" fmla="*/ 24 h 143"/>
                <a:gd name="T2" fmla="*/ 0 w 25"/>
                <a:gd name="T3" fmla="*/ 12 h 143"/>
                <a:gd name="T4" fmla="*/ 13 w 25"/>
                <a:gd name="T5" fmla="*/ 0 h 143"/>
                <a:gd name="T6" fmla="*/ 25 w 25"/>
                <a:gd name="T7" fmla="*/ 12 h 143"/>
                <a:gd name="T8" fmla="*/ 13 w 25"/>
                <a:gd name="T9" fmla="*/ 24 h 143"/>
                <a:gd name="T10" fmla="*/ 4 w 25"/>
                <a:gd name="T11" fmla="*/ 143 h 143"/>
                <a:gd name="T12" fmla="*/ 4 w 25"/>
                <a:gd name="T13" fmla="*/ 44 h 143"/>
                <a:gd name="T14" fmla="*/ 22 w 25"/>
                <a:gd name="T15" fmla="*/ 44 h 143"/>
                <a:gd name="T16" fmla="*/ 22 w 25"/>
                <a:gd name="T17" fmla="*/ 143 h 143"/>
                <a:gd name="T18" fmla="*/ 4 w 25"/>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3">
                  <a:moveTo>
                    <a:pt x="13" y="24"/>
                  </a:moveTo>
                  <a:cubicBezTo>
                    <a:pt x="6" y="24"/>
                    <a:pt x="0" y="19"/>
                    <a:pt x="0" y="12"/>
                  </a:cubicBezTo>
                  <a:cubicBezTo>
                    <a:pt x="0" y="5"/>
                    <a:pt x="6" y="0"/>
                    <a:pt x="13" y="0"/>
                  </a:cubicBezTo>
                  <a:cubicBezTo>
                    <a:pt x="20" y="0"/>
                    <a:pt x="25" y="5"/>
                    <a:pt x="25" y="12"/>
                  </a:cubicBezTo>
                  <a:cubicBezTo>
                    <a:pt x="25"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0" name="Freeform 27">
              <a:extLst>
                <a:ext uri="{FF2B5EF4-FFF2-40B4-BE49-F238E27FC236}">
                  <a16:creationId xmlns:a16="http://schemas.microsoft.com/office/drawing/2014/main" id="{4524D336-2EEE-036C-C9C9-0D5F156C9443}"/>
                </a:ext>
              </a:extLst>
            </p:cNvPr>
            <p:cNvSpPr>
              <a:spLocks/>
            </p:cNvSpPr>
            <p:nvPr/>
          </p:nvSpPr>
          <p:spPr bwMode="auto">
            <a:xfrm>
              <a:off x="2701926" y="-1588"/>
              <a:ext cx="80963" cy="82550"/>
            </a:xfrm>
            <a:custGeom>
              <a:avLst/>
              <a:gdLst>
                <a:gd name="T0" fmla="*/ 31 w 51"/>
                <a:gd name="T1" fmla="*/ 52 h 52"/>
                <a:gd name="T2" fmla="*/ 20 w 51"/>
                <a:gd name="T3" fmla="*/ 52 h 52"/>
                <a:gd name="T4" fmla="*/ 0 w 51"/>
                <a:gd name="T5" fmla="*/ 0 h 52"/>
                <a:gd name="T6" fmla="*/ 11 w 51"/>
                <a:gd name="T7" fmla="*/ 0 h 52"/>
                <a:gd name="T8" fmla="*/ 25 w 51"/>
                <a:gd name="T9" fmla="*/ 42 h 52"/>
                <a:gd name="T10" fmla="*/ 40 w 51"/>
                <a:gd name="T11" fmla="*/ 0 h 52"/>
                <a:gd name="T12" fmla="*/ 51 w 51"/>
                <a:gd name="T13" fmla="*/ 0 h 52"/>
                <a:gd name="T14" fmla="*/ 31 w 51"/>
                <a:gd name="T15" fmla="*/ 52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52">
                  <a:moveTo>
                    <a:pt x="31" y="52"/>
                  </a:moveTo>
                  <a:lnTo>
                    <a:pt x="20" y="52"/>
                  </a:lnTo>
                  <a:lnTo>
                    <a:pt x="0" y="0"/>
                  </a:lnTo>
                  <a:lnTo>
                    <a:pt x="11" y="0"/>
                  </a:lnTo>
                  <a:lnTo>
                    <a:pt x="25" y="42"/>
                  </a:lnTo>
                  <a:lnTo>
                    <a:pt x="40" y="0"/>
                  </a:lnTo>
                  <a:lnTo>
                    <a:pt x="51" y="0"/>
                  </a:lnTo>
                  <a:lnTo>
                    <a:pt x="31" y="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1" name="Freeform 28">
              <a:extLst>
                <a:ext uri="{FF2B5EF4-FFF2-40B4-BE49-F238E27FC236}">
                  <a16:creationId xmlns:a16="http://schemas.microsoft.com/office/drawing/2014/main" id="{7957D02A-F6AA-E7FB-776F-5DF982079E20}"/>
                </a:ext>
              </a:extLst>
            </p:cNvPr>
            <p:cNvSpPr>
              <a:spLocks noEditPoints="1"/>
            </p:cNvSpPr>
            <p:nvPr/>
          </p:nvSpPr>
          <p:spPr bwMode="auto">
            <a:xfrm>
              <a:off x="2789238" y="-3175"/>
              <a:ext cx="74613" cy="85725"/>
            </a:xfrm>
            <a:custGeom>
              <a:avLst/>
              <a:gdLst>
                <a:gd name="T0" fmla="*/ 20 w 90"/>
                <a:gd name="T1" fmla="*/ 56 h 103"/>
                <a:gd name="T2" fmla="*/ 49 w 90"/>
                <a:gd name="T3" fmla="*/ 88 h 103"/>
                <a:gd name="T4" fmla="*/ 80 w 90"/>
                <a:gd name="T5" fmla="*/ 77 h 103"/>
                <a:gd name="T6" fmla="*/ 87 w 90"/>
                <a:gd name="T7" fmla="*/ 89 h 103"/>
                <a:gd name="T8" fmla="*/ 47 w 90"/>
                <a:gd name="T9" fmla="*/ 103 h 103"/>
                <a:gd name="T10" fmla="*/ 0 w 90"/>
                <a:gd name="T11" fmla="*/ 52 h 103"/>
                <a:gd name="T12" fmla="*/ 47 w 90"/>
                <a:gd name="T13" fmla="*/ 0 h 103"/>
                <a:gd name="T14" fmla="*/ 90 w 90"/>
                <a:gd name="T15" fmla="*/ 49 h 103"/>
                <a:gd name="T16" fmla="*/ 90 w 90"/>
                <a:gd name="T17" fmla="*/ 56 h 103"/>
                <a:gd name="T18" fmla="*/ 20 w 90"/>
                <a:gd name="T19" fmla="*/ 56 h 103"/>
                <a:gd name="T20" fmla="*/ 46 w 90"/>
                <a:gd name="T21" fmla="*/ 15 h 103"/>
                <a:gd name="T22" fmla="*/ 19 w 90"/>
                <a:gd name="T23" fmla="*/ 43 h 103"/>
                <a:gd name="T24" fmla="*/ 71 w 90"/>
                <a:gd name="T25" fmla="*/ 43 h 103"/>
                <a:gd name="T26" fmla="*/ 46 w 90"/>
                <a:gd name="T27" fmla="*/ 15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6"/>
                    <a:pt x="31" y="88"/>
                    <a:pt x="49" y="88"/>
                  </a:cubicBezTo>
                  <a:cubicBezTo>
                    <a:pt x="68" y="88"/>
                    <a:pt x="79" y="78"/>
                    <a:pt x="80" y="77"/>
                  </a:cubicBezTo>
                  <a:cubicBezTo>
                    <a:pt x="87" y="89"/>
                    <a:pt x="87" y="89"/>
                    <a:pt x="87" y="89"/>
                  </a:cubicBezTo>
                  <a:cubicBezTo>
                    <a:pt x="87" y="89"/>
                    <a:pt x="74" y="103"/>
                    <a:pt x="47" y="103"/>
                  </a:cubicBezTo>
                  <a:cubicBezTo>
                    <a:pt x="20" y="103"/>
                    <a:pt x="0" y="85"/>
                    <a:pt x="0" y="52"/>
                  </a:cubicBezTo>
                  <a:cubicBezTo>
                    <a:pt x="0" y="20"/>
                    <a:pt x="21" y="0"/>
                    <a:pt x="47" y="0"/>
                  </a:cubicBezTo>
                  <a:cubicBezTo>
                    <a:pt x="74" y="0"/>
                    <a:pt x="90" y="20"/>
                    <a:pt x="90" y="49"/>
                  </a:cubicBezTo>
                  <a:cubicBezTo>
                    <a:pt x="90" y="56"/>
                    <a:pt x="90" y="56"/>
                    <a:pt x="90" y="56"/>
                  </a:cubicBezTo>
                  <a:cubicBezTo>
                    <a:pt x="20" y="56"/>
                    <a:pt x="20" y="56"/>
                    <a:pt x="20" y="56"/>
                  </a:cubicBezTo>
                  <a:close/>
                  <a:moveTo>
                    <a:pt x="46" y="15"/>
                  </a:moveTo>
                  <a:cubicBezTo>
                    <a:pt x="28" y="15"/>
                    <a:pt x="20" y="30"/>
                    <a:pt x="19" y="43"/>
                  </a:cubicBezTo>
                  <a:cubicBezTo>
                    <a:pt x="71" y="43"/>
                    <a:pt x="71" y="43"/>
                    <a:pt x="71" y="43"/>
                  </a:cubicBezTo>
                  <a:cubicBezTo>
                    <a:pt x="71" y="28"/>
                    <a:pt x="64" y="15"/>
                    <a:pt x="46"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2" name="Freeform 29">
              <a:extLst>
                <a:ext uri="{FF2B5EF4-FFF2-40B4-BE49-F238E27FC236}">
                  <a16:creationId xmlns:a16="http://schemas.microsoft.com/office/drawing/2014/main" id="{C091E53F-E8FB-D219-1C2C-C8CDF3A477E2}"/>
                </a:ext>
              </a:extLst>
            </p:cNvPr>
            <p:cNvSpPr>
              <a:spLocks/>
            </p:cNvSpPr>
            <p:nvPr/>
          </p:nvSpPr>
          <p:spPr bwMode="auto">
            <a:xfrm>
              <a:off x="2882901" y="-3175"/>
              <a:ext cx="68263" cy="84138"/>
            </a:xfrm>
            <a:custGeom>
              <a:avLst/>
              <a:gdLst>
                <a:gd name="T0" fmla="*/ 65 w 84"/>
                <a:gd name="T1" fmla="*/ 101 h 101"/>
                <a:gd name="T2" fmla="*/ 65 w 84"/>
                <a:gd name="T3" fmla="*/ 42 h 101"/>
                <a:gd name="T4" fmla="*/ 45 w 84"/>
                <a:gd name="T5" fmla="*/ 16 h 101"/>
                <a:gd name="T6" fmla="*/ 18 w 84"/>
                <a:gd name="T7" fmla="*/ 42 h 101"/>
                <a:gd name="T8" fmla="*/ 18 w 84"/>
                <a:gd name="T9" fmla="*/ 101 h 101"/>
                <a:gd name="T10" fmla="*/ 0 w 84"/>
                <a:gd name="T11" fmla="*/ 101 h 101"/>
                <a:gd name="T12" fmla="*/ 0 w 84"/>
                <a:gd name="T13" fmla="*/ 2 h 101"/>
                <a:gd name="T14" fmla="*/ 17 w 84"/>
                <a:gd name="T15" fmla="*/ 2 h 101"/>
                <a:gd name="T16" fmla="*/ 18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0" y="32"/>
                    <a:pt x="18" y="42"/>
                  </a:cubicBezTo>
                  <a:cubicBezTo>
                    <a:pt x="18" y="101"/>
                    <a:pt x="18" y="101"/>
                    <a:pt x="18" y="101"/>
                  </a:cubicBezTo>
                  <a:cubicBezTo>
                    <a:pt x="0" y="101"/>
                    <a:pt x="0" y="101"/>
                    <a:pt x="0" y="101"/>
                  </a:cubicBezTo>
                  <a:cubicBezTo>
                    <a:pt x="0" y="2"/>
                    <a:pt x="0" y="2"/>
                    <a:pt x="0" y="2"/>
                  </a:cubicBezTo>
                  <a:cubicBezTo>
                    <a:pt x="17" y="2"/>
                    <a:pt x="17" y="2"/>
                    <a:pt x="17" y="2"/>
                  </a:cubicBezTo>
                  <a:cubicBezTo>
                    <a:pt x="18" y="20"/>
                    <a:pt x="18" y="20"/>
                    <a:pt x="18"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3" name="Freeform 30">
              <a:extLst>
                <a:ext uri="{FF2B5EF4-FFF2-40B4-BE49-F238E27FC236}">
                  <a16:creationId xmlns:a16="http://schemas.microsoft.com/office/drawing/2014/main" id="{D8C0F936-155F-B9D3-105E-CB4A7E9C8F31}"/>
                </a:ext>
              </a:extLst>
            </p:cNvPr>
            <p:cNvSpPr>
              <a:spLocks noEditPoints="1"/>
            </p:cNvSpPr>
            <p:nvPr/>
          </p:nvSpPr>
          <p:spPr bwMode="auto">
            <a:xfrm>
              <a:off x="3006726" y="-34925"/>
              <a:ext cx="79375" cy="117475"/>
            </a:xfrm>
            <a:custGeom>
              <a:avLst/>
              <a:gdLst>
                <a:gd name="T0" fmla="*/ 50 w 95"/>
                <a:gd name="T1" fmla="*/ 142 h 142"/>
                <a:gd name="T2" fmla="*/ 20 w 95"/>
                <a:gd name="T3" fmla="*/ 125 h 142"/>
                <a:gd name="T4" fmla="*/ 17 w 95"/>
                <a:gd name="T5" fmla="*/ 140 h 142"/>
                <a:gd name="T6" fmla="*/ 0 w 95"/>
                <a:gd name="T7" fmla="*/ 140 h 142"/>
                <a:gd name="T8" fmla="*/ 0 w 95"/>
                <a:gd name="T9" fmla="*/ 0 h 142"/>
                <a:gd name="T10" fmla="*/ 19 w 95"/>
                <a:gd name="T11" fmla="*/ 0 h 142"/>
                <a:gd name="T12" fmla="*/ 19 w 95"/>
                <a:gd name="T13" fmla="*/ 57 h 142"/>
                <a:gd name="T14" fmla="*/ 52 w 95"/>
                <a:gd name="T15" fmla="*/ 39 h 142"/>
                <a:gd name="T16" fmla="*/ 94 w 95"/>
                <a:gd name="T17" fmla="*/ 91 h 142"/>
                <a:gd name="T18" fmla="*/ 50 w 95"/>
                <a:gd name="T19" fmla="*/ 142 h 142"/>
                <a:gd name="T20" fmla="*/ 47 w 95"/>
                <a:gd name="T21" fmla="*/ 55 h 142"/>
                <a:gd name="T22" fmla="*/ 18 w 95"/>
                <a:gd name="T23" fmla="*/ 91 h 142"/>
                <a:gd name="T24" fmla="*/ 46 w 95"/>
                <a:gd name="T25" fmla="*/ 127 h 142"/>
                <a:gd name="T26" fmla="*/ 75 w 95"/>
                <a:gd name="T27" fmla="*/ 91 h 142"/>
                <a:gd name="T28" fmla="*/ 47 w 95"/>
                <a:gd name="T29" fmla="*/ 5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5" h="142">
                  <a:moveTo>
                    <a:pt x="50" y="142"/>
                  </a:moveTo>
                  <a:cubicBezTo>
                    <a:pt x="31" y="142"/>
                    <a:pt x="22" y="129"/>
                    <a:pt x="20" y="125"/>
                  </a:cubicBezTo>
                  <a:cubicBezTo>
                    <a:pt x="17" y="140"/>
                    <a:pt x="17" y="140"/>
                    <a:pt x="17" y="140"/>
                  </a:cubicBezTo>
                  <a:cubicBezTo>
                    <a:pt x="0" y="140"/>
                    <a:pt x="0" y="140"/>
                    <a:pt x="0" y="140"/>
                  </a:cubicBezTo>
                  <a:cubicBezTo>
                    <a:pt x="0" y="0"/>
                    <a:pt x="0" y="0"/>
                    <a:pt x="0" y="0"/>
                  </a:cubicBezTo>
                  <a:cubicBezTo>
                    <a:pt x="19" y="0"/>
                    <a:pt x="19" y="0"/>
                    <a:pt x="19" y="0"/>
                  </a:cubicBezTo>
                  <a:cubicBezTo>
                    <a:pt x="19" y="57"/>
                    <a:pt x="19" y="57"/>
                    <a:pt x="19" y="57"/>
                  </a:cubicBezTo>
                  <a:cubicBezTo>
                    <a:pt x="20" y="55"/>
                    <a:pt x="31" y="39"/>
                    <a:pt x="52" y="39"/>
                  </a:cubicBezTo>
                  <a:cubicBezTo>
                    <a:pt x="78" y="39"/>
                    <a:pt x="94" y="61"/>
                    <a:pt x="94" y="91"/>
                  </a:cubicBezTo>
                  <a:cubicBezTo>
                    <a:pt x="95" y="121"/>
                    <a:pt x="77" y="142"/>
                    <a:pt x="50" y="142"/>
                  </a:cubicBezTo>
                  <a:close/>
                  <a:moveTo>
                    <a:pt x="47" y="55"/>
                  </a:moveTo>
                  <a:cubicBezTo>
                    <a:pt x="30" y="55"/>
                    <a:pt x="18" y="71"/>
                    <a:pt x="18" y="91"/>
                  </a:cubicBezTo>
                  <a:cubicBezTo>
                    <a:pt x="18" y="110"/>
                    <a:pt x="29" y="127"/>
                    <a:pt x="46" y="127"/>
                  </a:cubicBezTo>
                  <a:cubicBezTo>
                    <a:pt x="63" y="127"/>
                    <a:pt x="75" y="111"/>
                    <a:pt x="75" y="91"/>
                  </a:cubicBezTo>
                  <a:cubicBezTo>
                    <a:pt x="75" y="71"/>
                    <a:pt x="64" y="55"/>
                    <a:pt x="47" y="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4" name="Freeform 31">
              <a:extLst>
                <a:ext uri="{FF2B5EF4-FFF2-40B4-BE49-F238E27FC236}">
                  <a16:creationId xmlns:a16="http://schemas.microsoft.com/office/drawing/2014/main" id="{B3C06BAF-2606-07B2-0633-EFEFFAE9986C}"/>
                </a:ext>
              </a:extLst>
            </p:cNvPr>
            <p:cNvSpPr>
              <a:spLocks/>
            </p:cNvSpPr>
            <p:nvPr/>
          </p:nvSpPr>
          <p:spPr bwMode="auto">
            <a:xfrm>
              <a:off x="3094038" y="-1588"/>
              <a:ext cx="79375" cy="114300"/>
            </a:xfrm>
            <a:custGeom>
              <a:avLst/>
              <a:gdLst>
                <a:gd name="T0" fmla="*/ 52 w 96"/>
                <a:gd name="T1" fmla="*/ 113 h 136"/>
                <a:gd name="T2" fmla="*/ 26 w 96"/>
                <a:gd name="T3" fmla="*/ 136 h 136"/>
                <a:gd name="T4" fmla="*/ 7 w 96"/>
                <a:gd name="T5" fmla="*/ 132 h 136"/>
                <a:gd name="T6" fmla="*/ 11 w 96"/>
                <a:gd name="T7" fmla="*/ 117 h 136"/>
                <a:gd name="T8" fmla="*/ 22 w 96"/>
                <a:gd name="T9" fmla="*/ 120 h 136"/>
                <a:gd name="T10" fmla="*/ 33 w 96"/>
                <a:gd name="T11" fmla="*/ 110 h 136"/>
                <a:gd name="T12" fmla="*/ 38 w 96"/>
                <a:gd name="T13" fmla="*/ 98 h 136"/>
                <a:gd name="T14" fmla="*/ 0 w 96"/>
                <a:gd name="T15" fmla="*/ 0 h 136"/>
                <a:gd name="T16" fmla="*/ 20 w 96"/>
                <a:gd name="T17" fmla="*/ 0 h 136"/>
                <a:gd name="T18" fmla="*/ 48 w 96"/>
                <a:gd name="T19" fmla="*/ 81 h 136"/>
                <a:gd name="T20" fmla="*/ 76 w 96"/>
                <a:gd name="T21" fmla="*/ 0 h 136"/>
                <a:gd name="T22" fmla="*/ 96 w 96"/>
                <a:gd name="T23" fmla="*/ 0 h 136"/>
                <a:gd name="T24" fmla="*/ 52 w 96"/>
                <a:gd name="T25" fmla="*/ 113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36">
                  <a:moveTo>
                    <a:pt x="52" y="113"/>
                  </a:moveTo>
                  <a:cubicBezTo>
                    <a:pt x="45" y="129"/>
                    <a:pt x="38" y="136"/>
                    <a:pt x="26" y="136"/>
                  </a:cubicBezTo>
                  <a:cubicBezTo>
                    <a:pt x="13" y="136"/>
                    <a:pt x="7" y="132"/>
                    <a:pt x="7" y="132"/>
                  </a:cubicBezTo>
                  <a:cubicBezTo>
                    <a:pt x="11" y="117"/>
                    <a:pt x="11" y="117"/>
                    <a:pt x="11" y="117"/>
                  </a:cubicBezTo>
                  <a:cubicBezTo>
                    <a:pt x="11" y="117"/>
                    <a:pt x="17" y="120"/>
                    <a:pt x="22" y="120"/>
                  </a:cubicBezTo>
                  <a:cubicBezTo>
                    <a:pt x="27" y="120"/>
                    <a:pt x="30" y="118"/>
                    <a:pt x="33" y="110"/>
                  </a:cubicBezTo>
                  <a:cubicBezTo>
                    <a:pt x="38" y="98"/>
                    <a:pt x="38" y="98"/>
                    <a:pt x="38" y="98"/>
                  </a:cubicBezTo>
                  <a:cubicBezTo>
                    <a:pt x="0" y="0"/>
                    <a:pt x="0" y="0"/>
                    <a:pt x="0" y="0"/>
                  </a:cubicBezTo>
                  <a:cubicBezTo>
                    <a:pt x="20" y="0"/>
                    <a:pt x="20" y="0"/>
                    <a:pt x="20" y="0"/>
                  </a:cubicBezTo>
                  <a:cubicBezTo>
                    <a:pt x="48" y="81"/>
                    <a:pt x="48" y="81"/>
                    <a:pt x="48" y="81"/>
                  </a:cubicBezTo>
                  <a:cubicBezTo>
                    <a:pt x="76" y="0"/>
                    <a:pt x="76" y="0"/>
                    <a:pt x="76" y="0"/>
                  </a:cubicBezTo>
                  <a:cubicBezTo>
                    <a:pt x="96" y="0"/>
                    <a:pt x="96" y="0"/>
                    <a:pt x="96" y="0"/>
                  </a:cubicBezTo>
                  <a:lnTo>
                    <a:pt x="52"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5" name="Rectangle 32">
              <a:extLst>
                <a:ext uri="{FF2B5EF4-FFF2-40B4-BE49-F238E27FC236}">
                  <a16:creationId xmlns:a16="http://schemas.microsoft.com/office/drawing/2014/main" id="{28E831E1-5403-0391-CFF1-44334240480E}"/>
                </a:ext>
              </a:extLst>
            </p:cNvPr>
            <p:cNvSpPr>
              <a:spLocks noChangeArrowheads="1"/>
            </p:cNvSpPr>
            <p:nvPr/>
          </p:nvSpPr>
          <p:spPr bwMode="auto">
            <a:xfrm>
              <a:off x="3219451" y="-31750"/>
              <a:ext cx="17463" cy="1127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6" name="Freeform 33">
              <a:extLst>
                <a:ext uri="{FF2B5EF4-FFF2-40B4-BE49-F238E27FC236}">
                  <a16:creationId xmlns:a16="http://schemas.microsoft.com/office/drawing/2014/main" id="{C26B6476-3E8D-9E7B-540C-E0FEFAD5DB9D}"/>
                </a:ext>
              </a:extLst>
            </p:cNvPr>
            <p:cNvSpPr>
              <a:spLocks/>
            </p:cNvSpPr>
            <p:nvPr/>
          </p:nvSpPr>
          <p:spPr bwMode="auto">
            <a:xfrm>
              <a:off x="3263901" y="-3175"/>
              <a:ext cx="69850" cy="84138"/>
            </a:xfrm>
            <a:custGeom>
              <a:avLst/>
              <a:gdLst>
                <a:gd name="T0" fmla="*/ 65 w 84"/>
                <a:gd name="T1" fmla="*/ 101 h 101"/>
                <a:gd name="T2" fmla="*/ 65 w 84"/>
                <a:gd name="T3" fmla="*/ 42 h 101"/>
                <a:gd name="T4" fmla="*/ 45 w 84"/>
                <a:gd name="T5" fmla="*/ 16 h 101"/>
                <a:gd name="T6" fmla="*/ 19 w 84"/>
                <a:gd name="T7" fmla="*/ 42 h 101"/>
                <a:gd name="T8" fmla="*/ 19 w 84"/>
                <a:gd name="T9" fmla="*/ 101 h 101"/>
                <a:gd name="T10" fmla="*/ 0 w 84"/>
                <a:gd name="T11" fmla="*/ 101 h 101"/>
                <a:gd name="T12" fmla="*/ 0 w 84"/>
                <a:gd name="T13" fmla="*/ 2 h 101"/>
                <a:gd name="T14" fmla="*/ 18 w 84"/>
                <a:gd name="T15" fmla="*/ 2 h 101"/>
                <a:gd name="T16" fmla="*/ 19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1" y="32"/>
                    <a:pt x="19" y="42"/>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7" name="Freeform 34">
              <a:extLst>
                <a:ext uri="{FF2B5EF4-FFF2-40B4-BE49-F238E27FC236}">
                  <a16:creationId xmlns:a16="http://schemas.microsoft.com/office/drawing/2014/main" id="{944C5982-3C91-7F73-09A4-D3869163BA38}"/>
                </a:ext>
              </a:extLst>
            </p:cNvPr>
            <p:cNvSpPr>
              <a:spLocks/>
            </p:cNvSpPr>
            <p:nvPr/>
          </p:nvSpPr>
          <p:spPr bwMode="auto">
            <a:xfrm>
              <a:off x="3349626" y="-3175"/>
              <a:ext cx="63500" cy="85725"/>
            </a:xfrm>
            <a:custGeom>
              <a:avLst/>
              <a:gdLst>
                <a:gd name="T0" fmla="*/ 68 w 78"/>
                <a:gd name="T1" fmla="*/ 94 h 103"/>
                <a:gd name="T2" fmla="*/ 39 w 78"/>
                <a:gd name="T3" fmla="*/ 103 h 103"/>
                <a:gd name="T4" fmla="*/ 0 w 78"/>
                <a:gd name="T5" fmla="*/ 86 h 103"/>
                <a:gd name="T6" fmla="*/ 10 w 78"/>
                <a:gd name="T7" fmla="*/ 74 h 103"/>
                <a:gd name="T8" fmla="*/ 39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2" y="99"/>
                    <a:pt x="54" y="103"/>
                    <a:pt x="39" y="103"/>
                  </a:cubicBezTo>
                  <a:cubicBezTo>
                    <a:pt x="19" y="103"/>
                    <a:pt x="4" y="91"/>
                    <a:pt x="0" y="86"/>
                  </a:cubicBezTo>
                  <a:cubicBezTo>
                    <a:pt x="10" y="74"/>
                    <a:pt x="10" y="74"/>
                    <a:pt x="10" y="74"/>
                  </a:cubicBezTo>
                  <a:cubicBezTo>
                    <a:pt x="16" y="80"/>
                    <a:pt x="28" y="88"/>
                    <a:pt x="39" y="88"/>
                  </a:cubicBezTo>
                  <a:cubicBezTo>
                    <a:pt x="51" y="88"/>
                    <a:pt x="59" y="84"/>
                    <a:pt x="59" y="75"/>
                  </a:cubicBezTo>
                  <a:cubicBezTo>
                    <a:pt x="59" y="66"/>
                    <a:pt x="49" y="63"/>
                    <a:pt x="43" y="61"/>
                  </a:cubicBezTo>
                  <a:cubicBezTo>
                    <a:pt x="37"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3" y="89"/>
                    <a:pt x="6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8" name="Freeform 35">
              <a:extLst>
                <a:ext uri="{FF2B5EF4-FFF2-40B4-BE49-F238E27FC236}">
                  <a16:creationId xmlns:a16="http://schemas.microsoft.com/office/drawing/2014/main" id="{948AB8FF-2BA3-9E06-B8CF-1E2C0011DA34}"/>
                </a:ext>
              </a:extLst>
            </p:cNvPr>
            <p:cNvSpPr>
              <a:spLocks noEditPoints="1"/>
            </p:cNvSpPr>
            <p:nvPr/>
          </p:nvSpPr>
          <p:spPr bwMode="auto">
            <a:xfrm>
              <a:off x="3429001" y="-36513"/>
              <a:ext cx="20638" cy="117475"/>
            </a:xfrm>
            <a:custGeom>
              <a:avLst/>
              <a:gdLst>
                <a:gd name="T0" fmla="*/ 13 w 26"/>
                <a:gd name="T1" fmla="*/ 24 h 143"/>
                <a:gd name="T2" fmla="*/ 0 w 26"/>
                <a:gd name="T3" fmla="*/ 12 h 143"/>
                <a:gd name="T4" fmla="*/ 13 w 26"/>
                <a:gd name="T5" fmla="*/ 0 h 143"/>
                <a:gd name="T6" fmla="*/ 26 w 26"/>
                <a:gd name="T7" fmla="*/ 12 h 143"/>
                <a:gd name="T8" fmla="*/ 13 w 26"/>
                <a:gd name="T9" fmla="*/ 24 h 143"/>
                <a:gd name="T10" fmla="*/ 4 w 26"/>
                <a:gd name="T11" fmla="*/ 143 h 143"/>
                <a:gd name="T12" fmla="*/ 4 w 26"/>
                <a:gd name="T13" fmla="*/ 44 h 143"/>
                <a:gd name="T14" fmla="*/ 22 w 26"/>
                <a:gd name="T15" fmla="*/ 44 h 143"/>
                <a:gd name="T16" fmla="*/ 22 w 26"/>
                <a:gd name="T17" fmla="*/ 143 h 143"/>
                <a:gd name="T18" fmla="*/ 4 w 26"/>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3">
                  <a:moveTo>
                    <a:pt x="13" y="24"/>
                  </a:moveTo>
                  <a:cubicBezTo>
                    <a:pt x="6" y="24"/>
                    <a:pt x="0" y="19"/>
                    <a:pt x="0" y="12"/>
                  </a:cubicBezTo>
                  <a:cubicBezTo>
                    <a:pt x="0" y="5"/>
                    <a:pt x="6" y="0"/>
                    <a:pt x="13" y="0"/>
                  </a:cubicBezTo>
                  <a:cubicBezTo>
                    <a:pt x="20" y="0"/>
                    <a:pt x="26" y="5"/>
                    <a:pt x="26" y="12"/>
                  </a:cubicBezTo>
                  <a:cubicBezTo>
                    <a:pt x="26"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9" name="Freeform 36">
              <a:extLst>
                <a:ext uri="{FF2B5EF4-FFF2-40B4-BE49-F238E27FC236}">
                  <a16:creationId xmlns:a16="http://schemas.microsoft.com/office/drawing/2014/main" id="{914FBE95-5DCD-B09C-05FA-773F884D73D9}"/>
                </a:ext>
              </a:extLst>
            </p:cNvPr>
            <p:cNvSpPr>
              <a:spLocks noEditPoints="1"/>
            </p:cNvSpPr>
            <p:nvPr/>
          </p:nvSpPr>
          <p:spPr bwMode="auto">
            <a:xfrm>
              <a:off x="3465513" y="-3175"/>
              <a:ext cx="77788" cy="115888"/>
            </a:xfrm>
            <a:custGeom>
              <a:avLst/>
              <a:gdLst>
                <a:gd name="T0" fmla="*/ 84 w 94"/>
                <a:gd name="T1" fmla="*/ 122 h 138"/>
                <a:gd name="T2" fmla="*/ 44 w 94"/>
                <a:gd name="T3" fmla="*/ 138 h 138"/>
                <a:gd name="T4" fmla="*/ 5 w 94"/>
                <a:gd name="T5" fmla="*/ 126 h 138"/>
                <a:gd name="T6" fmla="*/ 12 w 94"/>
                <a:gd name="T7" fmla="*/ 112 h 138"/>
                <a:gd name="T8" fmla="*/ 43 w 94"/>
                <a:gd name="T9" fmla="*/ 122 h 138"/>
                <a:gd name="T10" fmla="*/ 67 w 94"/>
                <a:gd name="T11" fmla="*/ 113 h 138"/>
                <a:gd name="T12" fmla="*/ 74 w 94"/>
                <a:gd name="T13" fmla="*/ 89 h 138"/>
                <a:gd name="T14" fmla="*/ 74 w 94"/>
                <a:gd name="T15" fmla="*/ 80 h 138"/>
                <a:gd name="T16" fmla="*/ 42 w 94"/>
                <a:gd name="T17" fmla="*/ 99 h 138"/>
                <a:gd name="T18" fmla="*/ 0 w 94"/>
                <a:gd name="T19" fmla="*/ 49 h 138"/>
                <a:gd name="T20" fmla="*/ 43 w 94"/>
                <a:gd name="T21" fmla="*/ 0 h 138"/>
                <a:gd name="T22" fmla="*/ 74 w 94"/>
                <a:gd name="T23" fmla="*/ 18 h 138"/>
                <a:gd name="T24" fmla="*/ 76 w 94"/>
                <a:gd name="T25" fmla="*/ 2 h 138"/>
                <a:gd name="T26" fmla="*/ 94 w 94"/>
                <a:gd name="T27" fmla="*/ 2 h 138"/>
                <a:gd name="T28" fmla="*/ 94 w 94"/>
                <a:gd name="T29" fmla="*/ 82 h 138"/>
                <a:gd name="T30" fmla="*/ 84 w 94"/>
                <a:gd name="T31" fmla="*/ 122 h 138"/>
                <a:gd name="T32" fmla="*/ 48 w 94"/>
                <a:gd name="T33" fmla="*/ 15 h 138"/>
                <a:gd name="T34" fmla="*/ 20 w 94"/>
                <a:gd name="T35" fmla="*/ 49 h 138"/>
                <a:gd name="T36" fmla="*/ 47 w 94"/>
                <a:gd name="T37" fmla="*/ 83 h 138"/>
                <a:gd name="T38" fmla="*/ 75 w 94"/>
                <a:gd name="T39" fmla="*/ 49 h 138"/>
                <a:gd name="T40" fmla="*/ 48 w 94"/>
                <a:gd name="T41" fmla="*/ 1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4" h="138">
                  <a:moveTo>
                    <a:pt x="84" y="122"/>
                  </a:moveTo>
                  <a:cubicBezTo>
                    <a:pt x="76" y="130"/>
                    <a:pt x="64" y="138"/>
                    <a:pt x="44" y="138"/>
                  </a:cubicBezTo>
                  <a:cubicBezTo>
                    <a:pt x="23" y="138"/>
                    <a:pt x="8" y="129"/>
                    <a:pt x="5" y="126"/>
                  </a:cubicBezTo>
                  <a:cubicBezTo>
                    <a:pt x="12" y="112"/>
                    <a:pt x="12" y="112"/>
                    <a:pt x="12" y="112"/>
                  </a:cubicBezTo>
                  <a:cubicBezTo>
                    <a:pt x="17" y="116"/>
                    <a:pt x="30" y="122"/>
                    <a:pt x="43" y="122"/>
                  </a:cubicBezTo>
                  <a:cubicBezTo>
                    <a:pt x="55" y="122"/>
                    <a:pt x="63" y="118"/>
                    <a:pt x="67" y="113"/>
                  </a:cubicBezTo>
                  <a:cubicBezTo>
                    <a:pt x="72" y="109"/>
                    <a:pt x="74" y="101"/>
                    <a:pt x="74" y="89"/>
                  </a:cubicBezTo>
                  <a:cubicBezTo>
                    <a:pt x="74" y="80"/>
                    <a:pt x="74" y="80"/>
                    <a:pt x="74" y="80"/>
                  </a:cubicBezTo>
                  <a:cubicBezTo>
                    <a:pt x="73" y="83"/>
                    <a:pt x="64" y="99"/>
                    <a:pt x="42" y="99"/>
                  </a:cubicBezTo>
                  <a:cubicBezTo>
                    <a:pt x="16" y="99"/>
                    <a:pt x="0" y="78"/>
                    <a:pt x="0" y="49"/>
                  </a:cubicBezTo>
                  <a:cubicBezTo>
                    <a:pt x="0" y="20"/>
                    <a:pt x="19" y="0"/>
                    <a:pt x="43" y="0"/>
                  </a:cubicBezTo>
                  <a:cubicBezTo>
                    <a:pt x="65" y="0"/>
                    <a:pt x="73" y="15"/>
                    <a:pt x="74" y="18"/>
                  </a:cubicBezTo>
                  <a:cubicBezTo>
                    <a:pt x="76" y="2"/>
                    <a:pt x="76" y="2"/>
                    <a:pt x="76" y="2"/>
                  </a:cubicBezTo>
                  <a:cubicBezTo>
                    <a:pt x="94" y="2"/>
                    <a:pt x="94" y="2"/>
                    <a:pt x="94" y="2"/>
                  </a:cubicBezTo>
                  <a:cubicBezTo>
                    <a:pt x="94" y="82"/>
                    <a:pt x="94" y="82"/>
                    <a:pt x="94" y="82"/>
                  </a:cubicBezTo>
                  <a:cubicBezTo>
                    <a:pt x="94" y="102"/>
                    <a:pt x="91" y="113"/>
                    <a:pt x="84" y="122"/>
                  </a:cubicBezTo>
                  <a:close/>
                  <a:moveTo>
                    <a:pt x="48" y="15"/>
                  </a:moveTo>
                  <a:cubicBezTo>
                    <a:pt x="31" y="15"/>
                    <a:pt x="20" y="30"/>
                    <a:pt x="20" y="49"/>
                  </a:cubicBezTo>
                  <a:cubicBezTo>
                    <a:pt x="20" y="67"/>
                    <a:pt x="30" y="83"/>
                    <a:pt x="47" y="83"/>
                  </a:cubicBezTo>
                  <a:cubicBezTo>
                    <a:pt x="64" y="83"/>
                    <a:pt x="75" y="67"/>
                    <a:pt x="75" y="49"/>
                  </a:cubicBezTo>
                  <a:cubicBezTo>
                    <a:pt x="75" y="30"/>
                    <a:pt x="65" y="15"/>
                    <a:pt x="48"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0" name="Freeform 37">
              <a:extLst>
                <a:ext uri="{FF2B5EF4-FFF2-40B4-BE49-F238E27FC236}">
                  <a16:creationId xmlns:a16="http://schemas.microsoft.com/office/drawing/2014/main" id="{DCECE63C-3BE4-E3D3-8A34-3F4C88B09AD1}"/>
                </a:ext>
              </a:extLst>
            </p:cNvPr>
            <p:cNvSpPr>
              <a:spLocks/>
            </p:cNvSpPr>
            <p:nvPr/>
          </p:nvSpPr>
          <p:spPr bwMode="auto">
            <a:xfrm>
              <a:off x="3568701" y="-34925"/>
              <a:ext cx="69850" cy="115888"/>
            </a:xfrm>
            <a:custGeom>
              <a:avLst/>
              <a:gdLst>
                <a:gd name="T0" fmla="*/ 66 w 85"/>
                <a:gd name="T1" fmla="*/ 141 h 141"/>
                <a:gd name="T2" fmla="*/ 66 w 85"/>
                <a:gd name="T3" fmla="*/ 82 h 141"/>
                <a:gd name="T4" fmla="*/ 46 w 85"/>
                <a:gd name="T5" fmla="*/ 56 h 141"/>
                <a:gd name="T6" fmla="*/ 19 w 85"/>
                <a:gd name="T7" fmla="*/ 82 h 141"/>
                <a:gd name="T8" fmla="*/ 19 w 85"/>
                <a:gd name="T9" fmla="*/ 141 h 141"/>
                <a:gd name="T10" fmla="*/ 0 w 85"/>
                <a:gd name="T11" fmla="*/ 141 h 141"/>
                <a:gd name="T12" fmla="*/ 0 w 85"/>
                <a:gd name="T13" fmla="*/ 0 h 141"/>
                <a:gd name="T14" fmla="*/ 19 w 85"/>
                <a:gd name="T15" fmla="*/ 0 h 141"/>
                <a:gd name="T16" fmla="*/ 19 w 85"/>
                <a:gd name="T17" fmla="*/ 60 h 141"/>
                <a:gd name="T18" fmla="*/ 52 w 85"/>
                <a:gd name="T19" fmla="*/ 39 h 141"/>
                <a:gd name="T20" fmla="*/ 85 w 85"/>
                <a:gd name="T21" fmla="*/ 77 h 141"/>
                <a:gd name="T22" fmla="*/ 85 w 85"/>
                <a:gd name="T23" fmla="*/ 141 h 141"/>
                <a:gd name="T24" fmla="*/ 66 w 85"/>
                <a:gd name="T25" fmla="*/ 14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5" h="141">
                  <a:moveTo>
                    <a:pt x="66" y="141"/>
                  </a:moveTo>
                  <a:cubicBezTo>
                    <a:pt x="66" y="82"/>
                    <a:pt x="66" y="82"/>
                    <a:pt x="66" y="82"/>
                  </a:cubicBezTo>
                  <a:cubicBezTo>
                    <a:pt x="66" y="66"/>
                    <a:pt x="61" y="56"/>
                    <a:pt x="46" y="56"/>
                  </a:cubicBezTo>
                  <a:cubicBezTo>
                    <a:pt x="31" y="56"/>
                    <a:pt x="21" y="72"/>
                    <a:pt x="19" y="82"/>
                  </a:cubicBezTo>
                  <a:cubicBezTo>
                    <a:pt x="19" y="141"/>
                    <a:pt x="19" y="141"/>
                    <a:pt x="19" y="141"/>
                  </a:cubicBezTo>
                  <a:cubicBezTo>
                    <a:pt x="0" y="141"/>
                    <a:pt x="0" y="141"/>
                    <a:pt x="0" y="141"/>
                  </a:cubicBezTo>
                  <a:cubicBezTo>
                    <a:pt x="0" y="0"/>
                    <a:pt x="0" y="0"/>
                    <a:pt x="0" y="0"/>
                  </a:cubicBezTo>
                  <a:cubicBezTo>
                    <a:pt x="19" y="0"/>
                    <a:pt x="19" y="0"/>
                    <a:pt x="19" y="0"/>
                  </a:cubicBezTo>
                  <a:cubicBezTo>
                    <a:pt x="19" y="60"/>
                    <a:pt x="19" y="60"/>
                    <a:pt x="19" y="60"/>
                  </a:cubicBezTo>
                  <a:cubicBezTo>
                    <a:pt x="25" y="50"/>
                    <a:pt x="36" y="39"/>
                    <a:pt x="52" y="39"/>
                  </a:cubicBezTo>
                  <a:cubicBezTo>
                    <a:pt x="72" y="39"/>
                    <a:pt x="85" y="51"/>
                    <a:pt x="85" y="77"/>
                  </a:cubicBezTo>
                  <a:cubicBezTo>
                    <a:pt x="85" y="141"/>
                    <a:pt x="85" y="141"/>
                    <a:pt x="85" y="141"/>
                  </a:cubicBezTo>
                  <a:lnTo>
                    <a:pt x="66" y="1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1" name="Freeform 38">
              <a:extLst>
                <a:ext uri="{FF2B5EF4-FFF2-40B4-BE49-F238E27FC236}">
                  <a16:creationId xmlns:a16="http://schemas.microsoft.com/office/drawing/2014/main" id="{A628084C-CF66-E7E8-A07E-637CE5D6B84C}"/>
                </a:ext>
              </a:extLst>
            </p:cNvPr>
            <p:cNvSpPr>
              <a:spLocks/>
            </p:cNvSpPr>
            <p:nvPr/>
          </p:nvSpPr>
          <p:spPr bwMode="auto">
            <a:xfrm>
              <a:off x="3654426" y="-23813"/>
              <a:ext cx="50800" cy="106363"/>
            </a:xfrm>
            <a:custGeom>
              <a:avLst/>
              <a:gdLst>
                <a:gd name="T0" fmla="*/ 33 w 61"/>
                <a:gd name="T1" fmla="*/ 41 h 128"/>
                <a:gd name="T2" fmla="*/ 33 w 61"/>
                <a:gd name="T3" fmla="*/ 92 h 128"/>
                <a:gd name="T4" fmla="*/ 37 w 61"/>
                <a:gd name="T5" fmla="*/ 109 h 128"/>
                <a:gd name="T6" fmla="*/ 47 w 61"/>
                <a:gd name="T7" fmla="*/ 113 h 128"/>
                <a:gd name="T8" fmla="*/ 58 w 61"/>
                <a:gd name="T9" fmla="*/ 111 h 128"/>
                <a:gd name="T10" fmla="*/ 60 w 61"/>
                <a:gd name="T11" fmla="*/ 125 h 128"/>
                <a:gd name="T12" fmla="*/ 42 w 61"/>
                <a:gd name="T13" fmla="*/ 128 h 128"/>
                <a:gd name="T14" fmla="*/ 21 w 61"/>
                <a:gd name="T15" fmla="*/ 121 h 128"/>
                <a:gd name="T16" fmla="*/ 15 w 61"/>
                <a:gd name="T17" fmla="*/ 95 h 128"/>
                <a:gd name="T18" fmla="*/ 15 w 61"/>
                <a:gd name="T19" fmla="*/ 41 h 128"/>
                <a:gd name="T20" fmla="*/ 0 w 61"/>
                <a:gd name="T21" fmla="*/ 41 h 128"/>
                <a:gd name="T22" fmla="*/ 0 w 61"/>
                <a:gd name="T23" fmla="*/ 27 h 128"/>
                <a:gd name="T24" fmla="*/ 14 w 61"/>
                <a:gd name="T25" fmla="*/ 27 h 128"/>
                <a:gd name="T26" fmla="*/ 16 w 61"/>
                <a:gd name="T27" fmla="*/ 0 h 128"/>
                <a:gd name="T28" fmla="*/ 33 w 61"/>
                <a:gd name="T29" fmla="*/ 0 h 128"/>
                <a:gd name="T30" fmla="*/ 33 w 61"/>
                <a:gd name="T31" fmla="*/ 27 h 128"/>
                <a:gd name="T32" fmla="*/ 61 w 61"/>
                <a:gd name="T33" fmla="*/ 27 h 128"/>
                <a:gd name="T34" fmla="*/ 61 w 61"/>
                <a:gd name="T35" fmla="*/ 41 h 128"/>
                <a:gd name="T36" fmla="*/ 33 w 61"/>
                <a:gd name="T37" fmla="*/ 4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1" h="128">
                  <a:moveTo>
                    <a:pt x="33" y="41"/>
                  </a:moveTo>
                  <a:cubicBezTo>
                    <a:pt x="33" y="92"/>
                    <a:pt x="33" y="92"/>
                    <a:pt x="33" y="92"/>
                  </a:cubicBezTo>
                  <a:cubicBezTo>
                    <a:pt x="33" y="101"/>
                    <a:pt x="34" y="106"/>
                    <a:pt x="37" y="109"/>
                  </a:cubicBezTo>
                  <a:cubicBezTo>
                    <a:pt x="40" y="112"/>
                    <a:pt x="43" y="113"/>
                    <a:pt x="47" y="113"/>
                  </a:cubicBezTo>
                  <a:cubicBezTo>
                    <a:pt x="52" y="113"/>
                    <a:pt x="56" y="112"/>
                    <a:pt x="58" y="111"/>
                  </a:cubicBezTo>
                  <a:cubicBezTo>
                    <a:pt x="60" y="125"/>
                    <a:pt x="60" y="125"/>
                    <a:pt x="60" y="125"/>
                  </a:cubicBezTo>
                  <a:cubicBezTo>
                    <a:pt x="56" y="127"/>
                    <a:pt x="48" y="128"/>
                    <a:pt x="42" y="128"/>
                  </a:cubicBezTo>
                  <a:cubicBezTo>
                    <a:pt x="33" y="128"/>
                    <a:pt x="27" y="126"/>
                    <a:pt x="21" y="121"/>
                  </a:cubicBezTo>
                  <a:cubicBezTo>
                    <a:pt x="16" y="115"/>
                    <a:pt x="15" y="108"/>
                    <a:pt x="15" y="95"/>
                  </a:cubicBezTo>
                  <a:cubicBezTo>
                    <a:pt x="15" y="41"/>
                    <a:pt x="15" y="41"/>
                    <a:pt x="15" y="41"/>
                  </a:cubicBezTo>
                  <a:cubicBezTo>
                    <a:pt x="0" y="41"/>
                    <a:pt x="0" y="41"/>
                    <a:pt x="0" y="41"/>
                  </a:cubicBezTo>
                  <a:cubicBezTo>
                    <a:pt x="0" y="27"/>
                    <a:pt x="0" y="27"/>
                    <a:pt x="0" y="27"/>
                  </a:cubicBezTo>
                  <a:cubicBezTo>
                    <a:pt x="14" y="27"/>
                    <a:pt x="14" y="27"/>
                    <a:pt x="14" y="27"/>
                  </a:cubicBezTo>
                  <a:cubicBezTo>
                    <a:pt x="16" y="0"/>
                    <a:pt x="16" y="0"/>
                    <a:pt x="16" y="0"/>
                  </a:cubicBezTo>
                  <a:cubicBezTo>
                    <a:pt x="33" y="0"/>
                    <a:pt x="33" y="0"/>
                    <a:pt x="33" y="0"/>
                  </a:cubicBezTo>
                  <a:cubicBezTo>
                    <a:pt x="33" y="27"/>
                    <a:pt x="33" y="27"/>
                    <a:pt x="33" y="27"/>
                  </a:cubicBezTo>
                  <a:cubicBezTo>
                    <a:pt x="61" y="27"/>
                    <a:pt x="61" y="27"/>
                    <a:pt x="61" y="27"/>
                  </a:cubicBezTo>
                  <a:cubicBezTo>
                    <a:pt x="61" y="41"/>
                    <a:pt x="61" y="41"/>
                    <a:pt x="61" y="41"/>
                  </a:cubicBezTo>
                  <a:cubicBezTo>
                    <a:pt x="33" y="41"/>
                    <a:pt x="33" y="41"/>
                    <a:pt x="3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2" name="Freeform 39">
              <a:extLst>
                <a:ext uri="{FF2B5EF4-FFF2-40B4-BE49-F238E27FC236}">
                  <a16:creationId xmlns:a16="http://schemas.microsoft.com/office/drawing/2014/main" id="{644BE14E-EA94-5B64-6A69-FD38062EC86B}"/>
                </a:ext>
              </a:extLst>
            </p:cNvPr>
            <p:cNvSpPr>
              <a:spLocks/>
            </p:cNvSpPr>
            <p:nvPr/>
          </p:nvSpPr>
          <p:spPr bwMode="auto">
            <a:xfrm>
              <a:off x="3711576" y="-3175"/>
              <a:ext cx="63500" cy="85725"/>
            </a:xfrm>
            <a:custGeom>
              <a:avLst/>
              <a:gdLst>
                <a:gd name="T0" fmla="*/ 68 w 78"/>
                <a:gd name="T1" fmla="*/ 94 h 103"/>
                <a:gd name="T2" fmla="*/ 39 w 78"/>
                <a:gd name="T3" fmla="*/ 103 h 103"/>
                <a:gd name="T4" fmla="*/ 0 w 78"/>
                <a:gd name="T5" fmla="*/ 86 h 103"/>
                <a:gd name="T6" fmla="*/ 10 w 78"/>
                <a:gd name="T7" fmla="*/ 74 h 103"/>
                <a:gd name="T8" fmla="*/ 40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3" y="99"/>
                    <a:pt x="54" y="103"/>
                    <a:pt x="39" y="103"/>
                  </a:cubicBezTo>
                  <a:cubicBezTo>
                    <a:pt x="19" y="103"/>
                    <a:pt x="5" y="91"/>
                    <a:pt x="0" y="86"/>
                  </a:cubicBezTo>
                  <a:cubicBezTo>
                    <a:pt x="10" y="74"/>
                    <a:pt x="10" y="74"/>
                    <a:pt x="10" y="74"/>
                  </a:cubicBezTo>
                  <a:cubicBezTo>
                    <a:pt x="16" y="80"/>
                    <a:pt x="28" y="88"/>
                    <a:pt x="40" y="88"/>
                  </a:cubicBezTo>
                  <a:cubicBezTo>
                    <a:pt x="51" y="88"/>
                    <a:pt x="59" y="84"/>
                    <a:pt x="59" y="75"/>
                  </a:cubicBezTo>
                  <a:cubicBezTo>
                    <a:pt x="59" y="66"/>
                    <a:pt x="49" y="63"/>
                    <a:pt x="43" y="61"/>
                  </a:cubicBezTo>
                  <a:cubicBezTo>
                    <a:pt x="38"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4" y="89"/>
                    <a:pt x="6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3" name="Freeform 40">
              <a:extLst>
                <a:ext uri="{FF2B5EF4-FFF2-40B4-BE49-F238E27FC236}">
                  <a16:creationId xmlns:a16="http://schemas.microsoft.com/office/drawing/2014/main" id="{EF137B69-3191-B6FE-C47C-0D807733E2CB}"/>
                </a:ext>
              </a:extLst>
            </p:cNvPr>
            <p:cNvSpPr>
              <a:spLocks noEditPoints="1"/>
            </p:cNvSpPr>
            <p:nvPr/>
          </p:nvSpPr>
          <p:spPr bwMode="auto">
            <a:xfrm>
              <a:off x="2498726" y="157163"/>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6 h 136"/>
                <a:gd name="T12" fmla="*/ 113 w 113"/>
                <a:gd name="T13" fmla="*/ 68 h 136"/>
                <a:gd name="T14" fmla="*/ 92 w 113"/>
                <a:gd name="T15" fmla="*/ 119 h 136"/>
                <a:gd name="T16" fmla="*/ 78 w 113"/>
                <a:gd name="T17" fmla="*/ 28 h 136"/>
                <a:gd name="T18" fmla="*/ 45 w 113"/>
                <a:gd name="T19" fmla="*/ 15 h 136"/>
                <a:gd name="T20" fmla="*/ 20 w 113"/>
                <a:gd name="T21" fmla="*/ 15 h 136"/>
                <a:gd name="T22" fmla="*/ 20 w 113"/>
                <a:gd name="T23" fmla="*/ 119 h 136"/>
                <a:gd name="T24" fmla="*/ 45 w 113"/>
                <a:gd name="T25" fmla="*/ 119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5"/>
                    <a:pt x="92" y="16"/>
                  </a:cubicBezTo>
                  <a:cubicBezTo>
                    <a:pt x="103" y="27"/>
                    <a:pt x="113" y="44"/>
                    <a:pt x="113" y="68"/>
                  </a:cubicBezTo>
                  <a:cubicBezTo>
                    <a:pt x="113" y="91"/>
                    <a:pt x="104" y="108"/>
                    <a:pt x="92" y="119"/>
                  </a:cubicBezTo>
                  <a:close/>
                  <a:moveTo>
                    <a:pt x="78" y="28"/>
                  </a:moveTo>
                  <a:cubicBezTo>
                    <a:pt x="70" y="19"/>
                    <a:pt x="59" y="15"/>
                    <a:pt x="45" y="15"/>
                  </a:cubicBezTo>
                  <a:cubicBezTo>
                    <a:pt x="20" y="15"/>
                    <a:pt x="20" y="15"/>
                    <a:pt x="20" y="15"/>
                  </a:cubicBezTo>
                  <a:cubicBezTo>
                    <a:pt x="20" y="119"/>
                    <a:pt x="20" y="119"/>
                    <a:pt x="20" y="119"/>
                  </a:cubicBezTo>
                  <a:cubicBezTo>
                    <a:pt x="45" y="119"/>
                    <a:pt x="45" y="119"/>
                    <a:pt x="45" y="119"/>
                  </a:cubicBezTo>
                  <a:cubicBezTo>
                    <a:pt x="58" y="119"/>
                    <a:pt x="69" y="116"/>
                    <a:pt x="78" y="107"/>
                  </a:cubicBezTo>
                  <a:cubicBezTo>
                    <a:pt x="87" y="98"/>
                    <a:pt x="92" y="84"/>
                    <a:pt x="92" y="68"/>
                  </a:cubicBezTo>
                  <a:cubicBezTo>
                    <a:pt x="92" y="51"/>
                    <a:pt x="87" y="36"/>
                    <a:pt x="7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4" name="Freeform 41">
              <a:extLst>
                <a:ext uri="{FF2B5EF4-FFF2-40B4-BE49-F238E27FC236}">
                  <a16:creationId xmlns:a16="http://schemas.microsoft.com/office/drawing/2014/main" id="{821A2D0B-222A-FACB-58E1-95FBC0126991}"/>
                </a:ext>
              </a:extLst>
            </p:cNvPr>
            <p:cNvSpPr>
              <a:spLocks noEditPoints="1"/>
            </p:cNvSpPr>
            <p:nvPr/>
          </p:nvSpPr>
          <p:spPr bwMode="auto">
            <a:xfrm>
              <a:off x="2605088"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5" name="Rectangle 42">
              <a:extLst>
                <a:ext uri="{FF2B5EF4-FFF2-40B4-BE49-F238E27FC236}">
                  <a16:creationId xmlns:a16="http://schemas.microsoft.com/office/drawing/2014/main" id="{7DEFDA0D-DEC0-C80E-280E-37E6A828C659}"/>
                </a:ext>
              </a:extLst>
            </p:cNvPr>
            <p:cNvSpPr>
              <a:spLocks noChangeArrowheads="1"/>
            </p:cNvSpPr>
            <p:nvPr/>
          </p:nvSpPr>
          <p:spPr bwMode="auto">
            <a:xfrm>
              <a:off x="2697163" y="153988"/>
              <a:ext cx="15875" cy="1158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6" name="Freeform 43">
              <a:extLst>
                <a:ext uri="{FF2B5EF4-FFF2-40B4-BE49-F238E27FC236}">
                  <a16:creationId xmlns:a16="http://schemas.microsoft.com/office/drawing/2014/main" id="{E1B199F1-629A-2B40-F991-6A433992CFCB}"/>
                </a:ext>
              </a:extLst>
            </p:cNvPr>
            <p:cNvSpPr>
              <a:spLocks noEditPoints="1"/>
            </p:cNvSpPr>
            <p:nvPr/>
          </p:nvSpPr>
          <p:spPr bwMode="auto">
            <a:xfrm>
              <a:off x="2736851" y="150813"/>
              <a:ext cx="20638" cy="119063"/>
            </a:xfrm>
            <a:custGeom>
              <a:avLst/>
              <a:gdLst>
                <a:gd name="T0" fmla="*/ 12 w 25"/>
                <a:gd name="T1" fmla="*/ 25 h 144"/>
                <a:gd name="T2" fmla="*/ 0 w 25"/>
                <a:gd name="T3" fmla="*/ 13 h 144"/>
                <a:gd name="T4" fmla="*/ 12 w 25"/>
                <a:gd name="T5" fmla="*/ 0 h 144"/>
                <a:gd name="T6" fmla="*/ 25 w 25"/>
                <a:gd name="T7" fmla="*/ 12 h 144"/>
                <a:gd name="T8" fmla="*/ 12 w 25"/>
                <a:gd name="T9" fmla="*/ 25 h 144"/>
                <a:gd name="T10" fmla="*/ 3 w 25"/>
                <a:gd name="T11" fmla="*/ 144 h 144"/>
                <a:gd name="T12" fmla="*/ 3 w 25"/>
                <a:gd name="T13" fmla="*/ 45 h 144"/>
                <a:gd name="T14" fmla="*/ 22 w 25"/>
                <a:gd name="T15" fmla="*/ 45 h 144"/>
                <a:gd name="T16" fmla="*/ 22 w 25"/>
                <a:gd name="T17" fmla="*/ 144 h 144"/>
                <a:gd name="T18" fmla="*/ 3 w 25"/>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4">
                  <a:moveTo>
                    <a:pt x="12" y="25"/>
                  </a:moveTo>
                  <a:cubicBezTo>
                    <a:pt x="5" y="25"/>
                    <a:pt x="0" y="20"/>
                    <a:pt x="0" y="13"/>
                  </a:cubicBezTo>
                  <a:cubicBezTo>
                    <a:pt x="0" y="6"/>
                    <a:pt x="5" y="0"/>
                    <a:pt x="12" y="0"/>
                  </a:cubicBezTo>
                  <a:cubicBezTo>
                    <a:pt x="20" y="0"/>
                    <a:pt x="25" y="6"/>
                    <a:pt x="25" y="12"/>
                  </a:cubicBezTo>
                  <a:cubicBezTo>
                    <a:pt x="25" y="19"/>
                    <a:pt x="20" y="25"/>
                    <a:pt x="12"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7" name="Freeform 44">
              <a:extLst>
                <a:ext uri="{FF2B5EF4-FFF2-40B4-BE49-F238E27FC236}">
                  <a16:creationId xmlns:a16="http://schemas.microsoft.com/office/drawing/2014/main" id="{344578C9-CCB4-4F2D-6F97-A69FE48FE92E}"/>
                </a:ext>
              </a:extLst>
            </p:cNvPr>
            <p:cNvSpPr>
              <a:spLocks/>
            </p:cNvSpPr>
            <p:nvPr/>
          </p:nvSpPr>
          <p:spPr bwMode="auto">
            <a:xfrm>
              <a:off x="2768601" y="188913"/>
              <a:ext cx="79375" cy="80963"/>
            </a:xfrm>
            <a:custGeom>
              <a:avLst/>
              <a:gdLst>
                <a:gd name="T0" fmla="*/ 30 w 50"/>
                <a:gd name="T1" fmla="*/ 51 h 51"/>
                <a:gd name="T2" fmla="*/ 19 w 50"/>
                <a:gd name="T3" fmla="*/ 51 h 51"/>
                <a:gd name="T4" fmla="*/ 0 w 50"/>
                <a:gd name="T5" fmla="*/ 0 h 51"/>
                <a:gd name="T6" fmla="*/ 10 w 50"/>
                <a:gd name="T7" fmla="*/ 0 h 51"/>
                <a:gd name="T8" fmla="*/ 25 w 50"/>
                <a:gd name="T9" fmla="*/ 41 h 51"/>
                <a:gd name="T10" fmla="*/ 39 w 50"/>
                <a:gd name="T11" fmla="*/ 0 h 51"/>
                <a:gd name="T12" fmla="*/ 50 w 50"/>
                <a:gd name="T13" fmla="*/ 0 h 51"/>
                <a:gd name="T14" fmla="*/ 30 w 50"/>
                <a:gd name="T15" fmla="*/ 51 h 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 h="51">
                  <a:moveTo>
                    <a:pt x="30" y="51"/>
                  </a:moveTo>
                  <a:lnTo>
                    <a:pt x="19" y="51"/>
                  </a:lnTo>
                  <a:lnTo>
                    <a:pt x="0" y="0"/>
                  </a:lnTo>
                  <a:lnTo>
                    <a:pt x="10" y="0"/>
                  </a:lnTo>
                  <a:lnTo>
                    <a:pt x="25" y="41"/>
                  </a:lnTo>
                  <a:lnTo>
                    <a:pt x="39" y="0"/>
                  </a:lnTo>
                  <a:lnTo>
                    <a:pt x="50" y="0"/>
                  </a:lnTo>
                  <a:lnTo>
                    <a:pt x="30"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8" name="Freeform 45">
              <a:extLst>
                <a:ext uri="{FF2B5EF4-FFF2-40B4-BE49-F238E27FC236}">
                  <a16:creationId xmlns:a16="http://schemas.microsoft.com/office/drawing/2014/main" id="{2236A563-D056-2155-A154-64F4FBDBB116}"/>
                </a:ext>
              </a:extLst>
            </p:cNvPr>
            <p:cNvSpPr>
              <a:spLocks noEditPoints="1"/>
            </p:cNvSpPr>
            <p:nvPr/>
          </p:nvSpPr>
          <p:spPr bwMode="auto">
            <a:xfrm>
              <a:off x="28559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0"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 name="Freeform 46">
              <a:extLst>
                <a:ext uri="{FF2B5EF4-FFF2-40B4-BE49-F238E27FC236}">
                  <a16:creationId xmlns:a16="http://schemas.microsoft.com/office/drawing/2014/main" id="{F4BF70B8-9555-C261-D3C1-88BD30FC33CC}"/>
                </a:ext>
              </a:extLst>
            </p:cNvPr>
            <p:cNvSpPr>
              <a:spLocks/>
            </p:cNvSpPr>
            <p:nvPr/>
          </p:nvSpPr>
          <p:spPr bwMode="auto">
            <a:xfrm>
              <a:off x="2947988" y="185738"/>
              <a:ext cx="47625"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 name="Freeform 47">
              <a:extLst>
                <a:ext uri="{FF2B5EF4-FFF2-40B4-BE49-F238E27FC236}">
                  <a16:creationId xmlns:a16="http://schemas.microsoft.com/office/drawing/2014/main" id="{2EFAC510-CEEE-DA5A-FAA3-F170FED7622E}"/>
                </a:ext>
              </a:extLst>
            </p:cNvPr>
            <p:cNvSpPr>
              <a:spLocks noEditPoints="1"/>
            </p:cNvSpPr>
            <p:nvPr/>
          </p:nvSpPr>
          <p:spPr bwMode="auto">
            <a:xfrm>
              <a:off x="2998788" y="185738"/>
              <a:ext cx="74613" cy="85725"/>
            </a:xfrm>
            <a:custGeom>
              <a:avLst/>
              <a:gdLst>
                <a:gd name="T0" fmla="*/ 20 w 90"/>
                <a:gd name="T1" fmla="*/ 56 h 103"/>
                <a:gd name="T2" fmla="*/ 49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49" y="88"/>
                  </a:cubicBezTo>
                  <a:cubicBezTo>
                    <a:pt x="68" y="88"/>
                    <a:pt x="79" y="78"/>
                    <a:pt x="80" y="77"/>
                  </a:cubicBezTo>
                  <a:cubicBezTo>
                    <a:pt x="88" y="89"/>
                    <a:pt x="88" y="89"/>
                    <a:pt x="88" y="89"/>
                  </a:cubicBezTo>
                  <a:cubicBezTo>
                    <a:pt x="88" y="89"/>
                    <a:pt x="74"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8" y="14"/>
                    <a:pt x="20" y="29"/>
                    <a:pt x="19" y="42"/>
                  </a:cubicBezTo>
                  <a:cubicBezTo>
                    <a:pt x="71" y="42"/>
                    <a:pt x="71" y="42"/>
                    <a:pt x="71" y="42"/>
                  </a:cubicBezTo>
                  <a:cubicBezTo>
                    <a:pt x="71"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 name="Freeform 48">
              <a:extLst>
                <a:ext uri="{FF2B5EF4-FFF2-40B4-BE49-F238E27FC236}">
                  <a16:creationId xmlns:a16="http://schemas.microsoft.com/office/drawing/2014/main" id="{9F75901F-04A3-6B7A-4918-99E7F7C4A01F}"/>
                </a:ext>
              </a:extLst>
            </p:cNvPr>
            <p:cNvSpPr>
              <a:spLocks noEditPoints="1"/>
            </p:cNvSpPr>
            <p:nvPr/>
          </p:nvSpPr>
          <p:spPr bwMode="auto">
            <a:xfrm>
              <a:off x="3084513" y="153988"/>
              <a:ext cx="77788" cy="117475"/>
            </a:xfrm>
            <a:custGeom>
              <a:avLst/>
              <a:gdLst>
                <a:gd name="T0" fmla="*/ 78 w 94"/>
                <a:gd name="T1" fmla="*/ 141 h 143"/>
                <a:gd name="T2" fmla="*/ 75 w 94"/>
                <a:gd name="T3" fmla="*/ 125 h 143"/>
                <a:gd name="T4" fmla="*/ 42 w 94"/>
                <a:gd name="T5" fmla="*/ 143 h 143"/>
                <a:gd name="T6" fmla="*/ 0 w 94"/>
                <a:gd name="T7" fmla="*/ 91 h 143"/>
                <a:gd name="T8" fmla="*/ 44 w 94"/>
                <a:gd name="T9" fmla="*/ 40 h 143"/>
                <a:gd name="T10" fmla="*/ 75 w 94"/>
                <a:gd name="T11" fmla="*/ 58 h 143"/>
                <a:gd name="T12" fmla="*/ 75 w 94"/>
                <a:gd name="T13" fmla="*/ 0 h 143"/>
                <a:gd name="T14" fmla="*/ 94 w 94"/>
                <a:gd name="T15" fmla="*/ 0 h 143"/>
                <a:gd name="T16" fmla="*/ 94 w 94"/>
                <a:gd name="T17" fmla="*/ 141 h 143"/>
                <a:gd name="T18" fmla="*/ 78 w 94"/>
                <a:gd name="T19" fmla="*/ 141 h 143"/>
                <a:gd name="T20" fmla="*/ 48 w 94"/>
                <a:gd name="T21" fmla="*/ 54 h 143"/>
                <a:gd name="T22" fmla="*/ 19 w 94"/>
                <a:gd name="T23" fmla="*/ 90 h 143"/>
                <a:gd name="T24" fmla="*/ 47 w 94"/>
                <a:gd name="T25" fmla="*/ 127 h 143"/>
                <a:gd name="T26" fmla="*/ 75 w 94"/>
                <a:gd name="T27" fmla="*/ 90 h 143"/>
                <a:gd name="T28" fmla="*/ 48 w 94"/>
                <a:gd name="T29" fmla="*/ 5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43">
                  <a:moveTo>
                    <a:pt x="78" y="141"/>
                  </a:moveTo>
                  <a:cubicBezTo>
                    <a:pt x="75" y="125"/>
                    <a:pt x="75" y="125"/>
                    <a:pt x="75" y="125"/>
                  </a:cubicBezTo>
                  <a:cubicBezTo>
                    <a:pt x="74" y="126"/>
                    <a:pt x="65" y="143"/>
                    <a:pt x="42" y="143"/>
                  </a:cubicBezTo>
                  <a:cubicBezTo>
                    <a:pt x="16" y="143"/>
                    <a:pt x="0" y="121"/>
                    <a:pt x="0" y="91"/>
                  </a:cubicBezTo>
                  <a:cubicBezTo>
                    <a:pt x="0" y="62"/>
                    <a:pt x="18" y="40"/>
                    <a:pt x="44" y="40"/>
                  </a:cubicBezTo>
                  <a:cubicBezTo>
                    <a:pt x="65" y="40"/>
                    <a:pt x="74" y="56"/>
                    <a:pt x="75" y="58"/>
                  </a:cubicBezTo>
                  <a:cubicBezTo>
                    <a:pt x="75" y="0"/>
                    <a:pt x="75" y="0"/>
                    <a:pt x="75" y="0"/>
                  </a:cubicBezTo>
                  <a:cubicBezTo>
                    <a:pt x="94" y="0"/>
                    <a:pt x="94" y="0"/>
                    <a:pt x="94" y="0"/>
                  </a:cubicBezTo>
                  <a:cubicBezTo>
                    <a:pt x="94" y="141"/>
                    <a:pt x="94" y="141"/>
                    <a:pt x="94" y="141"/>
                  </a:cubicBezTo>
                  <a:cubicBezTo>
                    <a:pt x="78" y="141"/>
                    <a:pt x="78" y="141"/>
                    <a:pt x="78" y="141"/>
                  </a:cubicBezTo>
                  <a:close/>
                  <a:moveTo>
                    <a:pt x="48" y="54"/>
                  </a:moveTo>
                  <a:cubicBezTo>
                    <a:pt x="30" y="54"/>
                    <a:pt x="19" y="71"/>
                    <a:pt x="19" y="90"/>
                  </a:cubicBezTo>
                  <a:cubicBezTo>
                    <a:pt x="19" y="110"/>
                    <a:pt x="29" y="127"/>
                    <a:pt x="47" y="127"/>
                  </a:cubicBezTo>
                  <a:cubicBezTo>
                    <a:pt x="64" y="127"/>
                    <a:pt x="75" y="110"/>
                    <a:pt x="75" y="90"/>
                  </a:cubicBezTo>
                  <a:cubicBezTo>
                    <a:pt x="76" y="71"/>
                    <a:pt x="66" y="54"/>
                    <a:pt x="48"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 name="Freeform 49">
              <a:extLst>
                <a:ext uri="{FF2B5EF4-FFF2-40B4-BE49-F238E27FC236}">
                  <a16:creationId xmlns:a16="http://schemas.microsoft.com/office/drawing/2014/main" id="{746411D7-FE52-9D4A-5F9C-E781E2B0A65A}"/>
                </a:ext>
              </a:extLst>
            </p:cNvPr>
            <p:cNvSpPr>
              <a:spLocks/>
            </p:cNvSpPr>
            <p:nvPr/>
          </p:nvSpPr>
          <p:spPr bwMode="auto">
            <a:xfrm>
              <a:off x="3209926" y="152400"/>
              <a:ext cx="53975" cy="117475"/>
            </a:xfrm>
            <a:custGeom>
              <a:avLst/>
              <a:gdLst>
                <a:gd name="T0" fmla="*/ 61 w 64"/>
                <a:gd name="T1" fmla="*/ 18 h 142"/>
                <a:gd name="T2" fmla="*/ 49 w 64"/>
                <a:gd name="T3" fmla="*/ 15 h 142"/>
                <a:gd name="T4" fmla="*/ 36 w 64"/>
                <a:gd name="T5" fmla="*/ 21 h 142"/>
                <a:gd name="T6" fmla="*/ 34 w 64"/>
                <a:gd name="T7" fmla="*/ 35 h 142"/>
                <a:gd name="T8" fmla="*/ 34 w 64"/>
                <a:gd name="T9" fmla="*/ 43 h 142"/>
                <a:gd name="T10" fmla="*/ 59 w 64"/>
                <a:gd name="T11" fmla="*/ 43 h 142"/>
                <a:gd name="T12" fmla="*/ 59 w 64"/>
                <a:gd name="T13" fmla="*/ 57 h 142"/>
                <a:gd name="T14" fmla="*/ 34 w 64"/>
                <a:gd name="T15" fmla="*/ 57 h 142"/>
                <a:gd name="T16" fmla="*/ 34 w 64"/>
                <a:gd name="T17" fmla="*/ 142 h 142"/>
                <a:gd name="T18" fmla="*/ 15 w 64"/>
                <a:gd name="T19" fmla="*/ 142 h 142"/>
                <a:gd name="T20" fmla="*/ 15 w 64"/>
                <a:gd name="T21" fmla="*/ 57 h 142"/>
                <a:gd name="T22" fmla="*/ 0 w 64"/>
                <a:gd name="T23" fmla="*/ 57 h 142"/>
                <a:gd name="T24" fmla="*/ 0 w 64"/>
                <a:gd name="T25" fmla="*/ 43 h 142"/>
                <a:gd name="T26" fmla="*/ 15 w 64"/>
                <a:gd name="T27" fmla="*/ 43 h 142"/>
                <a:gd name="T28" fmla="*/ 15 w 64"/>
                <a:gd name="T29" fmla="*/ 32 h 142"/>
                <a:gd name="T30" fmla="*/ 22 w 64"/>
                <a:gd name="T31" fmla="*/ 9 h 142"/>
                <a:gd name="T32" fmla="*/ 45 w 64"/>
                <a:gd name="T33" fmla="*/ 0 h 142"/>
                <a:gd name="T34" fmla="*/ 64 w 64"/>
                <a:gd name="T35" fmla="*/ 4 h 142"/>
                <a:gd name="T36" fmla="*/ 61 w 64"/>
                <a:gd name="T37" fmla="*/ 1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 h="142">
                  <a:moveTo>
                    <a:pt x="61" y="18"/>
                  </a:moveTo>
                  <a:cubicBezTo>
                    <a:pt x="61" y="18"/>
                    <a:pt x="55" y="15"/>
                    <a:pt x="49" y="15"/>
                  </a:cubicBezTo>
                  <a:cubicBezTo>
                    <a:pt x="43" y="15"/>
                    <a:pt x="39" y="17"/>
                    <a:pt x="36" y="21"/>
                  </a:cubicBezTo>
                  <a:cubicBezTo>
                    <a:pt x="34" y="24"/>
                    <a:pt x="34" y="29"/>
                    <a:pt x="34" y="35"/>
                  </a:cubicBezTo>
                  <a:cubicBezTo>
                    <a:pt x="34" y="43"/>
                    <a:pt x="34" y="43"/>
                    <a:pt x="34" y="43"/>
                  </a:cubicBezTo>
                  <a:cubicBezTo>
                    <a:pt x="59" y="43"/>
                    <a:pt x="59" y="43"/>
                    <a:pt x="59" y="43"/>
                  </a:cubicBezTo>
                  <a:cubicBezTo>
                    <a:pt x="59" y="57"/>
                    <a:pt x="59" y="57"/>
                    <a:pt x="59" y="57"/>
                  </a:cubicBezTo>
                  <a:cubicBezTo>
                    <a:pt x="34" y="57"/>
                    <a:pt x="34" y="57"/>
                    <a:pt x="34" y="57"/>
                  </a:cubicBezTo>
                  <a:cubicBezTo>
                    <a:pt x="34" y="142"/>
                    <a:pt x="34" y="142"/>
                    <a:pt x="34" y="142"/>
                  </a:cubicBezTo>
                  <a:cubicBezTo>
                    <a:pt x="15" y="142"/>
                    <a:pt x="15" y="142"/>
                    <a:pt x="15" y="142"/>
                  </a:cubicBezTo>
                  <a:cubicBezTo>
                    <a:pt x="15" y="57"/>
                    <a:pt x="15" y="57"/>
                    <a:pt x="15" y="57"/>
                  </a:cubicBezTo>
                  <a:cubicBezTo>
                    <a:pt x="0" y="57"/>
                    <a:pt x="0" y="57"/>
                    <a:pt x="0" y="57"/>
                  </a:cubicBezTo>
                  <a:cubicBezTo>
                    <a:pt x="0" y="43"/>
                    <a:pt x="0" y="43"/>
                    <a:pt x="0" y="43"/>
                  </a:cubicBezTo>
                  <a:cubicBezTo>
                    <a:pt x="15" y="43"/>
                    <a:pt x="15" y="43"/>
                    <a:pt x="15" y="43"/>
                  </a:cubicBezTo>
                  <a:cubicBezTo>
                    <a:pt x="15" y="32"/>
                    <a:pt x="15" y="32"/>
                    <a:pt x="15" y="32"/>
                  </a:cubicBezTo>
                  <a:cubicBezTo>
                    <a:pt x="15" y="21"/>
                    <a:pt x="18" y="14"/>
                    <a:pt x="22" y="9"/>
                  </a:cubicBezTo>
                  <a:cubicBezTo>
                    <a:pt x="27" y="4"/>
                    <a:pt x="34" y="0"/>
                    <a:pt x="45" y="0"/>
                  </a:cubicBezTo>
                  <a:cubicBezTo>
                    <a:pt x="55" y="0"/>
                    <a:pt x="62" y="3"/>
                    <a:pt x="64" y="4"/>
                  </a:cubicBezTo>
                  <a:lnTo>
                    <a:pt x="61"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3" name="Freeform 50">
              <a:extLst>
                <a:ext uri="{FF2B5EF4-FFF2-40B4-BE49-F238E27FC236}">
                  <a16:creationId xmlns:a16="http://schemas.microsoft.com/office/drawing/2014/main" id="{71C2BF5D-0F27-5DC4-E839-53363129AF20}"/>
                </a:ext>
              </a:extLst>
            </p:cNvPr>
            <p:cNvSpPr>
              <a:spLocks/>
            </p:cNvSpPr>
            <p:nvPr/>
          </p:nvSpPr>
          <p:spPr bwMode="auto">
            <a:xfrm>
              <a:off x="3270251" y="185738"/>
              <a:ext cx="46038"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 name="Freeform 51">
              <a:extLst>
                <a:ext uri="{FF2B5EF4-FFF2-40B4-BE49-F238E27FC236}">
                  <a16:creationId xmlns:a16="http://schemas.microsoft.com/office/drawing/2014/main" id="{6AAE8FD2-F294-9C4A-F94A-068B4B7ABCFB}"/>
                </a:ext>
              </a:extLst>
            </p:cNvPr>
            <p:cNvSpPr>
              <a:spLocks noEditPoints="1"/>
            </p:cNvSpPr>
            <p:nvPr/>
          </p:nvSpPr>
          <p:spPr bwMode="auto">
            <a:xfrm>
              <a:off x="3321051" y="185738"/>
              <a:ext cx="79375" cy="85725"/>
            </a:xfrm>
            <a:custGeom>
              <a:avLst/>
              <a:gdLst>
                <a:gd name="T0" fmla="*/ 48 w 96"/>
                <a:gd name="T1" fmla="*/ 102 h 102"/>
                <a:gd name="T2" fmla="*/ 0 w 96"/>
                <a:gd name="T3" fmla="*/ 51 h 102"/>
                <a:gd name="T4" fmla="*/ 48 w 96"/>
                <a:gd name="T5" fmla="*/ 0 h 102"/>
                <a:gd name="T6" fmla="*/ 96 w 96"/>
                <a:gd name="T7" fmla="*/ 51 h 102"/>
                <a:gd name="T8" fmla="*/ 48 w 96"/>
                <a:gd name="T9" fmla="*/ 102 h 102"/>
                <a:gd name="T10" fmla="*/ 48 w 96"/>
                <a:gd name="T11" fmla="*/ 14 h 102"/>
                <a:gd name="T12" fmla="*/ 20 w 96"/>
                <a:gd name="T13" fmla="*/ 51 h 102"/>
                <a:gd name="T14" fmla="*/ 48 w 96"/>
                <a:gd name="T15" fmla="*/ 88 h 102"/>
                <a:gd name="T16" fmla="*/ 77 w 96"/>
                <a:gd name="T17" fmla="*/ 51 h 102"/>
                <a:gd name="T18" fmla="*/ 48 w 96"/>
                <a:gd name="T19" fmla="*/ 14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102">
                  <a:moveTo>
                    <a:pt x="48" y="102"/>
                  </a:moveTo>
                  <a:cubicBezTo>
                    <a:pt x="20" y="102"/>
                    <a:pt x="0" y="82"/>
                    <a:pt x="0" y="51"/>
                  </a:cubicBezTo>
                  <a:cubicBezTo>
                    <a:pt x="0" y="20"/>
                    <a:pt x="20" y="0"/>
                    <a:pt x="48" y="0"/>
                  </a:cubicBezTo>
                  <a:cubicBezTo>
                    <a:pt x="77" y="0"/>
                    <a:pt x="96" y="20"/>
                    <a:pt x="96" y="51"/>
                  </a:cubicBezTo>
                  <a:cubicBezTo>
                    <a:pt x="96" y="82"/>
                    <a:pt x="77" y="102"/>
                    <a:pt x="48" y="102"/>
                  </a:cubicBezTo>
                  <a:close/>
                  <a:moveTo>
                    <a:pt x="48" y="14"/>
                  </a:moveTo>
                  <a:cubicBezTo>
                    <a:pt x="30" y="14"/>
                    <a:pt x="20" y="29"/>
                    <a:pt x="20" y="51"/>
                  </a:cubicBezTo>
                  <a:cubicBezTo>
                    <a:pt x="20" y="72"/>
                    <a:pt x="30" y="88"/>
                    <a:pt x="48" y="88"/>
                  </a:cubicBezTo>
                  <a:cubicBezTo>
                    <a:pt x="67" y="88"/>
                    <a:pt x="77" y="72"/>
                    <a:pt x="77" y="51"/>
                  </a:cubicBezTo>
                  <a:cubicBezTo>
                    <a:pt x="77" y="29"/>
                    <a:pt x="67" y="14"/>
                    <a:pt x="48"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 name="Freeform 52">
              <a:extLst>
                <a:ext uri="{FF2B5EF4-FFF2-40B4-BE49-F238E27FC236}">
                  <a16:creationId xmlns:a16="http://schemas.microsoft.com/office/drawing/2014/main" id="{C590DB0F-DC19-CD6D-2F4D-61479185D8A5}"/>
                </a:ext>
              </a:extLst>
            </p:cNvPr>
            <p:cNvSpPr>
              <a:spLocks/>
            </p:cNvSpPr>
            <p:nvPr/>
          </p:nvSpPr>
          <p:spPr bwMode="auto">
            <a:xfrm>
              <a:off x="3419476" y="185738"/>
              <a:ext cx="117475" cy="84138"/>
            </a:xfrm>
            <a:custGeom>
              <a:avLst/>
              <a:gdLst>
                <a:gd name="T0" fmla="*/ 123 w 142"/>
                <a:gd name="T1" fmla="*/ 101 h 101"/>
                <a:gd name="T2" fmla="*/ 123 w 142"/>
                <a:gd name="T3" fmla="*/ 39 h 101"/>
                <a:gd name="T4" fmla="*/ 106 w 142"/>
                <a:gd name="T5" fmla="*/ 16 h 101"/>
                <a:gd name="T6" fmla="*/ 80 w 142"/>
                <a:gd name="T7" fmla="*/ 41 h 101"/>
                <a:gd name="T8" fmla="*/ 80 w 142"/>
                <a:gd name="T9" fmla="*/ 101 h 101"/>
                <a:gd name="T10" fmla="*/ 62 w 142"/>
                <a:gd name="T11" fmla="*/ 101 h 101"/>
                <a:gd name="T12" fmla="*/ 62 w 142"/>
                <a:gd name="T13" fmla="*/ 39 h 101"/>
                <a:gd name="T14" fmla="*/ 44 w 142"/>
                <a:gd name="T15" fmla="*/ 16 h 101"/>
                <a:gd name="T16" fmla="*/ 19 w 142"/>
                <a:gd name="T17" fmla="*/ 41 h 101"/>
                <a:gd name="T18" fmla="*/ 19 w 142"/>
                <a:gd name="T19" fmla="*/ 101 h 101"/>
                <a:gd name="T20" fmla="*/ 0 w 142"/>
                <a:gd name="T21" fmla="*/ 101 h 101"/>
                <a:gd name="T22" fmla="*/ 0 w 142"/>
                <a:gd name="T23" fmla="*/ 2 h 101"/>
                <a:gd name="T24" fmla="*/ 18 w 142"/>
                <a:gd name="T25" fmla="*/ 2 h 101"/>
                <a:gd name="T26" fmla="*/ 19 w 142"/>
                <a:gd name="T27" fmla="*/ 20 h 101"/>
                <a:gd name="T28" fmla="*/ 51 w 142"/>
                <a:gd name="T29" fmla="*/ 0 h 101"/>
                <a:gd name="T30" fmla="*/ 79 w 142"/>
                <a:gd name="T31" fmla="*/ 21 h 101"/>
                <a:gd name="T32" fmla="*/ 112 w 142"/>
                <a:gd name="T33" fmla="*/ 0 h 101"/>
                <a:gd name="T34" fmla="*/ 142 w 142"/>
                <a:gd name="T35" fmla="*/ 34 h 101"/>
                <a:gd name="T36" fmla="*/ 142 w 142"/>
                <a:gd name="T37" fmla="*/ 101 h 101"/>
                <a:gd name="T38" fmla="*/ 123 w 142"/>
                <a:gd name="T39"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2" h="101">
                  <a:moveTo>
                    <a:pt x="123" y="101"/>
                  </a:moveTo>
                  <a:cubicBezTo>
                    <a:pt x="123" y="39"/>
                    <a:pt x="123" y="39"/>
                    <a:pt x="123" y="39"/>
                  </a:cubicBezTo>
                  <a:cubicBezTo>
                    <a:pt x="123" y="26"/>
                    <a:pt x="120" y="16"/>
                    <a:pt x="106" y="16"/>
                  </a:cubicBezTo>
                  <a:cubicBezTo>
                    <a:pt x="91" y="16"/>
                    <a:pt x="81" y="34"/>
                    <a:pt x="80" y="41"/>
                  </a:cubicBezTo>
                  <a:cubicBezTo>
                    <a:pt x="80" y="101"/>
                    <a:pt x="80" y="101"/>
                    <a:pt x="80" y="101"/>
                  </a:cubicBezTo>
                  <a:cubicBezTo>
                    <a:pt x="62" y="101"/>
                    <a:pt x="62" y="101"/>
                    <a:pt x="62" y="101"/>
                  </a:cubicBezTo>
                  <a:cubicBezTo>
                    <a:pt x="62" y="39"/>
                    <a:pt x="62" y="39"/>
                    <a:pt x="62" y="39"/>
                  </a:cubicBezTo>
                  <a:cubicBezTo>
                    <a:pt x="62" y="26"/>
                    <a:pt x="59" y="16"/>
                    <a:pt x="44" y="16"/>
                  </a:cubicBezTo>
                  <a:cubicBezTo>
                    <a:pt x="30" y="16"/>
                    <a:pt x="20" y="34"/>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5" y="9"/>
                    <a:pt x="37" y="0"/>
                    <a:pt x="51" y="0"/>
                  </a:cubicBezTo>
                  <a:cubicBezTo>
                    <a:pt x="64" y="0"/>
                    <a:pt x="75" y="6"/>
                    <a:pt x="79" y="21"/>
                  </a:cubicBezTo>
                  <a:cubicBezTo>
                    <a:pt x="86" y="9"/>
                    <a:pt x="98" y="0"/>
                    <a:pt x="112" y="0"/>
                  </a:cubicBezTo>
                  <a:cubicBezTo>
                    <a:pt x="128" y="0"/>
                    <a:pt x="142" y="9"/>
                    <a:pt x="142" y="34"/>
                  </a:cubicBezTo>
                  <a:cubicBezTo>
                    <a:pt x="142" y="101"/>
                    <a:pt x="142" y="101"/>
                    <a:pt x="142" y="101"/>
                  </a:cubicBezTo>
                  <a:cubicBezTo>
                    <a:pt x="123" y="101"/>
                    <a:pt x="123" y="101"/>
                    <a:pt x="123"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6" name="Freeform 53">
              <a:extLst>
                <a:ext uri="{FF2B5EF4-FFF2-40B4-BE49-F238E27FC236}">
                  <a16:creationId xmlns:a16="http://schemas.microsoft.com/office/drawing/2014/main" id="{975A0B57-FD60-D7A6-C45A-346EA17AEAA2}"/>
                </a:ext>
              </a:extLst>
            </p:cNvPr>
            <p:cNvSpPr>
              <a:spLocks/>
            </p:cNvSpPr>
            <p:nvPr/>
          </p:nvSpPr>
          <p:spPr bwMode="auto">
            <a:xfrm>
              <a:off x="3594101" y="157163"/>
              <a:ext cx="69850" cy="112713"/>
            </a:xfrm>
            <a:custGeom>
              <a:avLst/>
              <a:gdLst>
                <a:gd name="T0" fmla="*/ 0 w 44"/>
                <a:gd name="T1" fmla="*/ 71 h 71"/>
                <a:gd name="T2" fmla="*/ 0 w 44"/>
                <a:gd name="T3" fmla="*/ 0 h 71"/>
                <a:gd name="T4" fmla="*/ 43 w 44"/>
                <a:gd name="T5" fmla="*/ 0 h 71"/>
                <a:gd name="T6" fmla="*/ 43 w 44"/>
                <a:gd name="T7" fmla="*/ 8 h 71"/>
                <a:gd name="T8" fmla="*/ 10 w 44"/>
                <a:gd name="T9" fmla="*/ 8 h 71"/>
                <a:gd name="T10" fmla="*/ 10 w 44"/>
                <a:gd name="T11" fmla="*/ 29 h 71"/>
                <a:gd name="T12" fmla="*/ 41 w 44"/>
                <a:gd name="T13" fmla="*/ 29 h 71"/>
                <a:gd name="T14" fmla="*/ 41 w 44"/>
                <a:gd name="T15" fmla="*/ 38 h 71"/>
                <a:gd name="T16" fmla="*/ 10 w 44"/>
                <a:gd name="T17" fmla="*/ 38 h 71"/>
                <a:gd name="T18" fmla="*/ 10 w 44"/>
                <a:gd name="T19" fmla="*/ 62 h 71"/>
                <a:gd name="T20" fmla="*/ 44 w 44"/>
                <a:gd name="T21" fmla="*/ 62 h 71"/>
                <a:gd name="T22" fmla="*/ 44 w 44"/>
                <a:gd name="T23" fmla="*/ 71 h 71"/>
                <a:gd name="T24" fmla="*/ 0 w 44"/>
                <a:gd name="T25" fmla="*/ 71 h 71"/>
                <a:gd name="T26" fmla="*/ 0 w 44"/>
                <a:gd name="T27"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71">
                  <a:moveTo>
                    <a:pt x="0" y="71"/>
                  </a:moveTo>
                  <a:lnTo>
                    <a:pt x="0" y="0"/>
                  </a:lnTo>
                  <a:lnTo>
                    <a:pt x="43" y="0"/>
                  </a:lnTo>
                  <a:lnTo>
                    <a:pt x="43" y="8"/>
                  </a:lnTo>
                  <a:lnTo>
                    <a:pt x="10" y="8"/>
                  </a:lnTo>
                  <a:lnTo>
                    <a:pt x="10" y="29"/>
                  </a:lnTo>
                  <a:lnTo>
                    <a:pt x="41" y="29"/>
                  </a:lnTo>
                  <a:lnTo>
                    <a:pt x="41" y="38"/>
                  </a:lnTo>
                  <a:lnTo>
                    <a:pt x="10" y="38"/>
                  </a:lnTo>
                  <a:lnTo>
                    <a:pt x="10" y="62"/>
                  </a:lnTo>
                  <a:lnTo>
                    <a:pt x="44" y="62"/>
                  </a:lnTo>
                  <a:lnTo>
                    <a:pt x="44" y="71"/>
                  </a:lnTo>
                  <a:lnTo>
                    <a:pt x="0" y="71"/>
                  </a:lnTo>
                  <a:lnTo>
                    <a:pt x="0" y="7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7" name="Freeform 54">
              <a:extLst>
                <a:ext uri="{FF2B5EF4-FFF2-40B4-BE49-F238E27FC236}">
                  <a16:creationId xmlns:a16="http://schemas.microsoft.com/office/drawing/2014/main" id="{E8018739-B110-09C4-D3DE-76CFD23BB4E9}"/>
                </a:ext>
              </a:extLst>
            </p:cNvPr>
            <p:cNvSpPr>
              <a:spLocks/>
            </p:cNvSpPr>
            <p:nvPr/>
          </p:nvSpPr>
          <p:spPr bwMode="auto">
            <a:xfrm>
              <a:off x="3671888" y="188913"/>
              <a:ext cx="77788" cy="80963"/>
            </a:xfrm>
            <a:custGeom>
              <a:avLst/>
              <a:gdLst>
                <a:gd name="T0" fmla="*/ 38 w 49"/>
                <a:gd name="T1" fmla="*/ 51 h 51"/>
                <a:gd name="T2" fmla="*/ 24 w 49"/>
                <a:gd name="T3" fmla="*/ 30 h 51"/>
                <a:gd name="T4" fmla="*/ 11 w 49"/>
                <a:gd name="T5" fmla="*/ 51 h 51"/>
                <a:gd name="T6" fmla="*/ 0 w 49"/>
                <a:gd name="T7" fmla="*/ 51 h 51"/>
                <a:gd name="T8" fmla="*/ 18 w 49"/>
                <a:gd name="T9" fmla="*/ 25 h 51"/>
                <a:gd name="T10" fmla="*/ 1 w 49"/>
                <a:gd name="T11" fmla="*/ 0 h 51"/>
                <a:gd name="T12" fmla="*/ 12 w 49"/>
                <a:gd name="T13" fmla="*/ 0 h 51"/>
                <a:gd name="T14" fmla="*/ 25 w 49"/>
                <a:gd name="T15" fmla="*/ 19 h 51"/>
                <a:gd name="T16" fmla="*/ 37 w 49"/>
                <a:gd name="T17" fmla="*/ 0 h 51"/>
                <a:gd name="T18" fmla="*/ 48 w 49"/>
                <a:gd name="T19" fmla="*/ 0 h 51"/>
                <a:gd name="T20" fmla="*/ 30 w 49"/>
                <a:gd name="T21" fmla="*/ 25 h 51"/>
                <a:gd name="T22" fmla="*/ 49 w 49"/>
                <a:gd name="T23" fmla="*/ 51 h 51"/>
                <a:gd name="T24" fmla="*/ 38 w 49"/>
                <a:gd name="T2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1">
                  <a:moveTo>
                    <a:pt x="38" y="51"/>
                  </a:moveTo>
                  <a:lnTo>
                    <a:pt x="24" y="30"/>
                  </a:lnTo>
                  <a:lnTo>
                    <a:pt x="11" y="51"/>
                  </a:lnTo>
                  <a:lnTo>
                    <a:pt x="0" y="51"/>
                  </a:lnTo>
                  <a:lnTo>
                    <a:pt x="18" y="25"/>
                  </a:lnTo>
                  <a:lnTo>
                    <a:pt x="1" y="0"/>
                  </a:lnTo>
                  <a:lnTo>
                    <a:pt x="12" y="0"/>
                  </a:lnTo>
                  <a:lnTo>
                    <a:pt x="25" y="19"/>
                  </a:lnTo>
                  <a:lnTo>
                    <a:pt x="37" y="0"/>
                  </a:lnTo>
                  <a:lnTo>
                    <a:pt x="48" y="0"/>
                  </a:lnTo>
                  <a:lnTo>
                    <a:pt x="30" y="25"/>
                  </a:lnTo>
                  <a:lnTo>
                    <a:pt x="49" y="51"/>
                  </a:lnTo>
                  <a:lnTo>
                    <a:pt x="38"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8" name="Freeform 55">
              <a:extLst>
                <a:ext uri="{FF2B5EF4-FFF2-40B4-BE49-F238E27FC236}">
                  <a16:creationId xmlns:a16="http://schemas.microsoft.com/office/drawing/2014/main" id="{6262A5DA-588E-44E3-D3E5-B27EFDFBA451}"/>
                </a:ext>
              </a:extLst>
            </p:cNvPr>
            <p:cNvSpPr>
              <a:spLocks noEditPoints="1"/>
            </p:cNvSpPr>
            <p:nvPr/>
          </p:nvSpPr>
          <p:spPr bwMode="auto">
            <a:xfrm>
              <a:off x="3763963" y="185738"/>
              <a:ext cx="77788" cy="114300"/>
            </a:xfrm>
            <a:custGeom>
              <a:avLst/>
              <a:gdLst>
                <a:gd name="T0" fmla="*/ 49 w 94"/>
                <a:gd name="T1" fmla="*/ 102 h 136"/>
                <a:gd name="T2" fmla="*/ 18 w 94"/>
                <a:gd name="T3" fmla="*/ 85 h 136"/>
                <a:gd name="T4" fmla="*/ 18 w 94"/>
                <a:gd name="T5" fmla="*/ 136 h 136"/>
                <a:gd name="T6" fmla="*/ 0 w 94"/>
                <a:gd name="T7" fmla="*/ 136 h 136"/>
                <a:gd name="T8" fmla="*/ 0 w 94"/>
                <a:gd name="T9" fmla="*/ 1 h 136"/>
                <a:gd name="T10" fmla="*/ 17 w 94"/>
                <a:gd name="T11" fmla="*/ 1 h 136"/>
                <a:gd name="T12" fmla="*/ 18 w 94"/>
                <a:gd name="T13" fmla="*/ 17 h 136"/>
                <a:gd name="T14" fmla="*/ 51 w 94"/>
                <a:gd name="T15" fmla="*/ 0 h 136"/>
                <a:gd name="T16" fmla="*/ 94 w 94"/>
                <a:gd name="T17" fmla="*/ 51 h 136"/>
                <a:gd name="T18" fmla="*/ 49 w 94"/>
                <a:gd name="T19" fmla="*/ 102 h 136"/>
                <a:gd name="T20" fmla="*/ 46 w 94"/>
                <a:gd name="T21" fmla="*/ 14 h 136"/>
                <a:gd name="T22" fmla="*/ 17 w 94"/>
                <a:gd name="T23" fmla="*/ 50 h 136"/>
                <a:gd name="T24" fmla="*/ 45 w 94"/>
                <a:gd name="T25" fmla="*/ 87 h 136"/>
                <a:gd name="T26" fmla="*/ 74 w 94"/>
                <a:gd name="T27" fmla="*/ 50 h 136"/>
                <a:gd name="T28" fmla="*/ 46 w 94"/>
                <a:gd name="T29" fmla="*/ 1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36">
                  <a:moveTo>
                    <a:pt x="49" y="102"/>
                  </a:moveTo>
                  <a:cubicBezTo>
                    <a:pt x="29" y="102"/>
                    <a:pt x="21" y="89"/>
                    <a:pt x="18" y="85"/>
                  </a:cubicBezTo>
                  <a:cubicBezTo>
                    <a:pt x="18" y="136"/>
                    <a:pt x="18" y="136"/>
                    <a:pt x="18" y="136"/>
                  </a:cubicBezTo>
                  <a:cubicBezTo>
                    <a:pt x="0" y="136"/>
                    <a:pt x="0" y="136"/>
                    <a:pt x="0" y="136"/>
                  </a:cubicBezTo>
                  <a:cubicBezTo>
                    <a:pt x="0" y="1"/>
                    <a:pt x="0" y="1"/>
                    <a:pt x="0" y="1"/>
                  </a:cubicBezTo>
                  <a:cubicBezTo>
                    <a:pt x="17" y="1"/>
                    <a:pt x="17" y="1"/>
                    <a:pt x="17" y="1"/>
                  </a:cubicBezTo>
                  <a:cubicBezTo>
                    <a:pt x="18" y="17"/>
                    <a:pt x="18" y="17"/>
                    <a:pt x="18" y="17"/>
                  </a:cubicBezTo>
                  <a:cubicBezTo>
                    <a:pt x="20" y="15"/>
                    <a:pt x="30" y="0"/>
                    <a:pt x="51" y="0"/>
                  </a:cubicBezTo>
                  <a:cubicBezTo>
                    <a:pt x="78" y="0"/>
                    <a:pt x="94" y="21"/>
                    <a:pt x="94" y="51"/>
                  </a:cubicBezTo>
                  <a:cubicBezTo>
                    <a:pt x="93" y="81"/>
                    <a:pt x="75" y="102"/>
                    <a:pt x="49" y="102"/>
                  </a:cubicBezTo>
                  <a:close/>
                  <a:moveTo>
                    <a:pt x="46" y="14"/>
                  </a:moveTo>
                  <a:cubicBezTo>
                    <a:pt x="29" y="14"/>
                    <a:pt x="17" y="31"/>
                    <a:pt x="17" y="50"/>
                  </a:cubicBezTo>
                  <a:cubicBezTo>
                    <a:pt x="17" y="70"/>
                    <a:pt x="28" y="87"/>
                    <a:pt x="45" y="87"/>
                  </a:cubicBezTo>
                  <a:cubicBezTo>
                    <a:pt x="62" y="87"/>
                    <a:pt x="74" y="70"/>
                    <a:pt x="74" y="50"/>
                  </a:cubicBezTo>
                  <a:cubicBezTo>
                    <a:pt x="74" y="31"/>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9" name="Freeform 56">
              <a:extLst>
                <a:ext uri="{FF2B5EF4-FFF2-40B4-BE49-F238E27FC236}">
                  <a16:creationId xmlns:a16="http://schemas.microsoft.com/office/drawing/2014/main" id="{35512E43-0E79-8BBC-F997-A442D44277DD}"/>
                </a:ext>
              </a:extLst>
            </p:cNvPr>
            <p:cNvSpPr>
              <a:spLocks noEditPoints="1"/>
            </p:cNvSpPr>
            <p:nvPr/>
          </p:nvSpPr>
          <p:spPr bwMode="auto">
            <a:xfrm>
              <a:off x="3852863"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5"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0" name="Freeform 57">
              <a:extLst>
                <a:ext uri="{FF2B5EF4-FFF2-40B4-BE49-F238E27FC236}">
                  <a16:creationId xmlns:a16="http://schemas.microsoft.com/office/drawing/2014/main" id="{FEF6EF1B-2A95-0FAE-281F-3A8B2AACAC0B}"/>
                </a:ext>
              </a:extLst>
            </p:cNvPr>
            <p:cNvSpPr>
              <a:spLocks/>
            </p:cNvSpPr>
            <p:nvPr/>
          </p:nvSpPr>
          <p:spPr bwMode="auto">
            <a:xfrm>
              <a:off x="3946526" y="185738"/>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 name="Freeform 58">
              <a:extLst>
                <a:ext uri="{FF2B5EF4-FFF2-40B4-BE49-F238E27FC236}">
                  <a16:creationId xmlns:a16="http://schemas.microsoft.com/office/drawing/2014/main" id="{AF31A35E-7433-891D-44E8-BEA36D454EE3}"/>
                </a:ext>
              </a:extLst>
            </p:cNvPr>
            <p:cNvSpPr>
              <a:spLocks noEditPoints="1"/>
            </p:cNvSpPr>
            <p:nvPr/>
          </p:nvSpPr>
          <p:spPr bwMode="auto">
            <a:xfrm>
              <a:off x="4005263" y="150813"/>
              <a:ext cx="20638" cy="119063"/>
            </a:xfrm>
            <a:custGeom>
              <a:avLst/>
              <a:gdLst>
                <a:gd name="T0" fmla="*/ 13 w 26"/>
                <a:gd name="T1" fmla="*/ 25 h 144"/>
                <a:gd name="T2" fmla="*/ 0 w 26"/>
                <a:gd name="T3" fmla="*/ 13 h 144"/>
                <a:gd name="T4" fmla="*/ 13 w 26"/>
                <a:gd name="T5" fmla="*/ 0 h 144"/>
                <a:gd name="T6" fmla="*/ 26 w 26"/>
                <a:gd name="T7" fmla="*/ 12 h 144"/>
                <a:gd name="T8" fmla="*/ 13 w 26"/>
                <a:gd name="T9" fmla="*/ 25 h 144"/>
                <a:gd name="T10" fmla="*/ 3 w 26"/>
                <a:gd name="T11" fmla="*/ 144 h 144"/>
                <a:gd name="T12" fmla="*/ 3 w 26"/>
                <a:gd name="T13" fmla="*/ 45 h 144"/>
                <a:gd name="T14" fmla="*/ 22 w 26"/>
                <a:gd name="T15" fmla="*/ 45 h 144"/>
                <a:gd name="T16" fmla="*/ 22 w 26"/>
                <a:gd name="T17" fmla="*/ 144 h 144"/>
                <a:gd name="T18" fmla="*/ 3 w 26"/>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4">
                  <a:moveTo>
                    <a:pt x="13" y="25"/>
                  </a:moveTo>
                  <a:cubicBezTo>
                    <a:pt x="6" y="25"/>
                    <a:pt x="0" y="20"/>
                    <a:pt x="0" y="13"/>
                  </a:cubicBezTo>
                  <a:cubicBezTo>
                    <a:pt x="0" y="6"/>
                    <a:pt x="6" y="0"/>
                    <a:pt x="13" y="0"/>
                  </a:cubicBezTo>
                  <a:cubicBezTo>
                    <a:pt x="20" y="0"/>
                    <a:pt x="26" y="6"/>
                    <a:pt x="26" y="12"/>
                  </a:cubicBezTo>
                  <a:cubicBezTo>
                    <a:pt x="26" y="19"/>
                    <a:pt x="20" y="25"/>
                    <a:pt x="13"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2" name="Freeform 59">
              <a:extLst>
                <a:ext uri="{FF2B5EF4-FFF2-40B4-BE49-F238E27FC236}">
                  <a16:creationId xmlns:a16="http://schemas.microsoft.com/office/drawing/2014/main" id="{011AEB08-8C96-F19B-82E4-848E1AED67AD}"/>
                </a:ext>
              </a:extLst>
            </p:cNvPr>
            <p:cNvSpPr>
              <a:spLocks noEditPoints="1"/>
            </p:cNvSpPr>
            <p:nvPr/>
          </p:nvSpPr>
          <p:spPr bwMode="auto">
            <a:xfrm>
              <a:off x="4041776"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 name="Freeform 60">
              <a:extLst>
                <a:ext uri="{FF2B5EF4-FFF2-40B4-BE49-F238E27FC236}">
                  <a16:creationId xmlns:a16="http://schemas.microsoft.com/office/drawing/2014/main" id="{131EA098-7609-E572-FDAB-89536CA9855D}"/>
                </a:ext>
              </a:extLst>
            </p:cNvPr>
            <p:cNvSpPr>
              <a:spLocks/>
            </p:cNvSpPr>
            <p:nvPr/>
          </p:nvSpPr>
          <p:spPr bwMode="auto">
            <a:xfrm>
              <a:off x="4135438" y="185738"/>
              <a:ext cx="69850" cy="84138"/>
            </a:xfrm>
            <a:custGeom>
              <a:avLst/>
              <a:gdLst>
                <a:gd name="T0" fmla="*/ 65 w 84"/>
                <a:gd name="T1" fmla="*/ 101 h 101"/>
                <a:gd name="T2" fmla="*/ 65 w 84"/>
                <a:gd name="T3" fmla="*/ 41 h 101"/>
                <a:gd name="T4" fmla="*/ 45 w 84"/>
                <a:gd name="T5" fmla="*/ 16 h 101"/>
                <a:gd name="T6" fmla="*/ 19 w 84"/>
                <a:gd name="T7" fmla="*/ 41 h 101"/>
                <a:gd name="T8" fmla="*/ 19 w 84"/>
                <a:gd name="T9" fmla="*/ 101 h 101"/>
                <a:gd name="T10" fmla="*/ 0 w 84"/>
                <a:gd name="T11" fmla="*/ 101 h 101"/>
                <a:gd name="T12" fmla="*/ 0 w 84"/>
                <a:gd name="T13" fmla="*/ 2 h 101"/>
                <a:gd name="T14" fmla="*/ 18 w 84"/>
                <a:gd name="T15" fmla="*/ 2 h 101"/>
                <a:gd name="T16" fmla="*/ 19 w 84"/>
                <a:gd name="T17" fmla="*/ 20 h 101"/>
                <a:gd name="T18" fmla="*/ 52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1"/>
                    <a:pt x="65" y="41"/>
                    <a:pt x="65" y="41"/>
                  </a:cubicBezTo>
                  <a:cubicBezTo>
                    <a:pt x="65" y="26"/>
                    <a:pt x="60" y="16"/>
                    <a:pt x="45" y="16"/>
                  </a:cubicBezTo>
                  <a:cubicBezTo>
                    <a:pt x="30" y="16"/>
                    <a:pt x="21" y="32"/>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2"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4" name="Freeform 61">
              <a:extLst>
                <a:ext uri="{FF2B5EF4-FFF2-40B4-BE49-F238E27FC236}">
                  <a16:creationId xmlns:a16="http://schemas.microsoft.com/office/drawing/2014/main" id="{8CB86734-E125-A2B2-51F8-7EC52DBF269F}"/>
                </a:ext>
              </a:extLst>
            </p:cNvPr>
            <p:cNvSpPr>
              <a:spLocks/>
            </p:cNvSpPr>
            <p:nvPr/>
          </p:nvSpPr>
          <p:spPr bwMode="auto">
            <a:xfrm>
              <a:off x="4221163" y="185738"/>
              <a:ext cx="71438" cy="85725"/>
            </a:xfrm>
            <a:custGeom>
              <a:avLst/>
              <a:gdLst>
                <a:gd name="T0" fmla="*/ 76 w 86"/>
                <a:gd name="T1" fmla="*/ 28 h 103"/>
                <a:gd name="T2" fmla="*/ 51 w 86"/>
                <a:gd name="T3" fmla="*/ 15 h 103"/>
                <a:gd name="T4" fmla="*/ 20 w 86"/>
                <a:gd name="T5" fmla="*/ 51 h 103"/>
                <a:gd name="T6" fmla="*/ 50 w 86"/>
                <a:gd name="T7" fmla="*/ 86 h 103"/>
                <a:gd name="T8" fmla="*/ 76 w 86"/>
                <a:gd name="T9" fmla="*/ 73 h 103"/>
                <a:gd name="T10" fmla="*/ 86 w 86"/>
                <a:gd name="T11" fmla="*/ 85 h 103"/>
                <a:gd name="T12" fmla="*/ 47 w 86"/>
                <a:gd name="T13" fmla="*/ 103 h 103"/>
                <a:gd name="T14" fmla="*/ 0 w 86"/>
                <a:gd name="T15" fmla="*/ 51 h 103"/>
                <a:gd name="T16" fmla="*/ 48 w 86"/>
                <a:gd name="T17" fmla="*/ 0 h 103"/>
                <a:gd name="T18" fmla="*/ 85 w 86"/>
                <a:gd name="T19" fmla="*/ 17 h 103"/>
                <a:gd name="T20" fmla="*/ 76 w 86"/>
                <a:gd name="T21" fmla="*/ 28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6" h="103">
                  <a:moveTo>
                    <a:pt x="76" y="28"/>
                  </a:moveTo>
                  <a:cubicBezTo>
                    <a:pt x="76" y="28"/>
                    <a:pt x="67" y="15"/>
                    <a:pt x="51" y="15"/>
                  </a:cubicBezTo>
                  <a:cubicBezTo>
                    <a:pt x="34" y="15"/>
                    <a:pt x="20" y="27"/>
                    <a:pt x="20" y="51"/>
                  </a:cubicBezTo>
                  <a:cubicBezTo>
                    <a:pt x="20" y="75"/>
                    <a:pt x="34" y="86"/>
                    <a:pt x="50" y="86"/>
                  </a:cubicBezTo>
                  <a:cubicBezTo>
                    <a:pt x="66" y="86"/>
                    <a:pt x="76" y="74"/>
                    <a:pt x="76" y="73"/>
                  </a:cubicBezTo>
                  <a:cubicBezTo>
                    <a:pt x="86" y="85"/>
                    <a:pt x="86" y="85"/>
                    <a:pt x="86" y="85"/>
                  </a:cubicBezTo>
                  <a:cubicBezTo>
                    <a:pt x="85" y="86"/>
                    <a:pt x="74" y="103"/>
                    <a:pt x="47" y="103"/>
                  </a:cubicBezTo>
                  <a:cubicBezTo>
                    <a:pt x="21" y="103"/>
                    <a:pt x="0" y="83"/>
                    <a:pt x="0" y="51"/>
                  </a:cubicBezTo>
                  <a:cubicBezTo>
                    <a:pt x="0" y="19"/>
                    <a:pt x="22" y="0"/>
                    <a:pt x="48" y="0"/>
                  </a:cubicBezTo>
                  <a:cubicBezTo>
                    <a:pt x="74" y="0"/>
                    <a:pt x="84" y="16"/>
                    <a:pt x="85" y="17"/>
                  </a:cubicBezTo>
                  <a:lnTo>
                    <a:pt x="76"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 name="Freeform 62">
              <a:extLst>
                <a:ext uri="{FF2B5EF4-FFF2-40B4-BE49-F238E27FC236}">
                  <a16:creationId xmlns:a16="http://schemas.microsoft.com/office/drawing/2014/main" id="{E2BA6FAC-BC0B-955C-76C2-7569276E7C26}"/>
                </a:ext>
              </a:extLst>
            </p:cNvPr>
            <p:cNvSpPr>
              <a:spLocks noEditPoints="1"/>
            </p:cNvSpPr>
            <p:nvPr/>
          </p:nvSpPr>
          <p:spPr bwMode="auto">
            <a:xfrm>
              <a:off x="43037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1"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 name="Rectangle 63">
              <a:extLst>
                <a:ext uri="{FF2B5EF4-FFF2-40B4-BE49-F238E27FC236}">
                  <a16:creationId xmlns:a16="http://schemas.microsoft.com/office/drawing/2014/main" id="{8B1668FC-ED11-4E5F-5CD7-B8AECBE72E88}"/>
                </a:ext>
              </a:extLst>
            </p:cNvPr>
            <p:cNvSpPr>
              <a:spLocks noChangeArrowheads="1"/>
            </p:cNvSpPr>
            <p:nvPr/>
          </p:nvSpPr>
          <p:spPr bwMode="auto">
            <a:xfrm>
              <a:off x="2271713" y="-269875"/>
              <a:ext cx="12700" cy="7731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 name="Oval 64">
              <a:extLst>
                <a:ext uri="{FF2B5EF4-FFF2-40B4-BE49-F238E27FC236}">
                  <a16:creationId xmlns:a16="http://schemas.microsoft.com/office/drawing/2014/main" id="{E764F59C-9348-969F-DC4C-91400D94748F}"/>
                </a:ext>
              </a:extLst>
            </p:cNvPr>
            <p:cNvSpPr>
              <a:spLocks noChangeArrowheads="1"/>
            </p:cNvSpPr>
            <p:nvPr/>
          </p:nvSpPr>
          <p:spPr bwMode="auto">
            <a:xfrm>
              <a:off x="911226" y="-279400"/>
              <a:ext cx="119063" cy="1206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8" name="Oval 65">
              <a:extLst>
                <a:ext uri="{FF2B5EF4-FFF2-40B4-BE49-F238E27FC236}">
                  <a16:creationId xmlns:a16="http://schemas.microsoft.com/office/drawing/2014/main" id="{0C6CC64C-557B-7855-41F2-B4CCE30CCF03}"/>
                </a:ext>
              </a:extLst>
            </p:cNvPr>
            <p:cNvSpPr>
              <a:spLocks noChangeArrowheads="1"/>
            </p:cNvSpPr>
            <p:nvPr/>
          </p:nvSpPr>
          <p:spPr bwMode="auto">
            <a:xfrm>
              <a:off x="752476" y="-269875"/>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9" name="Oval 66">
              <a:extLst>
                <a:ext uri="{FF2B5EF4-FFF2-40B4-BE49-F238E27FC236}">
                  <a16:creationId xmlns:a16="http://schemas.microsoft.com/office/drawing/2014/main" id="{6F43F3D1-B8CB-54F6-36F7-16314257D69B}"/>
                </a:ext>
              </a:extLst>
            </p:cNvPr>
            <p:cNvSpPr>
              <a:spLocks noChangeArrowheads="1"/>
            </p:cNvSpPr>
            <p:nvPr/>
          </p:nvSpPr>
          <p:spPr bwMode="auto">
            <a:xfrm>
              <a:off x="919163" y="-103188"/>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0" name="Oval 67">
              <a:extLst>
                <a:ext uri="{FF2B5EF4-FFF2-40B4-BE49-F238E27FC236}">
                  <a16:creationId xmlns:a16="http://schemas.microsoft.com/office/drawing/2014/main" id="{92E571BB-D352-2156-6D4A-C44BE8B1DEC3}"/>
                </a:ext>
              </a:extLst>
            </p:cNvPr>
            <p:cNvSpPr>
              <a:spLocks noChangeArrowheads="1"/>
            </p:cNvSpPr>
            <p:nvPr/>
          </p:nvSpPr>
          <p:spPr bwMode="auto">
            <a:xfrm>
              <a:off x="927101" y="53975"/>
              <a:ext cx="85725"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1" name="Oval 68">
              <a:extLst>
                <a:ext uri="{FF2B5EF4-FFF2-40B4-BE49-F238E27FC236}">
                  <a16:creationId xmlns:a16="http://schemas.microsoft.com/office/drawing/2014/main" id="{7A8957F8-68A4-3EE6-C67A-79E4C3B0E740}"/>
                </a:ext>
              </a:extLst>
            </p:cNvPr>
            <p:cNvSpPr>
              <a:spLocks noChangeArrowheads="1"/>
            </p:cNvSpPr>
            <p:nvPr/>
          </p:nvSpPr>
          <p:spPr bwMode="auto">
            <a:xfrm>
              <a:off x="760413" y="-95250"/>
              <a:ext cx="87313"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2" name="Oval 69">
              <a:extLst>
                <a:ext uri="{FF2B5EF4-FFF2-40B4-BE49-F238E27FC236}">
                  <a16:creationId xmlns:a16="http://schemas.microsoft.com/office/drawing/2014/main" id="{E37C8ED8-118C-127C-C8D8-93DB49103625}"/>
                </a:ext>
              </a:extLst>
            </p:cNvPr>
            <p:cNvSpPr>
              <a:spLocks noChangeArrowheads="1"/>
            </p:cNvSpPr>
            <p:nvPr/>
          </p:nvSpPr>
          <p:spPr bwMode="auto">
            <a:xfrm>
              <a:off x="611188" y="-261938"/>
              <a:ext cx="85725"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 name="TextBox 2">
            <a:extLst>
              <a:ext uri="{FF2B5EF4-FFF2-40B4-BE49-F238E27FC236}">
                <a16:creationId xmlns:a16="http://schemas.microsoft.com/office/drawing/2014/main" id="{BFFC5C2C-B337-3578-4DEF-5FA5EAEA706D}"/>
              </a:ext>
            </a:extLst>
          </p:cNvPr>
          <p:cNvSpPr txBox="1"/>
          <p:nvPr/>
        </p:nvSpPr>
        <p:spPr>
          <a:xfrm>
            <a:off x="1516830" y="6334188"/>
            <a:ext cx="5719046" cy="153888"/>
          </a:xfrm>
          <a:prstGeom prst="rect">
            <a:avLst/>
          </a:prstGeom>
          <a:noFill/>
        </p:spPr>
        <p:txBody>
          <a:bodyPr wrap="square" lIns="0" tIns="0" rIns="0" bIns="0" rtlCol="0">
            <a:spAutoFit/>
          </a:bodyPr>
          <a:lstStyle/>
          <a:p>
            <a:pPr algn="ctr"/>
            <a:r>
              <a:rPr lang="en-US" sz="1000" dirty="0">
                <a:solidFill>
                  <a:schemeClr val="bg1"/>
                </a:solidFill>
              </a:rPr>
              <a:t>Includes content supplied by Sales Benchmark Index; Copyright © Sales Benchmark Index, 2022</a:t>
            </a:r>
          </a:p>
        </p:txBody>
      </p:sp>
    </p:spTree>
    <p:extLst>
      <p:ext uri="{BB962C8B-B14F-4D97-AF65-F5344CB8AC3E}">
        <p14:creationId xmlns:p14="http://schemas.microsoft.com/office/powerpoint/2010/main" val="20166339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1_Title Slide blue dots bkdg">
    <p:bg>
      <p:bgPr>
        <a:solidFill>
          <a:schemeClr val="accent1"/>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64658552-6E07-9117-0CA9-3B60B698736B}"/>
              </a:ext>
            </a:extLst>
          </p:cNvPr>
          <p:cNvGraphicFramePr>
            <a:graphicFrameLocks noChangeAspect="1"/>
          </p:cNvGraphicFramePr>
          <p:nvPr>
            <p:custDataLst>
              <p:tags r:id="rId1"/>
            </p:custDataLst>
            <p:extLst>
              <p:ext uri="{D42A27DB-BD31-4B8C-83A1-F6EECF244321}">
                <p14:modId xmlns:p14="http://schemas.microsoft.com/office/powerpoint/2010/main" val="288084756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4" name="Object 3" hidden="1">
                        <a:extLst>
                          <a:ext uri="{FF2B5EF4-FFF2-40B4-BE49-F238E27FC236}">
                            <a16:creationId xmlns:a16="http://schemas.microsoft.com/office/drawing/2014/main" id="{64658552-6E07-9117-0CA9-3B60B698736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5" name="Picture 4">
            <a:extLst>
              <a:ext uri="{FF2B5EF4-FFF2-40B4-BE49-F238E27FC236}">
                <a16:creationId xmlns:a16="http://schemas.microsoft.com/office/drawing/2014/main" id="{4591F0AA-87FF-62FE-5D42-09693E23D321}"/>
              </a:ext>
            </a:extLst>
          </p:cNvPr>
          <p:cNvPicPr>
            <a:picLocks noChangeAspect="1"/>
          </p:cNvPicPr>
          <p:nvPr/>
        </p:nvPicPr>
        <p:blipFill rotWithShape="1">
          <a:blip r:embed="rId5" cstate="email">
            <a:extLst>
              <a:ext uri="{BEBA8EAE-BF5A-486C-A8C5-ECC9F3942E4B}">
                <a14:imgProps xmlns:a14="http://schemas.microsoft.com/office/drawing/2010/main">
                  <a14:imgLayer r:embed="rId6">
                    <a14:imgEffect>
                      <a14:brightnessContrast bright="-45000"/>
                    </a14:imgEffect>
                  </a14:imgLayer>
                </a14:imgProps>
              </a:ext>
              <a:ext uri="{28A0092B-C50C-407E-A947-70E740481C1C}">
                <a14:useLocalDpi xmlns:a14="http://schemas.microsoft.com/office/drawing/2010/main"/>
              </a:ext>
            </a:extLst>
          </a:blip>
          <a:srcRect/>
          <a:stretch/>
        </p:blipFill>
        <p:spPr>
          <a:xfrm>
            <a:off x="0" y="1"/>
            <a:ext cx="12192000" cy="6858000"/>
          </a:xfrm>
          <a:prstGeom prst="rect">
            <a:avLst/>
          </a:prstGeom>
        </p:spPr>
      </p:pic>
      <p:sp>
        <p:nvSpPr>
          <p:cNvPr id="2" name="Title 1">
            <a:extLst>
              <a:ext uri="{FF2B5EF4-FFF2-40B4-BE49-F238E27FC236}">
                <a16:creationId xmlns:a16="http://schemas.microsoft.com/office/drawing/2014/main" id="{9C5F5AEC-749C-44CA-94C1-9495903C3571}"/>
              </a:ext>
            </a:extLst>
          </p:cNvPr>
          <p:cNvSpPr>
            <a:spLocks noGrp="1"/>
          </p:cNvSpPr>
          <p:nvPr>
            <p:ph type="ctrTitle"/>
          </p:nvPr>
        </p:nvSpPr>
        <p:spPr>
          <a:xfrm>
            <a:off x="1516830" y="2523757"/>
            <a:ext cx="9139234" cy="664797"/>
          </a:xfrm>
        </p:spPr>
        <p:txBody>
          <a:bodyPr vert="horz" lIns="91440" tIns="91440" rIns="91440" bIns="91440" anchor="ctr">
            <a:noAutofit/>
          </a:bodyPr>
          <a:lstStyle>
            <a:lvl1pPr algn="l">
              <a:defRPr sz="3600">
                <a:solidFill>
                  <a:schemeClr val="bg1"/>
                </a:solidFill>
              </a:defRPr>
            </a:lvl1pPr>
          </a:lstStyle>
          <a:p>
            <a:r>
              <a:rPr lang="en-US"/>
              <a:t>Click to edit Master title style</a:t>
            </a:r>
            <a:endParaRPr lang="en-US" dirty="0"/>
          </a:p>
        </p:txBody>
      </p:sp>
      <p:sp>
        <p:nvSpPr>
          <p:cNvPr id="82" name="Text Placeholder 81">
            <a:extLst>
              <a:ext uri="{FF2B5EF4-FFF2-40B4-BE49-F238E27FC236}">
                <a16:creationId xmlns:a16="http://schemas.microsoft.com/office/drawing/2014/main" id="{B020BF28-FA10-43DE-B2FD-965A7D8594C0}"/>
              </a:ext>
            </a:extLst>
          </p:cNvPr>
          <p:cNvSpPr>
            <a:spLocks noGrp="1"/>
          </p:cNvSpPr>
          <p:nvPr>
            <p:ph type="body" sz="quarter" idx="13"/>
          </p:nvPr>
        </p:nvSpPr>
        <p:spPr>
          <a:xfrm>
            <a:off x="1520386" y="3998279"/>
            <a:ext cx="4586287" cy="323850"/>
          </a:xfrm>
        </p:spPr>
        <p:txBody>
          <a:bodyPr lIns="91440" tIns="91440" rIns="91440" bIns="91440" anchor="ctr"/>
          <a:lstStyle>
            <a:lvl1pPr>
              <a:defRPr b="0">
                <a:solidFill>
                  <a:schemeClr val="bg1"/>
                </a:solidFill>
              </a:defRPr>
            </a:lvl1pPr>
          </a:lstStyle>
          <a:p>
            <a:pPr lvl="0"/>
            <a:r>
              <a:rPr lang="en-US"/>
              <a:t>Click to edit Master text styles</a:t>
            </a:r>
          </a:p>
        </p:txBody>
      </p:sp>
      <p:sp>
        <p:nvSpPr>
          <p:cNvPr id="83" name="Subtitle 2">
            <a:extLst>
              <a:ext uri="{FF2B5EF4-FFF2-40B4-BE49-F238E27FC236}">
                <a16:creationId xmlns:a16="http://schemas.microsoft.com/office/drawing/2014/main" id="{CA420EE9-07D0-49A0-A796-E6EAA8EBDB96}"/>
              </a:ext>
            </a:extLst>
          </p:cNvPr>
          <p:cNvSpPr>
            <a:spLocks noGrp="1"/>
          </p:cNvSpPr>
          <p:nvPr>
            <p:ph type="subTitle" idx="1"/>
          </p:nvPr>
        </p:nvSpPr>
        <p:spPr>
          <a:xfrm>
            <a:off x="1516830" y="3444432"/>
            <a:ext cx="9139234" cy="297969"/>
          </a:xfrm>
        </p:spPr>
        <p:txBody>
          <a:bodyPr vert="horz" lIns="91440" tIns="91440" rIns="91440" bIns="91440" rtlCol="0" anchor="ctr">
            <a:noAutofit/>
          </a:bodyPr>
          <a:lstStyle>
            <a:lvl1pPr>
              <a:defRPr lang="en-US" sz="2200" b="0" dirty="0">
                <a:solidFill>
                  <a:schemeClr val="bg1"/>
                </a:solidFill>
              </a:defRPr>
            </a:lvl1pPr>
          </a:lstStyle>
          <a:p>
            <a:pPr lvl="0"/>
            <a:r>
              <a:rPr lang="en-US"/>
              <a:t>Click to edit Master subtitle style</a:t>
            </a:r>
            <a:endParaRPr lang="en-US" dirty="0"/>
          </a:p>
        </p:txBody>
      </p:sp>
      <p:grpSp>
        <p:nvGrpSpPr>
          <p:cNvPr id="148" name="Group 147">
            <a:extLst>
              <a:ext uri="{FF2B5EF4-FFF2-40B4-BE49-F238E27FC236}">
                <a16:creationId xmlns:a16="http://schemas.microsoft.com/office/drawing/2014/main" id="{AF47BE45-9A6B-F77A-A246-E9AD74AC3E05}"/>
              </a:ext>
            </a:extLst>
          </p:cNvPr>
          <p:cNvGrpSpPr>
            <a:grpSpLocks noChangeAspect="1"/>
          </p:cNvGrpSpPr>
          <p:nvPr/>
        </p:nvGrpSpPr>
        <p:grpSpPr>
          <a:xfrm>
            <a:off x="702214" y="780933"/>
            <a:ext cx="3494345" cy="745107"/>
            <a:chOff x="611188" y="-279400"/>
            <a:chExt cx="3767138" cy="803275"/>
          </a:xfrm>
          <a:solidFill>
            <a:schemeClr val="bg1"/>
          </a:solidFill>
        </p:grpSpPr>
        <p:sp>
          <p:nvSpPr>
            <p:cNvPr id="149" name="Freeform 5">
              <a:extLst>
                <a:ext uri="{FF2B5EF4-FFF2-40B4-BE49-F238E27FC236}">
                  <a16:creationId xmlns:a16="http://schemas.microsoft.com/office/drawing/2014/main" id="{5C5B487B-3C0A-CD7C-49B9-906DAA6B051C}"/>
                </a:ext>
              </a:extLst>
            </p:cNvPr>
            <p:cNvSpPr>
              <a:spLocks noEditPoints="1"/>
            </p:cNvSpPr>
            <p:nvPr/>
          </p:nvSpPr>
          <p:spPr bwMode="auto">
            <a:xfrm>
              <a:off x="1885951" y="438150"/>
              <a:ext cx="60325" cy="63500"/>
            </a:xfrm>
            <a:custGeom>
              <a:avLst/>
              <a:gdLst>
                <a:gd name="T0" fmla="*/ 36 w 73"/>
                <a:gd name="T1" fmla="*/ 0 h 78"/>
                <a:gd name="T2" fmla="*/ 10 w 73"/>
                <a:gd name="T3" fmla="*/ 10 h 78"/>
                <a:gd name="T4" fmla="*/ 0 w 73"/>
                <a:gd name="T5" fmla="*/ 39 h 78"/>
                <a:gd name="T6" fmla="*/ 10 w 73"/>
                <a:gd name="T7" fmla="*/ 67 h 78"/>
                <a:gd name="T8" fmla="*/ 36 w 73"/>
                <a:gd name="T9" fmla="*/ 78 h 78"/>
                <a:gd name="T10" fmla="*/ 63 w 73"/>
                <a:gd name="T11" fmla="*/ 67 h 78"/>
                <a:gd name="T12" fmla="*/ 73 w 73"/>
                <a:gd name="T13" fmla="*/ 39 h 78"/>
                <a:gd name="T14" fmla="*/ 63 w 73"/>
                <a:gd name="T15" fmla="*/ 10 h 78"/>
                <a:gd name="T16" fmla="*/ 36 w 73"/>
                <a:gd name="T17" fmla="*/ 0 h 78"/>
                <a:gd name="T18" fmla="*/ 52 w 73"/>
                <a:gd name="T19" fmla="*/ 59 h 78"/>
                <a:gd name="T20" fmla="*/ 36 w 73"/>
                <a:gd name="T21" fmla="*/ 66 h 78"/>
                <a:gd name="T22" fmla="*/ 20 w 73"/>
                <a:gd name="T23" fmla="*/ 59 h 78"/>
                <a:gd name="T24" fmla="*/ 15 w 73"/>
                <a:gd name="T25" fmla="*/ 39 h 78"/>
                <a:gd name="T26" fmla="*/ 21 w 73"/>
                <a:gd name="T27" fmla="*/ 19 h 78"/>
                <a:gd name="T28" fmla="*/ 36 w 73"/>
                <a:gd name="T29" fmla="*/ 11 h 78"/>
                <a:gd name="T30" fmla="*/ 52 w 73"/>
                <a:gd name="T31" fmla="*/ 19 h 78"/>
                <a:gd name="T32" fmla="*/ 58 w 73"/>
                <a:gd name="T33" fmla="*/ 39 h 78"/>
                <a:gd name="T34" fmla="*/ 52 w 73"/>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 h="78">
                  <a:moveTo>
                    <a:pt x="36" y="0"/>
                  </a:moveTo>
                  <a:cubicBezTo>
                    <a:pt x="25" y="0"/>
                    <a:pt x="17" y="3"/>
                    <a:pt x="10" y="10"/>
                  </a:cubicBezTo>
                  <a:cubicBezTo>
                    <a:pt x="3" y="17"/>
                    <a:pt x="0" y="27"/>
                    <a:pt x="0" y="39"/>
                  </a:cubicBezTo>
                  <a:cubicBezTo>
                    <a:pt x="0" y="51"/>
                    <a:pt x="3" y="60"/>
                    <a:pt x="10" y="67"/>
                  </a:cubicBezTo>
                  <a:cubicBezTo>
                    <a:pt x="17" y="74"/>
                    <a:pt x="25" y="78"/>
                    <a:pt x="36" y="78"/>
                  </a:cubicBezTo>
                  <a:cubicBezTo>
                    <a:pt x="47" y="78"/>
                    <a:pt x="56" y="74"/>
                    <a:pt x="63" y="67"/>
                  </a:cubicBezTo>
                  <a:cubicBezTo>
                    <a:pt x="69" y="60"/>
                    <a:pt x="73" y="51"/>
                    <a:pt x="73" y="39"/>
                  </a:cubicBezTo>
                  <a:cubicBezTo>
                    <a:pt x="73" y="27"/>
                    <a:pt x="69" y="17"/>
                    <a:pt x="63"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1" y="19"/>
                  </a:cubicBezTo>
                  <a:cubicBezTo>
                    <a:pt x="24" y="14"/>
                    <a:pt x="30" y="11"/>
                    <a:pt x="36" y="11"/>
                  </a:cubicBezTo>
                  <a:cubicBezTo>
                    <a:pt x="43" y="11"/>
                    <a:pt x="48" y="14"/>
                    <a:pt x="52" y="19"/>
                  </a:cubicBezTo>
                  <a:cubicBezTo>
                    <a:pt x="56" y="24"/>
                    <a:pt x="58" y="30"/>
                    <a:pt x="58" y="39"/>
                  </a:cubicBezTo>
                  <a:cubicBezTo>
                    <a:pt x="58" y="47"/>
                    <a:pt x="56" y="54"/>
                    <a:pt x="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 name="Freeform 6">
              <a:extLst>
                <a:ext uri="{FF2B5EF4-FFF2-40B4-BE49-F238E27FC236}">
                  <a16:creationId xmlns:a16="http://schemas.microsoft.com/office/drawing/2014/main" id="{FC002D50-1258-94CD-A4CA-8EF05842095A}"/>
                </a:ext>
              </a:extLst>
            </p:cNvPr>
            <p:cNvSpPr>
              <a:spLocks/>
            </p:cNvSpPr>
            <p:nvPr/>
          </p:nvSpPr>
          <p:spPr bwMode="auto">
            <a:xfrm>
              <a:off x="1152526" y="414338"/>
              <a:ext cx="74613" cy="87313"/>
            </a:xfrm>
            <a:custGeom>
              <a:avLst/>
              <a:gdLst>
                <a:gd name="T0" fmla="*/ 50 w 89"/>
                <a:gd name="T1" fmla="*/ 62 h 106"/>
                <a:gd name="T2" fmla="*/ 75 w 89"/>
                <a:gd name="T3" fmla="*/ 62 h 106"/>
                <a:gd name="T4" fmla="*/ 75 w 89"/>
                <a:gd name="T5" fmla="*/ 80 h 106"/>
                <a:gd name="T6" fmla="*/ 74 w 89"/>
                <a:gd name="T7" fmla="*/ 81 h 106"/>
                <a:gd name="T8" fmla="*/ 71 w 89"/>
                <a:gd name="T9" fmla="*/ 84 h 106"/>
                <a:gd name="T10" fmla="*/ 66 w 89"/>
                <a:gd name="T11" fmla="*/ 88 h 106"/>
                <a:gd name="T12" fmla="*/ 58 w 89"/>
                <a:gd name="T13" fmla="*/ 91 h 106"/>
                <a:gd name="T14" fmla="*/ 48 w 89"/>
                <a:gd name="T15" fmla="*/ 92 h 106"/>
                <a:gd name="T16" fmla="*/ 24 w 89"/>
                <a:gd name="T17" fmla="*/ 82 h 106"/>
                <a:gd name="T18" fmla="*/ 15 w 89"/>
                <a:gd name="T19" fmla="*/ 52 h 106"/>
                <a:gd name="T20" fmla="*/ 25 w 89"/>
                <a:gd name="T21" fmla="*/ 23 h 106"/>
                <a:gd name="T22" fmla="*/ 48 w 89"/>
                <a:gd name="T23" fmla="*/ 13 h 106"/>
                <a:gd name="T24" fmla="*/ 57 w 89"/>
                <a:gd name="T25" fmla="*/ 14 h 106"/>
                <a:gd name="T26" fmla="*/ 64 w 89"/>
                <a:gd name="T27" fmla="*/ 16 h 106"/>
                <a:gd name="T28" fmla="*/ 69 w 89"/>
                <a:gd name="T29" fmla="*/ 19 h 106"/>
                <a:gd name="T30" fmla="*/ 73 w 89"/>
                <a:gd name="T31" fmla="*/ 23 h 106"/>
                <a:gd name="T32" fmla="*/ 75 w 89"/>
                <a:gd name="T33" fmla="*/ 26 h 106"/>
                <a:gd name="T34" fmla="*/ 76 w 89"/>
                <a:gd name="T35" fmla="*/ 27 h 106"/>
                <a:gd name="T36" fmla="*/ 86 w 89"/>
                <a:gd name="T37" fmla="*/ 18 h 106"/>
                <a:gd name="T38" fmla="*/ 48 w 89"/>
                <a:gd name="T39" fmla="*/ 0 h 106"/>
                <a:gd name="T40" fmla="*/ 14 w 89"/>
                <a:gd name="T41" fmla="*/ 14 h 106"/>
                <a:gd name="T42" fmla="*/ 0 w 89"/>
                <a:gd name="T43" fmla="*/ 52 h 106"/>
                <a:gd name="T44" fmla="*/ 13 w 89"/>
                <a:gd name="T45" fmla="*/ 91 h 106"/>
                <a:gd name="T46" fmla="*/ 45 w 89"/>
                <a:gd name="T47" fmla="*/ 106 h 106"/>
                <a:gd name="T48" fmla="*/ 57 w 89"/>
                <a:gd name="T49" fmla="*/ 104 h 106"/>
                <a:gd name="T50" fmla="*/ 66 w 89"/>
                <a:gd name="T51" fmla="*/ 101 h 106"/>
                <a:gd name="T52" fmla="*/ 73 w 89"/>
                <a:gd name="T53" fmla="*/ 97 h 106"/>
                <a:gd name="T54" fmla="*/ 76 w 89"/>
                <a:gd name="T55" fmla="*/ 94 h 106"/>
                <a:gd name="T56" fmla="*/ 78 w 89"/>
                <a:gd name="T57" fmla="*/ 92 h 106"/>
                <a:gd name="T58" fmla="*/ 79 w 89"/>
                <a:gd name="T59" fmla="*/ 104 h 106"/>
                <a:gd name="T60" fmla="*/ 89 w 89"/>
                <a:gd name="T61" fmla="*/ 104 h 106"/>
                <a:gd name="T62" fmla="*/ 89 w 89"/>
                <a:gd name="T63" fmla="*/ 51 h 106"/>
                <a:gd name="T64" fmla="*/ 50 w 89"/>
                <a:gd name="T65" fmla="*/ 51 h 106"/>
                <a:gd name="T66" fmla="*/ 50 w 89"/>
                <a:gd name="T67" fmla="*/ 62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9" h="106">
                  <a:moveTo>
                    <a:pt x="50" y="62"/>
                  </a:moveTo>
                  <a:cubicBezTo>
                    <a:pt x="75" y="62"/>
                    <a:pt x="75" y="62"/>
                    <a:pt x="75" y="62"/>
                  </a:cubicBezTo>
                  <a:cubicBezTo>
                    <a:pt x="75" y="80"/>
                    <a:pt x="75" y="80"/>
                    <a:pt x="75" y="80"/>
                  </a:cubicBezTo>
                  <a:cubicBezTo>
                    <a:pt x="74" y="81"/>
                    <a:pt x="74" y="81"/>
                    <a:pt x="74" y="81"/>
                  </a:cubicBezTo>
                  <a:cubicBezTo>
                    <a:pt x="73" y="82"/>
                    <a:pt x="72" y="83"/>
                    <a:pt x="71" y="84"/>
                  </a:cubicBezTo>
                  <a:cubicBezTo>
                    <a:pt x="69" y="86"/>
                    <a:pt x="68" y="87"/>
                    <a:pt x="66" y="88"/>
                  </a:cubicBezTo>
                  <a:cubicBezTo>
                    <a:pt x="64" y="89"/>
                    <a:pt x="61" y="90"/>
                    <a:pt x="58" y="91"/>
                  </a:cubicBezTo>
                  <a:cubicBezTo>
                    <a:pt x="55" y="92"/>
                    <a:pt x="51" y="92"/>
                    <a:pt x="48" y="92"/>
                  </a:cubicBezTo>
                  <a:cubicBezTo>
                    <a:pt x="38" y="92"/>
                    <a:pt x="30" y="89"/>
                    <a:pt x="24" y="82"/>
                  </a:cubicBezTo>
                  <a:cubicBezTo>
                    <a:pt x="18" y="74"/>
                    <a:pt x="15" y="65"/>
                    <a:pt x="15" y="52"/>
                  </a:cubicBezTo>
                  <a:cubicBezTo>
                    <a:pt x="15" y="40"/>
                    <a:pt x="18" y="31"/>
                    <a:pt x="25" y="23"/>
                  </a:cubicBezTo>
                  <a:cubicBezTo>
                    <a:pt x="31" y="16"/>
                    <a:pt x="39" y="13"/>
                    <a:pt x="48" y="13"/>
                  </a:cubicBezTo>
                  <a:cubicBezTo>
                    <a:pt x="51" y="13"/>
                    <a:pt x="54" y="13"/>
                    <a:pt x="57" y="14"/>
                  </a:cubicBezTo>
                  <a:cubicBezTo>
                    <a:pt x="60" y="14"/>
                    <a:pt x="62" y="15"/>
                    <a:pt x="64" y="16"/>
                  </a:cubicBezTo>
                  <a:cubicBezTo>
                    <a:pt x="66" y="17"/>
                    <a:pt x="67" y="18"/>
                    <a:pt x="69" y="19"/>
                  </a:cubicBezTo>
                  <a:cubicBezTo>
                    <a:pt x="71" y="21"/>
                    <a:pt x="72" y="22"/>
                    <a:pt x="73" y="23"/>
                  </a:cubicBezTo>
                  <a:cubicBezTo>
                    <a:pt x="74" y="24"/>
                    <a:pt x="74" y="25"/>
                    <a:pt x="75" y="26"/>
                  </a:cubicBezTo>
                  <a:cubicBezTo>
                    <a:pt x="76" y="27"/>
                    <a:pt x="76" y="27"/>
                    <a:pt x="76" y="27"/>
                  </a:cubicBezTo>
                  <a:cubicBezTo>
                    <a:pt x="86" y="18"/>
                    <a:pt x="86" y="18"/>
                    <a:pt x="86" y="18"/>
                  </a:cubicBezTo>
                  <a:cubicBezTo>
                    <a:pt x="77" y="6"/>
                    <a:pt x="64" y="0"/>
                    <a:pt x="48" y="0"/>
                  </a:cubicBezTo>
                  <a:cubicBezTo>
                    <a:pt x="35" y="0"/>
                    <a:pt x="23" y="4"/>
                    <a:pt x="14" y="14"/>
                  </a:cubicBezTo>
                  <a:cubicBezTo>
                    <a:pt x="4" y="24"/>
                    <a:pt x="0" y="36"/>
                    <a:pt x="0" y="52"/>
                  </a:cubicBezTo>
                  <a:cubicBezTo>
                    <a:pt x="0" y="69"/>
                    <a:pt x="4" y="82"/>
                    <a:pt x="13" y="91"/>
                  </a:cubicBezTo>
                  <a:cubicBezTo>
                    <a:pt x="21" y="101"/>
                    <a:pt x="32" y="106"/>
                    <a:pt x="45" y="106"/>
                  </a:cubicBezTo>
                  <a:cubicBezTo>
                    <a:pt x="50" y="106"/>
                    <a:pt x="54" y="105"/>
                    <a:pt x="57" y="104"/>
                  </a:cubicBezTo>
                  <a:cubicBezTo>
                    <a:pt x="61" y="103"/>
                    <a:pt x="64" y="102"/>
                    <a:pt x="66" y="101"/>
                  </a:cubicBezTo>
                  <a:cubicBezTo>
                    <a:pt x="69" y="100"/>
                    <a:pt x="71" y="99"/>
                    <a:pt x="73" y="97"/>
                  </a:cubicBezTo>
                  <a:cubicBezTo>
                    <a:pt x="75" y="95"/>
                    <a:pt x="76" y="94"/>
                    <a:pt x="76" y="94"/>
                  </a:cubicBezTo>
                  <a:cubicBezTo>
                    <a:pt x="77" y="93"/>
                    <a:pt x="77" y="93"/>
                    <a:pt x="78" y="92"/>
                  </a:cubicBezTo>
                  <a:cubicBezTo>
                    <a:pt x="79" y="104"/>
                    <a:pt x="79" y="104"/>
                    <a:pt x="79" y="104"/>
                  </a:cubicBezTo>
                  <a:cubicBezTo>
                    <a:pt x="89" y="104"/>
                    <a:pt x="89" y="104"/>
                    <a:pt x="89" y="104"/>
                  </a:cubicBezTo>
                  <a:cubicBezTo>
                    <a:pt x="89" y="51"/>
                    <a:pt x="89" y="51"/>
                    <a:pt x="89" y="51"/>
                  </a:cubicBezTo>
                  <a:cubicBezTo>
                    <a:pt x="50" y="51"/>
                    <a:pt x="50" y="51"/>
                    <a:pt x="50" y="51"/>
                  </a:cubicBezTo>
                  <a:lnTo>
                    <a:pt x="50" y="6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1" name="Freeform 7">
              <a:extLst>
                <a:ext uri="{FF2B5EF4-FFF2-40B4-BE49-F238E27FC236}">
                  <a16:creationId xmlns:a16="http://schemas.microsoft.com/office/drawing/2014/main" id="{5E276722-5197-B412-82F4-CAE376DBBFED}"/>
                </a:ext>
              </a:extLst>
            </p:cNvPr>
            <p:cNvSpPr>
              <a:spLocks/>
            </p:cNvSpPr>
            <p:nvPr/>
          </p:nvSpPr>
          <p:spPr bwMode="auto">
            <a:xfrm>
              <a:off x="1246188" y="436563"/>
              <a:ext cx="34925" cy="63500"/>
            </a:xfrm>
            <a:custGeom>
              <a:avLst/>
              <a:gdLst>
                <a:gd name="T0" fmla="*/ 23 w 43"/>
                <a:gd name="T1" fmla="*/ 5 h 77"/>
                <a:gd name="T2" fmla="*/ 14 w 43"/>
                <a:gd name="T3" fmla="*/ 17 h 77"/>
                <a:gd name="T4" fmla="*/ 13 w 43"/>
                <a:gd name="T5" fmla="*/ 2 h 77"/>
                <a:gd name="T6" fmla="*/ 0 w 43"/>
                <a:gd name="T7" fmla="*/ 2 h 77"/>
                <a:gd name="T8" fmla="*/ 0 w 43"/>
                <a:gd name="T9" fmla="*/ 77 h 77"/>
                <a:gd name="T10" fmla="*/ 14 w 43"/>
                <a:gd name="T11" fmla="*/ 77 h 77"/>
                <a:gd name="T12" fmla="*/ 14 w 43"/>
                <a:gd name="T13" fmla="*/ 35 h 77"/>
                <a:gd name="T14" fmla="*/ 24 w 43"/>
                <a:gd name="T15" fmla="*/ 18 h 77"/>
                <a:gd name="T16" fmla="*/ 35 w 43"/>
                <a:gd name="T17" fmla="*/ 14 h 77"/>
                <a:gd name="T18" fmla="*/ 41 w 43"/>
                <a:gd name="T19" fmla="*/ 15 h 77"/>
                <a:gd name="T20" fmla="*/ 43 w 43"/>
                <a:gd name="T21" fmla="*/ 1 h 77"/>
                <a:gd name="T22" fmla="*/ 37 w 43"/>
                <a:gd name="T23" fmla="*/ 0 h 77"/>
                <a:gd name="T24" fmla="*/ 23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3" y="5"/>
                  </a:moveTo>
                  <a:cubicBezTo>
                    <a:pt x="19" y="8"/>
                    <a:pt x="16" y="12"/>
                    <a:pt x="14" y="17"/>
                  </a:cubicBezTo>
                  <a:cubicBezTo>
                    <a:pt x="13" y="2"/>
                    <a:pt x="13" y="2"/>
                    <a:pt x="13" y="2"/>
                  </a:cubicBezTo>
                  <a:cubicBezTo>
                    <a:pt x="0" y="2"/>
                    <a:pt x="0" y="2"/>
                    <a:pt x="0" y="2"/>
                  </a:cubicBezTo>
                  <a:cubicBezTo>
                    <a:pt x="0" y="77"/>
                    <a:pt x="0" y="77"/>
                    <a:pt x="0" y="77"/>
                  </a:cubicBezTo>
                  <a:cubicBezTo>
                    <a:pt x="14" y="77"/>
                    <a:pt x="14" y="77"/>
                    <a:pt x="14" y="77"/>
                  </a:cubicBezTo>
                  <a:cubicBezTo>
                    <a:pt x="14" y="35"/>
                    <a:pt x="14" y="35"/>
                    <a:pt x="14" y="35"/>
                  </a:cubicBezTo>
                  <a:cubicBezTo>
                    <a:pt x="15" y="27"/>
                    <a:pt x="19" y="22"/>
                    <a:pt x="24" y="18"/>
                  </a:cubicBezTo>
                  <a:cubicBezTo>
                    <a:pt x="28" y="16"/>
                    <a:pt x="31" y="14"/>
                    <a:pt x="35" y="14"/>
                  </a:cubicBezTo>
                  <a:cubicBezTo>
                    <a:pt x="37" y="14"/>
                    <a:pt x="39" y="15"/>
                    <a:pt x="41" y="15"/>
                  </a:cubicBezTo>
                  <a:cubicBezTo>
                    <a:pt x="43" y="1"/>
                    <a:pt x="43" y="1"/>
                    <a:pt x="43" y="1"/>
                  </a:cubicBezTo>
                  <a:cubicBezTo>
                    <a:pt x="37" y="0"/>
                    <a:pt x="37" y="0"/>
                    <a:pt x="37" y="0"/>
                  </a:cubicBezTo>
                  <a:cubicBezTo>
                    <a:pt x="32" y="0"/>
                    <a:pt x="27" y="2"/>
                    <a:pt x="23"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 name="Freeform 8">
              <a:extLst>
                <a:ext uri="{FF2B5EF4-FFF2-40B4-BE49-F238E27FC236}">
                  <a16:creationId xmlns:a16="http://schemas.microsoft.com/office/drawing/2014/main" id="{030C0CC0-0956-B1B0-70A8-800FA865F98A}"/>
                </a:ext>
              </a:extLst>
            </p:cNvPr>
            <p:cNvSpPr>
              <a:spLocks noEditPoints="1"/>
            </p:cNvSpPr>
            <p:nvPr/>
          </p:nvSpPr>
          <p:spPr bwMode="auto">
            <a:xfrm>
              <a:off x="1284288" y="438150"/>
              <a:ext cx="60325" cy="63500"/>
            </a:xfrm>
            <a:custGeom>
              <a:avLst/>
              <a:gdLst>
                <a:gd name="T0" fmla="*/ 36 w 72"/>
                <a:gd name="T1" fmla="*/ 0 h 78"/>
                <a:gd name="T2" fmla="*/ 10 w 72"/>
                <a:gd name="T3" fmla="*/ 10 h 78"/>
                <a:gd name="T4" fmla="*/ 0 w 72"/>
                <a:gd name="T5" fmla="*/ 39 h 78"/>
                <a:gd name="T6" fmla="*/ 10 w 72"/>
                <a:gd name="T7" fmla="*/ 67 h 78"/>
                <a:gd name="T8" fmla="*/ 36 w 72"/>
                <a:gd name="T9" fmla="*/ 78 h 78"/>
                <a:gd name="T10" fmla="*/ 62 w 72"/>
                <a:gd name="T11" fmla="*/ 67 h 78"/>
                <a:gd name="T12" fmla="*/ 72 w 72"/>
                <a:gd name="T13" fmla="*/ 39 h 78"/>
                <a:gd name="T14" fmla="*/ 62 w 72"/>
                <a:gd name="T15" fmla="*/ 10 h 78"/>
                <a:gd name="T16" fmla="*/ 36 w 72"/>
                <a:gd name="T17" fmla="*/ 0 h 78"/>
                <a:gd name="T18" fmla="*/ 52 w 72"/>
                <a:gd name="T19" fmla="*/ 59 h 78"/>
                <a:gd name="T20" fmla="*/ 36 w 72"/>
                <a:gd name="T21" fmla="*/ 66 h 78"/>
                <a:gd name="T22" fmla="*/ 20 w 72"/>
                <a:gd name="T23" fmla="*/ 59 h 78"/>
                <a:gd name="T24" fmla="*/ 15 w 72"/>
                <a:gd name="T25" fmla="*/ 39 h 78"/>
                <a:gd name="T26" fmla="*/ 20 w 72"/>
                <a:gd name="T27" fmla="*/ 19 h 78"/>
                <a:gd name="T28" fmla="*/ 36 w 72"/>
                <a:gd name="T29" fmla="*/ 11 h 78"/>
                <a:gd name="T30" fmla="*/ 52 w 72"/>
                <a:gd name="T31" fmla="*/ 19 h 78"/>
                <a:gd name="T32" fmla="*/ 57 w 72"/>
                <a:gd name="T33" fmla="*/ 39 h 78"/>
                <a:gd name="T34" fmla="*/ 52 w 72"/>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78">
                  <a:moveTo>
                    <a:pt x="36" y="0"/>
                  </a:moveTo>
                  <a:cubicBezTo>
                    <a:pt x="25" y="0"/>
                    <a:pt x="16" y="3"/>
                    <a:pt x="10" y="10"/>
                  </a:cubicBezTo>
                  <a:cubicBezTo>
                    <a:pt x="3" y="17"/>
                    <a:pt x="0" y="27"/>
                    <a:pt x="0" y="39"/>
                  </a:cubicBezTo>
                  <a:cubicBezTo>
                    <a:pt x="0" y="51"/>
                    <a:pt x="3" y="60"/>
                    <a:pt x="10" y="67"/>
                  </a:cubicBezTo>
                  <a:cubicBezTo>
                    <a:pt x="16" y="74"/>
                    <a:pt x="25" y="78"/>
                    <a:pt x="36" y="78"/>
                  </a:cubicBezTo>
                  <a:cubicBezTo>
                    <a:pt x="47" y="78"/>
                    <a:pt x="56" y="74"/>
                    <a:pt x="62" y="67"/>
                  </a:cubicBezTo>
                  <a:cubicBezTo>
                    <a:pt x="69" y="60"/>
                    <a:pt x="72" y="51"/>
                    <a:pt x="72" y="39"/>
                  </a:cubicBezTo>
                  <a:cubicBezTo>
                    <a:pt x="72" y="27"/>
                    <a:pt x="69" y="17"/>
                    <a:pt x="62"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0" y="19"/>
                  </a:cubicBezTo>
                  <a:cubicBezTo>
                    <a:pt x="24" y="14"/>
                    <a:pt x="29" y="11"/>
                    <a:pt x="36" y="11"/>
                  </a:cubicBezTo>
                  <a:cubicBezTo>
                    <a:pt x="43" y="11"/>
                    <a:pt x="48" y="14"/>
                    <a:pt x="52" y="19"/>
                  </a:cubicBezTo>
                  <a:cubicBezTo>
                    <a:pt x="56" y="24"/>
                    <a:pt x="57" y="30"/>
                    <a:pt x="57" y="39"/>
                  </a:cubicBezTo>
                  <a:cubicBezTo>
                    <a:pt x="57" y="47"/>
                    <a:pt x="56" y="54"/>
                    <a:pt x="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 name="Freeform 9">
              <a:extLst>
                <a:ext uri="{FF2B5EF4-FFF2-40B4-BE49-F238E27FC236}">
                  <a16:creationId xmlns:a16="http://schemas.microsoft.com/office/drawing/2014/main" id="{88BAE485-97CC-07B4-6CBC-75F7EB1F86CD}"/>
                </a:ext>
              </a:extLst>
            </p:cNvPr>
            <p:cNvSpPr>
              <a:spLocks/>
            </p:cNvSpPr>
            <p:nvPr/>
          </p:nvSpPr>
          <p:spPr bwMode="auto">
            <a:xfrm>
              <a:off x="1350963" y="438150"/>
              <a:ext cx="90488" cy="61913"/>
            </a:xfrm>
            <a:custGeom>
              <a:avLst/>
              <a:gdLst>
                <a:gd name="T0" fmla="*/ 41 w 57"/>
                <a:gd name="T1" fmla="*/ 31 h 39"/>
                <a:gd name="T2" fmla="*/ 32 w 57"/>
                <a:gd name="T3" fmla="*/ 0 h 39"/>
                <a:gd name="T4" fmla="*/ 24 w 57"/>
                <a:gd name="T5" fmla="*/ 0 h 39"/>
                <a:gd name="T6" fmla="*/ 16 w 57"/>
                <a:gd name="T7" fmla="*/ 31 h 39"/>
                <a:gd name="T8" fmla="*/ 8 w 57"/>
                <a:gd name="T9" fmla="*/ 0 h 39"/>
                <a:gd name="T10" fmla="*/ 0 w 57"/>
                <a:gd name="T11" fmla="*/ 0 h 39"/>
                <a:gd name="T12" fmla="*/ 12 w 57"/>
                <a:gd name="T13" fmla="*/ 39 h 39"/>
                <a:gd name="T14" fmla="*/ 20 w 57"/>
                <a:gd name="T15" fmla="*/ 39 h 39"/>
                <a:gd name="T16" fmla="*/ 28 w 57"/>
                <a:gd name="T17" fmla="*/ 9 h 39"/>
                <a:gd name="T18" fmla="*/ 37 w 57"/>
                <a:gd name="T19" fmla="*/ 39 h 39"/>
                <a:gd name="T20" fmla="*/ 45 w 57"/>
                <a:gd name="T21" fmla="*/ 39 h 39"/>
                <a:gd name="T22" fmla="*/ 57 w 57"/>
                <a:gd name="T23" fmla="*/ 0 h 39"/>
                <a:gd name="T24" fmla="*/ 49 w 57"/>
                <a:gd name="T25" fmla="*/ 0 h 39"/>
                <a:gd name="T26" fmla="*/ 41 w 57"/>
                <a:gd name="T27" fmla="*/ 3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7" h="39">
                  <a:moveTo>
                    <a:pt x="41" y="31"/>
                  </a:moveTo>
                  <a:lnTo>
                    <a:pt x="32" y="0"/>
                  </a:lnTo>
                  <a:lnTo>
                    <a:pt x="24" y="0"/>
                  </a:lnTo>
                  <a:lnTo>
                    <a:pt x="16" y="31"/>
                  </a:lnTo>
                  <a:lnTo>
                    <a:pt x="8" y="0"/>
                  </a:lnTo>
                  <a:lnTo>
                    <a:pt x="0" y="0"/>
                  </a:lnTo>
                  <a:lnTo>
                    <a:pt x="12" y="39"/>
                  </a:lnTo>
                  <a:lnTo>
                    <a:pt x="20" y="39"/>
                  </a:lnTo>
                  <a:lnTo>
                    <a:pt x="28" y="9"/>
                  </a:lnTo>
                  <a:lnTo>
                    <a:pt x="37" y="39"/>
                  </a:lnTo>
                  <a:lnTo>
                    <a:pt x="45" y="39"/>
                  </a:lnTo>
                  <a:lnTo>
                    <a:pt x="57" y="0"/>
                  </a:lnTo>
                  <a:lnTo>
                    <a:pt x="49" y="0"/>
                  </a:lnTo>
                  <a:lnTo>
                    <a:pt x="41" y="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 name="Freeform 10">
              <a:extLst>
                <a:ext uri="{FF2B5EF4-FFF2-40B4-BE49-F238E27FC236}">
                  <a16:creationId xmlns:a16="http://schemas.microsoft.com/office/drawing/2014/main" id="{E0EE8424-6820-BE0B-2C64-487E7DD59BC7}"/>
                </a:ext>
              </a:extLst>
            </p:cNvPr>
            <p:cNvSpPr>
              <a:spLocks/>
            </p:cNvSpPr>
            <p:nvPr/>
          </p:nvSpPr>
          <p:spPr bwMode="auto">
            <a:xfrm>
              <a:off x="1446213" y="422275"/>
              <a:ext cx="38100" cy="79375"/>
            </a:xfrm>
            <a:custGeom>
              <a:avLst/>
              <a:gdLst>
                <a:gd name="T0" fmla="*/ 26 w 46"/>
                <a:gd name="T1" fmla="*/ 0 h 97"/>
                <a:gd name="T2" fmla="*/ 13 w 46"/>
                <a:gd name="T3" fmla="*/ 0 h 97"/>
                <a:gd name="T4" fmla="*/ 11 w 46"/>
                <a:gd name="T5" fmla="*/ 20 h 97"/>
                <a:gd name="T6" fmla="*/ 0 w 46"/>
                <a:gd name="T7" fmla="*/ 20 h 97"/>
                <a:gd name="T8" fmla="*/ 0 w 46"/>
                <a:gd name="T9" fmla="*/ 31 h 97"/>
                <a:gd name="T10" fmla="*/ 11 w 46"/>
                <a:gd name="T11" fmla="*/ 31 h 97"/>
                <a:gd name="T12" fmla="*/ 11 w 46"/>
                <a:gd name="T13" fmla="*/ 72 h 97"/>
                <a:gd name="T14" fmla="*/ 16 w 46"/>
                <a:gd name="T15" fmla="*/ 91 h 97"/>
                <a:gd name="T16" fmla="*/ 32 w 46"/>
                <a:gd name="T17" fmla="*/ 97 h 97"/>
                <a:gd name="T18" fmla="*/ 46 w 46"/>
                <a:gd name="T19" fmla="*/ 95 h 97"/>
                <a:gd name="T20" fmla="*/ 44 w 46"/>
                <a:gd name="T21" fmla="*/ 84 h 97"/>
                <a:gd name="T22" fmla="*/ 36 w 46"/>
                <a:gd name="T23" fmla="*/ 85 h 97"/>
                <a:gd name="T24" fmla="*/ 28 w 46"/>
                <a:gd name="T25" fmla="*/ 82 h 97"/>
                <a:gd name="T26" fmla="*/ 26 w 46"/>
                <a:gd name="T27" fmla="*/ 70 h 97"/>
                <a:gd name="T28" fmla="*/ 26 w 46"/>
                <a:gd name="T29" fmla="*/ 31 h 97"/>
                <a:gd name="T30" fmla="*/ 46 w 46"/>
                <a:gd name="T31" fmla="*/ 31 h 97"/>
                <a:gd name="T32" fmla="*/ 46 w 46"/>
                <a:gd name="T33" fmla="*/ 20 h 97"/>
                <a:gd name="T34" fmla="*/ 26 w 46"/>
                <a:gd name="T35" fmla="*/ 20 h 97"/>
                <a:gd name="T36" fmla="*/ 26 w 46"/>
                <a:gd name="T37"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6" h="97">
                  <a:moveTo>
                    <a:pt x="26" y="0"/>
                  </a:moveTo>
                  <a:cubicBezTo>
                    <a:pt x="13" y="0"/>
                    <a:pt x="13" y="0"/>
                    <a:pt x="13" y="0"/>
                  </a:cubicBezTo>
                  <a:cubicBezTo>
                    <a:pt x="11" y="20"/>
                    <a:pt x="11" y="20"/>
                    <a:pt x="11" y="20"/>
                  </a:cubicBezTo>
                  <a:cubicBezTo>
                    <a:pt x="0" y="20"/>
                    <a:pt x="0" y="20"/>
                    <a:pt x="0" y="20"/>
                  </a:cubicBezTo>
                  <a:cubicBezTo>
                    <a:pt x="0" y="31"/>
                    <a:pt x="0" y="31"/>
                    <a:pt x="0" y="31"/>
                  </a:cubicBezTo>
                  <a:cubicBezTo>
                    <a:pt x="11" y="31"/>
                    <a:pt x="11" y="31"/>
                    <a:pt x="11" y="31"/>
                  </a:cubicBezTo>
                  <a:cubicBezTo>
                    <a:pt x="11" y="72"/>
                    <a:pt x="11" y="72"/>
                    <a:pt x="11" y="72"/>
                  </a:cubicBezTo>
                  <a:cubicBezTo>
                    <a:pt x="11" y="81"/>
                    <a:pt x="13" y="88"/>
                    <a:pt x="16" y="91"/>
                  </a:cubicBezTo>
                  <a:cubicBezTo>
                    <a:pt x="20" y="95"/>
                    <a:pt x="25" y="97"/>
                    <a:pt x="32" y="97"/>
                  </a:cubicBezTo>
                  <a:cubicBezTo>
                    <a:pt x="38" y="97"/>
                    <a:pt x="42" y="96"/>
                    <a:pt x="46" y="95"/>
                  </a:cubicBezTo>
                  <a:cubicBezTo>
                    <a:pt x="44" y="84"/>
                    <a:pt x="44" y="84"/>
                    <a:pt x="44" y="84"/>
                  </a:cubicBezTo>
                  <a:cubicBezTo>
                    <a:pt x="42" y="85"/>
                    <a:pt x="39" y="85"/>
                    <a:pt x="36" y="85"/>
                  </a:cubicBezTo>
                  <a:cubicBezTo>
                    <a:pt x="33" y="85"/>
                    <a:pt x="30" y="84"/>
                    <a:pt x="28" y="82"/>
                  </a:cubicBezTo>
                  <a:cubicBezTo>
                    <a:pt x="27" y="80"/>
                    <a:pt x="26" y="76"/>
                    <a:pt x="26" y="70"/>
                  </a:cubicBezTo>
                  <a:cubicBezTo>
                    <a:pt x="26" y="31"/>
                    <a:pt x="26" y="31"/>
                    <a:pt x="26" y="31"/>
                  </a:cubicBezTo>
                  <a:cubicBezTo>
                    <a:pt x="46" y="31"/>
                    <a:pt x="46" y="31"/>
                    <a:pt x="46" y="31"/>
                  </a:cubicBezTo>
                  <a:cubicBezTo>
                    <a:pt x="46" y="20"/>
                    <a:pt x="46" y="20"/>
                    <a:pt x="46" y="20"/>
                  </a:cubicBezTo>
                  <a:cubicBezTo>
                    <a:pt x="26" y="20"/>
                    <a:pt x="26" y="20"/>
                    <a:pt x="26" y="20"/>
                  </a:cubicBezTo>
                  <a:lnTo>
                    <a:pt x="2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5" name="Freeform 11">
              <a:extLst>
                <a:ext uri="{FF2B5EF4-FFF2-40B4-BE49-F238E27FC236}">
                  <a16:creationId xmlns:a16="http://schemas.microsoft.com/office/drawing/2014/main" id="{493BFF13-D216-7236-ADB3-513803D7A451}"/>
                </a:ext>
              </a:extLst>
            </p:cNvPr>
            <p:cNvSpPr>
              <a:spLocks/>
            </p:cNvSpPr>
            <p:nvPr/>
          </p:nvSpPr>
          <p:spPr bwMode="auto">
            <a:xfrm>
              <a:off x="1497013" y="412750"/>
              <a:ext cx="52388" cy="87313"/>
            </a:xfrm>
            <a:custGeom>
              <a:avLst/>
              <a:gdLst>
                <a:gd name="T0" fmla="*/ 39 w 64"/>
                <a:gd name="T1" fmla="*/ 30 h 106"/>
                <a:gd name="T2" fmla="*/ 14 w 64"/>
                <a:gd name="T3" fmla="*/ 45 h 106"/>
                <a:gd name="T4" fmla="*/ 14 w 64"/>
                <a:gd name="T5" fmla="*/ 0 h 106"/>
                <a:gd name="T6" fmla="*/ 0 w 64"/>
                <a:gd name="T7" fmla="*/ 0 h 106"/>
                <a:gd name="T8" fmla="*/ 0 w 64"/>
                <a:gd name="T9" fmla="*/ 106 h 106"/>
                <a:gd name="T10" fmla="*/ 14 w 64"/>
                <a:gd name="T11" fmla="*/ 106 h 106"/>
                <a:gd name="T12" fmla="*/ 14 w 64"/>
                <a:gd name="T13" fmla="*/ 62 h 106"/>
                <a:gd name="T14" fmla="*/ 21 w 64"/>
                <a:gd name="T15" fmla="*/ 49 h 106"/>
                <a:gd name="T16" fmla="*/ 34 w 64"/>
                <a:gd name="T17" fmla="*/ 42 h 106"/>
                <a:gd name="T18" fmla="*/ 46 w 64"/>
                <a:gd name="T19" fmla="*/ 47 h 106"/>
                <a:gd name="T20" fmla="*/ 49 w 64"/>
                <a:gd name="T21" fmla="*/ 62 h 106"/>
                <a:gd name="T22" fmla="*/ 49 w 64"/>
                <a:gd name="T23" fmla="*/ 106 h 106"/>
                <a:gd name="T24" fmla="*/ 64 w 64"/>
                <a:gd name="T25" fmla="*/ 106 h 106"/>
                <a:gd name="T26" fmla="*/ 64 w 64"/>
                <a:gd name="T27" fmla="*/ 58 h 106"/>
                <a:gd name="T28" fmla="*/ 57 w 64"/>
                <a:gd name="T29" fmla="*/ 37 h 106"/>
                <a:gd name="T30" fmla="*/ 39 w 64"/>
                <a:gd name="T31" fmla="*/ 3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4" h="106">
                  <a:moveTo>
                    <a:pt x="39" y="30"/>
                  </a:moveTo>
                  <a:cubicBezTo>
                    <a:pt x="29" y="30"/>
                    <a:pt x="20" y="35"/>
                    <a:pt x="14" y="45"/>
                  </a:cubicBezTo>
                  <a:cubicBezTo>
                    <a:pt x="14" y="0"/>
                    <a:pt x="14" y="0"/>
                    <a:pt x="14" y="0"/>
                  </a:cubicBezTo>
                  <a:cubicBezTo>
                    <a:pt x="0" y="0"/>
                    <a:pt x="0" y="0"/>
                    <a:pt x="0" y="0"/>
                  </a:cubicBezTo>
                  <a:cubicBezTo>
                    <a:pt x="0" y="106"/>
                    <a:pt x="0" y="106"/>
                    <a:pt x="0" y="106"/>
                  </a:cubicBezTo>
                  <a:cubicBezTo>
                    <a:pt x="14" y="106"/>
                    <a:pt x="14" y="106"/>
                    <a:pt x="14" y="106"/>
                  </a:cubicBezTo>
                  <a:cubicBezTo>
                    <a:pt x="14" y="62"/>
                    <a:pt x="14" y="62"/>
                    <a:pt x="14" y="62"/>
                  </a:cubicBezTo>
                  <a:cubicBezTo>
                    <a:pt x="15" y="57"/>
                    <a:pt x="17" y="53"/>
                    <a:pt x="21" y="49"/>
                  </a:cubicBezTo>
                  <a:cubicBezTo>
                    <a:pt x="25" y="44"/>
                    <a:pt x="29" y="42"/>
                    <a:pt x="34" y="42"/>
                  </a:cubicBezTo>
                  <a:cubicBezTo>
                    <a:pt x="40" y="42"/>
                    <a:pt x="44" y="44"/>
                    <a:pt x="46" y="47"/>
                  </a:cubicBezTo>
                  <a:cubicBezTo>
                    <a:pt x="48" y="50"/>
                    <a:pt x="49" y="55"/>
                    <a:pt x="49" y="62"/>
                  </a:cubicBezTo>
                  <a:cubicBezTo>
                    <a:pt x="49" y="106"/>
                    <a:pt x="49" y="106"/>
                    <a:pt x="49" y="106"/>
                  </a:cubicBezTo>
                  <a:cubicBezTo>
                    <a:pt x="64" y="106"/>
                    <a:pt x="64" y="106"/>
                    <a:pt x="64" y="106"/>
                  </a:cubicBezTo>
                  <a:cubicBezTo>
                    <a:pt x="64" y="58"/>
                    <a:pt x="64" y="58"/>
                    <a:pt x="64" y="58"/>
                  </a:cubicBezTo>
                  <a:cubicBezTo>
                    <a:pt x="64" y="48"/>
                    <a:pt x="62" y="41"/>
                    <a:pt x="57" y="37"/>
                  </a:cubicBezTo>
                  <a:cubicBezTo>
                    <a:pt x="53" y="32"/>
                    <a:pt x="47" y="30"/>
                    <a:pt x="39"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 name="Freeform 12">
              <a:extLst>
                <a:ext uri="{FF2B5EF4-FFF2-40B4-BE49-F238E27FC236}">
                  <a16:creationId xmlns:a16="http://schemas.microsoft.com/office/drawing/2014/main" id="{A2FBFC85-5630-8BC3-A583-1DEC58BBCCA5}"/>
                </a:ext>
              </a:extLst>
            </p:cNvPr>
            <p:cNvSpPr>
              <a:spLocks noEditPoints="1"/>
            </p:cNvSpPr>
            <p:nvPr/>
          </p:nvSpPr>
          <p:spPr bwMode="auto">
            <a:xfrm>
              <a:off x="1581151" y="415925"/>
              <a:ext cx="77788" cy="84138"/>
            </a:xfrm>
            <a:custGeom>
              <a:avLst/>
              <a:gdLst>
                <a:gd name="T0" fmla="*/ 20 w 49"/>
                <a:gd name="T1" fmla="*/ 0 h 53"/>
                <a:gd name="T2" fmla="*/ 0 w 49"/>
                <a:gd name="T3" fmla="*/ 53 h 53"/>
                <a:gd name="T4" fmla="*/ 8 w 49"/>
                <a:gd name="T5" fmla="*/ 53 h 53"/>
                <a:gd name="T6" fmla="*/ 13 w 49"/>
                <a:gd name="T7" fmla="*/ 40 h 53"/>
                <a:gd name="T8" fmla="*/ 36 w 49"/>
                <a:gd name="T9" fmla="*/ 40 h 53"/>
                <a:gd name="T10" fmla="*/ 40 w 49"/>
                <a:gd name="T11" fmla="*/ 53 h 53"/>
                <a:gd name="T12" fmla="*/ 49 w 49"/>
                <a:gd name="T13" fmla="*/ 53 h 53"/>
                <a:gd name="T14" fmla="*/ 29 w 49"/>
                <a:gd name="T15" fmla="*/ 0 h 53"/>
                <a:gd name="T16" fmla="*/ 20 w 49"/>
                <a:gd name="T17" fmla="*/ 0 h 53"/>
                <a:gd name="T18" fmla="*/ 15 w 49"/>
                <a:gd name="T19" fmla="*/ 34 h 53"/>
                <a:gd name="T20" fmla="*/ 24 w 49"/>
                <a:gd name="T21" fmla="*/ 7 h 53"/>
                <a:gd name="T22" fmla="*/ 34 w 49"/>
                <a:gd name="T23" fmla="*/ 34 h 53"/>
                <a:gd name="T24" fmla="*/ 15 w 49"/>
                <a:gd name="T25" fmla="*/ 34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3">
                  <a:moveTo>
                    <a:pt x="20" y="0"/>
                  </a:moveTo>
                  <a:lnTo>
                    <a:pt x="0" y="53"/>
                  </a:lnTo>
                  <a:lnTo>
                    <a:pt x="8" y="53"/>
                  </a:lnTo>
                  <a:lnTo>
                    <a:pt x="13" y="40"/>
                  </a:lnTo>
                  <a:lnTo>
                    <a:pt x="36" y="40"/>
                  </a:lnTo>
                  <a:lnTo>
                    <a:pt x="40" y="53"/>
                  </a:lnTo>
                  <a:lnTo>
                    <a:pt x="49" y="53"/>
                  </a:lnTo>
                  <a:lnTo>
                    <a:pt x="29" y="0"/>
                  </a:lnTo>
                  <a:lnTo>
                    <a:pt x="20" y="0"/>
                  </a:lnTo>
                  <a:close/>
                  <a:moveTo>
                    <a:pt x="15" y="34"/>
                  </a:moveTo>
                  <a:lnTo>
                    <a:pt x="24" y="7"/>
                  </a:lnTo>
                  <a:lnTo>
                    <a:pt x="34" y="34"/>
                  </a:lnTo>
                  <a:lnTo>
                    <a:pt x="15" y="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 name="Freeform 14">
              <a:extLst>
                <a:ext uri="{FF2B5EF4-FFF2-40B4-BE49-F238E27FC236}">
                  <a16:creationId xmlns:a16="http://schemas.microsoft.com/office/drawing/2014/main" id="{FF83A1F9-4D22-902B-230C-EA48637DF2D8}"/>
                </a:ext>
              </a:extLst>
            </p:cNvPr>
            <p:cNvSpPr>
              <a:spLocks noEditPoints="1"/>
            </p:cNvSpPr>
            <p:nvPr/>
          </p:nvSpPr>
          <p:spPr bwMode="auto">
            <a:xfrm>
              <a:off x="1663701" y="412750"/>
              <a:ext cx="58738" cy="88900"/>
            </a:xfrm>
            <a:custGeom>
              <a:avLst/>
              <a:gdLst>
                <a:gd name="T0" fmla="*/ 57 w 71"/>
                <a:gd name="T1" fmla="*/ 43 h 108"/>
                <a:gd name="T2" fmla="*/ 55 w 71"/>
                <a:gd name="T3" fmla="*/ 40 h 108"/>
                <a:gd name="T4" fmla="*/ 51 w 71"/>
                <a:gd name="T5" fmla="*/ 36 h 108"/>
                <a:gd name="T6" fmla="*/ 43 w 71"/>
                <a:gd name="T7" fmla="*/ 31 h 108"/>
                <a:gd name="T8" fmla="*/ 33 w 71"/>
                <a:gd name="T9" fmla="*/ 30 h 108"/>
                <a:gd name="T10" fmla="*/ 9 w 71"/>
                <a:gd name="T11" fmla="*/ 41 h 108"/>
                <a:gd name="T12" fmla="*/ 0 w 71"/>
                <a:gd name="T13" fmla="*/ 69 h 108"/>
                <a:gd name="T14" fmla="*/ 8 w 71"/>
                <a:gd name="T15" fmla="*/ 97 h 108"/>
                <a:gd name="T16" fmla="*/ 32 w 71"/>
                <a:gd name="T17" fmla="*/ 108 h 108"/>
                <a:gd name="T18" fmla="*/ 37 w 71"/>
                <a:gd name="T19" fmla="*/ 107 h 108"/>
                <a:gd name="T20" fmla="*/ 42 w 71"/>
                <a:gd name="T21" fmla="*/ 106 h 108"/>
                <a:gd name="T22" fmla="*/ 46 w 71"/>
                <a:gd name="T23" fmla="*/ 104 h 108"/>
                <a:gd name="T24" fmla="*/ 49 w 71"/>
                <a:gd name="T25" fmla="*/ 103 h 108"/>
                <a:gd name="T26" fmla="*/ 52 w 71"/>
                <a:gd name="T27" fmla="*/ 100 h 108"/>
                <a:gd name="T28" fmla="*/ 54 w 71"/>
                <a:gd name="T29" fmla="*/ 98 h 108"/>
                <a:gd name="T30" fmla="*/ 55 w 71"/>
                <a:gd name="T31" fmla="*/ 97 h 108"/>
                <a:gd name="T32" fmla="*/ 56 w 71"/>
                <a:gd name="T33" fmla="*/ 95 h 108"/>
                <a:gd name="T34" fmla="*/ 57 w 71"/>
                <a:gd name="T35" fmla="*/ 95 h 108"/>
                <a:gd name="T36" fmla="*/ 59 w 71"/>
                <a:gd name="T37" fmla="*/ 106 h 108"/>
                <a:gd name="T38" fmla="*/ 71 w 71"/>
                <a:gd name="T39" fmla="*/ 106 h 108"/>
                <a:gd name="T40" fmla="*/ 71 w 71"/>
                <a:gd name="T41" fmla="*/ 0 h 108"/>
                <a:gd name="T42" fmla="*/ 57 w 71"/>
                <a:gd name="T43" fmla="*/ 0 h 108"/>
                <a:gd name="T44" fmla="*/ 57 w 71"/>
                <a:gd name="T45" fmla="*/ 43 h 108"/>
                <a:gd name="T46" fmla="*/ 51 w 71"/>
                <a:gd name="T47" fmla="*/ 88 h 108"/>
                <a:gd name="T48" fmla="*/ 36 w 71"/>
                <a:gd name="T49" fmla="*/ 96 h 108"/>
                <a:gd name="T50" fmla="*/ 20 w 71"/>
                <a:gd name="T51" fmla="*/ 88 h 108"/>
                <a:gd name="T52" fmla="*/ 15 w 71"/>
                <a:gd name="T53" fmla="*/ 68 h 108"/>
                <a:gd name="T54" fmla="*/ 21 w 71"/>
                <a:gd name="T55" fmla="*/ 49 h 108"/>
                <a:gd name="T56" fmla="*/ 36 w 71"/>
                <a:gd name="T57" fmla="*/ 41 h 108"/>
                <a:gd name="T58" fmla="*/ 51 w 71"/>
                <a:gd name="T59" fmla="*/ 49 h 108"/>
                <a:gd name="T60" fmla="*/ 57 w 71"/>
                <a:gd name="T61" fmla="*/ 68 h 108"/>
                <a:gd name="T62" fmla="*/ 51 w 71"/>
                <a:gd name="T63" fmla="*/ 8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1" h="108">
                  <a:moveTo>
                    <a:pt x="57" y="43"/>
                  </a:moveTo>
                  <a:cubicBezTo>
                    <a:pt x="56" y="42"/>
                    <a:pt x="56" y="41"/>
                    <a:pt x="55" y="40"/>
                  </a:cubicBezTo>
                  <a:cubicBezTo>
                    <a:pt x="54" y="39"/>
                    <a:pt x="53" y="38"/>
                    <a:pt x="51" y="36"/>
                  </a:cubicBezTo>
                  <a:cubicBezTo>
                    <a:pt x="49" y="34"/>
                    <a:pt x="46" y="33"/>
                    <a:pt x="43" y="31"/>
                  </a:cubicBezTo>
                  <a:cubicBezTo>
                    <a:pt x="40" y="30"/>
                    <a:pt x="37" y="30"/>
                    <a:pt x="33" y="30"/>
                  </a:cubicBezTo>
                  <a:cubicBezTo>
                    <a:pt x="23" y="30"/>
                    <a:pt x="15" y="33"/>
                    <a:pt x="9" y="41"/>
                  </a:cubicBezTo>
                  <a:cubicBezTo>
                    <a:pt x="3" y="48"/>
                    <a:pt x="0" y="57"/>
                    <a:pt x="0" y="69"/>
                  </a:cubicBezTo>
                  <a:cubicBezTo>
                    <a:pt x="0" y="80"/>
                    <a:pt x="3" y="90"/>
                    <a:pt x="8" y="97"/>
                  </a:cubicBezTo>
                  <a:cubicBezTo>
                    <a:pt x="14" y="104"/>
                    <a:pt x="22" y="108"/>
                    <a:pt x="32" y="108"/>
                  </a:cubicBezTo>
                  <a:cubicBezTo>
                    <a:pt x="34" y="108"/>
                    <a:pt x="35" y="108"/>
                    <a:pt x="37" y="107"/>
                  </a:cubicBezTo>
                  <a:cubicBezTo>
                    <a:pt x="39" y="107"/>
                    <a:pt x="41" y="107"/>
                    <a:pt x="42" y="106"/>
                  </a:cubicBezTo>
                  <a:cubicBezTo>
                    <a:pt x="43" y="106"/>
                    <a:pt x="45" y="105"/>
                    <a:pt x="46" y="104"/>
                  </a:cubicBezTo>
                  <a:cubicBezTo>
                    <a:pt x="47" y="104"/>
                    <a:pt x="48" y="103"/>
                    <a:pt x="49" y="103"/>
                  </a:cubicBezTo>
                  <a:cubicBezTo>
                    <a:pt x="50" y="102"/>
                    <a:pt x="51" y="101"/>
                    <a:pt x="52" y="100"/>
                  </a:cubicBezTo>
                  <a:cubicBezTo>
                    <a:pt x="53" y="100"/>
                    <a:pt x="53" y="99"/>
                    <a:pt x="54" y="98"/>
                  </a:cubicBezTo>
                  <a:cubicBezTo>
                    <a:pt x="54" y="98"/>
                    <a:pt x="55" y="97"/>
                    <a:pt x="55" y="97"/>
                  </a:cubicBezTo>
                  <a:cubicBezTo>
                    <a:pt x="56" y="96"/>
                    <a:pt x="56" y="96"/>
                    <a:pt x="56" y="95"/>
                  </a:cubicBezTo>
                  <a:cubicBezTo>
                    <a:pt x="57" y="95"/>
                    <a:pt x="57" y="95"/>
                    <a:pt x="57" y="95"/>
                  </a:cubicBezTo>
                  <a:cubicBezTo>
                    <a:pt x="59" y="106"/>
                    <a:pt x="59" y="106"/>
                    <a:pt x="59" y="106"/>
                  </a:cubicBezTo>
                  <a:cubicBezTo>
                    <a:pt x="71" y="106"/>
                    <a:pt x="71" y="106"/>
                    <a:pt x="71" y="106"/>
                  </a:cubicBezTo>
                  <a:cubicBezTo>
                    <a:pt x="71" y="0"/>
                    <a:pt x="71" y="0"/>
                    <a:pt x="71" y="0"/>
                  </a:cubicBezTo>
                  <a:cubicBezTo>
                    <a:pt x="57" y="0"/>
                    <a:pt x="57" y="0"/>
                    <a:pt x="57" y="0"/>
                  </a:cubicBezTo>
                  <a:lnTo>
                    <a:pt x="57" y="43"/>
                  </a:lnTo>
                  <a:close/>
                  <a:moveTo>
                    <a:pt x="51" y="88"/>
                  </a:moveTo>
                  <a:cubicBezTo>
                    <a:pt x="47" y="93"/>
                    <a:pt x="42" y="96"/>
                    <a:pt x="36" y="96"/>
                  </a:cubicBezTo>
                  <a:cubicBezTo>
                    <a:pt x="29" y="96"/>
                    <a:pt x="24" y="93"/>
                    <a:pt x="20" y="88"/>
                  </a:cubicBezTo>
                  <a:cubicBezTo>
                    <a:pt x="17" y="83"/>
                    <a:pt x="15" y="76"/>
                    <a:pt x="15" y="68"/>
                  </a:cubicBezTo>
                  <a:cubicBezTo>
                    <a:pt x="15" y="61"/>
                    <a:pt x="17" y="54"/>
                    <a:pt x="21" y="49"/>
                  </a:cubicBezTo>
                  <a:cubicBezTo>
                    <a:pt x="25" y="44"/>
                    <a:pt x="30" y="41"/>
                    <a:pt x="36" y="41"/>
                  </a:cubicBezTo>
                  <a:cubicBezTo>
                    <a:pt x="43" y="41"/>
                    <a:pt x="48" y="44"/>
                    <a:pt x="51" y="49"/>
                  </a:cubicBezTo>
                  <a:cubicBezTo>
                    <a:pt x="55" y="54"/>
                    <a:pt x="57" y="61"/>
                    <a:pt x="57" y="68"/>
                  </a:cubicBezTo>
                  <a:cubicBezTo>
                    <a:pt x="57" y="76"/>
                    <a:pt x="55" y="83"/>
                    <a:pt x="51" y="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 name="Freeform 15">
              <a:extLst>
                <a:ext uri="{FF2B5EF4-FFF2-40B4-BE49-F238E27FC236}">
                  <a16:creationId xmlns:a16="http://schemas.microsoft.com/office/drawing/2014/main" id="{B67964F5-8081-A3D8-089C-A081B2E521A9}"/>
                </a:ext>
              </a:extLst>
            </p:cNvPr>
            <p:cNvSpPr>
              <a:spLocks/>
            </p:cNvSpPr>
            <p:nvPr/>
          </p:nvSpPr>
          <p:spPr bwMode="auto">
            <a:xfrm>
              <a:off x="1733551" y="438150"/>
              <a:ext cx="60325" cy="61913"/>
            </a:xfrm>
            <a:custGeom>
              <a:avLst/>
              <a:gdLst>
                <a:gd name="T0" fmla="*/ 18 w 38"/>
                <a:gd name="T1" fmla="*/ 32 h 39"/>
                <a:gd name="T2" fmla="*/ 8 w 38"/>
                <a:gd name="T3" fmla="*/ 0 h 39"/>
                <a:gd name="T4" fmla="*/ 0 w 38"/>
                <a:gd name="T5" fmla="*/ 0 h 39"/>
                <a:gd name="T6" fmla="*/ 15 w 38"/>
                <a:gd name="T7" fmla="*/ 39 h 39"/>
                <a:gd name="T8" fmla="*/ 23 w 38"/>
                <a:gd name="T9" fmla="*/ 39 h 39"/>
                <a:gd name="T10" fmla="*/ 38 w 38"/>
                <a:gd name="T11" fmla="*/ 0 h 39"/>
                <a:gd name="T12" fmla="*/ 29 w 38"/>
                <a:gd name="T13" fmla="*/ 0 h 39"/>
                <a:gd name="T14" fmla="*/ 18 w 38"/>
                <a:gd name="T15" fmla="*/ 32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39">
                  <a:moveTo>
                    <a:pt x="18" y="32"/>
                  </a:moveTo>
                  <a:lnTo>
                    <a:pt x="8" y="0"/>
                  </a:lnTo>
                  <a:lnTo>
                    <a:pt x="0" y="0"/>
                  </a:lnTo>
                  <a:lnTo>
                    <a:pt x="15" y="39"/>
                  </a:lnTo>
                  <a:lnTo>
                    <a:pt x="23" y="39"/>
                  </a:lnTo>
                  <a:lnTo>
                    <a:pt x="38" y="0"/>
                  </a:lnTo>
                  <a:lnTo>
                    <a:pt x="29" y="0"/>
                  </a:lnTo>
                  <a:lnTo>
                    <a:pt x="18"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9" name="Freeform 16">
              <a:extLst>
                <a:ext uri="{FF2B5EF4-FFF2-40B4-BE49-F238E27FC236}">
                  <a16:creationId xmlns:a16="http://schemas.microsoft.com/office/drawing/2014/main" id="{C73E25E4-139B-A180-CBFD-59414A4BD238}"/>
                </a:ext>
              </a:extLst>
            </p:cNvPr>
            <p:cNvSpPr>
              <a:spLocks/>
            </p:cNvSpPr>
            <p:nvPr/>
          </p:nvSpPr>
          <p:spPr bwMode="auto">
            <a:xfrm>
              <a:off x="1801813" y="411163"/>
              <a:ext cx="15875" cy="14288"/>
            </a:xfrm>
            <a:custGeom>
              <a:avLst/>
              <a:gdLst>
                <a:gd name="T0" fmla="*/ 10 w 19"/>
                <a:gd name="T1" fmla="*/ 0 h 18"/>
                <a:gd name="T2" fmla="*/ 3 w 19"/>
                <a:gd name="T3" fmla="*/ 2 h 18"/>
                <a:gd name="T4" fmla="*/ 0 w 19"/>
                <a:gd name="T5" fmla="*/ 9 h 18"/>
                <a:gd name="T6" fmla="*/ 3 w 19"/>
                <a:gd name="T7" fmla="*/ 16 h 18"/>
                <a:gd name="T8" fmla="*/ 10 w 19"/>
                <a:gd name="T9" fmla="*/ 18 h 18"/>
                <a:gd name="T10" fmla="*/ 17 w 19"/>
                <a:gd name="T11" fmla="*/ 16 h 18"/>
                <a:gd name="T12" fmla="*/ 19 w 19"/>
                <a:gd name="T13" fmla="*/ 9 h 18"/>
                <a:gd name="T14" fmla="*/ 17 w 19"/>
                <a:gd name="T15" fmla="*/ 2 h 18"/>
                <a:gd name="T16" fmla="*/ 10 w 19"/>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8">
                  <a:moveTo>
                    <a:pt x="10" y="0"/>
                  </a:moveTo>
                  <a:cubicBezTo>
                    <a:pt x="7" y="0"/>
                    <a:pt x="5" y="1"/>
                    <a:pt x="3" y="2"/>
                  </a:cubicBezTo>
                  <a:cubicBezTo>
                    <a:pt x="1" y="4"/>
                    <a:pt x="0" y="7"/>
                    <a:pt x="0" y="9"/>
                  </a:cubicBezTo>
                  <a:cubicBezTo>
                    <a:pt x="0" y="12"/>
                    <a:pt x="1" y="14"/>
                    <a:pt x="3" y="16"/>
                  </a:cubicBezTo>
                  <a:cubicBezTo>
                    <a:pt x="5" y="17"/>
                    <a:pt x="7" y="18"/>
                    <a:pt x="10" y="18"/>
                  </a:cubicBezTo>
                  <a:cubicBezTo>
                    <a:pt x="13" y="18"/>
                    <a:pt x="15" y="17"/>
                    <a:pt x="17" y="16"/>
                  </a:cubicBezTo>
                  <a:cubicBezTo>
                    <a:pt x="18" y="14"/>
                    <a:pt x="19" y="12"/>
                    <a:pt x="19" y="9"/>
                  </a:cubicBezTo>
                  <a:cubicBezTo>
                    <a:pt x="19" y="6"/>
                    <a:pt x="18" y="4"/>
                    <a:pt x="17" y="2"/>
                  </a:cubicBezTo>
                  <a:cubicBezTo>
                    <a:pt x="15" y="1"/>
                    <a:pt x="12" y="0"/>
                    <a:pt x="1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 name="Rectangle 17">
              <a:extLst>
                <a:ext uri="{FF2B5EF4-FFF2-40B4-BE49-F238E27FC236}">
                  <a16:creationId xmlns:a16="http://schemas.microsoft.com/office/drawing/2014/main" id="{7B6F8562-C3CB-5305-FB0B-63FF8D97092D}"/>
                </a:ext>
              </a:extLst>
            </p:cNvPr>
            <p:cNvSpPr>
              <a:spLocks noChangeArrowheads="1"/>
            </p:cNvSpPr>
            <p:nvPr/>
          </p:nvSpPr>
          <p:spPr bwMode="auto">
            <a:xfrm>
              <a:off x="1804988" y="438150"/>
              <a:ext cx="11113" cy="619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 name="Freeform 18">
              <a:extLst>
                <a:ext uri="{FF2B5EF4-FFF2-40B4-BE49-F238E27FC236}">
                  <a16:creationId xmlns:a16="http://schemas.microsoft.com/office/drawing/2014/main" id="{AAAB2CA3-ACC4-BAB9-7B09-8D2F882AE852}"/>
                </a:ext>
              </a:extLst>
            </p:cNvPr>
            <p:cNvSpPr>
              <a:spLocks/>
            </p:cNvSpPr>
            <p:nvPr/>
          </p:nvSpPr>
          <p:spPr bwMode="auto">
            <a:xfrm>
              <a:off x="1828801" y="436563"/>
              <a:ext cx="47625" cy="65088"/>
            </a:xfrm>
            <a:custGeom>
              <a:avLst/>
              <a:gdLst>
                <a:gd name="T0" fmla="*/ 44 w 59"/>
                <a:gd name="T1" fmla="*/ 36 h 79"/>
                <a:gd name="T2" fmla="*/ 37 w 59"/>
                <a:gd name="T3" fmla="*/ 34 h 79"/>
                <a:gd name="T4" fmla="*/ 30 w 59"/>
                <a:gd name="T5" fmla="*/ 31 h 79"/>
                <a:gd name="T6" fmla="*/ 24 w 59"/>
                <a:gd name="T7" fmla="*/ 29 h 79"/>
                <a:gd name="T8" fmla="*/ 20 w 59"/>
                <a:gd name="T9" fmla="*/ 26 h 79"/>
                <a:gd name="T10" fmla="*/ 18 w 59"/>
                <a:gd name="T11" fmla="*/ 21 h 79"/>
                <a:gd name="T12" fmla="*/ 22 w 59"/>
                <a:gd name="T13" fmla="*/ 14 h 79"/>
                <a:gd name="T14" fmla="*/ 32 w 59"/>
                <a:gd name="T15" fmla="*/ 12 h 79"/>
                <a:gd name="T16" fmla="*/ 52 w 59"/>
                <a:gd name="T17" fmla="*/ 20 h 79"/>
                <a:gd name="T18" fmla="*/ 58 w 59"/>
                <a:gd name="T19" fmla="*/ 10 h 79"/>
                <a:gd name="T20" fmla="*/ 55 w 59"/>
                <a:gd name="T21" fmla="*/ 8 h 79"/>
                <a:gd name="T22" fmla="*/ 46 w 59"/>
                <a:gd name="T23" fmla="*/ 3 h 79"/>
                <a:gd name="T24" fmla="*/ 32 w 59"/>
                <a:gd name="T25" fmla="*/ 0 h 79"/>
                <a:gd name="T26" fmla="*/ 12 w 59"/>
                <a:gd name="T27" fmla="*/ 7 h 79"/>
                <a:gd name="T28" fmla="*/ 4 w 59"/>
                <a:gd name="T29" fmla="*/ 23 h 79"/>
                <a:gd name="T30" fmla="*/ 6 w 59"/>
                <a:gd name="T31" fmla="*/ 31 h 79"/>
                <a:gd name="T32" fmla="*/ 11 w 59"/>
                <a:gd name="T33" fmla="*/ 37 h 79"/>
                <a:gd name="T34" fmla="*/ 15 w 59"/>
                <a:gd name="T35" fmla="*/ 40 h 79"/>
                <a:gd name="T36" fmla="*/ 19 w 59"/>
                <a:gd name="T37" fmla="*/ 42 h 79"/>
                <a:gd name="T38" fmla="*/ 23 w 59"/>
                <a:gd name="T39" fmla="*/ 44 h 79"/>
                <a:gd name="T40" fmla="*/ 29 w 59"/>
                <a:gd name="T41" fmla="*/ 45 h 79"/>
                <a:gd name="T42" fmla="*/ 33 w 59"/>
                <a:gd name="T43" fmla="*/ 47 h 79"/>
                <a:gd name="T44" fmla="*/ 38 w 59"/>
                <a:gd name="T45" fmla="*/ 49 h 79"/>
                <a:gd name="T46" fmla="*/ 42 w 59"/>
                <a:gd name="T47" fmla="*/ 52 h 79"/>
                <a:gd name="T48" fmla="*/ 45 w 59"/>
                <a:gd name="T49" fmla="*/ 57 h 79"/>
                <a:gd name="T50" fmla="*/ 41 w 59"/>
                <a:gd name="T51" fmla="*/ 65 h 79"/>
                <a:gd name="T52" fmla="*/ 30 w 59"/>
                <a:gd name="T53" fmla="*/ 67 h 79"/>
                <a:gd name="T54" fmla="*/ 18 w 59"/>
                <a:gd name="T55" fmla="*/ 64 h 79"/>
                <a:gd name="T56" fmla="*/ 8 w 59"/>
                <a:gd name="T57" fmla="*/ 57 h 79"/>
                <a:gd name="T58" fmla="*/ 0 w 59"/>
                <a:gd name="T59" fmla="*/ 66 h 79"/>
                <a:gd name="T60" fmla="*/ 12 w 59"/>
                <a:gd name="T61" fmla="*/ 74 h 79"/>
                <a:gd name="T62" fmla="*/ 30 w 59"/>
                <a:gd name="T63" fmla="*/ 79 h 79"/>
                <a:gd name="T64" fmla="*/ 52 w 59"/>
                <a:gd name="T65" fmla="*/ 72 h 79"/>
                <a:gd name="T66" fmla="*/ 59 w 59"/>
                <a:gd name="T67" fmla="*/ 55 h 79"/>
                <a:gd name="T68" fmla="*/ 44 w 59"/>
                <a:gd name="T69" fmla="*/ 36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9" h="79">
                  <a:moveTo>
                    <a:pt x="44" y="36"/>
                  </a:moveTo>
                  <a:cubicBezTo>
                    <a:pt x="43" y="36"/>
                    <a:pt x="41" y="35"/>
                    <a:pt x="37" y="34"/>
                  </a:cubicBezTo>
                  <a:cubicBezTo>
                    <a:pt x="34" y="33"/>
                    <a:pt x="31" y="32"/>
                    <a:pt x="30" y="31"/>
                  </a:cubicBezTo>
                  <a:cubicBezTo>
                    <a:pt x="27" y="30"/>
                    <a:pt x="25" y="30"/>
                    <a:pt x="24" y="29"/>
                  </a:cubicBezTo>
                  <a:cubicBezTo>
                    <a:pt x="23" y="29"/>
                    <a:pt x="22" y="28"/>
                    <a:pt x="20" y="26"/>
                  </a:cubicBezTo>
                  <a:cubicBezTo>
                    <a:pt x="19" y="25"/>
                    <a:pt x="18" y="23"/>
                    <a:pt x="18" y="21"/>
                  </a:cubicBezTo>
                  <a:cubicBezTo>
                    <a:pt x="18" y="18"/>
                    <a:pt x="19" y="15"/>
                    <a:pt x="22" y="14"/>
                  </a:cubicBezTo>
                  <a:cubicBezTo>
                    <a:pt x="24" y="12"/>
                    <a:pt x="28" y="12"/>
                    <a:pt x="32" y="12"/>
                  </a:cubicBezTo>
                  <a:cubicBezTo>
                    <a:pt x="39" y="12"/>
                    <a:pt x="46" y="14"/>
                    <a:pt x="52" y="20"/>
                  </a:cubicBezTo>
                  <a:cubicBezTo>
                    <a:pt x="58" y="10"/>
                    <a:pt x="58" y="10"/>
                    <a:pt x="58" y="10"/>
                  </a:cubicBezTo>
                  <a:cubicBezTo>
                    <a:pt x="58" y="10"/>
                    <a:pt x="57" y="9"/>
                    <a:pt x="55" y="8"/>
                  </a:cubicBezTo>
                  <a:cubicBezTo>
                    <a:pt x="53" y="6"/>
                    <a:pt x="50" y="5"/>
                    <a:pt x="46" y="3"/>
                  </a:cubicBezTo>
                  <a:cubicBezTo>
                    <a:pt x="41" y="1"/>
                    <a:pt x="37" y="0"/>
                    <a:pt x="32" y="0"/>
                  </a:cubicBezTo>
                  <a:cubicBezTo>
                    <a:pt x="23" y="0"/>
                    <a:pt x="17" y="3"/>
                    <a:pt x="12" y="7"/>
                  </a:cubicBezTo>
                  <a:cubicBezTo>
                    <a:pt x="7" y="11"/>
                    <a:pt x="4" y="16"/>
                    <a:pt x="4" y="23"/>
                  </a:cubicBezTo>
                  <a:cubicBezTo>
                    <a:pt x="4" y="26"/>
                    <a:pt x="5" y="29"/>
                    <a:pt x="6" y="31"/>
                  </a:cubicBezTo>
                  <a:cubicBezTo>
                    <a:pt x="7" y="33"/>
                    <a:pt x="8" y="35"/>
                    <a:pt x="11" y="37"/>
                  </a:cubicBezTo>
                  <a:cubicBezTo>
                    <a:pt x="13" y="39"/>
                    <a:pt x="14" y="40"/>
                    <a:pt x="15" y="40"/>
                  </a:cubicBezTo>
                  <a:cubicBezTo>
                    <a:pt x="16" y="41"/>
                    <a:pt x="18" y="41"/>
                    <a:pt x="19" y="42"/>
                  </a:cubicBezTo>
                  <a:cubicBezTo>
                    <a:pt x="20" y="43"/>
                    <a:pt x="22" y="43"/>
                    <a:pt x="23" y="44"/>
                  </a:cubicBezTo>
                  <a:cubicBezTo>
                    <a:pt x="25" y="44"/>
                    <a:pt x="27" y="45"/>
                    <a:pt x="29" y="45"/>
                  </a:cubicBezTo>
                  <a:cubicBezTo>
                    <a:pt x="31" y="46"/>
                    <a:pt x="32" y="47"/>
                    <a:pt x="33" y="47"/>
                  </a:cubicBezTo>
                  <a:cubicBezTo>
                    <a:pt x="35" y="48"/>
                    <a:pt x="37" y="48"/>
                    <a:pt x="38" y="49"/>
                  </a:cubicBezTo>
                  <a:cubicBezTo>
                    <a:pt x="39" y="49"/>
                    <a:pt x="41" y="50"/>
                    <a:pt x="42" y="52"/>
                  </a:cubicBezTo>
                  <a:cubicBezTo>
                    <a:pt x="44" y="53"/>
                    <a:pt x="45" y="55"/>
                    <a:pt x="45" y="57"/>
                  </a:cubicBezTo>
                  <a:cubicBezTo>
                    <a:pt x="45" y="61"/>
                    <a:pt x="44" y="63"/>
                    <a:pt x="41" y="65"/>
                  </a:cubicBezTo>
                  <a:cubicBezTo>
                    <a:pt x="38" y="66"/>
                    <a:pt x="35" y="67"/>
                    <a:pt x="30" y="67"/>
                  </a:cubicBezTo>
                  <a:cubicBezTo>
                    <a:pt x="26" y="67"/>
                    <a:pt x="22" y="66"/>
                    <a:pt x="18" y="64"/>
                  </a:cubicBezTo>
                  <a:cubicBezTo>
                    <a:pt x="14" y="62"/>
                    <a:pt x="10" y="59"/>
                    <a:pt x="8" y="57"/>
                  </a:cubicBezTo>
                  <a:cubicBezTo>
                    <a:pt x="0" y="66"/>
                    <a:pt x="0" y="66"/>
                    <a:pt x="0" y="66"/>
                  </a:cubicBezTo>
                  <a:cubicBezTo>
                    <a:pt x="3" y="69"/>
                    <a:pt x="7" y="71"/>
                    <a:pt x="12" y="74"/>
                  </a:cubicBezTo>
                  <a:cubicBezTo>
                    <a:pt x="17" y="77"/>
                    <a:pt x="23" y="79"/>
                    <a:pt x="30" y="79"/>
                  </a:cubicBezTo>
                  <a:cubicBezTo>
                    <a:pt x="39" y="79"/>
                    <a:pt x="47" y="76"/>
                    <a:pt x="52" y="72"/>
                  </a:cubicBezTo>
                  <a:cubicBezTo>
                    <a:pt x="57" y="67"/>
                    <a:pt x="59" y="62"/>
                    <a:pt x="59" y="55"/>
                  </a:cubicBezTo>
                  <a:cubicBezTo>
                    <a:pt x="59" y="47"/>
                    <a:pt x="54" y="40"/>
                    <a:pt x="44"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 name="Freeform 19">
              <a:extLst>
                <a:ext uri="{FF2B5EF4-FFF2-40B4-BE49-F238E27FC236}">
                  <a16:creationId xmlns:a16="http://schemas.microsoft.com/office/drawing/2014/main" id="{995386EE-0219-9B59-3015-DA98004633E3}"/>
                </a:ext>
              </a:extLst>
            </p:cNvPr>
            <p:cNvSpPr>
              <a:spLocks/>
            </p:cNvSpPr>
            <p:nvPr/>
          </p:nvSpPr>
          <p:spPr bwMode="auto">
            <a:xfrm>
              <a:off x="1960563" y="436563"/>
              <a:ext cx="36513" cy="63500"/>
            </a:xfrm>
            <a:custGeom>
              <a:avLst/>
              <a:gdLst>
                <a:gd name="T0" fmla="*/ 24 w 43"/>
                <a:gd name="T1" fmla="*/ 5 h 77"/>
                <a:gd name="T2" fmla="*/ 15 w 43"/>
                <a:gd name="T3" fmla="*/ 17 h 77"/>
                <a:gd name="T4" fmla="*/ 14 w 43"/>
                <a:gd name="T5" fmla="*/ 2 h 77"/>
                <a:gd name="T6" fmla="*/ 0 w 43"/>
                <a:gd name="T7" fmla="*/ 2 h 77"/>
                <a:gd name="T8" fmla="*/ 0 w 43"/>
                <a:gd name="T9" fmla="*/ 77 h 77"/>
                <a:gd name="T10" fmla="*/ 15 w 43"/>
                <a:gd name="T11" fmla="*/ 77 h 77"/>
                <a:gd name="T12" fmla="*/ 15 w 43"/>
                <a:gd name="T13" fmla="*/ 35 h 77"/>
                <a:gd name="T14" fmla="*/ 25 w 43"/>
                <a:gd name="T15" fmla="*/ 18 h 77"/>
                <a:gd name="T16" fmla="*/ 35 w 43"/>
                <a:gd name="T17" fmla="*/ 14 h 77"/>
                <a:gd name="T18" fmla="*/ 41 w 43"/>
                <a:gd name="T19" fmla="*/ 15 h 77"/>
                <a:gd name="T20" fmla="*/ 43 w 43"/>
                <a:gd name="T21" fmla="*/ 1 h 77"/>
                <a:gd name="T22" fmla="*/ 37 w 43"/>
                <a:gd name="T23" fmla="*/ 0 h 77"/>
                <a:gd name="T24" fmla="*/ 24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4" y="5"/>
                  </a:moveTo>
                  <a:cubicBezTo>
                    <a:pt x="20" y="8"/>
                    <a:pt x="17" y="12"/>
                    <a:pt x="15" y="17"/>
                  </a:cubicBezTo>
                  <a:cubicBezTo>
                    <a:pt x="14" y="2"/>
                    <a:pt x="14" y="2"/>
                    <a:pt x="14" y="2"/>
                  </a:cubicBezTo>
                  <a:cubicBezTo>
                    <a:pt x="0" y="2"/>
                    <a:pt x="0" y="2"/>
                    <a:pt x="0" y="2"/>
                  </a:cubicBezTo>
                  <a:cubicBezTo>
                    <a:pt x="0" y="77"/>
                    <a:pt x="0" y="77"/>
                    <a:pt x="0" y="77"/>
                  </a:cubicBezTo>
                  <a:cubicBezTo>
                    <a:pt x="15" y="77"/>
                    <a:pt x="15" y="77"/>
                    <a:pt x="15" y="77"/>
                  </a:cubicBezTo>
                  <a:cubicBezTo>
                    <a:pt x="15" y="35"/>
                    <a:pt x="15" y="35"/>
                    <a:pt x="15" y="35"/>
                  </a:cubicBezTo>
                  <a:cubicBezTo>
                    <a:pt x="16" y="27"/>
                    <a:pt x="19" y="22"/>
                    <a:pt x="25" y="18"/>
                  </a:cubicBezTo>
                  <a:cubicBezTo>
                    <a:pt x="28" y="16"/>
                    <a:pt x="32" y="14"/>
                    <a:pt x="35" y="14"/>
                  </a:cubicBezTo>
                  <a:cubicBezTo>
                    <a:pt x="38" y="14"/>
                    <a:pt x="40" y="15"/>
                    <a:pt x="41" y="15"/>
                  </a:cubicBezTo>
                  <a:cubicBezTo>
                    <a:pt x="43" y="1"/>
                    <a:pt x="43" y="1"/>
                    <a:pt x="43" y="1"/>
                  </a:cubicBezTo>
                  <a:cubicBezTo>
                    <a:pt x="37" y="0"/>
                    <a:pt x="37" y="0"/>
                    <a:pt x="37" y="0"/>
                  </a:cubicBezTo>
                  <a:cubicBezTo>
                    <a:pt x="32" y="0"/>
                    <a:pt x="28" y="2"/>
                    <a:pt x="24"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3" name="Freeform 20">
              <a:extLst>
                <a:ext uri="{FF2B5EF4-FFF2-40B4-BE49-F238E27FC236}">
                  <a16:creationId xmlns:a16="http://schemas.microsoft.com/office/drawing/2014/main" id="{2960E1C6-F590-264A-344E-7EF84C9D9013}"/>
                </a:ext>
              </a:extLst>
            </p:cNvPr>
            <p:cNvSpPr>
              <a:spLocks/>
            </p:cNvSpPr>
            <p:nvPr/>
          </p:nvSpPr>
          <p:spPr bwMode="auto">
            <a:xfrm>
              <a:off x="2000251" y="438150"/>
              <a:ext cx="58738" cy="85725"/>
            </a:xfrm>
            <a:custGeom>
              <a:avLst/>
              <a:gdLst>
                <a:gd name="T0" fmla="*/ 57 w 72"/>
                <a:gd name="T1" fmla="*/ 0 h 103"/>
                <a:gd name="T2" fmla="*/ 36 w 72"/>
                <a:gd name="T3" fmla="*/ 61 h 103"/>
                <a:gd name="T4" fmla="*/ 15 w 72"/>
                <a:gd name="T5" fmla="*/ 0 h 103"/>
                <a:gd name="T6" fmla="*/ 0 w 72"/>
                <a:gd name="T7" fmla="*/ 0 h 103"/>
                <a:gd name="T8" fmla="*/ 28 w 72"/>
                <a:gd name="T9" fmla="*/ 74 h 103"/>
                <a:gd name="T10" fmla="*/ 25 w 72"/>
                <a:gd name="T11" fmla="*/ 83 h 103"/>
                <a:gd name="T12" fmla="*/ 21 w 72"/>
                <a:gd name="T13" fmla="*/ 90 h 103"/>
                <a:gd name="T14" fmla="*/ 16 w 72"/>
                <a:gd name="T15" fmla="*/ 91 h 103"/>
                <a:gd name="T16" fmla="*/ 8 w 72"/>
                <a:gd name="T17" fmla="*/ 89 h 103"/>
                <a:gd name="T18" fmla="*/ 5 w 72"/>
                <a:gd name="T19" fmla="*/ 100 h 103"/>
                <a:gd name="T20" fmla="*/ 6 w 72"/>
                <a:gd name="T21" fmla="*/ 101 h 103"/>
                <a:gd name="T22" fmla="*/ 12 w 72"/>
                <a:gd name="T23" fmla="*/ 103 h 103"/>
                <a:gd name="T24" fmla="*/ 19 w 72"/>
                <a:gd name="T25" fmla="*/ 103 h 103"/>
                <a:gd name="T26" fmla="*/ 31 w 72"/>
                <a:gd name="T27" fmla="*/ 100 h 103"/>
                <a:gd name="T28" fmla="*/ 39 w 72"/>
                <a:gd name="T29" fmla="*/ 87 h 103"/>
                <a:gd name="T30" fmla="*/ 72 w 72"/>
                <a:gd name="T31" fmla="*/ 0 h 103"/>
                <a:gd name="T32" fmla="*/ 57 w 72"/>
                <a:gd name="T33"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103">
                  <a:moveTo>
                    <a:pt x="57" y="0"/>
                  </a:moveTo>
                  <a:cubicBezTo>
                    <a:pt x="36" y="61"/>
                    <a:pt x="36" y="61"/>
                    <a:pt x="36" y="61"/>
                  </a:cubicBezTo>
                  <a:cubicBezTo>
                    <a:pt x="15" y="0"/>
                    <a:pt x="15" y="0"/>
                    <a:pt x="15" y="0"/>
                  </a:cubicBezTo>
                  <a:cubicBezTo>
                    <a:pt x="0" y="0"/>
                    <a:pt x="0" y="0"/>
                    <a:pt x="0" y="0"/>
                  </a:cubicBezTo>
                  <a:cubicBezTo>
                    <a:pt x="28" y="74"/>
                    <a:pt x="28" y="74"/>
                    <a:pt x="28" y="74"/>
                  </a:cubicBezTo>
                  <a:cubicBezTo>
                    <a:pt x="25" y="83"/>
                    <a:pt x="25" y="83"/>
                    <a:pt x="25" y="83"/>
                  </a:cubicBezTo>
                  <a:cubicBezTo>
                    <a:pt x="24" y="87"/>
                    <a:pt x="22" y="89"/>
                    <a:pt x="21" y="90"/>
                  </a:cubicBezTo>
                  <a:cubicBezTo>
                    <a:pt x="20" y="91"/>
                    <a:pt x="18" y="91"/>
                    <a:pt x="16" y="91"/>
                  </a:cubicBezTo>
                  <a:cubicBezTo>
                    <a:pt x="14" y="91"/>
                    <a:pt x="11" y="91"/>
                    <a:pt x="8" y="89"/>
                  </a:cubicBezTo>
                  <a:cubicBezTo>
                    <a:pt x="5" y="100"/>
                    <a:pt x="5" y="100"/>
                    <a:pt x="5" y="100"/>
                  </a:cubicBezTo>
                  <a:cubicBezTo>
                    <a:pt x="6" y="101"/>
                    <a:pt x="6" y="101"/>
                    <a:pt x="6" y="101"/>
                  </a:cubicBezTo>
                  <a:cubicBezTo>
                    <a:pt x="7" y="102"/>
                    <a:pt x="9" y="102"/>
                    <a:pt x="12" y="103"/>
                  </a:cubicBezTo>
                  <a:cubicBezTo>
                    <a:pt x="14" y="103"/>
                    <a:pt x="17" y="103"/>
                    <a:pt x="19" y="103"/>
                  </a:cubicBezTo>
                  <a:cubicBezTo>
                    <a:pt x="24" y="103"/>
                    <a:pt x="28" y="102"/>
                    <a:pt x="31" y="100"/>
                  </a:cubicBezTo>
                  <a:cubicBezTo>
                    <a:pt x="34" y="97"/>
                    <a:pt x="36" y="93"/>
                    <a:pt x="39" y="87"/>
                  </a:cubicBezTo>
                  <a:cubicBezTo>
                    <a:pt x="72" y="0"/>
                    <a:pt x="72" y="0"/>
                    <a:pt x="72" y="0"/>
                  </a:cubicBezTo>
                  <a:lnTo>
                    <a:pt x="5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4" name="Freeform 21">
              <a:extLst>
                <a:ext uri="{FF2B5EF4-FFF2-40B4-BE49-F238E27FC236}">
                  <a16:creationId xmlns:a16="http://schemas.microsoft.com/office/drawing/2014/main" id="{8279F213-F01D-0BA8-7DEC-BF8F2017D953}"/>
                </a:ext>
              </a:extLst>
            </p:cNvPr>
            <p:cNvSpPr>
              <a:spLocks noEditPoints="1"/>
            </p:cNvSpPr>
            <p:nvPr/>
          </p:nvSpPr>
          <p:spPr bwMode="auto">
            <a:xfrm>
              <a:off x="1547813" y="-96838"/>
              <a:ext cx="352425" cy="422275"/>
            </a:xfrm>
            <a:custGeom>
              <a:avLst/>
              <a:gdLst>
                <a:gd name="T0" fmla="*/ 327 w 425"/>
                <a:gd name="T1" fmla="*/ 247 h 510"/>
                <a:gd name="T2" fmla="*/ 415 w 425"/>
                <a:gd name="T3" fmla="*/ 130 h 510"/>
                <a:gd name="T4" fmla="*/ 268 w 425"/>
                <a:gd name="T5" fmla="*/ 0 h 510"/>
                <a:gd name="T6" fmla="*/ 0 w 425"/>
                <a:gd name="T7" fmla="*/ 0 h 510"/>
                <a:gd name="T8" fmla="*/ 0 w 425"/>
                <a:gd name="T9" fmla="*/ 510 h 510"/>
                <a:gd name="T10" fmla="*/ 277 w 425"/>
                <a:gd name="T11" fmla="*/ 510 h 510"/>
                <a:gd name="T12" fmla="*/ 425 w 425"/>
                <a:gd name="T13" fmla="*/ 373 h 510"/>
                <a:gd name="T14" fmla="*/ 327 w 425"/>
                <a:gd name="T15" fmla="*/ 247 h 510"/>
                <a:gd name="T16" fmla="*/ 109 w 425"/>
                <a:gd name="T17" fmla="*/ 92 h 510"/>
                <a:gd name="T18" fmla="*/ 245 w 425"/>
                <a:gd name="T19" fmla="*/ 92 h 510"/>
                <a:gd name="T20" fmla="*/ 304 w 425"/>
                <a:gd name="T21" fmla="*/ 148 h 510"/>
                <a:gd name="T22" fmla="*/ 245 w 425"/>
                <a:gd name="T23" fmla="*/ 205 h 510"/>
                <a:gd name="T24" fmla="*/ 109 w 425"/>
                <a:gd name="T25" fmla="*/ 205 h 510"/>
                <a:gd name="T26" fmla="*/ 109 w 425"/>
                <a:gd name="T27" fmla="*/ 92 h 510"/>
                <a:gd name="T28" fmla="*/ 249 w 425"/>
                <a:gd name="T29" fmla="*/ 417 h 510"/>
                <a:gd name="T30" fmla="*/ 249 w 425"/>
                <a:gd name="T31" fmla="*/ 418 h 510"/>
                <a:gd name="T32" fmla="*/ 109 w 425"/>
                <a:gd name="T33" fmla="*/ 418 h 510"/>
                <a:gd name="T34" fmla="*/ 109 w 425"/>
                <a:gd name="T35" fmla="*/ 298 h 510"/>
                <a:gd name="T36" fmla="*/ 249 w 425"/>
                <a:gd name="T37" fmla="*/ 298 h 510"/>
                <a:gd name="T38" fmla="*/ 315 w 425"/>
                <a:gd name="T39" fmla="*/ 357 h 510"/>
                <a:gd name="T40" fmla="*/ 249 w 425"/>
                <a:gd name="T41" fmla="*/ 417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25" h="510">
                  <a:moveTo>
                    <a:pt x="327" y="247"/>
                  </a:moveTo>
                  <a:cubicBezTo>
                    <a:pt x="375" y="237"/>
                    <a:pt x="415" y="194"/>
                    <a:pt x="415" y="130"/>
                  </a:cubicBezTo>
                  <a:cubicBezTo>
                    <a:pt x="415" y="62"/>
                    <a:pt x="365" y="0"/>
                    <a:pt x="268" y="0"/>
                  </a:cubicBezTo>
                  <a:cubicBezTo>
                    <a:pt x="0" y="0"/>
                    <a:pt x="0" y="0"/>
                    <a:pt x="0" y="0"/>
                  </a:cubicBezTo>
                  <a:cubicBezTo>
                    <a:pt x="0" y="510"/>
                    <a:pt x="0" y="510"/>
                    <a:pt x="0" y="510"/>
                  </a:cubicBezTo>
                  <a:cubicBezTo>
                    <a:pt x="277" y="510"/>
                    <a:pt x="277" y="510"/>
                    <a:pt x="277" y="510"/>
                  </a:cubicBezTo>
                  <a:cubicBezTo>
                    <a:pt x="374" y="510"/>
                    <a:pt x="425" y="449"/>
                    <a:pt x="425" y="373"/>
                  </a:cubicBezTo>
                  <a:cubicBezTo>
                    <a:pt x="425" y="309"/>
                    <a:pt x="381" y="256"/>
                    <a:pt x="327" y="247"/>
                  </a:cubicBezTo>
                  <a:close/>
                  <a:moveTo>
                    <a:pt x="109" y="92"/>
                  </a:moveTo>
                  <a:cubicBezTo>
                    <a:pt x="245" y="92"/>
                    <a:pt x="245" y="92"/>
                    <a:pt x="245" y="92"/>
                  </a:cubicBezTo>
                  <a:cubicBezTo>
                    <a:pt x="281" y="92"/>
                    <a:pt x="304" y="117"/>
                    <a:pt x="304" y="148"/>
                  </a:cubicBezTo>
                  <a:cubicBezTo>
                    <a:pt x="304" y="181"/>
                    <a:pt x="281" y="205"/>
                    <a:pt x="245" y="205"/>
                  </a:cubicBezTo>
                  <a:cubicBezTo>
                    <a:pt x="109" y="205"/>
                    <a:pt x="109" y="205"/>
                    <a:pt x="109" y="205"/>
                  </a:cubicBezTo>
                  <a:lnTo>
                    <a:pt x="109" y="92"/>
                  </a:lnTo>
                  <a:close/>
                  <a:moveTo>
                    <a:pt x="249" y="417"/>
                  </a:moveTo>
                  <a:cubicBezTo>
                    <a:pt x="249" y="418"/>
                    <a:pt x="249" y="418"/>
                    <a:pt x="249" y="418"/>
                  </a:cubicBezTo>
                  <a:cubicBezTo>
                    <a:pt x="109" y="418"/>
                    <a:pt x="109" y="418"/>
                    <a:pt x="109" y="418"/>
                  </a:cubicBezTo>
                  <a:cubicBezTo>
                    <a:pt x="109" y="298"/>
                    <a:pt x="109" y="298"/>
                    <a:pt x="109" y="298"/>
                  </a:cubicBezTo>
                  <a:cubicBezTo>
                    <a:pt x="249" y="298"/>
                    <a:pt x="249" y="298"/>
                    <a:pt x="249" y="298"/>
                  </a:cubicBezTo>
                  <a:cubicBezTo>
                    <a:pt x="292" y="298"/>
                    <a:pt x="315" y="325"/>
                    <a:pt x="315" y="357"/>
                  </a:cubicBezTo>
                  <a:cubicBezTo>
                    <a:pt x="315" y="394"/>
                    <a:pt x="290" y="417"/>
                    <a:pt x="249" y="4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5" name="Freeform 22">
              <a:extLst>
                <a:ext uri="{FF2B5EF4-FFF2-40B4-BE49-F238E27FC236}">
                  <a16:creationId xmlns:a16="http://schemas.microsoft.com/office/drawing/2014/main" id="{05C0F3AF-1E64-F4C9-5564-207AB298F6B9}"/>
                </a:ext>
              </a:extLst>
            </p:cNvPr>
            <p:cNvSpPr>
              <a:spLocks/>
            </p:cNvSpPr>
            <p:nvPr/>
          </p:nvSpPr>
          <p:spPr bwMode="auto">
            <a:xfrm>
              <a:off x="1139826" y="-103188"/>
              <a:ext cx="347663" cy="436563"/>
            </a:xfrm>
            <a:custGeom>
              <a:avLst/>
              <a:gdLst>
                <a:gd name="T0" fmla="*/ 59 w 420"/>
                <a:gd name="T1" fmla="*/ 363 h 527"/>
                <a:gd name="T2" fmla="*/ 221 w 420"/>
                <a:gd name="T3" fmla="*/ 431 h 527"/>
                <a:gd name="T4" fmla="*/ 310 w 420"/>
                <a:gd name="T5" fmla="*/ 374 h 527"/>
                <a:gd name="T6" fmla="*/ 207 w 420"/>
                <a:gd name="T7" fmla="*/ 309 h 527"/>
                <a:gd name="T8" fmla="*/ 17 w 420"/>
                <a:gd name="T9" fmla="*/ 154 h 527"/>
                <a:gd name="T10" fmla="*/ 210 w 420"/>
                <a:gd name="T11" fmla="*/ 0 h 527"/>
                <a:gd name="T12" fmla="*/ 409 w 420"/>
                <a:gd name="T13" fmla="*/ 71 h 527"/>
                <a:gd name="T14" fmla="*/ 349 w 420"/>
                <a:gd name="T15" fmla="*/ 151 h 527"/>
                <a:gd name="T16" fmla="*/ 203 w 420"/>
                <a:gd name="T17" fmla="*/ 95 h 527"/>
                <a:gd name="T18" fmla="*/ 128 w 420"/>
                <a:gd name="T19" fmla="*/ 147 h 527"/>
                <a:gd name="T20" fmla="*/ 229 w 420"/>
                <a:gd name="T21" fmla="*/ 206 h 527"/>
                <a:gd name="T22" fmla="*/ 420 w 420"/>
                <a:gd name="T23" fmla="*/ 363 h 527"/>
                <a:gd name="T24" fmla="*/ 216 w 420"/>
                <a:gd name="T25" fmla="*/ 527 h 527"/>
                <a:gd name="T26" fmla="*/ 0 w 420"/>
                <a:gd name="T27" fmla="*/ 446 h 527"/>
                <a:gd name="T28" fmla="*/ 59 w 420"/>
                <a:gd name="T29" fmla="*/ 363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0" h="527">
                  <a:moveTo>
                    <a:pt x="59" y="363"/>
                  </a:moveTo>
                  <a:cubicBezTo>
                    <a:pt x="95" y="400"/>
                    <a:pt x="151" y="431"/>
                    <a:pt x="221" y="431"/>
                  </a:cubicBezTo>
                  <a:cubicBezTo>
                    <a:pt x="281" y="431"/>
                    <a:pt x="310" y="403"/>
                    <a:pt x="310" y="374"/>
                  </a:cubicBezTo>
                  <a:cubicBezTo>
                    <a:pt x="310" y="336"/>
                    <a:pt x="266" y="323"/>
                    <a:pt x="207" y="309"/>
                  </a:cubicBezTo>
                  <a:cubicBezTo>
                    <a:pt x="124" y="290"/>
                    <a:pt x="17" y="267"/>
                    <a:pt x="17" y="154"/>
                  </a:cubicBezTo>
                  <a:cubicBezTo>
                    <a:pt x="17" y="69"/>
                    <a:pt x="90" y="0"/>
                    <a:pt x="210" y="0"/>
                  </a:cubicBezTo>
                  <a:cubicBezTo>
                    <a:pt x="291" y="0"/>
                    <a:pt x="359" y="24"/>
                    <a:pt x="409" y="71"/>
                  </a:cubicBezTo>
                  <a:cubicBezTo>
                    <a:pt x="349" y="151"/>
                    <a:pt x="349" y="151"/>
                    <a:pt x="349" y="151"/>
                  </a:cubicBezTo>
                  <a:cubicBezTo>
                    <a:pt x="308" y="113"/>
                    <a:pt x="253" y="95"/>
                    <a:pt x="203" y="95"/>
                  </a:cubicBezTo>
                  <a:cubicBezTo>
                    <a:pt x="154" y="95"/>
                    <a:pt x="128" y="117"/>
                    <a:pt x="128" y="147"/>
                  </a:cubicBezTo>
                  <a:cubicBezTo>
                    <a:pt x="128" y="182"/>
                    <a:pt x="170" y="192"/>
                    <a:pt x="229" y="206"/>
                  </a:cubicBezTo>
                  <a:cubicBezTo>
                    <a:pt x="313" y="225"/>
                    <a:pt x="420" y="250"/>
                    <a:pt x="420" y="363"/>
                  </a:cubicBezTo>
                  <a:cubicBezTo>
                    <a:pt x="420" y="457"/>
                    <a:pt x="353" y="527"/>
                    <a:pt x="216" y="527"/>
                  </a:cubicBezTo>
                  <a:cubicBezTo>
                    <a:pt x="118" y="527"/>
                    <a:pt x="48" y="494"/>
                    <a:pt x="0" y="446"/>
                  </a:cubicBezTo>
                  <a:lnTo>
                    <a:pt x="59" y="3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6" name="Rectangle 23">
              <a:extLst>
                <a:ext uri="{FF2B5EF4-FFF2-40B4-BE49-F238E27FC236}">
                  <a16:creationId xmlns:a16="http://schemas.microsoft.com/office/drawing/2014/main" id="{5308E799-0736-BCF1-CC1A-3F3E2248F93B}"/>
                </a:ext>
              </a:extLst>
            </p:cNvPr>
            <p:cNvSpPr>
              <a:spLocks noChangeArrowheads="1"/>
            </p:cNvSpPr>
            <p:nvPr/>
          </p:nvSpPr>
          <p:spPr bwMode="auto">
            <a:xfrm>
              <a:off x="1968501" y="-96838"/>
              <a:ext cx="88900" cy="422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7" name="Freeform 24">
              <a:extLst>
                <a:ext uri="{FF2B5EF4-FFF2-40B4-BE49-F238E27FC236}">
                  <a16:creationId xmlns:a16="http://schemas.microsoft.com/office/drawing/2014/main" id="{D9308C71-8329-D144-E136-1D34018B4D56}"/>
                </a:ext>
              </a:extLst>
            </p:cNvPr>
            <p:cNvSpPr>
              <a:spLocks noEditPoints="1"/>
            </p:cNvSpPr>
            <p:nvPr/>
          </p:nvSpPr>
          <p:spPr bwMode="auto">
            <a:xfrm>
              <a:off x="2498726" y="-31750"/>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7 h 136"/>
                <a:gd name="T12" fmla="*/ 113 w 113"/>
                <a:gd name="T13" fmla="*/ 68 h 136"/>
                <a:gd name="T14" fmla="*/ 92 w 113"/>
                <a:gd name="T15" fmla="*/ 119 h 136"/>
                <a:gd name="T16" fmla="*/ 78 w 113"/>
                <a:gd name="T17" fmla="*/ 28 h 136"/>
                <a:gd name="T18" fmla="*/ 45 w 113"/>
                <a:gd name="T19" fmla="*/ 16 h 136"/>
                <a:gd name="T20" fmla="*/ 20 w 113"/>
                <a:gd name="T21" fmla="*/ 16 h 136"/>
                <a:gd name="T22" fmla="*/ 20 w 113"/>
                <a:gd name="T23" fmla="*/ 120 h 136"/>
                <a:gd name="T24" fmla="*/ 45 w 113"/>
                <a:gd name="T25" fmla="*/ 120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6"/>
                    <a:pt x="92" y="17"/>
                  </a:cubicBezTo>
                  <a:cubicBezTo>
                    <a:pt x="103" y="28"/>
                    <a:pt x="113" y="44"/>
                    <a:pt x="113" y="68"/>
                  </a:cubicBezTo>
                  <a:cubicBezTo>
                    <a:pt x="113" y="91"/>
                    <a:pt x="104" y="108"/>
                    <a:pt x="92" y="119"/>
                  </a:cubicBezTo>
                  <a:close/>
                  <a:moveTo>
                    <a:pt x="78" y="28"/>
                  </a:moveTo>
                  <a:cubicBezTo>
                    <a:pt x="70" y="20"/>
                    <a:pt x="59" y="16"/>
                    <a:pt x="45" y="16"/>
                  </a:cubicBezTo>
                  <a:cubicBezTo>
                    <a:pt x="20" y="16"/>
                    <a:pt x="20" y="16"/>
                    <a:pt x="20" y="16"/>
                  </a:cubicBezTo>
                  <a:cubicBezTo>
                    <a:pt x="20" y="120"/>
                    <a:pt x="20" y="120"/>
                    <a:pt x="20" y="120"/>
                  </a:cubicBezTo>
                  <a:cubicBezTo>
                    <a:pt x="45" y="120"/>
                    <a:pt x="45" y="120"/>
                    <a:pt x="45" y="120"/>
                  </a:cubicBezTo>
                  <a:cubicBezTo>
                    <a:pt x="58" y="120"/>
                    <a:pt x="69" y="116"/>
                    <a:pt x="78" y="107"/>
                  </a:cubicBezTo>
                  <a:cubicBezTo>
                    <a:pt x="87" y="98"/>
                    <a:pt x="92" y="85"/>
                    <a:pt x="92" y="68"/>
                  </a:cubicBezTo>
                  <a:cubicBezTo>
                    <a:pt x="92" y="51"/>
                    <a:pt x="87" y="37"/>
                    <a:pt x="7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8" name="Freeform 25">
              <a:extLst>
                <a:ext uri="{FF2B5EF4-FFF2-40B4-BE49-F238E27FC236}">
                  <a16:creationId xmlns:a16="http://schemas.microsoft.com/office/drawing/2014/main" id="{9B065B41-2B00-5183-95B8-2C97D2776E9F}"/>
                </a:ext>
              </a:extLst>
            </p:cNvPr>
            <p:cNvSpPr>
              <a:spLocks/>
            </p:cNvSpPr>
            <p:nvPr/>
          </p:nvSpPr>
          <p:spPr bwMode="auto">
            <a:xfrm>
              <a:off x="2611438" y="-3175"/>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9" name="Freeform 26">
              <a:extLst>
                <a:ext uri="{FF2B5EF4-FFF2-40B4-BE49-F238E27FC236}">
                  <a16:creationId xmlns:a16="http://schemas.microsoft.com/office/drawing/2014/main" id="{AEBBA209-4388-44E3-1F5D-110C6416935E}"/>
                </a:ext>
              </a:extLst>
            </p:cNvPr>
            <p:cNvSpPr>
              <a:spLocks noEditPoints="1"/>
            </p:cNvSpPr>
            <p:nvPr/>
          </p:nvSpPr>
          <p:spPr bwMode="auto">
            <a:xfrm>
              <a:off x="2670176" y="-36513"/>
              <a:ext cx="20638" cy="117475"/>
            </a:xfrm>
            <a:custGeom>
              <a:avLst/>
              <a:gdLst>
                <a:gd name="T0" fmla="*/ 13 w 25"/>
                <a:gd name="T1" fmla="*/ 24 h 143"/>
                <a:gd name="T2" fmla="*/ 0 w 25"/>
                <a:gd name="T3" fmla="*/ 12 h 143"/>
                <a:gd name="T4" fmla="*/ 13 w 25"/>
                <a:gd name="T5" fmla="*/ 0 h 143"/>
                <a:gd name="T6" fmla="*/ 25 w 25"/>
                <a:gd name="T7" fmla="*/ 12 h 143"/>
                <a:gd name="T8" fmla="*/ 13 w 25"/>
                <a:gd name="T9" fmla="*/ 24 h 143"/>
                <a:gd name="T10" fmla="*/ 4 w 25"/>
                <a:gd name="T11" fmla="*/ 143 h 143"/>
                <a:gd name="T12" fmla="*/ 4 w 25"/>
                <a:gd name="T13" fmla="*/ 44 h 143"/>
                <a:gd name="T14" fmla="*/ 22 w 25"/>
                <a:gd name="T15" fmla="*/ 44 h 143"/>
                <a:gd name="T16" fmla="*/ 22 w 25"/>
                <a:gd name="T17" fmla="*/ 143 h 143"/>
                <a:gd name="T18" fmla="*/ 4 w 25"/>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3">
                  <a:moveTo>
                    <a:pt x="13" y="24"/>
                  </a:moveTo>
                  <a:cubicBezTo>
                    <a:pt x="6" y="24"/>
                    <a:pt x="0" y="19"/>
                    <a:pt x="0" y="12"/>
                  </a:cubicBezTo>
                  <a:cubicBezTo>
                    <a:pt x="0" y="5"/>
                    <a:pt x="6" y="0"/>
                    <a:pt x="13" y="0"/>
                  </a:cubicBezTo>
                  <a:cubicBezTo>
                    <a:pt x="20" y="0"/>
                    <a:pt x="25" y="5"/>
                    <a:pt x="25" y="12"/>
                  </a:cubicBezTo>
                  <a:cubicBezTo>
                    <a:pt x="25"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0" name="Freeform 27">
              <a:extLst>
                <a:ext uri="{FF2B5EF4-FFF2-40B4-BE49-F238E27FC236}">
                  <a16:creationId xmlns:a16="http://schemas.microsoft.com/office/drawing/2014/main" id="{4524D336-2EEE-036C-C9C9-0D5F156C9443}"/>
                </a:ext>
              </a:extLst>
            </p:cNvPr>
            <p:cNvSpPr>
              <a:spLocks/>
            </p:cNvSpPr>
            <p:nvPr/>
          </p:nvSpPr>
          <p:spPr bwMode="auto">
            <a:xfrm>
              <a:off x="2701926" y="-1588"/>
              <a:ext cx="80963" cy="82550"/>
            </a:xfrm>
            <a:custGeom>
              <a:avLst/>
              <a:gdLst>
                <a:gd name="T0" fmla="*/ 31 w 51"/>
                <a:gd name="T1" fmla="*/ 52 h 52"/>
                <a:gd name="T2" fmla="*/ 20 w 51"/>
                <a:gd name="T3" fmla="*/ 52 h 52"/>
                <a:gd name="T4" fmla="*/ 0 w 51"/>
                <a:gd name="T5" fmla="*/ 0 h 52"/>
                <a:gd name="T6" fmla="*/ 11 w 51"/>
                <a:gd name="T7" fmla="*/ 0 h 52"/>
                <a:gd name="T8" fmla="*/ 25 w 51"/>
                <a:gd name="T9" fmla="*/ 42 h 52"/>
                <a:gd name="T10" fmla="*/ 40 w 51"/>
                <a:gd name="T11" fmla="*/ 0 h 52"/>
                <a:gd name="T12" fmla="*/ 51 w 51"/>
                <a:gd name="T13" fmla="*/ 0 h 52"/>
                <a:gd name="T14" fmla="*/ 31 w 51"/>
                <a:gd name="T15" fmla="*/ 52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52">
                  <a:moveTo>
                    <a:pt x="31" y="52"/>
                  </a:moveTo>
                  <a:lnTo>
                    <a:pt x="20" y="52"/>
                  </a:lnTo>
                  <a:lnTo>
                    <a:pt x="0" y="0"/>
                  </a:lnTo>
                  <a:lnTo>
                    <a:pt x="11" y="0"/>
                  </a:lnTo>
                  <a:lnTo>
                    <a:pt x="25" y="42"/>
                  </a:lnTo>
                  <a:lnTo>
                    <a:pt x="40" y="0"/>
                  </a:lnTo>
                  <a:lnTo>
                    <a:pt x="51" y="0"/>
                  </a:lnTo>
                  <a:lnTo>
                    <a:pt x="31" y="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1" name="Freeform 28">
              <a:extLst>
                <a:ext uri="{FF2B5EF4-FFF2-40B4-BE49-F238E27FC236}">
                  <a16:creationId xmlns:a16="http://schemas.microsoft.com/office/drawing/2014/main" id="{7957D02A-F6AA-E7FB-776F-5DF982079E20}"/>
                </a:ext>
              </a:extLst>
            </p:cNvPr>
            <p:cNvSpPr>
              <a:spLocks noEditPoints="1"/>
            </p:cNvSpPr>
            <p:nvPr/>
          </p:nvSpPr>
          <p:spPr bwMode="auto">
            <a:xfrm>
              <a:off x="2789238" y="-3175"/>
              <a:ext cx="74613" cy="85725"/>
            </a:xfrm>
            <a:custGeom>
              <a:avLst/>
              <a:gdLst>
                <a:gd name="T0" fmla="*/ 20 w 90"/>
                <a:gd name="T1" fmla="*/ 56 h 103"/>
                <a:gd name="T2" fmla="*/ 49 w 90"/>
                <a:gd name="T3" fmla="*/ 88 h 103"/>
                <a:gd name="T4" fmla="*/ 80 w 90"/>
                <a:gd name="T5" fmla="*/ 77 h 103"/>
                <a:gd name="T6" fmla="*/ 87 w 90"/>
                <a:gd name="T7" fmla="*/ 89 h 103"/>
                <a:gd name="T8" fmla="*/ 47 w 90"/>
                <a:gd name="T9" fmla="*/ 103 h 103"/>
                <a:gd name="T10" fmla="*/ 0 w 90"/>
                <a:gd name="T11" fmla="*/ 52 h 103"/>
                <a:gd name="T12" fmla="*/ 47 w 90"/>
                <a:gd name="T13" fmla="*/ 0 h 103"/>
                <a:gd name="T14" fmla="*/ 90 w 90"/>
                <a:gd name="T15" fmla="*/ 49 h 103"/>
                <a:gd name="T16" fmla="*/ 90 w 90"/>
                <a:gd name="T17" fmla="*/ 56 h 103"/>
                <a:gd name="T18" fmla="*/ 20 w 90"/>
                <a:gd name="T19" fmla="*/ 56 h 103"/>
                <a:gd name="T20" fmla="*/ 46 w 90"/>
                <a:gd name="T21" fmla="*/ 15 h 103"/>
                <a:gd name="T22" fmla="*/ 19 w 90"/>
                <a:gd name="T23" fmla="*/ 43 h 103"/>
                <a:gd name="T24" fmla="*/ 71 w 90"/>
                <a:gd name="T25" fmla="*/ 43 h 103"/>
                <a:gd name="T26" fmla="*/ 46 w 90"/>
                <a:gd name="T27" fmla="*/ 15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6"/>
                    <a:pt x="31" y="88"/>
                    <a:pt x="49" y="88"/>
                  </a:cubicBezTo>
                  <a:cubicBezTo>
                    <a:pt x="68" y="88"/>
                    <a:pt x="79" y="78"/>
                    <a:pt x="80" y="77"/>
                  </a:cubicBezTo>
                  <a:cubicBezTo>
                    <a:pt x="87" y="89"/>
                    <a:pt x="87" y="89"/>
                    <a:pt x="87" y="89"/>
                  </a:cubicBezTo>
                  <a:cubicBezTo>
                    <a:pt x="87" y="89"/>
                    <a:pt x="74" y="103"/>
                    <a:pt x="47" y="103"/>
                  </a:cubicBezTo>
                  <a:cubicBezTo>
                    <a:pt x="20" y="103"/>
                    <a:pt x="0" y="85"/>
                    <a:pt x="0" y="52"/>
                  </a:cubicBezTo>
                  <a:cubicBezTo>
                    <a:pt x="0" y="20"/>
                    <a:pt x="21" y="0"/>
                    <a:pt x="47" y="0"/>
                  </a:cubicBezTo>
                  <a:cubicBezTo>
                    <a:pt x="74" y="0"/>
                    <a:pt x="90" y="20"/>
                    <a:pt x="90" y="49"/>
                  </a:cubicBezTo>
                  <a:cubicBezTo>
                    <a:pt x="90" y="56"/>
                    <a:pt x="90" y="56"/>
                    <a:pt x="90" y="56"/>
                  </a:cubicBezTo>
                  <a:cubicBezTo>
                    <a:pt x="20" y="56"/>
                    <a:pt x="20" y="56"/>
                    <a:pt x="20" y="56"/>
                  </a:cubicBezTo>
                  <a:close/>
                  <a:moveTo>
                    <a:pt x="46" y="15"/>
                  </a:moveTo>
                  <a:cubicBezTo>
                    <a:pt x="28" y="15"/>
                    <a:pt x="20" y="30"/>
                    <a:pt x="19" y="43"/>
                  </a:cubicBezTo>
                  <a:cubicBezTo>
                    <a:pt x="71" y="43"/>
                    <a:pt x="71" y="43"/>
                    <a:pt x="71" y="43"/>
                  </a:cubicBezTo>
                  <a:cubicBezTo>
                    <a:pt x="71" y="28"/>
                    <a:pt x="64" y="15"/>
                    <a:pt x="46"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2" name="Freeform 29">
              <a:extLst>
                <a:ext uri="{FF2B5EF4-FFF2-40B4-BE49-F238E27FC236}">
                  <a16:creationId xmlns:a16="http://schemas.microsoft.com/office/drawing/2014/main" id="{C091E53F-E8FB-D219-1C2C-C8CDF3A477E2}"/>
                </a:ext>
              </a:extLst>
            </p:cNvPr>
            <p:cNvSpPr>
              <a:spLocks/>
            </p:cNvSpPr>
            <p:nvPr/>
          </p:nvSpPr>
          <p:spPr bwMode="auto">
            <a:xfrm>
              <a:off x="2882901" y="-3175"/>
              <a:ext cx="68263" cy="84138"/>
            </a:xfrm>
            <a:custGeom>
              <a:avLst/>
              <a:gdLst>
                <a:gd name="T0" fmla="*/ 65 w 84"/>
                <a:gd name="T1" fmla="*/ 101 h 101"/>
                <a:gd name="T2" fmla="*/ 65 w 84"/>
                <a:gd name="T3" fmla="*/ 42 h 101"/>
                <a:gd name="T4" fmla="*/ 45 w 84"/>
                <a:gd name="T5" fmla="*/ 16 h 101"/>
                <a:gd name="T6" fmla="*/ 18 w 84"/>
                <a:gd name="T7" fmla="*/ 42 h 101"/>
                <a:gd name="T8" fmla="*/ 18 w 84"/>
                <a:gd name="T9" fmla="*/ 101 h 101"/>
                <a:gd name="T10" fmla="*/ 0 w 84"/>
                <a:gd name="T11" fmla="*/ 101 h 101"/>
                <a:gd name="T12" fmla="*/ 0 w 84"/>
                <a:gd name="T13" fmla="*/ 2 h 101"/>
                <a:gd name="T14" fmla="*/ 17 w 84"/>
                <a:gd name="T15" fmla="*/ 2 h 101"/>
                <a:gd name="T16" fmla="*/ 18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0" y="32"/>
                    <a:pt x="18" y="42"/>
                  </a:cubicBezTo>
                  <a:cubicBezTo>
                    <a:pt x="18" y="101"/>
                    <a:pt x="18" y="101"/>
                    <a:pt x="18" y="101"/>
                  </a:cubicBezTo>
                  <a:cubicBezTo>
                    <a:pt x="0" y="101"/>
                    <a:pt x="0" y="101"/>
                    <a:pt x="0" y="101"/>
                  </a:cubicBezTo>
                  <a:cubicBezTo>
                    <a:pt x="0" y="2"/>
                    <a:pt x="0" y="2"/>
                    <a:pt x="0" y="2"/>
                  </a:cubicBezTo>
                  <a:cubicBezTo>
                    <a:pt x="17" y="2"/>
                    <a:pt x="17" y="2"/>
                    <a:pt x="17" y="2"/>
                  </a:cubicBezTo>
                  <a:cubicBezTo>
                    <a:pt x="18" y="20"/>
                    <a:pt x="18" y="20"/>
                    <a:pt x="18"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3" name="Freeform 30">
              <a:extLst>
                <a:ext uri="{FF2B5EF4-FFF2-40B4-BE49-F238E27FC236}">
                  <a16:creationId xmlns:a16="http://schemas.microsoft.com/office/drawing/2014/main" id="{D8C0F936-155F-B9D3-105E-CB4A7E9C8F31}"/>
                </a:ext>
              </a:extLst>
            </p:cNvPr>
            <p:cNvSpPr>
              <a:spLocks noEditPoints="1"/>
            </p:cNvSpPr>
            <p:nvPr/>
          </p:nvSpPr>
          <p:spPr bwMode="auto">
            <a:xfrm>
              <a:off x="3006726" y="-34925"/>
              <a:ext cx="79375" cy="117475"/>
            </a:xfrm>
            <a:custGeom>
              <a:avLst/>
              <a:gdLst>
                <a:gd name="T0" fmla="*/ 50 w 95"/>
                <a:gd name="T1" fmla="*/ 142 h 142"/>
                <a:gd name="T2" fmla="*/ 20 w 95"/>
                <a:gd name="T3" fmla="*/ 125 h 142"/>
                <a:gd name="T4" fmla="*/ 17 w 95"/>
                <a:gd name="T5" fmla="*/ 140 h 142"/>
                <a:gd name="T6" fmla="*/ 0 w 95"/>
                <a:gd name="T7" fmla="*/ 140 h 142"/>
                <a:gd name="T8" fmla="*/ 0 w 95"/>
                <a:gd name="T9" fmla="*/ 0 h 142"/>
                <a:gd name="T10" fmla="*/ 19 w 95"/>
                <a:gd name="T11" fmla="*/ 0 h 142"/>
                <a:gd name="T12" fmla="*/ 19 w 95"/>
                <a:gd name="T13" fmla="*/ 57 h 142"/>
                <a:gd name="T14" fmla="*/ 52 w 95"/>
                <a:gd name="T15" fmla="*/ 39 h 142"/>
                <a:gd name="T16" fmla="*/ 94 w 95"/>
                <a:gd name="T17" fmla="*/ 91 h 142"/>
                <a:gd name="T18" fmla="*/ 50 w 95"/>
                <a:gd name="T19" fmla="*/ 142 h 142"/>
                <a:gd name="T20" fmla="*/ 47 w 95"/>
                <a:gd name="T21" fmla="*/ 55 h 142"/>
                <a:gd name="T22" fmla="*/ 18 w 95"/>
                <a:gd name="T23" fmla="*/ 91 h 142"/>
                <a:gd name="T24" fmla="*/ 46 w 95"/>
                <a:gd name="T25" fmla="*/ 127 h 142"/>
                <a:gd name="T26" fmla="*/ 75 w 95"/>
                <a:gd name="T27" fmla="*/ 91 h 142"/>
                <a:gd name="T28" fmla="*/ 47 w 95"/>
                <a:gd name="T29" fmla="*/ 5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5" h="142">
                  <a:moveTo>
                    <a:pt x="50" y="142"/>
                  </a:moveTo>
                  <a:cubicBezTo>
                    <a:pt x="31" y="142"/>
                    <a:pt x="22" y="129"/>
                    <a:pt x="20" y="125"/>
                  </a:cubicBezTo>
                  <a:cubicBezTo>
                    <a:pt x="17" y="140"/>
                    <a:pt x="17" y="140"/>
                    <a:pt x="17" y="140"/>
                  </a:cubicBezTo>
                  <a:cubicBezTo>
                    <a:pt x="0" y="140"/>
                    <a:pt x="0" y="140"/>
                    <a:pt x="0" y="140"/>
                  </a:cubicBezTo>
                  <a:cubicBezTo>
                    <a:pt x="0" y="0"/>
                    <a:pt x="0" y="0"/>
                    <a:pt x="0" y="0"/>
                  </a:cubicBezTo>
                  <a:cubicBezTo>
                    <a:pt x="19" y="0"/>
                    <a:pt x="19" y="0"/>
                    <a:pt x="19" y="0"/>
                  </a:cubicBezTo>
                  <a:cubicBezTo>
                    <a:pt x="19" y="57"/>
                    <a:pt x="19" y="57"/>
                    <a:pt x="19" y="57"/>
                  </a:cubicBezTo>
                  <a:cubicBezTo>
                    <a:pt x="20" y="55"/>
                    <a:pt x="31" y="39"/>
                    <a:pt x="52" y="39"/>
                  </a:cubicBezTo>
                  <a:cubicBezTo>
                    <a:pt x="78" y="39"/>
                    <a:pt x="94" y="61"/>
                    <a:pt x="94" y="91"/>
                  </a:cubicBezTo>
                  <a:cubicBezTo>
                    <a:pt x="95" y="121"/>
                    <a:pt x="77" y="142"/>
                    <a:pt x="50" y="142"/>
                  </a:cubicBezTo>
                  <a:close/>
                  <a:moveTo>
                    <a:pt x="47" y="55"/>
                  </a:moveTo>
                  <a:cubicBezTo>
                    <a:pt x="30" y="55"/>
                    <a:pt x="18" y="71"/>
                    <a:pt x="18" y="91"/>
                  </a:cubicBezTo>
                  <a:cubicBezTo>
                    <a:pt x="18" y="110"/>
                    <a:pt x="29" y="127"/>
                    <a:pt x="46" y="127"/>
                  </a:cubicBezTo>
                  <a:cubicBezTo>
                    <a:pt x="63" y="127"/>
                    <a:pt x="75" y="111"/>
                    <a:pt x="75" y="91"/>
                  </a:cubicBezTo>
                  <a:cubicBezTo>
                    <a:pt x="75" y="71"/>
                    <a:pt x="64" y="55"/>
                    <a:pt x="47" y="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4" name="Freeform 31">
              <a:extLst>
                <a:ext uri="{FF2B5EF4-FFF2-40B4-BE49-F238E27FC236}">
                  <a16:creationId xmlns:a16="http://schemas.microsoft.com/office/drawing/2014/main" id="{B3C06BAF-2606-07B2-0633-EFEFFAE9986C}"/>
                </a:ext>
              </a:extLst>
            </p:cNvPr>
            <p:cNvSpPr>
              <a:spLocks/>
            </p:cNvSpPr>
            <p:nvPr/>
          </p:nvSpPr>
          <p:spPr bwMode="auto">
            <a:xfrm>
              <a:off x="3094038" y="-1588"/>
              <a:ext cx="79375" cy="114300"/>
            </a:xfrm>
            <a:custGeom>
              <a:avLst/>
              <a:gdLst>
                <a:gd name="T0" fmla="*/ 52 w 96"/>
                <a:gd name="T1" fmla="*/ 113 h 136"/>
                <a:gd name="T2" fmla="*/ 26 w 96"/>
                <a:gd name="T3" fmla="*/ 136 h 136"/>
                <a:gd name="T4" fmla="*/ 7 w 96"/>
                <a:gd name="T5" fmla="*/ 132 h 136"/>
                <a:gd name="T6" fmla="*/ 11 w 96"/>
                <a:gd name="T7" fmla="*/ 117 h 136"/>
                <a:gd name="T8" fmla="*/ 22 w 96"/>
                <a:gd name="T9" fmla="*/ 120 h 136"/>
                <a:gd name="T10" fmla="*/ 33 w 96"/>
                <a:gd name="T11" fmla="*/ 110 h 136"/>
                <a:gd name="T12" fmla="*/ 38 w 96"/>
                <a:gd name="T13" fmla="*/ 98 h 136"/>
                <a:gd name="T14" fmla="*/ 0 w 96"/>
                <a:gd name="T15" fmla="*/ 0 h 136"/>
                <a:gd name="T16" fmla="*/ 20 w 96"/>
                <a:gd name="T17" fmla="*/ 0 h 136"/>
                <a:gd name="T18" fmla="*/ 48 w 96"/>
                <a:gd name="T19" fmla="*/ 81 h 136"/>
                <a:gd name="T20" fmla="*/ 76 w 96"/>
                <a:gd name="T21" fmla="*/ 0 h 136"/>
                <a:gd name="T22" fmla="*/ 96 w 96"/>
                <a:gd name="T23" fmla="*/ 0 h 136"/>
                <a:gd name="T24" fmla="*/ 52 w 96"/>
                <a:gd name="T25" fmla="*/ 113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36">
                  <a:moveTo>
                    <a:pt x="52" y="113"/>
                  </a:moveTo>
                  <a:cubicBezTo>
                    <a:pt x="45" y="129"/>
                    <a:pt x="38" y="136"/>
                    <a:pt x="26" y="136"/>
                  </a:cubicBezTo>
                  <a:cubicBezTo>
                    <a:pt x="13" y="136"/>
                    <a:pt x="7" y="132"/>
                    <a:pt x="7" y="132"/>
                  </a:cubicBezTo>
                  <a:cubicBezTo>
                    <a:pt x="11" y="117"/>
                    <a:pt x="11" y="117"/>
                    <a:pt x="11" y="117"/>
                  </a:cubicBezTo>
                  <a:cubicBezTo>
                    <a:pt x="11" y="117"/>
                    <a:pt x="17" y="120"/>
                    <a:pt x="22" y="120"/>
                  </a:cubicBezTo>
                  <a:cubicBezTo>
                    <a:pt x="27" y="120"/>
                    <a:pt x="30" y="118"/>
                    <a:pt x="33" y="110"/>
                  </a:cubicBezTo>
                  <a:cubicBezTo>
                    <a:pt x="38" y="98"/>
                    <a:pt x="38" y="98"/>
                    <a:pt x="38" y="98"/>
                  </a:cubicBezTo>
                  <a:cubicBezTo>
                    <a:pt x="0" y="0"/>
                    <a:pt x="0" y="0"/>
                    <a:pt x="0" y="0"/>
                  </a:cubicBezTo>
                  <a:cubicBezTo>
                    <a:pt x="20" y="0"/>
                    <a:pt x="20" y="0"/>
                    <a:pt x="20" y="0"/>
                  </a:cubicBezTo>
                  <a:cubicBezTo>
                    <a:pt x="48" y="81"/>
                    <a:pt x="48" y="81"/>
                    <a:pt x="48" y="81"/>
                  </a:cubicBezTo>
                  <a:cubicBezTo>
                    <a:pt x="76" y="0"/>
                    <a:pt x="76" y="0"/>
                    <a:pt x="76" y="0"/>
                  </a:cubicBezTo>
                  <a:cubicBezTo>
                    <a:pt x="96" y="0"/>
                    <a:pt x="96" y="0"/>
                    <a:pt x="96" y="0"/>
                  </a:cubicBezTo>
                  <a:lnTo>
                    <a:pt x="52"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5" name="Rectangle 32">
              <a:extLst>
                <a:ext uri="{FF2B5EF4-FFF2-40B4-BE49-F238E27FC236}">
                  <a16:creationId xmlns:a16="http://schemas.microsoft.com/office/drawing/2014/main" id="{28E831E1-5403-0391-CFF1-44334240480E}"/>
                </a:ext>
              </a:extLst>
            </p:cNvPr>
            <p:cNvSpPr>
              <a:spLocks noChangeArrowheads="1"/>
            </p:cNvSpPr>
            <p:nvPr/>
          </p:nvSpPr>
          <p:spPr bwMode="auto">
            <a:xfrm>
              <a:off x="3219451" y="-31750"/>
              <a:ext cx="17463" cy="1127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6" name="Freeform 33">
              <a:extLst>
                <a:ext uri="{FF2B5EF4-FFF2-40B4-BE49-F238E27FC236}">
                  <a16:creationId xmlns:a16="http://schemas.microsoft.com/office/drawing/2014/main" id="{C26B6476-3E8D-9E7B-540C-E0FEFAD5DB9D}"/>
                </a:ext>
              </a:extLst>
            </p:cNvPr>
            <p:cNvSpPr>
              <a:spLocks/>
            </p:cNvSpPr>
            <p:nvPr/>
          </p:nvSpPr>
          <p:spPr bwMode="auto">
            <a:xfrm>
              <a:off x="3263901" y="-3175"/>
              <a:ext cx="69850" cy="84138"/>
            </a:xfrm>
            <a:custGeom>
              <a:avLst/>
              <a:gdLst>
                <a:gd name="T0" fmla="*/ 65 w 84"/>
                <a:gd name="T1" fmla="*/ 101 h 101"/>
                <a:gd name="T2" fmla="*/ 65 w 84"/>
                <a:gd name="T3" fmla="*/ 42 h 101"/>
                <a:gd name="T4" fmla="*/ 45 w 84"/>
                <a:gd name="T5" fmla="*/ 16 h 101"/>
                <a:gd name="T6" fmla="*/ 19 w 84"/>
                <a:gd name="T7" fmla="*/ 42 h 101"/>
                <a:gd name="T8" fmla="*/ 19 w 84"/>
                <a:gd name="T9" fmla="*/ 101 h 101"/>
                <a:gd name="T10" fmla="*/ 0 w 84"/>
                <a:gd name="T11" fmla="*/ 101 h 101"/>
                <a:gd name="T12" fmla="*/ 0 w 84"/>
                <a:gd name="T13" fmla="*/ 2 h 101"/>
                <a:gd name="T14" fmla="*/ 18 w 84"/>
                <a:gd name="T15" fmla="*/ 2 h 101"/>
                <a:gd name="T16" fmla="*/ 19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1" y="32"/>
                    <a:pt x="19" y="42"/>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7" name="Freeform 34">
              <a:extLst>
                <a:ext uri="{FF2B5EF4-FFF2-40B4-BE49-F238E27FC236}">
                  <a16:creationId xmlns:a16="http://schemas.microsoft.com/office/drawing/2014/main" id="{944C5982-3C91-7F73-09A4-D3869163BA38}"/>
                </a:ext>
              </a:extLst>
            </p:cNvPr>
            <p:cNvSpPr>
              <a:spLocks/>
            </p:cNvSpPr>
            <p:nvPr/>
          </p:nvSpPr>
          <p:spPr bwMode="auto">
            <a:xfrm>
              <a:off x="3349626" y="-3175"/>
              <a:ext cx="63500" cy="85725"/>
            </a:xfrm>
            <a:custGeom>
              <a:avLst/>
              <a:gdLst>
                <a:gd name="T0" fmla="*/ 68 w 78"/>
                <a:gd name="T1" fmla="*/ 94 h 103"/>
                <a:gd name="T2" fmla="*/ 39 w 78"/>
                <a:gd name="T3" fmla="*/ 103 h 103"/>
                <a:gd name="T4" fmla="*/ 0 w 78"/>
                <a:gd name="T5" fmla="*/ 86 h 103"/>
                <a:gd name="T6" fmla="*/ 10 w 78"/>
                <a:gd name="T7" fmla="*/ 74 h 103"/>
                <a:gd name="T8" fmla="*/ 39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2" y="99"/>
                    <a:pt x="54" y="103"/>
                    <a:pt x="39" y="103"/>
                  </a:cubicBezTo>
                  <a:cubicBezTo>
                    <a:pt x="19" y="103"/>
                    <a:pt x="4" y="91"/>
                    <a:pt x="0" y="86"/>
                  </a:cubicBezTo>
                  <a:cubicBezTo>
                    <a:pt x="10" y="74"/>
                    <a:pt x="10" y="74"/>
                    <a:pt x="10" y="74"/>
                  </a:cubicBezTo>
                  <a:cubicBezTo>
                    <a:pt x="16" y="80"/>
                    <a:pt x="28" y="88"/>
                    <a:pt x="39" y="88"/>
                  </a:cubicBezTo>
                  <a:cubicBezTo>
                    <a:pt x="51" y="88"/>
                    <a:pt x="59" y="84"/>
                    <a:pt x="59" y="75"/>
                  </a:cubicBezTo>
                  <a:cubicBezTo>
                    <a:pt x="59" y="66"/>
                    <a:pt x="49" y="63"/>
                    <a:pt x="43" y="61"/>
                  </a:cubicBezTo>
                  <a:cubicBezTo>
                    <a:pt x="37"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3" y="89"/>
                    <a:pt x="6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8" name="Freeform 35">
              <a:extLst>
                <a:ext uri="{FF2B5EF4-FFF2-40B4-BE49-F238E27FC236}">
                  <a16:creationId xmlns:a16="http://schemas.microsoft.com/office/drawing/2014/main" id="{948AB8FF-2BA3-9E06-B8CF-1E2C0011DA34}"/>
                </a:ext>
              </a:extLst>
            </p:cNvPr>
            <p:cNvSpPr>
              <a:spLocks noEditPoints="1"/>
            </p:cNvSpPr>
            <p:nvPr/>
          </p:nvSpPr>
          <p:spPr bwMode="auto">
            <a:xfrm>
              <a:off x="3429001" y="-36513"/>
              <a:ext cx="20638" cy="117475"/>
            </a:xfrm>
            <a:custGeom>
              <a:avLst/>
              <a:gdLst>
                <a:gd name="T0" fmla="*/ 13 w 26"/>
                <a:gd name="T1" fmla="*/ 24 h 143"/>
                <a:gd name="T2" fmla="*/ 0 w 26"/>
                <a:gd name="T3" fmla="*/ 12 h 143"/>
                <a:gd name="T4" fmla="*/ 13 w 26"/>
                <a:gd name="T5" fmla="*/ 0 h 143"/>
                <a:gd name="T6" fmla="*/ 26 w 26"/>
                <a:gd name="T7" fmla="*/ 12 h 143"/>
                <a:gd name="T8" fmla="*/ 13 w 26"/>
                <a:gd name="T9" fmla="*/ 24 h 143"/>
                <a:gd name="T10" fmla="*/ 4 w 26"/>
                <a:gd name="T11" fmla="*/ 143 h 143"/>
                <a:gd name="T12" fmla="*/ 4 w 26"/>
                <a:gd name="T13" fmla="*/ 44 h 143"/>
                <a:gd name="T14" fmla="*/ 22 w 26"/>
                <a:gd name="T15" fmla="*/ 44 h 143"/>
                <a:gd name="T16" fmla="*/ 22 w 26"/>
                <a:gd name="T17" fmla="*/ 143 h 143"/>
                <a:gd name="T18" fmla="*/ 4 w 26"/>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3">
                  <a:moveTo>
                    <a:pt x="13" y="24"/>
                  </a:moveTo>
                  <a:cubicBezTo>
                    <a:pt x="6" y="24"/>
                    <a:pt x="0" y="19"/>
                    <a:pt x="0" y="12"/>
                  </a:cubicBezTo>
                  <a:cubicBezTo>
                    <a:pt x="0" y="5"/>
                    <a:pt x="6" y="0"/>
                    <a:pt x="13" y="0"/>
                  </a:cubicBezTo>
                  <a:cubicBezTo>
                    <a:pt x="20" y="0"/>
                    <a:pt x="26" y="5"/>
                    <a:pt x="26" y="12"/>
                  </a:cubicBezTo>
                  <a:cubicBezTo>
                    <a:pt x="26"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9" name="Freeform 36">
              <a:extLst>
                <a:ext uri="{FF2B5EF4-FFF2-40B4-BE49-F238E27FC236}">
                  <a16:creationId xmlns:a16="http://schemas.microsoft.com/office/drawing/2014/main" id="{914FBE95-5DCD-B09C-05FA-773F884D73D9}"/>
                </a:ext>
              </a:extLst>
            </p:cNvPr>
            <p:cNvSpPr>
              <a:spLocks noEditPoints="1"/>
            </p:cNvSpPr>
            <p:nvPr/>
          </p:nvSpPr>
          <p:spPr bwMode="auto">
            <a:xfrm>
              <a:off x="3465513" y="-3175"/>
              <a:ext cx="77788" cy="115888"/>
            </a:xfrm>
            <a:custGeom>
              <a:avLst/>
              <a:gdLst>
                <a:gd name="T0" fmla="*/ 84 w 94"/>
                <a:gd name="T1" fmla="*/ 122 h 138"/>
                <a:gd name="T2" fmla="*/ 44 w 94"/>
                <a:gd name="T3" fmla="*/ 138 h 138"/>
                <a:gd name="T4" fmla="*/ 5 w 94"/>
                <a:gd name="T5" fmla="*/ 126 h 138"/>
                <a:gd name="T6" fmla="*/ 12 w 94"/>
                <a:gd name="T7" fmla="*/ 112 h 138"/>
                <a:gd name="T8" fmla="*/ 43 w 94"/>
                <a:gd name="T9" fmla="*/ 122 h 138"/>
                <a:gd name="T10" fmla="*/ 67 w 94"/>
                <a:gd name="T11" fmla="*/ 113 h 138"/>
                <a:gd name="T12" fmla="*/ 74 w 94"/>
                <a:gd name="T13" fmla="*/ 89 h 138"/>
                <a:gd name="T14" fmla="*/ 74 w 94"/>
                <a:gd name="T15" fmla="*/ 80 h 138"/>
                <a:gd name="T16" fmla="*/ 42 w 94"/>
                <a:gd name="T17" fmla="*/ 99 h 138"/>
                <a:gd name="T18" fmla="*/ 0 w 94"/>
                <a:gd name="T19" fmla="*/ 49 h 138"/>
                <a:gd name="T20" fmla="*/ 43 w 94"/>
                <a:gd name="T21" fmla="*/ 0 h 138"/>
                <a:gd name="T22" fmla="*/ 74 w 94"/>
                <a:gd name="T23" fmla="*/ 18 h 138"/>
                <a:gd name="T24" fmla="*/ 76 w 94"/>
                <a:gd name="T25" fmla="*/ 2 h 138"/>
                <a:gd name="T26" fmla="*/ 94 w 94"/>
                <a:gd name="T27" fmla="*/ 2 h 138"/>
                <a:gd name="T28" fmla="*/ 94 w 94"/>
                <a:gd name="T29" fmla="*/ 82 h 138"/>
                <a:gd name="T30" fmla="*/ 84 w 94"/>
                <a:gd name="T31" fmla="*/ 122 h 138"/>
                <a:gd name="T32" fmla="*/ 48 w 94"/>
                <a:gd name="T33" fmla="*/ 15 h 138"/>
                <a:gd name="T34" fmla="*/ 20 w 94"/>
                <a:gd name="T35" fmla="*/ 49 h 138"/>
                <a:gd name="T36" fmla="*/ 47 w 94"/>
                <a:gd name="T37" fmla="*/ 83 h 138"/>
                <a:gd name="T38" fmla="*/ 75 w 94"/>
                <a:gd name="T39" fmla="*/ 49 h 138"/>
                <a:gd name="T40" fmla="*/ 48 w 94"/>
                <a:gd name="T41" fmla="*/ 1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4" h="138">
                  <a:moveTo>
                    <a:pt x="84" y="122"/>
                  </a:moveTo>
                  <a:cubicBezTo>
                    <a:pt x="76" y="130"/>
                    <a:pt x="64" y="138"/>
                    <a:pt x="44" y="138"/>
                  </a:cubicBezTo>
                  <a:cubicBezTo>
                    <a:pt x="23" y="138"/>
                    <a:pt x="8" y="129"/>
                    <a:pt x="5" y="126"/>
                  </a:cubicBezTo>
                  <a:cubicBezTo>
                    <a:pt x="12" y="112"/>
                    <a:pt x="12" y="112"/>
                    <a:pt x="12" y="112"/>
                  </a:cubicBezTo>
                  <a:cubicBezTo>
                    <a:pt x="17" y="116"/>
                    <a:pt x="30" y="122"/>
                    <a:pt x="43" y="122"/>
                  </a:cubicBezTo>
                  <a:cubicBezTo>
                    <a:pt x="55" y="122"/>
                    <a:pt x="63" y="118"/>
                    <a:pt x="67" y="113"/>
                  </a:cubicBezTo>
                  <a:cubicBezTo>
                    <a:pt x="72" y="109"/>
                    <a:pt x="74" y="101"/>
                    <a:pt x="74" y="89"/>
                  </a:cubicBezTo>
                  <a:cubicBezTo>
                    <a:pt x="74" y="80"/>
                    <a:pt x="74" y="80"/>
                    <a:pt x="74" y="80"/>
                  </a:cubicBezTo>
                  <a:cubicBezTo>
                    <a:pt x="73" y="83"/>
                    <a:pt x="64" y="99"/>
                    <a:pt x="42" y="99"/>
                  </a:cubicBezTo>
                  <a:cubicBezTo>
                    <a:pt x="16" y="99"/>
                    <a:pt x="0" y="78"/>
                    <a:pt x="0" y="49"/>
                  </a:cubicBezTo>
                  <a:cubicBezTo>
                    <a:pt x="0" y="20"/>
                    <a:pt x="19" y="0"/>
                    <a:pt x="43" y="0"/>
                  </a:cubicBezTo>
                  <a:cubicBezTo>
                    <a:pt x="65" y="0"/>
                    <a:pt x="73" y="15"/>
                    <a:pt x="74" y="18"/>
                  </a:cubicBezTo>
                  <a:cubicBezTo>
                    <a:pt x="76" y="2"/>
                    <a:pt x="76" y="2"/>
                    <a:pt x="76" y="2"/>
                  </a:cubicBezTo>
                  <a:cubicBezTo>
                    <a:pt x="94" y="2"/>
                    <a:pt x="94" y="2"/>
                    <a:pt x="94" y="2"/>
                  </a:cubicBezTo>
                  <a:cubicBezTo>
                    <a:pt x="94" y="82"/>
                    <a:pt x="94" y="82"/>
                    <a:pt x="94" y="82"/>
                  </a:cubicBezTo>
                  <a:cubicBezTo>
                    <a:pt x="94" y="102"/>
                    <a:pt x="91" y="113"/>
                    <a:pt x="84" y="122"/>
                  </a:cubicBezTo>
                  <a:close/>
                  <a:moveTo>
                    <a:pt x="48" y="15"/>
                  </a:moveTo>
                  <a:cubicBezTo>
                    <a:pt x="31" y="15"/>
                    <a:pt x="20" y="30"/>
                    <a:pt x="20" y="49"/>
                  </a:cubicBezTo>
                  <a:cubicBezTo>
                    <a:pt x="20" y="67"/>
                    <a:pt x="30" y="83"/>
                    <a:pt x="47" y="83"/>
                  </a:cubicBezTo>
                  <a:cubicBezTo>
                    <a:pt x="64" y="83"/>
                    <a:pt x="75" y="67"/>
                    <a:pt x="75" y="49"/>
                  </a:cubicBezTo>
                  <a:cubicBezTo>
                    <a:pt x="75" y="30"/>
                    <a:pt x="65" y="15"/>
                    <a:pt x="48"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0" name="Freeform 37">
              <a:extLst>
                <a:ext uri="{FF2B5EF4-FFF2-40B4-BE49-F238E27FC236}">
                  <a16:creationId xmlns:a16="http://schemas.microsoft.com/office/drawing/2014/main" id="{DCECE63C-3BE4-E3D3-8A34-3F4C88B09AD1}"/>
                </a:ext>
              </a:extLst>
            </p:cNvPr>
            <p:cNvSpPr>
              <a:spLocks/>
            </p:cNvSpPr>
            <p:nvPr/>
          </p:nvSpPr>
          <p:spPr bwMode="auto">
            <a:xfrm>
              <a:off x="3568701" y="-34925"/>
              <a:ext cx="69850" cy="115888"/>
            </a:xfrm>
            <a:custGeom>
              <a:avLst/>
              <a:gdLst>
                <a:gd name="T0" fmla="*/ 66 w 85"/>
                <a:gd name="T1" fmla="*/ 141 h 141"/>
                <a:gd name="T2" fmla="*/ 66 w 85"/>
                <a:gd name="T3" fmla="*/ 82 h 141"/>
                <a:gd name="T4" fmla="*/ 46 w 85"/>
                <a:gd name="T5" fmla="*/ 56 h 141"/>
                <a:gd name="T6" fmla="*/ 19 w 85"/>
                <a:gd name="T7" fmla="*/ 82 h 141"/>
                <a:gd name="T8" fmla="*/ 19 w 85"/>
                <a:gd name="T9" fmla="*/ 141 h 141"/>
                <a:gd name="T10" fmla="*/ 0 w 85"/>
                <a:gd name="T11" fmla="*/ 141 h 141"/>
                <a:gd name="T12" fmla="*/ 0 w 85"/>
                <a:gd name="T13" fmla="*/ 0 h 141"/>
                <a:gd name="T14" fmla="*/ 19 w 85"/>
                <a:gd name="T15" fmla="*/ 0 h 141"/>
                <a:gd name="T16" fmla="*/ 19 w 85"/>
                <a:gd name="T17" fmla="*/ 60 h 141"/>
                <a:gd name="T18" fmla="*/ 52 w 85"/>
                <a:gd name="T19" fmla="*/ 39 h 141"/>
                <a:gd name="T20" fmla="*/ 85 w 85"/>
                <a:gd name="T21" fmla="*/ 77 h 141"/>
                <a:gd name="T22" fmla="*/ 85 w 85"/>
                <a:gd name="T23" fmla="*/ 141 h 141"/>
                <a:gd name="T24" fmla="*/ 66 w 85"/>
                <a:gd name="T25" fmla="*/ 14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5" h="141">
                  <a:moveTo>
                    <a:pt x="66" y="141"/>
                  </a:moveTo>
                  <a:cubicBezTo>
                    <a:pt x="66" y="82"/>
                    <a:pt x="66" y="82"/>
                    <a:pt x="66" y="82"/>
                  </a:cubicBezTo>
                  <a:cubicBezTo>
                    <a:pt x="66" y="66"/>
                    <a:pt x="61" y="56"/>
                    <a:pt x="46" y="56"/>
                  </a:cubicBezTo>
                  <a:cubicBezTo>
                    <a:pt x="31" y="56"/>
                    <a:pt x="21" y="72"/>
                    <a:pt x="19" y="82"/>
                  </a:cubicBezTo>
                  <a:cubicBezTo>
                    <a:pt x="19" y="141"/>
                    <a:pt x="19" y="141"/>
                    <a:pt x="19" y="141"/>
                  </a:cubicBezTo>
                  <a:cubicBezTo>
                    <a:pt x="0" y="141"/>
                    <a:pt x="0" y="141"/>
                    <a:pt x="0" y="141"/>
                  </a:cubicBezTo>
                  <a:cubicBezTo>
                    <a:pt x="0" y="0"/>
                    <a:pt x="0" y="0"/>
                    <a:pt x="0" y="0"/>
                  </a:cubicBezTo>
                  <a:cubicBezTo>
                    <a:pt x="19" y="0"/>
                    <a:pt x="19" y="0"/>
                    <a:pt x="19" y="0"/>
                  </a:cubicBezTo>
                  <a:cubicBezTo>
                    <a:pt x="19" y="60"/>
                    <a:pt x="19" y="60"/>
                    <a:pt x="19" y="60"/>
                  </a:cubicBezTo>
                  <a:cubicBezTo>
                    <a:pt x="25" y="50"/>
                    <a:pt x="36" y="39"/>
                    <a:pt x="52" y="39"/>
                  </a:cubicBezTo>
                  <a:cubicBezTo>
                    <a:pt x="72" y="39"/>
                    <a:pt x="85" y="51"/>
                    <a:pt x="85" y="77"/>
                  </a:cubicBezTo>
                  <a:cubicBezTo>
                    <a:pt x="85" y="141"/>
                    <a:pt x="85" y="141"/>
                    <a:pt x="85" y="141"/>
                  </a:cubicBezTo>
                  <a:lnTo>
                    <a:pt x="66" y="1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1" name="Freeform 38">
              <a:extLst>
                <a:ext uri="{FF2B5EF4-FFF2-40B4-BE49-F238E27FC236}">
                  <a16:creationId xmlns:a16="http://schemas.microsoft.com/office/drawing/2014/main" id="{A628084C-CF66-E7E8-A07E-637CE5D6B84C}"/>
                </a:ext>
              </a:extLst>
            </p:cNvPr>
            <p:cNvSpPr>
              <a:spLocks/>
            </p:cNvSpPr>
            <p:nvPr/>
          </p:nvSpPr>
          <p:spPr bwMode="auto">
            <a:xfrm>
              <a:off x="3654426" y="-23813"/>
              <a:ext cx="50800" cy="106363"/>
            </a:xfrm>
            <a:custGeom>
              <a:avLst/>
              <a:gdLst>
                <a:gd name="T0" fmla="*/ 33 w 61"/>
                <a:gd name="T1" fmla="*/ 41 h 128"/>
                <a:gd name="T2" fmla="*/ 33 w 61"/>
                <a:gd name="T3" fmla="*/ 92 h 128"/>
                <a:gd name="T4" fmla="*/ 37 w 61"/>
                <a:gd name="T5" fmla="*/ 109 h 128"/>
                <a:gd name="T6" fmla="*/ 47 w 61"/>
                <a:gd name="T7" fmla="*/ 113 h 128"/>
                <a:gd name="T8" fmla="*/ 58 w 61"/>
                <a:gd name="T9" fmla="*/ 111 h 128"/>
                <a:gd name="T10" fmla="*/ 60 w 61"/>
                <a:gd name="T11" fmla="*/ 125 h 128"/>
                <a:gd name="T12" fmla="*/ 42 w 61"/>
                <a:gd name="T13" fmla="*/ 128 h 128"/>
                <a:gd name="T14" fmla="*/ 21 w 61"/>
                <a:gd name="T15" fmla="*/ 121 h 128"/>
                <a:gd name="T16" fmla="*/ 15 w 61"/>
                <a:gd name="T17" fmla="*/ 95 h 128"/>
                <a:gd name="T18" fmla="*/ 15 w 61"/>
                <a:gd name="T19" fmla="*/ 41 h 128"/>
                <a:gd name="T20" fmla="*/ 0 w 61"/>
                <a:gd name="T21" fmla="*/ 41 h 128"/>
                <a:gd name="T22" fmla="*/ 0 w 61"/>
                <a:gd name="T23" fmla="*/ 27 h 128"/>
                <a:gd name="T24" fmla="*/ 14 w 61"/>
                <a:gd name="T25" fmla="*/ 27 h 128"/>
                <a:gd name="T26" fmla="*/ 16 w 61"/>
                <a:gd name="T27" fmla="*/ 0 h 128"/>
                <a:gd name="T28" fmla="*/ 33 w 61"/>
                <a:gd name="T29" fmla="*/ 0 h 128"/>
                <a:gd name="T30" fmla="*/ 33 w 61"/>
                <a:gd name="T31" fmla="*/ 27 h 128"/>
                <a:gd name="T32" fmla="*/ 61 w 61"/>
                <a:gd name="T33" fmla="*/ 27 h 128"/>
                <a:gd name="T34" fmla="*/ 61 w 61"/>
                <a:gd name="T35" fmla="*/ 41 h 128"/>
                <a:gd name="T36" fmla="*/ 33 w 61"/>
                <a:gd name="T37" fmla="*/ 4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1" h="128">
                  <a:moveTo>
                    <a:pt x="33" y="41"/>
                  </a:moveTo>
                  <a:cubicBezTo>
                    <a:pt x="33" y="92"/>
                    <a:pt x="33" y="92"/>
                    <a:pt x="33" y="92"/>
                  </a:cubicBezTo>
                  <a:cubicBezTo>
                    <a:pt x="33" y="101"/>
                    <a:pt x="34" y="106"/>
                    <a:pt x="37" y="109"/>
                  </a:cubicBezTo>
                  <a:cubicBezTo>
                    <a:pt x="40" y="112"/>
                    <a:pt x="43" y="113"/>
                    <a:pt x="47" y="113"/>
                  </a:cubicBezTo>
                  <a:cubicBezTo>
                    <a:pt x="52" y="113"/>
                    <a:pt x="56" y="112"/>
                    <a:pt x="58" y="111"/>
                  </a:cubicBezTo>
                  <a:cubicBezTo>
                    <a:pt x="60" y="125"/>
                    <a:pt x="60" y="125"/>
                    <a:pt x="60" y="125"/>
                  </a:cubicBezTo>
                  <a:cubicBezTo>
                    <a:pt x="56" y="127"/>
                    <a:pt x="48" y="128"/>
                    <a:pt x="42" y="128"/>
                  </a:cubicBezTo>
                  <a:cubicBezTo>
                    <a:pt x="33" y="128"/>
                    <a:pt x="27" y="126"/>
                    <a:pt x="21" y="121"/>
                  </a:cubicBezTo>
                  <a:cubicBezTo>
                    <a:pt x="16" y="115"/>
                    <a:pt x="15" y="108"/>
                    <a:pt x="15" y="95"/>
                  </a:cubicBezTo>
                  <a:cubicBezTo>
                    <a:pt x="15" y="41"/>
                    <a:pt x="15" y="41"/>
                    <a:pt x="15" y="41"/>
                  </a:cubicBezTo>
                  <a:cubicBezTo>
                    <a:pt x="0" y="41"/>
                    <a:pt x="0" y="41"/>
                    <a:pt x="0" y="41"/>
                  </a:cubicBezTo>
                  <a:cubicBezTo>
                    <a:pt x="0" y="27"/>
                    <a:pt x="0" y="27"/>
                    <a:pt x="0" y="27"/>
                  </a:cubicBezTo>
                  <a:cubicBezTo>
                    <a:pt x="14" y="27"/>
                    <a:pt x="14" y="27"/>
                    <a:pt x="14" y="27"/>
                  </a:cubicBezTo>
                  <a:cubicBezTo>
                    <a:pt x="16" y="0"/>
                    <a:pt x="16" y="0"/>
                    <a:pt x="16" y="0"/>
                  </a:cubicBezTo>
                  <a:cubicBezTo>
                    <a:pt x="33" y="0"/>
                    <a:pt x="33" y="0"/>
                    <a:pt x="33" y="0"/>
                  </a:cubicBezTo>
                  <a:cubicBezTo>
                    <a:pt x="33" y="27"/>
                    <a:pt x="33" y="27"/>
                    <a:pt x="33" y="27"/>
                  </a:cubicBezTo>
                  <a:cubicBezTo>
                    <a:pt x="61" y="27"/>
                    <a:pt x="61" y="27"/>
                    <a:pt x="61" y="27"/>
                  </a:cubicBezTo>
                  <a:cubicBezTo>
                    <a:pt x="61" y="41"/>
                    <a:pt x="61" y="41"/>
                    <a:pt x="61" y="41"/>
                  </a:cubicBezTo>
                  <a:cubicBezTo>
                    <a:pt x="33" y="41"/>
                    <a:pt x="33" y="41"/>
                    <a:pt x="3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2" name="Freeform 39">
              <a:extLst>
                <a:ext uri="{FF2B5EF4-FFF2-40B4-BE49-F238E27FC236}">
                  <a16:creationId xmlns:a16="http://schemas.microsoft.com/office/drawing/2014/main" id="{644BE14E-EA94-5B64-6A69-FD38062EC86B}"/>
                </a:ext>
              </a:extLst>
            </p:cNvPr>
            <p:cNvSpPr>
              <a:spLocks/>
            </p:cNvSpPr>
            <p:nvPr/>
          </p:nvSpPr>
          <p:spPr bwMode="auto">
            <a:xfrm>
              <a:off x="3711576" y="-3175"/>
              <a:ext cx="63500" cy="85725"/>
            </a:xfrm>
            <a:custGeom>
              <a:avLst/>
              <a:gdLst>
                <a:gd name="T0" fmla="*/ 68 w 78"/>
                <a:gd name="T1" fmla="*/ 94 h 103"/>
                <a:gd name="T2" fmla="*/ 39 w 78"/>
                <a:gd name="T3" fmla="*/ 103 h 103"/>
                <a:gd name="T4" fmla="*/ 0 w 78"/>
                <a:gd name="T5" fmla="*/ 86 h 103"/>
                <a:gd name="T6" fmla="*/ 10 w 78"/>
                <a:gd name="T7" fmla="*/ 74 h 103"/>
                <a:gd name="T8" fmla="*/ 40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3" y="99"/>
                    <a:pt x="54" y="103"/>
                    <a:pt x="39" y="103"/>
                  </a:cubicBezTo>
                  <a:cubicBezTo>
                    <a:pt x="19" y="103"/>
                    <a:pt x="5" y="91"/>
                    <a:pt x="0" y="86"/>
                  </a:cubicBezTo>
                  <a:cubicBezTo>
                    <a:pt x="10" y="74"/>
                    <a:pt x="10" y="74"/>
                    <a:pt x="10" y="74"/>
                  </a:cubicBezTo>
                  <a:cubicBezTo>
                    <a:pt x="16" y="80"/>
                    <a:pt x="28" y="88"/>
                    <a:pt x="40" y="88"/>
                  </a:cubicBezTo>
                  <a:cubicBezTo>
                    <a:pt x="51" y="88"/>
                    <a:pt x="59" y="84"/>
                    <a:pt x="59" y="75"/>
                  </a:cubicBezTo>
                  <a:cubicBezTo>
                    <a:pt x="59" y="66"/>
                    <a:pt x="49" y="63"/>
                    <a:pt x="43" y="61"/>
                  </a:cubicBezTo>
                  <a:cubicBezTo>
                    <a:pt x="38"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4" y="89"/>
                    <a:pt x="6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3" name="Freeform 40">
              <a:extLst>
                <a:ext uri="{FF2B5EF4-FFF2-40B4-BE49-F238E27FC236}">
                  <a16:creationId xmlns:a16="http://schemas.microsoft.com/office/drawing/2014/main" id="{EF137B69-3191-B6FE-C47C-0D807733E2CB}"/>
                </a:ext>
              </a:extLst>
            </p:cNvPr>
            <p:cNvSpPr>
              <a:spLocks noEditPoints="1"/>
            </p:cNvSpPr>
            <p:nvPr/>
          </p:nvSpPr>
          <p:spPr bwMode="auto">
            <a:xfrm>
              <a:off x="2498726" y="157163"/>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6 h 136"/>
                <a:gd name="T12" fmla="*/ 113 w 113"/>
                <a:gd name="T13" fmla="*/ 68 h 136"/>
                <a:gd name="T14" fmla="*/ 92 w 113"/>
                <a:gd name="T15" fmla="*/ 119 h 136"/>
                <a:gd name="T16" fmla="*/ 78 w 113"/>
                <a:gd name="T17" fmla="*/ 28 h 136"/>
                <a:gd name="T18" fmla="*/ 45 w 113"/>
                <a:gd name="T19" fmla="*/ 15 h 136"/>
                <a:gd name="T20" fmla="*/ 20 w 113"/>
                <a:gd name="T21" fmla="*/ 15 h 136"/>
                <a:gd name="T22" fmla="*/ 20 w 113"/>
                <a:gd name="T23" fmla="*/ 119 h 136"/>
                <a:gd name="T24" fmla="*/ 45 w 113"/>
                <a:gd name="T25" fmla="*/ 119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5"/>
                    <a:pt x="92" y="16"/>
                  </a:cubicBezTo>
                  <a:cubicBezTo>
                    <a:pt x="103" y="27"/>
                    <a:pt x="113" y="44"/>
                    <a:pt x="113" y="68"/>
                  </a:cubicBezTo>
                  <a:cubicBezTo>
                    <a:pt x="113" y="91"/>
                    <a:pt x="104" y="108"/>
                    <a:pt x="92" y="119"/>
                  </a:cubicBezTo>
                  <a:close/>
                  <a:moveTo>
                    <a:pt x="78" y="28"/>
                  </a:moveTo>
                  <a:cubicBezTo>
                    <a:pt x="70" y="19"/>
                    <a:pt x="59" y="15"/>
                    <a:pt x="45" y="15"/>
                  </a:cubicBezTo>
                  <a:cubicBezTo>
                    <a:pt x="20" y="15"/>
                    <a:pt x="20" y="15"/>
                    <a:pt x="20" y="15"/>
                  </a:cubicBezTo>
                  <a:cubicBezTo>
                    <a:pt x="20" y="119"/>
                    <a:pt x="20" y="119"/>
                    <a:pt x="20" y="119"/>
                  </a:cubicBezTo>
                  <a:cubicBezTo>
                    <a:pt x="45" y="119"/>
                    <a:pt x="45" y="119"/>
                    <a:pt x="45" y="119"/>
                  </a:cubicBezTo>
                  <a:cubicBezTo>
                    <a:pt x="58" y="119"/>
                    <a:pt x="69" y="116"/>
                    <a:pt x="78" y="107"/>
                  </a:cubicBezTo>
                  <a:cubicBezTo>
                    <a:pt x="87" y="98"/>
                    <a:pt x="92" y="84"/>
                    <a:pt x="92" y="68"/>
                  </a:cubicBezTo>
                  <a:cubicBezTo>
                    <a:pt x="92" y="51"/>
                    <a:pt x="87" y="36"/>
                    <a:pt x="7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4" name="Freeform 41">
              <a:extLst>
                <a:ext uri="{FF2B5EF4-FFF2-40B4-BE49-F238E27FC236}">
                  <a16:creationId xmlns:a16="http://schemas.microsoft.com/office/drawing/2014/main" id="{821A2D0B-222A-FACB-58E1-95FBC0126991}"/>
                </a:ext>
              </a:extLst>
            </p:cNvPr>
            <p:cNvSpPr>
              <a:spLocks noEditPoints="1"/>
            </p:cNvSpPr>
            <p:nvPr/>
          </p:nvSpPr>
          <p:spPr bwMode="auto">
            <a:xfrm>
              <a:off x="2605088"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5" name="Rectangle 42">
              <a:extLst>
                <a:ext uri="{FF2B5EF4-FFF2-40B4-BE49-F238E27FC236}">
                  <a16:creationId xmlns:a16="http://schemas.microsoft.com/office/drawing/2014/main" id="{7DEFDA0D-DEC0-C80E-280E-37E6A828C659}"/>
                </a:ext>
              </a:extLst>
            </p:cNvPr>
            <p:cNvSpPr>
              <a:spLocks noChangeArrowheads="1"/>
            </p:cNvSpPr>
            <p:nvPr/>
          </p:nvSpPr>
          <p:spPr bwMode="auto">
            <a:xfrm>
              <a:off x="2697163" y="153988"/>
              <a:ext cx="15875" cy="1158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6" name="Freeform 43">
              <a:extLst>
                <a:ext uri="{FF2B5EF4-FFF2-40B4-BE49-F238E27FC236}">
                  <a16:creationId xmlns:a16="http://schemas.microsoft.com/office/drawing/2014/main" id="{E1B199F1-629A-2B40-F991-6A433992CFCB}"/>
                </a:ext>
              </a:extLst>
            </p:cNvPr>
            <p:cNvSpPr>
              <a:spLocks noEditPoints="1"/>
            </p:cNvSpPr>
            <p:nvPr/>
          </p:nvSpPr>
          <p:spPr bwMode="auto">
            <a:xfrm>
              <a:off x="2736851" y="150813"/>
              <a:ext cx="20638" cy="119063"/>
            </a:xfrm>
            <a:custGeom>
              <a:avLst/>
              <a:gdLst>
                <a:gd name="T0" fmla="*/ 12 w 25"/>
                <a:gd name="T1" fmla="*/ 25 h 144"/>
                <a:gd name="T2" fmla="*/ 0 w 25"/>
                <a:gd name="T3" fmla="*/ 13 h 144"/>
                <a:gd name="T4" fmla="*/ 12 w 25"/>
                <a:gd name="T5" fmla="*/ 0 h 144"/>
                <a:gd name="T6" fmla="*/ 25 w 25"/>
                <a:gd name="T7" fmla="*/ 12 h 144"/>
                <a:gd name="T8" fmla="*/ 12 w 25"/>
                <a:gd name="T9" fmla="*/ 25 h 144"/>
                <a:gd name="T10" fmla="*/ 3 w 25"/>
                <a:gd name="T11" fmla="*/ 144 h 144"/>
                <a:gd name="T12" fmla="*/ 3 w 25"/>
                <a:gd name="T13" fmla="*/ 45 h 144"/>
                <a:gd name="T14" fmla="*/ 22 w 25"/>
                <a:gd name="T15" fmla="*/ 45 h 144"/>
                <a:gd name="T16" fmla="*/ 22 w 25"/>
                <a:gd name="T17" fmla="*/ 144 h 144"/>
                <a:gd name="T18" fmla="*/ 3 w 25"/>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4">
                  <a:moveTo>
                    <a:pt x="12" y="25"/>
                  </a:moveTo>
                  <a:cubicBezTo>
                    <a:pt x="5" y="25"/>
                    <a:pt x="0" y="20"/>
                    <a:pt x="0" y="13"/>
                  </a:cubicBezTo>
                  <a:cubicBezTo>
                    <a:pt x="0" y="6"/>
                    <a:pt x="5" y="0"/>
                    <a:pt x="12" y="0"/>
                  </a:cubicBezTo>
                  <a:cubicBezTo>
                    <a:pt x="20" y="0"/>
                    <a:pt x="25" y="6"/>
                    <a:pt x="25" y="12"/>
                  </a:cubicBezTo>
                  <a:cubicBezTo>
                    <a:pt x="25" y="19"/>
                    <a:pt x="20" y="25"/>
                    <a:pt x="12"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7" name="Freeform 44">
              <a:extLst>
                <a:ext uri="{FF2B5EF4-FFF2-40B4-BE49-F238E27FC236}">
                  <a16:creationId xmlns:a16="http://schemas.microsoft.com/office/drawing/2014/main" id="{344578C9-CCB4-4F2D-6F97-A69FE48FE92E}"/>
                </a:ext>
              </a:extLst>
            </p:cNvPr>
            <p:cNvSpPr>
              <a:spLocks/>
            </p:cNvSpPr>
            <p:nvPr/>
          </p:nvSpPr>
          <p:spPr bwMode="auto">
            <a:xfrm>
              <a:off x="2768601" y="188913"/>
              <a:ext cx="79375" cy="80963"/>
            </a:xfrm>
            <a:custGeom>
              <a:avLst/>
              <a:gdLst>
                <a:gd name="T0" fmla="*/ 30 w 50"/>
                <a:gd name="T1" fmla="*/ 51 h 51"/>
                <a:gd name="T2" fmla="*/ 19 w 50"/>
                <a:gd name="T3" fmla="*/ 51 h 51"/>
                <a:gd name="T4" fmla="*/ 0 w 50"/>
                <a:gd name="T5" fmla="*/ 0 h 51"/>
                <a:gd name="T6" fmla="*/ 10 w 50"/>
                <a:gd name="T7" fmla="*/ 0 h 51"/>
                <a:gd name="T8" fmla="*/ 25 w 50"/>
                <a:gd name="T9" fmla="*/ 41 h 51"/>
                <a:gd name="T10" fmla="*/ 39 w 50"/>
                <a:gd name="T11" fmla="*/ 0 h 51"/>
                <a:gd name="T12" fmla="*/ 50 w 50"/>
                <a:gd name="T13" fmla="*/ 0 h 51"/>
                <a:gd name="T14" fmla="*/ 30 w 50"/>
                <a:gd name="T15" fmla="*/ 51 h 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 h="51">
                  <a:moveTo>
                    <a:pt x="30" y="51"/>
                  </a:moveTo>
                  <a:lnTo>
                    <a:pt x="19" y="51"/>
                  </a:lnTo>
                  <a:lnTo>
                    <a:pt x="0" y="0"/>
                  </a:lnTo>
                  <a:lnTo>
                    <a:pt x="10" y="0"/>
                  </a:lnTo>
                  <a:lnTo>
                    <a:pt x="25" y="41"/>
                  </a:lnTo>
                  <a:lnTo>
                    <a:pt x="39" y="0"/>
                  </a:lnTo>
                  <a:lnTo>
                    <a:pt x="50" y="0"/>
                  </a:lnTo>
                  <a:lnTo>
                    <a:pt x="30"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8" name="Freeform 45">
              <a:extLst>
                <a:ext uri="{FF2B5EF4-FFF2-40B4-BE49-F238E27FC236}">
                  <a16:creationId xmlns:a16="http://schemas.microsoft.com/office/drawing/2014/main" id="{2236A563-D056-2155-A154-64F4FBDBB116}"/>
                </a:ext>
              </a:extLst>
            </p:cNvPr>
            <p:cNvSpPr>
              <a:spLocks noEditPoints="1"/>
            </p:cNvSpPr>
            <p:nvPr/>
          </p:nvSpPr>
          <p:spPr bwMode="auto">
            <a:xfrm>
              <a:off x="28559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0"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 name="Freeform 46">
              <a:extLst>
                <a:ext uri="{FF2B5EF4-FFF2-40B4-BE49-F238E27FC236}">
                  <a16:creationId xmlns:a16="http://schemas.microsoft.com/office/drawing/2014/main" id="{F4BF70B8-9555-C261-D3C1-88BD30FC33CC}"/>
                </a:ext>
              </a:extLst>
            </p:cNvPr>
            <p:cNvSpPr>
              <a:spLocks/>
            </p:cNvSpPr>
            <p:nvPr/>
          </p:nvSpPr>
          <p:spPr bwMode="auto">
            <a:xfrm>
              <a:off x="2947988" y="185738"/>
              <a:ext cx="47625"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 name="Freeform 47">
              <a:extLst>
                <a:ext uri="{FF2B5EF4-FFF2-40B4-BE49-F238E27FC236}">
                  <a16:creationId xmlns:a16="http://schemas.microsoft.com/office/drawing/2014/main" id="{2EFAC510-CEEE-DA5A-FAA3-F170FED7622E}"/>
                </a:ext>
              </a:extLst>
            </p:cNvPr>
            <p:cNvSpPr>
              <a:spLocks noEditPoints="1"/>
            </p:cNvSpPr>
            <p:nvPr/>
          </p:nvSpPr>
          <p:spPr bwMode="auto">
            <a:xfrm>
              <a:off x="2998788" y="185738"/>
              <a:ext cx="74613" cy="85725"/>
            </a:xfrm>
            <a:custGeom>
              <a:avLst/>
              <a:gdLst>
                <a:gd name="T0" fmla="*/ 20 w 90"/>
                <a:gd name="T1" fmla="*/ 56 h 103"/>
                <a:gd name="T2" fmla="*/ 49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49" y="88"/>
                  </a:cubicBezTo>
                  <a:cubicBezTo>
                    <a:pt x="68" y="88"/>
                    <a:pt x="79" y="78"/>
                    <a:pt x="80" y="77"/>
                  </a:cubicBezTo>
                  <a:cubicBezTo>
                    <a:pt x="88" y="89"/>
                    <a:pt x="88" y="89"/>
                    <a:pt x="88" y="89"/>
                  </a:cubicBezTo>
                  <a:cubicBezTo>
                    <a:pt x="88" y="89"/>
                    <a:pt x="74"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8" y="14"/>
                    <a:pt x="20" y="29"/>
                    <a:pt x="19" y="42"/>
                  </a:cubicBezTo>
                  <a:cubicBezTo>
                    <a:pt x="71" y="42"/>
                    <a:pt x="71" y="42"/>
                    <a:pt x="71" y="42"/>
                  </a:cubicBezTo>
                  <a:cubicBezTo>
                    <a:pt x="71"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 name="Freeform 48">
              <a:extLst>
                <a:ext uri="{FF2B5EF4-FFF2-40B4-BE49-F238E27FC236}">
                  <a16:creationId xmlns:a16="http://schemas.microsoft.com/office/drawing/2014/main" id="{9F75901F-04A3-6B7A-4918-99E7F7C4A01F}"/>
                </a:ext>
              </a:extLst>
            </p:cNvPr>
            <p:cNvSpPr>
              <a:spLocks noEditPoints="1"/>
            </p:cNvSpPr>
            <p:nvPr/>
          </p:nvSpPr>
          <p:spPr bwMode="auto">
            <a:xfrm>
              <a:off x="3084513" y="153988"/>
              <a:ext cx="77788" cy="117475"/>
            </a:xfrm>
            <a:custGeom>
              <a:avLst/>
              <a:gdLst>
                <a:gd name="T0" fmla="*/ 78 w 94"/>
                <a:gd name="T1" fmla="*/ 141 h 143"/>
                <a:gd name="T2" fmla="*/ 75 w 94"/>
                <a:gd name="T3" fmla="*/ 125 h 143"/>
                <a:gd name="T4" fmla="*/ 42 w 94"/>
                <a:gd name="T5" fmla="*/ 143 h 143"/>
                <a:gd name="T6" fmla="*/ 0 w 94"/>
                <a:gd name="T7" fmla="*/ 91 h 143"/>
                <a:gd name="T8" fmla="*/ 44 w 94"/>
                <a:gd name="T9" fmla="*/ 40 h 143"/>
                <a:gd name="T10" fmla="*/ 75 w 94"/>
                <a:gd name="T11" fmla="*/ 58 h 143"/>
                <a:gd name="T12" fmla="*/ 75 w 94"/>
                <a:gd name="T13" fmla="*/ 0 h 143"/>
                <a:gd name="T14" fmla="*/ 94 w 94"/>
                <a:gd name="T15" fmla="*/ 0 h 143"/>
                <a:gd name="T16" fmla="*/ 94 w 94"/>
                <a:gd name="T17" fmla="*/ 141 h 143"/>
                <a:gd name="T18" fmla="*/ 78 w 94"/>
                <a:gd name="T19" fmla="*/ 141 h 143"/>
                <a:gd name="T20" fmla="*/ 48 w 94"/>
                <a:gd name="T21" fmla="*/ 54 h 143"/>
                <a:gd name="T22" fmla="*/ 19 w 94"/>
                <a:gd name="T23" fmla="*/ 90 h 143"/>
                <a:gd name="T24" fmla="*/ 47 w 94"/>
                <a:gd name="T25" fmla="*/ 127 h 143"/>
                <a:gd name="T26" fmla="*/ 75 w 94"/>
                <a:gd name="T27" fmla="*/ 90 h 143"/>
                <a:gd name="T28" fmla="*/ 48 w 94"/>
                <a:gd name="T29" fmla="*/ 5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43">
                  <a:moveTo>
                    <a:pt x="78" y="141"/>
                  </a:moveTo>
                  <a:cubicBezTo>
                    <a:pt x="75" y="125"/>
                    <a:pt x="75" y="125"/>
                    <a:pt x="75" y="125"/>
                  </a:cubicBezTo>
                  <a:cubicBezTo>
                    <a:pt x="74" y="126"/>
                    <a:pt x="65" y="143"/>
                    <a:pt x="42" y="143"/>
                  </a:cubicBezTo>
                  <a:cubicBezTo>
                    <a:pt x="16" y="143"/>
                    <a:pt x="0" y="121"/>
                    <a:pt x="0" y="91"/>
                  </a:cubicBezTo>
                  <a:cubicBezTo>
                    <a:pt x="0" y="62"/>
                    <a:pt x="18" y="40"/>
                    <a:pt x="44" y="40"/>
                  </a:cubicBezTo>
                  <a:cubicBezTo>
                    <a:pt x="65" y="40"/>
                    <a:pt x="74" y="56"/>
                    <a:pt x="75" y="58"/>
                  </a:cubicBezTo>
                  <a:cubicBezTo>
                    <a:pt x="75" y="0"/>
                    <a:pt x="75" y="0"/>
                    <a:pt x="75" y="0"/>
                  </a:cubicBezTo>
                  <a:cubicBezTo>
                    <a:pt x="94" y="0"/>
                    <a:pt x="94" y="0"/>
                    <a:pt x="94" y="0"/>
                  </a:cubicBezTo>
                  <a:cubicBezTo>
                    <a:pt x="94" y="141"/>
                    <a:pt x="94" y="141"/>
                    <a:pt x="94" y="141"/>
                  </a:cubicBezTo>
                  <a:cubicBezTo>
                    <a:pt x="78" y="141"/>
                    <a:pt x="78" y="141"/>
                    <a:pt x="78" y="141"/>
                  </a:cubicBezTo>
                  <a:close/>
                  <a:moveTo>
                    <a:pt x="48" y="54"/>
                  </a:moveTo>
                  <a:cubicBezTo>
                    <a:pt x="30" y="54"/>
                    <a:pt x="19" y="71"/>
                    <a:pt x="19" y="90"/>
                  </a:cubicBezTo>
                  <a:cubicBezTo>
                    <a:pt x="19" y="110"/>
                    <a:pt x="29" y="127"/>
                    <a:pt x="47" y="127"/>
                  </a:cubicBezTo>
                  <a:cubicBezTo>
                    <a:pt x="64" y="127"/>
                    <a:pt x="75" y="110"/>
                    <a:pt x="75" y="90"/>
                  </a:cubicBezTo>
                  <a:cubicBezTo>
                    <a:pt x="76" y="71"/>
                    <a:pt x="66" y="54"/>
                    <a:pt x="48"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 name="Freeform 49">
              <a:extLst>
                <a:ext uri="{FF2B5EF4-FFF2-40B4-BE49-F238E27FC236}">
                  <a16:creationId xmlns:a16="http://schemas.microsoft.com/office/drawing/2014/main" id="{746411D7-FE52-9D4A-5F9C-E781E2B0A65A}"/>
                </a:ext>
              </a:extLst>
            </p:cNvPr>
            <p:cNvSpPr>
              <a:spLocks/>
            </p:cNvSpPr>
            <p:nvPr/>
          </p:nvSpPr>
          <p:spPr bwMode="auto">
            <a:xfrm>
              <a:off x="3209926" y="152400"/>
              <a:ext cx="53975" cy="117475"/>
            </a:xfrm>
            <a:custGeom>
              <a:avLst/>
              <a:gdLst>
                <a:gd name="T0" fmla="*/ 61 w 64"/>
                <a:gd name="T1" fmla="*/ 18 h 142"/>
                <a:gd name="T2" fmla="*/ 49 w 64"/>
                <a:gd name="T3" fmla="*/ 15 h 142"/>
                <a:gd name="T4" fmla="*/ 36 w 64"/>
                <a:gd name="T5" fmla="*/ 21 h 142"/>
                <a:gd name="T6" fmla="*/ 34 w 64"/>
                <a:gd name="T7" fmla="*/ 35 h 142"/>
                <a:gd name="T8" fmla="*/ 34 w 64"/>
                <a:gd name="T9" fmla="*/ 43 h 142"/>
                <a:gd name="T10" fmla="*/ 59 w 64"/>
                <a:gd name="T11" fmla="*/ 43 h 142"/>
                <a:gd name="T12" fmla="*/ 59 w 64"/>
                <a:gd name="T13" fmla="*/ 57 h 142"/>
                <a:gd name="T14" fmla="*/ 34 w 64"/>
                <a:gd name="T15" fmla="*/ 57 h 142"/>
                <a:gd name="T16" fmla="*/ 34 w 64"/>
                <a:gd name="T17" fmla="*/ 142 h 142"/>
                <a:gd name="T18" fmla="*/ 15 w 64"/>
                <a:gd name="T19" fmla="*/ 142 h 142"/>
                <a:gd name="T20" fmla="*/ 15 w 64"/>
                <a:gd name="T21" fmla="*/ 57 h 142"/>
                <a:gd name="T22" fmla="*/ 0 w 64"/>
                <a:gd name="T23" fmla="*/ 57 h 142"/>
                <a:gd name="T24" fmla="*/ 0 w 64"/>
                <a:gd name="T25" fmla="*/ 43 h 142"/>
                <a:gd name="T26" fmla="*/ 15 w 64"/>
                <a:gd name="T27" fmla="*/ 43 h 142"/>
                <a:gd name="T28" fmla="*/ 15 w 64"/>
                <a:gd name="T29" fmla="*/ 32 h 142"/>
                <a:gd name="T30" fmla="*/ 22 w 64"/>
                <a:gd name="T31" fmla="*/ 9 h 142"/>
                <a:gd name="T32" fmla="*/ 45 w 64"/>
                <a:gd name="T33" fmla="*/ 0 h 142"/>
                <a:gd name="T34" fmla="*/ 64 w 64"/>
                <a:gd name="T35" fmla="*/ 4 h 142"/>
                <a:gd name="T36" fmla="*/ 61 w 64"/>
                <a:gd name="T37" fmla="*/ 1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 h="142">
                  <a:moveTo>
                    <a:pt x="61" y="18"/>
                  </a:moveTo>
                  <a:cubicBezTo>
                    <a:pt x="61" y="18"/>
                    <a:pt x="55" y="15"/>
                    <a:pt x="49" y="15"/>
                  </a:cubicBezTo>
                  <a:cubicBezTo>
                    <a:pt x="43" y="15"/>
                    <a:pt x="39" y="17"/>
                    <a:pt x="36" y="21"/>
                  </a:cubicBezTo>
                  <a:cubicBezTo>
                    <a:pt x="34" y="24"/>
                    <a:pt x="34" y="29"/>
                    <a:pt x="34" y="35"/>
                  </a:cubicBezTo>
                  <a:cubicBezTo>
                    <a:pt x="34" y="43"/>
                    <a:pt x="34" y="43"/>
                    <a:pt x="34" y="43"/>
                  </a:cubicBezTo>
                  <a:cubicBezTo>
                    <a:pt x="59" y="43"/>
                    <a:pt x="59" y="43"/>
                    <a:pt x="59" y="43"/>
                  </a:cubicBezTo>
                  <a:cubicBezTo>
                    <a:pt x="59" y="57"/>
                    <a:pt x="59" y="57"/>
                    <a:pt x="59" y="57"/>
                  </a:cubicBezTo>
                  <a:cubicBezTo>
                    <a:pt x="34" y="57"/>
                    <a:pt x="34" y="57"/>
                    <a:pt x="34" y="57"/>
                  </a:cubicBezTo>
                  <a:cubicBezTo>
                    <a:pt x="34" y="142"/>
                    <a:pt x="34" y="142"/>
                    <a:pt x="34" y="142"/>
                  </a:cubicBezTo>
                  <a:cubicBezTo>
                    <a:pt x="15" y="142"/>
                    <a:pt x="15" y="142"/>
                    <a:pt x="15" y="142"/>
                  </a:cubicBezTo>
                  <a:cubicBezTo>
                    <a:pt x="15" y="57"/>
                    <a:pt x="15" y="57"/>
                    <a:pt x="15" y="57"/>
                  </a:cubicBezTo>
                  <a:cubicBezTo>
                    <a:pt x="0" y="57"/>
                    <a:pt x="0" y="57"/>
                    <a:pt x="0" y="57"/>
                  </a:cubicBezTo>
                  <a:cubicBezTo>
                    <a:pt x="0" y="43"/>
                    <a:pt x="0" y="43"/>
                    <a:pt x="0" y="43"/>
                  </a:cubicBezTo>
                  <a:cubicBezTo>
                    <a:pt x="15" y="43"/>
                    <a:pt x="15" y="43"/>
                    <a:pt x="15" y="43"/>
                  </a:cubicBezTo>
                  <a:cubicBezTo>
                    <a:pt x="15" y="32"/>
                    <a:pt x="15" y="32"/>
                    <a:pt x="15" y="32"/>
                  </a:cubicBezTo>
                  <a:cubicBezTo>
                    <a:pt x="15" y="21"/>
                    <a:pt x="18" y="14"/>
                    <a:pt x="22" y="9"/>
                  </a:cubicBezTo>
                  <a:cubicBezTo>
                    <a:pt x="27" y="4"/>
                    <a:pt x="34" y="0"/>
                    <a:pt x="45" y="0"/>
                  </a:cubicBezTo>
                  <a:cubicBezTo>
                    <a:pt x="55" y="0"/>
                    <a:pt x="62" y="3"/>
                    <a:pt x="64" y="4"/>
                  </a:cubicBezTo>
                  <a:lnTo>
                    <a:pt x="61"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3" name="Freeform 50">
              <a:extLst>
                <a:ext uri="{FF2B5EF4-FFF2-40B4-BE49-F238E27FC236}">
                  <a16:creationId xmlns:a16="http://schemas.microsoft.com/office/drawing/2014/main" id="{71C2BF5D-0F27-5DC4-E839-53363129AF20}"/>
                </a:ext>
              </a:extLst>
            </p:cNvPr>
            <p:cNvSpPr>
              <a:spLocks/>
            </p:cNvSpPr>
            <p:nvPr/>
          </p:nvSpPr>
          <p:spPr bwMode="auto">
            <a:xfrm>
              <a:off x="3270251" y="185738"/>
              <a:ext cx="46038"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 name="Freeform 51">
              <a:extLst>
                <a:ext uri="{FF2B5EF4-FFF2-40B4-BE49-F238E27FC236}">
                  <a16:creationId xmlns:a16="http://schemas.microsoft.com/office/drawing/2014/main" id="{6AAE8FD2-F294-9C4A-F94A-068B4B7ABCFB}"/>
                </a:ext>
              </a:extLst>
            </p:cNvPr>
            <p:cNvSpPr>
              <a:spLocks noEditPoints="1"/>
            </p:cNvSpPr>
            <p:nvPr/>
          </p:nvSpPr>
          <p:spPr bwMode="auto">
            <a:xfrm>
              <a:off x="3321051" y="185738"/>
              <a:ext cx="79375" cy="85725"/>
            </a:xfrm>
            <a:custGeom>
              <a:avLst/>
              <a:gdLst>
                <a:gd name="T0" fmla="*/ 48 w 96"/>
                <a:gd name="T1" fmla="*/ 102 h 102"/>
                <a:gd name="T2" fmla="*/ 0 w 96"/>
                <a:gd name="T3" fmla="*/ 51 h 102"/>
                <a:gd name="T4" fmla="*/ 48 w 96"/>
                <a:gd name="T5" fmla="*/ 0 h 102"/>
                <a:gd name="T6" fmla="*/ 96 w 96"/>
                <a:gd name="T7" fmla="*/ 51 h 102"/>
                <a:gd name="T8" fmla="*/ 48 w 96"/>
                <a:gd name="T9" fmla="*/ 102 h 102"/>
                <a:gd name="T10" fmla="*/ 48 w 96"/>
                <a:gd name="T11" fmla="*/ 14 h 102"/>
                <a:gd name="T12" fmla="*/ 20 w 96"/>
                <a:gd name="T13" fmla="*/ 51 h 102"/>
                <a:gd name="T14" fmla="*/ 48 w 96"/>
                <a:gd name="T15" fmla="*/ 88 h 102"/>
                <a:gd name="T16" fmla="*/ 77 w 96"/>
                <a:gd name="T17" fmla="*/ 51 h 102"/>
                <a:gd name="T18" fmla="*/ 48 w 96"/>
                <a:gd name="T19" fmla="*/ 14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102">
                  <a:moveTo>
                    <a:pt x="48" y="102"/>
                  </a:moveTo>
                  <a:cubicBezTo>
                    <a:pt x="20" y="102"/>
                    <a:pt x="0" y="82"/>
                    <a:pt x="0" y="51"/>
                  </a:cubicBezTo>
                  <a:cubicBezTo>
                    <a:pt x="0" y="20"/>
                    <a:pt x="20" y="0"/>
                    <a:pt x="48" y="0"/>
                  </a:cubicBezTo>
                  <a:cubicBezTo>
                    <a:pt x="77" y="0"/>
                    <a:pt x="96" y="20"/>
                    <a:pt x="96" y="51"/>
                  </a:cubicBezTo>
                  <a:cubicBezTo>
                    <a:pt x="96" y="82"/>
                    <a:pt x="77" y="102"/>
                    <a:pt x="48" y="102"/>
                  </a:cubicBezTo>
                  <a:close/>
                  <a:moveTo>
                    <a:pt x="48" y="14"/>
                  </a:moveTo>
                  <a:cubicBezTo>
                    <a:pt x="30" y="14"/>
                    <a:pt x="20" y="29"/>
                    <a:pt x="20" y="51"/>
                  </a:cubicBezTo>
                  <a:cubicBezTo>
                    <a:pt x="20" y="72"/>
                    <a:pt x="30" y="88"/>
                    <a:pt x="48" y="88"/>
                  </a:cubicBezTo>
                  <a:cubicBezTo>
                    <a:pt x="67" y="88"/>
                    <a:pt x="77" y="72"/>
                    <a:pt x="77" y="51"/>
                  </a:cubicBezTo>
                  <a:cubicBezTo>
                    <a:pt x="77" y="29"/>
                    <a:pt x="67" y="14"/>
                    <a:pt x="48"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 name="Freeform 52">
              <a:extLst>
                <a:ext uri="{FF2B5EF4-FFF2-40B4-BE49-F238E27FC236}">
                  <a16:creationId xmlns:a16="http://schemas.microsoft.com/office/drawing/2014/main" id="{C590DB0F-DC19-CD6D-2F4D-61479185D8A5}"/>
                </a:ext>
              </a:extLst>
            </p:cNvPr>
            <p:cNvSpPr>
              <a:spLocks/>
            </p:cNvSpPr>
            <p:nvPr/>
          </p:nvSpPr>
          <p:spPr bwMode="auto">
            <a:xfrm>
              <a:off x="3419476" y="185738"/>
              <a:ext cx="117475" cy="84138"/>
            </a:xfrm>
            <a:custGeom>
              <a:avLst/>
              <a:gdLst>
                <a:gd name="T0" fmla="*/ 123 w 142"/>
                <a:gd name="T1" fmla="*/ 101 h 101"/>
                <a:gd name="T2" fmla="*/ 123 w 142"/>
                <a:gd name="T3" fmla="*/ 39 h 101"/>
                <a:gd name="T4" fmla="*/ 106 w 142"/>
                <a:gd name="T5" fmla="*/ 16 h 101"/>
                <a:gd name="T6" fmla="*/ 80 w 142"/>
                <a:gd name="T7" fmla="*/ 41 h 101"/>
                <a:gd name="T8" fmla="*/ 80 w 142"/>
                <a:gd name="T9" fmla="*/ 101 h 101"/>
                <a:gd name="T10" fmla="*/ 62 w 142"/>
                <a:gd name="T11" fmla="*/ 101 h 101"/>
                <a:gd name="T12" fmla="*/ 62 w 142"/>
                <a:gd name="T13" fmla="*/ 39 h 101"/>
                <a:gd name="T14" fmla="*/ 44 w 142"/>
                <a:gd name="T15" fmla="*/ 16 h 101"/>
                <a:gd name="T16" fmla="*/ 19 w 142"/>
                <a:gd name="T17" fmla="*/ 41 h 101"/>
                <a:gd name="T18" fmla="*/ 19 w 142"/>
                <a:gd name="T19" fmla="*/ 101 h 101"/>
                <a:gd name="T20" fmla="*/ 0 w 142"/>
                <a:gd name="T21" fmla="*/ 101 h 101"/>
                <a:gd name="T22" fmla="*/ 0 w 142"/>
                <a:gd name="T23" fmla="*/ 2 h 101"/>
                <a:gd name="T24" fmla="*/ 18 w 142"/>
                <a:gd name="T25" fmla="*/ 2 h 101"/>
                <a:gd name="T26" fmla="*/ 19 w 142"/>
                <a:gd name="T27" fmla="*/ 20 h 101"/>
                <a:gd name="T28" fmla="*/ 51 w 142"/>
                <a:gd name="T29" fmla="*/ 0 h 101"/>
                <a:gd name="T30" fmla="*/ 79 w 142"/>
                <a:gd name="T31" fmla="*/ 21 h 101"/>
                <a:gd name="T32" fmla="*/ 112 w 142"/>
                <a:gd name="T33" fmla="*/ 0 h 101"/>
                <a:gd name="T34" fmla="*/ 142 w 142"/>
                <a:gd name="T35" fmla="*/ 34 h 101"/>
                <a:gd name="T36" fmla="*/ 142 w 142"/>
                <a:gd name="T37" fmla="*/ 101 h 101"/>
                <a:gd name="T38" fmla="*/ 123 w 142"/>
                <a:gd name="T39"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2" h="101">
                  <a:moveTo>
                    <a:pt x="123" y="101"/>
                  </a:moveTo>
                  <a:cubicBezTo>
                    <a:pt x="123" y="39"/>
                    <a:pt x="123" y="39"/>
                    <a:pt x="123" y="39"/>
                  </a:cubicBezTo>
                  <a:cubicBezTo>
                    <a:pt x="123" y="26"/>
                    <a:pt x="120" y="16"/>
                    <a:pt x="106" y="16"/>
                  </a:cubicBezTo>
                  <a:cubicBezTo>
                    <a:pt x="91" y="16"/>
                    <a:pt x="81" y="34"/>
                    <a:pt x="80" y="41"/>
                  </a:cubicBezTo>
                  <a:cubicBezTo>
                    <a:pt x="80" y="101"/>
                    <a:pt x="80" y="101"/>
                    <a:pt x="80" y="101"/>
                  </a:cubicBezTo>
                  <a:cubicBezTo>
                    <a:pt x="62" y="101"/>
                    <a:pt x="62" y="101"/>
                    <a:pt x="62" y="101"/>
                  </a:cubicBezTo>
                  <a:cubicBezTo>
                    <a:pt x="62" y="39"/>
                    <a:pt x="62" y="39"/>
                    <a:pt x="62" y="39"/>
                  </a:cubicBezTo>
                  <a:cubicBezTo>
                    <a:pt x="62" y="26"/>
                    <a:pt x="59" y="16"/>
                    <a:pt x="44" y="16"/>
                  </a:cubicBezTo>
                  <a:cubicBezTo>
                    <a:pt x="30" y="16"/>
                    <a:pt x="20" y="34"/>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5" y="9"/>
                    <a:pt x="37" y="0"/>
                    <a:pt x="51" y="0"/>
                  </a:cubicBezTo>
                  <a:cubicBezTo>
                    <a:pt x="64" y="0"/>
                    <a:pt x="75" y="6"/>
                    <a:pt x="79" y="21"/>
                  </a:cubicBezTo>
                  <a:cubicBezTo>
                    <a:pt x="86" y="9"/>
                    <a:pt x="98" y="0"/>
                    <a:pt x="112" y="0"/>
                  </a:cubicBezTo>
                  <a:cubicBezTo>
                    <a:pt x="128" y="0"/>
                    <a:pt x="142" y="9"/>
                    <a:pt x="142" y="34"/>
                  </a:cubicBezTo>
                  <a:cubicBezTo>
                    <a:pt x="142" y="101"/>
                    <a:pt x="142" y="101"/>
                    <a:pt x="142" y="101"/>
                  </a:cubicBezTo>
                  <a:cubicBezTo>
                    <a:pt x="123" y="101"/>
                    <a:pt x="123" y="101"/>
                    <a:pt x="123"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6" name="Freeform 53">
              <a:extLst>
                <a:ext uri="{FF2B5EF4-FFF2-40B4-BE49-F238E27FC236}">
                  <a16:creationId xmlns:a16="http://schemas.microsoft.com/office/drawing/2014/main" id="{975A0B57-FD60-D7A6-C45A-346EA17AEAA2}"/>
                </a:ext>
              </a:extLst>
            </p:cNvPr>
            <p:cNvSpPr>
              <a:spLocks/>
            </p:cNvSpPr>
            <p:nvPr/>
          </p:nvSpPr>
          <p:spPr bwMode="auto">
            <a:xfrm>
              <a:off x="3594101" y="157163"/>
              <a:ext cx="69850" cy="112713"/>
            </a:xfrm>
            <a:custGeom>
              <a:avLst/>
              <a:gdLst>
                <a:gd name="T0" fmla="*/ 0 w 44"/>
                <a:gd name="T1" fmla="*/ 71 h 71"/>
                <a:gd name="T2" fmla="*/ 0 w 44"/>
                <a:gd name="T3" fmla="*/ 0 h 71"/>
                <a:gd name="T4" fmla="*/ 43 w 44"/>
                <a:gd name="T5" fmla="*/ 0 h 71"/>
                <a:gd name="T6" fmla="*/ 43 w 44"/>
                <a:gd name="T7" fmla="*/ 8 h 71"/>
                <a:gd name="T8" fmla="*/ 10 w 44"/>
                <a:gd name="T9" fmla="*/ 8 h 71"/>
                <a:gd name="T10" fmla="*/ 10 w 44"/>
                <a:gd name="T11" fmla="*/ 29 h 71"/>
                <a:gd name="T12" fmla="*/ 41 w 44"/>
                <a:gd name="T13" fmla="*/ 29 h 71"/>
                <a:gd name="T14" fmla="*/ 41 w 44"/>
                <a:gd name="T15" fmla="*/ 38 h 71"/>
                <a:gd name="T16" fmla="*/ 10 w 44"/>
                <a:gd name="T17" fmla="*/ 38 h 71"/>
                <a:gd name="T18" fmla="*/ 10 w 44"/>
                <a:gd name="T19" fmla="*/ 62 h 71"/>
                <a:gd name="T20" fmla="*/ 44 w 44"/>
                <a:gd name="T21" fmla="*/ 62 h 71"/>
                <a:gd name="T22" fmla="*/ 44 w 44"/>
                <a:gd name="T23" fmla="*/ 71 h 71"/>
                <a:gd name="T24" fmla="*/ 0 w 44"/>
                <a:gd name="T25" fmla="*/ 71 h 71"/>
                <a:gd name="T26" fmla="*/ 0 w 44"/>
                <a:gd name="T27"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71">
                  <a:moveTo>
                    <a:pt x="0" y="71"/>
                  </a:moveTo>
                  <a:lnTo>
                    <a:pt x="0" y="0"/>
                  </a:lnTo>
                  <a:lnTo>
                    <a:pt x="43" y="0"/>
                  </a:lnTo>
                  <a:lnTo>
                    <a:pt x="43" y="8"/>
                  </a:lnTo>
                  <a:lnTo>
                    <a:pt x="10" y="8"/>
                  </a:lnTo>
                  <a:lnTo>
                    <a:pt x="10" y="29"/>
                  </a:lnTo>
                  <a:lnTo>
                    <a:pt x="41" y="29"/>
                  </a:lnTo>
                  <a:lnTo>
                    <a:pt x="41" y="38"/>
                  </a:lnTo>
                  <a:lnTo>
                    <a:pt x="10" y="38"/>
                  </a:lnTo>
                  <a:lnTo>
                    <a:pt x="10" y="62"/>
                  </a:lnTo>
                  <a:lnTo>
                    <a:pt x="44" y="62"/>
                  </a:lnTo>
                  <a:lnTo>
                    <a:pt x="44" y="71"/>
                  </a:lnTo>
                  <a:lnTo>
                    <a:pt x="0" y="71"/>
                  </a:lnTo>
                  <a:lnTo>
                    <a:pt x="0" y="7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7" name="Freeform 54">
              <a:extLst>
                <a:ext uri="{FF2B5EF4-FFF2-40B4-BE49-F238E27FC236}">
                  <a16:creationId xmlns:a16="http://schemas.microsoft.com/office/drawing/2014/main" id="{E8018739-B110-09C4-D3DE-76CFD23BB4E9}"/>
                </a:ext>
              </a:extLst>
            </p:cNvPr>
            <p:cNvSpPr>
              <a:spLocks/>
            </p:cNvSpPr>
            <p:nvPr/>
          </p:nvSpPr>
          <p:spPr bwMode="auto">
            <a:xfrm>
              <a:off x="3671888" y="188913"/>
              <a:ext cx="77788" cy="80963"/>
            </a:xfrm>
            <a:custGeom>
              <a:avLst/>
              <a:gdLst>
                <a:gd name="T0" fmla="*/ 38 w 49"/>
                <a:gd name="T1" fmla="*/ 51 h 51"/>
                <a:gd name="T2" fmla="*/ 24 w 49"/>
                <a:gd name="T3" fmla="*/ 30 h 51"/>
                <a:gd name="T4" fmla="*/ 11 w 49"/>
                <a:gd name="T5" fmla="*/ 51 h 51"/>
                <a:gd name="T6" fmla="*/ 0 w 49"/>
                <a:gd name="T7" fmla="*/ 51 h 51"/>
                <a:gd name="T8" fmla="*/ 18 w 49"/>
                <a:gd name="T9" fmla="*/ 25 h 51"/>
                <a:gd name="T10" fmla="*/ 1 w 49"/>
                <a:gd name="T11" fmla="*/ 0 h 51"/>
                <a:gd name="T12" fmla="*/ 12 w 49"/>
                <a:gd name="T13" fmla="*/ 0 h 51"/>
                <a:gd name="T14" fmla="*/ 25 w 49"/>
                <a:gd name="T15" fmla="*/ 19 h 51"/>
                <a:gd name="T16" fmla="*/ 37 w 49"/>
                <a:gd name="T17" fmla="*/ 0 h 51"/>
                <a:gd name="T18" fmla="*/ 48 w 49"/>
                <a:gd name="T19" fmla="*/ 0 h 51"/>
                <a:gd name="T20" fmla="*/ 30 w 49"/>
                <a:gd name="T21" fmla="*/ 25 h 51"/>
                <a:gd name="T22" fmla="*/ 49 w 49"/>
                <a:gd name="T23" fmla="*/ 51 h 51"/>
                <a:gd name="T24" fmla="*/ 38 w 49"/>
                <a:gd name="T2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1">
                  <a:moveTo>
                    <a:pt x="38" y="51"/>
                  </a:moveTo>
                  <a:lnTo>
                    <a:pt x="24" y="30"/>
                  </a:lnTo>
                  <a:lnTo>
                    <a:pt x="11" y="51"/>
                  </a:lnTo>
                  <a:lnTo>
                    <a:pt x="0" y="51"/>
                  </a:lnTo>
                  <a:lnTo>
                    <a:pt x="18" y="25"/>
                  </a:lnTo>
                  <a:lnTo>
                    <a:pt x="1" y="0"/>
                  </a:lnTo>
                  <a:lnTo>
                    <a:pt x="12" y="0"/>
                  </a:lnTo>
                  <a:lnTo>
                    <a:pt x="25" y="19"/>
                  </a:lnTo>
                  <a:lnTo>
                    <a:pt x="37" y="0"/>
                  </a:lnTo>
                  <a:lnTo>
                    <a:pt x="48" y="0"/>
                  </a:lnTo>
                  <a:lnTo>
                    <a:pt x="30" y="25"/>
                  </a:lnTo>
                  <a:lnTo>
                    <a:pt x="49" y="51"/>
                  </a:lnTo>
                  <a:lnTo>
                    <a:pt x="38"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8" name="Freeform 55">
              <a:extLst>
                <a:ext uri="{FF2B5EF4-FFF2-40B4-BE49-F238E27FC236}">
                  <a16:creationId xmlns:a16="http://schemas.microsoft.com/office/drawing/2014/main" id="{6262A5DA-588E-44E3-D3E5-B27EFDFBA451}"/>
                </a:ext>
              </a:extLst>
            </p:cNvPr>
            <p:cNvSpPr>
              <a:spLocks noEditPoints="1"/>
            </p:cNvSpPr>
            <p:nvPr/>
          </p:nvSpPr>
          <p:spPr bwMode="auto">
            <a:xfrm>
              <a:off x="3763963" y="185738"/>
              <a:ext cx="77788" cy="114300"/>
            </a:xfrm>
            <a:custGeom>
              <a:avLst/>
              <a:gdLst>
                <a:gd name="T0" fmla="*/ 49 w 94"/>
                <a:gd name="T1" fmla="*/ 102 h 136"/>
                <a:gd name="T2" fmla="*/ 18 w 94"/>
                <a:gd name="T3" fmla="*/ 85 h 136"/>
                <a:gd name="T4" fmla="*/ 18 w 94"/>
                <a:gd name="T5" fmla="*/ 136 h 136"/>
                <a:gd name="T6" fmla="*/ 0 w 94"/>
                <a:gd name="T7" fmla="*/ 136 h 136"/>
                <a:gd name="T8" fmla="*/ 0 w 94"/>
                <a:gd name="T9" fmla="*/ 1 h 136"/>
                <a:gd name="T10" fmla="*/ 17 w 94"/>
                <a:gd name="T11" fmla="*/ 1 h 136"/>
                <a:gd name="T12" fmla="*/ 18 w 94"/>
                <a:gd name="T13" fmla="*/ 17 h 136"/>
                <a:gd name="T14" fmla="*/ 51 w 94"/>
                <a:gd name="T15" fmla="*/ 0 h 136"/>
                <a:gd name="T16" fmla="*/ 94 w 94"/>
                <a:gd name="T17" fmla="*/ 51 h 136"/>
                <a:gd name="T18" fmla="*/ 49 w 94"/>
                <a:gd name="T19" fmla="*/ 102 h 136"/>
                <a:gd name="T20" fmla="*/ 46 w 94"/>
                <a:gd name="T21" fmla="*/ 14 h 136"/>
                <a:gd name="T22" fmla="*/ 17 w 94"/>
                <a:gd name="T23" fmla="*/ 50 h 136"/>
                <a:gd name="T24" fmla="*/ 45 w 94"/>
                <a:gd name="T25" fmla="*/ 87 h 136"/>
                <a:gd name="T26" fmla="*/ 74 w 94"/>
                <a:gd name="T27" fmla="*/ 50 h 136"/>
                <a:gd name="T28" fmla="*/ 46 w 94"/>
                <a:gd name="T29" fmla="*/ 1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36">
                  <a:moveTo>
                    <a:pt x="49" y="102"/>
                  </a:moveTo>
                  <a:cubicBezTo>
                    <a:pt x="29" y="102"/>
                    <a:pt x="21" y="89"/>
                    <a:pt x="18" y="85"/>
                  </a:cubicBezTo>
                  <a:cubicBezTo>
                    <a:pt x="18" y="136"/>
                    <a:pt x="18" y="136"/>
                    <a:pt x="18" y="136"/>
                  </a:cubicBezTo>
                  <a:cubicBezTo>
                    <a:pt x="0" y="136"/>
                    <a:pt x="0" y="136"/>
                    <a:pt x="0" y="136"/>
                  </a:cubicBezTo>
                  <a:cubicBezTo>
                    <a:pt x="0" y="1"/>
                    <a:pt x="0" y="1"/>
                    <a:pt x="0" y="1"/>
                  </a:cubicBezTo>
                  <a:cubicBezTo>
                    <a:pt x="17" y="1"/>
                    <a:pt x="17" y="1"/>
                    <a:pt x="17" y="1"/>
                  </a:cubicBezTo>
                  <a:cubicBezTo>
                    <a:pt x="18" y="17"/>
                    <a:pt x="18" y="17"/>
                    <a:pt x="18" y="17"/>
                  </a:cubicBezTo>
                  <a:cubicBezTo>
                    <a:pt x="20" y="15"/>
                    <a:pt x="30" y="0"/>
                    <a:pt x="51" y="0"/>
                  </a:cubicBezTo>
                  <a:cubicBezTo>
                    <a:pt x="78" y="0"/>
                    <a:pt x="94" y="21"/>
                    <a:pt x="94" y="51"/>
                  </a:cubicBezTo>
                  <a:cubicBezTo>
                    <a:pt x="93" y="81"/>
                    <a:pt x="75" y="102"/>
                    <a:pt x="49" y="102"/>
                  </a:cubicBezTo>
                  <a:close/>
                  <a:moveTo>
                    <a:pt x="46" y="14"/>
                  </a:moveTo>
                  <a:cubicBezTo>
                    <a:pt x="29" y="14"/>
                    <a:pt x="17" y="31"/>
                    <a:pt x="17" y="50"/>
                  </a:cubicBezTo>
                  <a:cubicBezTo>
                    <a:pt x="17" y="70"/>
                    <a:pt x="28" y="87"/>
                    <a:pt x="45" y="87"/>
                  </a:cubicBezTo>
                  <a:cubicBezTo>
                    <a:pt x="62" y="87"/>
                    <a:pt x="74" y="70"/>
                    <a:pt x="74" y="50"/>
                  </a:cubicBezTo>
                  <a:cubicBezTo>
                    <a:pt x="74" y="31"/>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9" name="Freeform 56">
              <a:extLst>
                <a:ext uri="{FF2B5EF4-FFF2-40B4-BE49-F238E27FC236}">
                  <a16:creationId xmlns:a16="http://schemas.microsoft.com/office/drawing/2014/main" id="{35512E43-0E79-8BBC-F997-A442D44277DD}"/>
                </a:ext>
              </a:extLst>
            </p:cNvPr>
            <p:cNvSpPr>
              <a:spLocks noEditPoints="1"/>
            </p:cNvSpPr>
            <p:nvPr/>
          </p:nvSpPr>
          <p:spPr bwMode="auto">
            <a:xfrm>
              <a:off x="3852863"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5"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0" name="Freeform 57">
              <a:extLst>
                <a:ext uri="{FF2B5EF4-FFF2-40B4-BE49-F238E27FC236}">
                  <a16:creationId xmlns:a16="http://schemas.microsoft.com/office/drawing/2014/main" id="{FEF6EF1B-2A95-0FAE-281F-3A8B2AACAC0B}"/>
                </a:ext>
              </a:extLst>
            </p:cNvPr>
            <p:cNvSpPr>
              <a:spLocks/>
            </p:cNvSpPr>
            <p:nvPr/>
          </p:nvSpPr>
          <p:spPr bwMode="auto">
            <a:xfrm>
              <a:off x="3946526" y="185738"/>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 name="Freeform 58">
              <a:extLst>
                <a:ext uri="{FF2B5EF4-FFF2-40B4-BE49-F238E27FC236}">
                  <a16:creationId xmlns:a16="http://schemas.microsoft.com/office/drawing/2014/main" id="{AF31A35E-7433-891D-44E8-BEA36D454EE3}"/>
                </a:ext>
              </a:extLst>
            </p:cNvPr>
            <p:cNvSpPr>
              <a:spLocks noEditPoints="1"/>
            </p:cNvSpPr>
            <p:nvPr/>
          </p:nvSpPr>
          <p:spPr bwMode="auto">
            <a:xfrm>
              <a:off x="4005263" y="150813"/>
              <a:ext cx="20638" cy="119063"/>
            </a:xfrm>
            <a:custGeom>
              <a:avLst/>
              <a:gdLst>
                <a:gd name="T0" fmla="*/ 13 w 26"/>
                <a:gd name="T1" fmla="*/ 25 h 144"/>
                <a:gd name="T2" fmla="*/ 0 w 26"/>
                <a:gd name="T3" fmla="*/ 13 h 144"/>
                <a:gd name="T4" fmla="*/ 13 w 26"/>
                <a:gd name="T5" fmla="*/ 0 h 144"/>
                <a:gd name="T6" fmla="*/ 26 w 26"/>
                <a:gd name="T7" fmla="*/ 12 h 144"/>
                <a:gd name="T8" fmla="*/ 13 w 26"/>
                <a:gd name="T9" fmla="*/ 25 h 144"/>
                <a:gd name="T10" fmla="*/ 3 w 26"/>
                <a:gd name="T11" fmla="*/ 144 h 144"/>
                <a:gd name="T12" fmla="*/ 3 w 26"/>
                <a:gd name="T13" fmla="*/ 45 h 144"/>
                <a:gd name="T14" fmla="*/ 22 w 26"/>
                <a:gd name="T15" fmla="*/ 45 h 144"/>
                <a:gd name="T16" fmla="*/ 22 w 26"/>
                <a:gd name="T17" fmla="*/ 144 h 144"/>
                <a:gd name="T18" fmla="*/ 3 w 26"/>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4">
                  <a:moveTo>
                    <a:pt x="13" y="25"/>
                  </a:moveTo>
                  <a:cubicBezTo>
                    <a:pt x="6" y="25"/>
                    <a:pt x="0" y="20"/>
                    <a:pt x="0" y="13"/>
                  </a:cubicBezTo>
                  <a:cubicBezTo>
                    <a:pt x="0" y="6"/>
                    <a:pt x="6" y="0"/>
                    <a:pt x="13" y="0"/>
                  </a:cubicBezTo>
                  <a:cubicBezTo>
                    <a:pt x="20" y="0"/>
                    <a:pt x="26" y="6"/>
                    <a:pt x="26" y="12"/>
                  </a:cubicBezTo>
                  <a:cubicBezTo>
                    <a:pt x="26" y="19"/>
                    <a:pt x="20" y="25"/>
                    <a:pt x="13"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2" name="Freeform 59">
              <a:extLst>
                <a:ext uri="{FF2B5EF4-FFF2-40B4-BE49-F238E27FC236}">
                  <a16:creationId xmlns:a16="http://schemas.microsoft.com/office/drawing/2014/main" id="{011AEB08-8C96-F19B-82E4-848E1AED67AD}"/>
                </a:ext>
              </a:extLst>
            </p:cNvPr>
            <p:cNvSpPr>
              <a:spLocks noEditPoints="1"/>
            </p:cNvSpPr>
            <p:nvPr/>
          </p:nvSpPr>
          <p:spPr bwMode="auto">
            <a:xfrm>
              <a:off x="4041776"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 name="Freeform 60">
              <a:extLst>
                <a:ext uri="{FF2B5EF4-FFF2-40B4-BE49-F238E27FC236}">
                  <a16:creationId xmlns:a16="http://schemas.microsoft.com/office/drawing/2014/main" id="{131EA098-7609-E572-FDAB-89536CA9855D}"/>
                </a:ext>
              </a:extLst>
            </p:cNvPr>
            <p:cNvSpPr>
              <a:spLocks/>
            </p:cNvSpPr>
            <p:nvPr/>
          </p:nvSpPr>
          <p:spPr bwMode="auto">
            <a:xfrm>
              <a:off x="4135438" y="185738"/>
              <a:ext cx="69850" cy="84138"/>
            </a:xfrm>
            <a:custGeom>
              <a:avLst/>
              <a:gdLst>
                <a:gd name="T0" fmla="*/ 65 w 84"/>
                <a:gd name="T1" fmla="*/ 101 h 101"/>
                <a:gd name="T2" fmla="*/ 65 w 84"/>
                <a:gd name="T3" fmla="*/ 41 h 101"/>
                <a:gd name="T4" fmla="*/ 45 w 84"/>
                <a:gd name="T5" fmla="*/ 16 h 101"/>
                <a:gd name="T6" fmla="*/ 19 w 84"/>
                <a:gd name="T7" fmla="*/ 41 h 101"/>
                <a:gd name="T8" fmla="*/ 19 w 84"/>
                <a:gd name="T9" fmla="*/ 101 h 101"/>
                <a:gd name="T10" fmla="*/ 0 w 84"/>
                <a:gd name="T11" fmla="*/ 101 h 101"/>
                <a:gd name="T12" fmla="*/ 0 w 84"/>
                <a:gd name="T13" fmla="*/ 2 h 101"/>
                <a:gd name="T14" fmla="*/ 18 w 84"/>
                <a:gd name="T15" fmla="*/ 2 h 101"/>
                <a:gd name="T16" fmla="*/ 19 w 84"/>
                <a:gd name="T17" fmla="*/ 20 h 101"/>
                <a:gd name="T18" fmla="*/ 52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1"/>
                    <a:pt x="65" y="41"/>
                    <a:pt x="65" y="41"/>
                  </a:cubicBezTo>
                  <a:cubicBezTo>
                    <a:pt x="65" y="26"/>
                    <a:pt x="60" y="16"/>
                    <a:pt x="45" y="16"/>
                  </a:cubicBezTo>
                  <a:cubicBezTo>
                    <a:pt x="30" y="16"/>
                    <a:pt x="21" y="32"/>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2"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4" name="Freeform 61">
              <a:extLst>
                <a:ext uri="{FF2B5EF4-FFF2-40B4-BE49-F238E27FC236}">
                  <a16:creationId xmlns:a16="http://schemas.microsoft.com/office/drawing/2014/main" id="{8CB86734-E125-A2B2-51F8-7EC52DBF269F}"/>
                </a:ext>
              </a:extLst>
            </p:cNvPr>
            <p:cNvSpPr>
              <a:spLocks/>
            </p:cNvSpPr>
            <p:nvPr/>
          </p:nvSpPr>
          <p:spPr bwMode="auto">
            <a:xfrm>
              <a:off x="4221163" y="185738"/>
              <a:ext cx="71438" cy="85725"/>
            </a:xfrm>
            <a:custGeom>
              <a:avLst/>
              <a:gdLst>
                <a:gd name="T0" fmla="*/ 76 w 86"/>
                <a:gd name="T1" fmla="*/ 28 h 103"/>
                <a:gd name="T2" fmla="*/ 51 w 86"/>
                <a:gd name="T3" fmla="*/ 15 h 103"/>
                <a:gd name="T4" fmla="*/ 20 w 86"/>
                <a:gd name="T5" fmla="*/ 51 h 103"/>
                <a:gd name="T6" fmla="*/ 50 w 86"/>
                <a:gd name="T7" fmla="*/ 86 h 103"/>
                <a:gd name="T8" fmla="*/ 76 w 86"/>
                <a:gd name="T9" fmla="*/ 73 h 103"/>
                <a:gd name="T10" fmla="*/ 86 w 86"/>
                <a:gd name="T11" fmla="*/ 85 h 103"/>
                <a:gd name="T12" fmla="*/ 47 w 86"/>
                <a:gd name="T13" fmla="*/ 103 h 103"/>
                <a:gd name="T14" fmla="*/ 0 w 86"/>
                <a:gd name="T15" fmla="*/ 51 h 103"/>
                <a:gd name="T16" fmla="*/ 48 w 86"/>
                <a:gd name="T17" fmla="*/ 0 h 103"/>
                <a:gd name="T18" fmla="*/ 85 w 86"/>
                <a:gd name="T19" fmla="*/ 17 h 103"/>
                <a:gd name="T20" fmla="*/ 76 w 86"/>
                <a:gd name="T21" fmla="*/ 28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6" h="103">
                  <a:moveTo>
                    <a:pt x="76" y="28"/>
                  </a:moveTo>
                  <a:cubicBezTo>
                    <a:pt x="76" y="28"/>
                    <a:pt x="67" y="15"/>
                    <a:pt x="51" y="15"/>
                  </a:cubicBezTo>
                  <a:cubicBezTo>
                    <a:pt x="34" y="15"/>
                    <a:pt x="20" y="27"/>
                    <a:pt x="20" y="51"/>
                  </a:cubicBezTo>
                  <a:cubicBezTo>
                    <a:pt x="20" y="75"/>
                    <a:pt x="34" y="86"/>
                    <a:pt x="50" y="86"/>
                  </a:cubicBezTo>
                  <a:cubicBezTo>
                    <a:pt x="66" y="86"/>
                    <a:pt x="76" y="74"/>
                    <a:pt x="76" y="73"/>
                  </a:cubicBezTo>
                  <a:cubicBezTo>
                    <a:pt x="86" y="85"/>
                    <a:pt x="86" y="85"/>
                    <a:pt x="86" y="85"/>
                  </a:cubicBezTo>
                  <a:cubicBezTo>
                    <a:pt x="85" y="86"/>
                    <a:pt x="74" y="103"/>
                    <a:pt x="47" y="103"/>
                  </a:cubicBezTo>
                  <a:cubicBezTo>
                    <a:pt x="21" y="103"/>
                    <a:pt x="0" y="83"/>
                    <a:pt x="0" y="51"/>
                  </a:cubicBezTo>
                  <a:cubicBezTo>
                    <a:pt x="0" y="19"/>
                    <a:pt x="22" y="0"/>
                    <a:pt x="48" y="0"/>
                  </a:cubicBezTo>
                  <a:cubicBezTo>
                    <a:pt x="74" y="0"/>
                    <a:pt x="84" y="16"/>
                    <a:pt x="85" y="17"/>
                  </a:cubicBezTo>
                  <a:lnTo>
                    <a:pt x="76"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 name="Freeform 62">
              <a:extLst>
                <a:ext uri="{FF2B5EF4-FFF2-40B4-BE49-F238E27FC236}">
                  <a16:creationId xmlns:a16="http://schemas.microsoft.com/office/drawing/2014/main" id="{E2BA6FAC-BC0B-955C-76C2-7569276E7C26}"/>
                </a:ext>
              </a:extLst>
            </p:cNvPr>
            <p:cNvSpPr>
              <a:spLocks noEditPoints="1"/>
            </p:cNvSpPr>
            <p:nvPr/>
          </p:nvSpPr>
          <p:spPr bwMode="auto">
            <a:xfrm>
              <a:off x="43037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1"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 name="Rectangle 63">
              <a:extLst>
                <a:ext uri="{FF2B5EF4-FFF2-40B4-BE49-F238E27FC236}">
                  <a16:creationId xmlns:a16="http://schemas.microsoft.com/office/drawing/2014/main" id="{8B1668FC-ED11-4E5F-5CD7-B8AECBE72E88}"/>
                </a:ext>
              </a:extLst>
            </p:cNvPr>
            <p:cNvSpPr>
              <a:spLocks noChangeArrowheads="1"/>
            </p:cNvSpPr>
            <p:nvPr/>
          </p:nvSpPr>
          <p:spPr bwMode="auto">
            <a:xfrm>
              <a:off x="2271713" y="-269875"/>
              <a:ext cx="12700" cy="7731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 name="Oval 64">
              <a:extLst>
                <a:ext uri="{FF2B5EF4-FFF2-40B4-BE49-F238E27FC236}">
                  <a16:creationId xmlns:a16="http://schemas.microsoft.com/office/drawing/2014/main" id="{E764F59C-9348-969F-DC4C-91400D94748F}"/>
                </a:ext>
              </a:extLst>
            </p:cNvPr>
            <p:cNvSpPr>
              <a:spLocks noChangeArrowheads="1"/>
            </p:cNvSpPr>
            <p:nvPr/>
          </p:nvSpPr>
          <p:spPr bwMode="auto">
            <a:xfrm>
              <a:off x="911226" y="-279400"/>
              <a:ext cx="119063" cy="1206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8" name="Oval 65">
              <a:extLst>
                <a:ext uri="{FF2B5EF4-FFF2-40B4-BE49-F238E27FC236}">
                  <a16:creationId xmlns:a16="http://schemas.microsoft.com/office/drawing/2014/main" id="{0C6CC64C-557B-7855-41F2-B4CCE30CCF03}"/>
                </a:ext>
              </a:extLst>
            </p:cNvPr>
            <p:cNvSpPr>
              <a:spLocks noChangeArrowheads="1"/>
            </p:cNvSpPr>
            <p:nvPr/>
          </p:nvSpPr>
          <p:spPr bwMode="auto">
            <a:xfrm>
              <a:off x="752476" y="-269875"/>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9" name="Oval 66">
              <a:extLst>
                <a:ext uri="{FF2B5EF4-FFF2-40B4-BE49-F238E27FC236}">
                  <a16:creationId xmlns:a16="http://schemas.microsoft.com/office/drawing/2014/main" id="{6F43F3D1-B8CB-54F6-36F7-16314257D69B}"/>
                </a:ext>
              </a:extLst>
            </p:cNvPr>
            <p:cNvSpPr>
              <a:spLocks noChangeArrowheads="1"/>
            </p:cNvSpPr>
            <p:nvPr/>
          </p:nvSpPr>
          <p:spPr bwMode="auto">
            <a:xfrm>
              <a:off x="919163" y="-103188"/>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0" name="Oval 67">
              <a:extLst>
                <a:ext uri="{FF2B5EF4-FFF2-40B4-BE49-F238E27FC236}">
                  <a16:creationId xmlns:a16="http://schemas.microsoft.com/office/drawing/2014/main" id="{92E571BB-D352-2156-6D4A-C44BE8B1DEC3}"/>
                </a:ext>
              </a:extLst>
            </p:cNvPr>
            <p:cNvSpPr>
              <a:spLocks noChangeArrowheads="1"/>
            </p:cNvSpPr>
            <p:nvPr/>
          </p:nvSpPr>
          <p:spPr bwMode="auto">
            <a:xfrm>
              <a:off x="927101" y="53975"/>
              <a:ext cx="85725"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1" name="Oval 68">
              <a:extLst>
                <a:ext uri="{FF2B5EF4-FFF2-40B4-BE49-F238E27FC236}">
                  <a16:creationId xmlns:a16="http://schemas.microsoft.com/office/drawing/2014/main" id="{7A8957F8-68A4-3EE6-C67A-79E4C3B0E740}"/>
                </a:ext>
              </a:extLst>
            </p:cNvPr>
            <p:cNvSpPr>
              <a:spLocks noChangeArrowheads="1"/>
            </p:cNvSpPr>
            <p:nvPr/>
          </p:nvSpPr>
          <p:spPr bwMode="auto">
            <a:xfrm>
              <a:off x="760413" y="-95250"/>
              <a:ext cx="87313"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2" name="Oval 69">
              <a:extLst>
                <a:ext uri="{FF2B5EF4-FFF2-40B4-BE49-F238E27FC236}">
                  <a16:creationId xmlns:a16="http://schemas.microsoft.com/office/drawing/2014/main" id="{E37C8ED8-118C-127C-C8D8-93DB49103625}"/>
                </a:ext>
              </a:extLst>
            </p:cNvPr>
            <p:cNvSpPr>
              <a:spLocks noChangeArrowheads="1"/>
            </p:cNvSpPr>
            <p:nvPr/>
          </p:nvSpPr>
          <p:spPr bwMode="auto">
            <a:xfrm>
              <a:off x="611188" y="-261938"/>
              <a:ext cx="85725"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 name="TextBox 2">
            <a:extLst>
              <a:ext uri="{FF2B5EF4-FFF2-40B4-BE49-F238E27FC236}">
                <a16:creationId xmlns:a16="http://schemas.microsoft.com/office/drawing/2014/main" id="{BFFC5C2C-B337-3578-4DEF-5FA5EAEA706D}"/>
              </a:ext>
            </a:extLst>
          </p:cNvPr>
          <p:cNvSpPr txBox="1"/>
          <p:nvPr/>
        </p:nvSpPr>
        <p:spPr>
          <a:xfrm>
            <a:off x="1516830" y="6334188"/>
            <a:ext cx="5719046" cy="153888"/>
          </a:xfrm>
          <a:prstGeom prst="rect">
            <a:avLst/>
          </a:prstGeom>
          <a:noFill/>
        </p:spPr>
        <p:txBody>
          <a:bodyPr wrap="square" lIns="0" tIns="0" rIns="0" bIns="0" rtlCol="0">
            <a:spAutoFit/>
          </a:bodyPr>
          <a:lstStyle/>
          <a:p>
            <a:pPr algn="ctr"/>
            <a:r>
              <a:rPr lang="en-US" sz="1000" dirty="0">
                <a:solidFill>
                  <a:schemeClr val="bg1"/>
                </a:solidFill>
              </a:rPr>
              <a:t>Includes content supplied by Sales Benchmark Index; Copyright © Sales Benchmark Index, 2022</a:t>
            </a:r>
          </a:p>
        </p:txBody>
      </p:sp>
    </p:spTree>
    <p:extLst>
      <p:ext uri="{BB962C8B-B14F-4D97-AF65-F5344CB8AC3E}">
        <p14:creationId xmlns:p14="http://schemas.microsoft.com/office/powerpoint/2010/main" val="21391015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2_Title Slide blue dots bkdg">
    <p:bg>
      <p:bgPr>
        <a:solidFill>
          <a:schemeClr val="accent1"/>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64658552-6E07-9117-0CA9-3B60B698736B}"/>
              </a:ext>
            </a:extLst>
          </p:cNvPr>
          <p:cNvGraphicFramePr>
            <a:graphicFrameLocks noChangeAspect="1"/>
          </p:cNvGraphicFramePr>
          <p:nvPr>
            <p:custDataLst>
              <p:tags r:id="rId1"/>
            </p:custDataLst>
            <p:extLst>
              <p:ext uri="{D42A27DB-BD31-4B8C-83A1-F6EECF244321}">
                <p14:modId xmlns:p14="http://schemas.microsoft.com/office/powerpoint/2010/main" val="140665089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4" name="Object 3" hidden="1">
                        <a:extLst>
                          <a:ext uri="{FF2B5EF4-FFF2-40B4-BE49-F238E27FC236}">
                            <a16:creationId xmlns:a16="http://schemas.microsoft.com/office/drawing/2014/main" id="{64658552-6E07-9117-0CA9-3B60B698736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5" name="Picture 4" descr="A picture containing text, night, road, dark&#10;&#10;Description automatically generated">
            <a:extLst>
              <a:ext uri="{FF2B5EF4-FFF2-40B4-BE49-F238E27FC236}">
                <a16:creationId xmlns:a16="http://schemas.microsoft.com/office/drawing/2014/main" id="{8D58678D-5B64-3781-4493-30D95C9EDAB0}"/>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9C5F5AEC-749C-44CA-94C1-9495903C3571}"/>
              </a:ext>
            </a:extLst>
          </p:cNvPr>
          <p:cNvSpPr>
            <a:spLocks noGrp="1"/>
          </p:cNvSpPr>
          <p:nvPr>
            <p:ph type="ctrTitle"/>
          </p:nvPr>
        </p:nvSpPr>
        <p:spPr>
          <a:xfrm>
            <a:off x="1516830" y="2523757"/>
            <a:ext cx="9139234" cy="664797"/>
          </a:xfrm>
        </p:spPr>
        <p:txBody>
          <a:bodyPr vert="horz" lIns="91440" tIns="91440" rIns="91440" bIns="91440" anchor="ctr">
            <a:noAutofit/>
          </a:bodyPr>
          <a:lstStyle>
            <a:lvl1pPr algn="l">
              <a:defRPr sz="3600">
                <a:solidFill>
                  <a:schemeClr val="bg1"/>
                </a:solidFill>
              </a:defRPr>
            </a:lvl1pPr>
          </a:lstStyle>
          <a:p>
            <a:r>
              <a:rPr lang="en-US"/>
              <a:t>Click to edit Master title style</a:t>
            </a:r>
            <a:endParaRPr lang="en-US" dirty="0"/>
          </a:p>
        </p:txBody>
      </p:sp>
      <p:sp>
        <p:nvSpPr>
          <p:cNvPr id="82" name="Text Placeholder 81">
            <a:extLst>
              <a:ext uri="{FF2B5EF4-FFF2-40B4-BE49-F238E27FC236}">
                <a16:creationId xmlns:a16="http://schemas.microsoft.com/office/drawing/2014/main" id="{B020BF28-FA10-43DE-B2FD-965A7D8594C0}"/>
              </a:ext>
            </a:extLst>
          </p:cNvPr>
          <p:cNvSpPr>
            <a:spLocks noGrp="1"/>
          </p:cNvSpPr>
          <p:nvPr>
            <p:ph type="body" sz="quarter" idx="13"/>
          </p:nvPr>
        </p:nvSpPr>
        <p:spPr>
          <a:xfrm>
            <a:off x="1520386" y="3998279"/>
            <a:ext cx="4586287" cy="323850"/>
          </a:xfrm>
        </p:spPr>
        <p:txBody>
          <a:bodyPr lIns="91440" tIns="91440" rIns="91440" bIns="91440" anchor="ctr"/>
          <a:lstStyle>
            <a:lvl1pPr>
              <a:defRPr b="0">
                <a:solidFill>
                  <a:schemeClr val="bg1"/>
                </a:solidFill>
              </a:defRPr>
            </a:lvl1pPr>
          </a:lstStyle>
          <a:p>
            <a:pPr lvl="0"/>
            <a:r>
              <a:rPr lang="en-US"/>
              <a:t>Click to edit Master text styles</a:t>
            </a:r>
          </a:p>
        </p:txBody>
      </p:sp>
      <p:sp>
        <p:nvSpPr>
          <p:cNvPr id="83" name="Subtitle 2">
            <a:extLst>
              <a:ext uri="{FF2B5EF4-FFF2-40B4-BE49-F238E27FC236}">
                <a16:creationId xmlns:a16="http://schemas.microsoft.com/office/drawing/2014/main" id="{CA420EE9-07D0-49A0-A796-E6EAA8EBDB96}"/>
              </a:ext>
            </a:extLst>
          </p:cNvPr>
          <p:cNvSpPr>
            <a:spLocks noGrp="1"/>
          </p:cNvSpPr>
          <p:nvPr>
            <p:ph type="subTitle" idx="1"/>
          </p:nvPr>
        </p:nvSpPr>
        <p:spPr>
          <a:xfrm>
            <a:off x="1516830" y="3444432"/>
            <a:ext cx="9139234" cy="297969"/>
          </a:xfrm>
        </p:spPr>
        <p:txBody>
          <a:bodyPr vert="horz" lIns="91440" tIns="91440" rIns="91440" bIns="91440" rtlCol="0" anchor="ctr">
            <a:noAutofit/>
          </a:bodyPr>
          <a:lstStyle>
            <a:lvl1pPr>
              <a:defRPr lang="en-US" sz="2200" b="0" dirty="0">
                <a:solidFill>
                  <a:schemeClr val="bg1"/>
                </a:solidFill>
              </a:defRPr>
            </a:lvl1pPr>
          </a:lstStyle>
          <a:p>
            <a:pPr lvl="0"/>
            <a:r>
              <a:rPr lang="en-US"/>
              <a:t>Click to edit Master subtitle style</a:t>
            </a:r>
            <a:endParaRPr lang="en-US" dirty="0"/>
          </a:p>
        </p:txBody>
      </p:sp>
      <p:grpSp>
        <p:nvGrpSpPr>
          <p:cNvPr id="148" name="Group 147">
            <a:extLst>
              <a:ext uri="{FF2B5EF4-FFF2-40B4-BE49-F238E27FC236}">
                <a16:creationId xmlns:a16="http://schemas.microsoft.com/office/drawing/2014/main" id="{AF47BE45-9A6B-F77A-A246-E9AD74AC3E05}"/>
              </a:ext>
            </a:extLst>
          </p:cNvPr>
          <p:cNvGrpSpPr>
            <a:grpSpLocks noChangeAspect="1"/>
          </p:cNvGrpSpPr>
          <p:nvPr/>
        </p:nvGrpSpPr>
        <p:grpSpPr>
          <a:xfrm>
            <a:off x="702214" y="780933"/>
            <a:ext cx="3494345" cy="745107"/>
            <a:chOff x="611188" y="-279400"/>
            <a:chExt cx="3767138" cy="803275"/>
          </a:xfrm>
          <a:solidFill>
            <a:schemeClr val="bg1"/>
          </a:solidFill>
        </p:grpSpPr>
        <p:sp>
          <p:nvSpPr>
            <p:cNvPr id="149" name="Freeform 5">
              <a:extLst>
                <a:ext uri="{FF2B5EF4-FFF2-40B4-BE49-F238E27FC236}">
                  <a16:creationId xmlns:a16="http://schemas.microsoft.com/office/drawing/2014/main" id="{5C5B487B-3C0A-CD7C-49B9-906DAA6B051C}"/>
                </a:ext>
              </a:extLst>
            </p:cNvPr>
            <p:cNvSpPr>
              <a:spLocks noEditPoints="1"/>
            </p:cNvSpPr>
            <p:nvPr/>
          </p:nvSpPr>
          <p:spPr bwMode="auto">
            <a:xfrm>
              <a:off x="1885951" y="438150"/>
              <a:ext cx="60325" cy="63500"/>
            </a:xfrm>
            <a:custGeom>
              <a:avLst/>
              <a:gdLst>
                <a:gd name="T0" fmla="*/ 36 w 73"/>
                <a:gd name="T1" fmla="*/ 0 h 78"/>
                <a:gd name="T2" fmla="*/ 10 w 73"/>
                <a:gd name="T3" fmla="*/ 10 h 78"/>
                <a:gd name="T4" fmla="*/ 0 w 73"/>
                <a:gd name="T5" fmla="*/ 39 h 78"/>
                <a:gd name="T6" fmla="*/ 10 w 73"/>
                <a:gd name="T7" fmla="*/ 67 h 78"/>
                <a:gd name="T8" fmla="*/ 36 w 73"/>
                <a:gd name="T9" fmla="*/ 78 h 78"/>
                <a:gd name="T10" fmla="*/ 63 w 73"/>
                <a:gd name="T11" fmla="*/ 67 h 78"/>
                <a:gd name="T12" fmla="*/ 73 w 73"/>
                <a:gd name="T13" fmla="*/ 39 h 78"/>
                <a:gd name="T14" fmla="*/ 63 w 73"/>
                <a:gd name="T15" fmla="*/ 10 h 78"/>
                <a:gd name="T16" fmla="*/ 36 w 73"/>
                <a:gd name="T17" fmla="*/ 0 h 78"/>
                <a:gd name="T18" fmla="*/ 52 w 73"/>
                <a:gd name="T19" fmla="*/ 59 h 78"/>
                <a:gd name="T20" fmla="*/ 36 w 73"/>
                <a:gd name="T21" fmla="*/ 66 h 78"/>
                <a:gd name="T22" fmla="*/ 20 w 73"/>
                <a:gd name="T23" fmla="*/ 59 h 78"/>
                <a:gd name="T24" fmla="*/ 15 w 73"/>
                <a:gd name="T25" fmla="*/ 39 h 78"/>
                <a:gd name="T26" fmla="*/ 21 w 73"/>
                <a:gd name="T27" fmla="*/ 19 h 78"/>
                <a:gd name="T28" fmla="*/ 36 w 73"/>
                <a:gd name="T29" fmla="*/ 11 h 78"/>
                <a:gd name="T30" fmla="*/ 52 w 73"/>
                <a:gd name="T31" fmla="*/ 19 h 78"/>
                <a:gd name="T32" fmla="*/ 58 w 73"/>
                <a:gd name="T33" fmla="*/ 39 h 78"/>
                <a:gd name="T34" fmla="*/ 52 w 73"/>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 h="78">
                  <a:moveTo>
                    <a:pt x="36" y="0"/>
                  </a:moveTo>
                  <a:cubicBezTo>
                    <a:pt x="25" y="0"/>
                    <a:pt x="17" y="3"/>
                    <a:pt x="10" y="10"/>
                  </a:cubicBezTo>
                  <a:cubicBezTo>
                    <a:pt x="3" y="17"/>
                    <a:pt x="0" y="27"/>
                    <a:pt x="0" y="39"/>
                  </a:cubicBezTo>
                  <a:cubicBezTo>
                    <a:pt x="0" y="51"/>
                    <a:pt x="3" y="60"/>
                    <a:pt x="10" y="67"/>
                  </a:cubicBezTo>
                  <a:cubicBezTo>
                    <a:pt x="17" y="74"/>
                    <a:pt x="25" y="78"/>
                    <a:pt x="36" y="78"/>
                  </a:cubicBezTo>
                  <a:cubicBezTo>
                    <a:pt x="47" y="78"/>
                    <a:pt x="56" y="74"/>
                    <a:pt x="63" y="67"/>
                  </a:cubicBezTo>
                  <a:cubicBezTo>
                    <a:pt x="69" y="60"/>
                    <a:pt x="73" y="51"/>
                    <a:pt x="73" y="39"/>
                  </a:cubicBezTo>
                  <a:cubicBezTo>
                    <a:pt x="73" y="27"/>
                    <a:pt x="69" y="17"/>
                    <a:pt x="63"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1" y="19"/>
                  </a:cubicBezTo>
                  <a:cubicBezTo>
                    <a:pt x="24" y="14"/>
                    <a:pt x="30" y="11"/>
                    <a:pt x="36" y="11"/>
                  </a:cubicBezTo>
                  <a:cubicBezTo>
                    <a:pt x="43" y="11"/>
                    <a:pt x="48" y="14"/>
                    <a:pt x="52" y="19"/>
                  </a:cubicBezTo>
                  <a:cubicBezTo>
                    <a:pt x="56" y="24"/>
                    <a:pt x="58" y="30"/>
                    <a:pt x="58" y="39"/>
                  </a:cubicBezTo>
                  <a:cubicBezTo>
                    <a:pt x="58" y="47"/>
                    <a:pt x="56" y="54"/>
                    <a:pt x="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 name="Freeform 6">
              <a:extLst>
                <a:ext uri="{FF2B5EF4-FFF2-40B4-BE49-F238E27FC236}">
                  <a16:creationId xmlns:a16="http://schemas.microsoft.com/office/drawing/2014/main" id="{FC002D50-1258-94CD-A4CA-8EF05842095A}"/>
                </a:ext>
              </a:extLst>
            </p:cNvPr>
            <p:cNvSpPr>
              <a:spLocks/>
            </p:cNvSpPr>
            <p:nvPr/>
          </p:nvSpPr>
          <p:spPr bwMode="auto">
            <a:xfrm>
              <a:off x="1152526" y="414338"/>
              <a:ext cx="74613" cy="87313"/>
            </a:xfrm>
            <a:custGeom>
              <a:avLst/>
              <a:gdLst>
                <a:gd name="T0" fmla="*/ 50 w 89"/>
                <a:gd name="T1" fmla="*/ 62 h 106"/>
                <a:gd name="T2" fmla="*/ 75 w 89"/>
                <a:gd name="T3" fmla="*/ 62 h 106"/>
                <a:gd name="T4" fmla="*/ 75 w 89"/>
                <a:gd name="T5" fmla="*/ 80 h 106"/>
                <a:gd name="T6" fmla="*/ 74 w 89"/>
                <a:gd name="T7" fmla="*/ 81 h 106"/>
                <a:gd name="T8" fmla="*/ 71 w 89"/>
                <a:gd name="T9" fmla="*/ 84 h 106"/>
                <a:gd name="T10" fmla="*/ 66 w 89"/>
                <a:gd name="T11" fmla="*/ 88 h 106"/>
                <a:gd name="T12" fmla="*/ 58 w 89"/>
                <a:gd name="T13" fmla="*/ 91 h 106"/>
                <a:gd name="T14" fmla="*/ 48 w 89"/>
                <a:gd name="T15" fmla="*/ 92 h 106"/>
                <a:gd name="T16" fmla="*/ 24 w 89"/>
                <a:gd name="T17" fmla="*/ 82 h 106"/>
                <a:gd name="T18" fmla="*/ 15 w 89"/>
                <a:gd name="T19" fmla="*/ 52 h 106"/>
                <a:gd name="T20" fmla="*/ 25 w 89"/>
                <a:gd name="T21" fmla="*/ 23 h 106"/>
                <a:gd name="T22" fmla="*/ 48 w 89"/>
                <a:gd name="T23" fmla="*/ 13 h 106"/>
                <a:gd name="T24" fmla="*/ 57 w 89"/>
                <a:gd name="T25" fmla="*/ 14 h 106"/>
                <a:gd name="T26" fmla="*/ 64 w 89"/>
                <a:gd name="T27" fmla="*/ 16 h 106"/>
                <a:gd name="T28" fmla="*/ 69 w 89"/>
                <a:gd name="T29" fmla="*/ 19 h 106"/>
                <a:gd name="T30" fmla="*/ 73 w 89"/>
                <a:gd name="T31" fmla="*/ 23 h 106"/>
                <a:gd name="T32" fmla="*/ 75 w 89"/>
                <a:gd name="T33" fmla="*/ 26 h 106"/>
                <a:gd name="T34" fmla="*/ 76 w 89"/>
                <a:gd name="T35" fmla="*/ 27 h 106"/>
                <a:gd name="T36" fmla="*/ 86 w 89"/>
                <a:gd name="T37" fmla="*/ 18 h 106"/>
                <a:gd name="T38" fmla="*/ 48 w 89"/>
                <a:gd name="T39" fmla="*/ 0 h 106"/>
                <a:gd name="T40" fmla="*/ 14 w 89"/>
                <a:gd name="T41" fmla="*/ 14 h 106"/>
                <a:gd name="T42" fmla="*/ 0 w 89"/>
                <a:gd name="T43" fmla="*/ 52 h 106"/>
                <a:gd name="T44" fmla="*/ 13 w 89"/>
                <a:gd name="T45" fmla="*/ 91 h 106"/>
                <a:gd name="T46" fmla="*/ 45 w 89"/>
                <a:gd name="T47" fmla="*/ 106 h 106"/>
                <a:gd name="T48" fmla="*/ 57 w 89"/>
                <a:gd name="T49" fmla="*/ 104 h 106"/>
                <a:gd name="T50" fmla="*/ 66 w 89"/>
                <a:gd name="T51" fmla="*/ 101 h 106"/>
                <a:gd name="T52" fmla="*/ 73 w 89"/>
                <a:gd name="T53" fmla="*/ 97 h 106"/>
                <a:gd name="T54" fmla="*/ 76 w 89"/>
                <a:gd name="T55" fmla="*/ 94 h 106"/>
                <a:gd name="T56" fmla="*/ 78 w 89"/>
                <a:gd name="T57" fmla="*/ 92 h 106"/>
                <a:gd name="T58" fmla="*/ 79 w 89"/>
                <a:gd name="T59" fmla="*/ 104 h 106"/>
                <a:gd name="T60" fmla="*/ 89 w 89"/>
                <a:gd name="T61" fmla="*/ 104 h 106"/>
                <a:gd name="T62" fmla="*/ 89 w 89"/>
                <a:gd name="T63" fmla="*/ 51 h 106"/>
                <a:gd name="T64" fmla="*/ 50 w 89"/>
                <a:gd name="T65" fmla="*/ 51 h 106"/>
                <a:gd name="T66" fmla="*/ 50 w 89"/>
                <a:gd name="T67" fmla="*/ 62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9" h="106">
                  <a:moveTo>
                    <a:pt x="50" y="62"/>
                  </a:moveTo>
                  <a:cubicBezTo>
                    <a:pt x="75" y="62"/>
                    <a:pt x="75" y="62"/>
                    <a:pt x="75" y="62"/>
                  </a:cubicBezTo>
                  <a:cubicBezTo>
                    <a:pt x="75" y="80"/>
                    <a:pt x="75" y="80"/>
                    <a:pt x="75" y="80"/>
                  </a:cubicBezTo>
                  <a:cubicBezTo>
                    <a:pt x="74" y="81"/>
                    <a:pt x="74" y="81"/>
                    <a:pt x="74" y="81"/>
                  </a:cubicBezTo>
                  <a:cubicBezTo>
                    <a:pt x="73" y="82"/>
                    <a:pt x="72" y="83"/>
                    <a:pt x="71" y="84"/>
                  </a:cubicBezTo>
                  <a:cubicBezTo>
                    <a:pt x="69" y="86"/>
                    <a:pt x="68" y="87"/>
                    <a:pt x="66" y="88"/>
                  </a:cubicBezTo>
                  <a:cubicBezTo>
                    <a:pt x="64" y="89"/>
                    <a:pt x="61" y="90"/>
                    <a:pt x="58" y="91"/>
                  </a:cubicBezTo>
                  <a:cubicBezTo>
                    <a:pt x="55" y="92"/>
                    <a:pt x="51" y="92"/>
                    <a:pt x="48" y="92"/>
                  </a:cubicBezTo>
                  <a:cubicBezTo>
                    <a:pt x="38" y="92"/>
                    <a:pt x="30" y="89"/>
                    <a:pt x="24" y="82"/>
                  </a:cubicBezTo>
                  <a:cubicBezTo>
                    <a:pt x="18" y="74"/>
                    <a:pt x="15" y="65"/>
                    <a:pt x="15" y="52"/>
                  </a:cubicBezTo>
                  <a:cubicBezTo>
                    <a:pt x="15" y="40"/>
                    <a:pt x="18" y="31"/>
                    <a:pt x="25" y="23"/>
                  </a:cubicBezTo>
                  <a:cubicBezTo>
                    <a:pt x="31" y="16"/>
                    <a:pt x="39" y="13"/>
                    <a:pt x="48" y="13"/>
                  </a:cubicBezTo>
                  <a:cubicBezTo>
                    <a:pt x="51" y="13"/>
                    <a:pt x="54" y="13"/>
                    <a:pt x="57" y="14"/>
                  </a:cubicBezTo>
                  <a:cubicBezTo>
                    <a:pt x="60" y="14"/>
                    <a:pt x="62" y="15"/>
                    <a:pt x="64" y="16"/>
                  </a:cubicBezTo>
                  <a:cubicBezTo>
                    <a:pt x="66" y="17"/>
                    <a:pt x="67" y="18"/>
                    <a:pt x="69" y="19"/>
                  </a:cubicBezTo>
                  <a:cubicBezTo>
                    <a:pt x="71" y="21"/>
                    <a:pt x="72" y="22"/>
                    <a:pt x="73" y="23"/>
                  </a:cubicBezTo>
                  <a:cubicBezTo>
                    <a:pt x="74" y="24"/>
                    <a:pt x="74" y="25"/>
                    <a:pt x="75" y="26"/>
                  </a:cubicBezTo>
                  <a:cubicBezTo>
                    <a:pt x="76" y="27"/>
                    <a:pt x="76" y="27"/>
                    <a:pt x="76" y="27"/>
                  </a:cubicBezTo>
                  <a:cubicBezTo>
                    <a:pt x="86" y="18"/>
                    <a:pt x="86" y="18"/>
                    <a:pt x="86" y="18"/>
                  </a:cubicBezTo>
                  <a:cubicBezTo>
                    <a:pt x="77" y="6"/>
                    <a:pt x="64" y="0"/>
                    <a:pt x="48" y="0"/>
                  </a:cubicBezTo>
                  <a:cubicBezTo>
                    <a:pt x="35" y="0"/>
                    <a:pt x="23" y="4"/>
                    <a:pt x="14" y="14"/>
                  </a:cubicBezTo>
                  <a:cubicBezTo>
                    <a:pt x="4" y="24"/>
                    <a:pt x="0" y="36"/>
                    <a:pt x="0" y="52"/>
                  </a:cubicBezTo>
                  <a:cubicBezTo>
                    <a:pt x="0" y="69"/>
                    <a:pt x="4" y="82"/>
                    <a:pt x="13" y="91"/>
                  </a:cubicBezTo>
                  <a:cubicBezTo>
                    <a:pt x="21" y="101"/>
                    <a:pt x="32" y="106"/>
                    <a:pt x="45" y="106"/>
                  </a:cubicBezTo>
                  <a:cubicBezTo>
                    <a:pt x="50" y="106"/>
                    <a:pt x="54" y="105"/>
                    <a:pt x="57" y="104"/>
                  </a:cubicBezTo>
                  <a:cubicBezTo>
                    <a:pt x="61" y="103"/>
                    <a:pt x="64" y="102"/>
                    <a:pt x="66" y="101"/>
                  </a:cubicBezTo>
                  <a:cubicBezTo>
                    <a:pt x="69" y="100"/>
                    <a:pt x="71" y="99"/>
                    <a:pt x="73" y="97"/>
                  </a:cubicBezTo>
                  <a:cubicBezTo>
                    <a:pt x="75" y="95"/>
                    <a:pt x="76" y="94"/>
                    <a:pt x="76" y="94"/>
                  </a:cubicBezTo>
                  <a:cubicBezTo>
                    <a:pt x="77" y="93"/>
                    <a:pt x="77" y="93"/>
                    <a:pt x="78" y="92"/>
                  </a:cubicBezTo>
                  <a:cubicBezTo>
                    <a:pt x="79" y="104"/>
                    <a:pt x="79" y="104"/>
                    <a:pt x="79" y="104"/>
                  </a:cubicBezTo>
                  <a:cubicBezTo>
                    <a:pt x="89" y="104"/>
                    <a:pt x="89" y="104"/>
                    <a:pt x="89" y="104"/>
                  </a:cubicBezTo>
                  <a:cubicBezTo>
                    <a:pt x="89" y="51"/>
                    <a:pt x="89" y="51"/>
                    <a:pt x="89" y="51"/>
                  </a:cubicBezTo>
                  <a:cubicBezTo>
                    <a:pt x="50" y="51"/>
                    <a:pt x="50" y="51"/>
                    <a:pt x="50" y="51"/>
                  </a:cubicBezTo>
                  <a:lnTo>
                    <a:pt x="50" y="6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1" name="Freeform 7">
              <a:extLst>
                <a:ext uri="{FF2B5EF4-FFF2-40B4-BE49-F238E27FC236}">
                  <a16:creationId xmlns:a16="http://schemas.microsoft.com/office/drawing/2014/main" id="{5E276722-5197-B412-82F4-CAE376DBBFED}"/>
                </a:ext>
              </a:extLst>
            </p:cNvPr>
            <p:cNvSpPr>
              <a:spLocks/>
            </p:cNvSpPr>
            <p:nvPr/>
          </p:nvSpPr>
          <p:spPr bwMode="auto">
            <a:xfrm>
              <a:off x="1246188" y="436563"/>
              <a:ext cx="34925" cy="63500"/>
            </a:xfrm>
            <a:custGeom>
              <a:avLst/>
              <a:gdLst>
                <a:gd name="T0" fmla="*/ 23 w 43"/>
                <a:gd name="T1" fmla="*/ 5 h 77"/>
                <a:gd name="T2" fmla="*/ 14 w 43"/>
                <a:gd name="T3" fmla="*/ 17 h 77"/>
                <a:gd name="T4" fmla="*/ 13 w 43"/>
                <a:gd name="T5" fmla="*/ 2 h 77"/>
                <a:gd name="T6" fmla="*/ 0 w 43"/>
                <a:gd name="T7" fmla="*/ 2 h 77"/>
                <a:gd name="T8" fmla="*/ 0 w 43"/>
                <a:gd name="T9" fmla="*/ 77 h 77"/>
                <a:gd name="T10" fmla="*/ 14 w 43"/>
                <a:gd name="T11" fmla="*/ 77 h 77"/>
                <a:gd name="T12" fmla="*/ 14 w 43"/>
                <a:gd name="T13" fmla="*/ 35 h 77"/>
                <a:gd name="T14" fmla="*/ 24 w 43"/>
                <a:gd name="T15" fmla="*/ 18 h 77"/>
                <a:gd name="T16" fmla="*/ 35 w 43"/>
                <a:gd name="T17" fmla="*/ 14 h 77"/>
                <a:gd name="T18" fmla="*/ 41 w 43"/>
                <a:gd name="T19" fmla="*/ 15 h 77"/>
                <a:gd name="T20" fmla="*/ 43 w 43"/>
                <a:gd name="T21" fmla="*/ 1 h 77"/>
                <a:gd name="T22" fmla="*/ 37 w 43"/>
                <a:gd name="T23" fmla="*/ 0 h 77"/>
                <a:gd name="T24" fmla="*/ 23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3" y="5"/>
                  </a:moveTo>
                  <a:cubicBezTo>
                    <a:pt x="19" y="8"/>
                    <a:pt x="16" y="12"/>
                    <a:pt x="14" y="17"/>
                  </a:cubicBezTo>
                  <a:cubicBezTo>
                    <a:pt x="13" y="2"/>
                    <a:pt x="13" y="2"/>
                    <a:pt x="13" y="2"/>
                  </a:cubicBezTo>
                  <a:cubicBezTo>
                    <a:pt x="0" y="2"/>
                    <a:pt x="0" y="2"/>
                    <a:pt x="0" y="2"/>
                  </a:cubicBezTo>
                  <a:cubicBezTo>
                    <a:pt x="0" y="77"/>
                    <a:pt x="0" y="77"/>
                    <a:pt x="0" y="77"/>
                  </a:cubicBezTo>
                  <a:cubicBezTo>
                    <a:pt x="14" y="77"/>
                    <a:pt x="14" y="77"/>
                    <a:pt x="14" y="77"/>
                  </a:cubicBezTo>
                  <a:cubicBezTo>
                    <a:pt x="14" y="35"/>
                    <a:pt x="14" y="35"/>
                    <a:pt x="14" y="35"/>
                  </a:cubicBezTo>
                  <a:cubicBezTo>
                    <a:pt x="15" y="27"/>
                    <a:pt x="19" y="22"/>
                    <a:pt x="24" y="18"/>
                  </a:cubicBezTo>
                  <a:cubicBezTo>
                    <a:pt x="28" y="16"/>
                    <a:pt x="31" y="14"/>
                    <a:pt x="35" y="14"/>
                  </a:cubicBezTo>
                  <a:cubicBezTo>
                    <a:pt x="37" y="14"/>
                    <a:pt x="39" y="15"/>
                    <a:pt x="41" y="15"/>
                  </a:cubicBezTo>
                  <a:cubicBezTo>
                    <a:pt x="43" y="1"/>
                    <a:pt x="43" y="1"/>
                    <a:pt x="43" y="1"/>
                  </a:cubicBezTo>
                  <a:cubicBezTo>
                    <a:pt x="37" y="0"/>
                    <a:pt x="37" y="0"/>
                    <a:pt x="37" y="0"/>
                  </a:cubicBezTo>
                  <a:cubicBezTo>
                    <a:pt x="32" y="0"/>
                    <a:pt x="27" y="2"/>
                    <a:pt x="23"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 name="Freeform 8">
              <a:extLst>
                <a:ext uri="{FF2B5EF4-FFF2-40B4-BE49-F238E27FC236}">
                  <a16:creationId xmlns:a16="http://schemas.microsoft.com/office/drawing/2014/main" id="{030C0CC0-0956-B1B0-70A8-800FA865F98A}"/>
                </a:ext>
              </a:extLst>
            </p:cNvPr>
            <p:cNvSpPr>
              <a:spLocks noEditPoints="1"/>
            </p:cNvSpPr>
            <p:nvPr/>
          </p:nvSpPr>
          <p:spPr bwMode="auto">
            <a:xfrm>
              <a:off x="1284288" y="438150"/>
              <a:ext cx="60325" cy="63500"/>
            </a:xfrm>
            <a:custGeom>
              <a:avLst/>
              <a:gdLst>
                <a:gd name="T0" fmla="*/ 36 w 72"/>
                <a:gd name="T1" fmla="*/ 0 h 78"/>
                <a:gd name="T2" fmla="*/ 10 w 72"/>
                <a:gd name="T3" fmla="*/ 10 h 78"/>
                <a:gd name="T4" fmla="*/ 0 w 72"/>
                <a:gd name="T5" fmla="*/ 39 h 78"/>
                <a:gd name="T6" fmla="*/ 10 w 72"/>
                <a:gd name="T7" fmla="*/ 67 h 78"/>
                <a:gd name="T8" fmla="*/ 36 w 72"/>
                <a:gd name="T9" fmla="*/ 78 h 78"/>
                <a:gd name="T10" fmla="*/ 62 w 72"/>
                <a:gd name="T11" fmla="*/ 67 h 78"/>
                <a:gd name="T12" fmla="*/ 72 w 72"/>
                <a:gd name="T13" fmla="*/ 39 h 78"/>
                <a:gd name="T14" fmla="*/ 62 w 72"/>
                <a:gd name="T15" fmla="*/ 10 h 78"/>
                <a:gd name="T16" fmla="*/ 36 w 72"/>
                <a:gd name="T17" fmla="*/ 0 h 78"/>
                <a:gd name="T18" fmla="*/ 52 w 72"/>
                <a:gd name="T19" fmla="*/ 59 h 78"/>
                <a:gd name="T20" fmla="*/ 36 w 72"/>
                <a:gd name="T21" fmla="*/ 66 h 78"/>
                <a:gd name="T22" fmla="*/ 20 w 72"/>
                <a:gd name="T23" fmla="*/ 59 h 78"/>
                <a:gd name="T24" fmla="*/ 15 w 72"/>
                <a:gd name="T25" fmla="*/ 39 h 78"/>
                <a:gd name="T26" fmla="*/ 20 w 72"/>
                <a:gd name="T27" fmla="*/ 19 h 78"/>
                <a:gd name="T28" fmla="*/ 36 w 72"/>
                <a:gd name="T29" fmla="*/ 11 h 78"/>
                <a:gd name="T30" fmla="*/ 52 w 72"/>
                <a:gd name="T31" fmla="*/ 19 h 78"/>
                <a:gd name="T32" fmla="*/ 57 w 72"/>
                <a:gd name="T33" fmla="*/ 39 h 78"/>
                <a:gd name="T34" fmla="*/ 52 w 72"/>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78">
                  <a:moveTo>
                    <a:pt x="36" y="0"/>
                  </a:moveTo>
                  <a:cubicBezTo>
                    <a:pt x="25" y="0"/>
                    <a:pt x="16" y="3"/>
                    <a:pt x="10" y="10"/>
                  </a:cubicBezTo>
                  <a:cubicBezTo>
                    <a:pt x="3" y="17"/>
                    <a:pt x="0" y="27"/>
                    <a:pt x="0" y="39"/>
                  </a:cubicBezTo>
                  <a:cubicBezTo>
                    <a:pt x="0" y="51"/>
                    <a:pt x="3" y="60"/>
                    <a:pt x="10" y="67"/>
                  </a:cubicBezTo>
                  <a:cubicBezTo>
                    <a:pt x="16" y="74"/>
                    <a:pt x="25" y="78"/>
                    <a:pt x="36" y="78"/>
                  </a:cubicBezTo>
                  <a:cubicBezTo>
                    <a:pt x="47" y="78"/>
                    <a:pt x="56" y="74"/>
                    <a:pt x="62" y="67"/>
                  </a:cubicBezTo>
                  <a:cubicBezTo>
                    <a:pt x="69" y="60"/>
                    <a:pt x="72" y="51"/>
                    <a:pt x="72" y="39"/>
                  </a:cubicBezTo>
                  <a:cubicBezTo>
                    <a:pt x="72" y="27"/>
                    <a:pt x="69" y="17"/>
                    <a:pt x="62"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0" y="19"/>
                  </a:cubicBezTo>
                  <a:cubicBezTo>
                    <a:pt x="24" y="14"/>
                    <a:pt x="29" y="11"/>
                    <a:pt x="36" y="11"/>
                  </a:cubicBezTo>
                  <a:cubicBezTo>
                    <a:pt x="43" y="11"/>
                    <a:pt x="48" y="14"/>
                    <a:pt x="52" y="19"/>
                  </a:cubicBezTo>
                  <a:cubicBezTo>
                    <a:pt x="56" y="24"/>
                    <a:pt x="57" y="30"/>
                    <a:pt x="57" y="39"/>
                  </a:cubicBezTo>
                  <a:cubicBezTo>
                    <a:pt x="57" y="47"/>
                    <a:pt x="56" y="54"/>
                    <a:pt x="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 name="Freeform 9">
              <a:extLst>
                <a:ext uri="{FF2B5EF4-FFF2-40B4-BE49-F238E27FC236}">
                  <a16:creationId xmlns:a16="http://schemas.microsoft.com/office/drawing/2014/main" id="{88BAE485-97CC-07B4-6CBC-75F7EB1F86CD}"/>
                </a:ext>
              </a:extLst>
            </p:cNvPr>
            <p:cNvSpPr>
              <a:spLocks/>
            </p:cNvSpPr>
            <p:nvPr/>
          </p:nvSpPr>
          <p:spPr bwMode="auto">
            <a:xfrm>
              <a:off x="1350963" y="438150"/>
              <a:ext cx="90488" cy="61913"/>
            </a:xfrm>
            <a:custGeom>
              <a:avLst/>
              <a:gdLst>
                <a:gd name="T0" fmla="*/ 41 w 57"/>
                <a:gd name="T1" fmla="*/ 31 h 39"/>
                <a:gd name="T2" fmla="*/ 32 w 57"/>
                <a:gd name="T3" fmla="*/ 0 h 39"/>
                <a:gd name="T4" fmla="*/ 24 w 57"/>
                <a:gd name="T5" fmla="*/ 0 h 39"/>
                <a:gd name="T6" fmla="*/ 16 w 57"/>
                <a:gd name="T7" fmla="*/ 31 h 39"/>
                <a:gd name="T8" fmla="*/ 8 w 57"/>
                <a:gd name="T9" fmla="*/ 0 h 39"/>
                <a:gd name="T10" fmla="*/ 0 w 57"/>
                <a:gd name="T11" fmla="*/ 0 h 39"/>
                <a:gd name="T12" fmla="*/ 12 w 57"/>
                <a:gd name="T13" fmla="*/ 39 h 39"/>
                <a:gd name="T14" fmla="*/ 20 w 57"/>
                <a:gd name="T15" fmla="*/ 39 h 39"/>
                <a:gd name="T16" fmla="*/ 28 w 57"/>
                <a:gd name="T17" fmla="*/ 9 h 39"/>
                <a:gd name="T18" fmla="*/ 37 w 57"/>
                <a:gd name="T19" fmla="*/ 39 h 39"/>
                <a:gd name="T20" fmla="*/ 45 w 57"/>
                <a:gd name="T21" fmla="*/ 39 h 39"/>
                <a:gd name="T22" fmla="*/ 57 w 57"/>
                <a:gd name="T23" fmla="*/ 0 h 39"/>
                <a:gd name="T24" fmla="*/ 49 w 57"/>
                <a:gd name="T25" fmla="*/ 0 h 39"/>
                <a:gd name="T26" fmla="*/ 41 w 57"/>
                <a:gd name="T27" fmla="*/ 3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7" h="39">
                  <a:moveTo>
                    <a:pt x="41" y="31"/>
                  </a:moveTo>
                  <a:lnTo>
                    <a:pt x="32" y="0"/>
                  </a:lnTo>
                  <a:lnTo>
                    <a:pt x="24" y="0"/>
                  </a:lnTo>
                  <a:lnTo>
                    <a:pt x="16" y="31"/>
                  </a:lnTo>
                  <a:lnTo>
                    <a:pt x="8" y="0"/>
                  </a:lnTo>
                  <a:lnTo>
                    <a:pt x="0" y="0"/>
                  </a:lnTo>
                  <a:lnTo>
                    <a:pt x="12" y="39"/>
                  </a:lnTo>
                  <a:lnTo>
                    <a:pt x="20" y="39"/>
                  </a:lnTo>
                  <a:lnTo>
                    <a:pt x="28" y="9"/>
                  </a:lnTo>
                  <a:lnTo>
                    <a:pt x="37" y="39"/>
                  </a:lnTo>
                  <a:lnTo>
                    <a:pt x="45" y="39"/>
                  </a:lnTo>
                  <a:lnTo>
                    <a:pt x="57" y="0"/>
                  </a:lnTo>
                  <a:lnTo>
                    <a:pt x="49" y="0"/>
                  </a:lnTo>
                  <a:lnTo>
                    <a:pt x="41" y="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 name="Freeform 10">
              <a:extLst>
                <a:ext uri="{FF2B5EF4-FFF2-40B4-BE49-F238E27FC236}">
                  <a16:creationId xmlns:a16="http://schemas.microsoft.com/office/drawing/2014/main" id="{E0EE8424-6820-BE0B-2C64-487E7DD59BC7}"/>
                </a:ext>
              </a:extLst>
            </p:cNvPr>
            <p:cNvSpPr>
              <a:spLocks/>
            </p:cNvSpPr>
            <p:nvPr/>
          </p:nvSpPr>
          <p:spPr bwMode="auto">
            <a:xfrm>
              <a:off x="1446213" y="422275"/>
              <a:ext cx="38100" cy="79375"/>
            </a:xfrm>
            <a:custGeom>
              <a:avLst/>
              <a:gdLst>
                <a:gd name="T0" fmla="*/ 26 w 46"/>
                <a:gd name="T1" fmla="*/ 0 h 97"/>
                <a:gd name="T2" fmla="*/ 13 w 46"/>
                <a:gd name="T3" fmla="*/ 0 h 97"/>
                <a:gd name="T4" fmla="*/ 11 w 46"/>
                <a:gd name="T5" fmla="*/ 20 h 97"/>
                <a:gd name="T6" fmla="*/ 0 w 46"/>
                <a:gd name="T7" fmla="*/ 20 h 97"/>
                <a:gd name="T8" fmla="*/ 0 w 46"/>
                <a:gd name="T9" fmla="*/ 31 h 97"/>
                <a:gd name="T10" fmla="*/ 11 w 46"/>
                <a:gd name="T11" fmla="*/ 31 h 97"/>
                <a:gd name="T12" fmla="*/ 11 w 46"/>
                <a:gd name="T13" fmla="*/ 72 h 97"/>
                <a:gd name="T14" fmla="*/ 16 w 46"/>
                <a:gd name="T15" fmla="*/ 91 h 97"/>
                <a:gd name="T16" fmla="*/ 32 w 46"/>
                <a:gd name="T17" fmla="*/ 97 h 97"/>
                <a:gd name="T18" fmla="*/ 46 w 46"/>
                <a:gd name="T19" fmla="*/ 95 h 97"/>
                <a:gd name="T20" fmla="*/ 44 w 46"/>
                <a:gd name="T21" fmla="*/ 84 h 97"/>
                <a:gd name="T22" fmla="*/ 36 w 46"/>
                <a:gd name="T23" fmla="*/ 85 h 97"/>
                <a:gd name="T24" fmla="*/ 28 w 46"/>
                <a:gd name="T25" fmla="*/ 82 h 97"/>
                <a:gd name="T26" fmla="*/ 26 w 46"/>
                <a:gd name="T27" fmla="*/ 70 h 97"/>
                <a:gd name="T28" fmla="*/ 26 w 46"/>
                <a:gd name="T29" fmla="*/ 31 h 97"/>
                <a:gd name="T30" fmla="*/ 46 w 46"/>
                <a:gd name="T31" fmla="*/ 31 h 97"/>
                <a:gd name="T32" fmla="*/ 46 w 46"/>
                <a:gd name="T33" fmla="*/ 20 h 97"/>
                <a:gd name="T34" fmla="*/ 26 w 46"/>
                <a:gd name="T35" fmla="*/ 20 h 97"/>
                <a:gd name="T36" fmla="*/ 26 w 46"/>
                <a:gd name="T37"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6" h="97">
                  <a:moveTo>
                    <a:pt x="26" y="0"/>
                  </a:moveTo>
                  <a:cubicBezTo>
                    <a:pt x="13" y="0"/>
                    <a:pt x="13" y="0"/>
                    <a:pt x="13" y="0"/>
                  </a:cubicBezTo>
                  <a:cubicBezTo>
                    <a:pt x="11" y="20"/>
                    <a:pt x="11" y="20"/>
                    <a:pt x="11" y="20"/>
                  </a:cubicBezTo>
                  <a:cubicBezTo>
                    <a:pt x="0" y="20"/>
                    <a:pt x="0" y="20"/>
                    <a:pt x="0" y="20"/>
                  </a:cubicBezTo>
                  <a:cubicBezTo>
                    <a:pt x="0" y="31"/>
                    <a:pt x="0" y="31"/>
                    <a:pt x="0" y="31"/>
                  </a:cubicBezTo>
                  <a:cubicBezTo>
                    <a:pt x="11" y="31"/>
                    <a:pt x="11" y="31"/>
                    <a:pt x="11" y="31"/>
                  </a:cubicBezTo>
                  <a:cubicBezTo>
                    <a:pt x="11" y="72"/>
                    <a:pt x="11" y="72"/>
                    <a:pt x="11" y="72"/>
                  </a:cubicBezTo>
                  <a:cubicBezTo>
                    <a:pt x="11" y="81"/>
                    <a:pt x="13" y="88"/>
                    <a:pt x="16" y="91"/>
                  </a:cubicBezTo>
                  <a:cubicBezTo>
                    <a:pt x="20" y="95"/>
                    <a:pt x="25" y="97"/>
                    <a:pt x="32" y="97"/>
                  </a:cubicBezTo>
                  <a:cubicBezTo>
                    <a:pt x="38" y="97"/>
                    <a:pt x="42" y="96"/>
                    <a:pt x="46" y="95"/>
                  </a:cubicBezTo>
                  <a:cubicBezTo>
                    <a:pt x="44" y="84"/>
                    <a:pt x="44" y="84"/>
                    <a:pt x="44" y="84"/>
                  </a:cubicBezTo>
                  <a:cubicBezTo>
                    <a:pt x="42" y="85"/>
                    <a:pt x="39" y="85"/>
                    <a:pt x="36" y="85"/>
                  </a:cubicBezTo>
                  <a:cubicBezTo>
                    <a:pt x="33" y="85"/>
                    <a:pt x="30" y="84"/>
                    <a:pt x="28" y="82"/>
                  </a:cubicBezTo>
                  <a:cubicBezTo>
                    <a:pt x="27" y="80"/>
                    <a:pt x="26" y="76"/>
                    <a:pt x="26" y="70"/>
                  </a:cubicBezTo>
                  <a:cubicBezTo>
                    <a:pt x="26" y="31"/>
                    <a:pt x="26" y="31"/>
                    <a:pt x="26" y="31"/>
                  </a:cubicBezTo>
                  <a:cubicBezTo>
                    <a:pt x="46" y="31"/>
                    <a:pt x="46" y="31"/>
                    <a:pt x="46" y="31"/>
                  </a:cubicBezTo>
                  <a:cubicBezTo>
                    <a:pt x="46" y="20"/>
                    <a:pt x="46" y="20"/>
                    <a:pt x="46" y="20"/>
                  </a:cubicBezTo>
                  <a:cubicBezTo>
                    <a:pt x="26" y="20"/>
                    <a:pt x="26" y="20"/>
                    <a:pt x="26" y="20"/>
                  </a:cubicBezTo>
                  <a:lnTo>
                    <a:pt x="2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5" name="Freeform 11">
              <a:extLst>
                <a:ext uri="{FF2B5EF4-FFF2-40B4-BE49-F238E27FC236}">
                  <a16:creationId xmlns:a16="http://schemas.microsoft.com/office/drawing/2014/main" id="{493BFF13-D216-7236-ADB3-513803D7A451}"/>
                </a:ext>
              </a:extLst>
            </p:cNvPr>
            <p:cNvSpPr>
              <a:spLocks/>
            </p:cNvSpPr>
            <p:nvPr/>
          </p:nvSpPr>
          <p:spPr bwMode="auto">
            <a:xfrm>
              <a:off x="1497013" y="412750"/>
              <a:ext cx="52388" cy="87313"/>
            </a:xfrm>
            <a:custGeom>
              <a:avLst/>
              <a:gdLst>
                <a:gd name="T0" fmla="*/ 39 w 64"/>
                <a:gd name="T1" fmla="*/ 30 h 106"/>
                <a:gd name="T2" fmla="*/ 14 w 64"/>
                <a:gd name="T3" fmla="*/ 45 h 106"/>
                <a:gd name="T4" fmla="*/ 14 w 64"/>
                <a:gd name="T5" fmla="*/ 0 h 106"/>
                <a:gd name="T6" fmla="*/ 0 w 64"/>
                <a:gd name="T7" fmla="*/ 0 h 106"/>
                <a:gd name="T8" fmla="*/ 0 w 64"/>
                <a:gd name="T9" fmla="*/ 106 h 106"/>
                <a:gd name="T10" fmla="*/ 14 w 64"/>
                <a:gd name="T11" fmla="*/ 106 h 106"/>
                <a:gd name="T12" fmla="*/ 14 w 64"/>
                <a:gd name="T13" fmla="*/ 62 h 106"/>
                <a:gd name="T14" fmla="*/ 21 w 64"/>
                <a:gd name="T15" fmla="*/ 49 h 106"/>
                <a:gd name="T16" fmla="*/ 34 w 64"/>
                <a:gd name="T17" fmla="*/ 42 h 106"/>
                <a:gd name="T18" fmla="*/ 46 w 64"/>
                <a:gd name="T19" fmla="*/ 47 h 106"/>
                <a:gd name="T20" fmla="*/ 49 w 64"/>
                <a:gd name="T21" fmla="*/ 62 h 106"/>
                <a:gd name="T22" fmla="*/ 49 w 64"/>
                <a:gd name="T23" fmla="*/ 106 h 106"/>
                <a:gd name="T24" fmla="*/ 64 w 64"/>
                <a:gd name="T25" fmla="*/ 106 h 106"/>
                <a:gd name="T26" fmla="*/ 64 w 64"/>
                <a:gd name="T27" fmla="*/ 58 h 106"/>
                <a:gd name="T28" fmla="*/ 57 w 64"/>
                <a:gd name="T29" fmla="*/ 37 h 106"/>
                <a:gd name="T30" fmla="*/ 39 w 64"/>
                <a:gd name="T31" fmla="*/ 3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4" h="106">
                  <a:moveTo>
                    <a:pt x="39" y="30"/>
                  </a:moveTo>
                  <a:cubicBezTo>
                    <a:pt x="29" y="30"/>
                    <a:pt x="20" y="35"/>
                    <a:pt x="14" y="45"/>
                  </a:cubicBezTo>
                  <a:cubicBezTo>
                    <a:pt x="14" y="0"/>
                    <a:pt x="14" y="0"/>
                    <a:pt x="14" y="0"/>
                  </a:cubicBezTo>
                  <a:cubicBezTo>
                    <a:pt x="0" y="0"/>
                    <a:pt x="0" y="0"/>
                    <a:pt x="0" y="0"/>
                  </a:cubicBezTo>
                  <a:cubicBezTo>
                    <a:pt x="0" y="106"/>
                    <a:pt x="0" y="106"/>
                    <a:pt x="0" y="106"/>
                  </a:cubicBezTo>
                  <a:cubicBezTo>
                    <a:pt x="14" y="106"/>
                    <a:pt x="14" y="106"/>
                    <a:pt x="14" y="106"/>
                  </a:cubicBezTo>
                  <a:cubicBezTo>
                    <a:pt x="14" y="62"/>
                    <a:pt x="14" y="62"/>
                    <a:pt x="14" y="62"/>
                  </a:cubicBezTo>
                  <a:cubicBezTo>
                    <a:pt x="15" y="57"/>
                    <a:pt x="17" y="53"/>
                    <a:pt x="21" y="49"/>
                  </a:cubicBezTo>
                  <a:cubicBezTo>
                    <a:pt x="25" y="44"/>
                    <a:pt x="29" y="42"/>
                    <a:pt x="34" y="42"/>
                  </a:cubicBezTo>
                  <a:cubicBezTo>
                    <a:pt x="40" y="42"/>
                    <a:pt x="44" y="44"/>
                    <a:pt x="46" y="47"/>
                  </a:cubicBezTo>
                  <a:cubicBezTo>
                    <a:pt x="48" y="50"/>
                    <a:pt x="49" y="55"/>
                    <a:pt x="49" y="62"/>
                  </a:cubicBezTo>
                  <a:cubicBezTo>
                    <a:pt x="49" y="106"/>
                    <a:pt x="49" y="106"/>
                    <a:pt x="49" y="106"/>
                  </a:cubicBezTo>
                  <a:cubicBezTo>
                    <a:pt x="64" y="106"/>
                    <a:pt x="64" y="106"/>
                    <a:pt x="64" y="106"/>
                  </a:cubicBezTo>
                  <a:cubicBezTo>
                    <a:pt x="64" y="58"/>
                    <a:pt x="64" y="58"/>
                    <a:pt x="64" y="58"/>
                  </a:cubicBezTo>
                  <a:cubicBezTo>
                    <a:pt x="64" y="48"/>
                    <a:pt x="62" y="41"/>
                    <a:pt x="57" y="37"/>
                  </a:cubicBezTo>
                  <a:cubicBezTo>
                    <a:pt x="53" y="32"/>
                    <a:pt x="47" y="30"/>
                    <a:pt x="39"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 name="Freeform 12">
              <a:extLst>
                <a:ext uri="{FF2B5EF4-FFF2-40B4-BE49-F238E27FC236}">
                  <a16:creationId xmlns:a16="http://schemas.microsoft.com/office/drawing/2014/main" id="{A2FBFC85-5630-8BC3-A583-1DEC58BBCCA5}"/>
                </a:ext>
              </a:extLst>
            </p:cNvPr>
            <p:cNvSpPr>
              <a:spLocks noEditPoints="1"/>
            </p:cNvSpPr>
            <p:nvPr/>
          </p:nvSpPr>
          <p:spPr bwMode="auto">
            <a:xfrm>
              <a:off x="1581151" y="415925"/>
              <a:ext cx="77788" cy="84138"/>
            </a:xfrm>
            <a:custGeom>
              <a:avLst/>
              <a:gdLst>
                <a:gd name="T0" fmla="*/ 20 w 49"/>
                <a:gd name="T1" fmla="*/ 0 h 53"/>
                <a:gd name="T2" fmla="*/ 0 w 49"/>
                <a:gd name="T3" fmla="*/ 53 h 53"/>
                <a:gd name="T4" fmla="*/ 8 w 49"/>
                <a:gd name="T5" fmla="*/ 53 h 53"/>
                <a:gd name="T6" fmla="*/ 13 w 49"/>
                <a:gd name="T7" fmla="*/ 40 h 53"/>
                <a:gd name="T8" fmla="*/ 36 w 49"/>
                <a:gd name="T9" fmla="*/ 40 h 53"/>
                <a:gd name="T10" fmla="*/ 40 w 49"/>
                <a:gd name="T11" fmla="*/ 53 h 53"/>
                <a:gd name="T12" fmla="*/ 49 w 49"/>
                <a:gd name="T13" fmla="*/ 53 h 53"/>
                <a:gd name="T14" fmla="*/ 29 w 49"/>
                <a:gd name="T15" fmla="*/ 0 h 53"/>
                <a:gd name="T16" fmla="*/ 20 w 49"/>
                <a:gd name="T17" fmla="*/ 0 h 53"/>
                <a:gd name="T18" fmla="*/ 15 w 49"/>
                <a:gd name="T19" fmla="*/ 34 h 53"/>
                <a:gd name="T20" fmla="*/ 24 w 49"/>
                <a:gd name="T21" fmla="*/ 7 h 53"/>
                <a:gd name="T22" fmla="*/ 34 w 49"/>
                <a:gd name="T23" fmla="*/ 34 h 53"/>
                <a:gd name="T24" fmla="*/ 15 w 49"/>
                <a:gd name="T25" fmla="*/ 34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3">
                  <a:moveTo>
                    <a:pt x="20" y="0"/>
                  </a:moveTo>
                  <a:lnTo>
                    <a:pt x="0" y="53"/>
                  </a:lnTo>
                  <a:lnTo>
                    <a:pt x="8" y="53"/>
                  </a:lnTo>
                  <a:lnTo>
                    <a:pt x="13" y="40"/>
                  </a:lnTo>
                  <a:lnTo>
                    <a:pt x="36" y="40"/>
                  </a:lnTo>
                  <a:lnTo>
                    <a:pt x="40" y="53"/>
                  </a:lnTo>
                  <a:lnTo>
                    <a:pt x="49" y="53"/>
                  </a:lnTo>
                  <a:lnTo>
                    <a:pt x="29" y="0"/>
                  </a:lnTo>
                  <a:lnTo>
                    <a:pt x="20" y="0"/>
                  </a:lnTo>
                  <a:close/>
                  <a:moveTo>
                    <a:pt x="15" y="34"/>
                  </a:moveTo>
                  <a:lnTo>
                    <a:pt x="24" y="7"/>
                  </a:lnTo>
                  <a:lnTo>
                    <a:pt x="34" y="34"/>
                  </a:lnTo>
                  <a:lnTo>
                    <a:pt x="15" y="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 name="Freeform 14">
              <a:extLst>
                <a:ext uri="{FF2B5EF4-FFF2-40B4-BE49-F238E27FC236}">
                  <a16:creationId xmlns:a16="http://schemas.microsoft.com/office/drawing/2014/main" id="{FF83A1F9-4D22-902B-230C-EA48637DF2D8}"/>
                </a:ext>
              </a:extLst>
            </p:cNvPr>
            <p:cNvSpPr>
              <a:spLocks noEditPoints="1"/>
            </p:cNvSpPr>
            <p:nvPr/>
          </p:nvSpPr>
          <p:spPr bwMode="auto">
            <a:xfrm>
              <a:off x="1663701" y="412750"/>
              <a:ext cx="58738" cy="88900"/>
            </a:xfrm>
            <a:custGeom>
              <a:avLst/>
              <a:gdLst>
                <a:gd name="T0" fmla="*/ 57 w 71"/>
                <a:gd name="T1" fmla="*/ 43 h 108"/>
                <a:gd name="T2" fmla="*/ 55 w 71"/>
                <a:gd name="T3" fmla="*/ 40 h 108"/>
                <a:gd name="T4" fmla="*/ 51 w 71"/>
                <a:gd name="T5" fmla="*/ 36 h 108"/>
                <a:gd name="T6" fmla="*/ 43 w 71"/>
                <a:gd name="T7" fmla="*/ 31 h 108"/>
                <a:gd name="T8" fmla="*/ 33 w 71"/>
                <a:gd name="T9" fmla="*/ 30 h 108"/>
                <a:gd name="T10" fmla="*/ 9 w 71"/>
                <a:gd name="T11" fmla="*/ 41 h 108"/>
                <a:gd name="T12" fmla="*/ 0 w 71"/>
                <a:gd name="T13" fmla="*/ 69 h 108"/>
                <a:gd name="T14" fmla="*/ 8 w 71"/>
                <a:gd name="T15" fmla="*/ 97 h 108"/>
                <a:gd name="T16" fmla="*/ 32 w 71"/>
                <a:gd name="T17" fmla="*/ 108 h 108"/>
                <a:gd name="T18" fmla="*/ 37 w 71"/>
                <a:gd name="T19" fmla="*/ 107 h 108"/>
                <a:gd name="T20" fmla="*/ 42 w 71"/>
                <a:gd name="T21" fmla="*/ 106 h 108"/>
                <a:gd name="T22" fmla="*/ 46 w 71"/>
                <a:gd name="T23" fmla="*/ 104 h 108"/>
                <a:gd name="T24" fmla="*/ 49 w 71"/>
                <a:gd name="T25" fmla="*/ 103 h 108"/>
                <a:gd name="T26" fmla="*/ 52 w 71"/>
                <a:gd name="T27" fmla="*/ 100 h 108"/>
                <a:gd name="T28" fmla="*/ 54 w 71"/>
                <a:gd name="T29" fmla="*/ 98 h 108"/>
                <a:gd name="T30" fmla="*/ 55 w 71"/>
                <a:gd name="T31" fmla="*/ 97 h 108"/>
                <a:gd name="T32" fmla="*/ 56 w 71"/>
                <a:gd name="T33" fmla="*/ 95 h 108"/>
                <a:gd name="T34" fmla="*/ 57 w 71"/>
                <a:gd name="T35" fmla="*/ 95 h 108"/>
                <a:gd name="T36" fmla="*/ 59 w 71"/>
                <a:gd name="T37" fmla="*/ 106 h 108"/>
                <a:gd name="T38" fmla="*/ 71 w 71"/>
                <a:gd name="T39" fmla="*/ 106 h 108"/>
                <a:gd name="T40" fmla="*/ 71 w 71"/>
                <a:gd name="T41" fmla="*/ 0 h 108"/>
                <a:gd name="T42" fmla="*/ 57 w 71"/>
                <a:gd name="T43" fmla="*/ 0 h 108"/>
                <a:gd name="T44" fmla="*/ 57 w 71"/>
                <a:gd name="T45" fmla="*/ 43 h 108"/>
                <a:gd name="T46" fmla="*/ 51 w 71"/>
                <a:gd name="T47" fmla="*/ 88 h 108"/>
                <a:gd name="T48" fmla="*/ 36 w 71"/>
                <a:gd name="T49" fmla="*/ 96 h 108"/>
                <a:gd name="T50" fmla="*/ 20 w 71"/>
                <a:gd name="T51" fmla="*/ 88 h 108"/>
                <a:gd name="T52" fmla="*/ 15 w 71"/>
                <a:gd name="T53" fmla="*/ 68 h 108"/>
                <a:gd name="T54" fmla="*/ 21 w 71"/>
                <a:gd name="T55" fmla="*/ 49 h 108"/>
                <a:gd name="T56" fmla="*/ 36 w 71"/>
                <a:gd name="T57" fmla="*/ 41 h 108"/>
                <a:gd name="T58" fmla="*/ 51 w 71"/>
                <a:gd name="T59" fmla="*/ 49 h 108"/>
                <a:gd name="T60" fmla="*/ 57 w 71"/>
                <a:gd name="T61" fmla="*/ 68 h 108"/>
                <a:gd name="T62" fmla="*/ 51 w 71"/>
                <a:gd name="T63" fmla="*/ 8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1" h="108">
                  <a:moveTo>
                    <a:pt x="57" y="43"/>
                  </a:moveTo>
                  <a:cubicBezTo>
                    <a:pt x="56" y="42"/>
                    <a:pt x="56" y="41"/>
                    <a:pt x="55" y="40"/>
                  </a:cubicBezTo>
                  <a:cubicBezTo>
                    <a:pt x="54" y="39"/>
                    <a:pt x="53" y="38"/>
                    <a:pt x="51" y="36"/>
                  </a:cubicBezTo>
                  <a:cubicBezTo>
                    <a:pt x="49" y="34"/>
                    <a:pt x="46" y="33"/>
                    <a:pt x="43" y="31"/>
                  </a:cubicBezTo>
                  <a:cubicBezTo>
                    <a:pt x="40" y="30"/>
                    <a:pt x="37" y="30"/>
                    <a:pt x="33" y="30"/>
                  </a:cubicBezTo>
                  <a:cubicBezTo>
                    <a:pt x="23" y="30"/>
                    <a:pt x="15" y="33"/>
                    <a:pt x="9" y="41"/>
                  </a:cubicBezTo>
                  <a:cubicBezTo>
                    <a:pt x="3" y="48"/>
                    <a:pt x="0" y="57"/>
                    <a:pt x="0" y="69"/>
                  </a:cubicBezTo>
                  <a:cubicBezTo>
                    <a:pt x="0" y="80"/>
                    <a:pt x="3" y="90"/>
                    <a:pt x="8" y="97"/>
                  </a:cubicBezTo>
                  <a:cubicBezTo>
                    <a:pt x="14" y="104"/>
                    <a:pt x="22" y="108"/>
                    <a:pt x="32" y="108"/>
                  </a:cubicBezTo>
                  <a:cubicBezTo>
                    <a:pt x="34" y="108"/>
                    <a:pt x="35" y="108"/>
                    <a:pt x="37" y="107"/>
                  </a:cubicBezTo>
                  <a:cubicBezTo>
                    <a:pt x="39" y="107"/>
                    <a:pt x="41" y="107"/>
                    <a:pt x="42" y="106"/>
                  </a:cubicBezTo>
                  <a:cubicBezTo>
                    <a:pt x="43" y="106"/>
                    <a:pt x="45" y="105"/>
                    <a:pt x="46" y="104"/>
                  </a:cubicBezTo>
                  <a:cubicBezTo>
                    <a:pt x="47" y="104"/>
                    <a:pt x="48" y="103"/>
                    <a:pt x="49" y="103"/>
                  </a:cubicBezTo>
                  <a:cubicBezTo>
                    <a:pt x="50" y="102"/>
                    <a:pt x="51" y="101"/>
                    <a:pt x="52" y="100"/>
                  </a:cubicBezTo>
                  <a:cubicBezTo>
                    <a:pt x="53" y="100"/>
                    <a:pt x="53" y="99"/>
                    <a:pt x="54" y="98"/>
                  </a:cubicBezTo>
                  <a:cubicBezTo>
                    <a:pt x="54" y="98"/>
                    <a:pt x="55" y="97"/>
                    <a:pt x="55" y="97"/>
                  </a:cubicBezTo>
                  <a:cubicBezTo>
                    <a:pt x="56" y="96"/>
                    <a:pt x="56" y="96"/>
                    <a:pt x="56" y="95"/>
                  </a:cubicBezTo>
                  <a:cubicBezTo>
                    <a:pt x="57" y="95"/>
                    <a:pt x="57" y="95"/>
                    <a:pt x="57" y="95"/>
                  </a:cubicBezTo>
                  <a:cubicBezTo>
                    <a:pt x="59" y="106"/>
                    <a:pt x="59" y="106"/>
                    <a:pt x="59" y="106"/>
                  </a:cubicBezTo>
                  <a:cubicBezTo>
                    <a:pt x="71" y="106"/>
                    <a:pt x="71" y="106"/>
                    <a:pt x="71" y="106"/>
                  </a:cubicBezTo>
                  <a:cubicBezTo>
                    <a:pt x="71" y="0"/>
                    <a:pt x="71" y="0"/>
                    <a:pt x="71" y="0"/>
                  </a:cubicBezTo>
                  <a:cubicBezTo>
                    <a:pt x="57" y="0"/>
                    <a:pt x="57" y="0"/>
                    <a:pt x="57" y="0"/>
                  </a:cubicBezTo>
                  <a:lnTo>
                    <a:pt x="57" y="43"/>
                  </a:lnTo>
                  <a:close/>
                  <a:moveTo>
                    <a:pt x="51" y="88"/>
                  </a:moveTo>
                  <a:cubicBezTo>
                    <a:pt x="47" y="93"/>
                    <a:pt x="42" y="96"/>
                    <a:pt x="36" y="96"/>
                  </a:cubicBezTo>
                  <a:cubicBezTo>
                    <a:pt x="29" y="96"/>
                    <a:pt x="24" y="93"/>
                    <a:pt x="20" y="88"/>
                  </a:cubicBezTo>
                  <a:cubicBezTo>
                    <a:pt x="17" y="83"/>
                    <a:pt x="15" y="76"/>
                    <a:pt x="15" y="68"/>
                  </a:cubicBezTo>
                  <a:cubicBezTo>
                    <a:pt x="15" y="61"/>
                    <a:pt x="17" y="54"/>
                    <a:pt x="21" y="49"/>
                  </a:cubicBezTo>
                  <a:cubicBezTo>
                    <a:pt x="25" y="44"/>
                    <a:pt x="30" y="41"/>
                    <a:pt x="36" y="41"/>
                  </a:cubicBezTo>
                  <a:cubicBezTo>
                    <a:pt x="43" y="41"/>
                    <a:pt x="48" y="44"/>
                    <a:pt x="51" y="49"/>
                  </a:cubicBezTo>
                  <a:cubicBezTo>
                    <a:pt x="55" y="54"/>
                    <a:pt x="57" y="61"/>
                    <a:pt x="57" y="68"/>
                  </a:cubicBezTo>
                  <a:cubicBezTo>
                    <a:pt x="57" y="76"/>
                    <a:pt x="55" y="83"/>
                    <a:pt x="51" y="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 name="Freeform 15">
              <a:extLst>
                <a:ext uri="{FF2B5EF4-FFF2-40B4-BE49-F238E27FC236}">
                  <a16:creationId xmlns:a16="http://schemas.microsoft.com/office/drawing/2014/main" id="{B67964F5-8081-A3D8-089C-A081B2E521A9}"/>
                </a:ext>
              </a:extLst>
            </p:cNvPr>
            <p:cNvSpPr>
              <a:spLocks/>
            </p:cNvSpPr>
            <p:nvPr/>
          </p:nvSpPr>
          <p:spPr bwMode="auto">
            <a:xfrm>
              <a:off x="1733551" y="438150"/>
              <a:ext cx="60325" cy="61913"/>
            </a:xfrm>
            <a:custGeom>
              <a:avLst/>
              <a:gdLst>
                <a:gd name="T0" fmla="*/ 18 w 38"/>
                <a:gd name="T1" fmla="*/ 32 h 39"/>
                <a:gd name="T2" fmla="*/ 8 w 38"/>
                <a:gd name="T3" fmla="*/ 0 h 39"/>
                <a:gd name="T4" fmla="*/ 0 w 38"/>
                <a:gd name="T5" fmla="*/ 0 h 39"/>
                <a:gd name="T6" fmla="*/ 15 w 38"/>
                <a:gd name="T7" fmla="*/ 39 h 39"/>
                <a:gd name="T8" fmla="*/ 23 w 38"/>
                <a:gd name="T9" fmla="*/ 39 h 39"/>
                <a:gd name="T10" fmla="*/ 38 w 38"/>
                <a:gd name="T11" fmla="*/ 0 h 39"/>
                <a:gd name="T12" fmla="*/ 29 w 38"/>
                <a:gd name="T13" fmla="*/ 0 h 39"/>
                <a:gd name="T14" fmla="*/ 18 w 38"/>
                <a:gd name="T15" fmla="*/ 32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39">
                  <a:moveTo>
                    <a:pt x="18" y="32"/>
                  </a:moveTo>
                  <a:lnTo>
                    <a:pt x="8" y="0"/>
                  </a:lnTo>
                  <a:lnTo>
                    <a:pt x="0" y="0"/>
                  </a:lnTo>
                  <a:lnTo>
                    <a:pt x="15" y="39"/>
                  </a:lnTo>
                  <a:lnTo>
                    <a:pt x="23" y="39"/>
                  </a:lnTo>
                  <a:lnTo>
                    <a:pt x="38" y="0"/>
                  </a:lnTo>
                  <a:lnTo>
                    <a:pt x="29" y="0"/>
                  </a:lnTo>
                  <a:lnTo>
                    <a:pt x="18"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9" name="Freeform 16">
              <a:extLst>
                <a:ext uri="{FF2B5EF4-FFF2-40B4-BE49-F238E27FC236}">
                  <a16:creationId xmlns:a16="http://schemas.microsoft.com/office/drawing/2014/main" id="{C73E25E4-139B-A180-CBFD-59414A4BD238}"/>
                </a:ext>
              </a:extLst>
            </p:cNvPr>
            <p:cNvSpPr>
              <a:spLocks/>
            </p:cNvSpPr>
            <p:nvPr/>
          </p:nvSpPr>
          <p:spPr bwMode="auto">
            <a:xfrm>
              <a:off x="1801813" y="411163"/>
              <a:ext cx="15875" cy="14288"/>
            </a:xfrm>
            <a:custGeom>
              <a:avLst/>
              <a:gdLst>
                <a:gd name="T0" fmla="*/ 10 w 19"/>
                <a:gd name="T1" fmla="*/ 0 h 18"/>
                <a:gd name="T2" fmla="*/ 3 w 19"/>
                <a:gd name="T3" fmla="*/ 2 h 18"/>
                <a:gd name="T4" fmla="*/ 0 w 19"/>
                <a:gd name="T5" fmla="*/ 9 h 18"/>
                <a:gd name="T6" fmla="*/ 3 w 19"/>
                <a:gd name="T7" fmla="*/ 16 h 18"/>
                <a:gd name="T8" fmla="*/ 10 w 19"/>
                <a:gd name="T9" fmla="*/ 18 h 18"/>
                <a:gd name="T10" fmla="*/ 17 w 19"/>
                <a:gd name="T11" fmla="*/ 16 h 18"/>
                <a:gd name="T12" fmla="*/ 19 w 19"/>
                <a:gd name="T13" fmla="*/ 9 h 18"/>
                <a:gd name="T14" fmla="*/ 17 w 19"/>
                <a:gd name="T15" fmla="*/ 2 h 18"/>
                <a:gd name="T16" fmla="*/ 10 w 19"/>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8">
                  <a:moveTo>
                    <a:pt x="10" y="0"/>
                  </a:moveTo>
                  <a:cubicBezTo>
                    <a:pt x="7" y="0"/>
                    <a:pt x="5" y="1"/>
                    <a:pt x="3" y="2"/>
                  </a:cubicBezTo>
                  <a:cubicBezTo>
                    <a:pt x="1" y="4"/>
                    <a:pt x="0" y="7"/>
                    <a:pt x="0" y="9"/>
                  </a:cubicBezTo>
                  <a:cubicBezTo>
                    <a:pt x="0" y="12"/>
                    <a:pt x="1" y="14"/>
                    <a:pt x="3" y="16"/>
                  </a:cubicBezTo>
                  <a:cubicBezTo>
                    <a:pt x="5" y="17"/>
                    <a:pt x="7" y="18"/>
                    <a:pt x="10" y="18"/>
                  </a:cubicBezTo>
                  <a:cubicBezTo>
                    <a:pt x="13" y="18"/>
                    <a:pt x="15" y="17"/>
                    <a:pt x="17" y="16"/>
                  </a:cubicBezTo>
                  <a:cubicBezTo>
                    <a:pt x="18" y="14"/>
                    <a:pt x="19" y="12"/>
                    <a:pt x="19" y="9"/>
                  </a:cubicBezTo>
                  <a:cubicBezTo>
                    <a:pt x="19" y="6"/>
                    <a:pt x="18" y="4"/>
                    <a:pt x="17" y="2"/>
                  </a:cubicBezTo>
                  <a:cubicBezTo>
                    <a:pt x="15" y="1"/>
                    <a:pt x="12" y="0"/>
                    <a:pt x="1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 name="Rectangle 17">
              <a:extLst>
                <a:ext uri="{FF2B5EF4-FFF2-40B4-BE49-F238E27FC236}">
                  <a16:creationId xmlns:a16="http://schemas.microsoft.com/office/drawing/2014/main" id="{7B6F8562-C3CB-5305-FB0B-63FF8D97092D}"/>
                </a:ext>
              </a:extLst>
            </p:cNvPr>
            <p:cNvSpPr>
              <a:spLocks noChangeArrowheads="1"/>
            </p:cNvSpPr>
            <p:nvPr/>
          </p:nvSpPr>
          <p:spPr bwMode="auto">
            <a:xfrm>
              <a:off x="1804988" y="438150"/>
              <a:ext cx="11113" cy="619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 name="Freeform 18">
              <a:extLst>
                <a:ext uri="{FF2B5EF4-FFF2-40B4-BE49-F238E27FC236}">
                  <a16:creationId xmlns:a16="http://schemas.microsoft.com/office/drawing/2014/main" id="{AAAB2CA3-ACC4-BAB9-7B09-8D2F882AE852}"/>
                </a:ext>
              </a:extLst>
            </p:cNvPr>
            <p:cNvSpPr>
              <a:spLocks/>
            </p:cNvSpPr>
            <p:nvPr/>
          </p:nvSpPr>
          <p:spPr bwMode="auto">
            <a:xfrm>
              <a:off x="1828801" y="436563"/>
              <a:ext cx="47625" cy="65088"/>
            </a:xfrm>
            <a:custGeom>
              <a:avLst/>
              <a:gdLst>
                <a:gd name="T0" fmla="*/ 44 w 59"/>
                <a:gd name="T1" fmla="*/ 36 h 79"/>
                <a:gd name="T2" fmla="*/ 37 w 59"/>
                <a:gd name="T3" fmla="*/ 34 h 79"/>
                <a:gd name="T4" fmla="*/ 30 w 59"/>
                <a:gd name="T5" fmla="*/ 31 h 79"/>
                <a:gd name="T6" fmla="*/ 24 w 59"/>
                <a:gd name="T7" fmla="*/ 29 h 79"/>
                <a:gd name="T8" fmla="*/ 20 w 59"/>
                <a:gd name="T9" fmla="*/ 26 h 79"/>
                <a:gd name="T10" fmla="*/ 18 w 59"/>
                <a:gd name="T11" fmla="*/ 21 h 79"/>
                <a:gd name="T12" fmla="*/ 22 w 59"/>
                <a:gd name="T13" fmla="*/ 14 h 79"/>
                <a:gd name="T14" fmla="*/ 32 w 59"/>
                <a:gd name="T15" fmla="*/ 12 h 79"/>
                <a:gd name="T16" fmla="*/ 52 w 59"/>
                <a:gd name="T17" fmla="*/ 20 h 79"/>
                <a:gd name="T18" fmla="*/ 58 w 59"/>
                <a:gd name="T19" fmla="*/ 10 h 79"/>
                <a:gd name="T20" fmla="*/ 55 w 59"/>
                <a:gd name="T21" fmla="*/ 8 h 79"/>
                <a:gd name="T22" fmla="*/ 46 w 59"/>
                <a:gd name="T23" fmla="*/ 3 h 79"/>
                <a:gd name="T24" fmla="*/ 32 w 59"/>
                <a:gd name="T25" fmla="*/ 0 h 79"/>
                <a:gd name="T26" fmla="*/ 12 w 59"/>
                <a:gd name="T27" fmla="*/ 7 h 79"/>
                <a:gd name="T28" fmla="*/ 4 w 59"/>
                <a:gd name="T29" fmla="*/ 23 h 79"/>
                <a:gd name="T30" fmla="*/ 6 w 59"/>
                <a:gd name="T31" fmla="*/ 31 h 79"/>
                <a:gd name="T32" fmla="*/ 11 w 59"/>
                <a:gd name="T33" fmla="*/ 37 h 79"/>
                <a:gd name="T34" fmla="*/ 15 w 59"/>
                <a:gd name="T35" fmla="*/ 40 h 79"/>
                <a:gd name="T36" fmla="*/ 19 w 59"/>
                <a:gd name="T37" fmla="*/ 42 h 79"/>
                <a:gd name="T38" fmla="*/ 23 w 59"/>
                <a:gd name="T39" fmla="*/ 44 h 79"/>
                <a:gd name="T40" fmla="*/ 29 w 59"/>
                <a:gd name="T41" fmla="*/ 45 h 79"/>
                <a:gd name="T42" fmla="*/ 33 w 59"/>
                <a:gd name="T43" fmla="*/ 47 h 79"/>
                <a:gd name="T44" fmla="*/ 38 w 59"/>
                <a:gd name="T45" fmla="*/ 49 h 79"/>
                <a:gd name="T46" fmla="*/ 42 w 59"/>
                <a:gd name="T47" fmla="*/ 52 h 79"/>
                <a:gd name="T48" fmla="*/ 45 w 59"/>
                <a:gd name="T49" fmla="*/ 57 h 79"/>
                <a:gd name="T50" fmla="*/ 41 w 59"/>
                <a:gd name="T51" fmla="*/ 65 h 79"/>
                <a:gd name="T52" fmla="*/ 30 w 59"/>
                <a:gd name="T53" fmla="*/ 67 h 79"/>
                <a:gd name="T54" fmla="*/ 18 w 59"/>
                <a:gd name="T55" fmla="*/ 64 h 79"/>
                <a:gd name="T56" fmla="*/ 8 w 59"/>
                <a:gd name="T57" fmla="*/ 57 h 79"/>
                <a:gd name="T58" fmla="*/ 0 w 59"/>
                <a:gd name="T59" fmla="*/ 66 h 79"/>
                <a:gd name="T60" fmla="*/ 12 w 59"/>
                <a:gd name="T61" fmla="*/ 74 h 79"/>
                <a:gd name="T62" fmla="*/ 30 w 59"/>
                <a:gd name="T63" fmla="*/ 79 h 79"/>
                <a:gd name="T64" fmla="*/ 52 w 59"/>
                <a:gd name="T65" fmla="*/ 72 h 79"/>
                <a:gd name="T66" fmla="*/ 59 w 59"/>
                <a:gd name="T67" fmla="*/ 55 h 79"/>
                <a:gd name="T68" fmla="*/ 44 w 59"/>
                <a:gd name="T69" fmla="*/ 36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9" h="79">
                  <a:moveTo>
                    <a:pt x="44" y="36"/>
                  </a:moveTo>
                  <a:cubicBezTo>
                    <a:pt x="43" y="36"/>
                    <a:pt x="41" y="35"/>
                    <a:pt x="37" y="34"/>
                  </a:cubicBezTo>
                  <a:cubicBezTo>
                    <a:pt x="34" y="33"/>
                    <a:pt x="31" y="32"/>
                    <a:pt x="30" y="31"/>
                  </a:cubicBezTo>
                  <a:cubicBezTo>
                    <a:pt x="27" y="30"/>
                    <a:pt x="25" y="30"/>
                    <a:pt x="24" y="29"/>
                  </a:cubicBezTo>
                  <a:cubicBezTo>
                    <a:pt x="23" y="29"/>
                    <a:pt x="22" y="28"/>
                    <a:pt x="20" y="26"/>
                  </a:cubicBezTo>
                  <a:cubicBezTo>
                    <a:pt x="19" y="25"/>
                    <a:pt x="18" y="23"/>
                    <a:pt x="18" y="21"/>
                  </a:cubicBezTo>
                  <a:cubicBezTo>
                    <a:pt x="18" y="18"/>
                    <a:pt x="19" y="15"/>
                    <a:pt x="22" y="14"/>
                  </a:cubicBezTo>
                  <a:cubicBezTo>
                    <a:pt x="24" y="12"/>
                    <a:pt x="28" y="12"/>
                    <a:pt x="32" y="12"/>
                  </a:cubicBezTo>
                  <a:cubicBezTo>
                    <a:pt x="39" y="12"/>
                    <a:pt x="46" y="14"/>
                    <a:pt x="52" y="20"/>
                  </a:cubicBezTo>
                  <a:cubicBezTo>
                    <a:pt x="58" y="10"/>
                    <a:pt x="58" y="10"/>
                    <a:pt x="58" y="10"/>
                  </a:cubicBezTo>
                  <a:cubicBezTo>
                    <a:pt x="58" y="10"/>
                    <a:pt x="57" y="9"/>
                    <a:pt x="55" y="8"/>
                  </a:cubicBezTo>
                  <a:cubicBezTo>
                    <a:pt x="53" y="6"/>
                    <a:pt x="50" y="5"/>
                    <a:pt x="46" y="3"/>
                  </a:cubicBezTo>
                  <a:cubicBezTo>
                    <a:pt x="41" y="1"/>
                    <a:pt x="37" y="0"/>
                    <a:pt x="32" y="0"/>
                  </a:cubicBezTo>
                  <a:cubicBezTo>
                    <a:pt x="23" y="0"/>
                    <a:pt x="17" y="3"/>
                    <a:pt x="12" y="7"/>
                  </a:cubicBezTo>
                  <a:cubicBezTo>
                    <a:pt x="7" y="11"/>
                    <a:pt x="4" y="16"/>
                    <a:pt x="4" y="23"/>
                  </a:cubicBezTo>
                  <a:cubicBezTo>
                    <a:pt x="4" y="26"/>
                    <a:pt x="5" y="29"/>
                    <a:pt x="6" y="31"/>
                  </a:cubicBezTo>
                  <a:cubicBezTo>
                    <a:pt x="7" y="33"/>
                    <a:pt x="8" y="35"/>
                    <a:pt x="11" y="37"/>
                  </a:cubicBezTo>
                  <a:cubicBezTo>
                    <a:pt x="13" y="39"/>
                    <a:pt x="14" y="40"/>
                    <a:pt x="15" y="40"/>
                  </a:cubicBezTo>
                  <a:cubicBezTo>
                    <a:pt x="16" y="41"/>
                    <a:pt x="18" y="41"/>
                    <a:pt x="19" y="42"/>
                  </a:cubicBezTo>
                  <a:cubicBezTo>
                    <a:pt x="20" y="43"/>
                    <a:pt x="22" y="43"/>
                    <a:pt x="23" y="44"/>
                  </a:cubicBezTo>
                  <a:cubicBezTo>
                    <a:pt x="25" y="44"/>
                    <a:pt x="27" y="45"/>
                    <a:pt x="29" y="45"/>
                  </a:cubicBezTo>
                  <a:cubicBezTo>
                    <a:pt x="31" y="46"/>
                    <a:pt x="32" y="47"/>
                    <a:pt x="33" y="47"/>
                  </a:cubicBezTo>
                  <a:cubicBezTo>
                    <a:pt x="35" y="48"/>
                    <a:pt x="37" y="48"/>
                    <a:pt x="38" y="49"/>
                  </a:cubicBezTo>
                  <a:cubicBezTo>
                    <a:pt x="39" y="49"/>
                    <a:pt x="41" y="50"/>
                    <a:pt x="42" y="52"/>
                  </a:cubicBezTo>
                  <a:cubicBezTo>
                    <a:pt x="44" y="53"/>
                    <a:pt x="45" y="55"/>
                    <a:pt x="45" y="57"/>
                  </a:cubicBezTo>
                  <a:cubicBezTo>
                    <a:pt x="45" y="61"/>
                    <a:pt x="44" y="63"/>
                    <a:pt x="41" y="65"/>
                  </a:cubicBezTo>
                  <a:cubicBezTo>
                    <a:pt x="38" y="66"/>
                    <a:pt x="35" y="67"/>
                    <a:pt x="30" y="67"/>
                  </a:cubicBezTo>
                  <a:cubicBezTo>
                    <a:pt x="26" y="67"/>
                    <a:pt x="22" y="66"/>
                    <a:pt x="18" y="64"/>
                  </a:cubicBezTo>
                  <a:cubicBezTo>
                    <a:pt x="14" y="62"/>
                    <a:pt x="10" y="59"/>
                    <a:pt x="8" y="57"/>
                  </a:cubicBezTo>
                  <a:cubicBezTo>
                    <a:pt x="0" y="66"/>
                    <a:pt x="0" y="66"/>
                    <a:pt x="0" y="66"/>
                  </a:cubicBezTo>
                  <a:cubicBezTo>
                    <a:pt x="3" y="69"/>
                    <a:pt x="7" y="71"/>
                    <a:pt x="12" y="74"/>
                  </a:cubicBezTo>
                  <a:cubicBezTo>
                    <a:pt x="17" y="77"/>
                    <a:pt x="23" y="79"/>
                    <a:pt x="30" y="79"/>
                  </a:cubicBezTo>
                  <a:cubicBezTo>
                    <a:pt x="39" y="79"/>
                    <a:pt x="47" y="76"/>
                    <a:pt x="52" y="72"/>
                  </a:cubicBezTo>
                  <a:cubicBezTo>
                    <a:pt x="57" y="67"/>
                    <a:pt x="59" y="62"/>
                    <a:pt x="59" y="55"/>
                  </a:cubicBezTo>
                  <a:cubicBezTo>
                    <a:pt x="59" y="47"/>
                    <a:pt x="54" y="40"/>
                    <a:pt x="44"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 name="Freeform 19">
              <a:extLst>
                <a:ext uri="{FF2B5EF4-FFF2-40B4-BE49-F238E27FC236}">
                  <a16:creationId xmlns:a16="http://schemas.microsoft.com/office/drawing/2014/main" id="{995386EE-0219-9B59-3015-DA98004633E3}"/>
                </a:ext>
              </a:extLst>
            </p:cNvPr>
            <p:cNvSpPr>
              <a:spLocks/>
            </p:cNvSpPr>
            <p:nvPr/>
          </p:nvSpPr>
          <p:spPr bwMode="auto">
            <a:xfrm>
              <a:off x="1960563" y="436563"/>
              <a:ext cx="36513" cy="63500"/>
            </a:xfrm>
            <a:custGeom>
              <a:avLst/>
              <a:gdLst>
                <a:gd name="T0" fmla="*/ 24 w 43"/>
                <a:gd name="T1" fmla="*/ 5 h 77"/>
                <a:gd name="T2" fmla="*/ 15 w 43"/>
                <a:gd name="T3" fmla="*/ 17 h 77"/>
                <a:gd name="T4" fmla="*/ 14 w 43"/>
                <a:gd name="T5" fmla="*/ 2 h 77"/>
                <a:gd name="T6" fmla="*/ 0 w 43"/>
                <a:gd name="T7" fmla="*/ 2 h 77"/>
                <a:gd name="T8" fmla="*/ 0 w 43"/>
                <a:gd name="T9" fmla="*/ 77 h 77"/>
                <a:gd name="T10" fmla="*/ 15 w 43"/>
                <a:gd name="T11" fmla="*/ 77 h 77"/>
                <a:gd name="T12" fmla="*/ 15 w 43"/>
                <a:gd name="T13" fmla="*/ 35 h 77"/>
                <a:gd name="T14" fmla="*/ 25 w 43"/>
                <a:gd name="T15" fmla="*/ 18 h 77"/>
                <a:gd name="T16" fmla="*/ 35 w 43"/>
                <a:gd name="T17" fmla="*/ 14 h 77"/>
                <a:gd name="T18" fmla="*/ 41 w 43"/>
                <a:gd name="T19" fmla="*/ 15 h 77"/>
                <a:gd name="T20" fmla="*/ 43 w 43"/>
                <a:gd name="T21" fmla="*/ 1 h 77"/>
                <a:gd name="T22" fmla="*/ 37 w 43"/>
                <a:gd name="T23" fmla="*/ 0 h 77"/>
                <a:gd name="T24" fmla="*/ 24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4" y="5"/>
                  </a:moveTo>
                  <a:cubicBezTo>
                    <a:pt x="20" y="8"/>
                    <a:pt x="17" y="12"/>
                    <a:pt x="15" y="17"/>
                  </a:cubicBezTo>
                  <a:cubicBezTo>
                    <a:pt x="14" y="2"/>
                    <a:pt x="14" y="2"/>
                    <a:pt x="14" y="2"/>
                  </a:cubicBezTo>
                  <a:cubicBezTo>
                    <a:pt x="0" y="2"/>
                    <a:pt x="0" y="2"/>
                    <a:pt x="0" y="2"/>
                  </a:cubicBezTo>
                  <a:cubicBezTo>
                    <a:pt x="0" y="77"/>
                    <a:pt x="0" y="77"/>
                    <a:pt x="0" y="77"/>
                  </a:cubicBezTo>
                  <a:cubicBezTo>
                    <a:pt x="15" y="77"/>
                    <a:pt x="15" y="77"/>
                    <a:pt x="15" y="77"/>
                  </a:cubicBezTo>
                  <a:cubicBezTo>
                    <a:pt x="15" y="35"/>
                    <a:pt x="15" y="35"/>
                    <a:pt x="15" y="35"/>
                  </a:cubicBezTo>
                  <a:cubicBezTo>
                    <a:pt x="16" y="27"/>
                    <a:pt x="19" y="22"/>
                    <a:pt x="25" y="18"/>
                  </a:cubicBezTo>
                  <a:cubicBezTo>
                    <a:pt x="28" y="16"/>
                    <a:pt x="32" y="14"/>
                    <a:pt x="35" y="14"/>
                  </a:cubicBezTo>
                  <a:cubicBezTo>
                    <a:pt x="38" y="14"/>
                    <a:pt x="40" y="15"/>
                    <a:pt x="41" y="15"/>
                  </a:cubicBezTo>
                  <a:cubicBezTo>
                    <a:pt x="43" y="1"/>
                    <a:pt x="43" y="1"/>
                    <a:pt x="43" y="1"/>
                  </a:cubicBezTo>
                  <a:cubicBezTo>
                    <a:pt x="37" y="0"/>
                    <a:pt x="37" y="0"/>
                    <a:pt x="37" y="0"/>
                  </a:cubicBezTo>
                  <a:cubicBezTo>
                    <a:pt x="32" y="0"/>
                    <a:pt x="28" y="2"/>
                    <a:pt x="24"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3" name="Freeform 20">
              <a:extLst>
                <a:ext uri="{FF2B5EF4-FFF2-40B4-BE49-F238E27FC236}">
                  <a16:creationId xmlns:a16="http://schemas.microsoft.com/office/drawing/2014/main" id="{2960E1C6-F590-264A-344E-7EF84C9D9013}"/>
                </a:ext>
              </a:extLst>
            </p:cNvPr>
            <p:cNvSpPr>
              <a:spLocks/>
            </p:cNvSpPr>
            <p:nvPr/>
          </p:nvSpPr>
          <p:spPr bwMode="auto">
            <a:xfrm>
              <a:off x="2000251" y="438150"/>
              <a:ext cx="58738" cy="85725"/>
            </a:xfrm>
            <a:custGeom>
              <a:avLst/>
              <a:gdLst>
                <a:gd name="T0" fmla="*/ 57 w 72"/>
                <a:gd name="T1" fmla="*/ 0 h 103"/>
                <a:gd name="T2" fmla="*/ 36 w 72"/>
                <a:gd name="T3" fmla="*/ 61 h 103"/>
                <a:gd name="T4" fmla="*/ 15 w 72"/>
                <a:gd name="T5" fmla="*/ 0 h 103"/>
                <a:gd name="T6" fmla="*/ 0 w 72"/>
                <a:gd name="T7" fmla="*/ 0 h 103"/>
                <a:gd name="T8" fmla="*/ 28 w 72"/>
                <a:gd name="T9" fmla="*/ 74 h 103"/>
                <a:gd name="T10" fmla="*/ 25 w 72"/>
                <a:gd name="T11" fmla="*/ 83 h 103"/>
                <a:gd name="T12" fmla="*/ 21 w 72"/>
                <a:gd name="T13" fmla="*/ 90 h 103"/>
                <a:gd name="T14" fmla="*/ 16 w 72"/>
                <a:gd name="T15" fmla="*/ 91 h 103"/>
                <a:gd name="T16" fmla="*/ 8 w 72"/>
                <a:gd name="T17" fmla="*/ 89 h 103"/>
                <a:gd name="T18" fmla="*/ 5 w 72"/>
                <a:gd name="T19" fmla="*/ 100 h 103"/>
                <a:gd name="T20" fmla="*/ 6 w 72"/>
                <a:gd name="T21" fmla="*/ 101 h 103"/>
                <a:gd name="T22" fmla="*/ 12 w 72"/>
                <a:gd name="T23" fmla="*/ 103 h 103"/>
                <a:gd name="T24" fmla="*/ 19 w 72"/>
                <a:gd name="T25" fmla="*/ 103 h 103"/>
                <a:gd name="T26" fmla="*/ 31 w 72"/>
                <a:gd name="T27" fmla="*/ 100 h 103"/>
                <a:gd name="T28" fmla="*/ 39 w 72"/>
                <a:gd name="T29" fmla="*/ 87 h 103"/>
                <a:gd name="T30" fmla="*/ 72 w 72"/>
                <a:gd name="T31" fmla="*/ 0 h 103"/>
                <a:gd name="T32" fmla="*/ 57 w 72"/>
                <a:gd name="T33"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103">
                  <a:moveTo>
                    <a:pt x="57" y="0"/>
                  </a:moveTo>
                  <a:cubicBezTo>
                    <a:pt x="36" y="61"/>
                    <a:pt x="36" y="61"/>
                    <a:pt x="36" y="61"/>
                  </a:cubicBezTo>
                  <a:cubicBezTo>
                    <a:pt x="15" y="0"/>
                    <a:pt x="15" y="0"/>
                    <a:pt x="15" y="0"/>
                  </a:cubicBezTo>
                  <a:cubicBezTo>
                    <a:pt x="0" y="0"/>
                    <a:pt x="0" y="0"/>
                    <a:pt x="0" y="0"/>
                  </a:cubicBezTo>
                  <a:cubicBezTo>
                    <a:pt x="28" y="74"/>
                    <a:pt x="28" y="74"/>
                    <a:pt x="28" y="74"/>
                  </a:cubicBezTo>
                  <a:cubicBezTo>
                    <a:pt x="25" y="83"/>
                    <a:pt x="25" y="83"/>
                    <a:pt x="25" y="83"/>
                  </a:cubicBezTo>
                  <a:cubicBezTo>
                    <a:pt x="24" y="87"/>
                    <a:pt x="22" y="89"/>
                    <a:pt x="21" y="90"/>
                  </a:cubicBezTo>
                  <a:cubicBezTo>
                    <a:pt x="20" y="91"/>
                    <a:pt x="18" y="91"/>
                    <a:pt x="16" y="91"/>
                  </a:cubicBezTo>
                  <a:cubicBezTo>
                    <a:pt x="14" y="91"/>
                    <a:pt x="11" y="91"/>
                    <a:pt x="8" y="89"/>
                  </a:cubicBezTo>
                  <a:cubicBezTo>
                    <a:pt x="5" y="100"/>
                    <a:pt x="5" y="100"/>
                    <a:pt x="5" y="100"/>
                  </a:cubicBezTo>
                  <a:cubicBezTo>
                    <a:pt x="6" y="101"/>
                    <a:pt x="6" y="101"/>
                    <a:pt x="6" y="101"/>
                  </a:cubicBezTo>
                  <a:cubicBezTo>
                    <a:pt x="7" y="102"/>
                    <a:pt x="9" y="102"/>
                    <a:pt x="12" y="103"/>
                  </a:cubicBezTo>
                  <a:cubicBezTo>
                    <a:pt x="14" y="103"/>
                    <a:pt x="17" y="103"/>
                    <a:pt x="19" y="103"/>
                  </a:cubicBezTo>
                  <a:cubicBezTo>
                    <a:pt x="24" y="103"/>
                    <a:pt x="28" y="102"/>
                    <a:pt x="31" y="100"/>
                  </a:cubicBezTo>
                  <a:cubicBezTo>
                    <a:pt x="34" y="97"/>
                    <a:pt x="36" y="93"/>
                    <a:pt x="39" y="87"/>
                  </a:cubicBezTo>
                  <a:cubicBezTo>
                    <a:pt x="72" y="0"/>
                    <a:pt x="72" y="0"/>
                    <a:pt x="72" y="0"/>
                  </a:cubicBezTo>
                  <a:lnTo>
                    <a:pt x="5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4" name="Freeform 21">
              <a:extLst>
                <a:ext uri="{FF2B5EF4-FFF2-40B4-BE49-F238E27FC236}">
                  <a16:creationId xmlns:a16="http://schemas.microsoft.com/office/drawing/2014/main" id="{8279F213-F01D-0BA8-7DEC-BF8F2017D953}"/>
                </a:ext>
              </a:extLst>
            </p:cNvPr>
            <p:cNvSpPr>
              <a:spLocks noEditPoints="1"/>
            </p:cNvSpPr>
            <p:nvPr/>
          </p:nvSpPr>
          <p:spPr bwMode="auto">
            <a:xfrm>
              <a:off x="1547813" y="-96838"/>
              <a:ext cx="352425" cy="422275"/>
            </a:xfrm>
            <a:custGeom>
              <a:avLst/>
              <a:gdLst>
                <a:gd name="T0" fmla="*/ 327 w 425"/>
                <a:gd name="T1" fmla="*/ 247 h 510"/>
                <a:gd name="T2" fmla="*/ 415 w 425"/>
                <a:gd name="T3" fmla="*/ 130 h 510"/>
                <a:gd name="T4" fmla="*/ 268 w 425"/>
                <a:gd name="T5" fmla="*/ 0 h 510"/>
                <a:gd name="T6" fmla="*/ 0 w 425"/>
                <a:gd name="T7" fmla="*/ 0 h 510"/>
                <a:gd name="T8" fmla="*/ 0 w 425"/>
                <a:gd name="T9" fmla="*/ 510 h 510"/>
                <a:gd name="T10" fmla="*/ 277 w 425"/>
                <a:gd name="T11" fmla="*/ 510 h 510"/>
                <a:gd name="T12" fmla="*/ 425 w 425"/>
                <a:gd name="T13" fmla="*/ 373 h 510"/>
                <a:gd name="T14" fmla="*/ 327 w 425"/>
                <a:gd name="T15" fmla="*/ 247 h 510"/>
                <a:gd name="T16" fmla="*/ 109 w 425"/>
                <a:gd name="T17" fmla="*/ 92 h 510"/>
                <a:gd name="T18" fmla="*/ 245 w 425"/>
                <a:gd name="T19" fmla="*/ 92 h 510"/>
                <a:gd name="T20" fmla="*/ 304 w 425"/>
                <a:gd name="T21" fmla="*/ 148 h 510"/>
                <a:gd name="T22" fmla="*/ 245 w 425"/>
                <a:gd name="T23" fmla="*/ 205 h 510"/>
                <a:gd name="T24" fmla="*/ 109 w 425"/>
                <a:gd name="T25" fmla="*/ 205 h 510"/>
                <a:gd name="T26" fmla="*/ 109 w 425"/>
                <a:gd name="T27" fmla="*/ 92 h 510"/>
                <a:gd name="T28" fmla="*/ 249 w 425"/>
                <a:gd name="T29" fmla="*/ 417 h 510"/>
                <a:gd name="T30" fmla="*/ 249 w 425"/>
                <a:gd name="T31" fmla="*/ 418 h 510"/>
                <a:gd name="T32" fmla="*/ 109 w 425"/>
                <a:gd name="T33" fmla="*/ 418 h 510"/>
                <a:gd name="T34" fmla="*/ 109 w 425"/>
                <a:gd name="T35" fmla="*/ 298 h 510"/>
                <a:gd name="T36" fmla="*/ 249 w 425"/>
                <a:gd name="T37" fmla="*/ 298 h 510"/>
                <a:gd name="T38" fmla="*/ 315 w 425"/>
                <a:gd name="T39" fmla="*/ 357 h 510"/>
                <a:gd name="T40" fmla="*/ 249 w 425"/>
                <a:gd name="T41" fmla="*/ 417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25" h="510">
                  <a:moveTo>
                    <a:pt x="327" y="247"/>
                  </a:moveTo>
                  <a:cubicBezTo>
                    <a:pt x="375" y="237"/>
                    <a:pt x="415" y="194"/>
                    <a:pt x="415" y="130"/>
                  </a:cubicBezTo>
                  <a:cubicBezTo>
                    <a:pt x="415" y="62"/>
                    <a:pt x="365" y="0"/>
                    <a:pt x="268" y="0"/>
                  </a:cubicBezTo>
                  <a:cubicBezTo>
                    <a:pt x="0" y="0"/>
                    <a:pt x="0" y="0"/>
                    <a:pt x="0" y="0"/>
                  </a:cubicBezTo>
                  <a:cubicBezTo>
                    <a:pt x="0" y="510"/>
                    <a:pt x="0" y="510"/>
                    <a:pt x="0" y="510"/>
                  </a:cubicBezTo>
                  <a:cubicBezTo>
                    <a:pt x="277" y="510"/>
                    <a:pt x="277" y="510"/>
                    <a:pt x="277" y="510"/>
                  </a:cubicBezTo>
                  <a:cubicBezTo>
                    <a:pt x="374" y="510"/>
                    <a:pt x="425" y="449"/>
                    <a:pt x="425" y="373"/>
                  </a:cubicBezTo>
                  <a:cubicBezTo>
                    <a:pt x="425" y="309"/>
                    <a:pt x="381" y="256"/>
                    <a:pt x="327" y="247"/>
                  </a:cubicBezTo>
                  <a:close/>
                  <a:moveTo>
                    <a:pt x="109" y="92"/>
                  </a:moveTo>
                  <a:cubicBezTo>
                    <a:pt x="245" y="92"/>
                    <a:pt x="245" y="92"/>
                    <a:pt x="245" y="92"/>
                  </a:cubicBezTo>
                  <a:cubicBezTo>
                    <a:pt x="281" y="92"/>
                    <a:pt x="304" y="117"/>
                    <a:pt x="304" y="148"/>
                  </a:cubicBezTo>
                  <a:cubicBezTo>
                    <a:pt x="304" y="181"/>
                    <a:pt x="281" y="205"/>
                    <a:pt x="245" y="205"/>
                  </a:cubicBezTo>
                  <a:cubicBezTo>
                    <a:pt x="109" y="205"/>
                    <a:pt x="109" y="205"/>
                    <a:pt x="109" y="205"/>
                  </a:cubicBezTo>
                  <a:lnTo>
                    <a:pt x="109" y="92"/>
                  </a:lnTo>
                  <a:close/>
                  <a:moveTo>
                    <a:pt x="249" y="417"/>
                  </a:moveTo>
                  <a:cubicBezTo>
                    <a:pt x="249" y="418"/>
                    <a:pt x="249" y="418"/>
                    <a:pt x="249" y="418"/>
                  </a:cubicBezTo>
                  <a:cubicBezTo>
                    <a:pt x="109" y="418"/>
                    <a:pt x="109" y="418"/>
                    <a:pt x="109" y="418"/>
                  </a:cubicBezTo>
                  <a:cubicBezTo>
                    <a:pt x="109" y="298"/>
                    <a:pt x="109" y="298"/>
                    <a:pt x="109" y="298"/>
                  </a:cubicBezTo>
                  <a:cubicBezTo>
                    <a:pt x="249" y="298"/>
                    <a:pt x="249" y="298"/>
                    <a:pt x="249" y="298"/>
                  </a:cubicBezTo>
                  <a:cubicBezTo>
                    <a:pt x="292" y="298"/>
                    <a:pt x="315" y="325"/>
                    <a:pt x="315" y="357"/>
                  </a:cubicBezTo>
                  <a:cubicBezTo>
                    <a:pt x="315" y="394"/>
                    <a:pt x="290" y="417"/>
                    <a:pt x="249" y="4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5" name="Freeform 22">
              <a:extLst>
                <a:ext uri="{FF2B5EF4-FFF2-40B4-BE49-F238E27FC236}">
                  <a16:creationId xmlns:a16="http://schemas.microsoft.com/office/drawing/2014/main" id="{05C0F3AF-1E64-F4C9-5564-207AB298F6B9}"/>
                </a:ext>
              </a:extLst>
            </p:cNvPr>
            <p:cNvSpPr>
              <a:spLocks/>
            </p:cNvSpPr>
            <p:nvPr/>
          </p:nvSpPr>
          <p:spPr bwMode="auto">
            <a:xfrm>
              <a:off x="1139826" y="-103188"/>
              <a:ext cx="347663" cy="436563"/>
            </a:xfrm>
            <a:custGeom>
              <a:avLst/>
              <a:gdLst>
                <a:gd name="T0" fmla="*/ 59 w 420"/>
                <a:gd name="T1" fmla="*/ 363 h 527"/>
                <a:gd name="T2" fmla="*/ 221 w 420"/>
                <a:gd name="T3" fmla="*/ 431 h 527"/>
                <a:gd name="T4" fmla="*/ 310 w 420"/>
                <a:gd name="T5" fmla="*/ 374 h 527"/>
                <a:gd name="T6" fmla="*/ 207 w 420"/>
                <a:gd name="T7" fmla="*/ 309 h 527"/>
                <a:gd name="T8" fmla="*/ 17 w 420"/>
                <a:gd name="T9" fmla="*/ 154 h 527"/>
                <a:gd name="T10" fmla="*/ 210 w 420"/>
                <a:gd name="T11" fmla="*/ 0 h 527"/>
                <a:gd name="T12" fmla="*/ 409 w 420"/>
                <a:gd name="T13" fmla="*/ 71 h 527"/>
                <a:gd name="T14" fmla="*/ 349 w 420"/>
                <a:gd name="T15" fmla="*/ 151 h 527"/>
                <a:gd name="T16" fmla="*/ 203 w 420"/>
                <a:gd name="T17" fmla="*/ 95 h 527"/>
                <a:gd name="T18" fmla="*/ 128 w 420"/>
                <a:gd name="T19" fmla="*/ 147 h 527"/>
                <a:gd name="T20" fmla="*/ 229 w 420"/>
                <a:gd name="T21" fmla="*/ 206 h 527"/>
                <a:gd name="T22" fmla="*/ 420 w 420"/>
                <a:gd name="T23" fmla="*/ 363 h 527"/>
                <a:gd name="T24" fmla="*/ 216 w 420"/>
                <a:gd name="T25" fmla="*/ 527 h 527"/>
                <a:gd name="T26" fmla="*/ 0 w 420"/>
                <a:gd name="T27" fmla="*/ 446 h 527"/>
                <a:gd name="T28" fmla="*/ 59 w 420"/>
                <a:gd name="T29" fmla="*/ 363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0" h="527">
                  <a:moveTo>
                    <a:pt x="59" y="363"/>
                  </a:moveTo>
                  <a:cubicBezTo>
                    <a:pt x="95" y="400"/>
                    <a:pt x="151" y="431"/>
                    <a:pt x="221" y="431"/>
                  </a:cubicBezTo>
                  <a:cubicBezTo>
                    <a:pt x="281" y="431"/>
                    <a:pt x="310" y="403"/>
                    <a:pt x="310" y="374"/>
                  </a:cubicBezTo>
                  <a:cubicBezTo>
                    <a:pt x="310" y="336"/>
                    <a:pt x="266" y="323"/>
                    <a:pt x="207" y="309"/>
                  </a:cubicBezTo>
                  <a:cubicBezTo>
                    <a:pt x="124" y="290"/>
                    <a:pt x="17" y="267"/>
                    <a:pt x="17" y="154"/>
                  </a:cubicBezTo>
                  <a:cubicBezTo>
                    <a:pt x="17" y="69"/>
                    <a:pt x="90" y="0"/>
                    <a:pt x="210" y="0"/>
                  </a:cubicBezTo>
                  <a:cubicBezTo>
                    <a:pt x="291" y="0"/>
                    <a:pt x="359" y="24"/>
                    <a:pt x="409" y="71"/>
                  </a:cubicBezTo>
                  <a:cubicBezTo>
                    <a:pt x="349" y="151"/>
                    <a:pt x="349" y="151"/>
                    <a:pt x="349" y="151"/>
                  </a:cubicBezTo>
                  <a:cubicBezTo>
                    <a:pt x="308" y="113"/>
                    <a:pt x="253" y="95"/>
                    <a:pt x="203" y="95"/>
                  </a:cubicBezTo>
                  <a:cubicBezTo>
                    <a:pt x="154" y="95"/>
                    <a:pt x="128" y="117"/>
                    <a:pt x="128" y="147"/>
                  </a:cubicBezTo>
                  <a:cubicBezTo>
                    <a:pt x="128" y="182"/>
                    <a:pt x="170" y="192"/>
                    <a:pt x="229" y="206"/>
                  </a:cubicBezTo>
                  <a:cubicBezTo>
                    <a:pt x="313" y="225"/>
                    <a:pt x="420" y="250"/>
                    <a:pt x="420" y="363"/>
                  </a:cubicBezTo>
                  <a:cubicBezTo>
                    <a:pt x="420" y="457"/>
                    <a:pt x="353" y="527"/>
                    <a:pt x="216" y="527"/>
                  </a:cubicBezTo>
                  <a:cubicBezTo>
                    <a:pt x="118" y="527"/>
                    <a:pt x="48" y="494"/>
                    <a:pt x="0" y="446"/>
                  </a:cubicBezTo>
                  <a:lnTo>
                    <a:pt x="59" y="3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6" name="Rectangle 23">
              <a:extLst>
                <a:ext uri="{FF2B5EF4-FFF2-40B4-BE49-F238E27FC236}">
                  <a16:creationId xmlns:a16="http://schemas.microsoft.com/office/drawing/2014/main" id="{5308E799-0736-BCF1-CC1A-3F3E2248F93B}"/>
                </a:ext>
              </a:extLst>
            </p:cNvPr>
            <p:cNvSpPr>
              <a:spLocks noChangeArrowheads="1"/>
            </p:cNvSpPr>
            <p:nvPr/>
          </p:nvSpPr>
          <p:spPr bwMode="auto">
            <a:xfrm>
              <a:off x="1968501" y="-96838"/>
              <a:ext cx="88900" cy="422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7" name="Freeform 24">
              <a:extLst>
                <a:ext uri="{FF2B5EF4-FFF2-40B4-BE49-F238E27FC236}">
                  <a16:creationId xmlns:a16="http://schemas.microsoft.com/office/drawing/2014/main" id="{D9308C71-8329-D144-E136-1D34018B4D56}"/>
                </a:ext>
              </a:extLst>
            </p:cNvPr>
            <p:cNvSpPr>
              <a:spLocks noEditPoints="1"/>
            </p:cNvSpPr>
            <p:nvPr/>
          </p:nvSpPr>
          <p:spPr bwMode="auto">
            <a:xfrm>
              <a:off x="2498726" y="-31750"/>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7 h 136"/>
                <a:gd name="T12" fmla="*/ 113 w 113"/>
                <a:gd name="T13" fmla="*/ 68 h 136"/>
                <a:gd name="T14" fmla="*/ 92 w 113"/>
                <a:gd name="T15" fmla="*/ 119 h 136"/>
                <a:gd name="T16" fmla="*/ 78 w 113"/>
                <a:gd name="T17" fmla="*/ 28 h 136"/>
                <a:gd name="T18" fmla="*/ 45 w 113"/>
                <a:gd name="T19" fmla="*/ 16 h 136"/>
                <a:gd name="T20" fmla="*/ 20 w 113"/>
                <a:gd name="T21" fmla="*/ 16 h 136"/>
                <a:gd name="T22" fmla="*/ 20 w 113"/>
                <a:gd name="T23" fmla="*/ 120 h 136"/>
                <a:gd name="T24" fmla="*/ 45 w 113"/>
                <a:gd name="T25" fmla="*/ 120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6"/>
                    <a:pt x="92" y="17"/>
                  </a:cubicBezTo>
                  <a:cubicBezTo>
                    <a:pt x="103" y="28"/>
                    <a:pt x="113" y="44"/>
                    <a:pt x="113" y="68"/>
                  </a:cubicBezTo>
                  <a:cubicBezTo>
                    <a:pt x="113" y="91"/>
                    <a:pt x="104" y="108"/>
                    <a:pt x="92" y="119"/>
                  </a:cubicBezTo>
                  <a:close/>
                  <a:moveTo>
                    <a:pt x="78" y="28"/>
                  </a:moveTo>
                  <a:cubicBezTo>
                    <a:pt x="70" y="20"/>
                    <a:pt x="59" y="16"/>
                    <a:pt x="45" y="16"/>
                  </a:cubicBezTo>
                  <a:cubicBezTo>
                    <a:pt x="20" y="16"/>
                    <a:pt x="20" y="16"/>
                    <a:pt x="20" y="16"/>
                  </a:cubicBezTo>
                  <a:cubicBezTo>
                    <a:pt x="20" y="120"/>
                    <a:pt x="20" y="120"/>
                    <a:pt x="20" y="120"/>
                  </a:cubicBezTo>
                  <a:cubicBezTo>
                    <a:pt x="45" y="120"/>
                    <a:pt x="45" y="120"/>
                    <a:pt x="45" y="120"/>
                  </a:cubicBezTo>
                  <a:cubicBezTo>
                    <a:pt x="58" y="120"/>
                    <a:pt x="69" y="116"/>
                    <a:pt x="78" y="107"/>
                  </a:cubicBezTo>
                  <a:cubicBezTo>
                    <a:pt x="87" y="98"/>
                    <a:pt x="92" y="85"/>
                    <a:pt x="92" y="68"/>
                  </a:cubicBezTo>
                  <a:cubicBezTo>
                    <a:pt x="92" y="51"/>
                    <a:pt x="87" y="37"/>
                    <a:pt x="7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8" name="Freeform 25">
              <a:extLst>
                <a:ext uri="{FF2B5EF4-FFF2-40B4-BE49-F238E27FC236}">
                  <a16:creationId xmlns:a16="http://schemas.microsoft.com/office/drawing/2014/main" id="{9B065B41-2B00-5183-95B8-2C97D2776E9F}"/>
                </a:ext>
              </a:extLst>
            </p:cNvPr>
            <p:cNvSpPr>
              <a:spLocks/>
            </p:cNvSpPr>
            <p:nvPr/>
          </p:nvSpPr>
          <p:spPr bwMode="auto">
            <a:xfrm>
              <a:off x="2611438" y="-3175"/>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9" name="Freeform 26">
              <a:extLst>
                <a:ext uri="{FF2B5EF4-FFF2-40B4-BE49-F238E27FC236}">
                  <a16:creationId xmlns:a16="http://schemas.microsoft.com/office/drawing/2014/main" id="{AEBBA209-4388-44E3-1F5D-110C6416935E}"/>
                </a:ext>
              </a:extLst>
            </p:cNvPr>
            <p:cNvSpPr>
              <a:spLocks noEditPoints="1"/>
            </p:cNvSpPr>
            <p:nvPr/>
          </p:nvSpPr>
          <p:spPr bwMode="auto">
            <a:xfrm>
              <a:off x="2670176" y="-36513"/>
              <a:ext cx="20638" cy="117475"/>
            </a:xfrm>
            <a:custGeom>
              <a:avLst/>
              <a:gdLst>
                <a:gd name="T0" fmla="*/ 13 w 25"/>
                <a:gd name="T1" fmla="*/ 24 h 143"/>
                <a:gd name="T2" fmla="*/ 0 w 25"/>
                <a:gd name="T3" fmla="*/ 12 h 143"/>
                <a:gd name="T4" fmla="*/ 13 w 25"/>
                <a:gd name="T5" fmla="*/ 0 h 143"/>
                <a:gd name="T6" fmla="*/ 25 w 25"/>
                <a:gd name="T7" fmla="*/ 12 h 143"/>
                <a:gd name="T8" fmla="*/ 13 w 25"/>
                <a:gd name="T9" fmla="*/ 24 h 143"/>
                <a:gd name="T10" fmla="*/ 4 w 25"/>
                <a:gd name="T11" fmla="*/ 143 h 143"/>
                <a:gd name="T12" fmla="*/ 4 w 25"/>
                <a:gd name="T13" fmla="*/ 44 h 143"/>
                <a:gd name="T14" fmla="*/ 22 w 25"/>
                <a:gd name="T15" fmla="*/ 44 h 143"/>
                <a:gd name="T16" fmla="*/ 22 w 25"/>
                <a:gd name="T17" fmla="*/ 143 h 143"/>
                <a:gd name="T18" fmla="*/ 4 w 25"/>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3">
                  <a:moveTo>
                    <a:pt x="13" y="24"/>
                  </a:moveTo>
                  <a:cubicBezTo>
                    <a:pt x="6" y="24"/>
                    <a:pt x="0" y="19"/>
                    <a:pt x="0" y="12"/>
                  </a:cubicBezTo>
                  <a:cubicBezTo>
                    <a:pt x="0" y="5"/>
                    <a:pt x="6" y="0"/>
                    <a:pt x="13" y="0"/>
                  </a:cubicBezTo>
                  <a:cubicBezTo>
                    <a:pt x="20" y="0"/>
                    <a:pt x="25" y="5"/>
                    <a:pt x="25" y="12"/>
                  </a:cubicBezTo>
                  <a:cubicBezTo>
                    <a:pt x="25"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0" name="Freeform 27">
              <a:extLst>
                <a:ext uri="{FF2B5EF4-FFF2-40B4-BE49-F238E27FC236}">
                  <a16:creationId xmlns:a16="http://schemas.microsoft.com/office/drawing/2014/main" id="{4524D336-2EEE-036C-C9C9-0D5F156C9443}"/>
                </a:ext>
              </a:extLst>
            </p:cNvPr>
            <p:cNvSpPr>
              <a:spLocks/>
            </p:cNvSpPr>
            <p:nvPr/>
          </p:nvSpPr>
          <p:spPr bwMode="auto">
            <a:xfrm>
              <a:off x="2701926" y="-1588"/>
              <a:ext cx="80963" cy="82550"/>
            </a:xfrm>
            <a:custGeom>
              <a:avLst/>
              <a:gdLst>
                <a:gd name="T0" fmla="*/ 31 w 51"/>
                <a:gd name="T1" fmla="*/ 52 h 52"/>
                <a:gd name="T2" fmla="*/ 20 w 51"/>
                <a:gd name="T3" fmla="*/ 52 h 52"/>
                <a:gd name="T4" fmla="*/ 0 w 51"/>
                <a:gd name="T5" fmla="*/ 0 h 52"/>
                <a:gd name="T6" fmla="*/ 11 w 51"/>
                <a:gd name="T7" fmla="*/ 0 h 52"/>
                <a:gd name="T8" fmla="*/ 25 w 51"/>
                <a:gd name="T9" fmla="*/ 42 h 52"/>
                <a:gd name="T10" fmla="*/ 40 w 51"/>
                <a:gd name="T11" fmla="*/ 0 h 52"/>
                <a:gd name="T12" fmla="*/ 51 w 51"/>
                <a:gd name="T13" fmla="*/ 0 h 52"/>
                <a:gd name="T14" fmla="*/ 31 w 51"/>
                <a:gd name="T15" fmla="*/ 52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52">
                  <a:moveTo>
                    <a:pt x="31" y="52"/>
                  </a:moveTo>
                  <a:lnTo>
                    <a:pt x="20" y="52"/>
                  </a:lnTo>
                  <a:lnTo>
                    <a:pt x="0" y="0"/>
                  </a:lnTo>
                  <a:lnTo>
                    <a:pt x="11" y="0"/>
                  </a:lnTo>
                  <a:lnTo>
                    <a:pt x="25" y="42"/>
                  </a:lnTo>
                  <a:lnTo>
                    <a:pt x="40" y="0"/>
                  </a:lnTo>
                  <a:lnTo>
                    <a:pt x="51" y="0"/>
                  </a:lnTo>
                  <a:lnTo>
                    <a:pt x="31" y="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1" name="Freeform 28">
              <a:extLst>
                <a:ext uri="{FF2B5EF4-FFF2-40B4-BE49-F238E27FC236}">
                  <a16:creationId xmlns:a16="http://schemas.microsoft.com/office/drawing/2014/main" id="{7957D02A-F6AA-E7FB-776F-5DF982079E20}"/>
                </a:ext>
              </a:extLst>
            </p:cNvPr>
            <p:cNvSpPr>
              <a:spLocks noEditPoints="1"/>
            </p:cNvSpPr>
            <p:nvPr/>
          </p:nvSpPr>
          <p:spPr bwMode="auto">
            <a:xfrm>
              <a:off x="2789238" y="-3175"/>
              <a:ext cx="74613" cy="85725"/>
            </a:xfrm>
            <a:custGeom>
              <a:avLst/>
              <a:gdLst>
                <a:gd name="T0" fmla="*/ 20 w 90"/>
                <a:gd name="T1" fmla="*/ 56 h 103"/>
                <a:gd name="T2" fmla="*/ 49 w 90"/>
                <a:gd name="T3" fmla="*/ 88 h 103"/>
                <a:gd name="T4" fmla="*/ 80 w 90"/>
                <a:gd name="T5" fmla="*/ 77 h 103"/>
                <a:gd name="T6" fmla="*/ 87 w 90"/>
                <a:gd name="T7" fmla="*/ 89 h 103"/>
                <a:gd name="T8" fmla="*/ 47 w 90"/>
                <a:gd name="T9" fmla="*/ 103 h 103"/>
                <a:gd name="T10" fmla="*/ 0 w 90"/>
                <a:gd name="T11" fmla="*/ 52 h 103"/>
                <a:gd name="T12" fmla="*/ 47 w 90"/>
                <a:gd name="T13" fmla="*/ 0 h 103"/>
                <a:gd name="T14" fmla="*/ 90 w 90"/>
                <a:gd name="T15" fmla="*/ 49 h 103"/>
                <a:gd name="T16" fmla="*/ 90 w 90"/>
                <a:gd name="T17" fmla="*/ 56 h 103"/>
                <a:gd name="T18" fmla="*/ 20 w 90"/>
                <a:gd name="T19" fmla="*/ 56 h 103"/>
                <a:gd name="T20" fmla="*/ 46 w 90"/>
                <a:gd name="T21" fmla="*/ 15 h 103"/>
                <a:gd name="T22" fmla="*/ 19 w 90"/>
                <a:gd name="T23" fmla="*/ 43 h 103"/>
                <a:gd name="T24" fmla="*/ 71 w 90"/>
                <a:gd name="T25" fmla="*/ 43 h 103"/>
                <a:gd name="T26" fmla="*/ 46 w 90"/>
                <a:gd name="T27" fmla="*/ 15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6"/>
                    <a:pt x="31" y="88"/>
                    <a:pt x="49" y="88"/>
                  </a:cubicBezTo>
                  <a:cubicBezTo>
                    <a:pt x="68" y="88"/>
                    <a:pt x="79" y="78"/>
                    <a:pt x="80" y="77"/>
                  </a:cubicBezTo>
                  <a:cubicBezTo>
                    <a:pt x="87" y="89"/>
                    <a:pt x="87" y="89"/>
                    <a:pt x="87" y="89"/>
                  </a:cubicBezTo>
                  <a:cubicBezTo>
                    <a:pt x="87" y="89"/>
                    <a:pt x="74" y="103"/>
                    <a:pt x="47" y="103"/>
                  </a:cubicBezTo>
                  <a:cubicBezTo>
                    <a:pt x="20" y="103"/>
                    <a:pt x="0" y="85"/>
                    <a:pt x="0" y="52"/>
                  </a:cubicBezTo>
                  <a:cubicBezTo>
                    <a:pt x="0" y="20"/>
                    <a:pt x="21" y="0"/>
                    <a:pt x="47" y="0"/>
                  </a:cubicBezTo>
                  <a:cubicBezTo>
                    <a:pt x="74" y="0"/>
                    <a:pt x="90" y="20"/>
                    <a:pt x="90" y="49"/>
                  </a:cubicBezTo>
                  <a:cubicBezTo>
                    <a:pt x="90" y="56"/>
                    <a:pt x="90" y="56"/>
                    <a:pt x="90" y="56"/>
                  </a:cubicBezTo>
                  <a:cubicBezTo>
                    <a:pt x="20" y="56"/>
                    <a:pt x="20" y="56"/>
                    <a:pt x="20" y="56"/>
                  </a:cubicBezTo>
                  <a:close/>
                  <a:moveTo>
                    <a:pt x="46" y="15"/>
                  </a:moveTo>
                  <a:cubicBezTo>
                    <a:pt x="28" y="15"/>
                    <a:pt x="20" y="30"/>
                    <a:pt x="19" y="43"/>
                  </a:cubicBezTo>
                  <a:cubicBezTo>
                    <a:pt x="71" y="43"/>
                    <a:pt x="71" y="43"/>
                    <a:pt x="71" y="43"/>
                  </a:cubicBezTo>
                  <a:cubicBezTo>
                    <a:pt x="71" y="28"/>
                    <a:pt x="64" y="15"/>
                    <a:pt x="46"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2" name="Freeform 29">
              <a:extLst>
                <a:ext uri="{FF2B5EF4-FFF2-40B4-BE49-F238E27FC236}">
                  <a16:creationId xmlns:a16="http://schemas.microsoft.com/office/drawing/2014/main" id="{C091E53F-E8FB-D219-1C2C-C8CDF3A477E2}"/>
                </a:ext>
              </a:extLst>
            </p:cNvPr>
            <p:cNvSpPr>
              <a:spLocks/>
            </p:cNvSpPr>
            <p:nvPr/>
          </p:nvSpPr>
          <p:spPr bwMode="auto">
            <a:xfrm>
              <a:off x="2882901" y="-3175"/>
              <a:ext cx="68263" cy="84138"/>
            </a:xfrm>
            <a:custGeom>
              <a:avLst/>
              <a:gdLst>
                <a:gd name="T0" fmla="*/ 65 w 84"/>
                <a:gd name="T1" fmla="*/ 101 h 101"/>
                <a:gd name="T2" fmla="*/ 65 w 84"/>
                <a:gd name="T3" fmla="*/ 42 h 101"/>
                <a:gd name="T4" fmla="*/ 45 w 84"/>
                <a:gd name="T5" fmla="*/ 16 h 101"/>
                <a:gd name="T6" fmla="*/ 18 w 84"/>
                <a:gd name="T7" fmla="*/ 42 h 101"/>
                <a:gd name="T8" fmla="*/ 18 w 84"/>
                <a:gd name="T9" fmla="*/ 101 h 101"/>
                <a:gd name="T10" fmla="*/ 0 w 84"/>
                <a:gd name="T11" fmla="*/ 101 h 101"/>
                <a:gd name="T12" fmla="*/ 0 w 84"/>
                <a:gd name="T13" fmla="*/ 2 h 101"/>
                <a:gd name="T14" fmla="*/ 17 w 84"/>
                <a:gd name="T15" fmla="*/ 2 h 101"/>
                <a:gd name="T16" fmla="*/ 18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0" y="32"/>
                    <a:pt x="18" y="42"/>
                  </a:cubicBezTo>
                  <a:cubicBezTo>
                    <a:pt x="18" y="101"/>
                    <a:pt x="18" y="101"/>
                    <a:pt x="18" y="101"/>
                  </a:cubicBezTo>
                  <a:cubicBezTo>
                    <a:pt x="0" y="101"/>
                    <a:pt x="0" y="101"/>
                    <a:pt x="0" y="101"/>
                  </a:cubicBezTo>
                  <a:cubicBezTo>
                    <a:pt x="0" y="2"/>
                    <a:pt x="0" y="2"/>
                    <a:pt x="0" y="2"/>
                  </a:cubicBezTo>
                  <a:cubicBezTo>
                    <a:pt x="17" y="2"/>
                    <a:pt x="17" y="2"/>
                    <a:pt x="17" y="2"/>
                  </a:cubicBezTo>
                  <a:cubicBezTo>
                    <a:pt x="18" y="20"/>
                    <a:pt x="18" y="20"/>
                    <a:pt x="18"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3" name="Freeform 30">
              <a:extLst>
                <a:ext uri="{FF2B5EF4-FFF2-40B4-BE49-F238E27FC236}">
                  <a16:creationId xmlns:a16="http://schemas.microsoft.com/office/drawing/2014/main" id="{D8C0F936-155F-B9D3-105E-CB4A7E9C8F31}"/>
                </a:ext>
              </a:extLst>
            </p:cNvPr>
            <p:cNvSpPr>
              <a:spLocks noEditPoints="1"/>
            </p:cNvSpPr>
            <p:nvPr/>
          </p:nvSpPr>
          <p:spPr bwMode="auto">
            <a:xfrm>
              <a:off x="3006726" y="-34925"/>
              <a:ext cx="79375" cy="117475"/>
            </a:xfrm>
            <a:custGeom>
              <a:avLst/>
              <a:gdLst>
                <a:gd name="T0" fmla="*/ 50 w 95"/>
                <a:gd name="T1" fmla="*/ 142 h 142"/>
                <a:gd name="T2" fmla="*/ 20 w 95"/>
                <a:gd name="T3" fmla="*/ 125 h 142"/>
                <a:gd name="T4" fmla="*/ 17 w 95"/>
                <a:gd name="T5" fmla="*/ 140 h 142"/>
                <a:gd name="T6" fmla="*/ 0 w 95"/>
                <a:gd name="T7" fmla="*/ 140 h 142"/>
                <a:gd name="T8" fmla="*/ 0 w 95"/>
                <a:gd name="T9" fmla="*/ 0 h 142"/>
                <a:gd name="T10" fmla="*/ 19 w 95"/>
                <a:gd name="T11" fmla="*/ 0 h 142"/>
                <a:gd name="T12" fmla="*/ 19 w 95"/>
                <a:gd name="T13" fmla="*/ 57 h 142"/>
                <a:gd name="T14" fmla="*/ 52 w 95"/>
                <a:gd name="T15" fmla="*/ 39 h 142"/>
                <a:gd name="T16" fmla="*/ 94 w 95"/>
                <a:gd name="T17" fmla="*/ 91 h 142"/>
                <a:gd name="T18" fmla="*/ 50 w 95"/>
                <a:gd name="T19" fmla="*/ 142 h 142"/>
                <a:gd name="T20" fmla="*/ 47 w 95"/>
                <a:gd name="T21" fmla="*/ 55 h 142"/>
                <a:gd name="T22" fmla="*/ 18 w 95"/>
                <a:gd name="T23" fmla="*/ 91 h 142"/>
                <a:gd name="T24" fmla="*/ 46 w 95"/>
                <a:gd name="T25" fmla="*/ 127 h 142"/>
                <a:gd name="T26" fmla="*/ 75 w 95"/>
                <a:gd name="T27" fmla="*/ 91 h 142"/>
                <a:gd name="T28" fmla="*/ 47 w 95"/>
                <a:gd name="T29" fmla="*/ 5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5" h="142">
                  <a:moveTo>
                    <a:pt x="50" y="142"/>
                  </a:moveTo>
                  <a:cubicBezTo>
                    <a:pt x="31" y="142"/>
                    <a:pt x="22" y="129"/>
                    <a:pt x="20" y="125"/>
                  </a:cubicBezTo>
                  <a:cubicBezTo>
                    <a:pt x="17" y="140"/>
                    <a:pt x="17" y="140"/>
                    <a:pt x="17" y="140"/>
                  </a:cubicBezTo>
                  <a:cubicBezTo>
                    <a:pt x="0" y="140"/>
                    <a:pt x="0" y="140"/>
                    <a:pt x="0" y="140"/>
                  </a:cubicBezTo>
                  <a:cubicBezTo>
                    <a:pt x="0" y="0"/>
                    <a:pt x="0" y="0"/>
                    <a:pt x="0" y="0"/>
                  </a:cubicBezTo>
                  <a:cubicBezTo>
                    <a:pt x="19" y="0"/>
                    <a:pt x="19" y="0"/>
                    <a:pt x="19" y="0"/>
                  </a:cubicBezTo>
                  <a:cubicBezTo>
                    <a:pt x="19" y="57"/>
                    <a:pt x="19" y="57"/>
                    <a:pt x="19" y="57"/>
                  </a:cubicBezTo>
                  <a:cubicBezTo>
                    <a:pt x="20" y="55"/>
                    <a:pt x="31" y="39"/>
                    <a:pt x="52" y="39"/>
                  </a:cubicBezTo>
                  <a:cubicBezTo>
                    <a:pt x="78" y="39"/>
                    <a:pt x="94" y="61"/>
                    <a:pt x="94" y="91"/>
                  </a:cubicBezTo>
                  <a:cubicBezTo>
                    <a:pt x="95" y="121"/>
                    <a:pt x="77" y="142"/>
                    <a:pt x="50" y="142"/>
                  </a:cubicBezTo>
                  <a:close/>
                  <a:moveTo>
                    <a:pt x="47" y="55"/>
                  </a:moveTo>
                  <a:cubicBezTo>
                    <a:pt x="30" y="55"/>
                    <a:pt x="18" y="71"/>
                    <a:pt x="18" y="91"/>
                  </a:cubicBezTo>
                  <a:cubicBezTo>
                    <a:pt x="18" y="110"/>
                    <a:pt x="29" y="127"/>
                    <a:pt x="46" y="127"/>
                  </a:cubicBezTo>
                  <a:cubicBezTo>
                    <a:pt x="63" y="127"/>
                    <a:pt x="75" y="111"/>
                    <a:pt x="75" y="91"/>
                  </a:cubicBezTo>
                  <a:cubicBezTo>
                    <a:pt x="75" y="71"/>
                    <a:pt x="64" y="55"/>
                    <a:pt x="47" y="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4" name="Freeform 31">
              <a:extLst>
                <a:ext uri="{FF2B5EF4-FFF2-40B4-BE49-F238E27FC236}">
                  <a16:creationId xmlns:a16="http://schemas.microsoft.com/office/drawing/2014/main" id="{B3C06BAF-2606-07B2-0633-EFEFFAE9986C}"/>
                </a:ext>
              </a:extLst>
            </p:cNvPr>
            <p:cNvSpPr>
              <a:spLocks/>
            </p:cNvSpPr>
            <p:nvPr/>
          </p:nvSpPr>
          <p:spPr bwMode="auto">
            <a:xfrm>
              <a:off x="3094038" y="-1588"/>
              <a:ext cx="79375" cy="114300"/>
            </a:xfrm>
            <a:custGeom>
              <a:avLst/>
              <a:gdLst>
                <a:gd name="T0" fmla="*/ 52 w 96"/>
                <a:gd name="T1" fmla="*/ 113 h 136"/>
                <a:gd name="T2" fmla="*/ 26 w 96"/>
                <a:gd name="T3" fmla="*/ 136 h 136"/>
                <a:gd name="T4" fmla="*/ 7 w 96"/>
                <a:gd name="T5" fmla="*/ 132 h 136"/>
                <a:gd name="T6" fmla="*/ 11 w 96"/>
                <a:gd name="T7" fmla="*/ 117 h 136"/>
                <a:gd name="T8" fmla="*/ 22 w 96"/>
                <a:gd name="T9" fmla="*/ 120 h 136"/>
                <a:gd name="T10" fmla="*/ 33 w 96"/>
                <a:gd name="T11" fmla="*/ 110 h 136"/>
                <a:gd name="T12" fmla="*/ 38 w 96"/>
                <a:gd name="T13" fmla="*/ 98 h 136"/>
                <a:gd name="T14" fmla="*/ 0 w 96"/>
                <a:gd name="T15" fmla="*/ 0 h 136"/>
                <a:gd name="T16" fmla="*/ 20 w 96"/>
                <a:gd name="T17" fmla="*/ 0 h 136"/>
                <a:gd name="T18" fmla="*/ 48 w 96"/>
                <a:gd name="T19" fmla="*/ 81 h 136"/>
                <a:gd name="T20" fmla="*/ 76 w 96"/>
                <a:gd name="T21" fmla="*/ 0 h 136"/>
                <a:gd name="T22" fmla="*/ 96 w 96"/>
                <a:gd name="T23" fmla="*/ 0 h 136"/>
                <a:gd name="T24" fmla="*/ 52 w 96"/>
                <a:gd name="T25" fmla="*/ 113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36">
                  <a:moveTo>
                    <a:pt x="52" y="113"/>
                  </a:moveTo>
                  <a:cubicBezTo>
                    <a:pt x="45" y="129"/>
                    <a:pt x="38" y="136"/>
                    <a:pt x="26" y="136"/>
                  </a:cubicBezTo>
                  <a:cubicBezTo>
                    <a:pt x="13" y="136"/>
                    <a:pt x="7" y="132"/>
                    <a:pt x="7" y="132"/>
                  </a:cubicBezTo>
                  <a:cubicBezTo>
                    <a:pt x="11" y="117"/>
                    <a:pt x="11" y="117"/>
                    <a:pt x="11" y="117"/>
                  </a:cubicBezTo>
                  <a:cubicBezTo>
                    <a:pt x="11" y="117"/>
                    <a:pt x="17" y="120"/>
                    <a:pt x="22" y="120"/>
                  </a:cubicBezTo>
                  <a:cubicBezTo>
                    <a:pt x="27" y="120"/>
                    <a:pt x="30" y="118"/>
                    <a:pt x="33" y="110"/>
                  </a:cubicBezTo>
                  <a:cubicBezTo>
                    <a:pt x="38" y="98"/>
                    <a:pt x="38" y="98"/>
                    <a:pt x="38" y="98"/>
                  </a:cubicBezTo>
                  <a:cubicBezTo>
                    <a:pt x="0" y="0"/>
                    <a:pt x="0" y="0"/>
                    <a:pt x="0" y="0"/>
                  </a:cubicBezTo>
                  <a:cubicBezTo>
                    <a:pt x="20" y="0"/>
                    <a:pt x="20" y="0"/>
                    <a:pt x="20" y="0"/>
                  </a:cubicBezTo>
                  <a:cubicBezTo>
                    <a:pt x="48" y="81"/>
                    <a:pt x="48" y="81"/>
                    <a:pt x="48" y="81"/>
                  </a:cubicBezTo>
                  <a:cubicBezTo>
                    <a:pt x="76" y="0"/>
                    <a:pt x="76" y="0"/>
                    <a:pt x="76" y="0"/>
                  </a:cubicBezTo>
                  <a:cubicBezTo>
                    <a:pt x="96" y="0"/>
                    <a:pt x="96" y="0"/>
                    <a:pt x="96" y="0"/>
                  </a:cubicBezTo>
                  <a:lnTo>
                    <a:pt x="52"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5" name="Rectangle 32">
              <a:extLst>
                <a:ext uri="{FF2B5EF4-FFF2-40B4-BE49-F238E27FC236}">
                  <a16:creationId xmlns:a16="http://schemas.microsoft.com/office/drawing/2014/main" id="{28E831E1-5403-0391-CFF1-44334240480E}"/>
                </a:ext>
              </a:extLst>
            </p:cNvPr>
            <p:cNvSpPr>
              <a:spLocks noChangeArrowheads="1"/>
            </p:cNvSpPr>
            <p:nvPr/>
          </p:nvSpPr>
          <p:spPr bwMode="auto">
            <a:xfrm>
              <a:off x="3219451" y="-31750"/>
              <a:ext cx="17463" cy="1127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6" name="Freeform 33">
              <a:extLst>
                <a:ext uri="{FF2B5EF4-FFF2-40B4-BE49-F238E27FC236}">
                  <a16:creationId xmlns:a16="http://schemas.microsoft.com/office/drawing/2014/main" id="{C26B6476-3E8D-9E7B-540C-E0FEFAD5DB9D}"/>
                </a:ext>
              </a:extLst>
            </p:cNvPr>
            <p:cNvSpPr>
              <a:spLocks/>
            </p:cNvSpPr>
            <p:nvPr/>
          </p:nvSpPr>
          <p:spPr bwMode="auto">
            <a:xfrm>
              <a:off x="3263901" y="-3175"/>
              <a:ext cx="69850" cy="84138"/>
            </a:xfrm>
            <a:custGeom>
              <a:avLst/>
              <a:gdLst>
                <a:gd name="T0" fmla="*/ 65 w 84"/>
                <a:gd name="T1" fmla="*/ 101 h 101"/>
                <a:gd name="T2" fmla="*/ 65 w 84"/>
                <a:gd name="T3" fmla="*/ 42 h 101"/>
                <a:gd name="T4" fmla="*/ 45 w 84"/>
                <a:gd name="T5" fmla="*/ 16 h 101"/>
                <a:gd name="T6" fmla="*/ 19 w 84"/>
                <a:gd name="T7" fmla="*/ 42 h 101"/>
                <a:gd name="T8" fmla="*/ 19 w 84"/>
                <a:gd name="T9" fmla="*/ 101 h 101"/>
                <a:gd name="T10" fmla="*/ 0 w 84"/>
                <a:gd name="T11" fmla="*/ 101 h 101"/>
                <a:gd name="T12" fmla="*/ 0 w 84"/>
                <a:gd name="T13" fmla="*/ 2 h 101"/>
                <a:gd name="T14" fmla="*/ 18 w 84"/>
                <a:gd name="T15" fmla="*/ 2 h 101"/>
                <a:gd name="T16" fmla="*/ 19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1" y="32"/>
                    <a:pt x="19" y="42"/>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7" name="Freeform 34">
              <a:extLst>
                <a:ext uri="{FF2B5EF4-FFF2-40B4-BE49-F238E27FC236}">
                  <a16:creationId xmlns:a16="http://schemas.microsoft.com/office/drawing/2014/main" id="{944C5982-3C91-7F73-09A4-D3869163BA38}"/>
                </a:ext>
              </a:extLst>
            </p:cNvPr>
            <p:cNvSpPr>
              <a:spLocks/>
            </p:cNvSpPr>
            <p:nvPr/>
          </p:nvSpPr>
          <p:spPr bwMode="auto">
            <a:xfrm>
              <a:off x="3349626" y="-3175"/>
              <a:ext cx="63500" cy="85725"/>
            </a:xfrm>
            <a:custGeom>
              <a:avLst/>
              <a:gdLst>
                <a:gd name="T0" fmla="*/ 68 w 78"/>
                <a:gd name="T1" fmla="*/ 94 h 103"/>
                <a:gd name="T2" fmla="*/ 39 w 78"/>
                <a:gd name="T3" fmla="*/ 103 h 103"/>
                <a:gd name="T4" fmla="*/ 0 w 78"/>
                <a:gd name="T5" fmla="*/ 86 h 103"/>
                <a:gd name="T6" fmla="*/ 10 w 78"/>
                <a:gd name="T7" fmla="*/ 74 h 103"/>
                <a:gd name="T8" fmla="*/ 39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2" y="99"/>
                    <a:pt x="54" y="103"/>
                    <a:pt x="39" y="103"/>
                  </a:cubicBezTo>
                  <a:cubicBezTo>
                    <a:pt x="19" y="103"/>
                    <a:pt x="4" y="91"/>
                    <a:pt x="0" y="86"/>
                  </a:cubicBezTo>
                  <a:cubicBezTo>
                    <a:pt x="10" y="74"/>
                    <a:pt x="10" y="74"/>
                    <a:pt x="10" y="74"/>
                  </a:cubicBezTo>
                  <a:cubicBezTo>
                    <a:pt x="16" y="80"/>
                    <a:pt x="28" y="88"/>
                    <a:pt x="39" y="88"/>
                  </a:cubicBezTo>
                  <a:cubicBezTo>
                    <a:pt x="51" y="88"/>
                    <a:pt x="59" y="84"/>
                    <a:pt x="59" y="75"/>
                  </a:cubicBezTo>
                  <a:cubicBezTo>
                    <a:pt x="59" y="66"/>
                    <a:pt x="49" y="63"/>
                    <a:pt x="43" y="61"/>
                  </a:cubicBezTo>
                  <a:cubicBezTo>
                    <a:pt x="37"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3" y="89"/>
                    <a:pt x="6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8" name="Freeform 35">
              <a:extLst>
                <a:ext uri="{FF2B5EF4-FFF2-40B4-BE49-F238E27FC236}">
                  <a16:creationId xmlns:a16="http://schemas.microsoft.com/office/drawing/2014/main" id="{948AB8FF-2BA3-9E06-B8CF-1E2C0011DA34}"/>
                </a:ext>
              </a:extLst>
            </p:cNvPr>
            <p:cNvSpPr>
              <a:spLocks noEditPoints="1"/>
            </p:cNvSpPr>
            <p:nvPr/>
          </p:nvSpPr>
          <p:spPr bwMode="auto">
            <a:xfrm>
              <a:off x="3429001" y="-36513"/>
              <a:ext cx="20638" cy="117475"/>
            </a:xfrm>
            <a:custGeom>
              <a:avLst/>
              <a:gdLst>
                <a:gd name="T0" fmla="*/ 13 w 26"/>
                <a:gd name="T1" fmla="*/ 24 h 143"/>
                <a:gd name="T2" fmla="*/ 0 w 26"/>
                <a:gd name="T3" fmla="*/ 12 h 143"/>
                <a:gd name="T4" fmla="*/ 13 w 26"/>
                <a:gd name="T5" fmla="*/ 0 h 143"/>
                <a:gd name="T6" fmla="*/ 26 w 26"/>
                <a:gd name="T7" fmla="*/ 12 h 143"/>
                <a:gd name="T8" fmla="*/ 13 w 26"/>
                <a:gd name="T9" fmla="*/ 24 h 143"/>
                <a:gd name="T10" fmla="*/ 4 w 26"/>
                <a:gd name="T11" fmla="*/ 143 h 143"/>
                <a:gd name="T12" fmla="*/ 4 w 26"/>
                <a:gd name="T13" fmla="*/ 44 h 143"/>
                <a:gd name="T14" fmla="*/ 22 w 26"/>
                <a:gd name="T15" fmla="*/ 44 h 143"/>
                <a:gd name="T16" fmla="*/ 22 w 26"/>
                <a:gd name="T17" fmla="*/ 143 h 143"/>
                <a:gd name="T18" fmla="*/ 4 w 26"/>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3">
                  <a:moveTo>
                    <a:pt x="13" y="24"/>
                  </a:moveTo>
                  <a:cubicBezTo>
                    <a:pt x="6" y="24"/>
                    <a:pt x="0" y="19"/>
                    <a:pt x="0" y="12"/>
                  </a:cubicBezTo>
                  <a:cubicBezTo>
                    <a:pt x="0" y="5"/>
                    <a:pt x="6" y="0"/>
                    <a:pt x="13" y="0"/>
                  </a:cubicBezTo>
                  <a:cubicBezTo>
                    <a:pt x="20" y="0"/>
                    <a:pt x="26" y="5"/>
                    <a:pt x="26" y="12"/>
                  </a:cubicBezTo>
                  <a:cubicBezTo>
                    <a:pt x="26"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9" name="Freeform 36">
              <a:extLst>
                <a:ext uri="{FF2B5EF4-FFF2-40B4-BE49-F238E27FC236}">
                  <a16:creationId xmlns:a16="http://schemas.microsoft.com/office/drawing/2014/main" id="{914FBE95-5DCD-B09C-05FA-773F884D73D9}"/>
                </a:ext>
              </a:extLst>
            </p:cNvPr>
            <p:cNvSpPr>
              <a:spLocks noEditPoints="1"/>
            </p:cNvSpPr>
            <p:nvPr/>
          </p:nvSpPr>
          <p:spPr bwMode="auto">
            <a:xfrm>
              <a:off x="3465513" y="-3175"/>
              <a:ext cx="77788" cy="115888"/>
            </a:xfrm>
            <a:custGeom>
              <a:avLst/>
              <a:gdLst>
                <a:gd name="T0" fmla="*/ 84 w 94"/>
                <a:gd name="T1" fmla="*/ 122 h 138"/>
                <a:gd name="T2" fmla="*/ 44 w 94"/>
                <a:gd name="T3" fmla="*/ 138 h 138"/>
                <a:gd name="T4" fmla="*/ 5 w 94"/>
                <a:gd name="T5" fmla="*/ 126 h 138"/>
                <a:gd name="T6" fmla="*/ 12 w 94"/>
                <a:gd name="T7" fmla="*/ 112 h 138"/>
                <a:gd name="T8" fmla="*/ 43 w 94"/>
                <a:gd name="T9" fmla="*/ 122 h 138"/>
                <a:gd name="T10" fmla="*/ 67 w 94"/>
                <a:gd name="T11" fmla="*/ 113 h 138"/>
                <a:gd name="T12" fmla="*/ 74 w 94"/>
                <a:gd name="T13" fmla="*/ 89 h 138"/>
                <a:gd name="T14" fmla="*/ 74 w 94"/>
                <a:gd name="T15" fmla="*/ 80 h 138"/>
                <a:gd name="T16" fmla="*/ 42 w 94"/>
                <a:gd name="T17" fmla="*/ 99 h 138"/>
                <a:gd name="T18" fmla="*/ 0 w 94"/>
                <a:gd name="T19" fmla="*/ 49 h 138"/>
                <a:gd name="T20" fmla="*/ 43 w 94"/>
                <a:gd name="T21" fmla="*/ 0 h 138"/>
                <a:gd name="T22" fmla="*/ 74 w 94"/>
                <a:gd name="T23" fmla="*/ 18 h 138"/>
                <a:gd name="T24" fmla="*/ 76 w 94"/>
                <a:gd name="T25" fmla="*/ 2 h 138"/>
                <a:gd name="T26" fmla="*/ 94 w 94"/>
                <a:gd name="T27" fmla="*/ 2 h 138"/>
                <a:gd name="T28" fmla="*/ 94 w 94"/>
                <a:gd name="T29" fmla="*/ 82 h 138"/>
                <a:gd name="T30" fmla="*/ 84 w 94"/>
                <a:gd name="T31" fmla="*/ 122 h 138"/>
                <a:gd name="T32" fmla="*/ 48 w 94"/>
                <a:gd name="T33" fmla="*/ 15 h 138"/>
                <a:gd name="T34" fmla="*/ 20 w 94"/>
                <a:gd name="T35" fmla="*/ 49 h 138"/>
                <a:gd name="T36" fmla="*/ 47 w 94"/>
                <a:gd name="T37" fmla="*/ 83 h 138"/>
                <a:gd name="T38" fmla="*/ 75 w 94"/>
                <a:gd name="T39" fmla="*/ 49 h 138"/>
                <a:gd name="T40" fmla="*/ 48 w 94"/>
                <a:gd name="T41" fmla="*/ 1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4" h="138">
                  <a:moveTo>
                    <a:pt x="84" y="122"/>
                  </a:moveTo>
                  <a:cubicBezTo>
                    <a:pt x="76" y="130"/>
                    <a:pt x="64" y="138"/>
                    <a:pt x="44" y="138"/>
                  </a:cubicBezTo>
                  <a:cubicBezTo>
                    <a:pt x="23" y="138"/>
                    <a:pt x="8" y="129"/>
                    <a:pt x="5" y="126"/>
                  </a:cubicBezTo>
                  <a:cubicBezTo>
                    <a:pt x="12" y="112"/>
                    <a:pt x="12" y="112"/>
                    <a:pt x="12" y="112"/>
                  </a:cubicBezTo>
                  <a:cubicBezTo>
                    <a:pt x="17" y="116"/>
                    <a:pt x="30" y="122"/>
                    <a:pt x="43" y="122"/>
                  </a:cubicBezTo>
                  <a:cubicBezTo>
                    <a:pt x="55" y="122"/>
                    <a:pt x="63" y="118"/>
                    <a:pt x="67" y="113"/>
                  </a:cubicBezTo>
                  <a:cubicBezTo>
                    <a:pt x="72" y="109"/>
                    <a:pt x="74" y="101"/>
                    <a:pt x="74" y="89"/>
                  </a:cubicBezTo>
                  <a:cubicBezTo>
                    <a:pt x="74" y="80"/>
                    <a:pt x="74" y="80"/>
                    <a:pt x="74" y="80"/>
                  </a:cubicBezTo>
                  <a:cubicBezTo>
                    <a:pt x="73" y="83"/>
                    <a:pt x="64" y="99"/>
                    <a:pt x="42" y="99"/>
                  </a:cubicBezTo>
                  <a:cubicBezTo>
                    <a:pt x="16" y="99"/>
                    <a:pt x="0" y="78"/>
                    <a:pt x="0" y="49"/>
                  </a:cubicBezTo>
                  <a:cubicBezTo>
                    <a:pt x="0" y="20"/>
                    <a:pt x="19" y="0"/>
                    <a:pt x="43" y="0"/>
                  </a:cubicBezTo>
                  <a:cubicBezTo>
                    <a:pt x="65" y="0"/>
                    <a:pt x="73" y="15"/>
                    <a:pt x="74" y="18"/>
                  </a:cubicBezTo>
                  <a:cubicBezTo>
                    <a:pt x="76" y="2"/>
                    <a:pt x="76" y="2"/>
                    <a:pt x="76" y="2"/>
                  </a:cubicBezTo>
                  <a:cubicBezTo>
                    <a:pt x="94" y="2"/>
                    <a:pt x="94" y="2"/>
                    <a:pt x="94" y="2"/>
                  </a:cubicBezTo>
                  <a:cubicBezTo>
                    <a:pt x="94" y="82"/>
                    <a:pt x="94" y="82"/>
                    <a:pt x="94" y="82"/>
                  </a:cubicBezTo>
                  <a:cubicBezTo>
                    <a:pt x="94" y="102"/>
                    <a:pt x="91" y="113"/>
                    <a:pt x="84" y="122"/>
                  </a:cubicBezTo>
                  <a:close/>
                  <a:moveTo>
                    <a:pt x="48" y="15"/>
                  </a:moveTo>
                  <a:cubicBezTo>
                    <a:pt x="31" y="15"/>
                    <a:pt x="20" y="30"/>
                    <a:pt x="20" y="49"/>
                  </a:cubicBezTo>
                  <a:cubicBezTo>
                    <a:pt x="20" y="67"/>
                    <a:pt x="30" y="83"/>
                    <a:pt x="47" y="83"/>
                  </a:cubicBezTo>
                  <a:cubicBezTo>
                    <a:pt x="64" y="83"/>
                    <a:pt x="75" y="67"/>
                    <a:pt x="75" y="49"/>
                  </a:cubicBezTo>
                  <a:cubicBezTo>
                    <a:pt x="75" y="30"/>
                    <a:pt x="65" y="15"/>
                    <a:pt x="48"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0" name="Freeform 37">
              <a:extLst>
                <a:ext uri="{FF2B5EF4-FFF2-40B4-BE49-F238E27FC236}">
                  <a16:creationId xmlns:a16="http://schemas.microsoft.com/office/drawing/2014/main" id="{DCECE63C-3BE4-E3D3-8A34-3F4C88B09AD1}"/>
                </a:ext>
              </a:extLst>
            </p:cNvPr>
            <p:cNvSpPr>
              <a:spLocks/>
            </p:cNvSpPr>
            <p:nvPr/>
          </p:nvSpPr>
          <p:spPr bwMode="auto">
            <a:xfrm>
              <a:off x="3568701" y="-34925"/>
              <a:ext cx="69850" cy="115888"/>
            </a:xfrm>
            <a:custGeom>
              <a:avLst/>
              <a:gdLst>
                <a:gd name="T0" fmla="*/ 66 w 85"/>
                <a:gd name="T1" fmla="*/ 141 h 141"/>
                <a:gd name="T2" fmla="*/ 66 w 85"/>
                <a:gd name="T3" fmla="*/ 82 h 141"/>
                <a:gd name="T4" fmla="*/ 46 w 85"/>
                <a:gd name="T5" fmla="*/ 56 h 141"/>
                <a:gd name="T6" fmla="*/ 19 w 85"/>
                <a:gd name="T7" fmla="*/ 82 h 141"/>
                <a:gd name="T8" fmla="*/ 19 w 85"/>
                <a:gd name="T9" fmla="*/ 141 h 141"/>
                <a:gd name="T10" fmla="*/ 0 w 85"/>
                <a:gd name="T11" fmla="*/ 141 h 141"/>
                <a:gd name="T12" fmla="*/ 0 w 85"/>
                <a:gd name="T13" fmla="*/ 0 h 141"/>
                <a:gd name="T14" fmla="*/ 19 w 85"/>
                <a:gd name="T15" fmla="*/ 0 h 141"/>
                <a:gd name="T16" fmla="*/ 19 w 85"/>
                <a:gd name="T17" fmla="*/ 60 h 141"/>
                <a:gd name="T18" fmla="*/ 52 w 85"/>
                <a:gd name="T19" fmla="*/ 39 h 141"/>
                <a:gd name="T20" fmla="*/ 85 w 85"/>
                <a:gd name="T21" fmla="*/ 77 h 141"/>
                <a:gd name="T22" fmla="*/ 85 w 85"/>
                <a:gd name="T23" fmla="*/ 141 h 141"/>
                <a:gd name="T24" fmla="*/ 66 w 85"/>
                <a:gd name="T25" fmla="*/ 14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5" h="141">
                  <a:moveTo>
                    <a:pt x="66" y="141"/>
                  </a:moveTo>
                  <a:cubicBezTo>
                    <a:pt x="66" y="82"/>
                    <a:pt x="66" y="82"/>
                    <a:pt x="66" y="82"/>
                  </a:cubicBezTo>
                  <a:cubicBezTo>
                    <a:pt x="66" y="66"/>
                    <a:pt x="61" y="56"/>
                    <a:pt x="46" y="56"/>
                  </a:cubicBezTo>
                  <a:cubicBezTo>
                    <a:pt x="31" y="56"/>
                    <a:pt x="21" y="72"/>
                    <a:pt x="19" y="82"/>
                  </a:cubicBezTo>
                  <a:cubicBezTo>
                    <a:pt x="19" y="141"/>
                    <a:pt x="19" y="141"/>
                    <a:pt x="19" y="141"/>
                  </a:cubicBezTo>
                  <a:cubicBezTo>
                    <a:pt x="0" y="141"/>
                    <a:pt x="0" y="141"/>
                    <a:pt x="0" y="141"/>
                  </a:cubicBezTo>
                  <a:cubicBezTo>
                    <a:pt x="0" y="0"/>
                    <a:pt x="0" y="0"/>
                    <a:pt x="0" y="0"/>
                  </a:cubicBezTo>
                  <a:cubicBezTo>
                    <a:pt x="19" y="0"/>
                    <a:pt x="19" y="0"/>
                    <a:pt x="19" y="0"/>
                  </a:cubicBezTo>
                  <a:cubicBezTo>
                    <a:pt x="19" y="60"/>
                    <a:pt x="19" y="60"/>
                    <a:pt x="19" y="60"/>
                  </a:cubicBezTo>
                  <a:cubicBezTo>
                    <a:pt x="25" y="50"/>
                    <a:pt x="36" y="39"/>
                    <a:pt x="52" y="39"/>
                  </a:cubicBezTo>
                  <a:cubicBezTo>
                    <a:pt x="72" y="39"/>
                    <a:pt x="85" y="51"/>
                    <a:pt x="85" y="77"/>
                  </a:cubicBezTo>
                  <a:cubicBezTo>
                    <a:pt x="85" y="141"/>
                    <a:pt x="85" y="141"/>
                    <a:pt x="85" y="141"/>
                  </a:cubicBezTo>
                  <a:lnTo>
                    <a:pt x="66" y="1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1" name="Freeform 38">
              <a:extLst>
                <a:ext uri="{FF2B5EF4-FFF2-40B4-BE49-F238E27FC236}">
                  <a16:creationId xmlns:a16="http://schemas.microsoft.com/office/drawing/2014/main" id="{A628084C-CF66-E7E8-A07E-637CE5D6B84C}"/>
                </a:ext>
              </a:extLst>
            </p:cNvPr>
            <p:cNvSpPr>
              <a:spLocks/>
            </p:cNvSpPr>
            <p:nvPr/>
          </p:nvSpPr>
          <p:spPr bwMode="auto">
            <a:xfrm>
              <a:off x="3654426" y="-23813"/>
              <a:ext cx="50800" cy="106363"/>
            </a:xfrm>
            <a:custGeom>
              <a:avLst/>
              <a:gdLst>
                <a:gd name="T0" fmla="*/ 33 w 61"/>
                <a:gd name="T1" fmla="*/ 41 h 128"/>
                <a:gd name="T2" fmla="*/ 33 w 61"/>
                <a:gd name="T3" fmla="*/ 92 h 128"/>
                <a:gd name="T4" fmla="*/ 37 w 61"/>
                <a:gd name="T5" fmla="*/ 109 h 128"/>
                <a:gd name="T6" fmla="*/ 47 w 61"/>
                <a:gd name="T7" fmla="*/ 113 h 128"/>
                <a:gd name="T8" fmla="*/ 58 w 61"/>
                <a:gd name="T9" fmla="*/ 111 h 128"/>
                <a:gd name="T10" fmla="*/ 60 w 61"/>
                <a:gd name="T11" fmla="*/ 125 h 128"/>
                <a:gd name="T12" fmla="*/ 42 w 61"/>
                <a:gd name="T13" fmla="*/ 128 h 128"/>
                <a:gd name="T14" fmla="*/ 21 w 61"/>
                <a:gd name="T15" fmla="*/ 121 h 128"/>
                <a:gd name="T16" fmla="*/ 15 w 61"/>
                <a:gd name="T17" fmla="*/ 95 h 128"/>
                <a:gd name="T18" fmla="*/ 15 w 61"/>
                <a:gd name="T19" fmla="*/ 41 h 128"/>
                <a:gd name="T20" fmla="*/ 0 w 61"/>
                <a:gd name="T21" fmla="*/ 41 h 128"/>
                <a:gd name="T22" fmla="*/ 0 w 61"/>
                <a:gd name="T23" fmla="*/ 27 h 128"/>
                <a:gd name="T24" fmla="*/ 14 w 61"/>
                <a:gd name="T25" fmla="*/ 27 h 128"/>
                <a:gd name="T26" fmla="*/ 16 w 61"/>
                <a:gd name="T27" fmla="*/ 0 h 128"/>
                <a:gd name="T28" fmla="*/ 33 w 61"/>
                <a:gd name="T29" fmla="*/ 0 h 128"/>
                <a:gd name="T30" fmla="*/ 33 w 61"/>
                <a:gd name="T31" fmla="*/ 27 h 128"/>
                <a:gd name="T32" fmla="*/ 61 w 61"/>
                <a:gd name="T33" fmla="*/ 27 h 128"/>
                <a:gd name="T34" fmla="*/ 61 w 61"/>
                <a:gd name="T35" fmla="*/ 41 h 128"/>
                <a:gd name="T36" fmla="*/ 33 w 61"/>
                <a:gd name="T37" fmla="*/ 4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1" h="128">
                  <a:moveTo>
                    <a:pt x="33" y="41"/>
                  </a:moveTo>
                  <a:cubicBezTo>
                    <a:pt x="33" y="92"/>
                    <a:pt x="33" y="92"/>
                    <a:pt x="33" y="92"/>
                  </a:cubicBezTo>
                  <a:cubicBezTo>
                    <a:pt x="33" y="101"/>
                    <a:pt x="34" y="106"/>
                    <a:pt x="37" y="109"/>
                  </a:cubicBezTo>
                  <a:cubicBezTo>
                    <a:pt x="40" y="112"/>
                    <a:pt x="43" y="113"/>
                    <a:pt x="47" y="113"/>
                  </a:cubicBezTo>
                  <a:cubicBezTo>
                    <a:pt x="52" y="113"/>
                    <a:pt x="56" y="112"/>
                    <a:pt x="58" y="111"/>
                  </a:cubicBezTo>
                  <a:cubicBezTo>
                    <a:pt x="60" y="125"/>
                    <a:pt x="60" y="125"/>
                    <a:pt x="60" y="125"/>
                  </a:cubicBezTo>
                  <a:cubicBezTo>
                    <a:pt x="56" y="127"/>
                    <a:pt x="48" y="128"/>
                    <a:pt x="42" y="128"/>
                  </a:cubicBezTo>
                  <a:cubicBezTo>
                    <a:pt x="33" y="128"/>
                    <a:pt x="27" y="126"/>
                    <a:pt x="21" y="121"/>
                  </a:cubicBezTo>
                  <a:cubicBezTo>
                    <a:pt x="16" y="115"/>
                    <a:pt x="15" y="108"/>
                    <a:pt x="15" y="95"/>
                  </a:cubicBezTo>
                  <a:cubicBezTo>
                    <a:pt x="15" y="41"/>
                    <a:pt x="15" y="41"/>
                    <a:pt x="15" y="41"/>
                  </a:cubicBezTo>
                  <a:cubicBezTo>
                    <a:pt x="0" y="41"/>
                    <a:pt x="0" y="41"/>
                    <a:pt x="0" y="41"/>
                  </a:cubicBezTo>
                  <a:cubicBezTo>
                    <a:pt x="0" y="27"/>
                    <a:pt x="0" y="27"/>
                    <a:pt x="0" y="27"/>
                  </a:cubicBezTo>
                  <a:cubicBezTo>
                    <a:pt x="14" y="27"/>
                    <a:pt x="14" y="27"/>
                    <a:pt x="14" y="27"/>
                  </a:cubicBezTo>
                  <a:cubicBezTo>
                    <a:pt x="16" y="0"/>
                    <a:pt x="16" y="0"/>
                    <a:pt x="16" y="0"/>
                  </a:cubicBezTo>
                  <a:cubicBezTo>
                    <a:pt x="33" y="0"/>
                    <a:pt x="33" y="0"/>
                    <a:pt x="33" y="0"/>
                  </a:cubicBezTo>
                  <a:cubicBezTo>
                    <a:pt x="33" y="27"/>
                    <a:pt x="33" y="27"/>
                    <a:pt x="33" y="27"/>
                  </a:cubicBezTo>
                  <a:cubicBezTo>
                    <a:pt x="61" y="27"/>
                    <a:pt x="61" y="27"/>
                    <a:pt x="61" y="27"/>
                  </a:cubicBezTo>
                  <a:cubicBezTo>
                    <a:pt x="61" y="41"/>
                    <a:pt x="61" y="41"/>
                    <a:pt x="61" y="41"/>
                  </a:cubicBezTo>
                  <a:cubicBezTo>
                    <a:pt x="33" y="41"/>
                    <a:pt x="33" y="41"/>
                    <a:pt x="3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2" name="Freeform 39">
              <a:extLst>
                <a:ext uri="{FF2B5EF4-FFF2-40B4-BE49-F238E27FC236}">
                  <a16:creationId xmlns:a16="http://schemas.microsoft.com/office/drawing/2014/main" id="{644BE14E-EA94-5B64-6A69-FD38062EC86B}"/>
                </a:ext>
              </a:extLst>
            </p:cNvPr>
            <p:cNvSpPr>
              <a:spLocks/>
            </p:cNvSpPr>
            <p:nvPr/>
          </p:nvSpPr>
          <p:spPr bwMode="auto">
            <a:xfrm>
              <a:off x="3711576" y="-3175"/>
              <a:ext cx="63500" cy="85725"/>
            </a:xfrm>
            <a:custGeom>
              <a:avLst/>
              <a:gdLst>
                <a:gd name="T0" fmla="*/ 68 w 78"/>
                <a:gd name="T1" fmla="*/ 94 h 103"/>
                <a:gd name="T2" fmla="*/ 39 w 78"/>
                <a:gd name="T3" fmla="*/ 103 h 103"/>
                <a:gd name="T4" fmla="*/ 0 w 78"/>
                <a:gd name="T5" fmla="*/ 86 h 103"/>
                <a:gd name="T6" fmla="*/ 10 w 78"/>
                <a:gd name="T7" fmla="*/ 74 h 103"/>
                <a:gd name="T8" fmla="*/ 40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3" y="99"/>
                    <a:pt x="54" y="103"/>
                    <a:pt x="39" y="103"/>
                  </a:cubicBezTo>
                  <a:cubicBezTo>
                    <a:pt x="19" y="103"/>
                    <a:pt x="5" y="91"/>
                    <a:pt x="0" y="86"/>
                  </a:cubicBezTo>
                  <a:cubicBezTo>
                    <a:pt x="10" y="74"/>
                    <a:pt x="10" y="74"/>
                    <a:pt x="10" y="74"/>
                  </a:cubicBezTo>
                  <a:cubicBezTo>
                    <a:pt x="16" y="80"/>
                    <a:pt x="28" y="88"/>
                    <a:pt x="40" y="88"/>
                  </a:cubicBezTo>
                  <a:cubicBezTo>
                    <a:pt x="51" y="88"/>
                    <a:pt x="59" y="84"/>
                    <a:pt x="59" y="75"/>
                  </a:cubicBezTo>
                  <a:cubicBezTo>
                    <a:pt x="59" y="66"/>
                    <a:pt x="49" y="63"/>
                    <a:pt x="43" y="61"/>
                  </a:cubicBezTo>
                  <a:cubicBezTo>
                    <a:pt x="38"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4" y="89"/>
                    <a:pt x="6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3" name="Freeform 40">
              <a:extLst>
                <a:ext uri="{FF2B5EF4-FFF2-40B4-BE49-F238E27FC236}">
                  <a16:creationId xmlns:a16="http://schemas.microsoft.com/office/drawing/2014/main" id="{EF137B69-3191-B6FE-C47C-0D807733E2CB}"/>
                </a:ext>
              </a:extLst>
            </p:cNvPr>
            <p:cNvSpPr>
              <a:spLocks noEditPoints="1"/>
            </p:cNvSpPr>
            <p:nvPr/>
          </p:nvSpPr>
          <p:spPr bwMode="auto">
            <a:xfrm>
              <a:off x="2498726" y="157163"/>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6 h 136"/>
                <a:gd name="T12" fmla="*/ 113 w 113"/>
                <a:gd name="T13" fmla="*/ 68 h 136"/>
                <a:gd name="T14" fmla="*/ 92 w 113"/>
                <a:gd name="T15" fmla="*/ 119 h 136"/>
                <a:gd name="T16" fmla="*/ 78 w 113"/>
                <a:gd name="T17" fmla="*/ 28 h 136"/>
                <a:gd name="T18" fmla="*/ 45 w 113"/>
                <a:gd name="T19" fmla="*/ 15 h 136"/>
                <a:gd name="T20" fmla="*/ 20 w 113"/>
                <a:gd name="T21" fmla="*/ 15 h 136"/>
                <a:gd name="T22" fmla="*/ 20 w 113"/>
                <a:gd name="T23" fmla="*/ 119 h 136"/>
                <a:gd name="T24" fmla="*/ 45 w 113"/>
                <a:gd name="T25" fmla="*/ 119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5"/>
                    <a:pt x="92" y="16"/>
                  </a:cubicBezTo>
                  <a:cubicBezTo>
                    <a:pt x="103" y="27"/>
                    <a:pt x="113" y="44"/>
                    <a:pt x="113" y="68"/>
                  </a:cubicBezTo>
                  <a:cubicBezTo>
                    <a:pt x="113" y="91"/>
                    <a:pt x="104" y="108"/>
                    <a:pt x="92" y="119"/>
                  </a:cubicBezTo>
                  <a:close/>
                  <a:moveTo>
                    <a:pt x="78" y="28"/>
                  </a:moveTo>
                  <a:cubicBezTo>
                    <a:pt x="70" y="19"/>
                    <a:pt x="59" y="15"/>
                    <a:pt x="45" y="15"/>
                  </a:cubicBezTo>
                  <a:cubicBezTo>
                    <a:pt x="20" y="15"/>
                    <a:pt x="20" y="15"/>
                    <a:pt x="20" y="15"/>
                  </a:cubicBezTo>
                  <a:cubicBezTo>
                    <a:pt x="20" y="119"/>
                    <a:pt x="20" y="119"/>
                    <a:pt x="20" y="119"/>
                  </a:cubicBezTo>
                  <a:cubicBezTo>
                    <a:pt x="45" y="119"/>
                    <a:pt x="45" y="119"/>
                    <a:pt x="45" y="119"/>
                  </a:cubicBezTo>
                  <a:cubicBezTo>
                    <a:pt x="58" y="119"/>
                    <a:pt x="69" y="116"/>
                    <a:pt x="78" y="107"/>
                  </a:cubicBezTo>
                  <a:cubicBezTo>
                    <a:pt x="87" y="98"/>
                    <a:pt x="92" y="84"/>
                    <a:pt x="92" y="68"/>
                  </a:cubicBezTo>
                  <a:cubicBezTo>
                    <a:pt x="92" y="51"/>
                    <a:pt x="87" y="36"/>
                    <a:pt x="7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4" name="Freeform 41">
              <a:extLst>
                <a:ext uri="{FF2B5EF4-FFF2-40B4-BE49-F238E27FC236}">
                  <a16:creationId xmlns:a16="http://schemas.microsoft.com/office/drawing/2014/main" id="{821A2D0B-222A-FACB-58E1-95FBC0126991}"/>
                </a:ext>
              </a:extLst>
            </p:cNvPr>
            <p:cNvSpPr>
              <a:spLocks noEditPoints="1"/>
            </p:cNvSpPr>
            <p:nvPr/>
          </p:nvSpPr>
          <p:spPr bwMode="auto">
            <a:xfrm>
              <a:off x="2605088"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5" name="Rectangle 42">
              <a:extLst>
                <a:ext uri="{FF2B5EF4-FFF2-40B4-BE49-F238E27FC236}">
                  <a16:creationId xmlns:a16="http://schemas.microsoft.com/office/drawing/2014/main" id="{7DEFDA0D-DEC0-C80E-280E-37E6A828C659}"/>
                </a:ext>
              </a:extLst>
            </p:cNvPr>
            <p:cNvSpPr>
              <a:spLocks noChangeArrowheads="1"/>
            </p:cNvSpPr>
            <p:nvPr/>
          </p:nvSpPr>
          <p:spPr bwMode="auto">
            <a:xfrm>
              <a:off x="2697163" y="153988"/>
              <a:ext cx="15875" cy="1158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6" name="Freeform 43">
              <a:extLst>
                <a:ext uri="{FF2B5EF4-FFF2-40B4-BE49-F238E27FC236}">
                  <a16:creationId xmlns:a16="http://schemas.microsoft.com/office/drawing/2014/main" id="{E1B199F1-629A-2B40-F991-6A433992CFCB}"/>
                </a:ext>
              </a:extLst>
            </p:cNvPr>
            <p:cNvSpPr>
              <a:spLocks noEditPoints="1"/>
            </p:cNvSpPr>
            <p:nvPr/>
          </p:nvSpPr>
          <p:spPr bwMode="auto">
            <a:xfrm>
              <a:off x="2736851" y="150813"/>
              <a:ext cx="20638" cy="119063"/>
            </a:xfrm>
            <a:custGeom>
              <a:avLst/>
              <a:gdLst>
                <a:gd name="T0" fmla="*/ 12 w 25"/>
                <a:gd name="T1" fmla="*/ 25 h 144"/>
                <a:gd name="T2" fmla="*/ 0 w 25"/>
                <a:gd name="T3" fmla="*/ 13 h 144"/>
                <a:gd name="T4" fmla="*/ 12 w 25"/>
                <a:gd name="T5" fmla="*/ 0 h 144"/>
                <a:gd name="T6" fmla="*/ 25 w 25"/>
                <a:gd name="T7" fmla="*/ 12 h 144"/>
                <a:gd name="T8" fmla="*/ 12 w 25"/>
                <a:gd name="T9" fmla="*/ 25 h 144"/>
                <a:gd name="T10" fmla="*/ 3 w 25"/>
                <a:gd name="T11" fmla="*/ 144 h 144"/>
                <a:gd name="T12" fmla="*/ 3 w 25"/>
                <a:gd name="T13" fmla="*/ 45 h 144"/>
                <a:gd name="T14" fmla="*/ 22 w 25"/>
                <a:gd name="T15" fmla="*/ 45 h 144"/>
                <a:gd name="T16" fmla="*/ 22 w 25"/>
                <a:gd name="T17" fmla="*/ 144 h 144"/>
                <a:gd name="T18" fmla="*/ 3 w 25"/>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4">
                  <a:moveTo>
                    <a:pt x="12" y="25"/>
                  </a:moveTo>
                  <a:cubicBezTo>
                    <a:pt x="5" y="25"/>
                    <a:pt x="0" y="20"/>
                    <a:pt x="0" y="13"/>
                  </a:cubicBezTo>
                  <a:cubicBezTo>
                    <a:pt x="0" y="6"/>
                    <a:pt x="5" y="0"/>
                    <a:pt x="12" y="0"/>
                  </a:cubicBezTo>
                  <a:cubicBezTo>
                    <a:pt x="20" y="0"/>
                    <a:pt x="25" y="6"/>
                    <a:pt x="25" y="12"/>
                  </a:cubicBezTo>
                  <a:cubicBezTo>
                    <a:pt x="25" y="19"/>
                    <a:pt x="20" y="25"/>
                    <a:pt x="12"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7" name="Freeform 44">
              <a:extLst>
                <a:ext uri="{FF2B5EF4-FFF2-40B4-BE49-F238E27FC236}">
                  <a16:creationId xmlns:a16="http://schemas.microsoft.com/office/drawing/2014/main" id="{344578C9-CCB4-4F2D-6F97-A69FE48FE92E}"/>
                </a:ext>
              </a:extLst>
            </p:cNvPr>
            <p:cNvSpPr>
              <a:spLocks/>
            </p:cNvSpPr>
            <p:nvPr/>
          </p:nvSpPr>
          <p:spPr bwMode="auto">
            <a:xfrm>
              <a:off x="2768601" y="188913"/>
              <a:ext cx="79375" cy="80963"/>
            </a:xfrm>
            <a:custGeom>
              <a:avLst/>
              <a:gdLst>
                <a:gd name="T0" fmla="*/ 30 w 50"/>
                <a:gd name="T1" fmla="*/ 51 h 51"/>
                <a:gd name="T2" fmla="*/ 19 w 50"/>
                <a:gd name="T3" fmla="*/ 51 h 51"/>
                <a:gd name="T4" fmla="*/ 0 w 50"/>
                <a:gd name="T5" fmla="*/ 0 h 51"/>
                <a:gd name="T6" fmla="*/ 10 w 50"/>
                <a:gd name="T7" fmla="*/ 0 h 51"/>
                <a:gd name="T8" fmla="*/ 25 w 50"/>
                <a:gd name="T9" fmla="*/ 41 h 51"/>
                <a:gd name="T10" fmla="*/ 39 w 50"/>
                <a:gd name="T11" fmla="*/ 0 h 51"/>
                <a:gd name="T12" fmla="*/ 50 w 50"/>
                <a:gd name="T13" fmla="*/ 0 h 51"/>
                <a:gd name="T14" fmla="*/ 30 w 50"/>
                <a:gd name="T15" fmla="*/ 51 h 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 h="51">
                  <a:moveTo>
                    <a:pt x="30" y="51"/>
                  </a:moveTo>
                  <a:lnTo>
                    <a:pt x="19" y="51"/>
                  </a:lnTo>
                  <a:lnTo>
                    <a:pt x="0" y="0"/>
                  </a:lnTo>
                  <a:lnTo>
                    <a:pt x="10" y="0"/>
                  </a:lnTo>
                  <a:lnTo>
                    <a:pt x="25" y="41"/>
                  </a:lnTo>
                  <a:lnTo>
                    <a:pt x="39" y="0"/>
                  </a:lnTo>
                  <a:lnTo>
                    <a:pt x="50" y="0"/>
                  </a:lnTo>
                  <a:lnTo>
                    <a:pt x="30"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8" name="Freeform 45">
              <a:extLst>
                <a:ext uri="{FF2B5EF4-FFF2-40B4-BE49-F238E27FC236}">
                  <a16:creationId xmlns:a16="http://schemas.microsoft.com/office/drawing/2014/main" id="{2236A563-D056-2155-A154-64F4FBDBB116}"/>
                </a:ext>
              </a:extLst>
            </p:cNvPr>
            <p:cNvSpPr>
              <a:spLocks noEditPoints="1"/>
            </p:cNvSpPr>
            <p:nvPr/>
          </p:nvSpPr>
          <p:spPr bwMode="auto">
            <a:xfrm>
              <a:off x="28559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0"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 name="Freeform 46">
              <a:extLst>
                <a:ext uri="{FF2B5EF4-FFF2-40B4-BE49-F238E27FC236}">
                  <a16:creationId xmlns:a16="http://schemas.microsoft.com/office/drawing/2014/main" id="{F4BF70B8-9555-C261-D3C1-88BD30FC33CC}"/>
                </a:ext>
              </a:extLst>
            </p:cNvPr>
            <p:cNvSpPr>
              <a:spLocks/>
            </p:cNvSpPr>
            <p:nvPr/>
          </p:nvSpPr>
          <p:spPr bwMode="auto">
            <a:xfrm>
              <a:off x="2947988" y="185738"/>
              <a:ext cx="47625"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 name="Freeform 47">
              <a:extLst>
                <a:ext uri="{FF2B5EF4-FFF2-40B4-BE49-F238E27FC236}">
                  <a16:creationId xmlns:a16="http://schemas.microsoft.com/office/drawing/2014/main" id="{2EFAC510-CEEE-DA5A-FAA3-F170FED7622E}"/>
                </a:ext>
              </a:extLst>
            </p:cNvPr>
            <p:cNvSpPr>
              <a:spLocks noEditPoints="1"/>
            </p:cNvSpPr>
            <p:nvPr/>
          </p:nvSpPr>
          <p:spPr bwMode="auto">
            <a:xfrm>
              <a:off x="2998788" y="185738"/>
              <a:ext cx="74613" cy="85725"/>
            </a:xfrm>
            <a:custGeom>
              <a:avLst/>
              <a:gdLst>
                <a:gd name="T0" fmla="*/ 20 w 90"/>
                <a:gd name="T1" fmla="*/ 56 h 103"/>
                <a:gd name="T2" fmla="*/ 49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49" y="88"/>
                  </a:cubicBezTo>
                  <a:cubicBezTo>
                    <a:pt x="68" y="88"/>
                    <a:pt x="79" y="78"/>
                    <a:pt x="80" y="77"/>
                  </a:cubicBezTo>
                  <a:cubicBezTo>
                    <a:pt x="88" y="89"/>
                    <a:pt x="88" y="89"/>
                    <a:pt x="88" y="89"/>
                  </a:cubicBezTo>
                  <a:cubicBezTo>
                    <a:pt x="88" y="89"/>
                    <a:pt x="74"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8" y="14"/>
                    <a:pt x="20" y="29"/>
                    <a:pt x="19" y="42"/>
                  </a:cubicBezTo>
                  <a:cubicBezTo>
                    <a:pt x="71" y="42"/>
                    <a:pt x="71" y="42"/>
                    <a:pt x="71" y="42"/>
                  </a:cubicBezTo>
                  <a:cubicBezTo>
                    <a:pt x="71"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 name="Freeform 48">
              <a:extLst>
                <a:ext uri="{FF2B5EF4-FFF2-40B4-BE49-F238E27FC236}">
                  <a16:creationId xmlns:a16="http://schemas.microsoft.com/office/drawing/2014/main" id="{9F75901F-04A3-6B7A-4918-99E7F7C4A01F}"/>
                </a:ext>
              </a:extLst>
            </p:cNvPr>
            <p:cNvSpPr>
              <a:spLocks noEditPoints="1"/>
            </p:cNvSpPr>
            <p:nvPr/>
          </p:nvSpPr>
          <p:spPr bwMode="auto">
            <a:xfrm>
              <a:off x="3084513" y="153988"/>
              <a:ext cx="77788" cy="117475"/>
            </a:xfrm>
            <a:custGeom>
              <a:avLst/>
              <a:gdLst>
                <a:gd name="T0" fmla="*/ 78 w 94"/>
                <a:gd name="T1" fmla="*/ 141 h 143"/>
                <a:gd name="T2" fmla="*/ 75 w 94"/>
                <a:gd name="T3" fmla="*/ 125 h 143"/>
                <a:gd name="T4" fmla="*/ 42 w 94"/>
                <a:gd name="T5" fmla="*/ 143 h 143"/>
                <a:gd name="T6" fmla="*/ 0 w 94"/>
                <a:gd name="T7" fmla="*/ 91 h 143"/>
                <a:gd name="T8" fmla="*/ 44 w 94"/>
                <a:gd name="T9" fmla="*/ 40 h 143"/>
                <a:gd name="T10" fmla="*/ 75 w 94"/>
                <a:gd name="T11" fmla="*/ 58 h 143"/>
                <a:gd name="T12" fmla="*/ 75 w 94"/>
                <a:gd name="T13" fmla="*/ 0 h 143"/>
                <a:gd name="T14" fmla="*/ 94 w 94"/>
                <a:gd name="T15" fmla="*/ 0 h 143"/>
                <a:gd name="T16" fmla="*/ 94 w 94"/>
                <a:gd name="T17" fmla="*/ 141 h 143"/>
                <a:gd name="T18" fmla="*/ 78 w 94"/>
                <a:gd name="T19" fmla="*/ 141 h 143"/>
                <a:gd name="T20" fmla="*/ 48 w 94"/>
                <a:gd name="T21" fmla="*/ 54 h 143"/>
                <a:gd name="T22" fmla="*/ 19 w 94"/>
                <a:gd name="T23" fmla="*/ 90 h 143"/>
                <a:gd name="T24" fmla="*/ 47 w 94"/>
                <a:gd name="T25" fmla="*/ 127 h 143"/>
                <a:gd name="T26" fmla="*/ 75 w 94"/>
                <a:gd name="T27" fmla="*/ 90 h 143"/>
                <a:gd name="T28" fmla="*/ 48 w 94"/>
                <a:gd name="T29" fmla="*/ 5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43">
                  <a:moveTo>
                    <a:pt x="78" y="141"/>
                  </a:moveTo>
                  <a:cubicBezTo>
                    <a:pt x="75" y="125"/>
                    <a:pt x="75" y="125"/>
                    <a:pt x="75" y="125"/>
                  </a:cubicBezTo>
                  <a:cubicBezTo>
                    <a:pt x="74" y="126"/>
                    <a:pt x="65" y="143"/>
                    <a:pt x="42" y="143"/>
                  </a:cubicBezTo>
                  <a:cubicBezTo>
                    <a:pt x="16" y="143"/>
                    <a:pt x="0" y="121"/>
                    <a:pt x="0" y="91"/>
                  </a:cubicBezTo>
                  <a:cubicBezTo>
                    <a:pt x="0" y="62"/>
                    <a:pt x="18" y="40"/>
                    <a:pt x="44" y="40"/>
                  </a:cubicBezTo>
                  <a:cubicBezTo>
                    <a:pt x="65" y="40"/>
                    <a:pt x="74" y="56"/>
                    <a:pt x="75" y="58"/>
                  </a:cubicBezTo>
                  <a:cubicBezTo>
                    <a:pt x="75" y="0"/>
                    <a:pt x="75" y="0"/>
                    <a:pt x="75" y="0"/>
                  </a:cubicBezTo>
                  <a:cubicBezTo>
                    <a:pt x="94" y="0"/>
                    <a:pt x="94" y="0"/>
                    <a:pt x="94" y="0"/>
                  </a:cubicBezTo>
                  <a:cubicBezTo>
                    <a:pt x="94" y="141"/>
                    <a:pt x="94" y="141"/>
                    <a:pt x="94" y="141"/>
                  </a:cubicBezTo>
                  <a:cubicBezTo>
                    <a:pt x="78" y="141"/>
                    <a:pt x="78" y="141"/>
                    <a:pt x="78" y="141"/>
                  </a:cubicBezTo>
                  <a:close/>
                  <a:moveTo>
                    <a:pt x="48" y="54"/>
                  </a:moveTo>
                  <a:cubicBezTo>
                    <a:pt x="30" y="54"/>
                    <a:pt x="19" y="71"/>
                    <a:pt x="19" y="90"/>
                  </a:cubicBezTo>
                  <a:cubicBezTo>
                    <a:pt x="19" y="110"/>
                    <a:pt x="29" y="127"/>
                    <a:pt x="47" y="127"/>
                  </a:cubicBezTo>
                  <a:cubicBezTo>
                    <a:pt x="64" y="127"/>
                    <a:pt x="75" y="110"/>
                    <a:pt x="75" y="90"/>
                  </a:cubicBezTo>
                  <a:cubicBezTo>
                    <a:pt x="76" y="71"/>
                    <a:pt x="66" y="54"/>
                    <a:pt x="48"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 name="Freeform 49">
              <a:extLst>
                <a:ext uri="{FF2B5EF4-FFF2-40B4-BE49-F238E27FC236}">
                  <a16:creationId xmlns:a16="http://schemas.microsoft.com/office/drawing/2014/main" id="{746411D7-FE52-9D4A-5F9C-E781E2B0A65A}"/>
                </a:ext>
              </a:extLst>
            </p:cNvPr>
            <p:cNvSpPr>
              <a:spLocks/>
            </p:cNvSpPr>
            <p:nvPr/>
          </p:nvSpPr>
          <p:spPr bwMode="auto">
            <a:xfrm>
              <a:off x="3209926" y="152400"/>
              <a:ext cx="53975" cy="117475"/>
            </a:xfrm>
            <a:custGeom>
              <a:avLst/>
              <a:gdLst>
                <a:gd name="T0" fmla="*/ 61 w 64"/>
                <a:gd name="T1" fmla="*/ 18 h 142"/>
                <a:gd name="T2" fmla="*/ 49 w 64"/>
                <a:gd name="T3" fmla="*/ 15 h 142"/>
                <a:gd name="T4" fmla="*/ 36 w 64"/>
                <a:gd name="T5" fmla="*/ 21 h 142"/>
                <a:gd name="T6" fmla="*/ 34 w 64"/>
                <a:gd name="T7" fmla="*/ 35 h 142"/>
                <a:gd name="T8" fmla="*/ 34 w 64"/>
                <a:gd name="T9" fmla="*/ 43 h 142"/>
                <a:gd name="T10" fmla="*/ 59 w 64"/>
                <a:gd name="T11" fmla="*/ 43 h 142"/>
                <a:gd name="T12" fmla="*/ 59 w 64"/>
                <a:gd name="T13" fmla="*/ 57 h 142"/>
                <a:gd name="T14" fmla="*/ 34 w 64"/>
                <a:gd name="T15" fmla="*/ 57 h 142"/>
                <a:gd name="T16" fmla="*/ 34 w 64"/>
                <a:gd name="T17" fmla="*/ 142 h 142"/>
                <a:gd name="T18" fmla="*/ 15 w 64"/>
                <a:gd name="T19" fmla="*/ 142 h 142"/>
                <a:gd name="T20" fmla="*/ 15 w 64"/>
                <a:gd name="T21" fmla="*/ 57 h 142"/>
                <a:gd name="T22" fmla="*/ 0 w 64"/>
                <a:gd name="T23" fmla="*/ 57 h 142"/>
                <a:gd name="T24" fmla="*/ 0 w 64"/>
                <a:gd name="T25" fmla="*/ 43 h 142"/>
                <a:gd name="T26" fmla="*/ 15 w 64"/>
                <a:gd name="T27" fmla="*/ 43 h 142"/>
                <a:gd name="T28" fmla="*/ 15 w 64"/>
                <a:gd name="T29" fmla="*/ 32 h 142"/>
                <a:gd name="T30" fmla="*/ 22 w 64"/>
                <a:gd name="T31" fmla="*/ 9 h 142"/>
                <a:gd name="T32" fmla="*/ 45 w 64"/>
                <a:gd name="T33" fmla="*/ 0 h 142"/>
                <a:gd name="T34" fmla="*/ 64 w 64"/>
                <a:gd name="T35" fmla="*/ 4 h 142"/>
                <a:gd name="T36" fmla="*/ 61 w 64"/>
                <a:gd name="T37" fmla="*/ 1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 h="142">
                  <a:moveTo>
                    <a:pt x="61" y="18"/>
                  </a:moveTo>
                  <a:cubicBezTo>
                    <a:pt x="61" y="18"/>
                    <a:pt x="55" y="15"/>
                    <a:pt x="49" y="15"/>
                  </a:cubicBezTo>
                  <a:cubicBezTo>
                    <a:pt x="43" y="15"/>
                    <a:pt x="39" y="17"/>
                    <a:pt x="36" y="21"/>
                  </a:cubicBezTo>
                  <a:cubicBezTo>
                    <a:pt x="34" y="24"/>
                    <a:pt x="34" y="29"/>
                    <a:pt x="34" y="35"/>
                  </a:cubicBezTo>
                  <a:cubicBezTo>
                    <a:pt x="34" y="43"/>
                    <a:pt x="34" y="43"/>
                    <a:pt x="34" y="43"/>
                  </a:cubicBezTo>
                  <a:cubicBezTo>
                    <a:pt x="59" y="43"/>
                    <a:pt x="59" y="43"/>
                    <a:pt x="59" y="43"/>
                  </a:cubicBezTo>
                  <a:cubicBezTo>
                    <a:pt x="59" y="57"/>
                    <a:pt x="59" y="57"/>
                    <a:pt x="59" y="57"/>
                  </a:cubicBezTo>
                  <a:cubicBezTo>
                    <a:pt x="34" y="57"/>
                    <a:pt x="34" y="57"/>
                    <a:pt x="34" y="57"/>
                  </a:cubicBezTo>
                  <a:cubicBezTo>
                    <a:pt x="34" y="142"/>
                    <a:pt x="34" y="142"/>
                    <a:pt x="34" y="142"/>
                  </a:cubicBezTo>
                  <a:cubicBezTo>
                    <a:pt x="15" y="142"/>
                    <a:pt x="15" y="142"/>
                    <a:pt x="15" y="142"/>
                  </a:cubicBezTo>
                  <a:cubicBezTo>
                    <a:pt x="15" y="57"/>
                    <a:pt x="15" y="57"/>
                    <a:pt x="15" y="57"/>
                  </a:cubicBezTo>
                  <a:cubicBezTo>
                    <a:pt x="0" y="57"/>
                    <a:pt x="0" y="57"/>
                    <a:pt x="0" y="57"/>
                  </a:cubicBezTo>
                  <a:cubicBezTo>
                    <a:pt x="0" y="43"/>
                    <a:pt x="0" y="43"/>
                    <a:pt x="0" y="43"/>
                  </a:cubicBezTo>
                  <a:cubicBezTo>
                    <a:pt x="15" y="43"/>
                    <a:pt x="15" y="43"/>
                    <a:pt x="15" y="43"/>
                  </a:cubicBezTo>
                  <a:cubicBezTo>
                    <a:pt x="15" y="32"/>
                    <a:pt x="15" y="32"/>
                    <a:pt x="15" y="32"/>
                  </a:cubicBezTo>
                  <a:cubicBezTo>
                    <a:pt x="15" y="21"/>
                    <a:pt x="18" y="14"/>
                    <a:pt x="22" y="9"/>
                  </a:cubicBezTo>
                  <a:cubicBezTo>
                    <a:pt x="27" y="4"/>
                    <a:pt x="34" y="0"/>
                    <a:pt x="45" y="0"/>
                  </a:cubicBezTo>
                  <a:cubicBezTo>
                    <a:pt x="55" y="0"/>
                    <a:pt x="62" y="3"/>
                    <a:pt x="64" y="4"/>
                  </a:cubicBezTo>
                  <a:lnTo>
                    <a:pt x="61"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3" name="Freeform 50">
              <a:extLst>
                <a:ext uri="{FF2B5EF4-FFF2-40B4-BE49-F238E27FC236}">
                  <a16:creationId xmlns:a16="http://schemas.microsoft.com/office/drawing/2014/main" id="{71C2BF5D-0F27-5DC4-E839-53363129AF20}"/>
                </a:ext>
              </a:extLst>
            </p:cNvPr>
            <p:cNvSpPr>
              <a:spLocks/>
            </p:cNvSpPr>
            <p:nvPr/>
          </p:nvSpPr>
          <p:spPr bwMode="auto">
            <a:xfrm>
              <a:off x="3270251" y="185738"/>
              <a:ext cx="46038"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 name="Freeform 51">
              <a:extLst>
                <a:ext uri="{FF2B5EF4-FFF2-40B4-BE49-F238E27FC236}">
                  <a16:creationId xmlns:a16="http://schemas.microsoft.com/office/drawing/2014/main" id="{6AAE8FD2-F294-9C4A-F94A-068B4B7ABCFB}"/>
                </a:ext>
              </a:extLst>
            </p:cNvPr>
            <p:cNvSpPr>
              <a:spLocks noEditPoints="1"/>
            </p:cNvSpPr>
            <p:nvPr/>
          </p:nvSpPr>
          <p:spPr bwMode="auto">
            <a:xfrm>
              <a:off x="3321051" y="185738"/>
              <a:ext cx="79375" cy="85725"/>
            </a:xfrm>
            <a:custGeom>
              <a:avLst/>
              <a:gdLst>
                <a:gd name="T0" fmla="*/ 48 w 96"/>
                <a:gd name="T1" fmla="*/ 102 h 102"/>
                <a:gd name="T2" fmla="*/ 0 w 96"/>
                <a:gd name="T3" fmla="*/ 51 h 102"/>
                <a:gd name="T4" fmla="*/ 48 w 96"/>
                <a:gd name="T5" fmla="*/ 0 h 102"/>
                <a:gd name="T6" fmla="*/ 96 w 96"/>
                <a:gd name="T7" fmla="*/ 51 h 102"/>
                <a:gd name="T8" fmla="*/ 48 w 96"/>
                <a:gd name="T9" fmla="*/ 102 h 102"/>
                <a:gd name="T10" fmla="*/ 48 w 96"/>
                <a:gd name="T11" fmla="*/ 14 h 102"/>
                <a:gd name="T12" fmla="*/ 20 w 96"/>
                <a:gd name="T13" fmla="*/ 51 h 102"/>
                <a:gd name="T14" fmla="*/ 48 w 96"/>
                <a:gd name="T15" fmla="*/ 88 h 102"/>
                <a:gd name="T16" fmla="*/ 77 w 96"/>
                <a:gd name="T17" fmla="*/ 51 h 102"/>
                <a:gd name="T18" fmla="*/ 48 w 96"/>
                <a:gd name="T19" fmla="*/ 14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102">
                  <a:moveTo>
                    <a:pt x="48" y="102"/>
                  </a:moveTo>
                  <a:cubicBezTo>
                    <a:pt x="20" y="102"/>
                    <a:pt x="0" y="82"/>
                    <a:pt x="0" y="51"/>
                  </a:cubicBezTo>
                  <a:cubicBezTo>
                    <a:pt x="0" y="20"/>
                    <a:pt x="20" y="0"/>
                    <a:pt x="48" y="0"/>
                  </a:cubicBezTo>
                  <a:cubicBezTo>
                    <a:pt x="77" y="0"/>
                    <a:pt x="96" y="20"/>
                    <a:pt x="96" y="51"/>
                  </a:cubicBezTo>
                  <a:cubicBezTo>
                    <a:pt x="96" y="82"/>
                    <a:pt x="77" y="102"/>
                    <a:pt x="48" y="102"/>
                  </a:cubicBezTo>
                  <a:close/>
                  <a:moveTo>
                    <a:pt x="48" y="14"/>
                  </a:moveTo>
                  <a:cubicBezTo>
                    <a:pt x="30" y="14"/>
                    <a:pt x="20" y="29"/>
                    <a:pt x="20" y="51"/>
                  </a:cubicBezTo>
                  <a:cubicBezTo>
                    <a:pt x="20" y="72"/>
                    <a:pt x="30" y="88"/>
                    <a:pt x="48" y="88"/>
                  </a:cubicBezTo>
                  <a:cubicBezTo>
                    <a:pt x="67" y="88"/>
                    <a:pt x="77" y="72"/>
                    <a:pt x="77" y="51"/>
                  </a:cubicBezTo>
                  <a:cubicBezTo>
                    <a:pt x="77" y="29"/>
                    <a:pt x="67" y="14"/>
                    <a:pt x="48"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 name="Freeform 52">
              <a:extLst>
                <a:ext uri="{FF2B5EF4-FFF2-40B4-BE49-F238E27FC236}">
                  <a16:creationId xmlns:a16="http://schemas.microsoft.com/office/drawing/2014/main" id="{C590DB0F-DC19-CD6D-2F4D-61479185D8A5}"/>
                </a:ext>
              </a:extLst>
            </p:cNvPr>
            <p:cNvSpPr>
              <a:spLocks/>
            </p:cNvSpPr>
            <p:nvPr/>
          </p:nvSpPr>
          <p:spPr bwMode="auto">
            <a:xfrm>
              <a:off x="3419476" y="185738"/>
              <a:ext cx="117475" cy="84138"/>
            </a:xfrm>
            <a:custGeom>
              <a:avLst/>
              <a:gdLst>
                <a:gd name="T0" fmla="*/ 123 w 142"/>
                <a:gd name="T1" fmla="*/ 101 h 101"/>
                <a:gd name="T2" fmla="*/ 123 w 142"/>
                <a:gd name="T3" fmla="*/ 39 h 101"/>
                <a:gd name="T4" fmla="*/ 106 w 142"/>
                <a:gd name="T5" fmla="*/ 16 h 101"/>
                <a:gd name="T6" fmla="*/ 80 w 142"/>
                <a:gd name="T7" fmla="*/ 41 h 101"/>
                <a:gd name="T8" fmla="*/ 80 w 142"/>
                <a:gd name="T9" fmla="*/ 101 h 101"/>
                <a:gd name="T10" fmla="*/ 62 w 142"/>
                <a:gd name="T11" fmla="*/ 101 h 101"/>
                <a:gd name="T12" fmla="*/ 62 w 142"/>
                <a:gd name="T13" fmla="*/ 39 h 101"/>
                <a:gd name="T14" fmla="*/ 44 w 142"/>
                <a:gd name="T15" fmla="*/ 16 h 101"/>
                <a:gd name="T16" fmla="*/ 19 w 142"/>
                <a:gd name="T17" fmla="*/ 41 h 101"/>
                <a:gd name="T18" fmla="*/ 19 w 142"/>
                <a:gd name="T19" fmla="*/ 101 h 101"/>
                <a:gd name="T20" fmla="*/ 0 w 142"/>
                <a:gd name="T21" fmla="*/ 101 h 101"/>
                <a:gd name="T22" fmla="*/ 0 w 142"/>
                <a:gd name="T23" fmla="*/ 2 h 101"/>
                <a:gd name="T24" fmla="*/ 18 w 142"/>
                <a:gd name="T25" fmla="*/ 2 h 101"/>
                <a:gd name="T26" fmla="*/ 19 w 142"/>
                <a:gd name="T27" fmla="*/ 20 h 101"/>
                <a:gd name="T28" fmla="*/ 51 w 142"/>
                <a:gd name="T29" fmla="*/ 0 h 101"/>
                <a:gd name="T30" fmla="*/ 79 w 142"/>
                <a:gd name="T31" fmla="*/ 21 h 101"/>
                <a:gd name="T32" fmla="*/ 112 w 142"/>
                <a:gd name="T33" fmla="*/ 0 h 101"/>
                <a:gd name="T34" fmla="*/ 142 w 142"/>
                <a:gd name="T35" fmla="*/ 34 h 101"/>
                <a:gd name="T36" fmla="*/ 142 w 142"/>
                <a:gd name="T37" fmla="*/ 101 h 101"/>
                <a:gd name="T38" fmla="*/ 123 w 142"/>
                <a:gd name="T39"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2" h="101">
                  <a:moveTo>
                    <a:pt x="123" y="101"/>
                  </a:moveTo>
                  <a:cubicBezTo>
                    <a:pt x="123" y="39"/>
                    <a:pt x="123" y="39"/>
                    <a:pt x="123" y="39"/>
                  </a:cubicBezTo>
                  <a:cubicBezTo>
                    <a:pt x="123" y="26"/>
                    <a:pt x="120" y="16"/>
                    <a:pt x="106" y="16"/>
                  </a:cubicBezTo>
                  <a:cubicBezTo>
                    <a:pt x="91" y="16"/>
                    <a:pt x="81" y="34"/>
                    <a:pt x="80" y="41"/>
                  </a:cubicBezTo>
                  <a:cubicBezTo>
                    <a:pt x="80" y="101"/>
                    <a:pt x="80" y="101"/>
                    <a:pt x="80" y="101"/>
                  </a:cubicBezTo>
                  <a:cubicBezTo>
                    <a:pt x="62" y="101"/>
                    <a:pt x="62" y="101"/>
                    <a:pt x="62" y="101"/>
                  </a:cubicBezTo>
                  <a:cubicBezTo>
                    <a:pt x="62" y="39"/>
                    <a:pt x="62" y="39"/>
                    <a:pt x="62" y="39"/>
                  </a:cubicBezTo>
                  <a:cubicBezTo>
                    <a:pt x="62" y="26"/>
                    <a:pt x="59" y="16"/>
                    <a:pt x="44" y="16"/>
                  </a:cubicBezTo>
                  <a:cubicBezTo>
                    <a:pt x="30" y="16"/>
                    <a:pt x="20" y="34"/>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5" y="9"/>
                    <a:pt x="37" y="0"/>
                    <a:pt x="51" y="0"/>
                  </a:cubicBezTo>
                  <a:cubicBezTo>
                    <a:pt x="64" y="0"/>
                    <a:pt x="75" y="6"/>
                    <a:pt x="79" y="21"/>
                  </a:cubicBezTo>
                  <a:cubicBezTo>
                    <a:pt x="86" y="9"/>
                    <a:pt x="98" y="0"/>
                    <a:pt x="112" y="0"/>
                  </a:cubicBezTo>
                  <a:cubicBezTo>
                    <a:pt x="128" y="0"/>
                    <a:pt x="142" y="9"/>
                    <a:pt x="142" y="34"/>
                  </a:cubicBezTo>
                  <a:cubicBezTo>
                    <a:pt x="142" y="101"/>
                    <a:pt x="142" y="101"/>
                    <a:pt x="142" y="101"/>
                  </a:cubicBezTo>
                  <a:cubicBezTo>
                    <a:pt x="123" y="101"/>
                    <a:pt x="123" y="101"/>
                    <a:pt x="123"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6" name="Freeform 53">
              <a:extLst>
                <a:ext uri="{FF2B5EF4-FFF2-40B4-BE49-F238E27FC236}">
                  <a16:creationId xmlns:a16="http://schemas.microsoft.com/office/drawing/2014/main" id="{975A0B57-FD60-D7A6-C45A-346EA17AEAA2}"/>
                </a:ext>
              </a:extLst>
            </p:cNvPr>
            <p:cNvSpPr>
              <a:spLocks/>
            </p:cNvSpPr>
            <p:nvPr/>
          </p:nvSpPr>
          <p:spPr bwMode="auto">
            <a:xfrm>
              <a:off x="3594101" y="157163"/>
              <a:ext cx="69850" cy="112713"/>
            </a:xfrm>
            <a:custGeom>
              <a:avLst/>
              <a:gdLst>
                <a:gd name="T0" fmla="*/ 0 w 44"/>
                <a:gd name="T1" fmla="*/ 71 h 71"/>
                <a:gd name="T2" fmla="*/ 0 w 44"/>
                <a:gd name="T3" fmla="*/ 0 h 71"/>
                <a:gd name="T4" fmla="*/ 43 w 44"/>
                <a:gd name="T5" fmla="*/ 0 h 71"/>
                <a:gd name="T6" fmla="*/ 43 w 44"/>
                <a:gd name="T7" fmla="*/ 8 h 71"/>
                <a:gd name="T8" fmla="*/ 10 w 44"/>
                <a:gd name="T9" fmla="*/ 8 h 71"/>
                <a:gd name="T10" fmla="*/ 10 w 44"/>
                <a:gd name="T11" fmla="*/ 29 h 71"/>
                <a:gd name="T12" fmla="*/ 41 w 44"/>
                <a:gd name="T13" fmla="*/ 29 h 71"/>
                <a:gd name="T14" fmla="*/ 41 w 44"/>
                <a:gd name="T15" fmla="*/ 38 h 71"/>
                <a:gd name="T16" fmla="*/ 10 w 44"/>
                <a:gd name="T17" fmla="*/ 38 h 71"/>
                <a:gd name="T18" fmla="*/ 10 w 44"/>
                <a:gd name="T19" fmla="*/ 62 h 71"/>
                <a:gd name="T20" fmla="*/ 44 w 44"/>
                <a:gd name="T21" fmla="*/ 62 h 71"/>
                <a:gd name="T22" fmla="*/ 44 w 44"/>
                <a:gd name="T23" fmla="*/ 71 h 71"/>
                <a:gd name="T24" fmla="*/ 0 w 44"/>
                <a:gd name="T25" fmla="*/ 71 h 71"/>
                <a:gd name="T26" fmla="*/ 0 w 44"/>
                <a:gd name="T27"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71">
                  <a:moveTo>
                    <a:pt x="0" y="71"/>
                  </a:moveTo>
                  <a:lnTo>
                    <a:pt x="0" y="0"/>
                  </a:lnTo>
                  <a:lnTo>
                    <a:pt x="43" y="0"/>
                  </a:lnTo>
                  <a:lnTo>
                    <a:pt x="43" y="8"/>
                  </a:lnTo>
                  <a:lnTo>
                    <a:pt x="10" y="8"/>
                  </a:lnTo>
                  <a:lnTo>
                    <a:pt x="10" y="29"/>
                  </a:lnTo>
                  <a:lnTo>
                    <a:pt x="41" y="29"/>
                  </a:lnTo>
                  <a:lnTo>
                    <a:pt x="41" y="38"/>
                  </a:lnTo>
                  <a:lnTo>
                    <a:pt x="10" y="38"/>
                  </a:lnTo>
                  <a:lnTo>
                    <a:pt x="10" y="62"/>
                  </a:lnTo>
                  <a:lnTo>
                    <a:pt x="44" y="62"/>
                  </a:lnTo>
                  <a:lnTo>
                    <a:pt x="44" y="71"/>
                  </a:lnTo>
                  <a:lnTo>
                    <a:pt x="0" y="71"/>
                  </a:lnTo>
                  <a:lnTo>
                    <a:pt x="0" y="7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7" name="Freeform 54">
              <a:extLst>
                <a:ext uri="{FF2B5EF4-FFF2-40B4-BE49-F238E27FC236}">
                  <a16:creationId xmlns:a16="http://schemas.microsoft.com/office/drawing/2014/main" id="{E8018739-B110-09C4-D3DE-76CFD23BB4E9}"/>
                </a:ext>
              </a:extLst>
            </p:cNvPr>
            <p:cNvSpPr>
              <a:spLocks/>
            </p:cNvSpPr>
            <p:nvPr/>
          </p:nvSpPr>
          <p:spPr bwMode="auto">
            <a:xfrm>
              <a:off x="3671888" y="188913"/>
              <a:ext cx="77788" cy="80963"/>
            </a:xfrm>
            <a:custGeom>
              <a:avLst/>
              <a:gdLst>
                <a:gd name="T0" fmla="*/ 38 w 49"/>
                <a:gd name="T1" fmla="*/ 51 h 51"/>
                <a:gd name="T2" fmla="*/ 24 w 49"/>
                <a:gd name="T3" fmla="*/ 30 h 51"/>
                <a:gd name="T4" fmla="*/ 11 w 49"/>
                <a:gd name="T5" fmla="*/ 51 h 51"/>
                <a:gd name="T6" fmla="*/ 0 w 49"/>
                <a:gd name="T7" fmla="*/ 51 h 51"/>
                <a:gd name="T8" fmla="*/ 18 w 49"/>
                <a:gd name="T9" fmla="*/ 25 h 51"/>
                <a:gd name="T10" fmla="*/ 1 w 49"/>
                <a:gd name="T11" fmla="*/ 0 h 51"/>
                <a:gd name="T12" fmla="*/ 12 w 49"/>
                <a:gd name="T13" fmla="*/ 0 h 51"/>
                <a:gd name="T14" fmla="*/ 25 w 49"/>
                <a:gd name="T15" fmla="*/ 19 h 51"/>
                <a:gd name="T16" fmla="*/ 37 w 49"/>
                <a:gd name="T17" fmla="*/ 0 h 51"/>
                <a:gd name="T18" fmla="*/ 48 w 49"/>
                <a:gd name="T19" fmla="*/ 0 h 51"/>
                <a:gd name="T20" fmla="*/ 30 w 49"/>
                <a:gd name="T21" fmla="*/ 25 h 51"/>
                <a:gd name="T22" fmla="*/ 49 w 49"/>
                <a:gd name="T23" fmla="*/ 51 h 51"/>
                <a:gd name="T24" fmla="*/ 38 w 49"/>
                <a:gd name="T2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1">
                  <a:moveTo>
                    <a:pt x="38" y="51"/>
                  </a:moveTo>
                  <a:lnTo>
                    <a:pt x="24" y="30"/>
                  </a:lnTo>
                  <a:lnTo>
                    <a:pt x="11" y="51"/>
                  </a:lnTo>
                  <a:lnTo>
                    <a:pt x="0" y="51"/>
                  </a:lnTo>
                  <a:lnTo>
                    <a:pt x="18" y="25"/>
                  </a:lnTo>
                  <a:lnTo>
                    <a:pt x="1" y="0"/>
                  </a:lnTo>
                  <a:lnTo>
                    <a:pt x="12" y="0"/>
                  </a:lnTo>
                  <a:lnTo>
                    <a:pt x="25" y="19"/>
                  </a:lnTo>
                  <a:lnTo>
                    <a:pt x="37" y="0"/>
                  </a:lnTo>
                  <a:lnTo>
                    <a:pt x="48" y="0"/>
                  </a:lnTo>
                  <a:lnTo>
                    <a:pt x="30" y="25"/>
                  </a:lnTo>
                  <a:lnTo>
                    <a:pt x="49" y="51"/>
                  </a:lnTo>
                  <a:lnTo>
                    <a:pt x="38"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8" name="Freeform 55">
              <a:extLst>
                <a:ext uri="{FF2B5EF4-FFF2-40B4-BE49-F238E27FC236}">
                  <a16:creationId xmlns:a16="http://schemas.microsoft.com/office/drawing/2014/main" id="{6262A5DA-588E-44E3-D3E5-B27EFDFBA451}"/>
                </a:ext>
              </a:extLst>
            </p:cNvPr>
            <p:cNvSpPr>
              <a:spLocks noEditPoints="1"/>
            </p:cNvSpPr>
            <p:nvPr/>
          </p:nvSpPr>
          <p:spPr bwMode="auto">
            <a:xfrm>
              <a:off x="3763963" y="185738"/>
              <a:ext cx="77788" cy="114300"/>
            </a:xfrm>
            <a:custGeom>
              <a:avLst/>
              <a:gdLst>
                <a:gd name="T0" fmla="*/ 49 w 94"/>
                <a:gd name="T1" fmla="*/ 102 h 136"/>
                <a:gd name="T2" fmla="*/ 18 w 94"/>
                <a:gd name="T3" fmla="*/ 85 h 136"/>
                <a:gd name="T4" fmla="*/ 18 w 94"/>
                <a:gd name="T5" fmla="*/ 136 h 136"/>
                <a:gd name="T6" fmla="*/ 0 w 94"/>
                <a:gd name="T7" fmla="*/ 136 h 136"/>
                <a:gd name="T8" fmla="*/ 0 w 94"/>
                <a:gd name="T9" fmla="*/ 1 h 136"/>
                <a:gd name="T10" fmla="*/ 17 w 94"/>
                <a:gd name="T11" fmla="*/ 1 h 136"/>
                <a:gd name="T12" fmla="*/ 18 w 94"/>
                <a:gd name="T13" fmla="*/ 17 h 136"/>
                <a:gd name="T14" fmla="*/ 51 w 94"/>
                <a:gd name="T15" fmla="*/ 0 h 136"/>
                <a:gd name="T16" fmla="*/ 94 w 94"/>
                <a:gd name="T17" fmla="*/ 51 h 136"/>
                <a:gd name="T18" fmla="*/ 49 w 94"/>
                <a:gd name="T19" fmla="*/ 102 h 136"/>
                <a:gd name="T20" fmla="*/ 46 w 94"/>
                <a:gd name="T21" fmla="*/ 14 h 136"/>
                <a:gd name="T22" fmla="*/ 17 w 94"/>
                <a:gd name="T23" fmla="*/ 50 h 136"/>
                <a:gd name="T24" fmla="*/ 45 w 94"/>
                <a:gd name="T25" fmla="*/ 87 h 136"/>
                <a:gd name="T26" fmla="*/ 74 w 94"/>
                <a:gd name="T27" fmla="*/ 50 h 136"/>
                <a:gd name="T28" fmla="*/ 46 w 94"/>
                <a:gd name="T29" fmla="*/ 1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36">
                  <a:moveTo>
                    <a:pt x="49" y="102"/>
                  </a:moveTo>
                  <a:cubicBezTo>
                    <a:pt x="29" y="102"/>
                    <a:pt x="21" y="89"/>
                    <a:pt x="18" y="85"/>
                  </a:cubicBezTo>
                  <a:cubicBezTo>
                    <a:pt x="18" y="136"/>
                    <a:pt x="18" y="136"/>
                    <a:pt x="18" y="136"/>
                  </a:cubicBezTo>
                  <a:cubicBezTo>
                    <a:pt x="0" y="136"/>
                    <a:pt x="0" y="136"/>
                    <a:pt x="0" y="136"/>
                  </a:cubicBezTo>
                  <a:cubicBezTo>
                    <a:pt x="0" y="1"/>
                    <a:pt x="0" y="1"/>
                    <a:pt x="0" y="1"/>
                  </a:cubicBezTo>
                  <a:cubicBezTo>
                    <a:pt x="17" y="1"/>
                    <a:pt x="17" y="1"/>
                    <a:pt x="17" y="1"/>
                  </a:cubicBezTo>
                  <a:cubicBezTo>
                    <a:pt x="18" y="17"/>
                    <a:pt x="18" y="17"/>
                    <a:pt x="18" y="17"/>
                  </a:cubicBezTo>
                  <a:cubicBezTo>
                    <a:pt x="20" y="15"/>
                    <a:pt x="30" y="0"/>
                    <a:pt x="51" y="0"/>
                  </a:cubicBezTo>
                  <a:cubicBezTo>
                    <a:pt x="78" y="0"/>
                    <a:pt x="94" y="21"/>
                    <a:pt x="94" y="51"/>
                  </a:cubicBezTo>
                  <a:cubicBezTo>
                    <a:pt x="93" y="81"/>
                    <a:pt x="75" y="102"/>
                    <a:pt x="49" y="102"/>
                  </a:cubicBezTo>
                  <a:close/>
                  <a:moveTo>
                    <a:pt x="46" y="14"/>
                  </a:moveTo>
                  <a:cubicBezTo>
                    <a:pt x="29" y="14"/>
                    <a:pt x="17" y="31"/>
                    <a:pt x="17" y="50"/>
                  </a:cubicBezTo>
                  <a:cubicBezTo>
                    <a:pt x="17" y="70"/>
                    <a:pt x="28" y="87"/>
                    <a:pt x="45" y="87"/>
                  </a:cubicBezTo>
                  <a:cubicBezTo>
                    <a:pt x="62" y="87"/>
                    <a:pt x="74" y="70"/>
                    <a:pt x="74" y="50"/>
                  </a:cubicBezTo>
                  <a:cubicBezTo>
                    <a:pt x="74" y="31"/>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9" name="Freeform 56">
              <a:extLst>
                <a:ext uri="{FF2B5EF4-FFF2-40B4-BE49-F238E27FC236}">
                  <a16:creationId xmlns:a16="http://schemas.microsoft.com/office/drawing/2014/main" id="{35512E43-0E79-8BBC-F997-A442D44277DD}"/>
                </a:ext>
              </a:extLst>
            </p:cNvPr>
            <p:cNvSpPr>
              <a:spLocks noEditPoints="1"/>
            </p:cNvSpPr>
            <p:nvPr/>
          </p:nvSpPr>
          <p:spPr bwMode="auto">
            <a:xfrm>
              <a:off x="3852863"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5"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0" name="Freeform 57">
              <a:extLst>
                <a:ext uri="{FF2B5EF4-FFF2-40B4-BE49-F238E27FC236}">
                  <a16:creationId xmlns:a16="http://schemas.microsoft.com/office/drawing/2014/main" id="{FEF6EF1B-2A95-0FAE-281F-3A8B2AACAC0B}"/>
                </a:ext>
              </a:extLst>
            </p:cNvPr>
            <p:cNvSpPr>
              <a:spLocks/>
            </p:cNvSpPr>
            <p:nvPr/>
          </p:nvSpPr>
          <p:spPr bwMode="auto">
            <a:xfrm>
              <a:off x="3946526" y="185738"/>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 name="Freeform 58">
              <a:extLst>
                <a:ext uri="{FF2B5EF4-FFF2-40B4-BE49-F238E27FC236}">
                  <a16:creationId xmlns:a16="http://schemas.microsoft.com/office/drawing/2014/main" id="{AF31A35E-7433-891D-44E8-BEA36D454EE3}"/>
                </a:ext>
              </a:extLst>
            </p:cNvPr>
            <p:cNvSpPr>
              <a:spLocks noEditPoints="1"/>
            </p:cNvSpPr>
            <p:nvPr/>
          </p:nvSpPr>
          <p:spPr bwMode="auto">
            <a:xfrm>
              <a:off x="4005263" y="150813"/>
              <a:ext cx="20638" cy="119063"/>
            </a:xfrm>
            <a:custGeom>
              <a:avLst/>
              <a:gdLst>
                <a:gd name="T0" fmla="*/ 13 w 26"/>
                <a:gd name="T1" fmla="*/ 25 h 144"/>
                <a:gd name="T2" fmla="*/ 0 w 26"/>
                <a:gd name="T3" fmla="*/ 13 h 144"/>
                <a:gd name="T4" fmla="*/ 13 w 26"/>
                <a:gd name="T5" fmla="*/ 0 h 144"/>
                <a:gd name="T6" fmla="*/ 26 w 26"/>
                <a:gd name="T7" fmla="*/ 12 h 144"/>
                <a:gd name="T8" fmla="*/ 13 w 26"/>
                <a:gd name="T9" fmla="*/ 25 h 144"/>
                <a:gd name="T10" fmla="*/ 3 w 26"/>
                <a:gd name="T11" fmla="*/ 144 h 144"/>
                <a:gd name="T12" fmla="*/ 3 w 26"/>
                <a:gd name="T13" fmla="*/ 45 h 144"/>
                <a:gd name="T14" fmla="*/ 22 w 26"/>
                <a:gd name="T15" fmla="*/ 45 h 144"/>
                <a:gd name="T16" fmla="*/ 22 w 26"/>
                <a:gd name="T17" fmla="*/ 144 h 144"/>
                <a:gd name="T18" fmla="*/ 3 w 26"/>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4">
                  <a:moveTo>
                    <a:pt x="13" y="25"/>
                  </a:moveTo>
                  <a:cubicBezTo>
                    <a:pt x="6" y="25"/>
                    <a:pt x="0" y="20"/>
                    <a:pt x="0" y="13"/>
                  </a:cubicBezTo>
                  <a:cubicBezTo>
                    <a:pt x="0" y="6"/>
                    <a:pt x="6" y="0"/>
                    <a:pt x="13" y="0"/>
                  </a:cubicBezTo>
                  <a:cubicBezTo>
                    <a:pt x="20" y="0"/>
                    <a:pt x="26" y="6"/>
                    <a:pt x="26" y="12"/>
                  </a:cubicBezTo>
                  <a:cubicBezTo>
                    <a:pt x="26" y="19"/>
                    <a:pt x="20" y="25"/>
                    <a:pt x="13"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2" name="Freeform 59">
              <a:extLst>
                <a:ext uri="{FF2B5EF4-FFF2-40B4-BE49-F238E27FC236}">
                  <a16:creationId xmlns:a16="http://schemas.microsoft.com/office/drawing/2014/main" id="{011AEB08-8C96-F19B-82E4-848E1AED67AD}"/>
                </a:ext>
              </a:extLst>
            </p:cNvPr>
            <p:cNvSpPr>
              <a:spLocks noEditPoints="1"/>
            </p:cNvSpPr>
            <p:nvPr/>
          </p:nvSpPr>
          <p:spPr bwMode="auto">
            <a:xfrm>
              <a:off x="4041776"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 name="Freeform 60">
              <a:extLst>
                <a:ext uri="{FF2B5EF4-FFF2-40B4-BE49-F238E27FC236}">
                  <a16:creationId xmlns:a16="http://schemas.microsoft.com/office/drawing/2014/main" id="{131EA098-7609-E572-FDAB-89536CA9855D}"/>
                </a:ext>
              </a:extLst>
            </p:cNvPr>
            <p:cNvSpPr>
              <a:spLocks/>
            </p:cNvSpPr>
            <p:nvPr/>
          </p:nvSpPr>
          <p:spPr bwMode="auto">
            <a:xfrm>
              <a:off x="4135438" y="185738"/>
              <a:ext cx="69850" cy="84138"/>
            </a:xfrm>
            <a:custGeom>
              <a:avLst/>
              <a:gdLst>
                <a:gd name="T0" fmla="*/ 65 w 84"/>
                <a:gd name="T1" fmla="*/ 101 h 101"/>
                <a:gd name="T2" fmla="*/ 65 w 84"/>
                <a:gd name="T3" fmla="*/ 41 h 101"/>
                <a:gd name="T4" fmla="*/ 45 w 84"/>
                <a:gd name="T5" fmla="*/ 16 h 101"/>
                <a:gd name="T6" fmla="*/ 19 w 84"/>
                <a:gd name="T7" fmla="*/ 41 h 101"/>
                <a:gd name="T8" fmla="*/ 19 w 84"/>
                <a:gd name="T9" fmla="*/ 101 h 101"/>
                <a:gd name="T10" fmla="*/ 0 w 84"/>
                <a:gd name="T11" fmla="*/ 101 h 101"/>
                <a:gd name="T12" fmla="*/ 0 w 84"/>
                <a:gd name="T13" fmla="*/ 2 h 101"/>
                <a:gd name="T14" fmla="*/ 18 w 84"/>
                <a:gd name="T15" fmla="*/ 2 h 101"/>
                <a:gd name="T16" fmla="*/ 19 w 84"/>
                <a:gd name="T17" fmla="*/ 20 h 101"/>
                <a:gd name="T18" fmla="*/ 52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1"/>
                    <a:pt x="65" y="41"/>
                    <a:pt x="65" y="41"/>
                  </a:cubicBezTo>
                  <a:cubicBezTo>
                    <a:pt x="65" y="26"/>
                    <a:pt x="60" y="16"/>
                    <a:pt x="45" y="16"/>
                  </a:cubicBezTo>
                  <a:cubicBezTo>
                    <a:pt x="30" y="16"/>
                    <a:pt x="21" y="32"/>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2"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4" name="Freeform 61">
              <a:extLst>
                <a:ext uri="{FF2B5EF4-FFF2-40B4-BE49-F238E27FC236}">
                  <a16:creationId xmlns:a16="http://schemas.microsoft.com/office/drawing/2014/main" id="{8CB86734-E125-A2B2-51F8-7EC52DBF269F}"/>
                </a:ext>
              </a:extLst>
            </p:cNvPr>
            <p:cNvSpPr>
              <a:spLocks/>
            </p:cNvSpPr>
            <p:nvPr/>
          </p:nvSpPr>
          <p:spPr bwMode="auto">
            <a:xfrm>
              <a:off x="4221163" y="185738"/>
              <a:ext cx="71438" cy="85725"/>
            </a:xfrm>
            <a:custGeom>
              <a:avLst/>
              <a:gdLst>
                <a:gd name="T0" fmla="*/ 76 w 86"/>
                <a:gd name="T1" fmla="*/ 28 h 103"/>
                <a:gd name="T2" fmla="*/ 51 w 86"/>
                <a:gd name="T3" fmla="*/ 15 h 103"/>
                <a:gd name="T4" fmla="*/ 20 w 86"/>
                <a:gd name="T5" fmla="*/ 51 h 103"/>
                <a:gd name="T6" fmla="*/ 50 w 86"/>
                <a:gd name="T7" fmla="*/ 86 h 103"/>
                <a:gd name="T8" fmla="*/ 76 w 86"/>
                <a:gd name="T9" fmla="*/ 73 h 103"/>
                <a:gd name="T10" fmla="*/ 86 w 86"/>
                <a:gd name="T11" fmla="*/ 85 h 103"/>
                <a:gd name="T12" fmla="*/ 47 w 86"/>
                <a:gd name="T13" fmla="*/ 103 h 103"/>
                <a:gd name="T14" fmla="*/ 0 w 86"/>
                <a:gd name="T15" fmla="*/ 51 h 103"/>
                <a:gd name="T16" fmla="*/ 48 w 86"/>
                <a:gd name="T17" fmla="*/ 0 h 103"/>
                <a:gd name="T18" fmla="*/ 85 w 86"/>
                <a:gd name="T19" fmla="*/ 17 h 103"/>
                <a:gd name="T20" fmla="*/ 76 w 86"/>
                <a:gd name="T21" fmla="*/ 28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6" h="103">
                  <a:moveTo>
                    <a:pt x="76" y="28"/>
                  </a:moveTo>
                  <a:cubicBezTo>
                    <a:pt x="76" y="28"/>
                    <a:pt x="67" y="15"/>
                    <a:pt x="51" y="15"/>
                  </a:cubicBezTo>
                  <a:cubicBezTo>
                    <a:pt x="34" y="15"/>
                    <a:pt x="20" y="27"/>
                    <a:pt x="20" y="51"/>
                  </a:cubicBezTo>
                  <a:cubicBezTo>
                    <a:pt x="20" y="75"/>
                    <a:pt x="34" y="86"/>
                    <a:pt x="50" y="86"/>
                  </a:cubicBezTo>
                  <a:cubicBezTo>
                    <a:pt x="66" y="86"/>
                    <a:pt x="76" y="74"/>
                    <a:pt x="76" y="73"/>
                  </a:cubicBezTo>
                  <a:cubicBezTo>
                    <a:pt x="86" y="85"/>
                    <a:pt x="86" y="85"/>
                    <a:pt x="86" y="85"/>
                  </a:cubicBezTo>
                  <a:cubicBezTo>
                    <a:pt x="85" y="86"/>
                    <a:pt x="74" y="103"/>
                    <a:pt x="47" y="103"/>
                  </a:cubicBezTo>
                  <a:cubicBezTo>
                    <a:pt x="21" y="103"/>
                    <a:pt x="0" y="83"/>
                    <a:pt x="0" y="51"/>
                  </a:cubicBezTo>
                  <a:cubicBezTo>
                    <a:pt x="0" y="19"/>
                    <a:pt x="22" y="0"/>
                    <a:pt x="48" y="0"/>
                  </a:cubicBezTo>
                  <a:cubicBezTo>
                    <a:pt x="74" y="0"/>
                    <a:pt x="84" y="16"/>
                    <a:pt x="85" y="17"/>
                  </a:cubicBezTo>
                  <a:lnTo>
                    <a:pt x="76"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 name="Freeform 62">
              <a:extLst>
                <a:ext uri="{FF2B5EF4-FFF2-40B4-BE49-F238E27FC236}">
                  <a16:creationId xmlns:a16="http://schemas.microsoft.com/office/drawing/2014/main" id="{E2BA6FAC-BC0B-955C-76C2-7569276E7C26}"/>
                </a:ext>
              </a:extLst>
            </p:cNvPr>
            <p:cNvSpPr>
              <a:spLocks noEditPoints="1"/>
            </p:cNvSpPr>
            <p:nvPr/>
          </p:nvSpPr>
          <p:spPr bwMode="auto">
            <a:xfrm>
              <a:off x="43037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1"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 name="Rectangle 63">
              <a:extLst>
                <a:ext uri="{FF2B5EF4-FFF2-40B4-BE49-F238E27FC236}">
                  <a16:creationId xmlns:a16="http://schemas.microsoft.com/office/drawing/2014/main" id="{8B1668FC-ED11-4E5F-5CD7-B8AECBE72E88}"/>
                </a:ext>
              </a:extLst>
            </p:cNvPr>
            <p:cNvSpPr>
              <a:spLocks noChangeArrowheads="1"/>
            </p:cNvSpPr>
            <p:nvPr/>
          </p:nvSpPr>
          <p:spPr bwMode="auto">
            <a:xfrm>
              <a:off x="2271713" y="-269875"/>
              <a:ext cx="12700" cy="7731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 name="Oval 64">
              <a:extLst>
                <a:ext uri="{FF2B5EF4-FFF2-40B4-BE49-F238E27FC236}">
                  <a16:creationId xmlns:a16="http://schemas.microsoft.com/office/drawing/2014/main" id="{E764F59C-9348-969F-DC4C-91400D94748F}"/>
                </a:ext>
              </a:extLst>
            </p:cNvPr>
            <p:cNvSpPr>
              <a:spLocks noChangeArrowheads="1"/>
            </p:cNvSpPr>
            <p:nvPr/>
          </p:nvSpPr>
          <p:spPr bwMode="auto">
            <a:xfrm>
              <a:off x="911226" y="-279400"/>
              <a:ext cx="119063" cy="1206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8" name="Oval 65">
              <a:extLst>
                <a:ext uri="{FF2B5EF4-FFF2-40B4-BE49-F238E27FC236}">
                  <a16:creationId xmlns:a16="http://schemas.microsoft.com/office/drawing/2014/main" id="{0C6CC64C-557B-7855-41F2-B4CCE30CCF03}"/>
                </a:ext>
              </a:extLst>
            </p:cNvPr>
            <p:cNvSpPr>
              <a:spLocks noChangeArrowheads="1"/>
            </p:cNvSpPr>
            <p:nvPr/>
          </p:nvSpPr>
          <p:spPr bwMode="auto">
            <a:xfrm>
              <a:off x="752476" y="-269875"/>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9" name="Oval 66">
              <a:extLst>
                <a:ext uri="{FF2B5EF4-FFF2-40B4-BE49-F238E27FC236}">
                  <a16:creationId xmlns:a16="http://schemas.microsoft.com/office/drawing/2014/main" id="{6F43F3D1-B8CB-54F6-36F7-16314257D69B}"/>
                </a:ext>
              </a:extLst>
            </p:cNvPr>
            <p:cNvSpPr>
              <a:spLocks noChangeArrowheads="1"/>
            </p:cNvSpPr>
            <p:nvPr/>
          </p:nvSpPr>
          <p:spPr bwMode="auto">
            <a:xfrm>
              <a:off x="919163" y="-103188"/>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0" name="Oval 67">
              <a:extLst>
                <a:ext uri="{FF2B5EF4-FFF2-40B4-BE49-F238E27FC236}">
                  <a16:creationId xmlns:a16="http://schemas.microsoft.com/office/drawing/2014/main" id="{92E571BB-D352-2156-6D4A-C44BE8B1DEC3}"/>
                </a:ext>
              </a:extLst>
            </p:cNvPr>
            <p:cNvSpPr>
              <a:spLocks noChangeArrowheads="1"/>
            </p:cNvSpPr>
            <p:nvPr/>
          </p:nvSpPr>
          <p:spPr bwMode="auto">
            <a:xfrm>
              <a:off x="927101" y="53975"/>
              <a:ext cx="85725"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1" name="Oval 68">
              <a:extLst>
                <a:ext uri="{FF2B5EF4-FFF2-40B4-BE49-F238E27FC236}">
                  <a16:creationId xmlns:a16="http://schemas.microsoft.com/office/drawing/2014/main" id="{7A8957F8-68A4-3EE6-C67A-79E4C3B0E740}"/>
                </a:ext>
              </a:extLst>
            </p:cNvPr>
            <p:cNvSpPr>
              <a:spLocks noChangeArrowheads="1"/>
            </p:cNvSpPr>
            <p:nvPr/>
          </p:nvSpPr>
          <p:spPr bwMode="auto">
            <a:xfrm>
              <a:off x="760413" y="-95250"/>
              <a:ext cx="87313"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2" name="Oval 69">
              <a:extLst>
                <a:ext uri="{FF2B5EF4-FFF2-40B4-BE49-F238E27FC236}">
                  <a16:creationId xmlns:a16="http://schemas.microsoft.com/office/drawing/2014/main" id="{E37C8ED8-118C-127C-C8D8-93DB49103625}"/>
                </a:ext>
              </a:extLst>
            </p:cNvPr>
            <p:cNvSpPr>
              <a:spLocks noChangeArrowheads="1"/>
            </p:cNvSpPr>
            <p:nvPr/>
          </p:nvSpPr>
          <p:spPr bwMode="auto">
            <a:xfrm>
              <a:off x="611188" y="-261938"/>
              <a:ext cx="85725"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 name="TextBox 2">
            <a:extLst>
              <a:ext uri="{FF2B5EF4-FFF2-40B4-BE49-F238E27FC236}">
                <a16:creationId xmlns:a16="http://schemas.microsoft.com/office/drawing/2014/main" id="{BFFC5C2C-B337-3578-4DEF-5FA5EAEA706D}"/>
              </a:ext>
            </a:extLst>
          </p:cNvPr>
          <p:cNvSpPr txBox="1"/>
          <p:nvPr/>
        </p:nvSpPr>
        <p:spPr>
          <a:xfrm>
            <a:off x="1516830" y="6334188"/>
            <a:ext cx="5719046" cy="153888"/>
          </a:xfrm>
          <a:prstGeom prst="rect">
            <a:avLst/>
          </a:prstGeom>
          <a:noFill/>
        </p:spPr>
        <p:txBody>
          <a:bodyPr wrap="square" lIns="0" tIns="0" rIns="0" bIns="0" rtlCol="0">
            <a:spAutoFit/>
          </a:bodyPr>
          <a:lstStyle/>
          <a:p>
            <a:pPr algn="ctr"/>
            <a:r>
              <a:rPr lang="en-US" sz="1000" dirty="0">
                <a:solidFill>
                  <a:schemeClr val="bg1"/>
                </a:solidFill>
              </a:rPr>
              <a:t>Includes content supplied by Sales Benchmark Index; Copyright © Sales Benchmark Index, 2022</a:t>
            </a:r>
          </a:p>
        </p:txBody>
      </p:sp>
    </p:spTree>
    <p:extLst>
      <p:ext uri="{BB962C8B-B14F-4D97-AF65-F5344CB8AC3E}">
        <p14:creationId xmlns:p14="http://schemas.microsoft.com/office/powerpoint/2010/main" val="33131846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1_Agenda">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2BF90FA9-C732-154F-7C41-F42B7E5840D0}"/>
              </a:ext>
            </a:extLst>
          </p:cNvPr>
          <p:cNvGraphicFramePr>
            <a:graphicFrameLocks noChangeAspect="1"/>
          </p:cNvGraphicFramePr>
          <p:nvPr>
            <p:custDataLst>
              <p:tags r:id="rId1"/>
            </p:custDataLst>
            <p:extLst>
              <p:ext uri="{D42A27DB-BD31-4B8C-83A1-F6EECF244321}">
                <p14:modId xmlns:p14="http://schemas.microsoft.com/office/powerpoint/2010/main" val="417092213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5" name="Object 4" hidden="1">
                        <a:extLst>
                          <a:ext uri="{FF2B5EF4-FFF2-40B4-BE49-F238E27FC236}">
                            <a16:creationId xmlns:a16="http://schemas.microsoft.com/office/drawing/2014/main" id="{2BF90FA9-C732-154F-7C41-F42B7E5840D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Text Placeholder 2">
            <a:extLst>
              <a:ext uri="{FF2B5EF4-FFF2-40B4-BE49-F238E27FC236}">
                <a16:creationId xmlns:a16="http://schemas.microsoft.com/office/drawing/2014/main" id="{467268DF-0D1B-2D93-A94B-382F22D1D196}"/>
              </a:ext>
            </a:extLst>
          </p:cNvPr>
          <p:cNvSpPr>
            <a:spLocks noGrp="1"/>
          </p:cNvSpPr>
          <p:nvPr>
            <p:ph type="body" sz="quarter" idx="10" hasCustomPrompt="1"/>
          </p:nvPr>
        </p:nvSpPr>
        <p:spPr>
          <a:xfrm>
            <a:off x="1802541" y="2186099"/>
            <a:ext cx="1354138" cy="2730500"/>
          </a:xfr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lang="en-US" sz="5400" b="1" kern="1200" dirty="0">
                <a:solidFill>
                  <a:srgbClr val="000B0B"/>
                </a:solidFill>
                <a:latin typeface="Avenir Next LT Pro" panose="020B0504020202020204" pitchFamily="34" charset="77"/>
                <a:ea typeface="Verdana" panose="020B0604030504040204" pitchFamily="34" charset="0"/>
                <a:cs typeface="Verdana" panose="020B0604030504040204" pitchFamily="34" charset="0"/>
              </a:defRPr>
            </a:lvl1pPr>
          </a:lstStyle>
          <a:p>
            <a:pPr marL="0" indent="0">
              <a:buNone/>
            </a:pPr>
            <a:r>
              <a:rPr lang="en-US" sz="5400" b="1" dirty="0">
                <a:solidFill>
                  <a:srgbClr val="000B0B"/>
                </a:solidFill>
                <a:latin typeface="Avenir Next LT Pro" panose="020B0504020202020204" pitchFamily="34" charset="77"/>
                <a:ea typeface="Verdana" panose="020B0604030504040204" pitchFamily="34" charset="0"/>
                <a:cs typeface="Verdana" panose="020B0604030504040204" pitchFamily="34" charset="0"/>
              </a:rPr>
              <a:t>01</a:t>
            </a:r>
          </a:p>
          <a:p>
            <a:pPr marL="0" indent="0">
              <a:buNone/>
            </a:pPr>
            <a:r>
              <a:rPr lang="en-US" sz="5400" b="1" dirty="0">
                <a:solidFill>
                  <a:srgbClr val="000B0B"/>
                </a:solidFill>
                <a:latin typeface="Avenir Next LT Pro" panose="020B0504020202020204" pitchFamily="34" charset="77"/>
                <a:ea typeface="Verdana" panose="020B0604030504040204" pitchFamily="34" charset="0"/>
                <a:cs typeface="Verdana" panose="020B0604030504040204" pitchFamily="34" charset="0"/>
              </a:rPr>
              <a:t>02</a:t>
            </a:r>
          </a:p>
          <a:p>
            <a:pPr marL="0" indent="0">
              <a:buNone/>
            </a:pPr>
            <a:r>
              <a:rPr lang="en-US" sz="5400" b="1" dirty="0">
                <a:solidFill>
                  <a:srgbClr val="000B0B"/>
                </a:solidFill>
                <a:latin typeface="Avenir Next LT Pro" panose="020B0504020202020204" pitchFamily="34" charset="77"/>
                <a:ea typeface="Verdana" panose="020B0604030504040204" pitchFamily="34" charset="0"/>
                <a:cs typeface="Verdana" panose="020B0604030504040204" pitchFamily="34" charset="0"/>
              </a:rPr>
              <a:t>03</a:t>
            </a:r>
            <a:endParaRPr lang="en-US" sz="1600" b="1" dirty="0">
              <a:solidFill>
                <a:srgbClr val="000B0B"/>
              </a:solidFill>
              <a:latin typeface="Avenir Next LT Pro" panose="020B0504020202020204" pitchFamily="34" charset="77"/>
              <a:ea typeface="Verdana" panose="020B0604030504040204" pitchFamily="34" charset="0"/>
              <a:cs typeface="Verdana" panose="020B0604030504040204" pitchFamily="34" charset="0"/>
            </a:endParaRPr>
          </a:p>
        </p:txBody>
      </p:sp>
      <p:sp>
        <p:nvSpPr>
          <p:cNvPr id="4" name="Text Placeholder 3">
            <a:extLst>
              <a:ext uri="{FF2B5EF4-FFF2-40B4-BE49-F238E27FC236}">
                <a16:creationId xmlns:a16="http://schemas.microsoft.com/office/drawing/2014/main" id="{1A9591AD-199E-A70A-9360-68820C39D0CE}"/>
              </a:ext>
            </a:extLst>
          </p:cNvPr>
          <p:cNvSpPr>
            <a:spLocks noGrp="1"/>
          </p:cNvSpPr>
          <p:nvPr>
            <p:ph type="body" sz="quarter" idx="11" hasCustomPrompt="1"/>
          </p:nvPr>
        </p:nvSpPr>
        <p:spPr>
          <a:xfrm>
            <a:off x="3209681" y="2331426"/>
            <a:ext cx="6866305" cy="567833"/>
          </a:xfrm>
        </p:spPr>
        <p:txBody>
          <a:bodyPr>
            <a:normAutofit/>
          </a:bodyPr>
          <a:lstStyle>
            <a:lvl1pPr>
              <a:defRPr sz="1400">
                <a:solidFill>
                  <a:schemeClr val="tx1"/>
                </a:solidFill>
              </a:defRPr>
            </a:lvl1pPr>
            <a:lvl4pPr marL="461962" indent="0">
              <a:buNone/>
              <a:defRPr/>
            </a:lvl4pPr>
          </a:lstStyle>
          <a:p>
            <a:pPr lvl="0"/>
            <a:r>
              <a:rPr lang="en-US" dirty="0"/>
              <a:t>Objectives </a:t>
            </a:r>
            <a:r>
              <a:rPr lang="en-US" dirty="0" err="1"/>
              <a:t>Objectives</a:t>
            </a:r>
            <a:r>
              <a:rPr lang="en-US" dirty="0"/>
              <a:t> </a:t>
            </a:r>
            <a:r>
              <a:rPr lang="en-US" dirty="0" err="1"/>
              <a:t>Objectives</a:t>
            </a:r>
            <a:r>
              <a:rPr lang="en-US" dirty="0"/>
              <a:t> </a:t>
            </a:r>
            <a:r>
              <a:rPr lang="en-US" dirty="0" err="1"/>
              <a:t>Objectives</a:t>
            </a:r>
            <a:r>
              <a:rPr lang="en-US" dirty="0"/>
              <a:t> </a:t>
            </a:r>
            <a:r>
              <a:rPr lang="en-US" dirty="0" err="1"/>
              <a:t>Objectives</a:t>
            </a:r>
            <a:r>
              <a:rPr lang="en-US" dirty="0"/>
              <a:t> </a:t>
            </a:r>
            <a:r>
              <a:rPr lang="en-US" dirty="0" err="1"/>
              <a:t>Objectives</a:t>
            </a:r>
            <a:r>
              <a:rPr lang="en-US" dirty="0"/>
              <a:t> </a:t>
            </a:r>
            <a:r>
              <a:rPr lang="en-US" dirty="0" err="1"/>
              <a:t>Objectives</a:t>
            </a:r>
            <a:endParaRPr lang="en-US" dirty="0"/>
          </a:p>
          <a:p>
            <a:pPr lvl="0"/>
            <a:endParaRPr lang="en-US" dirty="0"/>
          </a:p>
        </p:txBody>
      </p:sp>
      <p:sp>
        <p:nvSpPr>
          <p:cNvPr id="6" name="Text Placeholder 3">
            <a:extLst>
              <a:ext uri="{FF2B5EF4-FFF2-40B4-BE49-F238E27FC236}">
                <a16:creationId xmlns:a16="http://schemas.microsoft.com/office/drawing/2014/main" id="{7CF9CE85-3705-01D7-81C8-A9AD3674117E}"/>
              </a:ext>
            </a:extLst>
          </p:cNvPr>
          <p:cNvSpPr>
            <a:spLocks noGrp="1"/>
          </p:cNvSpPr>
          <p:nvPr>
            <p:ph type="body" sz="quarter" idx="12" hasCustomPrompt="1"/>
          </p:nvPr>
        </p:nvSpPr>
        <p:spPr>
          <a:xfrm>
            <a:off x="3209681" y="3209931"/>
            <a:ext cx="6866305" cy="567833"/>
          </a:xfrm>
        </p:spPr>
        <p:txBody>
          <a:bodyPr>
            <a:normAutofit/>
          </a:bodyPr>
          <a:lstStyle>
            <a:lvl1pPr>
              <a:defRPr sz="1400">
                <a:solidFill>
                  <a:schemeClr val="tx1"/>
                </a:solidFill>
              </a:defRPr>
            </a:lvl1pPr>
            <a:lvl4pPr marL="461962" indent="0">
              <a:buNone/>
              <a:defRPr/>
            </a:lvl4pPr>
          </a:lstStyle>
          <a:p>
            <a:pPr lvl="0"/>
            <a:r>
              <a:rPr lang="en-US" dirty="0"/>
              <a:t>Objectives </a:t>
            </a:r>
            <a:r>
              <a:rPr lang="en-US" dirty="0" err="1"/>
              <a:t>Objectives</a:t>
            </a:r>
            <a:r>
              <a:rPr lang="en-US" dirty="0"/>
              <a:t> </a:t>
            </a:r>
            <a:r>
              <a:rPr lang="en-US" dirty="0" err="1"/>
              <a:t>Objectives</a:t>
            </a:r>
            <a:r>
              <a:rPr lang="en-US" dirty="0"/>
              <a:t> </a:t>
            </a:r>
            <a:r>
              <a:rPr lang="en-US" dirty="0" err="1"/>
              <a:t>Objectives</a:t>
            </a:r>
            <a:r>
              <a:rPr lang="en-US" dirty="0"/>
              <a:t> </a:t>
            </a:r>
            <a:r>
              <a:rPr lang="en-US" dirty="0" err="1"/>
              <a:t>Objectives</a:t>
            </a:r>
            <a:r>
              <a:rPr lang="en-US" dirty="0"/>
              <a:t> </a:t>
            </a:r>
            <a:r>
              <a:rPr lang="en-US" dirty="0" err="1"/>
              <a:t>Objectives</a:t>
            </a:r>
            <a:r>
              <a:rPr lang="en-US" dirty="0"/>
              <a:t> </a:t>
            </a:r>
            <a:r>
              <a:rPr lang="en-US" dirty="0" err="1"/>
              <a:t>Objectives</a:t>
            </a:r>
            <a:endParaRPr lang="en-US" dirty="0"/>
          </a:p>
        </p:txBody>
      </p:sp>
      <p:sp>
        <p:nvSpPr>
          <p:cNvPr id="9" name="Text Placeholder 3">
            <a:extLst>
              <a:ext uri="{FF2B5EF4-FFF2-40B4-BE49-F238E27FC236}">
                <a16:creationId xmlns:a16="http://schemas.microsoft.com/office/drawing/2014/main" id="{582B5B75-0F34-37CE-E770-B421C085D249}"/>
              </a:ext>
            </a:extLst>
          </p:cNvPr>
          <p:cNvSpPr>
            <a:spLocks noGrp="1"/>
          </p:cNvSpPr>
          <p:nvPr>
            <p:ph type="body" sz="quarter" idx="13" hasCustomPrompt="1"/>
          </p:nvPr>
        </p:nvSpPr>
        <p:spPr>
          <a:xfrm>
            <a:off x="3209681" y="4094298"/>
            <a:ext cx="6866305" cy="567833"/>
          </a:xfrm>
        </p:spPr>
        <p:txBody>
          <a:bodyPr>
            <a:normAutofit/>
          </a:bodyPr>
          <a:lstStyle>
            <a:lvl1pPr>
              <a:defRPr sz="1400">
                <a:solidFill>
                  <a:schemeClr val="tx1"/>
                </a:solidFill>
              </a:defRPr>
            </a:lvl1pPr>
            <a:lvl4pPr marL="461962" indent="0">
              <a:buNone/>
              <a:defRPr/>
            </a:lvl4pPr>
          </a:lstStyle>
          <a:p>
            <a:pPr lvl="0"/>
            <a:r>
              <a:rPr lang="en-US" dirty="0"/>
              <a:t>Objectives </a:t>
            </a:r>
            <a:r>
              <a:rPr lang="en-US" dirty="0" err="1"/>
              <a:t>Objectives</a:t>
            </a:r>
            <a:r>
              <a:rPr lang="en-US" dirty="0"/>
              <a:t> </a:t>
            </a:r>
            <a:r>
              <a:rPr lang="en-US" dirty="0" err="1"/>
              <a:t>Objectives</a:t>
            </a:r>
            <a:r>
              <a:rPr lang="en-US" dirty="0"/>
              <a:t> </a:t>
            </a:r>
            <a:r>
              <a:rPr lang="en-US" dirty="0" err="1"/>
              <a:t>Objectives</a:t>
            </a:r>
            <a:r>
              <a:rPr lang="en-US" dirty="0"/>
              <a:t> </a:t>
            </a:r>
            <a:r>
              <a:rPr lang="en-US" dirty="0" err="1"/>
              <a:t>Objectives</a:t>
            </a:r>
            <a:r>
              <a:rPr lang="en-US" dirty="0"/>
              <a:t> </a:t>
            </a:r>
            <a:r>
              <a:rPr lang="en-US" dirty="0" err="1"/>
              <a:t>Objectives</a:t>
            </a:r>
            <a:r>
              <a:rPr lang="en-US" dirty="0"/>
              <a:t> </a:t>
            </a:r>
            <a:r>
              <a:rPr lang="en-US" dirty="0" err="1"/>
              <a:t>Objectives</a:t>
            </a:r>
            <a:endParaRPr lang="en-US" dirty="0"/>
          </a:p>
        </p:txBody>
      </p:sp>
      <p:sp>
        <p:nvSpPr>
          <p:cNvPr id="13" name="Text Placeholder 12">
            <a:extLst>
              <a:ext uri="{FF2B5EF4-FFF2-40B4-BE49-F238E27FC236}">
                <a16:creationId xmlns:a16="http://schemas.microsoft.com/office/drawing/2014/main" id="{696ED341-6B69-D776-D498-64B4BD4F4059}"/>
              </a:ext>
            </a:extLst>
          </p:cNvPr>
          <p:cNvSpPr>
            <a:spLocks noGrp="1"/>
          </p:cNvSpPr>
          <p:nvPr>
            <p:ph type="body" sz="quarter" idx="14" hasCustomPrompt="1"/>
          </p:nvPr>
        </p:nvSpPr>
        <p:spPr>
          <a:xfrm>
            <a:off x="1811587" y="1493698"/>
            <a:ext cx="10971942" cy="552450"/>
          </a:xfrm>
        </p:spPr>
        <p:txBody>
          <a:bodyPr>
            <a:noAutofit/>
          </a:bodyPr>
          <a:lstStyle>
            <a:lvl1pPr>
              <a:defRPr sz="2200" b="1"/>
            </a:lvl1pPr>
            <a:lvl5pPr marL="682625" indent="0">
              <a:buNone/>
              <a:defRPr/>
            </a:lvl5pPr>
          </a:lstStyle>
          <a:p>
            <a:pPr lvl="0"/>
            <a:r>
              <a:rPr lang="en-US" dirty="0"/>
              <a:t>For Our Discussion Today</a:t>
            </a:r>
          </a:p>
        </p:txBody>
      </p:sp>
    </p:spTree>
    <p:extLst>
      <p:ext uri="{BB962C8B-B14F-4D97-AF65-F5344CB8AC3E}">
        <p14:creationId xmlns:p14="http://schemas.microsoft.com/office/powerpoint/2010/main" val="30530501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Divider dark blue bkgd">
    <p:bg>
      <p:bgPr>
        <a:solidFill>
          <a:srgbClr val="071E3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40CAFE59-ECF5-B4E2-D8F9-56098D0E7A74}"/>
              </a:ext>
            </a:extLst>
          </p:cNvPr>
          <p:cNvGraphicFramePr>
            <a:graphicFrameLocks noChangeAspect="1"/>
          </p:cNvGraphicFramePr>
          <p:nvPr>
            <p:custDataLst>
              <p:tags r:id="rId1"/>
            </p:custDataLst>
            <p:extLst>
              <p:ext uri="{D42A27DB-BD31-4B8C-83A1-F6EECF244321}">
                <p14:modId xmlns:p14="http://schemas.microsoft.com/office/powerpoint/2010/main" val="375853150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3" name="Object 2" hidden="1">
                        <a:extLst>
                          <a:ext uri="{FF2B5EF4-FFF2-40B4-BE49-F238E27FC236}">
                            <a16:creationId xmlns:a16="http://schemas.microsoft.com/office/drawing/2014/main" id="{40CAFE59-ECF5-B4E2-D8F9-56098D0E7A7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Text Placeholder 4">
            <a:extLst>
              <a:ext uri="{FF2B5EF4-FFF2-40B4-BE49-F238E27FC236}">
                <a16:creationId xmlns:a16="http://schemas.microsoft.com/office/drawing/2014/main" id="{A0C34D61-23F9-6EF3-F72B-2A3B81206FB4}"/>
              </a:ext>
            </a:extLst>
          </p:cNvPr>
          <p:cNvSpPr>
            <a:spLocks noGrp="1"/>
          </p:cNvSpPr>
          <p:nvPr>
            <p:ph type="body" sz="quarter" idx="10" hasCustomPrompt="1"/>
          </p:nvPr>
        </p:nvSpPr>
        <p:spPr>
          <a:xfrm>
            <a:off x="2455817" y="2533650"/>
            <a:ext cx="7310483" cy="875211"/>
          </a:xfrm>
        </p:spPr>
        <p:txBody>
          <a:bodyPr tIns="91440" bIns="91440" anchor="ctr">
            <a:noAutofit/>
          </a:bodyPr>
          <a:lstStyle>
            <a:lvl1pPr>
              <a:defRPr sz="4400" b="1">
                <a:solidFill>
                  <a:schemeClr val="bg1"/>
                </a:solidFill>
              </a:defRPr>
            </a:lvl1pPr>
          </a:lstStyle>
          <a:p>
            <a:pPr lvl="0"/>
            <a:r>
              <a:rPr lang="en-US" dirty="0"/>
              <a:t>Divider Slide</a:t>
            </a:r>
          </a:p>
        </p:txBody>
      </p:sp>
      <p:sp>
        <p:nvSpPr>
          <p:cNvPr id="7" name="Text Placeholder 6">
            <a:extLst>
              <a:ext uri="{FF2B5EF4-FFF2-40B4-BE49-F238E27FC236}">
                <a16:creationId xmlns:a16="http://schemas.microsoft.com/office/drawing/2014/main" id="{FFBEAE2B-15B9-9138-C2CD-0260F66594D8}"/>
              </a:ext>
            </a:extLst>
          </p:cNvPr>
          <p:cNvSpPr>
            <a:spLocks noGrp="1"/>
          </p:cNvSpPr>
          <p:nvPr>
            <p:ph type="body" sz="quarter" idx="11" hasCustomPrompt="1"/>
          </p:nvPr>
        </p:nvSpPr>
        <p:spPr>
          <a:xfrm>
            <a:off x="609601" y="2533650"/>
            <a:ext cx="870858" cy="875211"/>
          </a:xfrm>
        </p:spPr>
        <p:txBody>
          <a:bodyPr tIns="91440" bIns="91440" anchor="ctr">
            <a:normAutofit/>
          </a:bodyPr>
          <a:lstStyle>
            <a:lvl1pPr algn="ctr">
              <a:defRPr sz="4400" b="1">
                <a:solidFill>
                  <a:schemeClr val="accent4"/>
                </a:solidFill>
              </a:defRPr>
            </a:lvl1pPr>
          </a:lstStyle>
          <a:p>
            <a:pPr lvl="0"/>
            <a:r>
              <a:rPr lang="en-US" dirty="0"/>
              <a:t>##</a:t>
            </a:r>
          </a:p>
        </p:txBody>
      </p:sp>
    </p:spTree>
    <p:extLst>
      <p:ext uri="{BB962C8B-B14F-4D97-AF65-F5344CB8AC3E}">
        <p14:creationId xmlns:p14="http://schemas.microsoft.com/office/powerpoint/2010/main" val="34281986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Divider blue bkgd">
    <p:bg>
      <p:bgPr>
        <a:solidFill>
          <a:schemeClr val="accent2"/>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40CAFE59-ECF5-B4E2-D8F9-56098D0E7A74}"/>
              </a:ext>
            </a:extLst>
          </p:cNvPr>
          <p:cNvGraphicFramePr>
            <a:graphicFrameLocks noChangeAspect="1"/>
          </p:cNvGraphicFramePr>
          <p:nvPr>
            <p:custDataLst>
              <p:tags r:id="rId1"/>
            </p:custDataLst>
            <p:extLst>
              <p:ext uri="{D42A27DB-BD31-4B8C-83A1-F6EECF244321}">
                <p14:modId xmlns:p14="http://schemas.microsoft.com/office/powerpoint/2010/main" val="375853150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3" name="Object 2" hidden="1">
                        <a:extLst>
                          <a:ext uri="{FF2B5EF4-FFF2-40B4-BE49-F238E27FC236}">
                            <a16:creationId xmlns:a16="http://schemas.microsoft.com/office/drawing/2014/main" id="{40CAFE59-ECF5-B4E2-D8F9-56098D0E7A7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Text Placeholder 4">
            <a:extLst>
              <a:ext uri="{FF2B5EF4-FFF2-40B4-BE49-F238E27FC236}">
                <a16:creationId xmlns:a16="http://schemas.microsoft.com/office/drawing/2014/main" id="{A0C34D61-23F9-6EF3-F72B-2A3B81206FB4}"/>
              </a:ext>
            </a:extLst>
          </p:cNvPr>
          <p:cNvSpPr>
            <a:spLocks noGrp="1"/>
          </p:cNvSpPr>
          <p:nvPr>
            <p:ph type="body" sz="quarter" idx="10" hasCustomPrompt="1"/>
          </p:nvPr>
        </p:nvSpPr>
        <p:spPr>
          <a:xfrm>
            <a:off x="2455817" y="2533650"/>
            <a:ext cx="7310483" cy="875211"/>
          </a:xfrm>
        </p:spPr>
        <p:txBody>
          <a:bodyPr tIns="91440" bIns="91440" anchor="ctr">
            <a:noAutofit/>
          </a:bodyPr>
          <a:lstStyle>
            <a:lvl1pPr>
              <a:defRPr sz="4400" b="1">
                <a:solidFill>
                  <a:schemeClr val="bg1"/>
                </a:solidFill>
              </a:defRPr>
            </a:lvl1pPr>
          </a:lstStyle>
          <a:p>
            <a:pPr lvl="0"/>
            <a:r>
              <a:rPr lang="en-US" dirty="0"/>
              <a:t>Divider Slide</a:t>
            </a:r>
          </a:p>
        </p:txBody>
      </p:sp>
      <p:sp>
        <p:nvSpPr>
          <p:cNvPr id="7" name="Text Placeholder 6">
            <a:extLst>
              <a:ext uri="{FF2B5EF4-FFF2-40B4-BE49-F238E27FC236}">
                <a16:creationId xmlns:a16="http://schemas.microsoft.com/office/drawing/2014/main" id="{FFBEAE2B-15B9-9138-C2CD-0260F66594D8}"/>
              </a:ext>
            </a:extLst>
          </p:cNvPr>
          <p:cNvSpPr>
            <a:spLocks noGrp="1"/>
          </p:cNvSpPr>
          <p:nvPr>
            <p:ph type="body" sz="quarter" idx="11" hasCustomPrompt="1"/>
          </p:nvPr>
        </p:nvSpPr>
        <p:spPr>
          <a:xfrm>
            <a:off x="609601" y="2533650"/>
            <a:ext cx="870858" cy="875211"/>
          </a:xfrm>
        </p:spPr>
        <p:txBody>
          <a:bodyPr tIns="91440" bIns="91440" anchor="ctr">
            <a:normAutofit/>
          </a:bodyPr>
          <a:lstStyle>
            <a:lvl1pPr algn="ctr">
              <a:defRPr sz="4400" b="1">
                <a:solidFill>
                  <a:schemeClr val="accent4"/>
                </a:solidFill>
              </a:defRPr>
            </a:lvl1pPr>
          </a:lstStyle>
          <a:p>
            <a:pPr lvl="0"/>
            <a:r>
              <a:rPr lang="en-US" dirty="0"/>
              <a:t>##</a:t>
            </a:r>
          </a:p>
        </p:txBody>
      </p:sp>
    </p:spTree>
    <p:extLst>
      <p:ext uri="{BB962C8B-B14F-4D97-AF65-F5344CB8AC3E}">
        <p14:creationId xmlns:p14="http://schemas.microsoft.com/office/powerpoint/2010/main" val="16362073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2BF90FA9-C732-154F-7C41-F42B7E5840D0}"/>
              </a:ext>
            </a:extLst>
          </p:cNvPr>
          <p:cNvGraphicFramePr>
            <a:graphicFrameLocks noChangeAspect="1"/>
          </p:cNvGraphicFramePr>
          <p:nvPr>
            <p:custDataLst>
              <p:tags r:id="rId1"/>
            </p:custDataLst>
            <p:extLst>
              <p:ext uri="{D42A27DB-BD31-4B8C-83A1-F6EECF244321}">
                <p14:modId xmlns:p14="http://schemas.microsoft.com/office/powerpoint/2010/main" val="33877158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5" name="Object 4" hidden="1">
                        <a:extLst>
                          <a:ext uri="{FF2B5EF4-FFF2-40B4-BE49-F238E27FC236}">
                            <a16:creationId xmlns:a16="http://schemas.microsoft.com/office/drawing/2014/main" id="{2BF90FA9-C732-154F-7C41-F42B7E5840D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57136956-7C03-F843-83D0-7C532C736A5E}"/>
              </a:ext>
            </a:extLst>
          </p:cNvPr>
          <p:cNvSpPr>
            <a:spLocks noGrp="1"/>
          </p:cNvSpPr>
          <p:nvPr>
            <p:ph type="title"/>
          </p:nvPr>
        </p:nvSpPr>
        <p:spPr/>
        <p:txBody>
          <a:bodyPr vert="horz"/>
          <a:lstStyle/>
          <a:p>
            <a:r>
              <a:rPr lang="en-US"/>
              <a:t>Click to edit Master title style</a:t>
            </a:r>
            <a:endParaRPr lang="en-US" dirty="0"/>
          </a:p>
        </p:txBody>
      </p:sp>
      <p:sp>
        <p:nvSpPr>
          <p:cNvPr id="3" name="Footer Placeholder 2">
            <a:extLst>
              <a:ext uri="{FF2B5EF4-FFF2-40B4-BE49-F238E27FC236}">
                <a16:creationId xmlns:a16="http://schemas.microsoft.com/office/drawing/2014/main" id="{EDE45AA0-8D59-C76C-1411-2A3A210F2CC8}"/>
              </a:ext>
            </a:extLst>
          </p:cNvPr>
          <p:cNvSpPr>
            <a:spLocks noGrp="1"/>
          </p:cNvSpPr>
          <p:nvPr>
            <p:ph type="ftr" sz="quarter" idx="10"/>
          </p:nvPr>
        </p:nvSpPr>
        <p:spPr/>
        <p:txBody>
          <a:bodyPr/>
          <a:lstStyle/>
          <a:p>
            <a:r>
              <a:rPr lang="en-US" dirty="0"/>
              <a:t>Source:</a:t>
            </a:r>
          </a:p>
          <a:p>
            <a:r>
              <a:rPr lang="en-US" dirty="0"/>
              <a:t>Notes:</a:t>
            </a:r>
          </a:p>
        </p:txBody>
      </p:sp>
    </p:spTree>
    <p:extLst>
      <p:ext uri="{BB962C8B-B14F-4D97-AF65-F5344CB8AC3E}">
        <p14:creationId xmlns:p14="http://schemas.microsoft.com/office/powerpoint/2010/main" val="26532710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Divider light blue bkgd">
    <p:bg>
      <p:bgPr>
        <a:solidFill>
          <a:schemeClr val="accent3"/>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40CAFE59-ECF5-B4E2-D8F9-56098D0E7A74}"/>
              </a:ext>
            </a:extLst>
          </p:cNvPr>
          <p:cNvGraphicFramePr>
            <a:graphicFrameLocks noChangeAspect="1"/>
          </p:cNvGraphicFramePr>
          <p:nvPr>
            <p:custDataLst>
              <p:tags r:id="rId1"/>
            </p:custDataLst>
            <p:extLst>
              <p:ext uri="{D42A27DB-BD31-4B8C-83A1-F6EECF244321}">
                <p14:modId xmlns:p14="http://schemas.microsoft.com/office/powerpoint/2010/main" val="375853150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3" name="Object 2" hidden="1">
                        <a:extLst>
                          <a:ext uri="{FF2B5EF4-FFF2-40B4-BE49-F238E27FC236}">
                            <a16:creationId xmlns:a16="http://schemas.microsoft.com/office/drawing/2014/main" id="{40CAFE59-ECF5-B4E2-D8F9-56098D0E7A7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Text Placeholder 4">
            <a:extLst>
              <a:ext uri="{FF2B5EF4-FFF2-40B4-BE49-F238E27FC236}">
                <a16:creationId xmlns:a16="http://schemas.microsoft.com/office/drawing/2014/main" id="{A0C34D61-23F9-6EF3-F72B-2A3B81206FB4}"/>
              </a:ext>
            </a:extLst>
          </p:cNvPr>
          <p:cNvSpPr>
            <a:spLocks noGrp="1"/>
          </p:cNvSpPr>
          <p:nvPr>
            <p:ph type="body" sz="quarter" idx="10" hasCustomPrompt="1"/>
          </p:nvPr>
        </p:nvSpPr>
        <p:spPr>
          <a:xfrm>
            <a:off x="2455817" y="2533650"/>
            <a:ext cx="7310483" cy="875211"/>
          </a:xfrm>
        </p:spPr>
        <p:txBody>
          <a:bodyPr tIns="91440" bIns="91440" anchor="ctr">
            <a:noAutofit/>
          </a:bodyPr>
          <a:lstStyle>
            <a:lvl1pPr>
              <a:defRPr sz="4400" b="1">
                <a:solidFill>
                  <a:schemeClr val="bg1"/>
                </a:solidFill>
              </a:defRPr>
            </a:lvl1pPr>
          </a:lstStyle>
          <a:p>
            <a:pPr lvl="0"/>
            <a:r>
              <a:rPr lang="en-US" dirty="0"/>
              <a:t>Divider Slide</a:t>
            </a:r>
          </a:p>
        </p:txBody>
      </p:sp>
      <p:sp>
        <p:nvSpPr>
          <p:cNvPr id="7" name="Text Placeholder 6">
            <a:extLst>
              <a:ext uri="{FF2B5EF4-FFF2-40B4-BE49-F238E27FC236}">
                <a16:creationId xmlns:a16="http://schemas.microsoft.com/office/drawing/2014/main" id="{FFBEAE2B-15B9-9138-C2CD-0260F66594D8}"/>
              </a:ext>
            </a:extLst>
          </p:cNvPr>
          <p:cNvSpPr>
            <a:spLocks noGrp="1"/>
          </p:cNvSpPr>
          <p:nvPr>
            <p:ph type="body" sz="quarter" idx="11" hasCustomPrompt="1"/>
          </p:nvPr>
        </p:nvSpPr>
        <p:spPr>
          <a:xfrm>
            <a:off x="609601" y="2533650"/>
            <a:ext cx="870858" cy="875211"/>
          </a:xfrm>
        </p:spPr>
        <p:txBody>
          <a:bodyPr tIns="91440" bIns="91440" anchor="ctr">
            <a:normAutofit/>
          </a:bodyPr>
          <a:lstStyle>
            <a:lvl1pPr algn="ctr">
              <a:defRPr sz="4400" b="1">
                <a:solidFill>
                  <a:schemeClr val="accent4"/>
                </a:solidFill>
              </a:defRPr>
            </a:lvl1pPr>
          </a:lstStyle>
          <a:p>
            <a:pPr lvl="0"/>
            <a:r>
              <a:rPr lang="en-US" dirty="0"/>
              <a:t>##</a:t>
            </a:r>
          </a:p>
        </p:txBody>
      </p:sp>
    </p:spTree>
    <p:extLst>
      <p:ext uri="{BB962C8B-B14F-4D97-AF65-F5344CB8AC3E}">
        <p14:creationId xmlns:p14="http://schemas.microsoft.com/office/powerpoint/2010/main" val="30356254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Big Stmnt right dark blue bkg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EF0769D4-09CF-23F3-570A-508D9151D63B}"/>
              </a:ext>
            </a:extLst>
          </p:cNvPr>
          <p:cNvGraphicFramePr>
            <a:graphicFrameLocks noChangeAspect="1"/>
          </p:cNvGraphicFramePr>
          <p:nvPr>
            <p:custDataLst>
              <p:tags r:id="rId1"/>
            </p:custDataLst>
            <p:extLst>
              <p:ext uri="{D42A27DB-BD31-4B8C-83A1-F6EECF244321}">
                <p14:modId xmlns:p14="http://schemas.microsoft.com/office/powerpoint/2010/main" val="272492903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4" name="Object 3" hidden="1">
                        <a:extLst>
                          <a:ext uri="{FF2B5EF4-FFF2-40B4-BE49-F238E27FC236}">
                            <a16:creationId xmlns:a16="http://schemas.microsoft.com/office/drawing/2014/main" id="{EF0769D4-09CF-23F3-570A-508D9151D63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Rectangle 4">
            <a:extLst>
              <a:ext uri="{FF2B5EF4-FFF2-40B4-BE49-F238E27FC236}">
                <a16:creationId xmlns:a16="http://schemas.microsoft.com/office/drawing/2014/main" id="{6DB5B30A-EBCA-94F2-242C-A03663DF0164}"/>
              </a:ext>
            </a:extLst>
          </p:cNvPr>
          <p:cNvSpPr/>
          <p:nvPr/>
        </p:nvSpPr>
        <p:spPr>
          <a:xfrm>
            <a:off x="7884159" y="3"/>
            <a:ext cx="4307841" cy="6857997"/>
          </a:xfrm>
          <a:prstGeom prst="rect">
            <a:avLst/>
          </a:prstGeom>
          <a:solidFill>
            <a:srgbClr val="071E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7">
            <a:extLst>
              <a:ext uri="{FF2B5EF4-FFF2-40B4-BE49-F238E27FC236}">
                <a16:creationId xmlns:a16="http://schemas.microsoft.com/office/drawing/2014/main" id="{CDE5DE9C-43B8-4966-6723-47BF0E08EE69}"/>
              </a:ext>
            </a:extLst>
          </p:cNvPr>
          <p:cNvSpPr>
            <a:spLocks noGrp="1"/>
          </p:cNvSpPr>
          <p:nvPr>
            <p:ph type="body" sz="quarter" idx="10"/>
          </p:nvPr>
        </p:nvSpPr>
        <p:spPr>
          <a:xfrm>
            <a:off x="8424742" y="1608083"/>
            <a:ext cx="3226676" cy="3657600"/>
          </a:xfrm>
        </p:spPr>
        <p:txBody>
          <a:bodyPr>
            <a:normAutofit/>
          </a:bodyPr>
          <a:lstStyle>
            <a:lvl1pPr>
              <a:defRPr sz="14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9" name="Text Placeholder 18">
            <a:extLst>
              <a:ext uri="{FF2B5EF4-FFF2-40B4-BE49-F238E27FC236}">
                <a16:creationId xmlns:a16="http://schemas.microsoft.com/office/drawing/2014/main" id="{C85B3F06-6316-3AF0-9DF1-9F1DEB1ADF2D}"/>
              </a:ext>
            </a:extLst>
          </p:cNvPr>
          <p:cNvSpPr>
            <a:spLocks noGrp="1"/>
          </p:cNvSpPr>
          <p:nvPr>
            <p:ph type="body" sz="quarter" idx="11" hasCustomPrompt="1"/>
          </p:nvPr>
        </p:nvSpPr>
        <p:spPr>
          <a:xfrm>
            <a:off x="609599" y="1608083"/>
            <a:ext cx="6380481" cy="3281362"/>
          </a:xfrm>
        </p:spPr>
        <p:txBody>
          <a:bodyPr>
            <a:normAutofit/>
          </a:bodyPr>
          <a:lstStyle>
            <a:lvl1pPr>
              <a:defRPr sz="4000" b="1">
                <a:solidFill>
                  <a:schemeClr val="tx1"/>
                </a:solidFill>
              </a:defRPr>
            </a:lvl1pPr>
            <a:lvl2pPr>
              <a:defRPr b="1">
                <a:solidFill>
                  <a:schemeClr val="tx1"/>
                </a:solidFill>
              </a:defRPr>
            </a:lvl2pPr>
            <a:lvl3pPr>
              <a:defRPr b="1">
                <a:solidFill>
                  <a:schemeClr val="tx1"/>
                </a:solidFill>
              </a:defRPr>
            </a:lvl3pPr>
            <a:lvl4pPr>
              <a:defRPr b="1">
                <a:solidFill>
                  <a:schemeClr val="tx1"/>
                </a:solidFill>
              </a:defRPr>
            </a:lvl4pPr>
            <a:lvl5pPr>
              <a:defRPr b="1">
                <a:solidFill>
                  <a:schemeClr val="tx1"/>
                </a:solidFill>
              </a:defRPr>
            </a:lvl5pPr>
          </a:lstStyle>
          <a:p>
            <a:pPr lvl="0"/>
            <a:r>
              <a:rPr lang="en-US" dirty="0"/>
              <a:t>This is a “Big Statement” slide. Use it to make a single, important point. </a:t>
            </a:r>
          </a:p>
        </p:txBody>
      </p:sp>
      <p:pic>
        <p:nvPicPr>
          <p:cNvPr id="20" name="Picture 19" descr="Logo&#10;&#10;Description automatically generated">
            <a:extLst>
              <a:ext uri="{FF2B5EF4-FFF2-40B4-BE49-F238E27FC236}">
                <a16:creationId xmlns:a16="http://schemas.microsoft.com/office/drawing/2014/main" id="{15AF4891-5BBF-507B-21B3-7FBD409DB9B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20110" y="6400942"/>
            <a:ext cx="620111" cy="262514"/>
          </a:xfrm>
          <a:prstGeom prst="rect">
            <a:avLst/>
          </a:prstGeom>
        </p:spPr>
      </p:pic>
      <p:sp>
        <p:nvSpPr>
          <p:cNvPr id="21" name="TextBox 20">
            <a:extLst>
              <a:ext uri="{FF2B5EF4-FFF2-40B4-BE49-F238E27FC236}">
                <a16:creationId xmlns:a16="http://schemas.microsoft.com/office/drawing/2014/main" id="{A4EBB83B-62B5-8E5B-2297-7438E0511489}"/>
              </a:ext>
            </a:extLst>
          </p:cNvPr>
          <p:cNvSpPr txBox="1"/>
          <p:nvPr/>
        </p:nvSpPr>
        <p:spPr>
          <a:xfrm>
            <a:off x="11267590" y="6451844"/>
            <a:ext cx="304300" cy="169277"/>
          </a:xfrm>
          <a:prstGeom prst="rect">
            <a:avLst/>
          </a:prstGeom>
          <a:noFill/>
        </p:spPr>
        <p:txBody>
          <a:bodyPr wrap="square" lIns="0" tIns="0" rIns="0" bIns="0" rtlCol="0" anchor="ctr">
            <a:spAutoFit/>
          </a:bodyPr>
          <a:lstStyle/>
          <a:p>
            <a:pPr algn="r"/>
            <a:fld id="{DA4F3246-57E6-4D23-B4C0-B33CEEC38083}" type="slidenum">
              <a:rPr lang="en-US" sz="1100" smtClean="0">
                <a:solidFill>
                  <a:schemeClr val="bg1"/>
                </a:solidFill>
              </a:rPr>
              <a:pPr algn="r"/>
              <a:t>‹#›</a:t>
            </a:fld>
            <a:endParaRPr lang="en-US" sz="1100" dirty="0">
              <a:solidFill>
                <a:schemeClr val="bg1"/>
              </a:solidFill>
            </a:endParaRPr>
          </a:p>
        </p:txBody>
      </p:sp>
      <p:sp>
        <p:nvSpPr>
          <p:cNvPr id="2" name="TextBox 1">
            <a:extLst>
              <a:ext uri="{FF2B5EF4-FFF2-40B4-BE49-F238E27FC236}">
                <a16:creationId xmlns:a16="http://schemas.microsoft.com/office/drawing/2014/main" id="{1BA45A60-5D16-E41D-32DF-B6C18EDF4E3C}"/>
              </a:ext>
            </a:extLst>
          </p:cNvPr>
          <p:cNvSpPr txBox="1"/>
          <p:nvPr/>
        </p:nvSpPr>
        <p:spPr>
          <a:xfrm>
            <a:off x="6856733" y="6697300"/>
            <a:ext cx="4715158" cy="92333"/>
          </a:xfrm>
          <a:prstGeom prst="rect">
            <a:avLst/>
          </a:prstGeom>
          <a:noFill/>
        </p:spPr>
        <p:txBody>
          <a:bodyPr wrap="square" lIns="0" tIns="0" rIns="0" bIns="0" rtlCol="0">
            <a:spAutoFit/>
          </a:bodyPr>
          <a:lstStyle/>
          <a:p>
            <a:pPr algn="r"/>
            <a:r>
              <a:rPr lang="en-US" sz="600" dirty="0">
                <a:solidFill>
                  <a:srgbClr val="A0A0A0"/>
                </a:solidFill>
              </a:rPr>
              <a:t>Includes content supplied by Sales Benchmark Index; Copyright © Sales Benchmark Index, 2022</a:t>
            </a:r>
          </a:p>
        </p:txBody>
      </p:sp>
    </p:spTree>
    <p:extLst>
      <p:ext uri="{BB962C8B-B14F-4D97-AF65-F5344CB8AC3E}">
        <p14:creationId xmlns:p14="http://schemas.microsoft.com/office/powerpoint/2010/main" val="32005873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Big Stmnt right light blue bkg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EF0769D4-09CF-23F3-570A-508D9151D63B}"/>
              </a:ext>
            </a:extLst>
          </p:cNvPr>
          <p:cNvGraphicFramePr>
            <a:graphicFrameLocks noChangeAspect="1"/>
          </p:cNvGraphicFramePr>
          <p:nvPr>
            <p:custDataLst>
              <p:tags r:id="rId1"/>
            </p:custDataLst>
            <p:extLst>
              <p:ext uri="{D42A27DB-BD31-4B8C-83A1-F6EECF244321}">
                <p14:modId xmlns:p14="http://schemas.microsoft.com/office/powerpoint/2010/main" val="134339611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4" name="Object 3" hidden="1">
                        <a:extLst>
                          <a:ext uri="{FF2B5EF4-FFF2-40B4-BE49-F238E27FC236}">
                            <a16:creationId xmlns:a16="http://schemas.microsoft.com/office/drawing/2014/main" id="{EF0769D4-09CF-23F3-570A-508D9151D63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Rectangle 4">
            <a:extLst>
              <a:ext uri="{FF2B5EF4-FFF2-40B4-BE49-F238E27FC236}">
                <a16:creationId xmlns:a16="http://schemas.microsoft.com/office/drawing/2014/main" id="{6DB5B30A-EBCA-94F2-242C-A03663DF0164}"/>
              </a:ext>
            </a:extLst>
          </p:cNvPr>
          <p:cNvSpPr/>
          <p:nvPr/>
        </p:nvSpPr>
        <p:spPr>
          <a:xfrm>
            <a:off x="7884159" y="3"/>
            <a:ext cx="4307841" cy="685799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7">
            <a:extLst>
              <a:ext uri="{FF2B5EF4-FFF2-40B4-BE49-F238E27FC236}">
                <a16:creationId xmlns:a16="http://schemas.microsoft.com/office/drawing/2014/main" id="{CDE5DE9C-43B8-4966-6723-47BF0E08EE69}"/>
              </a:ext>
            </a:extLst>
          </p:cNvPr>
          <p:cNvSpPr>
            <a:spLocks noGrp="1"/>
          </p:cNvSpPr>
          <p:nvPr>
            <p:ph type="body" sz="quarter" idx="10"/>
          </p:nvPr>
        </p:nvSpPr>
        <p:spPr>
          <a:xfrm>
            <a:off x="8424742" y="1608083"/>
            <a:ext cx="3226676" cy="3657600"/>
          </a:xfrm>
        </p:spPr>
        <p:txBody>
          <a:bodyPr>
            <a:normAutofit/>
          </a:bodyPr>
          <a:lstStyle>
            <a:lvl1pPr>
              <a:defRPr sz="14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9" name="Text Placeholder 18">
            <a:extLst>
              <a:ext uri="{FF2B5EF4-FFF2-40B4-BE49-F238E27FC236}">
                <a16:creationId xmlns:a16="http://schemas.microsoft.com/office/drawing/2014/main" id="{C85B3F06-6316-3AF0-9DF1-9F1DEB1ADF2D}"/>
              </a:ext>
            </a:extLst>
          </p:cNvPr>
          <p:cNvSpPr>
            <a:spLocks noGrp="1"/>
          </p:cNvSpPr>
          <p:nvPr>
            <p:ph type="body" sz="quarter" idx="11" hasCustomPrompt="1"/>
          </p:nvPr>
        </p:nvSpPr>
        <p:spPr>
          <a:xfrm>
            <a:off x="609599" y="1608083"/>
            <a:ext cx="6380481" cy="3281362"/>
          </a:xfrm>
        </p:spPr>
        <p:txBody>
          <a:bodyPr>
            <a:normAutofit/>
          </a:bodyPr>
          <a:lstStyle>
            <a:lvl1pPr>
              <a:defRPr sz="4000" b="1">
                <a:solidFill>
                  <a:schemeClr val="tx1"/>
                </a:solidFill>
              </a:defRPr>
            </a:lvl1pPr>
            <a:lvl2pPr>
              <a:defRPr b="1">
                <a:solidFill>
                  <a:schemeClr val="tx1"/>
                </a:solidFill>
              </a:defRPr>
            </a:lvl2pPr>
            <a:lvl3pPr>
              <a:defRPr b="1">
                <a:solidFill>
                  <a:schemeClr val="tx1"/>
                </a:solidFill>
              </a:defRPr>
            </a:lvl3pPr>
            <a:lvl4pPr>
              <a:defRPr b="1">
                <a:solidFill>
                  <a:schemeClr val="tx1"/>
                </a:solidFill>
              </a:defRPr>
            </a:lvl4pPr>
            <a:lvl5pPr>
              <a:defRPr b="1">
                <a:solidFill>
                  <a:schemeClr val="tx1"/>
                </a:solidFill>
              </a:defRPr>
            </a:lvl5pPr>
          </a:lstStyle>
          <a:p>
            <a:pPr lvl="0"/>
            <a:r>
              <a:rPr lang="en-US" dirty="0"/>
              <a:t>This is a “Big Statement” slide. Use it to make a single, important point. </a:t>
            </a:r>
          </a:p>
        </p:txBody>
      </p:sp>
      <p:pic>
        <p:nvPicPr>
          <p:cNvPr id="20" name="Picture 19" descr="Logo&#10;&#10;Description automatically generated">
            <a:extLst>
              <a:ext uri="{FF2B5EF4-FFF2-40B4-BE49-F238E27FC236}">
                <a16:creationId xmlns:a16="http://schemas.microsoft.com/office/drawing/2014/main" id="{15AF4891-5BBF-507B-21B3-7FBD409DB9B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20110" y="6400942"/>
            <a:ext cx="620111" cy="262514"/>
          </a:xfrm>
          <a:prstGeom prst="rect">
            <a:avLst/>
          </a:prstGeom>
        </p:spPr>
      </p:pic>
      <p:sp>
        <p:nvSpPr>
          <p:cNvPr id="21" name="TextBox 20">
            <a:extLst>
              <a:ext uri="{FF2B5EF4-FFF2-40B4-BE49-F238E27FC236}">
                <a16:creationId xmlns:a16="http://schemas.microsoft.com/office/drawing/2014/main" id="{A4EBB83B-62B5-8E5B-2297-7438E0511489}"/>
              </a:ext>
            </a:extLst>
          </p:cNvPr>
          <p:cNvSpPr txBox="1"/>
          <p:nvPr/>
        </p:nvSpPr>
        <p:spPr>
          <a:xfrm>
            <a:off x="11267590" y="6451844"/>
            <a:ext cx="304300" cy="169277"/>
          </a:xfrm>
          <a:prstGeom prst="rect">
            <a:avLst/>
          </a:prstGeom>
          <a:noFill/>
        </p:spPr>
        <p:txBody>
          <a:bodyPr wrap="square" lIns="0" tIns="0" rIns="0" bIns="0" rtlCol="0" anchor="ctr">
            <a:spAutoFit/>
          </a:bodyPr>
          <a:lstStyle/>
          <a:p>
            <a:pPr algn="r"/>
            <a:fld id="{DA4F3246-57E6-4D23-B4C0-B33CEEC38083}" type="slidenum">
              <a:rPr lang="en-US" sz="1100" smtClean="0">
                <a:solidFill>
                  <a:schemeClr val="bg1"/>
                </a:solidFill>
              </a:rPr>
              <a:pPr algn="r"/>
              <a:t>‹#›</a:t>
            </a:fld>
            <a:endParaRPr lang="en-US" sz="1100" dirty="0">
              <a:solidFill>
                <a:schemeClr val="bg1"/>
              </a:solidFill>
            </a:endParaRPr>
          </a:p>
        </p:txBody>
      </p:sp>
      <p:sp>
        <p:nvSpPr>
          <p:cNvPr id="2" name="TextBox 1">
            <a:extLst>
              <a:ext uri="{FF2B5EF4-FFF2-40B4-BE49-F238E27FC236}">
                <a16:creationId xmlns:a16="http://schemas.microsoft.com/office/drawing/2014/main" id="{3252A3CD-9F27-5AE1-225C-3361E5B5BB61}"/>
              </a:ext>
            </a:extLst>
          </p:cNvPr>
          <p:cNvSpPr txBox="1"/>
          <p:nvPr/>
        </p:nvSpPr>
        <p:spPr>
          <a:xfrm>
            <a:off x="6856733" y="6697300"/>
            <a:ext cx="4715158" cy="92333"/>
          </a:xfrm>
          <a:prstGeom prst="rect">
            <a:avLst/>
          </a:prstGeom>
          <a:noFill/>
        </p:spPr>
        <p:txBody>
          <a:bodyPr wrap="square" lIns="0" tIns="0" rIns="0" bIns="0" rtlCol="0">
            <a:spAutoFit/>
          </a:bodyPr>
          <a:lstStyle/>
          <a:p>
            <a:pPr algn="r"/>
            <a:r>
              <a:rPr lang="en-US" sz="600" dirty="0">
                <a:solidFill>
                  <a:srgbClr val="A0A0A0"/>
                </a:solidFill>
              </a:rPr>
              <a:t>Includes content supplied by Sales Benchmark Index; Copyright © Sales Benchmark Index, 2022</a:t>
            </a:r>
          </a:p>
        </p:txBody>
      </p:sp>
    </p:spTree>
    <p:extLst>
      <p:ext uri="{BB962C8B-B14F-4D97-AF65-F5344CB8AC3E}">
        <p14:creationId xmlns:p14="http://schemas.microsoft.com/office/powerpoint/2010/main" val="330693927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Big Stmnt left dark blue bkg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EF0769D4-09CF-23F3-570A-508D9151D63B}"/>
              </a:ext>
            </a:extLst>
          </p:cNvPr>
          <p:cNvGraphicFramePr>
            <a:graphicFrameLocks noChangeAspect="1"/>
          </p:cNvGraphicFramePr>
          <p:nvPr>
            <p:custDataLst>
              <p:tags r:id="rId1"/>
            </p:custDataLst>
            <p:extLst>
              <p:ext uri="{D42A27DB-BD31-4B8C-83A1-F6EECF244321}">
                <p14:modId xmlns:p14="http://schemas.microsoft.com/office/powerpoint/2010/main" val="150029913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4" name="Object 3" hidden="1">
                        <a:extLst>
                          <a:ext uri="{FF2B5EF4-FFF2-40B4-BE49-F238E27FC236}">
                            <a16:creationId xmlns:a16="http://schemas.microsoft.com/office/drawing/2014/main" id="{EF0769D4-09CF-23F3-570A-508D9151D63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7" name="Rectangle 6">
            <a:extLst>
              <a:ext uri="{FF2B5EF4-FFF2-40B4-BE49-F238E27FC236}">
                <a16:creationId xmlns:a16="http://schemas.microsoft.com/office/drawing/2014/main" id="{F1E7902B-D476-B2C2-A81B-BD2D4EEEF4EA}"/>
              </a:ext>
            </a:extLst>
          </p:cNvPr>
          <p:cNvSpPr/>
          <p:nvPr/>
        </p:nvSpPr>
        <p:spPr>
          <a:xfrm>
            <a:off x="-18628" y="0"/>
            <a:ext cx="7008708" cy="6858000"/>
          </a:xfrm>
          <a:prstGeom prst="rect">
            <a:avLst/>
          </a:prstGeom>
          <a:solidFill>
            <a:srgbClr val="071E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7">
            <a:extLst>
              <a:ext uri="{FF2B5EF4-FFF2-40B4-BE49-F238E27FC236}">
                <a16:creationId xmlns:a16="http://schemas.microsoft.com/office/drawing/2014/main" id="{CDE5DE9C-43B8-4966-6723-47BF0E08EE69}"/>
              </a:ext>
            </a:extLst>
          </p:cNvPr>
          <p:cNvSpPr>
            <a:spLocks noGrp="1"/>
          </p:cNvSpPr>
          <p:nvPr>
            <p:ph type="body" sz="quarter" idx="10"/>
          </p:nvPr>
        </p:nvSpPr>
        <p:spPr>
          <a:xfrm>
            <a:off x="7935310" y="1608083"/>
            <a:ext cx="3647091" cy="3657600"/>
          </a:xfrm>
        </p:spPr>
        <p:txBody>
          <a:bodyPr>
            <a:normAutofit/>
          </a:bodyPr>
          <a:lstStyle>
            <a:lvl1pPr>
              <a:defRPr sz="140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9" name="Text Placeholder 18">
            <a:extLst>
              <a:ext uri="{FF2B5EF4-FFF2-40B4-BE49-F238E27FC236}">
                <a16:creationId xmlns:a16="http://schemas.microsoft.com/office/drawing/2014/main" id="{C85B3F06-6316-3AF0-9DF1-9F1DEB1ADF2D}"/>
              </a:ext>
            </a:extLst>
          </p:cNvPr>
          <p:cNvSpPr>
            <a:spLocks noGrp="1"/>
          </p:cNvSpPr>
          <p:nvPr>
            <p:ph type="body" sz="quarter" idx="11" hasCustomPrompt="1"/>
          </p:nvPr>
        </p:nvSpPr>
        <p:spPr>
          <a:xfrm>
            <a:off x="609599" y="1608083"/>
            <a:ext cx="5729057" cy="3281362"/>
          </a:xfrm>
        </p:spPr>
        <p:txBody>
          <a:bodyPr>
            <a:normAutofit/>
          </a:bodyPr>
          <a:lstStyle>
            <a:lvl1pPr>
              <a:defRPr sz="4000" b="1">
                <a:solidFill>
                  <a:schemeClr val="bg1"/>
                </a:solidFill>
              </a:defRPr>
            </a:lvl1pPr>
            <a:lvl2pPr>
              <a:defRPr b="1">
                <a:solidFill>
                  <a:schemeClr val="tx1"/>
                </a:solidFill>
              </a:defRPr>
            </a:lvl2pPr>
            <a:lvl3pPr>
              <a:defRPr b="1">
                <a:solidFill>
                  <a:schemeClr val="tx1"/>
                </a:solidFill>
              </a:defRPr>
            </a:lvl3pPr>
            <a:lvl4pPr>
              <a:defRPr b="1">
                <a:solidFill>
                  <a:schemeClr val="tx1"/>
                </a:solidFill>
              </a:defRPr>
            </a:lvl4pPr>
            <a:lvl5pPr>
              <a:defRPr b="1">
                <a:solidFill>
                  <a:schemeClr val="tx1"/>
                </a:solidFill>
              </a:defRPr>
            </a:lvl5pPr>
          </a:lstStyle>
          <a:p>
            <a:pPr lvl="0"/>
            <a:r>
              <a:rPr lang="en-US" dirty="0"/>
              <a:t>This is a “Big Statement” slide. Use it to make a single, important point. </a:t>
            </a:r>
          </a:p>
        </p:txBody>
      </p:sp>
      <p:sp>
        <p:nvSpPr>
          <p:cNvPr id="13" name="TextBox 12">
            <a:extLst>
              <a:ext uri="{FF2B5EF4-FFF2-40B4-BE49-F238E27FC236}">
                <a16:creationId xmlns:a16="http://schemas.microsoft.com/office/drawing/2014/main" id="{78DC7CD8-642F-96D9-AB60-6770D69C426B}"/>
              </a:ext>
            </a:extLst>
          </p:cNvPr>
          <p:cNvSpPr txBox="1"/>
          <p:nvPr/>
        </p:nvSpPr>
        <p:spPr>
          <a:xfrm>
            <a:off x="11267590" y="6451844"/>
            <a:ext cx="304300" cy="169277"/>
          </a:xfrm>
          <a:prstGeom prst="rect">
            <a:avLst/>
          </a:prstGeom>
          <a:noFill/>
        </p:spPr>
        <p:txBody>
          <a:bodyPr wrap="square" lIns="0" tIns="0" rIns="0" bIns="0" rtlCol="0" anchor="ctr">
            <a:spAutoFit/>
          </a:bodyPr>
          <a:lstStyle/>
          <a:p>
            <a:pPr algn="r"/>
            <a:fld id="{DA4F3246-57E6-4D23-B4C0-B33CEEC38083}" type="slidenum">
              <a:rPr lang="en-US" sz="1100" smtClean="0">
                <a:solidFill>
                  <a:schemeClr val="tx1"/>
                </a:solidFill>
              </a:rPr>
              <a:pPr algn="r"/>
              <a:t>‹#›</a:t>
            </a:fld>
            <a:endParaRPr lang="en-US" sz="1100" dirty="0">
              <a:solidFill>
                <a:schemeClr val="tx1"/>
              </a:solidFill>
            </a:endParaRPr>
          </a:p>
        </p:txBody>
      </p:sp>
      <p:pic>
        <p:nvPicPr>
          <p:cNvPr id="10" name="Picture 9" descr="A black and white logo&#10;&#10;Description automatically generated with low confidence">
            <a:extLst>
              <a:ext uri="{FF2B5EF4-FFF2-40B4-BE49-F238E27FC236}">
                <a16:creationId xmlns:a16="http://schemas.microsoft.com/office/drawing/2014/main" id="{D46FC3E1-FCFE-4BFC-896E-BE93A86F066A}"/>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b="23463"/>
          <a:stretch/>
        </p:blipFill>
        <p:spPr>
          <a:xfrm>
            <a:off x="620110" y="6400942"/>
            <a:ext cx="616252" cy="262514"/>
          </a:xfrm>
          <a:prstGeom prst="rect">
            <a:avLst/>
          </a:prstGeom>
        </p:spPr>
      </p:pic>
      <p:sp>
        <p:nvSpPr>
          <p:cNvPr id="2" name="TextBox 1">
            <a:extLst>
              <a:ext uri="{FF2B5EF4-FFF2-40B4-BE49-F238E27FC236}">
                <a16:creationId xmlns:a16="http://schemas.microsoft.com/office/drawing/2014/main" id="{B7BF1FFD-372D-1C59-527C-57A4B18E07F8}"/>
              </a:ext>
            </a:extLst>
          </p:cNvPr>
          <p:cNvSpPr txBox="1"/>
          <p:nvPr/>
        </p:nvSpPr>
        <p:spPr>
          <a:xfrm>
            <a:off x="6856733" y="6697300"/>
            <a:ext cx="4715158" cy="92333"/>
          </a:xfrm>
          <a:prstGeom prst="rect">
            <a:avLst/>
          </a:prstGeom>
          <a:noFill/>
        </p:spPr>
        <p:txBody>
          <a:bodyPr wrap="square" lIns="0" tIns="0" rIns="0" bIns="0" rtlCol="0">
            <a:spAutoFit/>
          </a:bodyPr>
          <a:lstStyle/>
          <a:p>
            <a:pPr algn="r"/>
            <a:r>
              <a:rPr lang="en-US" sz="600" dirty="0">
                <a:solidFill>
                  <a:srgbClr val="A0A0A0"/>
                </a:solidFill>
              </a:rPr>
              <a:t>Includes content supplied by Sales Benchmark Index; Copyright © Sales Benchmark Index, 2022</a:t>
            </a:r>
          </a:p>
        </p:txBody>
      </p:sp>
    </p:spTree>
    <p:extLst>
      <p:ext uri="{BB962C8B-B14F-4D97-AF65-F5344CB8AC3E}">
        <p14:creationId xmlns:p14="http://schemas.microsoft.com/office/powerpoint/2010/main" val="30081972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Big Stmnt left light blue bkg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EF0769D4-09CF-23F3-570A-508D9151D63B}"/>
              </a:ext>
            </a:extLst>
          </p:cNvPr>
          <p:cNvGraphicFramePr>
            <a:graphicFrameLocks noChangeAspect="1"/>
          </p:cNvGraphicFramePr>
          <p:nvPr>
            <p:custDataLst>
              <p:tags r:id="rId1"/>
            </p:custDataLst>
            <p:extLst>
              <p:ext uri="{D42A27DB-BD31-4B8C-83A1-F6EECF244321}">
                <p14:modId xmlns:p14="http://schemas.microsoft.com/office/powerpoint/2010/main" val="78022756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4" name="Object 3" hidden="1">
                        <a:extLst>
                          <a:ext uri="{FF2B5EF4-FFF2-40B4-BE49-F238E27FC236}">
                            <a16:creationId xmlns:a16="http://schemas.microsoft.com/office/drawing/2014/main" id="{EF0769D4-09CF-23F3-570A-508D9151D63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7" name="Rectangle 6">
            <a:extLst>
              <a:ext uri="{FF2B5EF4-FFF2-40B4-BE49-F238E27FC236}">
                <a16:creationId xmlns:a16="http://schemas.microsoft.com/office/drawing/2014/main" id="{F1E7902B-D476-B2C2-A81B-BD2D4EEEF4EA}"/>
              </a:ext>
            </a:extLst>
          </p:cNvPr>
          <p:cNvSpPr/>
          <p:nvPr/>
        </p:nvSpPr>
        <p:spPr>
          <a:xfrm>
            <a:off x="-18628" y="0"/>
            <a:ext cx="7008708"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7">
            <a:extLst>
              <a:ext uri="{FF2B5EF4-FFF2-40B4-BE49-F238E27FC236}">
                <a16:creationId xmlns:a16="http://schemas.microsoft.com/office/drawing/2014/main" id="{CDE5DE9C-43B8-4966-6723-47BF0E08EE69}"/>
              </a:ext>
            </a:extLst>
          </p:cNvPr>
          <p:cNvSpPr>
            <a:spLocks noGrp="1"/>
          </p:cNvSpPr>
          <p:nvPr>
            <p:ph type="body" sz="quarter" idx="10"/>
          </p:nvPr>
        </p:nvSpPr>
        <p:spPr>
          <a:xfrm>
            <a:off x="7935310" y="1608083"/>
            <a:ext cx="3647091" cy="3657600"/>
          </a:xfrm>
        </p:spPr>
        <p:txBody>
          <a:bodyPr>
            <a:normAutofit/>
          </a:bodyPr>
          <a:lstStyle>
            <a:lvl1pPr>
              <a:defRPr sz="140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9" name="Text Placeholder 18">
            <a:extLst>
              <a:ext uri="{FF2B5EF4-FFF2-40B4-BE49-F238E27FC236}">
                <a16:creationId xmlns:a16="http://schemas.microsoft.com/office/drawing/2014/main" id="{C85B3F06-6316-3AF0-9DF1-9F1DEB1ADF2D}"/>
              </a:ext>
            </a:extLst>
          </p:cNvPr>
          <p:cNvSpPr>
            <a:spLocks noGrp="1"/>
          </p:cNvSpPr>
          <p:nvPr>
            <p:ph type="body" sz="quarter" idx="11" hasCustomPrompt="1"/>
          </p:nvPr>
        </p:nvSpPr>
        <p:spPr>
          <a:xfrm>
            <a:off x="609599" y="1608083"/>
            <a:ext cx="5729057" cy="3281362"/>
          </a:xfrm>
        </p:spPr>
        <p:txBody>
          <a:bodyPr>
            <a:normAutofit/>
          </a:bodyPr>
          <a:lstStyle>
            <a:lvl1pPr>
              <a:defRPr sz="4000" b="1">
                <a:solidFill>
                  <a:schemeClr val="bg1"/>
                </a:solidFill>
              </a:defRPr>
            </a:lvl1pPr>
            <a:lvl2pPr>
              <a:defRPr b="1">
                <a:solidFill>
                  <a:schemeClr val="tx1"/>
                </a:solidFill>
              </a:defRPr>
            </a:lvl2pPr>
            <a:lvl3pPr>
              <a:defRPr b="1">
                <a:solidFill>
                  <a:schemeClr val="tx1"/>
                </a:solidFill>
              </a:defRPr>
            </a:lvl3pPr>
            <a:lvl4pPr>
              <a:defRPr b="1">
                <a:solidFill>
                  <a:schemeClr val="tx1"/>
                </a:solidFill>
              </a:defRPr>
            </a:lvl4pPr>
            <a:lvl5pPr>
              <a:defRPr b="1">
                <a:solidFill>
                  <a:schemeClr val="tx1"/>
                </a:solidFill>
              </a:defRPr>
            </a:lvl5pPr>
          </a:lstStyle>
          <a:p>
            <a:pPr lvl="0"/>
            <a:r>
              <a:rPr lang="en-US" dirty="0"/>
              <a:t>This is a “Big Statement” slide. Use it to make a single, important point. </a:t>
            </a:r>
          </a:p>
        </p:txBody>
      </p:sp>
      <p:pic>
        <p:nvPicPr>
          <p:cNvPr id="9" name="Picture 8" descr="A black and white logo&#10;&#10;Description automatically generated with low confidence">
            <a:extLst>
              <a:ext uri="{FF2B5EF4-FFF2-40B4-BE49-F238E27FC236}">
                <a16:creationId xmlns:a16="http://schemas.microsoft.com/office/drawing/2014/main" id="{8E76424F-251D-91B3-502B-FFA88D29D54F}"/>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b="23463"/>
          <a:stretch/>
        </p:blipFill>
        <p:spPr>
          <a:xfrm>
            <a:off x="620110" y="6396759"/>
            <a:ext cx="616252" cy="262514"/>
          </a:xfrm>
          <a:prstGeom prst="rect">
            <a:avLst/>
          </a:prstGeom>
        </p:spPr>
      </p:pic>
      <p:sp>
        <p:nvSpPr>
          <p:cNvPr id="13" name="TextBox 12">
            <a:extLst>
              <a:ext uri="{FF2B5EF4-FFF2-40B4-BE49-F238E27FC236}">
                <a16:creationId xmlns:a16="http://schemas.microsoft.com/office/drawing/2014/main" id="{78DC7CD8-642F-96D9-AB60-6770D69C426B}"/>
              </a:ext>
            </a:extLst>
          </p:cNvPr>
          <p:cNvSpPr txBox="1"/>
          <p:nvPr/>
        </p:nvSpPr>
        <p:spPr>
          <a:xfrm>
            <a:off x="11267590" y="6451844"/>
            <a:ext cx="304300" cy="169277"/>
          </a:xfrm>
          <a:prstGeom prst="rect">
            <a:avLst/>
          </a:prstGeom>
          <a:noFill/>
        </p:spPr>
        <p:txBody>
          <a:bodyPr wrap="square" lIns="0" tIns="0" rIns="0" bIns="0" rtlCol="0" anchor="ctr">
            <a:spAutoFit/>
          </a:bodyPr>
          <a:lstStyle/>
          <a:p>
            <a:pPr algn="r"/>
            <a:fld id="{DA4F3246-57E6-4D23-B4C0-B33CEEC38083}" type="slidenum">
              <a:rPr lang="en-US" sz="1100" smtClean="0">
                <a:solidFill>
                  <a:schemeClr val="tx1"/>
                </a:solidFill>
              </a:rPr>
              <a:pPr algn="r"/>
              <a:t>‹#›</a:t>
            </a:fld>
            <a:endParaRPr lang="en-US" sz="1100" dirty="0">
              <a:solidFill>
                <a:schemeClr val="tx1"/>
              </a:solidFill>
            </a:endParaRPr>
          </a:p>
        </p:txBody>
      </p:sp>
      <p:sp>
        <p:nvSpPr>
          <p:cNvPr id="2" name="TextBox 1">
            <a:extLst>
              <a:ext uri="{FF2B5EF4-FFF2-40B4-BE49-F238E27FC236}">
                <a16:creationId xmlns:a16="http://schemas.microsoft.com/office/drawing/2014/main" id="{B3C5A66D-ACCA-FCA5-BB7A-6090A9490304}"/>
              </a:ext>
            </a:extLst>
          </p:cNvPr>
          <p:cNvSpPr txBox="1"/>
          <p:nvPr/>
        </p:nvSpPr>
        <p:spPr>
          <a:xfrm>
            <a:off x="6856733" y="6697300"/>
            <a:ext cx="4715158" cy="92333"/>
          </a:xfrm>
          <a:prstGeom prst="rect">
            <a:avLst/>
          </a:prstGeom>
          <a:noFill/>
        </p:spPr>
        <p:txBody>
          <a:bodyPr wrap="square" lIns="0" tIns="0" rIns="0" bIns="0" rtlCol="0">
            <a:spAutoFit/>
          </a:bodyPr>
          <a:lstStyle/>
          <a:p>
            <a:pPr algn="r"/>
            <a:r>
              <a:rPr lang="en-US" sz="600" dirty="0">
                <a:solidFill>
                  <a:srgbClr val="A0A0A0"/>
                </a:solidFill>
              </a:rPr>
              <a:t>Includes content supplied by Sales Benchmark Index; Copyright © Sales Benchmark Index, 2022</a:t>
            </a:r>
          </a:p>
        </p:txBody>
      </p:sp>
    </p:spTree>
    <p:extLst>
      <p:ext uri="{BB962C8B-B14F-4D97-AF65-F5344CB8AC3E}">
        <p14:creationId xmlns:p14="http://schemas.microsoft.com/office/powerpoint/2010/main" val="277105718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Case Study">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EF0769D4-09CF-23F3-570A-508D9151D63B}"/>
              </a:ext>
            </a:extLst>
          </p:cNvPr>
          <p:cNvGraphicFramePr>
            <a:graphicFrameLocks noChangeAspect="1"/>
          </p:cNvGraphicFramePr>
          <p:nvPr>
            <p:custDataLst>
              <p:tags r:id="rId1"/>
            </p:custDataLst>
            <p:extLst>
              <p:ext uri="{D42A27DB-BD31-4B8C-83A1-F6EECF244321}">
                <p14:modId xmlns:p14="http://schemas.microsoft.com/office/powerpoint/2010/main" val="123301829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4" name="Object 3" hidden="1">
                        <a:extLst>
                          <a:ext uri="{FF2B5EF4-FFF2-40B4-BE49-F238E27FC236}">
                            <a16:creationId xmlns:a16="http://schemas.microsoft.com/office/drawing/2014/main" id="{EF0769D4-09CF-23F3-570A-508D9151D63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Rectangle 4">
            <a:extLst>
              <a:ext uri="{FF2B5EF4-FFF2-40B4-BE49-F238E27FC236}">
                <a16:creationId xmlns:a16="http://schemas.microsoft.com/office/drawing/2014/main" id="{6DB5B30A-EBCA-94F2-242C-A03663DF0164}"/>
              </a:ext>
            </a:extLst>
          </p:cNvPr>
          <p:cNvSpPr/>
          <p:nvPr/>
        </p:nvSpPr>
        <p:spPr>
          <a:xfrm>
            <a:off x="8839200" y="3"/>
            <a:ext cx="3352800" cy="685799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7">
            <a:extLst>
              <a:ext uri="{FF2B5EF4-FFF2-40B4-BE49-F238E27FC236}">
                <a16:creationId xmlns:a16="http://schemas.microsoft.com/office/drawing/2014/main" id="{CDE5DE9C-43B8-4966-6723-47BF0E08EE69}"/>
              </a:ext>
            </a:extLst>
          </p:cNvPr>
          <p:cNvSpPr>
            <a:spLocks noGrp="1"/>
          </p:cNvSpPr>
          <p:nvPr>
            <p:ph type="body" sz="quarter" idx="10"/>
          </p:nvPr>
        </p:nvSpPr>
        <p:spPr>
          <a:xfrm>
            <a:off x="9343697" y="1608083"/>
            <a:ext cx="2238704" cy="3657600"/>
          </a:xfrm>
        </p:spPr>
        <p:txBody>
          <a:bodyPr>
            <a:normAutofit/>
          </a:bodyPr>
          <a:lstStyle>
            <a:lvl1pPr>
              <a:defRPr sz="14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9" name="Text Placeholder 18">
            <a:extLst>
              <a:ext uri="{FF2B5EF4-FFF2-40B4-BE49-F238E27FC236}">
                <a16:creationId xmlns:a16="http://schemas.microsoft.com/office/drawing/2014/main" id="{C85B3F06-6316-3AF0-9DF1-9F1DEB1ADF2D}"/>
              </a:ext>
            </a:extLst>
          </p:cNvPr>
          <p:cNvSpPr>
            <a:spLocks noGrp="1"/>
          </p:cNvSpPr>
          <p:nvPr>
            <p:ph type="body" sz="quarter" idx="11" hasCustomPrompt="1"/>
          </p:nvPr>
        </p:nvSpPr>
        <p:spPr>
          <a:xfrm>
            <a:off x="609599" y="1608083"/>
            <a:ext cx="7304691" cy="3281362"/>
          </a:xfrm>
        </p:spPr>
        <p:txBody>
          <a:bodyPr>
            <a:normAutofit/>
          </a:bodyPr>
          <a:lstStyle>
            <a:lvl1pPr>
              <a:defRPr sz="4000" b="1">
                <a:solidFill>
                  <a:schemeClr val="tx1"/>
                </a:solidFill>
              </a:defRPr>
            </a:lvl1pPr>
            <a:lvl2pPr>
              <a:defRPr b="1">
                <a:solidFill>
                  <a:schemeClr val="tx1"/>
                </a:solidFill>
              </a:defRPr>
            </a:lvl2pPr>
            <a:lvl3pPr>
              <a:defRPr b="1">
                <a:solidFill>
                  <a:schemeClr val="tx1"/>
                </a:solidFill>
              </a:defRPr>
            </a:lvl3pPr>
            <a:lvl4pPr>
              <a:defRPr b="1">
                <a:solidFill>
                  <a:schemeClr val="tx1"/>
                </a:solidFill>
              </a:defRPr>
            </a:lvl4pPr>
            <a:lvl5pPr>
              <a:defRPr b="1">
                <a:solidFill>
                  <a:schemeClr val="tx1"/>
                </a:solidFill>
              </a:defRPr>
            </a:lvl5pPr>
          </a:lstStyle>
          <a:p>
            <a:pPr lvl="0"/>
            <a:r>
              <a:rPr lang="en-US" dirty="0"/>
              <a:t>Case Study</a:t>
            </a:r>
          </a:p>
        </p:txBody>
      </p:sp>
      <p:pic>
        <p:nvPicPr>
          <p:cNvPr id="20" name="Picture 19" descr="Logo&#10;&#10;Description automatically generated">
            <a:extLst>
              <a:ext uri="{FF2B5EF4-FFF2-40B4-BE49-F238E27FC236}">
                <a16:creationId xmlns:a16="http://schemas.microsoft.com/office/drawing/2014/main" id="{15AF4891-5BBF-507B-21B3-7FBD409DB9B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20110" y="6396759"/>
            <a:ext cx="620111" cy="262514"/>
          </a:xfrm>
          <a:prstGeom prst="rect">
            <a:avLst/>
          </a:prstGeom>
        </p:spPr>
      </p:pic>
      <p:sp>
        <p:nvSpPr>
          <p:cNvPr id="7" name="TextBox 6">
            <a:extLst>
              <a:ext uri="{FF2B5EF4-FFF2-40B4-BE49-F238E27FC236}">
                <a16:creationId xmlns:a16="http://schemas.microsoft.com/office/drawing/2014/main" id="{23EBAC9E-9340-B35E-11EE-6AB60D024A56}"/>
              </a:ext>
            </a:extLst>
          </p:cNvPr>
          <p:cNvSpPr txBox="1"/>
          <p:nvPr/>
        </p:nvSpPr>
        <p:spPr>
          <a:xfrm>
            <a:off x="11267590" y="6447969"/>
            <a:ext cx="304300" cy="169277"/>
          </a:xfrm>
          <a:prstGeom prst="rect">
            <a:avLst/>
          </a:prstGeom>
          <a:noFill/>
        </p:spPr>
        <p:txBody>
          <a:bodyPr wrap="square" lIns="0" tIns="0" rIns="0" bIns="0" rtlCol="0" anchor="ctr">
            <a:spAutoFit/>
          </a:bodyPr>
          <a:lstStyle/>
          <a:p>
            <a:pPr algn="r"/>
            <a:fld id="{DA4F3246-57E6-4D23-B4C0-B33CEEC38083}" type="slidenum">
              <a:rPr lang="en-US" sz="1100" smtClean="0">
                <a:solidFill>
                  <a:schemeClr val="bg1"/>
                </a:solidFill>
              </a:rPr>
              <a:pPr algn="r"/>
              <a:t>‹#›</a:t>
            </a:fld>
            <a:endParaRPr lang="en-US" sz="1100" dirty="0">
              <a:solidFill>
                <a:schemeClr val="bg1"/>
              </a:solidFill>
            </a:endParaRPr>
          </a:p>
        </p:txBody>
      </p:sp>
      <p:sp>
        <p:nvSpPr>
          <p:cNvPr id="3" name="TextBox 2">
            <a:extLst>
              <a:ext uri="{FF2B5EF4-FFF2-40B4-BE49-F238E27FC236}">
                <a16:creationId xmlns:a16="http://schemas.microsoft.com/office/drawing/2014/main" id="{4E66CF8F-5A50-7E72-6C38-E2CAFD8EE8C3}"/>
              </a:ext>
            </a:extLst>
          </p:cNvPr>
          <p:cNvSpPr txBox="1"/>
          <p:nvPr/>
        </p:nvSpPr>
        <p:spPr>
          <a:xfrm>
            <a:off x="620110" y="6709205"/>
            <a:ext cx="4715158" cy="92333"/>
          </a:xfrm>
          <a:prstGeom prst="rect">
            <a:avLst/>
          </a:prstGeom>
          <a:noFill/>
        </p:spPr>
        <p:txBody>
          <a:bodyPr wrap="square" lIns="0" tIns="0" rIns="0" bIns="0" rtlCol="0">
            <a:spAutoFit/>
          </a:bodyPr>
          <a:lstStyle/>
          <a:p>
            <a:pPr algn="l"/>
            <a:r>
              <a:rPr lang="en-US" sz="600" dirty="0">
                <a:solidFill>
                  <a:srgbClr val="A0A0A0"/>
                </a:solidFill>
              </a:rPr>
              <a:t>Includes content supplied by Sales Benchmark Index; Copyright © Sales Benchmark Index, 2022</a:t>
            </a:r>
          </a:p>
        </p:txBody>
      </p:sp>
    </p:spTree>
    <p:extLst>
      <p:ext uri="{BB962C8B-B14F-4D97-AF65-F5344CB8AC3E}">
        <p14:creationId xmlns:p14="http://schemas.microsoft.com/office/powerpoint/2010/main" val="290922945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3F1B43DC-5E14-348C-6231-68581DF51DA4}"/>
              </a:ext>
            </a:extLst>
          </p:cNvPr>
          <p:cNvGraphicFramePr>
            <a:graphicFrameLocks noChangeAspect="1"/>
          </p:cNvGraphicFramePr>
          <p:nvPr userDrawn="1">
            <p:custDataLst>
              <p:tags r:id="rId1"/>
            </p:custDataLst>
            <p:extLst>
              <p:ext uri="{D42A27DB-BD31-4B8C-83A1-F6EECF244321}">
                <p14:modId xmlns:p14="http://schemas.microsoft.com/office/powerpoint/2010/main" val="2546138836"/>
              </p:ext>
            </p:extLst>
          </p:nvPr>
        </p:nvGraphicFramePr>
        <p:xfrm>
          <a:off x="2491" y="1083"/>
          <a:ext cx="2491" cy="1083"/>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6" name="Object 5" hidden="1">
                        <a:extLst>
                          <a:ext uri="{FF2B5EF4-FFF2-40B4-BE49-F238E27FC236}">
                            <a16:creationId xmlns:a16="http://schemas.microsoft.com/office/drawing/2014/main" id="{3F1B43DC-5E14-348C-6231-68581DF51DA4}"/>
                          </a:ext>
                        </a:extLst>
                      </p:cNvPr>
                      <p:cNvPicPr/>
                      <p:nvPr/>
                    </p:nvPicPr>
                    <p:blipFill>
                      <a:blip r:embed="rId4"/>
                      <a:stretch>
                        <a:fillRect/>
                      </a:stretch>
                    </p:blipFill>
                    <p:spPr>
                      <a:xfrm>
                        <a:off x="2491" y="1083"/>
                        <a:ext cx="2491" cy="1083"/>
                      </a:xfrm>
                      <a:prstGeom prst="rect">
                        <a:avLst/>
                      </a:prstGeom>
                    </p:spPr>
                  </p:pic>
                </p:oleObj>
              </mc:Fallback>
            </mc:AlternateContent>
          </a:graphicData>
        </a:graphic>
      </p:graphicFrame>
      <p:sp>
        <p:nvSpPr>
          <p:cNvPr id="7" name="Rectangle 6">
            <a:extLst>
              <a:ext uri="{FF2B5EF4-FFF2-40B4-BE49-F238E27FC236}">
                <a16:creationId xmlns:a16="http://schemas.microsoft.com/office/drawing/2014/main" id="{7F68983F-AA18-3971-BF9C-C83CE97E05AD}"/>
              </a:ext>
            </a:extLst>
          </p:cNvPr>
          <p:cNvSpPr/>
          <p:nvPr userDrawn="1"/>
        </p:nvSpPr>
        <p:spPr>
          <a:xfrm>
            <a:off x="6" y="6611783"/>
            <a:ext cx="12191998" cy="260905"/>
          </a:xfrm>
          <a:prstGeom prst="rect">
            <a:avLst/>
          </a:prstGeom>
          <a:solidFill>
            <a:schemeClr val="accent1"/>
          </a:solidFill>
        </p:spPr>
        <p:txBody>
          <a:bodyPr wrap="square" rtlCol="0" anchor="ctr">
            <a:spAutoFit/>
          </a:bodyPr>
          <a:lstStyle/>
          <a:p>
            <a:pPr algn="ctr">
              <a:lnSpc>
                <a:spcPct val="90000"/>
              </a:lnSpc>
            </a:pPr>
            <a:endParaRPr lang="en-US" sz="1217">
              <a:solidFill>
                <a:schemeClr val="bg1"/>
              </a:solidFill>
              <a:cs typeface="Calibri" panose="020F0502020204030204" pitchFamily="34" charset="0"/>
            </a:endParaRPr>
          </a:p>
        </p:txBody>
      </p:sp>
      <p:sp>
        <p:nvSpPr>
          <p:cNvPr id="8" name="Rectangle 7">
            <a:extLst>
              <a:ext uri="{FF2B5EF4-FFF2-40B4-BE49-F238E27FC236}">
                <a16:creationId xmlns:a16="http://schemas.microsoft.com/office/drawing/2014/main" id="{CC416C09-8F43-5AF2-3678-BFE24AC97994}"/>
              </a:ext>
            </a:extLst>
          </p:cNvPr>
          <p:cNvSpPr/>
          <p:nvPr userDrawn="1"/>
        </p:nvSpPr>
        <p:spPr>
          <a:xfrm>
            <a:off x="10189887" y="6611783"/>
            <a:ext cx="2002118" cy="260905"/>
          </a:xfrm>
          <a:prstGeom prst="rect">
            <a:avLst/>
          </a:prstGeom>
          <a:solidFill>
            <a:srgbClr val="EF4044"/>
          </a:solidFill>
        </p:spPr>
        <p:txBody>
          <a:bodyPr wrap="square" rtlCol="0" anchor="ctr">
            <a:spAutoFit/>
          </a:bodyPr>
          <a:lstStyle/>
          <a:p>
            <a:pPr algn="ctr">
              <a:lnSpc>
                <a:spcPct val="90000"/>
              </a:lnSpc>
            </a:pPr>
            <a:endParaRPr lang="en-US" sz="1217">
              <a:solidFill>
                <a:schemeClr val="bg1"/>
              </a:solidFill>
              <a:cs typeface="Calibri" panose="020F0502020204030204" pitchFamily="34" charset="0"/>
            </a:endParaRPr>
          </a:p>
        </p:txBody>
      </p:sp>
      <p:sp>
        <p:nvSpPr>
          <p:cNvPr id="9" name="TextBox 8">
            <a:extLst>
              <a:ext uri="{FF2B5EF4-FFF2-40B4-BE49-F238E27FC236}">
                <a16:creationId xmlns:a16="http://schemas.microsoft.com/office/drawing/2014/main" id="{7E151E84-3F2E-85AD-0865-AF55CA0A3A02}"/>
              </a:ext>
            </a:extLst>
          </p:cNvPr>
          <p:cNvSpPr txBox="1"/>
          <p:nvPr userDrawn="1"/>
        </p:nvSpPr>
        <p:spPr>
          <a:xfrm>
            <a:off x="10189884" y="6697709"/>
            <a:ext cx="2002118" cy="83869"/>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wrap="square" lIns="0" tIns="0" rIns="0" bIns="0" rtlCol="0">
            <a:spAutoFit/>
          </a:bodyPr>
          <a:lstStyle/>
          <a:p>
            <a:pPr algn="ctr"/>
            <a:r>
              <a:rPr lang="en-US" sz="545" b="1" dirty="0">
                <a:solidFill>
                  <a:schemeClr val="bg1"/>
                </a:solidFill>
                <a:latin typeface="+mn-lt"/>
                <a:cs typeface="Calibri" panose="020F0502020204030204" pitchFamily="34" charset="0"/>
              </a:rPr>
              <a:t>your organization INTERNAL ONLY</a:t>
            </a:r>
          </a:p>
        </p:txBody>
      </p:sp>
      <p:sp>
        <p:nvSpPr>
          <p:cNvPr id="2" name="Title 1">
            <a:extLst>
              <a:ext uri="{FF2B5EF4-FFF2-40B4-BE49-F238E27FC236}">
                <a16:creationId xmlns:a16="http://schemas.microsoft.com/office/drawing/2014/main" id="{DE78CA50-AF68-493A-8F61-A331B95E8E01}"/>
              </a:ext>
            </a:extLst>
          </p:cNvPr>
          <p:cNvSpPr>
            <a:spLocks noGrp="1"/>
          </p:cNvSpPr>
          <p:nvPr>
            <p:ph type="title" hasCustomPrompt="1"/>
          </p:nvPr>
        </p:nvSpPr>
        <p:spPr>
          <a:xfrm>
            <a:off x="609600" y="495301"/>
            <a:ext cx="10972800" cy="422563"/>
          </a:xfrm>
        </p:spPr>
        <p:txBody>
          <a:bodyPr vert="horz"/>
          <a:lstStyle>
            <a:lvl1pPr>
              <a:defRPr sz="2727"/>
            </a:lvl1pPr>
          </a:lstStyle>
          <a:p>
            <a:r>
              <a:rPr lang="en-US"/>
              <a:t>Type Slide Headline Here</a:t>
            </a:r>
          </a:p>
        </p:txBody>
      </p:sp>
      <p:sp>
        <p:nvSpPr>
          <p:cNvPr id="3" name="Footer Placeholder 2">
            <a:extLst>
              <a:ext uri="{FF2B5EF4-FFF2-40B4-BE49-F238E27FC236}">
                <a16:creationId xmlns:a16="http://schemas.microsoft.com/office/drawing/2014/main" id="{C87E7228-7384-42EB-9135-D8E5CDAE8AFE}"/>
              </a:ext>
            </a:extLst>
          </p:cNvPr>
          <p:cNvSpPr>
            <a:spLocks noGrp="1"/>
          </p:cNvSpPr>
          <p:nvPr>
            <p:ph type="ftr" sz="quarter" idx="10"/>
          </p:nvPr>
        </p:nvSpPr>
        <p:spPr/>
        <p:txBody>
          <a:bodyPr/>
          <a:lstStyle/>
          <a:p>
            <a:endParaRPr lang="en-US"/>
          </a:p>
        </p:txBody>
      </p:sp>
      <p:sp>
        <p:nvSpPr>
          <p:cNvPr id="5" name="Slide Number Placeholder 18">
            <a:extLst>
              <a:ext uri="{FF2B5EF4-FFF2-40B4-BE49-F238E27FC236}">
                <a16:creationId xmlns:a16="http://schemas.microsoft.com/office/drawing/2014/main" id="{4A37C830-02D3-AC72-2DA3-5E7DC12FCFBF}"/>
              </a:ext>
            </a:extLst>
          </p:cNvPr>
          <p:cNvSpPr>
            <a:spLocks noGrp="1"/>
          </p:cNvSpPr>
          <p:nvPr>
            <p:ph type="sldNum" sz="quarter" idx="11"/>
          </p:nvPr>
        </p:nvSpPr>
        <p:spPr>
          <a:xfrm>
            <a:off x="91193" y="6622219"/>
            <a:ext cx="727064" cy="235782"/>
          </a:xfrm>
        </p:spPr>
        <p:txBody>
          <a:bodyPr/>
          <a:lstStyle>
            <a:lvl1pPr>
              <a:defRPr>
                <a:solidFill>
                  <a:schemeClr val="bg1"/>
                </a:solidFill>
              </a:defRPr>
            </a:lvl1pPr>
          </a:lstStyle>
          <a:p>
            <a:fld id="{C3A121E5-46D7-4569-BC8C-A0A4B9CB2B28}" type="slidenum">
              <a:rPr lang="en-US" sz="818" smtClean="0"/>
              <a:pPr/>
              <a:t>‹#›</a:t>
            </a:fld>
            <a:endParaRPr lang="en-US" sz="818"/>
          </a:p>
        </p:txBody>
      </p:sp>
      <p:sp>
        <p:nvSpPr>
          <p:cNvPr id="4" name="Title 1">
            <a:extLst>
              <a:ext uri="{FF2B5EF4-FFF2-40B4-BE49-F238E27FC236}">
                <a16:creationId xmlns:a16="http://schemas.microsoft.com/office/drawing/2014/main" id="{83D39368-AE5B-7B12-F633-1CF3341E035A}"/>
              </a:ext>
            </a:extLst>
          </p:cNvPr>
          <p:cNvSpPr txBox="1">
            <a:spLocks/>
          </p:cNvSpPr>
          <p:nvPr userDrawn="1"/>
        </p:nvSpPr>
        <p:spPr>
          <a:xfrm>
            <a:off x="609600" y="495301"/>
            <a:ext cx="10972800" cy="422563"/>
          </a:xfrm>
          <a:prstGeom prst="rect">
            <a:avLst/>
          </a:prstGeom>
        </p:spPr>
        <p:txBody>
          <a:bodyPr vert="horz" lIns="0" tIns="0" rIns="0" bIns="0" rtlCol="0" anchor="b">
            <a:noAutofit/>
          </a:bodyPr>
          <a:lstStyle>
            <a:lvl1pPr algn="l" defTabSz="582930" rtl="0" eaLnBrk="1" latinLnBrk="0" hangingPunct="1">
              <a:lnSpc>
                <a:spcPts val="2805"/>
              </a:lnSpc>
              <a:spcBef>
                <a:spcPct val="0"/>
              </a:spcBef>
              <a:buNone/>
              <a:defRPr sz="2550" kern="1200" spc="-64" baseline="0">
                <a:solidFill>
                  <a:schemeClr val="accent1"/>
                </a:solidFill>
                <a:latin typeface="+mj-lt"/>
                <a:ea typeface="+mj-ea"/>
                <a:cs typeface="Calibri" panose="020F0502020204030204"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sz="2727"/>
          </a:p>
        </p:txBody>
      </p:sp>
      <p:sp>
        <p:nvSpPr>
          <p:cNvPr id="16" name="Rectangle 15">
            <a:extLst>
              <a:ext uri="{FF2B5EF4-FFF2-40B4-BE49-F238E27FC236}">
                <a16:creationId xmlns:a16="http://schemas.microsoft.com/office/drawing/2014/main" id="{81E11B8D-F221-37CC-5CE4-730AFEBB2A12}"/>
              </a:ext>
            </a:extLst>
          </p:cNvPr>
          <p:cNvSpPr/>
          <p:nvPr userDrawn="1"/>
        </p:nvSpPr>
        <p:spPr>
          <a:xfrm>
            <a:off x="4" y="1248624"/>
            <a:ext cx="12191998" cy="65042"/>
          </a:xfrm>
          <a:prstGeom prst="rect">
            <a:avLst/>
          </a:prstGeom>
          <a:gradFill>
            <a:gsLst>
              <a:gs pos="14000">
                <a:srgbClr val="72BF44"/>
              </a:gs>
              <a:gs pos="100000">
                <a:srgbClr val="00B4F1"/>
              </a:gs>
            </a:gsLst>
            <a:lin ang="19200000" scaled="0"/>
          </a:gradFill>
          <a:ln w="6350" cap="flat" cmpd="sng" algn="ctr">
            <a:noFill/>
            <a:prstDash val="solid"/>
          </a:ln>
          <a:effectLst/>
        </p:spPr>
        <p:txBody>
          <a:bodyPr rot="0" spcFirstLastPara="0" vertOverflow="overflow" horzOverflow="overflow" vert="horz" wrap="square" lIns="39746" tIns="19873" rIns="39746" bIns="19873" numCol="1" spcCol="0" rtlCol="0" fromWordArt="0" anchor="ctr" anchorCtr="0" forceAA="0" compatLnSpc="1">
            <a:prstTxWarp prst="textNoShape">
              <a:avLst/>
            </a:prstTxWarp>
            <a:noAutofit/>
          </a:bodyPr>
          <a:lstStyle/>
          <a:p>
            <a:pPr marL="0" marR="0" lvl="0" indent="0" algn="ctr" defTabSz="623407" rtl="0" eaLnBrk="1" fontAlgn="auto" latinLnBrk="0" hangingPunct="1">
              <a:lnSpc>
                <a:spcPct val="100000"/>
              </a:lnSpc>
              <a:spcBef>
                <a:spcPts val="0"/>
              </a:spcBef>
              <a:spcAft>
                <a:spcPts val="0"/>
              </a:spcAft>
              <a:buClrTx/>
              <a:buSzTx/>
              <a:buFontTx/>
              <a:buNone/>
              <a:tabLst/>
              <a:defRPr/>
            </a:pPr>
            <a:endParaRPr kumimoji="0" lang="en-US" sz="783" b="0" i="0" u="none" strike="noStrike" kern="0" cap="none" spc="0" normalizeH="0" baseline="0" noProof="0">
              <a:ln>
                <a:noFill/>
              </a:ln>
              <a:solidFill>
                <a:srgbClr val="FFFFFF"/>
              </a:solidFill>
              <a:effectLst/>
              <a:uLnTx/>
              <a:uFillTx/>
              <a:latin typeface="Calibri Light" panose="020F0302020204030204" pitchFamily="34" charset="0"/>
              <a:ea typeface="+mn-ea"/>
              <a:cs typeface="Calibri" panose="020F0502020204030204" pitchFamily="34" charset="0"/>
            </a:endParaRPr>
          </a:p>
        </p:txBody>
      </p:sp>
      <p:sp>
        <p:nvSpPr>
          <p:cNvPr id="19" name="Text Placeholder 18">
            <a:extLst>
              <a:ext uri="{FF2B5EF4-FFF2-40B4-BE49-F238E27FC236}">
                <a16:creationId xmlns:a16="http://schemas.microsoft.com/office/drawing/2014/main" id="{6699B08D-9EDA-EDE4-5E6F-DB70080B80A1}"/>
              </a:ext>
            </a:extLst>
          </p:cNvPr>
          <p:cNvSpPr>
            <a:spLocks noGrp="1"/>
          </p:cNvSpPr>
          <p:nvPr>
            <p:ph type="body" sz="quarter" idx="12" hasCustomPrompt="1"/>
          </p:nvPr>
        </p:nvSpPr>
        <p:spPr>
          <a:xfrm>
            <a:off x="609602" y="960657"/>
            <a:ext cx="10971804" cy="213230"/>
          </a:xfrm>
        </p:spPr>
        <p:txBody>
          <a:bodyPr/>
          <a:lstStyle>
            <a:lvl1pPr>
              <a:defRPr lang="en-US" sz="955" kern="0" spc="131" dirty="0">
                <a:solidFill>
                  <a:srgbClr val="000000"/>
                </a:solidFill>
                <a:latin typeface="Calibri Light" panose="020F0302020204030204" pitchFamily="34" charset="0"/>
                <a:ea typeface="+mn-ea"/>
                <a:cs typeface="Calibri" panose="020F0502020204030204" pitchFamily="34" charset="0"/>
              </a:defRPr>
            </a:lvl1pPr>
          </a:lstStyle>
          <a:p>
            <a:pPr marL="0" marR="0" lvl="0" indent="0" algn="l" defTabSz="623407" rtl="0" eaLnBrk="1" fontAlgn="auto" latinLnBrk="0" hangingPunct="1">
              <a:lnSpc>
                <a:spcPct val="110000"/>
              </a:lnSpc>
              <a:spcBef>
                <a:spcPts val="0"/>
              </a:spcBef>
              <a:spcAft>
                <a:spcPts val="0"/>
              </a:spcAft>
              <a:buClrTx/>
              <a:buSzTx/>
              <a:buFont typeface="Arial" panose="020B0604020202020204" pitchFamily="34" charset="0"/>
              <a:buNone/>
              <a:tabLst/>
              <a:defRPr/>
            </a:pPr>
            <a:r>
              <a:rPr lang="en-US"/>
              <a:t>Type Headline Here</a:t>
            </a:r>
          </a:p>
        </p:txBody>
      </p:sp>
      <p:sp>
        <p:nvSpPr>
          <p:cNvPr id="22" name="Content Placeholder 21">
            <a:extLst>
              <a:ext uri="{FF2B5EF4-FFF2-40B4-BE49-F238E27FC236}">
                <a16:creationId xmlns:a16="http://schemas.microsoft.com/office/drawing/2014/main" id="{F6A7A332-5CA5-F4D2-6445-94290D06D87D}"/>
              </a:ext>
            </a:extLst>
          </p:cNvPr>
          <p:cNvSpPr>
            <a:spLocks noGrp="1"/>
          </p:cNvSpPr>
          <p:nvPr>
            <p:ph sz="quarter" idx="13"/>
          </p:nvPr>
        </p:nvSpPr>
        <p:spPr>
          <a:xfrm>
            <a:off x="609599" y="1698525"/>
            <a:ext cx="10971804" cy="4664176"/>
          </a:xfrm>
        </p:spPr>
        <p:txBody>
          <a:bodyPr/>
          <a:lstStyle>
            <a:lvl1pPr marL="194815" indent="-194815" algn="l" defTabSz="311703" rtl="0" eaLnBrk="1" latinLnBrk="0" hangingPunct="1">
              <a:buFont typeface="Arial" panose="020B0604020202020204" pitchFamily="34" charset="0"/>
              <a:buChar char="•"/>
              <a:defRPr lang="en-US" sz="1091" kern="1200" dirty="0" smtClean="0">
                <a:solidFill>
                  <a:schemeClr val="tx1"/>
                </a:solidFill>
                <a:latin typeface="+mj-lt"/>
                <a:ea typeface="+mn-ea"/>
                <a:cs typeface="Calibri" panose="020F0502020204030204" pitchFamily="34" charset="0"/>
              </a:defRPr>
            </a:lvl1pPr>
            <a:lvl2pPr marL="198711" indent="-99356">
              <a:buClr>
                <a:schemeClr val="accent1"/>
              </a:buClr>
              <a:buSzPct val="100000"/>
              <a:buFontTx/>
              <a:buChar char="♦"/>
              <a:defRPr sz="1091">
                <a:latin typeface="+mj-lt"/>
              </a:defRPr>
            </a:lvl2pPr>
            <a:lvl4pPr marL="397422" indent="-99356">
              <a:buClr>
                <a:schemeClr val="accent1"/>
              </a:buClr>
              <a:buSzPct val="120000"/>
              <a:buFontTx/>
              <a:buChar char="♦"/>
              <a:defRPr sz="955">
                <a:latin typeface="+mj-lt"/>
              </a:defRPr>
            </a:lvl4pPr>
            <a:lvl5pPr marL="496778" indent="-99356">
              <a:buClr>
                <a:schemeClr val="accent1"/>
              </a:buClr>
              <a:buSzPct val="120000"/>
              <a:buFontTx/>
              <a:buChar char="♦"/>
              <a:defRPr sz="818">
                <a:latin typeface="+mj-lt"/>
              </a:defRPr>
            </a:lvl5pPr>
          </a:lstStyle>
          <a:p>
            <a:pPr lvl="0"/>
            <a:r>
              <a:rPr lang="en-US"/>
              <a:t>Click to edit Master text styles</a:t>
            </a:r>
          </a:p>
          <a:p>
            <a:pPr lvl="1"/>
            <a:r>
              <a:rPr kumimoji="0" lang="en-US" sz="1091" b="0" i="0" u="none" strike="noStrike" kern="1200" cap="none" spc="0" normalizeH="0" baseline="0" noProof="0">
                <a:ln>
                  <a:noFill/>
                </a:ln>
                <a:solidFill>
                  <a:srgbClr val="4D525A"/>
                </a:solidFill>
                <a:effectLst/>
                <a:uLnTx/>
                <a:uFillTx/>
                <a:latin typeface="Calibri Light" panose="020F0302020204030204"/>
                <a:ea typeface="+mn-ea"/>
                <a:cs typeface="Calibri" panose="020F0502020204030204" pitchFamily="34" charset="0"/>
              </a:rPr>
              <a:t>A </a:t>
            </a:r>
            <a:r>
              <a:rPr lang="en-US"/>
              <a:t>Third level</a:t>
            </a:r>
          </a:p>
          <a:p>
            <a:pPr lvl="3"/>
            <a:r>
              <a:rPr lang="en-US"/>
              <a:t>Fourth level</a:t>
            </a:r>
          </a:p>
          <a:p>
            <a:pPr lvl="4"/>
            <a:r>
              <a:rPr lang="en-US"/>
              <a:t>Fifth level</a:t>
            </a:r>
          </a:p>
          <a:p>
            <a:pPr lvl="0"/>
            <a:r>
              <a:rPr lang="en-US"/>
              <a:t>A Different Style</a:t>
            </a:r>
          </a:p>
          <a:p>
            <a:pPr lvl="0"/>
            <a:endParaRPr lang="en-US"/>
          </a:p>
        </p:txBody>
      </p:sp>
    </p:spTree>
    <p:extLst>
      <p:ext uri="{BB962C8B-B14F-4D97-AF65-F5344CB8AC3E}">
        <p14:creationId xmlns:p14="http://schemas.microsoft.com/office/powerpoint/2010/main" val="17394021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ontent &amp; Callout">
    <p:spTree>
      <p:nvGrpSpPr>
        <p:cNvPr id="1" name=""/>
        <p:cNvGrpSpPr/>
        <p:nvPr/>
      </p:nvGrpSpPr>
      <p:grpSpPr>
        <a:xfrm>
          <a:off x="0" y="0"/>
          <a:ext cx="0" cy="0"/>
          <a:chOff x="0" y="0"/>
          <a:chExt cx="0" cy="0"/>
        </a:xfrm>
      </p:grpSpPr>
      <p:graphicFrame>
        <p:nvGraphicFramePr>
          <p:cNvPr id="13" name="Object 12" hidden="1">
            <a:extLst>
              <a:ext uri="{FF2B5EF4-FFF2-40B4-BE49-F238E27FC236}">
                <a16:creationId xmlns:a16="http://schemas.microsoft.com/office/drawing/2014/main" id="{A959BB53-5E2D-F154-371F-D8BE52CBAB59}"/>
              </a:ext>
            </a:extLst>
          </p:cNvPr>
          <p:cNvGraphicFramePr>
            <a:graphicFrameLocks noChangeAspect="1"/>
          </p:cNvGraphicFramePr>
          <p:nvPr>
            <p:custDataLst>
              <p:tags r:id="rId1"/>
            </p:custDataLst>
            <p:extLst>
              <p:ext uri="{D42A27DB-BD31-4B8C-83A1-F6EECF244321}">
                <p14:modId xmlns:p14="http://schemas.microsoft.com/office/powerpoint/2010/main" val="109620033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13" name="Object 12" hidden="1">
                        <a:extLst>
                          <a:ext uri="{FF2B5EF4-FFF2-40B4-BE49-F238E27FC236}">
                            <a16:creationId xmlns:a16="http://schemas.microsoft.com/office/drawing/2014/main" id="{A959BB53-5E2D-F154-371F-D8BE52CBAB59}"/>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57136956-7C03-F843-83D0-7C532C736A5E}"/>
              </a:ext>
            </a:extLst>
          </p:cNvPr>
          <p:cNvSpPr>
            <a:spLocks noGrp="1"/>
          </p:cNvSpPr>
          <p:nvPr>
            <p:ph type="title"/>
          </p:nvPr>
        </p:nvSpPr>
        <p:spPr/>
        <p:txBody>
          <a:bodyPr vert="horz"/>
          <a:lstStyle/>
          <a:p>
            <a:r>
              <a:rPr lang="en-US"/>
              <a:t>Click to edit Master title style</a:t>
            </a:r>
          </a:p>
        </p:txBody>
      </p:sp>
      <p:sp>
        <p:nvSpPr>
          <p:cNvPr id="3" name="Text Placeholder 2">
            <a:extLst>
              <a:ext uri="{FF2B5EF4-FFF2-40B4-BE49-F238E27FC236}">
                <a16:creationId xmlns:a16="http://schemas.microsoft.com/office/drawing/2014/main" id="{D23EDBB4-7707-D4A6-E90E-1CB8A56EFDF5}"/>
              </a:ext>
            </a:extLst>
          </p:cNvPr>
          <p:cNvSpPr>
            <a:spLocks noGrp="1"/>
          </p:cNvSpPr>
          <p:nvPr>
            <p:ph type="body" idx="1"/>
          </p:nvPr>
        </p:nvSpPr>
        <p:spPr>
          <a:xfrm>
            <a:off x="609599" y="1681163"/>
            <a:ext cx="7315199" cy="823912"/>
          </a:xfrm>
        </p:spPr>
        <p:txBody>
          <a:bodyPr anchor="b">
            <a:normAutofit/>
          </a:bodyPr>
          <a:lstStyle>
            <a:lvl1pPr marL="0" indent="0">
              <a:buNone/>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C7D541E-AADF-6768-B379-994F7EA8353A}"/>
              </a:ext>
            </a:extLst>
          </p:cNvPr>
          <p:cNvSpPr>
            <a:spLocks noGrp="1"/>
          </p:cNvSpPr>
          <p:nvPr>
            <p:ph sz="half" idx="2"/>
          </p:nvPr>
        </p:nvSpPr>
        <p:spPr>
          <a:xfrm>
            <a:off x="609599" y="2505075"/>
            <a:ext cx="7315199" cy="3684588"/>
          </a:xfrm>
        </p:spPr>
        <p:txBody>
          <a:bodyPr>
            <a:normAutofit/>
          </a:bodyPr>
          <a:lstStyle>
            <a:lvl1pPr>
              <a:defRPr sz="1200"/>
            </a:lvl1pPr>
            <a:lvl2pPr>
              <a:defRPr sz="1100"/>
            </a:lvl2pPr>
            <a:lvl3pPr>
              <a:defRPr sz="1050"/>
            </a:lvl3pPr>
            <a:lvl4pPr>
              <a:defRPr sz="1000"/>
            </a:lvl4pPr>
            <a:lvl5pPr>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ooter Placeholder 6">
            <a:extLst>
              <a:ext uri="{FF2B5EF4-FFF2-40B4-BE49-F238E27FC236}">
                <a16:creationId xmlns:a16="http://schemas.microsoft.com/office/drawing/2014/main" id="{4DBDD8F4-7ADF-FBA0-2A7B-EBB7EC54778E}"/>
              </a:ext>
            </a:extLst>
          </p:cNvPr>
          <p:cNvSpPr>
            <a:spLocks noGrp="1"/>
          </p:cNvSpPr>
          <p:nvPr>
            <p:ph type="ftr" sz="quarter" idx="10"/>
          </p:nvPr>
        </p:nvSpPr>
        <p:spPr/>
        <p:txBody>
          <a:bodyPr/>
          <a:lstStyle/>
          <a:p>
            <a:r>
              <a:rPr lang="en-US"/>
              <a:t>Source:</a:t>
            </a:r>
          </a:p>
          <a:p>
            <a:r>
              <a:rPr lang="en-US"/>
              <a:t>Notes:</a:t>
            </a:r>
            <a:endParaRPr lang="en-US" dirty="0"/>
          </a:p>
        </p:txBody>
      </p:sp>
      <p:sp>
        <p:nvSpPr>
          <p:cNvPr id="10" name="Text Placeholder 2">
            <a:extLst>
              <a:ext uri="{FF2B5EF4-FFF2-40B4-BE49-F238E27FC236}">
                <a16:creationId xmlns:a16="http://schemas.microsoft.com/office/drawing/2014/main" id="{79256D23-E1BC-B6C9-B9DD-EA96DFD4D053}"/>
              </a:ext>
            </a:extLst>
          </p:cNvPr>
          <p:cNvSpPr>
            <a:spLocks noGrp="1"/>
          </p:cNvSpPr>
          <p:nvPr>
            <p:ph type="body" idx="13"/>
          </p:nvPr>
        </p:nvSpPr>
        <p:spPr>
          <a:xfrm>
            <a:off x="8301525" y="1681163"/>
            <a:ext cx="3280875" cy="823912"/>
          </a:xfrm>
        </p:spPr>
        <p:txBody>
          <a:bodyPr anchor="b">
            <a:normAutofit/>
          </a:bodyPr>
          <a:lstStyle>
            <a:lvl1pPr marL="0" indent="0">
              <a:buNone/>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Content Placeholder 3">
            <a:extLst>
              <a:ext uri="{FF2B5EF4-FFF2-40B4-BE49-F238E27FC236}">
                <a16:creationId xmlns:a16="http://schemas.microsoft.com/office/drawing/2014/main" id="{20B05C0F-3DB0-0751-24BE-0FF23DBCEE21}"/>
              </a:ext>
            </a:extLst>
          </p:cNvPr>
          <p:cNvSpPr>
            <a:spLocks noGrp="1"/>
          </p:cNvSpPr>
          <p:nvPr>
            <p:ph sz="half" idx="14"/>
          </p:nvPr>
        </p:nvSpPr>
        <p:spPr>
          <a:xfrm>
            <a:off x="8301525" y="2505075"/>
            <a:ext cx="3280875" cy="3684588"/>
          </a:xfrm>
        </p:spPr>
        <p:txBody>
          <a:bodyPr>
            <a:normAutofit/>
          </a:bodyPr>
          <a:lstStyle>
            <a:lvl1pPr>
              <a:defRPr sz="1200"/>
            </a:lvl1pPr>
            <a:lvl2pPr>
              <a:defRPr sz="1100"/>
            </a:lvl2pPr>
            <a:lvl3pPr>
              <a:defRPr sz="1050"/>
            </a:lvl3pPr>
            <a:lvl4pPr>
              <a:defRPr sz="1000"/>
            </a:lvl4pPr>
            <a:lvl5pPr>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3511563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panel no bkgd">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F48D1AD9-A85C-CC9C-2379-A294B91BF48E}"/>
              </a:ext>
            </a:extLst>
          </p:cNvPr>
          <p:cNvGraphicFramePr>
            <a:graphicFrameLocks noChangeAspect="1"/>
          </p:cNvGraphicFramePr>
          <p:nvPr>
            <p:custDataLst>
              <p:tags r:id="rId1"/>
            </p:custDataLst>
            <p:extLst>
              <p:ext uri="{D42A27DB-BD31-4B8C-83A1-F6EECF244321}">
                <p14:modId xmlns:p14="http://schemas.microsoft.com/office/powerpoint/2010/main" val="324215754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9" name="Object 8" hidden="1">
                        <a:extLst>
                          <a:ext uri="{FF2B5EF4-FFF2-40B4-BE49-F238E27FC236}">
                            <a16:creationId xmlns:a16="http://schemas.microsoft.com/office/drawing/2014/main" id="{F48D1AD9-A85C-CC9C-2379-A294B91BF48E}"/>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57136956-7C03-F843-83D0-7C532C736A5E}"/>
              </a:ext>
            </a:extLst>
          </p:cNvPr>
          <p:cNvSpPr>
            <a:spLocks noGrp="1"/>
          </p:cNvSpPr>
          <p:nvPr>
            <p:ph type="title"/>
          </p:nvPr>
        </p:nvSpPr>
        <p:spPr/>
        <p:txBody>
          <a:bodyPr vert="horz"/>
          <a:lstStyle/>
          <a:p>
            <a:r>
              <a:rPr lang="en-US"/>
              <a:t>Click to edit Master title style</a:t>
            </a:r>
            <a:endParaRPr lang="en-US" dirty="0"/>
          </a:p>
        </p:txBody>
      </p:sp>
      <p:sp>
        <p:nvSpPr>
          <p:cNvPr id="3" name="Text Placeholder 2">
            <a:extLst>
              <a:ext uri="{FF2B5EF4-FFF2-40B4-BE49-F238E27FC236}">
                <a16:creationId xmlns:a16="http://schemas.microsoft.com/office/drawing/2014/main" id="{D23EDBB4-7707-D4A6-E90E-1CB8A56EFDF5}"/>
              </a:ext>
            </a:extLst>
          </p:cNvPr>
          <p:cNvSpPr>
            <a:spLocks noGrp="1"/>
          </p:cNvSpPr>
          <p:nvPr>
            <p:ph type="body" idx="1"/>
          </p:nvPr>
        </p:nvSpPr>
        <p:spPr>
          <a:xfrm>
            <a:off x="608541" y="1681163"/>
            <a:ext cx="5183188" cy="82391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C7D541E-AADF-6768-B379-994F7EA8353A}"/>
              </a:ext>
            </a:extLst>
          </p:cNvPr>
          <p:cNvSpPr>
            <a:spLocks noGrp="1"/>
          </p:cNvSpPr>
          <p:nvPr>
            <p:ph sz="half" idx="2"/>
          </p:nvPr>
        </p:nvSpPr>
        <p:spPr>
          <a:xfrm>
            <a:off x="609599" y="2505075"/>
            <a:ext cx="5182129"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13CF7D59-AB3D-3F5F-F8BE-608E38ACA203}"/>
              </a:ext>
            </a:extLst>
          </p:cNvPr>
          <p:cNvSpPr>
            <a:spLocks noGrp="1"/>
          </p:cNvSpPr>
          <p:nvPr>
            <p:ph type="body" sz="quarter" idx="3"/>
          </p:nvPr>
        </p:nvSpPr>
        <p:spPr>
          <a:xfrm>
            <a:off x="6400270" y="1681163"/>
            <a:ext cx="5183188" cy="82391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734B5B5-E169-82B3-4823-63269CF0A0C9}"/>
              </a:ext>
            </a:extLst>
          </p:cNvPr>
          <p:cNvSpPr>
            <a:spLocks noGrp="1"/>
          </p:cNvSpPr>
          <p:nvPr>
            <p:ph sz="quarter" idx="4"/>
          </p:nvPr>
        </p:nvSpPr>
        <p:spPr>
          <a:xfrm>
            <a:off x="640027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6">
            <a:extLst>
              <a:ext uri="{FF2B5EF4-FFF2-40B4-BE49-F238E27FC236}">
                <a16:creationId xmlns:a16="http://schemas.microsoft.com/office/drawing/2014/main" id="{4DBDD8F4-7ADF-FBA0-2A7B-EBB7EC54778E}"/>
              </a:ext>
            </a:extLst>
          </p:cNvPr>
          <p:cNvSpPr>
            <a:spLocks noGrp="1"/>
          </p:cNvSpPr>
          <p:nvPr>
            <p:ph type="ftr" sz="quarter" idx="10"/>
          </p:nvPr>
        </p:nvSpPr>
        <p:spPr/>
        <p:txBody>
          <a:bodyPr/>
          <a:lstStyle/>
          <a:p>
            <a:r>
              <a:rPr lang="en-US"/>
              <a:t>Source:</a:t>
            </a:r>
          </a:p>
          <a:p>
            <a:r>
              <a:rPr lang="en-US"/>
              <a:t>Notes:</a:t>
            </a:r>
            <a:endParaRPr lang="en-US" dirty="0"/>
          </a:p>
        </p:txBody>
      </p:sp>
    </p:spTree>
    <p:extLst>
      <p:ext uri="{BB962C8B-B14F-4D97-AF65-F5344CB8AC3E}">
        <p14:creationId xmlns:p14="http://schemas.microsoft.com/office/powerpoint/2010/main" val="14958835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hree panel no bkgd">
    <p:spTree>
      <p:nvGrpSpPr>
        <p:cNvPr id="1" name=""/>
        <p:cNvGrpSpPr/>
        <p:nvPr/>
      </p:nvGrpSpPr>
      <p:grpSpPr>
        <a:xfrm>
          <a:off x="0" y="0"/>
          <a:ext cx="0" cy="0"/>
          <a:chOff x="0" y="0"/>
          <a:chExt cx="0" cy="0"/>
        </a:xfrm>
      </p:grpSpPr>
      <p:graphicFrame>
        <p:nvGraphicFramePr>
          <p:cNvPr id="13" name="Object 12" hidden="1">
            <a:extLst>
              <a:ext uri="{FF2B5EF4-FFF2-40B4-BE49-F238E27FC236}">
                <a16:creationId xmlns:a16="http://schemas.microsoft.com/office/drawing/2014/main" id="{A959BB53-5E2D-F154-371F-D8BE52CBAB59}"/>
              </a:ext>
            </a:extLst>
          </p:cNvPr>
          <p:cNvGraphicFramePr>
            <a:graphicFrameLocks noChangeAspect="1"/>
          </p:cNvGraphicFramePr>
          <p:nvPr>
            <p:custDataLst>
              <p:tags r:id="rId1"/>
            </p:custDataLst>
            <p:extLst>
              <p:ext uri="{D42A27DB-BD31-4B8C-83A1-F6EECF244321}">
                <p14:modId xmlns:p14="http://schemas.microsoft.com/office/powerpoint/2010/main" val="109620033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13" name="Object 12" hidden="1">
                        <a:extLst>
                          <a:ext uri="{FF2B5EF4-FFF2-40B4-BE49-F238E27FC236}">
                            <a16:creationId xmlns:a16="http://schemas.microsoft.com/office/drawing/2014/main" id="{A959BB53-5E2D-F154-371F-D8BE52CBAB59}"/>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57136956-7C03-F843-83D0-7C532C736A5E}"/>
              </a:ext>
            </a:extLst>
          </p:cNvPr>
          <p:cNvSpPr>
            <a:spLocks noGrp="1"/>
          </p:cNvSpPr>
          <p:nvPr>
            <p:ph type="title"/>
          </p:nvPr>
        </p:nvSpPr>
        <p:spPr/>
        <p:txBody>
          <a:bodyPr vert="horz"/>
          <a:lstStyle/>
          <a:p>
            <a:r>
              <a:rPr lang="en-US"/>
              <a:t>Click to edit Master title style</a:t>
            </a:r>
          </a:p>
        </p:txBody>
      </p:sp>
      <p:sp>
        <p:nvSpPr>
          <p:cNvPr id="3" name="Text Placeholder 2">
            <a:extLst>
              <a:ext uri="{FF2B5EF4-FFF2-40B4-BE49-F238E27FC236}">
                <a16:creationId xmlns:a16="http://schemas.microsoft.com/office/drawing/2014/main" id="{D23EDBB4-7707-D4A6-E90E-1CB8A56EFDF5}"/>
              </a:ext>
            </a:extLst>
          </p:cNvPr>
          <p:cNvSpPr>
            <a:spLocks noGrp="1"/>
          </p:cNvSpPr>
          <p:nvPr>
            <p:ph type="body" idx="1"/>
          </p:nvPr>
        </p:nvSpPr>
        <p:spPr>
          <a:xfrm>
            <a:off x="609600" y="1681163"/>
            <a:ext cx="3280876" cy="823912"/>
          </a:xfrm>
        </p:spPr>
        <p:txBody>
          <a:bodyPr anchor="b">
            <a:normAutofit/>
          </a:bodyPr>
          <a:lstStyle>
            <a:lvl1pPr marL="0" indent="0">
              <a:buNone/>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C7D541E-AADF-6768-B379-994F7EA8353A}"/>
              </a:ext>
            </a:extLst>
          </p:cNvPr>
          <p:cNvSpPr>
            <a:spLocks noGrp="1"/>
          </p:cNvSpPr>
          <p:nvPr>
            <p:ph sz="half" idx="2"/>
          </p:nvPr>
        </p:nvSpPr>
        <p:spPr>
          <a:xfrm>
            <a:off x="609600" y="2505075"/>
            <a:ext cx="3280876" cy="3684588"/>
          </a:xfrm>
        </p:spPr>
        <p:txBody>
          <a:bodyPr>
            <a:normAutofit/>
          </a:bodyPr>
          <a:lstStyle>
            <a:lvl1pPr>
              <a:defRPr sz="1200"/>
            </a:lvl1pPr>
            <a:lvl2pPr>
              <a:defRPr sz="1100"/>
            </a:lvl2pPr>
            <a:lvl3pPr>
              <a:defRPr sz="1050"/>
            </a:lvl3pPr>
            <a:lvl4pPr>
              <a:defRPr sz="1000"/>
            </a:lvl4pPr>
            <a:lvl5pPr>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ooter Placeholder 6">
            <a:extLst>
              <a:ext uri="{FF2B5EF4-FFF2-40B4-BE49-F238E27FC236}">
                <a16:creationId xmlns:a16="http://schemas.microsoft.com/office/drawing/2014/main" id="{4DBDD8F4-7ADF-FBA0-2A7B-EBB7EC54778E}"/>
              </a:ext>
            </a:extLst>
          </p:cNvPr>
          <p:cNvSpPr>
            <a:spLocks noGrp="1"/>
          </p:cNvSpPr>
          <p:nvPr>
            <p:ph type="ftr" sz="quarter" idx="10"/>
          </p:nvPr>
        </p:nvSpPr>
        <p:spPr/>
        <p:txBody>
          <a:bodyPr/>
          <a:lstStyle/>
          <a:p>
            <a:r>
              <a:rPr lang="en-US"/>
              <a:t>Source:</a:t>
            </a:r>
          </a:p>
          <a:p>
            <a:r>
              <a:rPr lang="en-US"/>
              <a:t>Notes:</a:t>
            </a:r>
            <a:endParaRPr lang="en-US" dirty="0"/>
          </a:p>
        </p:txBody>
      </p:sp>
      <p:sp>
        <p:nvSpPr>
          <p:cNvPr id="10" name="Text Placeholder 2">
            <a:extLst>
              <a:ext uri="{FF2B5EF4-FFF2-40B4-BE49-F238E27FC236}">
                <a16:creationId xmlns:a16="http://schemas.microsoft.com/office/drawing/2014/main" id="{79256D23-E1BC-B6C9-B9DD-EA96DFD4D053}"/>
              </a:ext>
            </a:extLst>
          </p:cNvPr>
          <p:cNvSpPr>
            <a:spLocks noGrp="1"/>
          </p:cNvSpPr>
          <p:nvPr>
            <p:ph type="body" idx="13"/>
          </p:nvPr>
        </p:nvSpPr>
        <p:spPr>
          <a:xfrm>
            <a:off x="8301525" y="1681163"/>
            <a:ext cx="3280875" cy="823912"/>
          </a:xfrm>
        </p:spPr>
        <p:txBody>
          <a:bodyPr anchor="b">
            <a:normAutofit/>
          </a:bodyPr>
          <a:lstStyle>
            <a:lvl1pPr marL="0" indent="0">
              <a:buNone/>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Content Placeholder 3">
            <a:extLst>
              <a:ext uri="{FF2B5EF4-FFF2-40B4-BE49-F238E27FC236}">
                <a16:creationId xmlns:a16="http://schemas.microsoft.com/office/drawing/2014/main" id="{20B05C0F-3DB0-0751-24BE-0FF23DBCEE21}"/>
              </a:ext>
            </a:extLst>
          </p:cNvPr>
          <p:cNvSpPr>
            <a:spLocks noGrp="1"/>
          </p:cNvSpPr>
          <p:nvPr>
            <p:ph sz="half" idx="14"/>
          </p:nvPr>
        </p:nvSpPr>
        <p:spPr>
          <a:xfrm>
            <a:off x="8301525" y="2505075"/>
            <a:ext cx="3280875" cy="3684588"/>
          </a:xfrm>
        </p:spPr>
        <p:txBody>
          <a:bodyPr>
            <a:normAutofit/>
          </a:bodyPr>
          <a:lstStyle>
            <a:lvl1pPr>
              <a:defRPr sz="1200"/>
            </a:lvl1pPr>
            <a:lvl2pPr>
              <a:defRPr sz="1100"/>
            </a:lvl2pPr>
            <a:lvl3pPr>
              <a:defRPr sz="1050"/>
            </a:lvl3pPr>
            <a:lvl4pPr>
              <a:defRPr sz="1000"/>
            </a:lvl4pPr>
            <a:lvl5pPr>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2">
            <a:extLst>
              <a:ext uri="{FF2B5EF4-FFF2-40B4-BE49-F238E27FC236}">
                <a16:creationId xmlns:a16="http://schemas.microsoft.com/office/drawing/2014/main" id="{B3D2EAEA-4A1A-4BD0-AAA4-E823F3352FAE}"/>
              </a:ext>
            </a:extLst>
          </p:cNvPr>
          <p:cNvSpPr>
            <a:spLocks noGrp="1"/>
          </p:cNvSpPr>
          <p:nvPr>
            <p:ph type="body" idx="15"/>
          </p:nvPr>
        </p:nvSpPr>
        <p:spPr>
          <a:xfrm>
            <a:off x="4455562" y="1681163"/>
            <a:ext cx="3280876" cy="823912"/>
          </a:xfrm>
        </p:spPr>
        <p:txBody>
          <a:bodyPr anchor="b">
            <a:normAutofit/>
          </a:bodyPr>
          <a:lstStyle>
            <a:lvl1pPr marL="0" indent="0">
              <a:buNone/>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4" name="Content Placeholder 3">
            <a:extLst>
              <a:ext uri="{FF2B5EF4-FFF2-40B4-BE49-F238E27FC236}">
                <a16:creationId xmlns:a16="http://schemas.microsoft.com/office/drawing/2014/main" id="{F1A95F98-B444-45B3-B26F-E3A566F5AD24}"/>
              </a:ext>
            </a:extLst>
          </p:cNvPr>
          <p:cNvSpPr>
            <a:spLocks noGrp="1"/>
          </p:cNvSpPr>
          <p:nvPr>
            <p:ph sz="half" idx="16"/>
          </p:nvPr>
        </p:nvSpPr>
        <p:spPr>
          <a:xfrm>
            <a:off x="4455562" y="2505075"/>
            <a:ext cx="3280876" cy="3684588"/>
          </a:xfrm>
        </p:spPr>
        <p:txBody>
          <a:bodyPr>
            <a:normAutofit/>
          </a:bodyPr>
          <a:lstStyle>
            <a:lvl1pPr>
              <a:defRPr sz="1200"/>
            </a:lvl1pPr>
            <a:lvl2pPr>
              <a:defRPr sz="1100"/>
            </a:lvl2pPr>
            <a:lvl3pPr>
              <a:defRPr sz="1050"/>
            </a:lvl3pPr>
            <a:lvl4pPr>
              <a:defRPr sz="1000"/>
            </a:lvl4pPr>
            <a:lvl5pPr>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248473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Four panel small text bkgd">
    <p:spTree>
      <p:nvGrpSpPr>
        <p:cNvPr id="1" name=""/>
        <p:cNvGrpSpPr/>
        <p:nvPr/>
      </p:nvGrpSpPr>
      <p:grpSpPr>
        <a:xfrm>
          <a:off x="0" y="0"/>
          <a:ext cx="0" cy="0"/>
          <a:chOff x="0" y="0"/>
          <a:chExt cx="0" cy="0"/>
        </a:xfrm>
      </p:grpSpPr>
      <p:graphicFrame>
        <p:nvGraphicFramePr>
          <p:cNvPr id="13" name="Object 12" hidden="1">
            <a:extLst>
              <a:ext uri="{FF2B5EF4-FFF2-40B4-BE49-F238E27FC236}">
                <a16:creationId xmlns:a16="http://schemas.microsoft.com/office/drawing/2014/main" id="{A959BB53-5E2D-F154-371F-D8BE52CBAB59}"/>
              </a:ext>
            </a:extLst>
          </p:cNvPr>
          <p:cNvGraphicFramePr>
            <a:graphicFrameLocks noChangeAspect="1"/>
          </p:cNvGraphicFramePr>
          <p:nvPr>
            <p:custDataLst>
              <p:tags r:id="rId1"/>
            </p:custDataLst>
            <p:extLst>
              <p:ext uri="{D42A27DB-BD31-4B8C-83A1-F6EECF244321}">
                <p14:modId xmlns:p14="http://schemas.microsoft.com/office/powerpoint/2010/main" val="219304597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13" name="Object 12" hidden="1">
                        <a:extLst>
                          <a:ext uri="{FF2B5EF4-FFF2-40B4-BE49-F238E27FC236}">
                            <a16:creationId xmlns:a16="http://schemas.microsoft.com/office/drawing/2014/main" id="{A959BB53-5E2D-F154-371F-D8BE52CBAB59}"/>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57136956-7C03-F843-83D0-7C532C736A5E}"/>
              </a:ext>
            </a:extLst>
          </p:cNvPr>
          <p:cNvSpPr>
            <a:spLocks noGrp="1"/>
          </p:cNvSpPr>
          <p:nvPr>
            <p:ph type="title"/>
          </p:nvPr>
        </p:nvSpPr>
        <p:spPr/>
        <p:txBody>
          <a:bodyPr vert="horz"/>
          <a:lstStyle/>
          <a:p>
            <a:r>
              <a:rPr lang="en-US"/>
              <a:t>Click to edit Master title style</a:t>
            </a:r>
          </a:p>
        </p:txBody>
      </p:sp>
      <p:sp>
        <p:nvSpPr>
          <p:cNvPr id="3" name="Text Placeholder 2">
            <a:extLst>
              <a:ext uri="{FF2B5EF4-FFF2-40B4-BE49-F238E27FC236}">
                <a16:creationId xmlns:a16="http://schemas.microsoft.com/office/drawing/2014/main" id="{D23EDBB4-7707-D4A6-E90E-1CB8A56EFDF5}"/>
              </a:ext>
            </a:extLst>
          </p:cNvPr>
          <p:cNvSpPr>
            <a:spLocks noGrp="1"/>
          </p:cNvSpPr>
          <p:nvPr>
            <p:ph type="body" idx="1"/>
          </p:nvPr>
        </p:nvSpPr>
        <p:spPr>
          <a:xfrm>
            <a:off x="620110" y="1618987"/>
            <a:ext cx="2564586" cy="823912"/>
          </a:xfrm>
        </p:spPr>
        <p:txBody>
          <a:bodyPr anchor="b">
            <a:normAutofit/>
          </a:bodyPr>
          <a:lstStyle>
            <a:lvl1pPr marL="0" indent="0">
              <a:buNone/>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C7D541E-AADF-6768-B379-994F7EA8353A}"/>
              </a:ext>
            </a:extLst>
          </p:cNvPr>
          <p:cNvSpPr>
            <a:spLocks noGrp="1"/>
          </p:cNvSpPr>
          <p:nvPr>
            <p:ph sz="half" idx="2"/>
          </p:nvPr>
        </p:nvSpPr>
        <p:spPr>
          <a:xfrm>
            <a:off x="620110" y="2510632"/>
            <a:ext cx="2564585" cy="3684588"/>
          </a:xfrm>
        </p:spPr>
        <p:txBody>
          <a:bodyPr>
            <a:normAutofit/>
          </a:bodyPr>
          <a:lstStyle>
            <a:lvl1pPr>
              <a:defRPr sz="1400"/>
            </a:lvl1pPr>
            <a:lvl2pPr>
              <a:defRPr sz="1200"/>
            </a:lvl2pPr>
            <a:lvl3pPr>
              <a:defRPr sz="1100"/>
            </a:lvl3pPr>
            <a:lvl4pPr>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ooter Placeholder 6">
            <a:extLst>
              <a:ext uri="{FF2B5EF4-FFF2-40B4-BE49-F238E27FC236}">
                <a16:creationId xmlns:a16="http://schemas.microsoft.com/office/drawing/2014/main" id="{4DBDD8F4-7ADF-FBA0-2A7B-EBB7EC54778E}"/>
              </a:ext>
            </a:extLst>
          </p:cNvPr>
          <p:cNvSpPr>
            <a:spLocks noGrp="1"/>
          </p:cNvSpPr>
          <p:nvPr>
            <p:ph type="ftr" sz="quarter" idx="10"/>
          </p:nvPr>
        </p:nvSpPr>
        <p:spPr/>
        <p:txBody>
          <a:bodyPr/>
          <a:lstStyle/>
          <a:p>
            <a:r>
              <a:rPr lang="en-US"/>
              <a:t>Source:</a:t>
            </a:r>
          </a:p>
          <a:p>
            <a:r>
              <a:rPr lang="en-US"/>
              <a:t>Notes:</a:t>
            </a:r>
            <a:endParaRPr lang="en-US" dirty="0"/>
          </a:p>
        </p:txBody>
      </p:sp>
      <p:sp>
        <p:nvSpPr>
          <p:cNvPr id="14" name="Text Placeholder 2">
            <a:extLst>
              <a:ext uri="{FF2B5EF4-FFF2-40B4-BE49-F238E27FC236}">
                <a16:creationId xmlns:a16="http://schemas.microsoft.com/office/drawing/2014/main" id="{C178CED2-08EF-4CF6-A179-4392DD351445}"/>
              </a:ext>
            </a:extLst>
          </p:cNvPr>
          <p:cNvSpPr>
            <a:spLocks noGrp="1"/>
          </p:cNvSpPr>
          <p:nvPr>
            <p:ph type="body" idx="15"/>
          </p:nvPr>
        </p:nvSpPr>
        <p:spPr>
          <a:xfrm>
            <a:off x="3386316" y="1618987"/>
            <a:ext cx="2564586" cy="823912"/>
          </a:xfrm>
        </p:spPr>
        <p:txBody>
          <a:bodyPr anchor="b">
            <a:normAutofit/>
          </a:bodyPr>
          <a:lstStyle>
            <a:lvl1pPr marL="0" indent="0">
              <a:buNone/>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2" name="Content Placeholder 3">
            <a:extLst>
              <a:ext uri="{FF2B5EF4-FFF2-40B4-BE49-F238E27FC236}">
                <a16:creationId xmlns:a16="http://schemas.microsoft.com/office/drawing/2014/main" id="{CB1AC188-4440-4EA7-A8C4-FD8FE5FF5D07}"/>
              </a:ext>
            </a:extLst>
          </p:cNvPr>
          <p:cNvSpPr>
            <a:spLocks noGrp="1"/>
          </p:cNvSpPr>
          <p:nvPr>
            <p:ph sz="half" idx="16"/>
          </p:nvPr>
        </p:nvSpPr>
        <p:spPr>
          <a:xfrm>
            <a:off x="3386316" y="2510632"/>
            <a:ext cx="2564584" cy="3684588"/>
          </a:xfrm>
        </p:spPr>
        <p:txBody>
          <a:bodyPr>
            <a:normAutofit/>
          </a:bodyPr>
          <a:lstStyle>
            <a:lvl1pPr>
              <a:defRPr sz="1400"/>
            </a:lvl1pPr>
            <a:lvl2pPr>
              <a:defRPr sz="1200"/>
            </a:lvl2pPr>
            <a:lvl3pPr>
              <a:defRPr sz="1100"/>
            </a:lvl3pPr>
            <a:lvl4pPr>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3" name="Text Placeholder 2">
            <a:extLst>
              <a:ext uri="{FF2B5EF4-FFF2-40B4-BE49-F238E27FC236}">
                <a16:creationId xmlns:a16="http://schemas.microsoft.com/office/drawing/2014/main" id="{EA1EBFA0-4A27-4371-8AF1-C2D421D12632}"/>
              </a:ext>
            </a:extLst>
          </p:cNvPr>
          <p:cNvSpPr>
            <a:spLocks noGrp="1"/>
          </p:cNvSpPr>
          <p:nvPr>
            <p:ph type="body" idx="17"/>
          </p:nvPr>
        </p:nvSpPr>
        <p:spPr>
          <a:xfrm>
            <a:off x="9007306" y="1613430"/>
            <a:ext cx="2564586" cy="823912"/>
          </a:xfrm>
        </p:spPr>
        <p:txBody>
          <a:bodyPr anchor="b">
            <a:normAutofit/>
          </a:bodyPr>
          <a:lstStyle>
            <a:lvl1pPr marL="0" indent="0">
              <a:buNone/>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4" name="Content Placeholder 3">
            <a:extLst>
              <a:ext uri="{FF2B5EF4-FFF2-40B4-BE49-F238E27FC236}">
                <a16:creationId xmlns:a16="http://schemas.microsoft.com/office/drawing/2014/main" id="{78971224-A4C3-4B38-8487-E75903A9B75C}"/>
              </a:ext>
            </a:extLst>
          </p:cNvPr>
          <p:cNvSpPr>
            <a:spLocks noGrp="1"/>
          </p:cNvSpPr>
          <p:nvPr>
            <p:ph sz="half" idx="18"/>
          </p:nvPr>
        </p:nvSpPr>
        <p:spPr>
          <a:xfrm>
            <a:off x="9007306" y="2510632"/>
            <a:ext cx="2564584" cy="3684588"/>
          </a:xfrm>
        </p:spPr>
        <p:txBody>
          <a:bodyPr>
            <a:normAutofit/>
          </a:bodyPr>
          <a:lstStyle>
            <a:lvl1pPr>
              <a:defRPr sz="1400"/>
            </a:lvl1pPr>
            <a:lvl2pPr>
              <a:defRPr sz="1200"/>
            </a:lvl2pPr>
            <a:lvl3pPr>
              <a:defRPr sz="1100"/>
            </a:lvl3pPr>
            <a:lvl4pPr>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5" name="Text Placeholder 2">
            <a:extLst>
              <a:ext uri="{FF2B5EF4-FFF2-40B4-BE49-F238E27FC236}">
                <a16:creationId xmlns:a16="http://schemas.microsoft.com/office/drawing/2014/main" id="{4F7C2B96-4B20-46A3-A648-DB8B6AEDC023}"/>
              </a:ext>
            </a:extLst>
          </p:cNvPr>
          <p:cNvSpPr>
            <a:spLocks noGrp="1"/>
          </p:cNvSpPr>
          <p:nvPr>
            <p:ph type="body" idx="19"/>
          </p:nvPr>
        </p:nvSpPr>
        <p:spPr>
          <a:xfrm>
            <a:off x="6235423" y="1613430"/>
            <a:ext cx="2564586" cy="823912"/>
          </a:xfrm>
        </p:spPr>
        <p:txBody>
          <a:bodyPr anchor="b">
            <a:normAutofit/>
          </a:bodyPr>
          <a:lstStyle>
            <a:lvl1pPr marL="0" indent="0">
              <a:buNone/>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Content Placeholder 3">
            <a:extLst>
              <a:ext uri="{FF2B5EF4-FFF2-40B4-BE49-F238E27FC236}">
                <a16:creationId xmlns:a16="http://schemas.microsoft.com/office/drawing/2014/main" id="{0E5215DC-8B13-45E7-AC26-B09A437B5B6E}"/>
              </a:ext>
            </a:extLst>
          </p:cNvPr>
          <p:cNvSpPr>
            <a:spLocks noGrp="1"/>
          </p:cNvSpPr>
          <p:nvPr>
            <p:ph sz="half" idx="20"/>
          </p:nvPr>
        </p:nvSpPr>
        <p:spPr>
          <a:xfrm>
            <a:off x="6241099" y="2510632"/>
            <a:ext cx="2564584" cy="3684588"/>
          </a:xfrm>
        </p:spPr>
        <p:txBody>
          <a:bodyPr>
            <a:normAutofit/>
          </a:bodyPr>
          <a:lstStyle>
            <a:lvl1pPr>
              <a:defRPr sz="1400"/>
            </a:lvl1pPr>
            <a:lvl2pPr>
              <a:defRPr sz="1200"/>
            </a:lvl2pPr>
            <a:lvl3pPr>
              <a:defRPr sz="1100"/>
            </a:lvl3pPr>
            <a:lvl4pPr>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5806571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Title Slide no bkg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64658552-6E07-9117-0CA9-3B60B698736B}"/>
              </a:ext>
            </a:extLst>
          </p:cNvPr>
          <p:cNvGraphicFramePr>
            <a:graphicFrameLocks noChangeAspect="1"/>
          </p:cNvGraphicFramePr>
          <p:nvPr>
            <p:custDataLst>
              <p:tags r:id="rId1"/>
            </p:custDataLst>
            <p:extLst>
              <p:ext uri="{D42A27DB-BD31-4B8C-83A1-F6EECF244321}">
                <p14:modId xmlns:p14="http://schemas.microsoft.com/office/powerpoint/2010/main" val="412502941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4" name="Object 3" hidden="1">
                        <a:extLst>
                          <a:ext uri="{FF2B5EF4-FFF2-40B4-BE49-F238E27FC236}">
                            <a16:creationId xmlns:a16="http://schemas.microsoft.com/office/drawing/2014/main" id="{64658552-6E07-9117-0CA9-3B60B698736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grpSp>
        <p:nvGrpSpPr>
          <p:cNvPr id="79" name="Group 78">
            <a:extLst>
              <a:ext uri="{FF2B5EF4-FFF2-40B4-BE49-F238E27FC236}">
                <a16:creationId xmlns:a16="http://schemas.microsoft.com/office/drawing/2014/main" id="{B328026A-8319-44BC-B6B3-8D0A2B5E39A0}"/>
              </a:ext>
            </a:extLst>
          </p:cNvPr>
          <p:cNvGrpSpPr>
            <a:grpSpLocks noChangeAspect="1"/>
          </p:cNvGrpSpPr>
          <p:nvPr/>
        </p:nvGrpSpPr>
        <p:grpSpPr bwMode="gray">
          <a:xfrm>
            <a:off x="702214" y="780933"/>
            <a:ext cx="3494345" cy="745107"/>
            <a:chOff x="611188" y="-279400"/>
            <a:chExt cx="3767138" cy="803275"/>
          </a:xfrm>
        </p:grpSpPr>
        <p:sp>
          <p:nvSpPr>
            <p:cNvPr id="14" name="Freeform 5">
              <a:extLst>
                <a:ext uri="{FF2B5EF4-FFF2-40B4-BE49-F238E27FC236}">
                  <a16:creationId xmlns:a16="http://schemas.microsoft.com/office/drawing/2014/main" id="{AB780836-0EA1-4764-9C48-1217D0B297D1}"/>
                </a:ext>
              </a:extLst>
            </p:cNvPr>
            <p:cNvSpPr>
              <a:spLocks noEditPoints="1"/>
            </p:cNvSpPr>
            <p:nvPr/>
          </p:nvSpPr>
          <p:spPr bwMode="gray">
            <a:xfrm>
              <a:off x="1885951" y="438150"/>
              <a:ext cx="60325" cy="63500"/>
            </a:xfrm>
            <a:custGeom>
              <a:avLst/>
              <a:gdLst>
                <a:gd name="T0" fmla="*/ 36 w 73"/>
                <a:gd name="T1" fmla="*/ 0 h 78"/>
                <a:gd name="T2" fmla="*/ 10 w 73"/>
                <a:gd name="T3" fmla="*/ 10 h 78"/>
                <a:gd name="T4" fmla="*/ 0 w 73"/>
                <a:gd name="T5" fmla="*/ 39 h 78"/>
                <a:gd name="T6" fmla="*/ 10 w 73"/>
                <a:gd name="T7" fmla="*/ 67 h 78"/>
                <a:gd name="T8" fmla="*/ 36 w 73"/>
                <a:gd name="T9" fmla="*/ 78 h 78"/>
                <a:gd name="T10" fmla="*/ 63 w 73"/>
                <a:gd name="T11" fmla="*/ 67 h 78"/>
                <a:gd name="T12" fmla="*/ 73 w 73"/>
                <a:gd name="T13" fmla="*/ 39 h 78"/>
                <a:gd name="T14" fmla="*/ 63 w 73"/>
                <a:gd name="T15" fmla="*/ 10 h 78"/>
                <a:gd name="T16" fmla="*/ 36 w 73"/>
                <a:gd name="T17" fmla="*/ 0 h 78"/>
                <a:gd name="T18" fmla="*/ 52 w 73"/>
                <a:gd name="T19" fmla="*/ 59 h 78"/>
                <a:gd name="T20" fmla="*/ 36 w 73"/>
                <a:gd name="T21" fmla="*/ 66 h 78"/>
                <a:gd name="T22" fmla="*/ 20 w 73"/>
                <a:gd name="T23" fmla="*/ 59 h 78"/>
                <a:gd name="T24" fmla="*/ 15 w 73"/>
                <a:gd name="T25" fmla="*/ 39 h 78"/>
                <a:gd name="T26" fmla="*/ 21 w 73"/>
                <a:gd name="T27" fmla="*/ 19 h 78"/>
                <a:gd name="T28" fmla="*/ 36 w 73"/>
                <a:gd name="T29" fmla="*/ 11 h 78"/>
                <a:gd name="T30" fmla="*/ 52 w 73"/>
                <a:gd name="T31" fmla="*/ 19 h 78"/>
                <a:gd name="T32" fmla="*/ 58 w 73"/>
                <a:gd name="T33" fmla="*/ 39 h 78"/>
                <a:gd name="T34" fmla="*/ 52 w 73"/>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 h="78">
                  <a:moveTo>
                    <a:pt x="36" y="0"/>
                  </a:moveTo>
                  <a:cubicBezTo>
                    <a:pt x="25" y="0"/>
                    <a:pt x="17" y="3"/>
                    <a:pt x="10" y="10"/>
                  </a:cubicBezTo>
                  <a:cubicBezTo>
                    <a:pt x="3" y="17"/>
                    <a:pt x="0" y="27"/>
                    <a:pt x="0" y="39"/>
                  </a:cubicBezTo>
                  <a:cubicBezTo>
                    <a:pt x="0" y="51"/>
                    <a:pt x="3" y="60"/>
                    <a:pt x="10" y="67"/>
                  </a:cubicBezTo>
                  <a:cubicBezTo>
                    <a:pt x="17" y="74"/>
                    <a:pt x="25" y="78"/>
                    <a:pt x="36" y="78"/>
                  </a:cubicBezTo>
                  <a:cubicBezTo>
                    <a:pt x="47" y="78"/>
                    <a:pt x="56" y="74"/>
                    <a:pt x="63" y="67"/>
                  </a:cubicBezTo>
                  <a:cubicBezTo>
                    <a:pt x="69" y="60"/>
                    <a:pt x="73" y="51"/>
                    <a:pt x="73" y="39"/>
                  </a:cubicBezTo>
                  <a:cubicBezTo>
                    <a:pt x="73" y="27"/>
                    <a:pt x="69" y="17"/>
                    <a:pt x="63"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1" y="19"/>
                  </a:cubicBezTo>
                  <a:cubicBezTo>
                    <a:pt x="24" y="14"/>
                    <a:pt x="30" y="11"/>
                    <a:pt x="36" y="11"/>
                  </a:cubicBezTo>
                  <a:cubicBezTo>
                    <a:pt x="43" y="11"/>
                    <a:pt x="48" y="14"/>
                    <a:pt x="52" y="19"/>
                  </a:cubicBezTo>
                  <a:cubicBezTo>
                    <a:pt x="56" y="24"/>
                    <a:pt x="58" y="30"/>
                    <a:pt x="58" y="39"/>
                  </a:cubicBezTo>
                  <a:cubicBezTo>
                    <a:pt x="58" y="47"/>
                    <a:pt x="56" y="54"/>
                    <a:pt x="52" y="59"/>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6">
              <a:extLst>
                <a:ext uri="{FF2B5EF4-FFF2-40B4-BE49-F238E27FC236}">
                  <a16:creationId xmlns:a16="http://schemas.microsoft.com/office/drawing/2014/main" id="{06E5C381-914B-47AA-AE2B-28A2392478C7}"/>
                </a:ext>
              </a:extLst>
            </p:cNvPr>
            <p:cNvSpPr>
              <a:spLocks/>
            </p:cNvSpPr>
            <p:nvPr/>
          </p:nvSpPr>
          <p:spPr bwMode="gray">
            <a:xfrm>
              <a:off x="1152526" y="414338"/>
              <a:ext cx="74613" cy="87313"/>
            </a:xfrm>
            <a:custGeom>
              <a:avLst/>
              <a:gdLst>
                <a:gd name="T0" fmla="*/ 50 w 89"/>
                <a:gd name="T1" fmla="*/ 62 h 106"/>
                <a:gd name="T2" fmla="*/ 75 w 89"/>
                <a:gd name="T3" fmla="*/ 62 h 106"/>
                <a:gd name="T4" fmla="*/ 75 w 89"/>
                <a:gd name="T5" fmla="*/ 80 h 106"/>
                <a:gd name="T6" fmla="*/ 74 w 89"/>
                <a:gd name="T7" fmla="*/ 81 h 106"/>
                <a:gd name="T8" fmla="*/ 71 w 89"/>
                <a:gd name="T9" fmla="*/ 84 h 106"/>
                <a:gd name="T10" fmla="*/ 66 w 89"/>
                <a:gd name="T11" fmla="*/ 88 h 106"/>
                <a:gd name="T12" fmla="*/ 58 w 89"/>
                <a:gd name="T13" fmla="*/ 91 h 106"/>
                <a:gd name="T14" fmla="*/ 48 w 89"/>
                <a:gd name="T15" fmla="*/ 92 h 106"/>
                <a:gd name="T16" fmla="*/ 24 w 89"/>
                <a:gd name="T17" fmla="*/ 82 h 106"/>
                <a:gd name="T18" fmla="*/ 15 w 89"/>
                <a:gd name="T19" fmla="*/ 52 h 106"/>
                <a:gd name="T20" fmla="*/ 25 w 89"/>
                <a:gd name="T21" fmla="*/ 23 h 106"/>
                <a:gd name="T22" fmla="*/ 48 w 89"/>
                <a:gd name="T23" fmla="*/ 13 h 106"/>
                <a:gd name="T24" fmla="*/ 57 w 89"/>
                <a:gd name="T25" fmla="*/ 14 h 106"/>
                <a:gd name="T26" fmla="*/ 64 w 89"/>
                <a:gd name="T27" fmla="*/ 16 h 106"/>
                <a:gd name="T28" fmla="*/ 69 w 89"/>
                <a:gd name="T29" fmla="*/ 19 h 106"/>
                <a:gd name="T30" fmla="*/ 73 w 89"/>
                <a:gd name="T31" fmla="*/ 23 h 106"/>
                <a:gd name="T32" fmla="*/ 75 w 89"/>
                <a:gd name="T33" fmla="*/ 26 h 106"/>
                <a:gd name="T34" fmla="*/ 76 w 89"/>
                <a:gd name="T35" fmla="*/ 27 h 106"/>
                <a:gd name="T36" fmla="*/ 86 w 89"/>
                <a:gd name="T37" fmla="*/ 18 h 106"/>
                <a:gd name="T38" fmla="*/ 48 w 89"/>
                <a:gd name="T39" fmla="*/ 0 h 106"/>
                <a:gd name="T40" fmla="*/ 14 w 89"/>
                <a:gd name="T41" fmla="*/ 14 h 106"/>
                <a:gd name="T42" fmla="*/ 0 w 89"/>
                <a:gd name="T43" fmla="*/ 52 h 106"/>
                <a:gd name="T44" fmla="*/ 13 w 89"/>
                <a:gd name="T45" fmla="*/ 91 h 106"/>
                <a:gd name="T46" fmla="*/ 45 w 89"/>
                <a:gd name="T47" fmla="*/ 106 h 106"/>
                <a:gd name="T48" fmla="*/ 57 w 89"/>
                <a:gd name="T49" fmla="*/ 104 h 106"/>
                <a:gd name="T50" fmla="*/ 66 w 89"/>
                <a:gd name="T51" fmla="*/ 101 h 106"/>
                <a:gd name="T52" fmla="*/ 73 w 89"/>
                <a:gd name="T53" fmla="*/ 97 h 106"/>
                <a:gd name="T54" fmla="*/ 76 w 89"/>
                <a:gd name="T55" fmla="*/ 94 h 106"/>
                <a:gd name="T56" fmla="*/ 78 w 89"/>
                <a:gd name="T57" fmla="*/ 92 h 106"/>
                <a:gd name="T58" fmla="*/ 79 w 89"/>
                <a:gd name="T59" fmla="*/ 104 h 106"/>
                <a:gd name="T60" fmla="*/ 89 w 89"/>
                <a:gd name="T61" fmla="*/ 104 h 106"/>
                <a:gd name="T62" fmla="*/ 89 w 89"/>
                <a:gd name="T63" fmla="*/ 51 h 106"/>
                <a:gd name="T64" fmla="*/ 50 w 89"/>
                <a:gd name="T65" fmla="*/ 51 h 106"/>
                <a:gd name="T66" fmla="*/ 50 w 89"/>
                <a:gd name="T67" fmla="*/ 62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9" h="106">
                  <a:moveTo>
                    <a:pt x="50" y="62"/>
                  </a:moveTo>
                  <a:cubicBezTo>
                    <a:pt x="75" y="62"/>
                    <a:pt x="75" y="62"/>
                    <a:pt x="75" y="62"/>
                  </a:cubicBezTo>
                  <a:cubicBezTo>
                    <a:pt x="75" y="80"/>
                    <a:pt x="75" y="80"/>
                    <a:pt x="75" y="80"/>
                  </a:cubicBezTo>
                  <a:cubicBezTo>
                    <a:pt x="74" y="81"/>
                    <a:pt x="74" y="81"/>
                    <a:pt x="74" y="81"/>
                  </a:cubicBezTo>
                  <a:cubicBezTo>
                    <a:pt x="73" y="82"/>
                    <a:pt x="72" y="83"/>
                    <a:pt x="71" y="84"/>
                  </a:cubicBezTo>
                  <a:cubicBezTo>
                    <a:pt x="69" y="86"/>
                    <a:pt x="68" y="87"/>
                    <a:pt x="66" y="88"/>
                  </a:cubicBezTo>
                  <a:cubicBezTo>
                    <a:pt x="64" y="89"/>
                    <a:pt x="61" y="90"/>
                    <a:pt x="58" y="91"/>
                  </a:cubicBezTo>
                  <a:cubicBezTo>
                    <a:pt x="55" y="92"/>
                    <a:pt x="51" y="92"/>
                    <a:pt x="48" y="92"/>
                  </a:cubicBezTo>
                  <a:cubicBezTo>
                    <a:pt x="38" y="92"/>
                    <a:pt x="30" y="89"/>
                    <a:pt x="24" y="82"/>
                  </a:cubicBezTo>
                  <a:cubicBezTo>
                    <a:pt x="18" y="74"/>
                    <a:pt x="15" y="65"/>
                    <a:pt x="15" y="52"/>
                  </a:cubicBezTo>
                  <a:cubicBezTo>
                    <a:pt x="15" y="40"/>
                    <a:pt x="18" y="31"/>
                    <a:pt x="25" y="23"/>
                  </a:cubicBezTo>
                  <a:cubicBezTo>
                    <a:pt x="31" y="16"/>
                    <a:pt x="39" y="13"/>
                    <a:pt x="48" y="13"/>
                  </a:cubicBezTo>
                  <a:cubicBezTo>
                    <a:pt x="51" y="13"/>
                    <a:pt x="54" y="13"/>
                    <a:pt x="57" y="14"/>
                  </a:cubicBezTo>
                  <a:cubicBezTo>
                    <a:pt x="60" y="14"/>
                    <a:pt x="62" y="15"/>
                    <a:pt x="64" y="16"/>
                  </a:cubicBezTo>
                  <a:cubicBezTo>
                    <a:pt x="66" y="17"/>
                    <a:pt x="67" y="18"/>
                    <a:pt x="69" y="19"/>
                  </a:cubicBezTo>
                  <a:cubicBezTo>
                    <a:pt x="71" y="21"/>
                    <a:pt x="72" y="22"/>
                    <a:pt x="73" y="23"/>
                  </a:cubicBezTo>
                  <a:cubicBezTo>
                    <a:pt x="74" y="24"/>
                    <a:pt x="74" y="25"/>
                    <a:pt x="75" y="26"/>
                  </a:cubicBezTo>
                  <a:cubicBezTo>
                    <a:pt x="76" y="27"/>
                    <a:pt x="76" y="27"/>
                    <a:pt x="76" y="27"/>
                  </a:cubicBezTo>
                  <a:cubicBezTo>
                    <a:pt x="86" y="18"/>
                    <a:pt x="86" y="18"/>
                    <a:pt x="86" y="18"/>
                  </a:cubicBezTo>
                  <a:cubicBezTo>
                    <a:pt x="77" y="6"/>
                    <a:pt x="64" y="0"/>
                    <a:pt x="48" y="0"/>
                  </a:cubicBezTo>
                  <a:cubicBezTo>
                    <a:pt x="35" y="0"/>
                    <a:pt x="23" y="4"/>
                    <a:pt x="14" y="14"/>
                  </a:cubicBezTo>
                  <a:cubicBezTo>
                    <a:pt x="4" y="24"/>
                    <a:pt x="0" y="36"/>
                    <a:pt x="0" y="52"/>
                  </a:cubicBezTo>
                  <a:cubicBezTo>
                    <a:pt x="0" y="69"/>
                    <a:pt x="4" y="82"/>
                    <a:pt x="13" y="91"/>
                  </a:cubicBezTo>
                  <a:cubicBezTo>
                    <a:pt x="21" y="101"/>
                    <a:pt x="32" y="106"/>
                    <a:pt x="45" y="106"/>
                  </a:cubicBezTo>
                  <a:cubicBezTo>
                    <a:pt x="50" y="106"/>
                    <a:pt x="54" y="105"/>
                    <a:pt x="57" y="104"/>
                  </a:cubicBezTo>
                  <a:cubicBezTo>
                    <a:pt x="61" y="103"/>
                    <a:pt x="64" y="102"/>
                    <a:pt x="66" y="101"/>
                  </a:cubicBezTo>
                  <a:cubicBezTo>
                    <a:pt x="69" y="100"/>
                    <a:pt x="71" y="99"/>
                    <a:pt x="73" y="97"/>
                  </a:cubicBezTo>
                  <a:cubicBezTo>
                    <a:pt x="75" y="95"/>
                    <a:pt x="76" y="94"/>
                    <a:pt x="76" y="94"/>
                  </a:cubicBezTo>
                  <a:cubicBezTo>
                    <a:pt x="77" y="93"/>
                    <a:pt x="77" y="93"/>
                    <a:pt x="78" y="92"/>
                  </a:cubicBezTo>
                  <a:cubicBezTo>
                    <a:pt x="79" y="104"/>
                    <a:pt x="79" y="104"/>
                    <a:pt x="79" y="104"/>
                  </a:cubicBezTo>
                  <a:cubicBezTo>
                    <a:pt x="89" y="104"/>
                    <a:pt x="89" y="104"/>
                    <a:pt x="89" y="104"/>
                  </a:cubicBezTo>
                  <a:cubicBezTo>
                    <a:pt x="89" y="51"/>
                    <a:pt x="89" y="51"/>
                    <a:pt x="89" y="51"/>
                  </a:cubicBezTo>
                  <a:cubicBezTo>
                    <a:pt x="50" y="51"/>
                    <a:pt x="50" y="51"/>
                    <a:pt x="50" y="51"/>
                  </a:cubicBezTo>
                  <a:lnTo>
                    <a:pt x="50" y="62"/>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7">
              <a:extLst>
                <a:ext uri="{FF2B5EF4-FFF2-40B4-BE49-F238E27FC236}">
                  <a16:creationId xmlns:a16="http://schemas.microsoft.com/office/drawing/2014/main" id="{B0DBDE80-DF7D-4696-AE00-4FF472F4B043}"/>
                </a:ext>
              </a:extLst>
            </p:cNvPr>
            <p:cNvSpPr>
              <a:spLocks/>
            </p:cNvSpPr>
            <p:nvPr/>
          </p:nvSpPr>
          <p:spPr bwMode="gray">
            <a:xfrm>
              <a:off x="1246188" y="436563"/>
              <a:ext cx="34925" cy="63500"/>
            </a:xfrm>
            <a:custGeom>
              <a:avLst/>
              <a:gdLst>
                <a:gd name="T0" fmla="*/ 23 w 43"/>
                <a:gd name="T1" fmla="*/ 5 h 77"/>
                <a:gd name="T2" fmla="*/ 14 w 43"/>
                <a:gd name="T3" fmla="*/ 17 h 77"/>
                <a:gd name="T4" fmla="*/ 13 w 43"/>
                <a:gd name="T5" fmla="*/ 2 h 77"/>
                <a:gd name="T6" fmla="*/ 0 w 43"/>
                <a:gd name="T7" fmla="*/ 2 h 77"/>
                <a:gd name="T8" fmla="*/ 0 w 43"/>
                <a:gd name="T9" fmla="*/ 77 h 77"/>
                <a:gd name="T10" fmla="*/ 14 w 43"/>
                <a:gd name="T11" fmla="*/ 77 h 77"/>
                <a:gd name="T12" fmla="*/ 14 w 43"/>
                <a:gd name="T13" fmla="*/ 35 h 77"/>
                <a:gd name="T14" fmla="*/ 24 w 43"/>
                <a:gd name="T15" fmla="*/ 18 h 77"/>
                <a:gd name="T16" fmla="*/ 35 w 43"/>
                <a:gd name="T17" fmla="*/ 14 h 77"/>
                <a:gd name="T18" fmla="*/ 41 w 43"/>
                <a:gd name="T19" fmla="*/ 15 h 77"/>
                <a:gd name="T20" fmla="*/ 43 w 43"/>
                <a:gd name="T21" fmla="*/ 1 h 77"/>
                <a:gd name="T22" fmla="*/ 37 w 43"/>
                <a:gd name="T23" fmla="*/ 0 h 77"/>
                <a:gd name="T24" fmla="*/ 23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3" y="5"/>
                  </a:moveTo>
                  <a:cubicBezTo>
                    <a:pt x="19" y="8"/>
                    <a:pt x="16" y="12"/>
                    <a:pt x="14" y="17"/>
                  </a:cubicBezTo>
                  <a:cubicBezTo>
                    <a:pt x="13" y="2"/>
                    <a:pt x="13" y="2"/>
                    <a:pt x="13" y="2"/>
                  </a:cubicBezTo>
                  <a:cubicBezTo>
                    <a:pt x="0" y="2"/>
                    <a:pt x="0" y="2"/>
                    <a:pt x="0" y="2"/>
                  </a:cubicBezTo>
                  <a:cubicBezTo>
                    <a:pt x="0" y="77"/>
                    <a:pt x="0" y="77"/>
                    <a:pt x="0" y="77"/>
                  </a:cubicBezTo>
                  <a:cubicBezTo>
                    <a:pt x="14" y="77"/>
                    <a:pt x="14" y="77"/>
                    <a:pt x="14" y="77"/>
                  </a:cubicBezTo>
                  <a:cubicBezTo>
                    <a:pt x="14" y="35"/>
                    <a:pt x="14" y="35"/>
                    <a:pt x="14" y="35"/>
                  </a:cubicBezTo>
                  <a:cubicBezTo>
                    <a:pt x="15" y="27"/>
                    <a:pt x="19" y="22"/>
                    <a:pt x="24" y="18"/>
                  </a:cubicBezTo>
                  <a:cubicBezTo>
                    <a:pt x="28" y="16"/>
                    <a:pt x="31" y="14"/>
                    <a:pt x="35" y="14"/>
                  </a:cubicBezTo>
                  <a:cubicBezTo>
                    <a:pt x="37" y="14"/>
                    <a:pt x="39" y="15"/>
                    <a:pt x="41" y="15"/>
                  </a:cubicBezTo>
                  <a:cubicBezTo>
                    <a:pt x="43" y="1"/>
                    <a:pt x="43" y="1"/>
                    <a:pt x="43" y="1"/>
                  </a:cubicBezTo>
                  <a:cubicBezTo>
                    <a:pt x="37" y="0"/>
                    <a:pt x="37" y="0"/>
                    <a:pt x="37" y="0"/>
                  </a:cubicBezTo>
                  <a:cubicBezTo>
                    <a:pt x="32" y="0"/>
                    <a:pt x="27" y="2"/>
                    <a:pt x="23" y="5"/>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8">
              <a:extLst>
                <a:ext uri="{FF2B5EF4-FFF2-40B4-BE49-F238E27FC236}">
                  <a16:creationId xmlns:a16="http://schemas.microsoft.com/office/drawing/2014/main" id="{EDAEE8C0-239A-4F5F-A01A-65BD5D44AA19}"/>
                </a:ext>
              </a:extLst>
            </p:cNvPr>
            <p:cNvSpPr>
              <a:spLocks noEditPoints="1"/>
            </p:cNvSpPr>
            <p:nvPr/>
          </p:nvSpPr>
          <p:spPr bwMode="gray">
            <a:xfrm>
              <a:off x="1284288" y="438150"/>
              <a:ext cx="60325" cy="63500"/>
            </a:xfrm>
            <a:custGeom>
              <a:avLst/>
              <a:gdLst>
                <a:gd name="T0" fmla="*/ 36 w 72"/>
                <a:gd name="T1" fmla="*/ 0 h 78"/>
                <a:gd name="T2" fmla="*/ 10 w 72"/>
                <a:gd name="T3" fmla="*/ 10 h 78"/>
                <a:gd name="T4" fmla="*/ 0 w 72"/>
                <a:gd name="T5" fmla="*/ 39 h 78"/>
                <a:gd name="T6" fmla="*/ 10 w 72"/>
                <a:gd name="T7" fmla="*/ 67 h 78"/>
                <a:gd name="T8" fmla="*/ 36 w 72"/>
                <a:gd name="T9" fmla="*/ 78 h 78"/>
                <a:gd name="T10" fmla="*/ 62 w 72"/>
                <a:gd name="T11" fmla="*/ 67 h 78"/>
                <a:gd name="T12" fmla="*/ 72 w 72"/>
                <a:gd name="T13" fmla="*/ 39 h 78"/>
                <a:gd name="T14" fmla="*/ 62 w 72"/>
                <a:gd name="T15" fmla="*/ 10 h 78"/>
                <a:gd name="T16" fmla="*/ 36 w 72"/>
                <a:gd name="T17" fmla="*/ 0 h 78"/>
                <a:gd name="T18" fmla="*/ 52 w 72"/>
                <a:gd name="T19" fmla="*/ 59 h 78"/>
                <a:gd name="T20" fmla="*/ 36 w 72"/>
                <a:gd name="T21" fmla="*/ 66 h 78"/>
                <a:gd name="T22" fmla="*/ 20 w 72"/>
                <a:gd name="T23" fmla="*/ 59 h 78"/>
                <a:gd name="T24" fmla="*/ 15 w 72"/>
                <a:gd name="T25" fmla="*/ 39 h 78"/>
                <a:gd name="T26" fmla="*/ 20 w 72"/>
                <a:gd name="T27" fmla="*/ 19 h 78"/>
                <a:gd name="T28" fmla="*/ 36 w 72"/>
                <a:gd name="T29" fmla="*/ 11 h 78"/>
                <a:gd name="T30" fmla="*/ 52 w 72"/>
                <a:gd name="T31" fmla="*/ 19 h 78"/>
                <a:gd name="T32" fmla="*/ 57 w 72"/>
                <a:gd name="T33" fmla="*/ 39 h 78"/>
                <a:gd name="T34" fmla="*/ 52 w 72"/>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78">
                  <a:moveTo>
                    <a:pt x="36" y="0"/>
                  </a:moveTo>
                  <a:cubicBezTo>
                    <a:pt x="25" y="0"/>
                    <a:pt x="16" y="3"/>
                    <a:pt x="10" y="10"/>
                  </a:cubicBezTo>
                  <a:cubicBezTo>
                    <a:pt x="3" y="17"/>
                    <a:pt x="0" y="27"/>
                    <a:pt x="0" y="39"/>
                  </a:cubicBezTo>
                  <a:cubicBezTo>
                    <a:pt x="0" y="51"/>
                    <a:pt x="3" y="60"/>
                    <a:pt x="10" y="67"/>
                  </a:cubicBezTo>
                  <a:cubicBezTo>
                    <a:pt x="16" y="74"/>
                    <a:pt x="25" y="78"/>
                    <a:pt x="36" y="78"/>
                  </a:cubicBezTo>
                  <a:cubicBezTo>
                    <a:pt x="47" y="78"/>
                    <a:pt x="56" y="74"/>
                    <a:pt x="62" y="67"/>
                  </a:cubicBezTo>
                  <a:cubicBezTo>
                    <a:pt x="69" y="60"/>
                    <a:pt x="72" y="51"/>
                    <a:pt x="72" y="39"/>
                  </a:cubicBezTo>
                  <a:cubicBezTo>
                    <a:pt x="72" y="27"/>
                    <a:pt x="69" y="17"/>
                    <a:pt x="62"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0" y="19"/>
                  </a:cubicBezTo>
                  <a:cubicBezTo>
                    <a:pt x="24" y="14"/>
                    <a:pt x="29" y="11"/>
                    <a:pt x="36" y="11"/>
                  </a:cubicBezTo>
                  <a:cubicBezTo>
                    <a:pt x="43" y="11"/>
                    <a:pt x="48" y="14"/>
                    <a:pt x="52" y="19"/>
                  </a:cubicBezTo>
                  <a:cubicBezTo>
                    <a:pt x="56" y="24"/>
                    <a:pt x="57" y="30"/>
                    <a:pt x="57" y="39"/>
                  </a:cubicBezTo>
                  <a:cubicBezTo>
                    <a:pt x="57" y="47"/>
                    <a:pt x="56" y="54"/>
                    <a:pt x="52" y="59"/>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9">
              <a:extLst>
                <a:ext uri="{FF2B5EF4-FFF2-40B4-BE49-F238E27FC236}">
                  <a16:creationId xmlns:a16="http://schemas.microsoft.com/office/drawing/2014/main" id="{A4E68502-6F50-4E7B-AF1B-50A9EB649BDA}"/>
                </a:ext>
              </a:extLst>
            </p:cNvPr>
            <p:cNvSpPr>
              <a:spLocks/>
            </p:cNvSpPr>
            <p:nvPr/>
          </p:nvSpPr>
          <p:spPr bwMode="gray">
            <a:xfrm>
              <a:off x="1350963" y="438150"/>
              <a:ext cx="90488" cy="61913"/>
            </a:xfrm>
            <a:custGeom>
              <a:avLst/>
              <a:gdLst>
                <a:gd name="T0" fmla="*/ 41 w 57"/>
                <a:gd name="T1" fmla="*/ 31 h 39"/>
                <a:gd name="T2" fmla="*/ 32 w 57"/>
                <a:gd name="T3" fmla="*/ 0 h 39"/>
                <a:gd name="T4" fmla="*/ 24 w 57"/>
                <a:gd name="T5" fmla="*/ 0 h 39"/>
                <a:gd name="T6" fmla="*/ 16 w 57"/>
                <a:gd name="T7" fmla="*/ 31 h 39"/>
                <a:gd name="T8" fmla="*/ 8 w 57"/>
                <a:gd name="T9" fmla="*/ 0 h 39"/>
                <a:gd name="T10" fmla="*/ 0 w 57"/>
                <a:gd name="T11" fmla="*/ 0 h 39"/>
                <a:gd name="T12" fmla="*/ 12 w 57"/>
                <a:gd name="T13" fmla="*/ 39 h 39"/>
                <a:gd name="T14" fmla="*/ 20 w 57"/>
                <a:gd name="T15" fmla="*/ 39 h 39"/>
                <a:gd name="T16" fmla="*/ 28 w 57"/>
                <a:gd name="T17" fmla="*/ 9 h 39"/>
                <a:gd name="T18" fmla="*/ 37 w 57"/>
                <a:gd name="T19" fmla="*/ 39 h 39"/>
                <a:gd name="T20" fmla="*/ 45 w 57"/>
                <a:gd name="T21" fmla="*/ 39 h 39"/>
                <a:gd name="T22" fmla="*/ 57 w 57"/>
                <a:gd name="T23" fmla="*/ 0 h 39"/>
                <a:gd name="T24" fmla="*/ 49 w 57"/>
                <a:gd name="T25" fmla="*/ 0 h 39"/>
                <a:gd name="T26" fmla="*/ 41 w 57"/>
                <a:gd name="T27" fmla="*/ 3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7" h="39">
                  <a:moveTo>
                    <a:pt x="41" y="31"/>
                  </a:moveTo>
                  <a:lnTo>
                    <a:pt x="32" y="0"/>
                  </a:lnTo>
                  <a:lnTo>
                    <a:pt x="24" y="0"/>
                  </a:lnTo>
                  <a:lnTo>
                    <a:pt x="16" y="31"/>
                  </a:lnTo>
                  <a:lnTo>
                    <a:pt x="8" y="0"/>
                  </a:lnTo>
                  <a:lnTo>
                    <a:pt x="0" y="0"/>
                  </a:lnTo>
                  <a:lnTo>
                    <a:pt x="12" y="39"/>
                  </a:lnTo>
                  <a:lnTo>
                    <a:pt x="20" y="39"/>
                  </a:lnTo>
                  <a:lnTo>
                    <a:pt x="28" y="9"/>
                  </a:lnTo>
                  <a:lnTo>
                    <a:pt x="37" y="39"/>
                  </a:lnTo>
                  <a:lnTo>
                    <a:pt x="45" y="39"/>
                  </a:lnTo>
                  <a:lnTo>
                    <a:pt x="57" y="0"/>
                  </a:lnTo>
                  <a:lnTo>
                    <a:pt x="49" y="0"/>
                  </a:lnTo>
                  <a:lnTo>
                    <a:pt x="41" y="31"/>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10">
              <a:extLst>
                <a:ext uri="{FF2B5EF4-FFF2-40B4-BE49-F238E27FC236}">
                  <a16:creationId xmlns:a16="http://schemas.microsoft.com/office/drawing/2014/main" id="{0B294D58-DE2D-4091-BE0A-48E0C4BB11EB}"/>
                </a:ext>
              </a:extLst>
            </p:cNvPr>
            <p:cNvSpPr>
              <a:spLocks/>
            </p:cNvSpPr>
            <p:nvPr/>
          </p:nvSpPr>
          <p:spPr bwMode="gray">
            <a:xfrm>
              <a:off x="1446213" y="422275"/>
              <a:ext cx="38100" cy="79375"/>
            </a:xfrm>
            <a:custGeom>
              <a:avLst/>
              <a:gdLst>
                <a:gd name="T0" fmla="*/ 26 w 46"/>
                <a:gd name="T1" fmla="*/ 0 h 97"/>
                <a:gd name="T2" fmla="*/ 13 w 46"/>
                <a:gd name="T3" fmla="*/ 0 h 97"/>
                <a:gd name="T4" fmla="*/ 11 w 46"/>
                <a:gd name="T5" fmla="*/ 20 h 97"/>
                <a:gd name="T6" fmla="*/ 0 w 46"/>
                <a:gd name="T7" fmla="*/ 20 h 97"/>
                <a:gd name="T8" fmla="*/ 0 w 46"/>
                <a:gd name="T9" fmla="*/ 31 h 97"/>
                <a:gd name="T10" fmla="*/ 11 w 46"/>
                <a:gd name="T11" fmla="*/ 31 h 97"/>
                <a:gd name="T12" fmla="*/ 11 w 46"/>
                <a:gd name="T13" fmla="*/ 72 h 97"/>
                <a:gd name="T14" fmla="*/ 16 w 46"/>
                <a:gd name="T15" fmla="*/ 91 h 97"/>
                <a:gd name="T16" fmla="*/ 32 w 46"/>
                <a:gd name="T17" fmla="*/ 97 h 97"/>
                <a:gd name="T18" fmla="*/ 46 w 46"/>
                <a:gd name="T19" fmla="*/ 95 h 97"/>
                <a:gd name="T20" fmla="*/ 44 w 46"/>
                <a:gd name="T21" fmla="*/ 84 h 97"/>
                <a:gd name="T22" fmla="*/ 36 w 46"/>
                <a:gd name="T23" fmla="*/ 85 h 97"/>
                <a:gd name="T24" fmla="*/ 28 w 46"/>
                <a:gd name="T25" fmla="*/ 82 h 97"/>
                <a:gd name="T26" fmla="*/ 26 w 46"/>
                <a:gd name="T27" fmla="*/ 70 h 97"/>
                <a:gd name="T28" fmla="*/ 26 w 46"/>
                <a:gd name="T29" fmla="*/ 31 h 97"/>
                <a:gd name="T30" fmla="*/ 46 w 46"/>
                <a:gd name="T31" fmla="*/ 31 h 97"/>
                <a:gd name="T32" fmla="*/ 46 w 46"/>
                <a:gd name="T33" fmla="*/ 20 h 97"/>
                <a:gd name="T34" fmla="*/ 26 w 46"/>
                <a:gd name="T35" fmla="*/ 20 h 97"/>
                <a:gd name="T36" fmla="*/ 26 w 46"/>
                <a:gd name="T37"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6" h="97">
                  <a:moveTo>
                    <a:pt x="26" y="0"/>
                  </a:moveTo>
                  <a:cubicBezTo>
                    <a:pt x="13" y="0"/>
                    <a:pt x="13" y="0"/>
                    <a:pt x="13" y="0"/>
                  </a:cubicBezTo>
                  <a:cubicBezTo>
                    <a:pt x="11" y="20"/>
                    <a:pt x="11" y="20"/>
                    <a:pt x="11" y="20"/>
                  </a:cubicBezTo>
                  <a:cubicBezTo>
                    <a:pt x="0" y="20"/>
                    <a:pt x="0" y="20"/>
                    <a:pt x="0" y="20"/>
                  </a:cubicBezTo>
                  <a:cubicBezTo>
                    <a:pt x="0" y="31"/>
                    <a:pt x="0" y="31"/>
                    <a:pt x="0" y="31"/>
                  </a:cubicBezTo>
                  <a:cubicBezTo>
                    <a:pt x="11" y="31"/>
                    <a:pt x="11" y="31"/>
                    <a:pt x="11" y="31"/>
                  </a:cubicBezTo>
                  <a:cubicBezTo>
                    <a:pt x="11" y="72"/>
                    <a:pt x="11" y="72"/>
                    <a:pt x="11" y="72"/>
                  </a:cubicBezTo>
                  <a:cubicBezTo>
                    <a:pt x="11" y="81"/>
                    <a:pt x="13" y="88"/>
                    <a:pt x="16" y="91"/>
                  </a:cubicBezTo>
                  <a:cubicBezTo>
                    <a:pt x="20" y="95"/>
                    <a:pt x="25" y="97"/>
                    <a:pt x="32" y="97"/>
                  </a:cubicBezTo>
                  <a:cubicBezTo>
                    <a:pt x="38" y="97"/>
                    <a:pt x="42" y="96"/>
                    <a:pt x="46" y="95"/>
                  </a:cubicBezTo>
                  <a:cubicBezTo>
                    <a:pt x="44" y="84"/>
                    <a:pt x="44" y="84"/>
                    <a:pt x="44" y="84"/>
                  </a:cubicBezTo>
                  <a:cubicBezTo>
                    <a:pt x="42" y="85"/>
                    <a:pt x="39" y="85"/>
                    <a:pt x="36" y="85"/>
                  </a:cubicBezTo>
                  <a:cubicBezTo>
                    <a:pt x="33" y="85"/>
                    <a:pt x="30" y="84"/>
                    <a:pt x="28" y="82"/>
                  </a:cubicBezTo>
                  <a:cubicBezTo>
                    <a:pt x="27" y="80"/>
                    <a:pt x="26" y="76"/>
                    <a:pt x="26" y="70"/>
                  </a:cubicBezTo>
                  <a:cubicBezTo>
                    <a:pt x="26" y="31"/>
                    <a:pt x="26" y="31"/>
                    <a:pt x="26" y="31"/>
                  </a:cubicBezTo>
                  <a:cubicBezTo>
                    <a:pt x="46" y="31"/>
                    <a:pt x="46" y="31"/>
                    <a:pt x="46" y="31"/>
                  </a:cubicBezTo>
                  <a:cubicBezTo>
                    <a:pt x="46" y="20"/>
                    <a:pt x="46" y="20"/>
                    <a:pt x="46" y="20"/>
                  </a:cubicBezTo>
                  <a:cubicBezTo>
                    <a:pt x="26" y="20"/>
                    <a:pt x="26" y="20"/>
                    <a:pt x="26" y="20"/>
                  </a:cubicBezTo>
                  <a:lnTo>
                    <a:pt x="26" y="0"/>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11">
              <a:extLst>
                <a:ext uri="{FF2B5EF4-FFF2-40B4-BE49-F238E27FC236}">
                  <a16:creationId xmlns:a16="http://schemas.microsoft.com/office/drawing/2014/main" id="{0326E64D-04ED-4ABB-93E4-447EB91A43C8}"/>
                </a:ext>
              </a:extLst>
            </p:cNvPr>
            <p:cNvSpPr>
              <a:spLocks/>
            </p:cNvSpPr>
            <p:nvPr/>
          </p:nvSpPr>
          <p:spPr bwMode="gray">
            <a:xfrm>
              <a:off x="1497013" y="412750"/>
              <a:ext cx="52388" cy="87313"/>
            </a:xfrm>
            <a:custGeom>
              <a:avLst/>
              <a:gdLst>
                <a:gd name="T0" fmla="*/ 39 w 64"/>
                <a:gd name="T1" fmla="*/ 30 h 106"/>
                <a:gd name="T2" fmla="*/ 14 w 64"/>
                <a:gd name="T3" fmla="*/ 45 h 106"/>
                <a:gd name="T4" fmla="*/ 14 w 64"/>
                <a:gd name="T5" fmla="*/ 0 h 106"/>
                <a:gd name="T6" fmla="*/ 0 w 64"/>
                <a:gd name="T7" fmla="*/ 0 h 106"/>
                <a:gd name="T8" fmla="*/ 0 w 64"/>
                <a:gd name="T9" fmla="*/ 106 h 106"/>
                <a:gd name="T10" fmla="*/ 14 w 64"/>
                <a:gd name="T11" fmla="*/ 106 h 106"/>
                <a:gd name="T12" fmla="*/ 14 w 64"/>
                <a:gd name="T13" fmla="*/ 62 h 106"/>
                <a:gd name="T14" fmla="*/ 21 w 64"/>
                <a:gd name="T15" fmla="*/ 49 h 106"/>
                <a:gd name="T16" fmla="*/ 34 w 64"/>
                <a:gd name="T17" fmla="*/ 42 h 106"/>
                <a:gd name="T18" fmla="*/ 46 w 64"/>
                <a:gd name="T19" fmla="*/ 47 h 106"/>
                <a:gd name="T20" fmla="*/ 49 w 64"/>
                <a:gd name="T21" fmla="*/ 62 h 106"/>
                <a:gd name="T22" fmla="*/ 49 w 64"/>
                <a:gd name="T23" fmla="*/ 106 h 106"/>
                <a:gd name="T24" fmla="*/ 64 w 64"/>
                <a:gd name="T25" fmla="*/ 106 h 106"/>
                <a:gd name="T26" fmla="*/ 64 w 64"/>
                <a:gd name="T27" fmla="*/ 58 h 106"/>
                <a:gd name="T28" fmla="*/ 57 w 64"/>
                <a:gd name="T29" fmla="*/ 37 h 106"/>
                <a:gd name="T30" fmla="*/ 39 w 64"/>
                <a:gd name="T31" fmla="*/ 3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4" h="106">
                  <a:moveTo>
                    <a:pt x="39" y="30"/>
                  </a:moveTo>
                  <a:cubicBezTo>
                    <a:pt x="29" y="30"/>
                    <a:pt x="20" y="35"/>
                    <a:pt x="14" y="45"/>
                  </a:cubicBezTo>
                  <a:cubicBezTo>
                    <a:pt x="14" y="0"/>
                    <a:pt x="14" y="0"/>
                    <a:pt x="14" y="0"/>
                  </a:cubicBezTo>
                  <a:cubicBezTo>
                    <a:pt x="0" y="0"/>
                    <a:pt x="0" y="0"/>
                    <a:pt x="0" y="0"/>
                  </a:cubicBezTo>
                  <a:cubicBezTo>
                    <a:pt x="0" y="106"/>
                    <a:pt x="0" y="106"/>
                    <a:pt x="0" y="106"/>
                  </a:cubicBezTo>
                  <a:cubicBezTo>
                    <a:pt x="14" y="106"/>
                    <a:pt x="14" y="106"/>
                    <a:pt x="14" y="106"/>
                  </a:cubicBezTo>
                  <a:cubicBezTo>
                    <a:pt x="14" y="62"/>
                    <a:pt x="14" y="62"/>
                    <a:pt x="14" y="62"/>
                  </a:cubicBezTo>
                  <a:cubicBezTo>
                    <a:pt x="15" y="57"/>
                    <a:pt x="17" y="53"/>
                    <a:pt x="21" y="49"/>
                  </a:cubicBezTo>
                  <a:cubicBezTo>
                    <a:pt x="25" y="44"/>
                    <a:pt x="29" y="42"/>
                    <a:pt x="34" y="42"/>
                  </a:cubicBezTo>
                  <a:cubicBezTo>
                    <a:pt x="40" y="42"/>
                    <a:pt x="44" y="44"/>
                    <a:pt x="46" y="47"/>
                  </a:cubicBezTo>
                  <a:cubicBezTo>
                    <a:pt x="48" y="50"/>
                    <a:pt x="49" y="55"/>
                    <a:pt x="49" y="62"/>
                  </a:cubicBezTo>
                  <a:cubicBezTo>
                    <a:pt x="49" y="106"/>
                    <a:pt x="49" y="106"/>
                    <a:pt x="49" y="106"/>
                  </a:cubicBezTo>
                  <a:cubicBezTo>
                    <a:pt x="64" y="106"/>
                    <a:pt x="64" y="106"/>
                    <a:pt x="64" y="106"/>
                  </a:cubicBezTo>
                  <a:cubicBezTo>
                    <a:pt x="64" y="58"/>
                    <a:pt x="64" y="58"/>
                    <a:pt x="64" y="58"/>
                  </a:cubicBezTo>
                  <a:cubicBezTo>
                    <a:pt x="64" y="48"/>
                    <a:pt x="62" y="41"/>
                    <a:pt x="57" y="37"/>
                  </a:cubicBezTo>
                  <a:cubicBezTo>
                    <a:pt x="53" y="32"/>
                    <a:pt x="47" y="30"/>
                    <a:pt x="39" y="30"/>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12">
              <a:extLst>
                <a:ext uri="{FF2B5EF4-FFF2-40B4-BE49-F238E27FC236}">
                  <a16:creationId xmlns:a16="http://schemas.microsoft.com/office/drawing/2014/main" id="{B424A6A0-9FD6-41E0-A6B5-44DACE49A6D3}"/>
                </a:ext>
              </a:extLst>
            </p:cNvPr>
            <p:cNvSpPr>
              <a:spLocks noEditPoints="1"/>
            </p:cNvSpPr>
            <p:nvPr/>
          </p:nvSpPr>
          <p:spPr bwMode="gray">
            <a:xfrm>
              <a:off x="1581151" y="415925"/>
              <a:ext cx="77788" cy="84138"/>
            </a:xfrm>
            <a:custGeom>
              <a:avLst/>
              <a:gdLst>
                <a:gd name="T0" fmla="*/ 20 w 49"/>
                <a:gd name="T1" fmla="*/ 0 h 53"/>
                <a:gd name="T2" fmla="*/ 0 w 49"/>
                <a:gd name="T3" fmla="*/ 53 h 53"/>
                <a:gd name="T4" fmla="*/ 8 w 49"/>
                <a:gd name="T5" fmla="*/ 53 h 53"/>
                <a:gd name="T6" fmla="*/ 13 w 49"/>
                <a:gd name="T7" fmla="*/ 40 h 53"/>
                <a:gd name="T8" fmla="*/ 36 w 49"/>
                <a:gd name="T9" fmla="*/ 40 h 53"/>
                <a:gd name="T10" fmla="*/ 40 w 49"/>
                <a:gd name="T11" fmla="*/ 53 h 53"/>
                <a:gd name="T12" fmla="*/ 49 w 49"/>
                <a:gd name="T13" fmla="*/ 53 h 53"/>
                <a:gd name="T14" fmla="*/ 29 w 49"/>
                <a:gd name="T15" fmla="*/ 0 h 53"/>
                <a:gd name="T16" fmla="*/ 20 w 49"/>
                <a:gd name="T17" fmla="*/ 0 h 53"/>
                <a:gd name="T18" fmla="*/ 15 w 49"/>
                <a:gd name="T19" fmla="*/ 34 h 53"/>
                <a:gd name="T20" fmla="*/ 24 w 49"/>
                <a:gd name="T21" fmla="*/ 7 h 53"/>
                <a:gd name="T22" fmla="*/ 34 w 49"/>
                <a:gd name="T23" fmla="*/ 34 h 53"/>
                <a:gd name="T24" fmla="*/ 15 w 49"/>
                <a:gd name="T25" fmla="*/ 34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3">
                  <a:moveTo>
                    <a:pt x="20" y="0"/>
                  </a:moveTo>
                  <a:lnTo>
                    <a:pt x="0" y="53"/>
                  </a:lnTo>
                  <a:lnTo>
                    <a:pt x="8" y="53"/>
                  </a:lnTo>
                  <a:lnTo>
                    <a:pt x="13" y="40"/>
                  </a:lnTo>
                  <a:lnTo>
                    <a:pt x="36" y="40"/>
                  </a:lnTo>
                  <a:lnTo>
                    <a:pt x="40" y="53"/>
                  </a:lnTo>
                  <a:lnTo>
                    <a:pt x="49" y="53"/>
                  </a:lnTo>
                  <a:lnTo>
                    <a:pt x="29" y="0"/>
                  </a:lnTo>
                  <a:lnTo>
                    <a:pt x="20" y="0"/>
                  </a:lnTo>
                  <a:close/>
                  <a:moveTo>
                    <a:pt x="15" y="34"/>
                  </a:moveTo>
                  <a:lnTo>
                    <a:pt x="24" y="7"/>
                  </a:lnTo>
                  <a:lnTo>
                    <a:pt x="34" y="34"/>
                  </a:lnTo>
                  <a:lnTo>
                    <a:pt x="15" y="34"/>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14">
              <a:extLst>
                <a:ext uri="{FF2B5EF4-FFF2-40B4-BE49-F238E27FC236}">
                  <a16:creationId xmlns:a16="http://schemas.microsoft.com/office/drawing/2014/main" id="{0B3F0C38-DC97-4CD1-984E-7572735440BF}"/>
                </a:ext>
              </a:extLst>
            </p:cNvPr>
            <p:cNvSpPr>
              <a:spLocks noEditPoints="1"/>
            </p:cNvSpPr>
            <p:nvPr/>
          </p:nvSpPr>
          <p:spPr bwMode="gray">
            <a:xfrm>
              <a:off x="1663701" y="412750"/>
              <a:ext cx="58738" cy="88900"/>
            </a:xfrm>
            <a:custGeom>
              <a:avLst/>
              <a:gdLst>
                <a:gd name="T0" fmla="*/ 57 w 71"/>
                <a:gd name="T1" fmla="*/ 43 h 108"/>
                <a:gd name="T2" fmla="*/ 55 w 71"/>
                <a:gd name="T3" fmla="*/ 40 h 108"/>
                <a:gd name="T4" fmla="*/ 51 w 71"/>
                <a:gd name="T5" fmla="*/ 36 h 108"/>
                <a:gd name="T6" fmla="*/ 43 w 71"/>
                <a:gd name="T7" fmla="*/ 31 h 108"/>
                <a:gd name="T8" fmla="*/ 33 w 71"/>
                <a:gd name="T9" fmla="*/ 30 h 108"/>
                <a:gd name="T10" fmla="*/ 9 w 71"/>
                <a:gd name="T11" fmla="*/ 41 h 108"/>
                <a:gd name="T12" fmla="*/ 0 w 71"/>
                <a:gd name="T13" fmla="*/ 69 h 108"/>
                <a:gd name="T14" fmla="*/ 8 w 71"/>
                <a:gd name="T15" fmla="*/ 97 h 108"/>
                <a:gd name="T16" fmla="*/ 32 w 71"/>
                <a:gd name="T17" fmla="*/ 108 h 108"/>
                <a:gd name="T18" fmla="*/ 37 w 71"/>
                <a:gd name="T19" fmla="*/ 107 h 108"/>
                <a:gd name="T20" fmla="*/ 42 w 71"/>
                <a:gd name="T21" fmla="*/ 106 h 108"/>
                <a:gd name="T22" fmla="*/ 46 w 71"/>
                <a:gd name="T23" fmla="*/ 104 h 108"/>
                <a:gd name="T24" fmla="*/ 49 w 71"/>
                <a:gd name="T25" fmla="*/ 103 h 108"/>
                <a:gd name="T26" fmla="*/ 52 w 71"/>
                <a:gd name="T27" fmla="*/ 100 h 108"/>
                <a:gd name="T28" fmla="*/ 54 w 71"/>
                <a:gd name="T29" fmla="*/ 98 h 108"/>
                <a:gd name="T30" fmla="*/ 55 w 71"/>
                <a:gd name="T31" fmla="*/ 97 h 108"/>
                <a:gd name="T32" fmla="*/ 56 w 71"/>
                <a:gd name="T33" fmla="*/ 95 h 108"/>
                <a:gd name="T34" fmla="*/ 57 w 71"/>
                <a:gd name="T35" fmla="*/ 95 h 108"/>
                <a:gd name="T36" fmla="*/ 59 w 71"/>
                <a:gd name="T37" fmla="*/ 106 h 108"/>
                <a:gd name="T38" fmla="*/ 71 w 71"/>
                <a:gd name="T39" fmla="*/ 106 h 108"/>
                <a:gd name="T40" fmla="*/ 71 w 71"/>
                <a:gd name="T41" fmla="*/ 0 h 108"/>
                <a:gd name="T42" fmla="*/ 57 w 71"/>
                <a:gd name="T43" fmla="*/ 0 h 108"/>
                <a:gd name="T44" fmla="*/ 57 w 71"/>
                <a:gd name="T45" fmla="*/ 43 h 108"/>
                <a:gd name="T46" fmla="*/ 51 w 71"/>
                <a:gd name="T47" fmla="*/ 88 h 108"/>
                <a:gd name="T48" fmla="*/ 36 w 71"/>
                <a:gd name="T49" fmla="*/ 96 h 108"/>
                <a:gd name="T50" fmla="*/ 20 w 71"/>
                <a:gd name="T51" fmla="*/ 88 h 108"/>
                <a:gd name="T52" fmla="*/ 15 w 71"/>
                <a:gd name="T53" fmla="*/ 68 h 108"/>
                <a:gd name="T54" fmla="*/ 21 w 71"/>
                <a:gd name="T55" fmla="*/ 49 h 108"/>
                <a:gd name="T56" fmla="*/ 36 w 71"/>
                <a:gd name="T57" fmla="*/ 41 h 108"/>
                <a:gd name="T58" fmla="*/ 51 w 71"/>
                <a:gd name="T59" fmla="*/ 49 h 108"/>
                <a:gd name="T60" fmla="*/ 57 w 71"/>
                <a:gd name="T61" fmla="*/ 68 h 108"/>
                <a:gd name="T62" fmla="*/ 51 w 71"/>
                <a:gd name="T63" fmla="*/ 8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1" h="108">
                  <a:moveTo>
                    <a:pt x="57" y="43"/>
                  </a:moveTo>
                  <a:cubicBezTo>
                    <a:pt x="56" y="42"/>
                    <a:pt x="56" y="41"/>
                    <a:pt x="55" y="40"/>
                  </a:cubicBezTo>
                  <a:cubicBezTo>
                    <a:pt x="54" y="39"/>
                    <a:pt x="53" y="38"/>
                    <a:pt x="51" y="36"/>
                  </a:cubicBezTo>
                  <a:cubicBezTo>
                    <a:pt x="49" y="34"/>
                    <a:pt x="46" y="33"/>
                    <a:pt x="43" y="31"/>
                  </a:cubicBezTo>
                  <a:cubicBezTo>
                    <a:pt x="40" y="30"/>
                    <a:pt x="37" y="30"/>
                    <a:pt x="33" y="30"/>
                  </a:cubicBezTo>
                  <a:cubicBezTo>
                    <a:pt x="23" y="30"/>
                    <a:pt x="15" y="33"/>
                    <a:pt x="9" y="41"/>
                  </a:cubicBezTo>
                  <a:cubicBezTo>
                    <a:pt x="3" y="48"/>
                    <a:pt x="0" y="57"/>
                    <a:pt x="0" y="69"/>
                  </a:cubicBezTo>
                  <a:cubicBezTo>
                    <a:pt x="0" y="80"/>
                    <a:pt x="3" y="90"/>
                    <a:pt x="8" y="97"/>
                  </a:cubicBezTo>
                  <a:cubicBezTo>
                    <a:pt x="14" y="104"/>
                    <a:pt x="22" y="108"/>
                    <a:pt x="32" y="108"/>
                  </a:cubicBezTo>
                  <a:cubicBezTo>
                    <a:pt x="34" y="108"/>
                    <a:pt x="35" y="108"/>
                    <a:pt x="37" y="107"/>
                  </a:cubicBezTo>
                  <a:cubicBezTo>
                    <a:pt x="39" y="107"/>
                    <a:pt x="41" y="107"/>
                    <a:pt x="42" y="106"/>
                  </a:cubicBezTo>
                  <a:cubicBezTo>
                    <a:pt x="43" y="106"/>
                    <a:pt x="45" y="105"/>
                    <a:pt x="46" y="104"/>
                  </a:cubicBezTo>
                  <a:cubicBezTo>
                    <a:pt x="47" y="104"/>
                    <a:pt x="48" y="103"/>
                    <a:pt x="49" y="103"/>
                  </a:cubicBezTo>
                  <a:cubicBezTo>
                    <a:pt x="50" y="102"/>
                    <a:pt x="51" y="101"/>
                    <a:pt x="52" y="100"/>
                  </a:cubicBezTo>
                  <a:cubicBezTo>
                    <a:pt x="53" y="100"/>
                    <a:pt x="53" y="99"/>
                    <a:pt x="54" y="98"/>
                  </a:cubicBezTo>
                  <a:cubicBezTo>
                    <a:pt x="54" y="98"/>
                    <a:pt x="55" y="97"/>
                    <a:pt x="55" y="97"/>
                  </a:cubicBezTo>
                  <a:cubicBezTo>
                    <a:pt x="56" y="96"/>
                    <a:pt x="56" y="96"/>
                    <a:pt x="56" y="95"/>
                  </a:cubicBezTo>
                  <a:cubicBezTo>
                    <a:pt x="57" y="95"/>
                    <a:pt x="57" y="95"/>
                    <a:pt x="57" y="95"/>
                  </a:cubicBezTo>
                  <a:cubicBezTo>
                    <a:pt x="59" y="106"/>
                    <a:pt x="59" y="106"/>
                    <a:pt x="59" y="106"/>
                  </a:cubicBezTo>
                  <a:cubicBezTo>
                    <a:pt x="71" y="106"/>
                    <a:pt x="71" y="106"/>
                    <a:pt x="71" y="106"/>
                  </a:cubicBezTo>
                  <a:cubicBezTo>
                    <a:pt x="71" y="0"/>
                    <a:pt x="71" y="0"/>
                    <a:pt x="71" y="0"/>
                  </a:cubicBezTo>
                  <a:cubicBezTo>
                    <a:pt x="57" y="0"/>
                    <a:pt x="57" y="0"/>
                    <a:pt x="57" y="0"/>
                  </a:cubicBezTo>
                  <a:lnTo>
                    <a:pt x="57" y="43"/>
                  </a:lnTo>
                  <a:close/>
                  <a:moveTo>
                    <a:pt x="51" y="88"/>
                  </a:moveTo>
                  <a:cubicBezTo>
                    <a:pt x="47" y="93"/>
                    <a:pt x="42" y="96"/>
                    <a:pt x="36" y="96"/>
                  </a:cubicBezTo>
                  <a:cubicBezTo>
                    <a:pt x="29" y="96"/>
                    <a:pt x="24" y="93"/>
                    <a:pt x="20" y="88"/>
                  </a:cubicBezTo>
                  <a:cubicBezTo>
                    <a:pt x="17" y="83"/>
                    <a:pt x="15" y="76"/>
                    <a:pt x="15" y="68"/>
                  </a:cubicBezTo>
                  <a:cubicBezTo>
                    <a:pt x="15" y="61"/>
                    <a:pt x="17" y="54"/>
                    <a:pt x="21" y="49"/>
                  </a:cubicBezTo>
                  <a:cubicBezTo>
                    <a:pt x="25" y="44"/>
                    <a:pt x="30" y="41"/>
                    <a:pt x="36" y="41"/>
                  </a:cubicBezTo>
                  <a:cubicBezTo>
                    <a:pt x="43" y="41"/>
                    <a:pt x="48" y="44"/>
                    <a:pt x="51" y="49"/>
                  </a:cubicBezTo>
                  <a:cubicBezTo>
                    <a:pt x="55" y="54"/>
                    <a:pt x="57" y="61"/>
                    <a:pt x="57" y="68"/>
                  </a:cubicBezTo>
                  <a:cubicBezTo>
                    <a:pt x="57" y="76"/>
                    <a:pt x="55" y="83"/>
                    <a:pt x="51" y="88"/>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15">
              <a:extLst>
                <a:ext uri="{FF2B5EF4-FFF2-40B4-BE49-F238E27FC236}">
                  <a16:creationId xmlns:a16="http://schemas.microsoft.com/office/drawing/2014/main" id="{6350261F-44E5-4C95-AA87-2DB3FC7643F6}"/>
                </a:ext>
              </a:extLst>
            </p:cNvPr>
            <p:cNvSpPr>
              <a:spLocks/>
            </p:cNvSpPr>
            <p:nvPr/>
          </p:nvSpPr>
          <p:spPr bwMode="gray">
            <a:xfrm>
              <a:off x="1733551" y="438150"/>
              <a:ext cx="60325" cy="61913"/>
            </a:xfrm>
            <a:custGeom>
              <a:avLst/>
              <a:gdLst>
                <a:gd name="T0" fmla="*/ 18 w 38"/>
                <a:gd name="T1" fmla="*/ 32 h 39"/>
                <a:gd name="T2" fmla="*/ 8 w 38"/>
                <a:gd name="T3" fmla="*/ 0 h 39"/>
                <a:gd name="T4" fmla="*/ 0 w 38"/>
                <a:gd name="T5" fmla="*/ 0 h 39"/>
                <a:gd name="T6" fmla="*/ 15 w 38"/>
                <a:gd name="T7" fmla="*/ 39 h 39"/>
                <a:gd name="T8" fmla="*/ 23 w 38"/>
                <a:gd name="T9" fmla="*/ 39 h 39"/>
                <a:gd name="T10" fmla="*/ 38 w 38"/>
                <a:gd name="T11" fmla="*/ 0 h 39"/>
                <a:gd name="T12" fmla="*/ 29 w 38"/>
                <a:gd name="T13" fmla="*/ 0 h 39"/>
                <a:gd name="T14" fmla="*/ 18 w 38"/>
                <a:gd name="T15" fmla="*/ 32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39">
                  <a:moveTo>
                    <a:pt x="18" y="32"/>
                  </a:moveTo>
                  <a:lnTo>
                    <a:pt x="8" y="0"/>
                  </a:lnTo>
                  <a:lnTo>
                    <a:pt x="0" y="0"/>
                  </a:lnTo>
                  <a:lnTo>
                    <a:pt x="15" y="39"/>
                  </a:lnTo>
                  <a:lnTo>
                    <a:pt x="23" y="39"/>
                  </a:lnTo>
                  <a:lnTo>
                    <a:pt x="38" y="0"/>
                  </a:lnTo>
                  <a:lnTo>
                    <a:pt x="29" y="0"/>
                  </a:lnTo>
                  <a:lnTo>
                    <a:pt x="18" y="32"/>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16">
              <a:extLst>
                <a:ext uri="{FF2B5EF4-FFF2-40B4-BE49-F238E27FC236}">
                  <a16:creationId xmlns:a16="http://schemas.microsoft.com/office/drawing/2014/main" id="{5AB7FC7D-55F6-4FAD-8462-71A4B9753438}"/>
                </a:ext>
              </a:extLst>
            </p:cNvPr>
            <p:cNvSpPr>
              <a:spLocks/>
            </p:cNvSpPr>
            <p:nvPr/>
          </p:nvSpPr>
          <p:spPr bwMode="gray">
            <a:xfrm>
              <a:off x="1801813" y="411163"/>
              <a:ext cx="15875" cy="14288"/>
            </a:xfrm>
            <a:custGeom>
              <a:avLst/>
              <a:gdLst>
                <a:gd name="T0" fmla="*/ 10 w 19"/>
                <a:gd name="T1" fmla="*/ 0 h 18"/>
                <a:gd name="T2" fmla="*/ 3 w 19"/>
                <a:gd name="T3" fmla="*/ 2 h 18"/>
                <a:gd name="T4" fmla="*/ 0 w 19"/>
                <a:gd name="T5" fmla="*/ 9 h 18"/>
                <a:gd name="T6" fmla="*/ 3 w 19"/>
                <a:gd name="T7" fmla="*/ 16 h 18"/>
                <a:gd name="T8" fmla="*/ 10 w 19"/>
                <a:gd name="T9" fmla="*/ 18 h 18"/>
                <a:gd name="T10" fmla="*/ 17 w 19"/>
                <a:gd name="T11" fmla="*/ 16 h 18"/>
                <a:gd name="T12" fmla="*/ 19 w 19"/>
                <a:gd name="T13" fmla="*/ 9 h 18"/>
                <a:gd name="T14" fmla="*/ 17 w 19"/>
                <a:gd name="T15" fmla="*/ 2 h 18"/>
                <a:gd name="T16" fmla="*/ 10 w 19"/>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8">
                  <a:moveTo>
                    <a:pt x="10" y="0"/>
                  </a:moveTo>
                  <a:cubicBezTo>
                    <a:pt x="7" y="0"/>
                    <a:pt x="5" y="1"/>
                    <a:pt x="3" y="2"/>
                  </a:cubicBezTo>
                  <a:cubicBezTo>
                    <a:pt x="1" y="4"/>
                    <a:pt x="0" y="7"/>
                    <a:pt x="0" y="9"/>
                  </a:cubicBezTo>
                  <a:cubicBezTo>
                    <a:pt x="0" y="12"/>
                    <a:pt x="1" y="14"/>
                    <a:pt x="3" y="16"/>
                  </a:cubicBezTo>
                  <a:cubicBezTo>
                    <a:pt x="5" y="17"/>
                    <a:pt x="7" y="18"/>
                    <a:pt x="10" y="18"/>
                  </a:cubicBezTo>
                  <a:cubicBezTo>
                    <a:pt x="13" y="18"/>
                    <a:pt x="15" y="17"/>
                    <a:pt x="17" y="16"/>
                  </a:cubicBezTo>
                  <a:cubicBezTo>
                    <a:pt x="18" y="14"/>
                    <a:pt x="19" y="12"/>
                    <a:pt x="19" y="9"/>
                  </a:cubicBezTo>
                  <a:cubicBezTo>
                    <a:pt x="19" y="6"/>
                    <a:pt x="18" y="4"/>
                    <a:pt x="17" y="2"/>
                  </a:cubicBezTo>
                  <a:cubicBezTo>
                    <a:pt x="15" y="1"/>
                    <a:pt x="12" y="0"/>
                    <a:pt x="10" y="0"/>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Rectangle 17">
              <a:extLst>
                <a:ext uri="{FF2B5EF4-FFF2-40B4-BE49-F238E27FC236}">
                  <a16:creationId xmlns:a16="http://schemas.microsoft.com/office/drawing/2014/main" id="{4BDA452B-8283-4B2A-A8D4-25BB7CF8BAAD}"/>
                </a:ext>
              </a:extLst>
            </p:cNvPr>
            <p:cNvSpPr>
              <a:spLocks noChangeArrowheads="1"/>
            </p:cNvSpPr>
            <p:nvPr/>
          </p:nvSpPr>
          <p:spPr bwMode="gray">
            <a:xfrm>
              <a:off x="1804988" y="438150"/>
              <a:ext cx="11113" cy="61913"/>
            </a:xfrm>
            <a:prstGeom prst="rect">
              <a:avLst/>
            </a:prstGeom>
            <a:solidFill>
              <a:srgbClr val="03327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18">
              <a:extLst>
                <a:ext uri="{FF2B5EF4-FFF2-40B4-BE49-F238E27FC236}">
                  <a16:creationId xmlns:a16="http://schemas.microsoft.com/office/drawing/2014/main" id="{57C01BEE-E1C7-4682-8761-33473C67DB68}"/>
                </a:ext>
              </a:extLst>
            </p:cNvPr>
            <p:cNvSpPr>
              <a:spLocks/>
            </p:cNvSpPr>
            <p:nvPr/>
          </p:nvSpPr>
          <p:spPr bwMode="gray">
            <a:xfrm>
              <a:off x="1828801" y="436563"/>
              <a:ext cx="47625" cy="65088"/>
            </a:xfrm>
            <a:custGeom>
              <a:avLst/>
              <a:gdLst>
                <a:gd name="T0" fmla="*/ 44 w 59"/>
                <a:gd name="T1" fmla="*/ 36 h 79"/>
                <a:gd name="T2" fmla="*/ 37 w 59"/>
                <a:gd name="T3" fmla="*/ 34 h 79"/>
                <a:gd name="T4" fmla="*/ 30 w 59"/>
                <a:gd name="T5" fmla="*/ 31 h 79"/>
                <a:gd name="T6" fmla="*/ 24 w 59"/>
                <a:gd name="T7" fmla="*/ 29 h 79"/>
                <a:gd name="T8" fmla="*/ 20 w 59"/>
                <a:gd name="T9" fmla="*/ 26 h 79"/>
                <a:gd name="T10" fmla="*/ 18 w 59"/>
                <a:gd name="T11" fmla="*/ 21 h 79"/>
                <a:gd name="T12" fmla="*/ 22 w 59"/>
                <a:gd name="T13" fmla="*/ 14 h 79"/>
                <a:gd name="T14" fmla="*/ 32 w 59"/>
                <a:gd name="T15" fmla="*/ 12 h 79"/>
                <a:gd name="T16" fmla="*/ 52 w 59"/>
                <a:gd name="T17" fmla="*/ 20 h 79"/>
                <a:gd name="T18" fmla="*/ 58 w 59"/>
                <a:gd name="T19" fmla="*/ 10 h 79"/>
                <a:gd name="T20" fmla="*/ 55 w 59"/>
                <a:gd name="T21" fmla="*/ 8 h 79"/>
                <a:gd name="T22" fmla="*/ 46 w 59"/>
                <a:gd name="T23" fmla="*/ 3 h 79"/>
                <a:gd name="T24" fmla="*/ 32 w 59"/>
                <a:gd name="T25" fmla="*/ 0 h 79"/>
                <a:gd name="T26" fmla="*/ 12 w 59"/>
                <a:gd name="T27" fmla="*/ 7 h 79"/>
                <a:gd name="T28" fmla="*/ 4 w 59"/>
                <a:gd name="T29" fmla="*/ 23 h 79"/>
                <a:gd name="T30" fmla="*/ 6 w 59"/>
                <a:gd name="T31" fmla="*/ 31 h 79"/>
                <a:gd name="T32" fmla="*/ 11 w 59"/>
                <a:gd name="T33" fmla="*/ 37 h 79"/>
                <a:gd name="T34" fmla="*/ 15 w 59"/>
                <a:gd name="T35" fmla="*/ 40 h 79"/>
                <a:gd name="T36" fmla="*/ 19 w 59"/>
                <a:gd name="T37" fmla="*/ 42 h 79"/>
                <a:gd name="T38" fmla="*/ 23 w 59"/>
                <a:gd name="T39" fmla="*/ 44 h 79"/>
                <a:gd name="T40" fmla="*/ 29 w 59"/>
                <a:gd name="T41" fmla="*/ 45 h 79"/>
                <a:gd name="T42" fmla="*/ 33 w 59"/>
                <a:gd name="T43" fmla="*/ 47 h 79"/>
                <a:gd name="T44" fmla="*/ 38 w 59"/>
                <a:gd name="T45" fmla="*/ 49 h 79"/>
                <a:gd name="T46" fmla="*/ 42 w 59"/>
                <a:gd name="T47" fmla="*/ 52 h 79"/>
                <a:gd name="T48" fmla="*/ 45 w 59"/>
                <a:gd name="T49" fmla="*/ 57 h 79"/>
                <a:gd name="T50" fmla="*/ 41 w 59"/>
                <a:gd name="T51" fmla="*/ 65 h 79"/>
                <a:gd name="T52" fmla="*/ 30 w 59"/>
                <a:gd name="T53" fmla="*/ 67 h 79"/>
                <a:gd name="T54" fmla="*/ 18 w 59"/>
                <a:gd name="T55" fmla="*/ 64 h 79"/>
                <a:gd name="T56" fmla="*/ 8 w 59"/>
                <a:gd name="T57" fmla="*/ 57 h 79"/>
                <a:gd name="T58" fmla="*/ 0 w 59"/>
                <a:gd name="T59" fmla="*/ 66 h 79"/>
                <a:gd name="T60" fmla="*/ 12 w 59"/>
                <a:gd name="T61" fmla="*/ 74 h 79"/>
                <a:gd name="T62" fmla="*/ 30 w 59"/>
                <a:gd name="T63" fmla="*/ 79 h 79"/>
                <a:gd name="T64" fmla="*/ 52 w 59"/>
                <a:gd name="T65" fmla="*/ 72 h 79"/>
                <a:gd name="T66" fmla="*/ 59 w 59"/>
                <a:gd name="T67" fmla="*/ 55 h 79"/>
                <a:gd name="T68" fmla="*/ 44 w 59"/>
                <a:gd name="T69" fmla="*/ 36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9" h="79">
                  <a:moveTo>
                    <a:pt x="44" y="36"/>
                  </a:moveTo>
                  <a:cubicBezTo>
                    <a:pt x="43" y="36"/>
                    <a:pt x="41" y="35"/>
                    <a:pt x="37" y="34"/>
                  </a:cubicBezTo>
                  <a:cubicBezTo>
                    <a:pt x="34" y="33"/>
                    <a:pt x="31" y="32"/>
                    <a:pt x="30" y="31"/>
                  </a:cubicBezTo>
                  <a:cubicBezTo>
                    <a:pt x="27" y="30"/>
                    <a:pt x="25" y="30"/>
                    <a:pt x="24" y="29"/>
                  </a:cubicBezTo>
                  <a:cubicBezTo>
                    <a:pt x="23" y="29"/>
                    <a:pt x="22" y="28"/>
                    <a:pt x="20" y="26"/>
                  </a:cubicBezTo>
                  <a:cubicBezTo>
                    <a:pt x="19" y="25"/>
                    <a:pt x="18" y="23"/>
                    <a:pt x="18" y="21"/>
                  </a:cubicBezTo>
                  <a:cubicBezTo>
                    <a:pt x="18" y="18"/>
                    <a:pt x="19" y="15"/>
                    <a:pt x="22" y="14"/>
                  </a:cubicBezTo>
                  <a:cubicBezTo>
                    <a:pt x="24" y="12"/>
                    <a:pt x="28" y="12"/>
                    <a:pt x="32" y="12"/>
                  </a:cubicBezTo>
                  <a:cubicBezTo>
                    <a:pt x="39" y="12"/>
                    <a:pt x="46" y="14"/>
                    <a:pt x="52" y="20"/>
                  </a:cubicBezTo>
                  <a:cubicBezTo>
                    <a:pt x="58" y="10"/>
                    <a:pt x="58" y="10"/>
                    <a:pt x="58" y="10"/>
                  </a:cubicBezTo>
                  <a:cubicBezTo>
                    <a:pt x="58" y="10"/>
                    <a:pt x="57" y="9"/>
                    <a:pt x="55" y="8"/>
                  </a:cubicBezTo>
                  <a:cubicBezTo>
                    <a:pt x="53" y="6"/>
                    <a:pt x="50" y="5"/>
                    <a:pt x="46" y="3"/>
                  </a:cubicBezTo>
                  <a:cubicBezTo>
                    <a:pt x="41" y="1"/>
                    <a:pt x="37" y="0"/>
                    <a:pt x="32" y="0"/>
                  </a:cubicBezTo>
                  <a:cubicBezTo>
                    <a:pt x="23" y="0"/>
                    <a:pt x="17" y="3"/>
                    <a:pt x="12" y="7"/>
                  </a:cubicBezTo>
                  <a:cubicBezTo>
                    <a:pt x="7" y="11"/>
                    <a:pt x="4" y="16"/>
                    <a:pt x="4" y="23"/>
                  </a:cubicBezTo>
                  <a:cubicBezTo>
                    <a:pt x="4" y="26"/>
                    <a:pt x="5" y="29"/>
                    <a:pt x="6" y="31"/>
                  </a:cubicBezTo>
                  <a:cubicBezTo>
                    <a:pt x="7" y="33"/>
                    <a:pt x="8" y="35"/>
                    <a:pt x="11" y="37"/>
                  </a:cubicBezTo>
                  <a:cubicBezTo>
                    <a:pt x="13" y="39"/>
                    <a:pt x="14" y="40"/>
                    <a:pt x="15" y="40"/>
                  </a:cubicBezTo>
                  <a:cubicBezTo>
                    <a:pt x="16" y="41"/>
                    <a:pt x="18" y="41"/>
                    <a:pt x="19" y="42"/>
                  </a:cubicBezTo>
                  <a:cubicBezTo>
                    <a:pt x="20" y="43"/>
                    <a:pt x="22" y="43"/>
                    <a:pt x="23" y="44"/>
                  </a:cubicBezTo>
                  <a:cubicBezTo>
                    <a:pt x="25" y="44"/>
                    <a:pt x="27" y="45"/>
                    <a:pt x="29" y="45"/>
                  </a:cubicBezTo>
                  <a:cubicBezTo>
                    <a:pt x="31" y="46"/>
                    <a:pt x="32" y="47"/>
                    <a:pt x="33" y="47"/>
                  </a:cubicBezTo>
                  <a:cubicBezTo>
                    <a:pt x="35" y="48"/>
                    <a:pt x="37" y="48"/>
                    <a:pt x="38" y="49"/>
                  </a:cubicBezTo>
                  <a:cubicBezTo>
                    <a:pt x="39" y="49"/>
                    <a:pt x="41" y="50"/>
                    <a:pt x="42" y="52"/>
                  </a:cubicBezTo>
                  <a:cubicBezTo>
                    <a:pt x="44" y="53"/>
                    <a:pt x="45" y="55"/>
                    <a:pt x="45" y="57"/>
                  </a:cubicBezTo>
                  <a:cubicBezTo>
                    <a:pt x="45" y="61"/>
                    <a:pt x="44" y="63"/>
                    <a:pt x="41" y="65"/>
                  </a:cubicBezTo>
                  <a:cubicBezTo>
                    <a:pt x="38" y="66"/>
                    <a:pt x="35" y="67"/>
                    <a:pt x="30" y="67"/>
                  </a:cubicBezTo>
                  <a:cubicBezTo>
                    <a:pt x="26" y="67"/>
                    <a:pt x="22" y="66"/>
                    <a:pt x="18" y="64"/>
                  </a:cubicBezTo>
                  <a:cubicBezTo>
                    <a:pt x="14" y="62"/>
                    <a:pt x="10" y="59"/>
                    <a:pt x="8" y="57"/>
                  </a:cubicBezTo>
                  <a:cubicBezTo>
                    <a:pt x="0" y="66"/>
                    <a:pt x="0" y="66"/>
                    <a:pt x="0" y="66"/>
                  </a:cubicBezTo>
                  <a:cubicBezTo>
                    <a:pt x="3" y="69"/>
                    <a:pt x="7" y="71"/>
                    <a:pt x="12" y="74"/>
                  </a:cubicBezTo>
                  <a:cubicBezTo>
                    <a:pt x="17" y="77"/>
                    <a:pt x="23" y="79"/>
                    <a:pt x="30" y="79"/>
                  </a:cubicBezTo>
                  <a:cubicBezTo>
                    <a:pt x="39" y="79"/>
                    <a:pt x="47" y="76"/>
                    <a:pt x="52" y="72"/>
                  </a:cubicBezTo>
                  <a:cubicBezTo>
                    <a:pt x="57" y="67"/>
                    <a:pt x="59" y="62"/>
                    <a:pt x="59" y="55"/>
                  </a:cubicBezTo>
                  <a:cubicBezTo>
                    <a:pt x="59" y="47"/>
                    <a:pt x="54" y="40"/>
                    <a:pt x="44" y="36"/>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19">
              <a:extLst>
                <a:ext uri="{FF2B5EF4-FFF2-40B4-BE49-F238E27FC236}">
                  <a16:creationId xmlns:a16="http://schemas.microsoft.com/office/drawing/2014/main" id="{6ADD09EB-6CBD-4B56-B289-F1F1B730C703}"/>
                </a:ext>
              </a:extLst>
            </p:cNvPr>
            <p:cNvSpPr>
              <a:spLocks/>
            </p:cNvSpPr>
            <p:nvPr/>
          </p:nvSpPr>
          <p:spPr bwMode="gray">
            <a:xfrm>
              <a:off x="1960563" y="436563"/>
              <a:ext cx="36513" cy="63500"/>
            </a:xfrm>
            <a:custGeom>
              <a:avLst/>
              <a:gdLst>
                <a:gd name="T0" fmla="*/ 24 w 43"/>
                <a:gd name="T1" fmla="*/ 5 h 77"/>
                <a:gd name="T2" fmla="*/ 15 w 43"/>
                <a:gd name="T3" fmla="*/ 17 h 77"/>
                <a:gd name="T4" fmla="*/ 14 w 43"/>
                <a:gd name="T5" fmla="*/ 2 h 77"/>
                <a:gd name="T6" fmla="*/ 0 w 43"/>
                <a:gd name="T7" fmla="*/ 2 h 77"/>
                <a:gd name="T8" fmla="*/ 0 w 43"/>
                <a:gd name="T9" fmla="*/ 77 h 77"/>
                <a:gd name="T10" fmla="*/ 15 w 43"/>
                <a:gd name="T11" fmla="*/ 77 h 77"/>
                <a:gd name="T12" fmla="*/ 15 w 43"/>
                <a:gd name="T13" fmla="*/ 35 h 77"/>
                <a:gd name="T14" fmla="*/ 25 w 43"/>
                <a:gd name="T15" fmla="*/ 18 h 77"/>
                <a:gd name="T16" fmla="*/ 35 w 43"/>
                <a:gd name="T17" fmla="*/ 14 h 77"/>
                <a:gd name="T18" fmla="*/ 41 w 43"/>
                <a:gd name="T19" fmla="*/ 15 h 77"/>
                <a:gd name="T20" fmla="*/ 43 w 43"/>
                <a:gd name="T21" fmla="*/ 1 h 77"/>
                <a:gd name="T22" fmla="*/ 37 w 43"/>
                <a:gd name="T23" fmla="*/ 0 h 77"/>
                <a:gd name="T24" fmla="*/ 24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4" y="5"/>
                  </a:moveTo>
                  <a:cubicBezTo>
                    <a:pt x="20" y="8"/>
                    <a:pt x="17" y="12"/>
                    <a:pt x="15" y="17"/>
                  </a:cubicBezTo>
                  <a:cubicBezTo>
                    <a:pt x="14" y="2"/>
                    <a:pt x="14" y="2"/>
                    <a:pt x="14" y="2"/>
                  </a:cubicBezTo>
                  <a:cubicBezTo>
                    <a:pt x="0" y="2"/>
                    <a:pt x="0" y="2"/>
                    <a:pt x="0" y="2"/>
                  </a:cubicBezTo>
                  <a:cubicBezTo>
                    <a:pt x="0" y="77"/>
                    <a:pt x="0" y="77"/>
                    <a:pt x="0" y="77"/>
                  </a:cubicBezTo>
                  <a:cubicBezTo>
                    <a:pt x="15" y="77"/>
                    <a:pt x="15" y="77"/>
                    <a:pt x="15" y="77"/>
                  </a:cubicBezTo>
                  <a:cubicBezTo>
                    <a:pt x="15" y="35"/>
                    <a:pt x="15" y="35"/>
                    <a:pt x="15" y="35"/>
                  </a:cubicBezTo>
                  <a:cubicBezTo>
                    <a:pt x="16" y="27"/>
                    <a:pt x="19" y="22"/>
                    <a:pt x="25" y="18"/>
                  </a:cubicBezTo>
                  <a:cubicBezTo>
                    <a:pt x="28" y="16"/>
                    <a:pt x="32" y="14"/>
                    <a:pt x="35" y="14"/>
                  </a:cubicBezTo>
                  <a:cubicBezTo>
                    <a:pt x="38" y="14"/>
                    <a:pt x="40" y="15"/>
                    <a:pt x="41" y="15"/>
                  </a:cubicBezTo>
                  <a:cubicBezTo>
                    <a:pt x="43" y="1"/>
                    <a:pt x="43" y="1"/>
                    <a:pt x="43" y="1"/>
                  </a:cubicBezTo>
                  <a:cubicBezTo>
                    <a:pt x="37" y="0"/>
                    <a:pt x="37" y="0"/>
                    <a:pt x="37" y="0"/>
                  </a:cubicBezTo>
                  <a:cubicBezTo>
                    <a:pt x="32" y="0"/>
                    <a:pt x="28" y="2"/>
                    <a:pt x="24" y="5"/>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0">
              <a:extLst>
                <a:ext uri="{FF2B5EF4-FFF2-40B4-BE49-F238E27FC236}">
                  <a16:creationId xmlns:a16="http://schemas.microsoft.com/office/drawing/2014/main" id="{A7F46E3E-21DB-440A-836C-161975F96448}"/>
                </a:ext>
              </a:extLst>
            </p:cNvPr>
            <p:cNvSpPr>
              <a:spLocks/>
            </p:cNvSpPr>
            <p:nvPr/>
          </p:nvSpPr>
          <p:spPr bwMode="gray">
            <a:xfrm>
              <a:off x="2000251" y="438150"/>
              <a:ext cx="58738" cy="85725"/>
            </a:xfrm>
            <a:custGeom>
              <a:avLst/>
              <a:gdLst>
                <a:gd name="T0" fmla="*/ 57 w 72"/>
                <a:gd name="T1" fmla="*/ 0 h 103"/>
                <a:gd name="T2" fmla="*/ 36 w 72"/>
                <a:gd name="T3" fmla="*/ 61 h 103"/>
                <a:gd name="T4" fmla="*/ 15 w 72"/>
                <a:gd name="T5" fmla="*/ 0 h 103"/>
                <a:gd name="T6" fmla="*/ 0 w 72"/>
                <a:gd name="T7" fmla="*/ 0 h 103"/>
                <a:gd name="T8" fmla="*/ 28 w 72"/>
                <a:gd name="T9" fmla="*/ 74 h 103"/>
                <a:gd name="T10" fmla="*/ 25 w 72"/>
                <a:gd name="T11" fmla="*/ 83 h 103"/>
                <a:gd name="T12" fmla="*/ 21 w 72"/>
                <a:gd name="T13" fmla="*/ 90 h 103"/>
                <a:gd name="T14" fmla="*/ 16 w 72"/>
                <a:gd name="T15" fmla="*/ 91 h 103"/>
                <a:gd name="T16" fmla="*/ 8 w 72"/>
                <a:gd name="T17" fmla="*/ 89 h 103"/>
                <a:gd name="T18" fmla="*/ 5 w 72"/>
                <a:gd name="T19" fmla="*/ 100 h 103"/>
                <a:gd name="T20" fmla="*/ 6 w 72"/>
                <a:gd name="T21" fmla="*/ 101 h 103"/>
                <a:gd name="T22" fmla="*/ 12 w 72"/>
                <a:gd name="T23" fmla="*/ 103 h 103"/>
                <a:gd name="T24" fmla="*/ 19 w 72"/>
                <a:gd name="T25" fmla="*/ 103 h 103"/>
                <a:gd name="T26" fmla="*/ 31 w 72"/>
                <a:gd name="T27" fmla="*/ 100 h 103"/>
                <a:gd name="T28" fmla="*/ 39 w 72"/>
                <a:gd name="T29" fmla="*/ 87 h 103"/>
                <a:gd name="T30" fmla="*/ 72 w 72"/>
                <a:gd name="T31" fmla="*/ 0 h 103"/>
                <a:gd name="T32" fmla="*/ 57 w 72"/>
                <a:gd name="T33"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103">
                  <a:moveTo>
                    <a:pt x="57" y="0"/>
                  </a:moveTo>
                  <a:cubicBezTo>
                    <a:pt x="36" y="61"/>
                    <a:pt x="36" y="61"/>
                    <a:pt x="36" y="61"/>
                  </a:cubicBezTo>
                  <a:cubicBezTo>
                    <a:pt x="15" y="0"/>
                    <a:pt x="15" y="0"/>
                    <a:pt x="15" y="0"/>
                  </a:cubicBezTo>
                  <a:cubicBezTo>
                    <a:pt x="0" y="0"/>
                    <a:pt x="0" y="0"/>
                    <a:pt x="0" y="0"/>
                  </a:cubicBezTo>
                  <a:cubicBezTo>
                    <a:pt x="28" y="74"/>
                    <a:pt x="28" y="74"/>
                    <a:pt x="28" y="74"/>
                  </a:cubicBezTo>
                  <a:cubicBezTo>
                    <a:pt x="25" y="83"/>
                    <a:pt x="25" y="83"/>
                    <a:pt x="25" y="83"/>
                  </a:cubicBezTo>
                  <a:cubicBezTo>
                    <a:pt x="24" y="87"/>
                    <a:pt x="22" y="89"/>
                    <a:pt x="21" y="90"/>
                  </a:cubicBezTo>
                  <a:cubicBezTo>
                    <a:pt x="20" y="91"/>
                    <a:pt x="18" y="91"/>
                    <a:pt x="16" y="91"/>
                  </a:cubicBezTo>
                  <a:cubicBezTo>
                    <a:pt x="14" y="91"/>
                    <a:pt x="11" y="91"/>
                    <a:pt x="8" y="89"/>
                  </a:cubicBezTo>
                  <a:cubicBezTo>
                    <a:pt x="5" y="100"/>
                    <a:pt x="5" y="100"/>
                    <a:pt x="5" y="100"/>
                  </a:cubicBezTo>
                  <a:cubicBezTo>
                    <a:pt x="6" y="101"/>
                    <a:pt x="6" y="101"/>
                    <a:pt x="6" y="101"/>
                  </a:cubicBezTo>
                  <a:cubicBezTo>
                    <a:pt x="7" y="102"/>
                    <a:pt x="9" y="102"/>
                    <a:pt x="12" y="103"/>
                  </a:cubicBezTo>
                  <a:cubicBezTo>
                    <a:pt x="14" y="103"/>
                    <a:pt x="17" y="103"/>
                    <a:pt x="19" y="103"/>
                  </a:cubicBezTo>
                  <a:cubicBezTo>
                    <a:pt x="24" y="103"/>
                    <a:pt x="28" y="102"/>
                    <a:pt x="31" y="100"/>
                  </a:cubicBezTo>
                  <a:cubicBezTo>
                    <a:pt x="34" y="97"/>
                    <a:pt x="36" y="93"/>
                    <a:pt x="39" y="87"/>
                  </a:cubicBezTo>
                  <a:cubicBezTo>
                    <a:pt x="72" y="0"/>
                    <a:pt x="72" y="0"/>
                    <a:pt x="72" y="0"/>
                  </a:cubicBezTo>
                  <a:lnTo>
                    <a:pt x="57" y="0"/>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21">
              <a:extLst>
                <a:ext uri="{FF2B5EF4-FFF2-40B4-BE49-F238E27FC236}">
                  <a16:creationId xmlns:a16="http://schemas.microsoft.com/office/drawing/2014/main" id="{05C7460C-2718-41A8-B766-0DB3ABA769E4}"/>
                </a:ext>
              </a:extLst>
            </p:cNvPr>
            <p:cNvSpPr>
              <a:spLocks noEditPoints="1"/>
            </p:cNvSpPr>
            <p:nvPr/>
          </p:nvSpPr>
          <p:spPr bwMode="gray">
            <a:xfrm>
              <a:off x="1547813" y="-96838"/>
              <a:ext cx="352425" cy="422275"/>
            </a:xfrm>
            <a:custGeom>
              <a:avLst/>
              <a:gdLst>
                <a:gd name="T0" fmla="*/ 327 w 425"/>
                <a:gd name="T1" fmla="*/ 247 h 510"/>
                <a:gd name="T2" fmla="*/ 415 w 425"/>
                <a:gd name="T3" fmla="*/ 130 h 510"/>
                <a:gd name="T4" fmla="*/ 268 w 425"/>
                <a:gd name="T5" fmla="*/ 0 h 510"/>
                <a:gd name="T6" fmla="*/ 0 w 425"/>
                <a:gd name="T7" fmla="*/ 0 h 510"/>
                <a:gd name="T8" fmla="*/ 0 w 425"/>
                <a:gd name="T9" fmla="*/ 510 h 510"/>
                <a:gd name="T10" fmla="*/ 277 w 425"/>
                <a:gd name="T11" fmla="*/ 510 h 510"/>
                <a:gd name="T12" fmla="*/ 425 w 425"/>
                <a:gd name="T13" fmla="*/ 373 h 510"/>
                <a:gd name="T14" fmla="*/ 327 w 425"/>
                <a:gd name="T15" fmla="*/ 247 h 510"/>
                <a:gd name="T16" fmla="*/ 109 w 425"/>
                <a:gd name="T17" fmla="*/ 92 h 510"/>
                <a:gd name="T18" fmla="*/ 245 w 425"/>
                <a:gd name="T19" fmla="*/ 92 h 510"/>
                <a:gd name="T20" fmla="*/ 304 w 425"/>
                <a:gd name="T21" fmla="*/ 148 h 510"/>
                <a:gd name="T22" fmla="*/ 245 w 425"/>
                <a:gd name="T23" fmla="*/ 205 h 510"/>
                <a:gd name="T24" fmla="*/ 109 w 425"/>
                <a:gd name="T25" fmla="*/ 205 h 510"/>
                <a:gd name="T26" fmla="*/ 109 w 425"/>
                <a:gd name="T27" fmla="*/ 92 h 510"/>
                <a:gd name="T28" fmla="*/ 249 w 425"/>
                <a:gd name="T29" fmla="*/ 417 h 510"/>
                <a:gd name="T30" fmla="*/ 249 w 425"/>
                <a:gd name="T31" fmla="*/ 418 h 510"/>
                <a:gd name="T32" fmla="*/ 109 w 425"/>
                <a:gd name="T33" fmla="*/ 418 h 510"/>
                <a:gd name="T34" fmla="*/ 109 w 425"/>
                <a:gd name="T35" fmla="*/ 298 h 510"/>
                <a:gd name="T36" fmla="*/ 249 w 425"/>
                <a:gd name="T37" fmla="*/ 298 h 510"/>
                <a:gd name="T38" fmla="*/ 315 w 425"/>
                <a:gd name="T39" fmla="*/ 357 h 510"/>
                <a:gd name="T40" fmla="*/ 249 w 425"/>
                <a:gd name="T41" fmla="*/ 417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25" h="510">
                  <a:moveTo>
                    <a:pt x="327" y="247"/>
                  </a:moveTo>
                  <a:cubicBezTo>
                    <a:pt x="375" y="237"/>
                    <a:pt x="415" y="194"/>
                    <a:pt x="415" y="130"/>
                  </a:cubicBezTo>
                  <a:cubicBezTo>
                    <a:pt x="415" y="62"/>
                    <a:pt x="365" y="0"/>
                    <a:pt x="268" y="0"/>
                  </a:cubicBezTo>
                  <a:cubicBezTo>
                    <a:pt x="0" y="0"/>
                    <a:pt x="0" y="0"/>
                    <a:pt x="0" y="0"/>
                  </a:cubicBezTo>
                  <a:cubicBezTo>
                    <a:pt x="0" y="510"/>
                    <a:pt x="0" y="510"/>
                    <a:pt x="0" y="510"/>
                  </a:cubicBezTo>
                  <a:cubicBezTo>
                    <a:pt x="277" y="510"/>
                    <a:pt x="277" y="510"/>
                    <a:pt x="277" y="510"/>
                  </a:cubicBezTo>
                  <a:cubicBezTo>
                    <a:pt x="374" y="510"/>
                    <a:pt x="425" y="449"/>
                    <a:pt x="425" y="373"/>
                  </a:cubicBezTo>
                  <a:cubicBezTo>
                    <a:pt x="425" y="309"/>
                    <a:pt x="381" y="256"/>
                    <a:pt x="327" y="247"/>
                  </a:cubicBezTo>
                  <a:close/>
                  <a:moveTo>
                    <a:pt x="109" y="92"/>
                  </a:moveTo>
                  <a:cubicBezTo>
                    <a:pt x="245" y="92"/>
                    <a:pt x="245" y="92"/>
                    <a:pt x="245" y="92"/>
                  </a:cubicBezTo>
                  <a:cubicBezTo>
                    <a:pt x="281" y="92"/>
                    <a:pt x="304" y="117"/>
                    <a:pt x="304" y="148"/>
                  </a:cubicBezTo>
                  <a:cubicBezTo>
                    <a:pt x="304" y="181"/>
                    <a:pt x="281" y="205"/>
                    <a:pt x="245" y="205"/>
                  </a:cubicBezTo>
                  <a:cubicBezTo>
                    <a:pt x="109" y="205"/>
                    <a:pt x="109" y="205"/>
                    <a:pt x="109" y="205"/>
                  </a:cubicBezTo>
                  <a:lnTo>
                    <a:pt x="109" y="92"/>
                  </a:lnTo>
                  <a:close/>
                  <a:moveTo>
                    <a:pt x="249" y="417"/>
                  </a:moveTo>
                  <a:cubicBezTo>
                    <a:pt x="249" y="418"/>
                    <a:pt x="249" y="418"/>
                    <a:pt x="249" y="418"/>
                  </a:cubicBezTo>
                  <a:cubicBezTo>
                    <a:pt x="109" y="418"/>
                    <a:pt x="109" y="418"/>
                    <a:pt x="109" y="418"/>
                  </a:cubicBezTo>
                  <a:cubicBezTo>
                    <a:pt x="109" y="298"/>
                    <a:pt x="109" y="298"/>
                    <a:pt x="109" y="298"/>
                  </a:cubicBezTo>
                  <a:cubicBezTo>
                    <a:pt x="249" y="298"/>
                    <a:pt x="249" y="298"/>
                    <a:pt x="249" y="298"/>
                  </a:cubicBezTo>
                  <a:cubicBezTo>
                    <a:pt x="292" y="298"/>
                    <a:pt x="315" y="325"/>
                    <a:pt x="315" y="357"/>
                  </a:cubicBezTo>
                  <a:cubicBezTo>
                    <a:pt x="315" y="394"/>
                    <a:pt x="290" y="417"/>
                    <a:pt x="249" y="417"/>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22">
              <a:extLst>
                <a:ext uri="{FF2B5EF4-FFF2-40B4-BE49-F238E27FC236}">
                  <a16:creationId xmlns:a16="http://schemas.microsoft.com/office/drawing/2014/main" id="{2383DB17-5CC3-49DC-A0C6-BE7B8C2DC75A}"/>
                </a:ext>
              </a:extLst>
            </p:cNvPr>
            <p:cNvSpPr>
              <a:spLocks/>
            </p:cNvSpPr>
            <p:nvPr/>
          </p:nvSpPr>
          <p:spPr bwMode="gray">
            <a:xfrm>
              <a:off x="1139826" y="-103188"/>
              <a:ext cx="347663" cy="436563"/>
            </a:xfrm>
            <a:custGeom>
              <a:avLst/>
              <a:gdLst>
                <a:gd name="T0" fmla="*/ 59 w 420"/>
                <a:gd name="T1" fmla="*/ 363 h 527"/>
                <a:gd name="T2" fmla="*/ 221 w 420"/>
                <a:gd name="T3" fmla="*/ 431 h 527"/>
                <a:gd name="T4" fmla="*/ 310 w 420"/>
                <a:gd name="T5" fmla="*/ 374 h 527"/>
                <a:gd name="T6" fmla="*/ 207 w 420"/>
                <a:gd name="T7" fmla="*/ 309 h 527"/>
                <a:gd name="T8" fmla="*/ 17 w 420"/>
                <a:gd name="T9" fmla="*/ 154 h 527"/>
                <a:gd name="T10" fmla="*/ 210 w 420"/>
                <a:gd name="T11" fmla="*/ 0 h 527"/>
                <a:gd name="T12" fmla="*/ 409 w 420"/>
                <a:gd name="T13" fmla="*/ 71 h 527"/>
                <a:gd name="T14" fmla="*/ 349 w 420"/>
                <a:gd name="T15" fmla="*/ 151 h 527"/>
                <a:gd name="T16" fmla="*/ 203 w 420"/>
                <a:gd name="T17" fmla="*/ 95 h 527"/>
                <a:gd name="T18" fmla="*/ 128 w 420"/>
                <a:gd name="T19" fmla="*/ 147 h 527"/>
                <a:gd name="T20" fmla="*/ 229 w 420"/>
                <a:gd name="T21" fmla="*/ 206 h 527"/>
                <a:gd name="T22" fmla="*/ 420 w 420"/>
                <a:gd name="T23" fmla="*/ 363 h 527"/>
                <a:gd name="T24" fmla="*/ 216 w 420"/>
                <a:gd name="T25" fmla="*/ 527 h 527"/>
                <a:gd name="T26" fmla="*/ 0 w 420"/>
                <a:gd name="T27" fmla="*/ 446 h 527"/>
                <a:gd name="T28" fmla="*/ 59 w 420"/>
                <a:gd name="T29" fmla="*/ 363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0" h="527">
                  <a:moveTo>
                    <a:pt x="59" y="363"/>
                  </a:moveTo>
                  <a:cubicBezTo>
                    <a:pt x="95" y="400"/>
                    <a:pt x="151" y="431"/>
                    <a:pt x="221" y="431"/>
                  </a:cubicBezTo>
                  <a:cubicBezTo>
                    <a:pt x="281" y="431"/>
                    <a:pt x="310" y="403"/>
                    <a:pt x="310" y="374"/>
                  </a:cubicBezTo>
                  <a:cubicBezTo>
                    <a:pt x="310" y="336"/>
                    <a:pt x="266" y="323"/>
                    <a:pt x="207" y="309"/>
                  </a:cubicBezTo>
                  <a:cubicBezTo>
                    <a:pt x="124" y="290"/>
                    <a:pt x="17" y="267"/>
                    <a:pt x="17" y="154"/>
                  </a:cubicBezTo>
                  <a:cubicBezTo>
                    <a:pt x="17" y="69"/>
                    <a:pt x="90" y="0"/>
                    <a:pt x="210" y="0"/>
                  </a:cubicBezTo>
                  <a:cubicBezTo>
                    <a:pt x="291" y="0"/>
                    <a:pt x="359" y="24"/>
                    <a:pt x="409" y="71"/>
                  </a:cubicBezTo>
                  <a:cubicBezTo>
                    <a:pt x="349" y="151"/>
                    <a:pt x="349" y="151"/>
                    <a:pt x="349" y="151"/>
                  </a:cubicBezTo>
                  <a:cubicBezTo>
                    <a:pt x="308" y="113"/>
                    <a:pt x="253" y="95"/>
                    <a:pt x="203" y="95"/>
                  </a:cubicBezTo>
                  <a:cubicBezTo>
                    <a:pt x="154" y="95"/>
                    <a:pt x="128" y="117"/>
                    <a:pt x="128" y="147"/>
                  </a:cubicBezTo>
                  <a:cubicBezTo>
                    <a:pt x="128" y="182"/>
                    <a:pt x="170" y="192"/>
                    <a:pt x="229" y="206"/>
                  </a:cubicBezTo>
                  <a:cubicBezTo>
                    <a:pt x="313" y="225"/>
                    <a:pt x="420" y="250"/>
                    <a:pt x="420" y="363"/>
                  </a:cubicBezTo>
                  <a:cubicBezTo>
                    <a:pt x="420" y="457"/>
                    <a:pt x="353" y="527"/>
                    <a:pt x="216" y="527"/>
                  </a:cubicBezTo>
                  <a:cubicBezTo>
                    <a:pt x="118" y="527"/>
                    <a:pt x="48" y="494"/>
                    <a:pt x="0" y="446"/>
                  </a:cubicBezTo>
                  <a:lnTo>
                    <a:pt x="59" y="363"/>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Rectangle 23">
              <a:extLst>
                <a:ext uri="{FF2B5EF4-FFF2-40B4-BE49-F238E27FC236}">
                  <a16:creationId xmlns:a16="http://schemas.microsoft.com/office/drawing/2014/main" id="{8F9BA604-1770-430B-A304-132F8EA69264}"/>
                </a:ext>
              </a:extLst>
            </p:cNvPr>
            <p:cNvSpPr>
              <a:spLocks noChangeArrowheads="1"/>
            </p:cNvSpPr>
            <p:nvPr/>
          </p:nvSpPr>
          <p:spPr bwMode="gray">
            <a:xfrm>
              <a:off x="1968501" y="-96838"/>
              <a:ext cx="88900" cy="422275"/>
            </a:xfrm>
            <a:prstGeom prst="rect">
              <a:avLst/>
            </a:prstGeom>
            <a:solidFill>
              <a:srgbClr val="03327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24">
              <a:extLst>
                <a:ext uri="{FF2B5EF4-FFF2-40B4-BE49-F238E27FC236}">
                  <a16:creationId xmlns:a16="http://schemas.microsoft.com/office/drawing/2014/main" id="{9CA311BE-EAED-478B-98A4-BF498FEC0E8B}"/>
                </a:ext>
              </a:extLst>
            </p:cNvPr>
            <p:cNvSpPr>
              <a:spLocks noEditPoints="1"/>
            </p:cNvSpPr>
            <p:nvPr/>
          </p:nvSpPr>
          <p:spPr bwMode="gray">
            <a:xfrm>
              <a:off x="2498726" y="-31750"/>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7 h 136"/>
                <a:gd name="T12" fmla="*/ 113 w 113"/>
                <a:gd name="T13" fmla="*/ 68 h 136"/>
                <a:gd name="T14" fmla="*/ 92 w 113"/>
                <a:gd name="T15" fmla="*/ 119 h 136"/>
                <a:gd name="T16" fmla="*/ 78 w 113"/>
                <a:gd name="T17" fmla="*/ 28 h 136"/>
                <a:gd name="T18" fmla="*/ 45 w 113"/>
                <a:gd name="T19" fmla="*/ 16 h 136"/>
                <a:gd name="T20" fmla="*/ 20 w 113"/>
                <a:gd name="T21" fmla="*/ 16 h 136"/>
                <a:gd name="T22" fmla="*/ 20 w 113"/>
                <a:gd name="T23" fmla="*/ 120 h 136"/>
                <a:gd name="T24" fmla="*/ 45 w 113"/>
                <a:gd name="T25" fmla="*/ 120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6"/>
                    <a:pt x="92" y="17"/>
                  </a:cubicBezTo>
                  <a:cubicBezTo>
                    <a:pt x="103" y="28"/>
                    <a:pt x="113" y="44"/>
                    <a:pt x="113" y="68"/>
                  </a:cubicBezTo>
                  <a:cubicBezTo>
                    <a:pt x="113" y="91"/>
                    <a:pt x="104" y="108"/>
                    <a:pt x="92" y="119"/>
                  </a:cubicBezTo>
                  <a:close/>
                  <a:moveTo>
                    <a:pt x="78" y="28"/>
                  </a:moveTo>
                  <a:cubicBezTo>
                    <a:pt x="70" y="20"/>
                    <a:pt x="59" y="16"/>
                    <a:pt x="45" y="16"/>
                  </a:cubicBezTo>
                  <a:cubicBezTo>
                    <a:pt x="20" y="16"/>
                    <a:pt x="20" y="16"/>
                    <a:pt x="20" y="16"/>
                  </a:cubicBezTo>
                  <a:cubicBezTo>
                    <a:pt x="20" y="120"/>
                    <a:pt x="20" y="120"/>
                    <a:pt x="20" y="120"/>
                  </a:cubicBezTo>
                  <a:cubicBezTo>
                    <a:pt x="45" y="120"/>
                    <a:pt x="45" y="120"/>
                    <a:pt x="45" y="120"/>
                  </a:cubicBezTo>
                  <a:cubicBezTo>
                    <a:pt x="58" y="120"/>
                    <a:pt x="69" y="116"/>
                    <a:pt x="78" y="107"/>
                  </a:cubicBezTo>
                  <a:cubicBezTo>
                    <a:pt x="87" y="98"/>
                    <a:pt x="92" y="85"/>
                    <a:pt x="92" y="68"/>
                  </a:cubicBezTo>
                  <a:cubicBezTo>
                    <a:pt x="92" y="51"/>
                    <a:pt x="87" y="37"/>
                    <a:pt x="78" y="28"/>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25">
              <a:extLst>
                <a:ext uri="{FF2B5EF4-FFF2-40B4-BE49-F238E27FC236}">
                  <a16:creationId xmlns:a16="http://schemas.microsoft.com/office/drawing/2014/main" id="{3B0E85FD-D0E6-43B5-9382-FF5952C2CFF2}"/>
                </a:ext>
              </a:extLst>
            </p:cNvPr>
            <p:cNvSpPr>
              <a:spLocks/>
            </p:cNvSpPr>
            <p:nvPr/>
          </p:nvSpPr>
          <p:spPr bwMode="gray">
            <a:xfrm>
              <a:off x="2611438" y="-3175"/>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26">
              <a:extLst>
                <a:ext uri="{FF2B5EF4-FFF2-40B4-BE49-F238E27FC236}">
                  <a16:creationId xmlns:a16="http://schemas.microsoft.com/office/drawing/2014/main" id="{5FB98D20-7032-4D26-B1F1-7EA34F0B31E0}"/>
                </a:ext>
              </a:extLst>
            </p:cNvPr>
            <p:cNvSpPr>
              <a:spLocks noEditPoints="1"/>
            </p:cNvSpPr>
            <p:nvPr/>
          </p:nvSpPr>
          <p:spPr bwMode="gray">
            <a:xfrm>
              <a:off x="2670176" y="-36513"/>
              <a:ext cx="20638" cy="117475"/>
            </a:xfrm>
            <a:custGeom>
              <a:avLst/>
              <a:gdLst>
                <a:gd name="T0" fmla="*/ 13 w 25"/>
                <a:gd name="T1" fmla="*/ 24 h 143"/>
                <a:gd name="T2" fmla="*/ 0 w 25"/>
                <a:gd name="T3" fmla="*/ 12 h 143"/>
                <a:gd name="T4" fmla="*/ 13 w 25"/>
                <a:gd name="T5" fmla="*/ 0 h 143"/>
                <a:gd name="T6" fmla="*/ 25 w 25"/>
                <a:gd name="T7" fmla="*/ 12 h 143"/>
                <a:gd name="T8" fmla="*/ 13 w 25"/>
                <a:gd name="T9" fmla="*/ 24 h 143"/>
                <a:gd name="T10" fmla="*/ 4 w 25"/>
                <a:gd name="T11" fmla="*/ 143 h 143"/>
                <a:gd name="T12" fmla="*/ 4 w 25"/>
                <a:gd name="T13" fmla="*/ 44 h 143"/>
                <a:gd name="T14" fmla="*/ 22 w 25"/>
                <a:gd name="T15" fmla="*/ 44 h 143"/>
                <a:gd name="T16" fmla="*/ 22 w 25"/>
                <a:gd name="T17" fmla="*/ 143 h 143"/>
                <a:gd name="T18" fmla="*/ 4 w 25"/>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3">
                  <a:moveTo>
                    <a:pt x="13" y="24"/>
                  </a:moveTo>
                  <a:cubicBezTo>
                    <a:pt x="6" y="24"/>
                    <a:pt x="0" y="19"/>
                    <a:pt x="0" y="12"/>
                  </a:cubicBezTo>
                  <a:cubicBezTo>
                    <a:pt x="0" y="5"/>
                    <a:pt x="6" y="0"/>
                    <a:pt x="13" y="0"/>
                  </a:cubicBezTo>
                  <a:cubicBezTo>
                    <a:pt x="20" y="0"/>
                    <a:pt x="25" y="5"/>
                    <a:pt x="25" y="12"/>
                  </a:cubicBezTo>
                  <a:cubicBezTo>
                    <a:pt x="25"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27">
              <a:extLst>
                <a:ext uri="{FF2B5EF4-FFF2-40B4-BE49-F238E27FC236}">
                  <a16:creationId xmlns:a16="http://schemas.microsoft.com/office/drawing/2014/main" id="{2E699044-1520-4F88-8A17-6CF62388039A}"/>
                </a:ext>
              </a:extLst>
            </p:cNvPr>
            <p:cNvSpPr>
              <a:spLocks/>
            </p:cNvSpPr>
            <p:nvPr/>
          </p:nvSpPr>
          <p:spPr bwMode="gray">
            <a:xfrm>
              <a:off x="2701926" y="-1588"/>
              <a:ext cx="80963" cy="82550"/>
            </a:xfrm>
            <a:custGeom>
              <a:avLst/>
              <a:gdLst>
                <a:gd name="T0" fmla="*/ 31 w 51"/>
                <a:gd name="T1" fmla="*/ 52 h 52"/>
                <a:gd name="T2" fmla="*/ 20 w 51"/>
                <a:gd name="T3" fmla="*/ 52 h 52"/>
                <a:gd name="T4" fmla="*/ 0 w 51"/>
                <a:gd name="T5" fmla="*/ 0 h 52"/>
                <a:gd name="T6" fmla="*/ 11 w 51"/>
                <a:gd name="T7" fmla="*/ 0 h 52"/>
                <a:gd name="T8" fmla="*/ 25 w 51"/>
                <a:gd name="T9" fmla="*/ 42 h 52"/>
                <a:gd name="T10" fmla="*/ 40 w 51"/>
                <a:gd name="T11" fmla="*/ 0 h 52"/>
                <a:gd name="T12" fmla="*/ 51 w 51"/>
                <a:gd name="T13" fmla="*/ 0 h 52"/>
                <a:gd name="T14" fmla="*/ 31 w 51"/>
                <a:gd name="T15" fmla="*/ 52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52">
                  <a:moveTo>
                    <a:pt x="31" y="52"/>
                  </a:moveTo>
                  <a:lnTo>
                    <a:pt x="20" y="52"/>
                  </a:lnTo>
                  <a:lnTo>
                    <a:pt x="0" y="0"/>
                  </a:lnTo>
                  <a:lnTo>
                    <a:pt x="11" y="0"/>
                  </a:lnTo>
                  <a:lnTo>
                    <a:pt x="25" y="42"/>
                  </a:lnTo>
                  <a:lnTo>
                    <a:pt x="40" y="0"/>
                  </a:lnTo>
                  <a:lnTo>
                    <a:pt x="51" y="0"/>
                  </a:lnTo>
                  <a:lnTo>
                    <a:pt x="31" y="52"/>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28">
              <a:extLst>
                <a:ext uri="{FF2B5EF4-FFF2-40B4-BE49-F238E27FC236}">
                  <a16:creationId xmlns:a16="http://schemas.microsoft.com/office/drawing/2014/main" id="{70DF0DD4-928C-48C0-BC35-CF6EED8953B0}"/>
                </a:ext>
              </a:extLst>
            </p:cNvPr>
            <p:cNvSpPr>
              <a:spLocks noEditPoints="1"/>
            </p:cNvSpPr>
            <p:nvPr/>
          </p:nvSpPr>
          <p:spPr bwMode="gray">
            <a:xfrm>
              <a:off x="2789238" y="-3175"/>
              <a:ext cx="74613" cy="85725"/>
            </a:xfrm>
            <a:custGeom>
              <a:avLst/>
              <a:gdLst>
                <a:gd name="T0" fmla="*/ 20 w 90"/>
                <a:gd name="T1" fmla="*/ 56 h 103"/>
                <a:gd name="T2" fmla="*/ 49 w 90"/>
                <a:gd name="T3" fmla="*/ 88 h 103"/>
                <a:gd name="T4" fmla="*/ 80 w 90"/>
                <a:gd name="T5" fmla="*/ 77 h 103"/>
                <a:gd name="T6" fmla="*/ 87 w 90"/>
                <a:gd name="T7" fmla="*/ 89 h 103"/>
                <a:gd name="T8" fmla="*/ 47 w 90"/>
                <a:gd name="T9" fmla="*/ 103 h 103"/>
                <a:gd name="T10" fmla="*/ 0 w 90"/>
                <a:gd name="T11" fmla="*/ 52 h 103"/>
                <a:gd name="T12" fmla="*/ 47 w 90"/>
                <a:gd name="T13" fmla="*/ 0 h 103"/>
                <a:gd name="T14" fmla="*/ 90 w 90"/>
                <a:gd name="T15" fmla="*/ 49 h 103"/>
                <a:gd name="T16" fmla="*/ 90 w 90"/>
                <a:gd name="T17" fmla="*/ 56 h 103"/>
                <a:gd name="T18" fmla="*/ 20 w 90"/>
                <a:gd name="T19" fmla="*/ 56 h 103"/>
                <a:gd name="T20" fmla="*/ 46 w 90"/>
                <a:gd name="T21" fmla="*/ 15 h 103"/>
                <a:gd name="T22" fmla="*/ 19 w 90"/>
                <a:gd name="T23" fmla="*/ 43 h 103"/>
                <a:gd name="T24" fmla="*/ 71 w 90"/>
                <a:gd name="T25" fmla="*/ 43 h 103"/>
                <a:gd name="T26" fmla="*/ 46 w 90"/>
                <a:gd name="T27" fmla="*/ 15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6"/>
                    <a:pt x="31" y="88"/>
                    <a:pt x="49" y="88"/>
                  </a:cubicBezTo>
                  <a:cubicBezTo>
                    <a:pt x="68" y="88"/>
                    <a:pt x="79" y="78"/>
                    <a:pt x="80" y="77"/>
                  </a:cubicBezTo>
                  <a:cubicBezTo>
                    <a:pt x="87" y="89"/>
                    <a:pt x="87" y="89"/>
                    <a:pt x="87" y="89"/>
                  </a:cubicBezTo>
                  <a:cubicBezTo>
                    <a:pt x="87" y="89"/>
                    <a:pt x="74" y="103"/>
                    <a:pt x="47" y="103"/>
                  </a:cubicBezTo>
                  <a:cubicBezTo>
                    <a:pt x="20" y="103"/>
                    <a:pt x="0" y="85"/>
                    <a:pt x="0" y="52"/>
                  </a:cubicBezTo>
                  <a:cubicBezTo>
                    <a:pt x="0" y="20"/>
                    <a:pt x="21" y="0"/>
                    <a:pt x="47" y="0"/>
                  </a:cubicBezTo>
                  <a:cubicBezTo>
                    <a:pt x="74" y="0"/>
                    <a:pt x="90" y="20"/>
                    <a:pt x="90" y="49"/>
                  </a:cubicBezTo>
                  <a:cubicBezTo>
                    <a:pt x="90" y="56"/>
                    <a:pt x="90" y="56"/>
                    <a:pt x="90" y="56"/>
                  </a:cubicBezTo>
                  <a:cubicBezTo>
                    <a:pt x="20" y="56"/>
                    <a:pt x="20" y="56"/>
                    <a:pt x="20" y="56"/>
                  </a:cubicBezTo>
                  <a:close/>
                  <a:moveTo>
                    <a:pt x="46" y="15"/>
                  </a:moveTo>
                  <a:cubicBezTo>
                    <a:pt x="28" y="15"/>
                    <a:pt x="20" y="30"/>
                    <a:pt x="19" y="43"/>
                  </a:cubicBezTo>
                  <a:cubicBezTo>
                    <a:pt x="71" y="43"/>
                    <a:pt x="71" y="43"/>
                    <a:pt x="71" y="43"/>
                  </a:cubicBezTo>
                  <a:cubicBezTo>
                    <a:pt x="71" y="28"/>
                    <a:pt x="64" y="15"/>
                    <a:pt x="46" y="15"/>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29">
              <a:extLst>
                <a:ext uri="{FF2B5EF4-FFF2-40B4-BE49-F238E27FC236}">
                  <a16:creationId xmlns:a16="http://schemas.microsoft.com/office/drawing/2014/main" id="{B1B76DE3-C2A7-4A83-B953-1F33FCA64DA4}"/>
                </a:ext>
              </a:extLst>
            </p:cNvPr>
            <p:cNvSpPr>
              <a:spLocks/>
            </p:cNvSpPr>
            <p:nvPr/>
          </p:nvSpPr>
          <p:spPr bwMode="gray">
            <a:xfrm>
              <a:off x="2882901" y="-3175"/>
              <a:ext cx="68263" cy="84138"/>
            </a:xfrm>
            <a:custGeom>
              <a:avLst/>
              <a:gdLst>
                <a:gd name="T0" fmla="*/ 65 w 84"/>
                <a:gd name="T1" fmla="*/ 101 h 101"/>
                <a:gd name="T2" fmla="*/ 65 w 84"/>
                <a:gd name="T3" fmla="*/ 42 h 101"/>
                <a:gd name="T4" fmla="*/ 45 w 84"/>
                <a:gd name="T5" fmla="*/ 16 h 101"/>
                <a:gd name="T6" fmla="*/ 18 w 84"/>
                <a:gd name="T7" fmla="*/ 42 h 101"/>
                <a:gd name="T8" fmla="*/ 18 w 84"/>
                <a:gd name="T9" fmla="*/ 101 h 101"/>
                <a:gd name="T10" fmla="*/ 0 w 84"/>
                <a:gd name="T11" fmla="*/ 101 h 101"/>
                <a:gd name="T12" fmla="*/ 0 w 84"/>
                <a:gd name="T13" fmla="*/ 2 h 101"/>
                <a:gd name="T14" fmla="*/ 17 w 84"/>
                <a:gd name="T15" fmla="*/ 2 h 101"/>
                <a:gd name="T16" fmla="*/ 18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0" y="32"/>
                    <a:pt x="18" y="42"/>
                  </a:cubicBezTo>
                  <a:cubicBezTo>
                    <a:pt x="18" y="101"/>
                    <a:pt x="18" y="101"/>
                    <a:pt x="18" y="101"/>
                  </a:cubicBezTo>
                  <a:cubicBezTo>
                    <a:pt x="0" y="101"/>
                    <a:pt x="0" y="101"/>
                    <a:pt x="0" y="101"/>
                  </a:cubicBezTo>
                  <a:cubicBezTo>
                    <a:pt x="0" y="2"/>
                    <a:pt x="0" y="2"/>
                    <a:pt x="0" y="2"/>
                  </a:cubicBezTo>
                  <a:cubicBezTo>
                    <a:pt x="17" y="2"/>
                    <a:pt x="17" y="2"/>
                    <a:pt x="17" y="2"/>
                  </a:cubicBezTo>
                  <a:cubicBezTo>
                    <a:pt x="18" y="20"/>
                    <a:pt x="18" y="20"/>
                    <a:pt x="18"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30">
              <a:extLst>
                <a:ext uri="{FF2B5EF4-FFF2-40B4-BE49-F238E27FC236}">
                  <a16:creationId xmlns:a16="http://schemas.microsoft.com/office/drawing/2014/main" id="{F7EEDA81-C08A-4DC4-8FF5-D29833551AD7}"/>
                </a:ext>
              </a:extLst>
            </p:cNvPr>
            <p:cNvSpPr>
              <a:spLocks noEditPoints="1"/>
            </p:cNvSpPr>
            <p:nvPr/>
          </p:nvSpPr>
          <p:spPr bwMode="gray">
            <a:xfrm>
              <a:off x="3006726" y="-34925"/>
              <a:ext cx="79375" cy="117475"/>
            </a:xfrm>
            <a:custGeom>
              <a:avLst/>
              <a:gdLst>
                <a:gd name="T0" fmla="*/ 50 w 95"/>
                <a:gd name="T1" fmla="*/ 142 h 142"/>
                <a:gd name="T2" fmla="*/ 20 w 95"/>
                <a:gd name="T3" fmla="*/ 125 h 142"/>
                <a:gd name="T4" fmla="*/ 17 w 95"/>
                <a:gd name="T5" fmla="*/ 140 h 142"/>
                <a:gd name="T6" fmla="*/ 0 w 95"/>
                <a:gd name="T7" fmla="*/ 140 h 142"/>
                <a:gd name="T8" fmla="*/ 0 w 95"/>
                <a:gd name="T9" fmla="*/ 0 h 142"/>
                <a:gd name="T10" fmla="*/ 19 w 95"/>
                <a:gd name="T11" fmla="*/ 0 h 142"/>
                <a:gd name="T12" fmla="*/ 19 w 95"/>
                <a:gd name="T13" fmla="*/ 57 h 142"/>
                <a:gd name="T14" fmla="*/ 52 w 95"/>
                <a:gd name="T15" fmla="*/ 39 h 142"/>
                <a:gd name="T16" fmla="*/ 94 w 95"/>
                <a:gd name="T17" fmla="*/ 91 h 142"/>
                <a:gd name="T18" fmla="*/ 50 w 95"/>
                <a:gd name="T19" fmla="*/ 142 h 142"/>
                <a:gd name="T20" fmla="*/ 47 w 95"/>
                <a:gd name="T21" fmla="*/ 55 h 142"/>
                <a:gd name="T22" fmla="*/ 18 w 95"/>
                <a:gd name="T23" fmla="*/ 91 h 142"/>
                <a:gd name="T24" fmla="*/ 46 w 95"/>
                <a:gd name="T25" fmla="*/ 127 h 142"/>
                <a:gd name="T26" fmla="*/ 75 w 95"/>
                <a:gd name="T27" fmla="*/ 91 h 142"/>
                <a:gd name="T28" fmla="*/ 47 w 95"/>
                <a:gd name="T29" fmla="*/ 5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5" h="142">
                  <a:moveTo>
                    <a:pt x="50" y="142"/>
                  </a:moveTo>
                  <a:cubicBezTo>
                    <a:pt x="31" y="142"/>
                    <a:pt x="22" y="129"/>
                    <a:pt x="20" y="125"/>
                  </a:cubicBezTo>
                  <a:cubicBezTo>
                    <a:pt x="17" y="140"/>
                    <a:pt x="17" y="140"/>
                    <a:pt x="17" y="140"/>
                  </a:cubicBezTo>
                  <a:cubicBezTo>
                    <a:pt x="0" y="140"/>
                    <a:pt x="0" y="140"/>
                    <a:pt x="0" y="140"/>
                  </a:cubicBezTo>
                  <a:cubicBezTo>
                    <a:pt x="0" y="0"/>
                    <a:pt x="0" y="0"/>
                    <a:pt x="0" y="0"/>
                  </a:cubicBezTo>
                  <a:cubicBezTo>
                    <a:pt x="19" y="0"/>
                    <a:pt x="19" y="0"/>
                    <a:pt x="19" y="0"/>
                  </a:cubicBezTo>
                  <a:cubicBezTo>
                    <a:pt x="19" y="57"/>
                    <a:pt x="19" y="57"/>
                    <a:pt x="19" y="57"/>
                  </a:cubicBezTo>
                  <a:cubicBezTo>
                    <a:pt x="20" y="55"/>
                    <a:pt x="31" y="39"/>
                    <a:pt x="52" y="39"/>
                  </a:cubicBezTo>
                  <a:cubicBezTo>
                    <a:pt x="78" y="39"/>
                    <a:pt x="94" y="61"/>
                    <a:pt x="94" y="91"/>
                  </a:cubicBezTo>
                  <a:cubicBezTo>
                    <a:pt x="95" y="121"/>
                    <a:pt x="77" y="142"/>
                    <a:pt x="50" y="142"/>
                  </a:cubicBezTo>
                  <a:close/>
                  <a:moveTo>
                    <a:pt x="47" y="55"/>
                  </a:moveTo>
                  <a:cubicBezTo>
                    <a:pt x="30" y="55"/>
                    <a:pt x="18" y="71"/>
                    <a:pt x="18" y="91"/>
                  </a:cubicBezTo>
                  <a:cubicBezTo>
                    <a:pt x="18" y="110"/>
                    <a:pt x="29" y="127"/>
                    <a:pt x="46" y="127"/>
                  </a:cubicBezTo>
                  <a:cubicBezTo>
                    <a:pt x="63" y="127"/>
                    <a:pt x="75" y="111"/>
                    <a:pt x="75" y="91"/>
                  </a:cubicBezTo>
                  <a:cubicBezTo>
                    <a:pt x="75" y="71"/>
                    <a:pt x="64" y="55"/>
                    <a:pt x="47" y="55"/>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31">
              <a:extLst>
                <a:ext uri="{FF2B5EF4-FFF2-40B4-BE49-F238E27FC236}">
                  <a16:creationId xmlns:a16="http://schemas.microsoft.com/office/drawing/2014/main" id="{74011A3E-5D81-44C1-81C8-0E9C3D1613F8}"/>
                </a:ext>
              </a:extLst>
            </p:cNvPr>
            <p:cNvSpPr>
              <a:spLocks/>
            </p:cNvSpPr>
            <p:nvPr/>
          </p:nvSpPr>
          <p:spPr bwMode="gray">
            <a:xfrm>
              <a:off x="3094038" y="-1588"/>
              <a:ext cx="79375" cy="114300"/>
            </a:xfrm>
            <a:custGeom>
              <a:avLst/>
              <a:gdLst>
                <a:gd name="T0" fmla="*/ 52 w 96"/>
                <a:gd name="T1" fmla="*/ 113 h 136"/>
                <a:gd name="T2" fmla="*/ 26 w 96"/>
                <a:gd name="T3" fmla="*/ 136 h 136"/>
                <a:gd name="T4" fmla="*/ 7 w 96"/>
                <a:gd name="T5" fmla="*/ 132 h 136"/>
                <a:gd name="T6" fmla="*/ 11 w 96"/>
                <a:gd name="T7" fmla="*/ 117 h 136"/>
                <a:gd name="T8" fmla="*/ 22 w 96"/>
                <a:gd name="T9" fmla="*/ 120 h 136"/>
                <a:gd name="T10" fmla="*/ 33 w 96"/>
                <a:gd name="T11" fmla="*/ 110 h 136"/>
                <a:gd name="T12" fmla="*/ 38 w 96"/>
                <a:gd name="T13" fmla="*/ 98 h 136"/>
                <a:gd name="T14" fmla="*/ 0 w 96"/>
                <a:gd name="T15" fmla="*/ 0 h 136"/>
                <a:gd name="T16" fmla="*/ 20 w 96"/>
                <a:gd name="T17" fmla="*/ 0 h 136"/>
                <a:gd name="T18" fmla="*/ 48 w 96"/>
                <a:gd name="T19" fmla="*/ 81 h 136"/>
                <a:gd name="T20" fmla="*/ 76 w 96"/>
                <a:gd name="T21" fmla="*/ 0 h 136"/>
                <a:gd name="T22" fmla="*/ 96 w 96"/>
                <a:gd name="T23" fmla="*/ 0 h 136"/>
                <a:gd name="T24" fmla="*/ 52 w 96"/>
                <a:gd name="T25" fmla="*/ 113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36">
                  <a:moveTo>
                    <a:pt x="52" y="113"/>
                  </a:moveTo>
                  <a:cubicBezTo>
                    <a:pt x="45" y="129"/>
                    <a:pt x="38" y="136"/>
                    <a:pt x="26" y="136"/>
                  </a:cubicBezTo>
                  <a:cubicBezTo>
                    <a:pt x="13" y="136"/>
                    <a:pt x="7" y="132"/>
                    <a:pt x="7" y="132"/>
                  </a:cubicBezTo>
                  <a:cubicBezTo>
                    <a:pt x="11" y="117"/>
                    <a:pt x="11" y="117"/>
                    <a:pt x="11" y="117"/>
                  </a:cubicBezTo>
                  <a:cubicBezTo>
                    <a:pt x="11" y="117"/>
                    <a:pt x="17" y="120"/>
                    <a:pt x="22" y="120"/>
                  </a:cubicBezTo>
                  <a:cubicBezTo>
                    <a:pt x="27" y="120"/>
                    <a:pt x="30" y="118"/>
                    <a:pt x="33" y="110"/>
                  </a:cubicBezTo>
                  <a:cubicBezTo>
                    <a:pt x="38" y="98"/>
                    <a:pt x="38" y="98"/>
                    <a:pt x="38" y="98"/>
                  </a:cubicBezTo>
                  <a:cubicBezTo>
                    <a:pt x="0" y="0"/>
                    <a:pt x="0" y="0"/>
                    <a:pt x="0" y="0"/>
                  </a:cubicBezTo>
                  <a:cubicBezTo>
                    <a:pt x="20" y="0"/>
                    <a:pt x="20" y="0"/>
                    <a:pt x="20" y="0"/>
                  </a:cubicBezTo>
                  <a:cubicBezTo>
                    <a:pt x="48" y="81"/>
                    <a:pt x="48" y="81"/>
                    <a:pt x="48" y="81"/>
                  </a:cubicBezTo>
                  <a:cubicBezTo>
                    <a:pt x="76" y="0"/>
                    <a:pt x="76" y="0"/>
                    <a:pt x="76" y="0"/>
                  </a:cubicBezTo>
                  <a:cubicBezTo>
                    <a:pt x="96" y="0"/>
                    <a:pt x="96" y="0"/>
                    <a:pt x="96" y="0"/>
                  </a:cubicBezTo>
                  <a:lnTo>
                    <a:pt x="52" y="113"/>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Rectangle 32">
              <a:extLst>
                <a:ext uri="{FF2B5EF4-FFF2-40B4-BE49-F238E27FC236}">
                  <a16:creationId xmlns:a16="http://schemas.microsoft.com/office/drawing/2014/main" id="{B85124B3-6C21-4594-A9A6-59A2C470C132}"/>
                </a:ext>
              </a:extLst>
            </p:cNvPr>
            <p:cNvSpPr>
              <a:spLocks noChangeArrowheads="1"/>
            </p:cNvSpPr>
            <p:nvPr/>
          </p:nvSpPr>
          <p:spPr bwMode="gray">
            <a:xfrm>
              <a:off x="3219451" y="-31750"/>
              <a:ext cx="17463" cy="112713"/>
            </a:xfrm>
            <a:prstGeom prst="rect">
              <a:avLst/>
            </a:prstGeom>
            <a:solidFill>
              <a:srgbClr val="03327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33">
              <a:extLst>
                <a:ext uri="{FF2B5EF4-FFF2-40B4-BE49-F238E27FC236}">
                  <a16:creationId xmlns:a16="http://schemas.microsoft.com/office/drawing/2014/main" id="{0C47C8D2-EDBD-422C-BAD0-54C40A72FBDD}"/>
                </a:ext>
              </a:extLst>
            </p:cNvPr>
            <p:cNvSpPr>
              <a:spLocks/>
            </p:cNvSpPr>
            <p:nvPr/>
          </p:nvSpPr>
          <p:spPr bwMode="gray">
            <a:xfrm>
              <a:off x="3263901" y="-3175"/>
              <a:ext cx="69850" cy="84138"/>
            </a:xfrm>
            <a:custGeom>
              <a:avLst/>
              <a:gdLst>
                <a:gd name="T0" fmla="*/ 65 w 84"/>
                <a:gd name="T1" fmla="*/ 101 h 101"/>
                <a:gd name="T2" fmla="*/ 65 w 84"/>
                <a:gd name="T3" fmla="*/ 42 h 101"/>
                <a:gd name="T4" fmla="*/ 45 w 84"/>
                <a:gd name="T5" fmla="*/ 16 h 101"/>
                <a:gd name="T6" fmla="*/ 19 w 84"/>
                <a:gd name="T7" fmla="*/ 42 h 101"/>
                <a:gd name="T8" fmla="*/ 19 w 84"/>
                <a:gd name="T9" fmla="*/ 101 h 101"/>
                <a:gd name="T10" fmla="*/ 0 w 84"/>
                <a:gd name="T11" fmla="*/ 101 h 101"/>
                <a:gd name="T12" fmla="*/ 0 w 84"/>
                <a:gd name="T13" fmla="*/ 2 h 101"/>
                <a:gd name="T14" fmla="*/ 18 w 84"/>
                <a:gd name="T15" fmla="*/ 2 h 101"/>
                <a:gd name="T16" fmla="*/ 19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1" y="32"/>
                    <a:pt x="19" y="42"/>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34">
              <a:extLst>
                <a:ext uri="{FF2B5EF4-FFF2-40B4-BE49-F238E27FC236}">
                  <a16:creationId xmlns:a16="http://schemas.microsoft.com/office/drawing/2014/main" id="{A40CB4FE-CD15-4C2F-9494-477D01BCD623}"/>
                </a:ext>
              </a:extLst>
            </p:cNvPr>
            <p:cNvSpPr>
              <a:spLocks/>
            </p:cNvSpPr>
            <p:nvPr/>
          </p:nvSpPr>
          <p:spPr bwMode="gray">
            <a:xfrm>
              <a:off x="3349626" y="-3175"/>
              <a:ext cx="63500" cy="85725"/>
            </a:xfrm>
            <a:custGeom>
              <a:avLst/>
              <a:gdLst>
                <a:gd name="T0" fmla="*/ 68 w 78"/>
                <a:gd name="T1" fmla="*/ 94 h 103"/>
                <a:gd name="T2" fmla="*/ 39 w 78"/>
                <a:gd name="T3" fmla="*/ 103 h 103"/>
                <a:gd name="T4" fmla="*/ 0 w 78"/>
                <a:gd name="T5" fmla="*/ 86 h 103"/>
                <a:gd name="T6" fmla="*/ 10 w 78"/>
                <a:gd name="T7" fmla="*/ 74 h 103"/>
                <a:gd name="T8" fmla="*/ 39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2" y="99"/>
                    <a:pt x="54" y="103"/>
                    <a:pt x="39" y="103"/>
                  </a:cubicBezTo>
                  <a:cubicBezTo>
                    <a:pt x="19" y="103"/>
                    <a:pt x="4" y="91"/>
                    <a:pt x="0" y="86"/>
                  </a:cubicBezTo>
                  <a:cubicBezTo>
                    <a:pt x="10" y="74"/>
                    <a:pt x="10" y="74"/>
                    <a:pt x="10" y="74"/>
                  </a:cubicBezTo>
                  <a:cubicBezTo>
                    <a:pt x="16" y="80"/>
                    <a:pt x="28" y="88"/>
                    <a:pt x="39" y="88"/>
                  </a:cubicBezTo>
                  <a:cubicBezTo>
                    <a:pt x="51" y="88"/>
                    <a:pt x="59" y="84"/>
                    <a:pt x="59" y="75"/>
                  </a:cubicBezTo>
                  <a:cubicBezTo>
                    <a:pt x="59" y="66"/>
                    <a:pt x="49" y="63"/>
                    <a:pt x="43" y="61"/>
                  </a:cubicBezTo>
                  <a:cubicBezTo>
                    <a:pt x="37"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3" y="89"/>
                    <a:pt x="68" y="94"/>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35">
              <a:extLst>
                <a:ext uri="{FF2B5EF4-FFF2-40B4-BE49-F238E27FC236}">
                  <a16:creationId xmlns:a16="http://schemas.microsoft.com/office/drawing/2014/main" id="{8578F2B6-A484-465A-8C41-7F0832C6D5DA}"/>
                </a:ext>
              </a:extLst>
            </p:cNvPr>
            <p:cNvSpPr>
              <a:spLocks noEditPoints="1"/>
            </p:cNvSpPr>
            <p:nvPr/>
          </p:nvSpPr>
          <p:spPr bwMode="gray">
            <a:xfrm>
              <a:off x="3429001" y="-36513"/>
              <a:ext cx="20638" cy="117475"/>
            </a:xfrm>
            <a:custGeom>
              <a:avLst/>
              <a:gdLst>
                <a:gd name="T0" fmla="*/ 13 w 26"/>
                <a:gd name="T1" fmla="*/ 24 h 143"/>
                <a:gd name="T2" fmla="*/ 0 w 26"/>
                <a:gd name="T3" fmla="*/ 12 h 143"/>
                <a:gd name="T4" fmla="*/ 13 w 26"/>
                <a:gd name="T5" fmla="*/ 0 h 143"/>
                <a:gd name="T6" fmla="*/ 26 w 26"/>
                <a:gd name="T7" fmla="*/ 12 h 143"/>
                <a:gd name="T8" fmla="*/ 13 w 26"/>
                <a:gd name="T9" fmla="*/ 24 h 143"/>
                <a:gd name="T10" fmla="*/ 4 w 26"/>
                <a:gd name="T11" fmla="*/ 143 h 143"/>
                <a:gd name="T12" fmla="*/ 4 w 26"/>
                <a:gd name="T13" fmla="*/ 44 h 143"/>
                <a:gd name="T14" fmla="*/ 22 w 26"/>
                <a:gd name="T15" fmla="*/ 44 h 143"/>
                <a:gd name="T16" fmla="*/ 22 w 26"/>
                <a:gd name="T17" fmla="*/ 143 h 143"/>
                <a:gd name="T18" fmla="*/ 4 w 26"/>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3">
                  <a:moveTo>
                    <a:pt x="13" y="24"/>
                  </a:moveTo>
                  <a:cubicBezTo>
                    <a:pt x="6" y="24"/>
                    <a:pt x="0" y="19"/>
                    <a:pt x="0" y="12"/>
                  </a:cubicBezTo>
                  <a:cubicBezTo>
                    <a:pt x="0" y="5"/>
                    <a:pt x="6" y="0"/>
                    <a:pt x="13" y="0"/>
                  </a:cubicBezTo>
                  <a:cubicBezTo>
                    <a:pt x="20" y="0"/>
                    <a:pt x="26" y="5"/>
                    <a:pt x="26" y="12"/>
                  </a:cubicBezTo>
                  <a:cubicBezTo>
                    <a:pt x="26"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36">
              <a:extLst>
                <a:ext uri="{FF2B5EF4-FFF2-40B4-BE49-F238E27FC236}">
                  <a16:creationId xmlns:a16="http://schemas.microsoft.com/office/drawing/2014/main" id="{BA0B863B-99FA-4614-A890-EF612AA0C023}"/>
                </a:ext>
              </a:extLst>
            </p:cNvPr>
            <p:cNvSpPr>
              <a:spLocks noEditPoints="1"/>
            </p:cNvSpPr>
            <p:nvPr/>
          </p:nvSpPr>
          <p:spPr bwMode="gray">
            <a:xfrm>
              <a:off x="3465513" y="-3175"/>
              <a:ext cx="77788" cy="115888"/>
            </a:xfrm>
            <a:custGeom>
              <a:avLst/>
              <a:gdLst>
                <a:gd name="T0" fmla="*/ 84 w 94"/>
                <a:gd name="T1" fmla="*/ 122 h 138"/>
                <a:gd name="T2" fmla="*/ 44 w 94"/>
                <a:gd name="T3" fmla="*/ 138 h 138"/>
                <a:gd name="T4" fmla="*/ 5 w 94"/>
                <a:gd name="T5" fmla="*/ 126 h 138"/>
                <a:gd name="T6" fmla="*/ 12 w 94"/>
                <a:gd name="T7" fmla="*/ 112 h 138"/>
                <a:gd name="T8" fmla="*/ 43 w 94"/>
                <a:gd name="T9" fmla="*/ 122 h 138"/>
                <a:gd name="T10" fmla="*/ 67 w 94"/>
                <a:gd name="T11" fmla="*/ 113 h 138"/>
                <a:gd name="T12" fmla="*/ 74 w 94"/>
                <a:gd name="T13" fmla="*/ 89 h 138"/>
                <a:gd name="T14" fmla="*/ 74 w 94"/>
                <a:gd name="T15" fmla="*/ 80 h 138"/>
                <a:gd name="T16" fmla="*/ 42 w 94"/>
                <a:gd name="T17" fmla="*/ 99 h 138"/>
                <a:gd name="T18" fmla="*/ 0 w 94"/>
                <a:gd name="T19" fmla="*/ 49 h 138"/>
                <a:gd name="T20" fmla="*/ 43 w 94"/>
                <a:gd name="T21" fmla="*/ 0 h 138"/>
                <a:gd name="T22" fmla="*/ 74 w 94"/>
                <a:gd name="T23" fmla="*/ 18 h 138"/>
                <a:gd name="T24" fmla="*/ 76 w 94"/>
                <a:gd name="T25" fmla="*/ 2 h 138"/>
                <a:gd name="T26" fmla="*/ 94 w 94"/>
                <a:gd name="T27" fmla="*/ 2 h 138"/>
                <a:gd name="T28" fmla="*/ 94 w 94"/>
                <a:gd name="T29" fmla="*/ 82 h 138"/>
                <a:gd name="T30" fmla="*/ 84 w 94"/>
                <a:gd name="T31" fmla="*/ 122 h 138"/>
                <a:gd name="T32" fmla="*/ 48 w 94"/>
                <a:gd name="T33" fmla="*/ 15 h 138"/>
                <a:gd name="T34" fmla="*/ 20 w 94"/>
                <a:gd name="T35" fmla="*/ 49 h 138"/>
                <a:gd name="T36" fmla="*/ 47 w 94"/>
                <a:gd name="T37" fmla="*/ 83 h 138"/>
                <a:gd name="T38" fmla="*/ 75 w 94"/>
                <a:gd name="T39" fmla="*/ 49 h 138"/>
                <a:gd name="T40" fmla="*/ 48 w 94"/>
                <a:gd name="T41" fmla="*/ 1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4" h="138">
                  <a:moveTo>
                    <a:pt x="84" y="122"/>
                  </a:moveTo>
                  <a:cubicBezTo>
                    <a:pt x="76" y="130"/>
                    <a:pt x="64" y="138"/>
                    <a:pt x="44" y="138"/>
                  </a:cubicBezTo>
                  <a:cubicBezTo>
                    <a:pt x="23" y="138"/>
                    <a:pt x="8" y="129"/>
                    <a:pt x="5" y="126"/>
                  </a:cubicBezTo>
                  <a:cubicBezTo>
                    <a:pt x="12" y="112"/>
                    <a:pt x="12" y="112"/>
                    <a:pt x="12" y="112"/>
                  </a:cubicBezTo>
                  <a:cubicBezTo>
                    <a:pt x="17" y="116"/>
                    <a:pt x="30" y="122"/>
                    <a:pt x="43" y="122"/>
                  </a:cubicBezTo>
                  <a:cubicBezTo>
                    <a:pt x="55" y="122"/>
                    <a:pt x="63" y="118"/>
                    <a:pt x="67" y="113"/>
                  </a:cubicBezTo>
                  <a:cubicBezTo>
                    <a:pt x="72" y="109"/>
                    <a:pt x="74" y="101"/>
                    <a:pt x="74" y="89"/>
                  </a:cubicBezTo>
                  <a:cubicBezTo>
                    <a:pt x="74" y="80"/>
                    <a:pt x="74" y="80"/>
                    <a:pt x="74" y="80"/>
                  </a:cubicBezTo>
                  <a:cubicBezTo>
                    <a:pt x="73" y="83"/>
                    <a:pt x="64" y="99"/>
                    <a:pt x="42" y="99"/>
                  </a:cubicBezTo>
                  <a:cubicBezTo>
                    <a:pt x="16" y="99"/>
                    <a:pt x="0" y="78"/>
                    <a:pt x="0" y="49"/>
                  </a:cubicBezTo>
                  <a:cubicBezTo>
                    <a:pt x="0" y="20"/>
                    <a:pt x="19" y="0"/>
                    <a:pt x="43" y="0"/>
                  </a:cubicBezTo>
                  <a:cubicBezTo>
                    <a:pt x="65" y="0"/>
                    <a:pt x="73" y="15"/>
                    <a:pt x="74" y="18"/>
                  </a:cubicBezTo>
                  <a:cubicBezTo>
                    <a:pt x="76" y="2"/>
                    <a:pt x="76" y="2"/>
                    <a:pt x="76" y="2"/>
                  </a:cubicBezTo>
                  <a:cubicBezTo>
                    <a:pt x="94" y="2"/>
                    <a:pt x="94" y="2"/>
                    <a:pt x="94" y="2"/>
                  </a:cubicBezTo>
                  <a:cubicBezTo>
                    <a:pt x="94" y="82"/>
                    <a:pt x="94" y="82"/>
                    <a:pt x="94" y="82"/>
                  </a:cubicBezTo>
                  <a:cubicBezTo>
                    <a:pt x="94" y="102"/>
                    <a:pt x="91" y="113"/>
                    <a:pt x="84" y="122"/>
                  </a:cubicBezTo>
                  <a:close/>
                  <a:moveTo>
                    <a:pt x="48" y="15"/>
                  </a:moveTo>
                  <a:cubicBezTo>
                    <a:pt x="31" y="15"/>
                    <a:pt x="20" y="30"/>
                    <a:pt x="20" y="49"/>
                  </a:cubicBezTo>
                  <a:cubicBezTo>
                    <a:pt x="20" y="67"/>
                    <a:pt x="30" y="83"/>
                    <a:pt x="47" y="83"/>
                  </a:cubicBezTo>
                  <a:cubicBezTo>
                    <a:pt x="64" y="83"/>
                    <a:pt x="75" y="67"/>
                    <a:pt x="75" y="49"/>
                  </a:cubicBezTo>
                  <a:cubicBezTo>
                    <a:pt x="75" y="30"/>
                    <a:pt x="65" y="15"/>
                    <a:pt x="48" y="15"/>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37">
              <a:extLst>
                <a:ext uri="{FF2B5EF4-FFF2-40B4-BE49-F238E27FC236}">
                  <a16:creationId xmlns:a16="http://schemas.microsoft.com/office/drawing/2014/main" id="{8BF3FDF6-9666-4930-96E4-BC4E609DB24D}"/>
                </a:ext>
              </a:extLst>
            </p:cNvPr>
            <p:cNvSpPr>
              <a:spLocks/>
            </p:cNvSpPr>
            <p:nvPr/>
          </p:nvSpPr>
          <p:spPr bwMode="gray">
            <a:xfrm>
              <a:off x="3568701" y="-34925"/>
              <a:ext cx="69850" cy="115888"/>
            </a:xfrm>
            <a:custGeom>
              <a:avLst/>
              <a:gdLst>
                <a:gd name="T0" fmla="*/ 66 w 85"/>
                <a:gd name="T1" fmla="*/ 141 h 141"/>
                <a:gd name="T2" fmla="*/ 66 w 85"/>
                <a:gd name="T3" fmla="*/ 82 h 141"/>
                <a:gd name="T4" fmla="*/ 46 w 85"/>
                <a:gd name="T5" fmla="*/ 56 h 141"/>
                <a:gd name="T6" fmla="*/ 19 w 85"/>
                <a:gd name="T7" fmla="*/ 82 h 141"/>
                <a:gd name="T8" fmla="*/ 19 w 85"/>
                <a:gd name="T9" fmla="*/ 141 h 141"/>
                <a:gd name="T10" fmla="*/ 0 w 85"/>
                <a:gd name="T11" fmla="*/ 141 h 141"/>
                <a:gd name="T12" fmla="*/ 0 w 85"/>
                <a:gd name="T13" fmla="*/ 0 h 141"/>
                <a:gd name="T14" fmla="*/ 19 w 85"/>
                <a:gd name="T15" fmla="*/ 0 h 141"/>
                <a:gd name="T16" fmla="*/ 19 w 85"/>
                <a:gd name="T17" fmla="*/ 60 h 141"/>
                <a:gd name="T18" fmla="*/ 52 w 85"/>
                <a:gd name="T19" fmla="*/ 39 h 141"/>
                <a:gd name="T20" fmla="*/ 85 w 85"/>
                <a:gd name="T21" fmla="*/ 77 h 141"/>
                <a:gd name="T22" fmla="*/ 85 w 85"/>
                <a:gd name="T23" fmla="*/ 141 h 141"/>
                <a:gd name="T24" fmla="*/ 66 w 85"/>
                <a:gd name="T25" fmla="*/ 14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5" h="141">
                  <a:moveTo>
                    <a:pt x="66" y="141"/>
                  </a:moveTo>
                  <a:cubicBezTo>
                    <a:pt x="66" y="82"/>
                    <a:pt x="66" y="82"/>
                    <a:pt x="66" y="82"/>
                  </a:cubicBezTo>
                  <a:cubicBezTo>
                    <a:pt x="66" y="66"/>
                    <a:pt x="61" y="56"/>
                    <a:pt x="46" y="56"/>
                  </a:cubicBezTo>
                  <a:cubicBezTo>
                    <a:pt x="31" y="56"/>
                    <a:pt x="21" y="72"/>
                    <a:pt x="19" y="82"/>
                  </a:cubicBezTo>
                  <a:cubicBezTo>
                    <a:pt x="19" y="141"/>
                    <a:pt x="19" y="141"/>
                    <a:pt x="19" y="141"/>
                  </a:cubicBezTo>
                  <a:cubicBezTo>
                    <a:pt x="0" y="141"/>
                    <a:pt x="0" y="141"/>
                    <a:pt x="0" y="141"/>
                  </a:cubicBezTo>
                  <a:cubicBezTo>
                    <a:pt x="0" y="0"/>
                    <a:pt x="0" y="0"/>
                    <a:pt x="0" y="0"/>
                  </a:cubicBezTo>
                  <a:cubicBezTo>
                    <a:pt x="19" y="0"/>
                    <a:pt x="19" y="0"/>
                    <a:pt x="19" y="0"/>
                  </a:cubicBezTo>
                  <a:cubicBezTo>
                    <a:pt x="19" y="60"/>
                    <a:pt x="19" y="60"/>
                    <a:pt x="19" y="60"/>
                  </a:cubicBezTo>
                  <a:cubicBezTo>
                    <a:pt x="25" y="50"/>
                    <a:pt x="36" y="39"/>
                    <a:pt x="52" y="39"/>
                  </a:cubicBezTo>
                  <a:cubicBezTo>
                    <a:pt x="72" y="39"/>
                    <a:pt x="85" y="51"/>
                    <a:pt x="85" y="77"/>
                  </a:cubicBezTo>
                  <a:cubicBezTo>
                    <a:pt x="85" y="141"/>
                    <a:pt x="85" y="141"/>
                    <a:pt x="85" y="141"/>
                  </a:cubicBezTo>
                  <a:lnTo>
                    <a:pt x="66" y="141"/>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38">
              <a:extLst>
                <a:ext uri="{FF2B5EF4-FFF2-40B4-BE49-F238E27FC236}">
                  <a16:creationId xmlns:a16="http://schemas.microsoft.com/office/drawing/2014/main" id="{097DB741-0174-4445-ACF0-2E111BD10440}"/>
                </a:ext>
              </a:extLst>
            </p:cNvPr>
            <p:cNvSpPr>
              <a:spLocks/>
            </p:cNvSpPr>
            <p:nvPr/>
          </p:nvSpPr>
          <p:spPr bwMode="gray">
            <a:xfrm>
              <a:off x="3654426" y="-23813"/>
              <a:ext cx="50800" cy="106363"/>
            </a:xfrm>
            <a:custGeom>
              <a:avLst/>
              <a:gdLst>
                <a:gd name="T0" fmla="*/ 33 w 61"/>
                <a:gd name="T1" fmla="*/ 41 h 128"/>
                <a:gd name="T2" fmla="*/ 33 w 61"/>
                <a:gd name="T3" fmla="*/ 92 h 128"/>
                <a:gd name="T4" fmla="*/ 37 w 61"/>
                <a:gd name="T5" fmla="*/ 109 h 128"/>
                <a:gd name="T6" fmla="*/ 47 w 61"/>
                <a:gd name="T7" fmla="*/ 113 h 128"/>
                <a:gd name="T8" fmla="*/ 58 w 61"/>
                <a:gd name="T9" fmla="*/ 111 h 128"/>
                <a:gd name="T10" fmla="*/ 60 w 61"/>
                <a:gd name="T11" fmla="*/ 125 h 128"/>
                <a:gd name="T12" fmla="*/ 42 w 61"/>
                <a:gd name="T13" fmla="*/ 128 h 128"/>
                <a:gd name="T14" fmla="*/ 21 w 61"/>
                <a:gd name="T15" fmla="*/ 121 h 128"/>
                <a:gd name="T16" fmla="*/ 15 w 61"/>
                <a:gd name="T17" fmla="*/ 95 h 128"/>
                <a:gd name="T18" fmla="*/ 15 w 61"/>
                <a:gd name="T19" fmla="*/ 41 h 128"/>
                <a:gd name="T20" fmla="*/ 0 w 61"/>
                <a:gd name="T21" fmla="*/ 41 h 128"/>
                <a:gd name="T22" fmla="*/ 0 w 61"/>
                <a:gd name="T23" fmla="*/ 27 h 128"/>
                <a:gd name="T24" fmla="*/ 14 w 61"/>
                <a:gd name="T25" fmla="*/ 27 h 128"/>
                <a:gd name="T26" fmla="*/ 16 w 61"/>
                <a:gd name="T27" fmla="*/ 0 h 128"/>
                <a:gd name="T28" fmla="*/ 33 w 61"/>
                <a:gd name="T29" fmla="*/ 0 h 128"/>
                <a:gd name="T30" fmla="*/ 33 w 61"/>
                <a:gd name="T31" fmla="*/ 27 h 128"/>
                <a:gd name="T32" fmla="*/ 61 w 61"/>
                <a:gd name="T33" fmla="*/ 27 h 128"/>
                <a:gd name="T34" fmla="*/ 61 w 61"/>
                <a:gd name="T35" fmla="*/ 41 h 128"/>
                <a:gd name="T36" fmla="*/ 33 w 61"/>
                <a:gd name="T37" fmla="*/ 4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1" h="128">
                  <a:moveTo>
                    <a:pt x="33" y="41"/>
                  </a:moveTo>
                  <a:cubicBezTo>
                    <a:pt x="33" y="92"/>
                    <a:pt x="33" y="92"/>
                    <a:pt x="33" y="92"/>
                  </a:cubicBezTo>
                  <a:cubicBezTo>
                    <a:pt x="33" y="101"/>
                    <a:pt x="34" y="106"/>
                    <a:pt x="37" y="109"/>
                  </a:cubicBezTo>
                  <a:cubicBezTo>
                    <a:pt x="40" y="112"/>
                    <a:pt x="43" y="113"/>
                    <a:pt x="47" y="113"/>
                  </a:cubicBezTo>
                  <a:cubicBezTo>
                    <a:pt x="52" y="113"/>
                    <a:pt x="56" y="112"/>
                    <a:pt x="58" y="111"/>
                  </a:cubicBezTo>
                  <a:cubicBezTo>
                    <a:pt x="60" y="125"/>
                    <a:pt x="60" y="125"/>
                    <a:pt x="60" y="125"/>
                  </a:cubicBezTo>
                  <a:cubicBezTo>
                    <a:pt x="56" y="127"/>
                    <a:pt x="48" y="128"/>
                    <a:pt x="42" y="128"/>
                  </a:cubicBezTo>
                  <a:cubicBezTo>
                    <a:pt x="33" y="128"/>
                    <a:pt x="27" y="126"/>
                    <a:pt x="21" y="121"/>
                  </a:cubicBezTo>
                  <a:cubicBezTo>
                    <a:pt x="16" y="115"/>
                    <a:pt x="15" y="108"/>
                    <a:pt x="15" y="95"/>
                  </a:cubicBezTo>
                  <a:cubicBezTo>
                    <a:pt x="15" y="41"/>
                    <a:pt x="15" y="41"/>
                    <a:pt x="15" y="41"/>
                  </a:cubicBezTo>
                  <a:cubicBezTo>
                    <a:pt x="0" y="41"/>
                    <a:pt x="0" y="41"/>
                    <a:pt x="0" y="41"/>
                  </a:cubicBezTo>
                  <a:cubicBezTo>
                    <a:pt x="0" y="27"/>
                    <a:pt x="0" y="27"/>
                    <a:pt x="0" y="27"/>
                  </a:cubicBezTo>
                  <a:cubicBezTo>
                    <a:pt x="14" y="27"/>
                    <a:pt x="14" y="27"/>
                    <a:pt x="14" y="27"/>
                  </a:cubicBezTo>
                  <a:cubicBezTo>
                    <a:pt x="16" y="0"/>
                    <a:pt x="16" y="0"/>
                    <a:pt x="16" y="0"/>
                  </a:cubicBezTo>
                  <a:cubicBezTo>
                    <a:pt x="33" y="0"/>
                    <a:pt x="33" y="0"/>
                    <a:pt x="33" y="0"/>
                  </a:cubicBezTo>
                  <a:cubicBezTo>
                    <a:pt x="33" y="27"/>
                    <a:pt x="33" y="27"/>
                    <a:pt x="33" y="27"/>
                  </a:cubicBezTo>
                  <a:cubicBezTo>
                    <a:pt x="61" y="27"/>
                    <a:pt x="61" y="27"/>
                    <a:pt x="61" y="27"/>
                  </a:cubicBezTo>
                  <a:cubicBezTo>
                    <a:pt x="61" y="41"/>
                    <a:pt x="61" y="41"/>
                    <a:pt x="61" y="41"/>
                  </a:cubicBezTo>
                  <a:cubicBezTo>
                    <a:pt x="33" y="41"/>
                    <a:pt x="33" y="41"/>
                    <a:pt x="33" y="41"/>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39">
              <a:extLst>
                <a:ext uri="{FF2B5EF4-FFF2-40B4-BE49-F238E27FC236}">
                  <a16:creationId xmlns:a16="http://schemas.microsoft.com/office/drawing/2014/main" id="{5339DFA6-7C0F-49F2-B455-8F6C2763AFB1}"/>
                </a:ext>
              </a:extLst>
            </p:cNvPr>
            <p:cNvSpPr>
              <a:spLocks/>
            </p:cNvSpPr>
            <p:nvPr/>
          </p:nvSpPr>
          <p:spPr bwMode="gray">
            <a:xfrm>
              <a:off x="3711576" y="-3175"/>
              <a:ext cx="63500" cy="85725"/>
            </a:xfrm>
            <a:custGeom>
              <a:avLst/>
              <a:gdLst>
                <a:gd name="T0" fmla="*/ 68 w 78"/>
                <a:gd name="T1" fmla="*/ 94 h 103"/>
                <a:gd name="T2" fmla="*/ 39 w 78"/>
                <a:gd name="T3" fmla="*/ 103 h 103"/>
                <a:gd name="T4" fmla="*/ 0 w 78"/>
                <a:gd name="T5" fmla="*/ 86 h 103"/>
                <a:gd name="T6" fmla="*/ 10 w 78"/>
                <a:gd name="T7" fmla="*/ 74 h 103"/>
                <a:gd name="T8" fmla="*/ 40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3" y="99"/>
                    <a:pt x="54" y="103"/>
                    <a:pt x="39" y="103"/>
                  </a:cubicBezTo>
                  <a:cubicBezTo>
                    <a:pt x="19" y="103"/>
                    <a:pt x="5" y="91"/>
                    <a:pt x="0" y="86"/>
                  </a:cubicBezTo>
                  <a:cubicBezTo>
                    <a:pt x="10" y="74"/>
                    <a:pt x="10" y="74"/>
                    <a:pt x="10" y="74"/>
                  </a:cubicBezTo>
                  <a:cubicBezTo>
                    <a:pt x="16" y="80"/>
                    <a:pt x="28" y="88"/>
                    <a:pt x="40" y="88"/>
                  </a:cubicBezTo>
                  <a:cubicBezTo>
                    <a:pt x="51" y="88"/>
                    <a:pt x="59" y="84"/>
                    <a:pt x="59" y="75"/>
                  </a:cubicBezTo>
                  <a:cubicBezTo>
                    <a:pt x="59" y="66"/>
                    <a:pt x="49" y="63"/>
                    <a:pt x="43" y="61"/>
                  </a:cubicBezTo>
                  <a:cubicBezTo>
                    <a:pt x="38"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4" y="89"/>
                    <a:pt x="68" y="94"/>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40">
              <a:extLst>
                <a:ext uri="{FF2B5EF4-FFF2-40B4-BE49-F238E27FC236}">
                  <a16:creationId xmlns:a16="http://schemas.microsoft.com/office/drawing/2014/main" id="{0EB02563-F1E0-4B91-8A08-45117DF2EC99}"/>
                </a:ext>
              </a:extLst>
            </p:cNvPr>
            <p:cNvSpPr>
              <a:spLocks noEditPoints="1"/>
            </p:cNvSpPr>
            <p:nvPr/>
          </p:nvSpPr>
          <p:spPr bwMode="gray">
            <a:xfrm>
              <a:off x="2498726" y="157163"/>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6 h 136"/>
                <a:gd name="T12" fmla="*/ 113 w 113"/>
                <a:gd name="T13" fmla="*/ 68 h 136"/>
                <a:gd name="T14" fmla="*/ 92 w 113"/>
                <a:gd name="T15" fmla="*/ 119 h 136"/>
                <a:gd name="T16" fmla="*/ 78 w 113"/>
                <a:gd name="T17" fmla="*/ 28 h 136"/>
                <a:gd name="T18" fmla="*/ 45 w 113"/>
                <a:gd name="T19" fmla="*/ 15 h 136"/>
                <a:gd name="T20" fmla="*/ 20 w 113"/>
                <a:gd name="T21" fmla="*/ 15 h 136"/>
                <a:gd name="T22" fmla="*/ 20 w 113"/>
                <a:gd name="T23" fmla="*/ 119 h 136"/>
                <a:gd name="T24" fmla="*/ 45 w 113"/>
                <a:gd name="T25" fmla="*/ 119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5"/>
                    <a:pt x="92" y="16"/>
                  </a:cubicBezTo>
                  <a:cubicBezTo>
                    <a:pt x="103" y="27"/>
                    <a:pt x="113" y="44"/>
                    <a:pt x="113" y="68"/>
                  </a:cubicBezTo>
                  <a:cubicBezTo>
                    <a:pt x="113" y="91"/>
                    <a:pt x="104" y="108"/>
                    <a:pt x="92" y="119"/>
                  </a:cubicBezTo>
                  <a:close/>
                  <a:moveTo>
                    <a:pt x="78" y="28"/>
                  </a:moveTo>
                  <a:cubicBezTo>
                    <a:pt x="70" y="19"/>
                    <a:pt x="59" y="15"/>
                    <a:pt x="45" y="15"/>
                  </a:cubicBezTo>
                  <a:cubicBezTo>
                    <a:pt x="20" y="15"/>
                    <a:pt x="20" y="15"/>
                    <a:pt x="20" y="15"/>
                  </a:cubicBezTo>
                  <a:cubicBezTo>
                    <a:pt x="20" y="119"/>
                    <a:pt x="20" y="119"/>
                    <a:pt x="20" y="119"/>
                  </a:cubicBezTo>
                  <a:cubicBezTo>
                    <a:pt x="45" y="119"/>
                    <a:pt x="45" y="119"/>
                    <a:pt x="45" y="119"/>
                  </a:cubicBezTo>
                  <a:cubicBezTo>
                    <a:pt x="58" y="119"/>
                    <a:pt x="69" y="116"/>
                    <a:pt x="78" y="107"/>
                  </a:cubicBezTo>
                  <a:cubicBezTo>
                    <a:pt x="87" y="98"/>
                    <a:pt x="92" y="84"/>
                    <a:pt x="92" y="68"/>
                  </a:cubicBezTo>
                  <a:cubicBezTo>
                    <a:pt x="92" y="51"/>
                    <a:pt x="87" y="36"/>
                    <a:pt x="78" y="28"/>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41">
              <a:extLst>
                <a:ext uri="{FF2B5EF4-FFF2-40B4-BE49-F238E27FC236}">
                  <a16:creationId xmlns:a16="http://schemas.microsoft.com/office/drawing/2014/main" id="{906C1324-2438-4CB8-B14E-FFDF0537B305}"/>
                </a:ext>
              </a:extLst>
            </p:cNvPr>
            <p:cNvSpPr>
              <a:spLocks noEditPoints="1"/>
            </p:cNvSpPr>
            <p:nvPr/>
          </p:nvSpPr>
          <p:spPr bwMode="gray">
            <a:xfrm>
              <a:off x="2605088"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Rectangle 42">
              <a:extLst>
                <a:ext uri="{FF2B5EF4-FFF2-40B4-BE49-F238E27FC236}">
                  <a16:creationId xmlns:a16="http://schemas.microsoft.com/office/drawing/2014/main" id="{BEAF57B2-015F-40B8-AF84-515E59FF7B13}"/>
                </a:ext>
              </a:extLst>
            </p:cNvPr>
            <p:cNvSpPr>
              <a:spLocks noChangeArrowheads="1"/>
            </p:cNvSpPr>
            <p:nvPr/>
          </p:nvSpPr>
          <p:spPr bwMode="gray">
            <a:xfrm>
              <a:off x="2697163" y="153988"/>
              <a:ext cx="15875" cy="115888"/>
            </a:xfrm>
            <a:prstGeom prst="rect">
              <a:avLst/>
            </a:prstGeom>
            <a:solidFill>
              <a:srgbClr val="03327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43">
              <a:extLst>
                <a:ext uri="{FF2B5EF4-FFF2-40B4-BE49-F238E27FC236}">
                  <a16:creationId xmlns:a16="http://schemas.microsoft.com/office/drawing/2014/main" id="{CF6638C6-5E94-43FF-B8CB-2E4C6C897571}"/>
                </a:ext>
              </a:extLst>
            </p:cNvPr>
            <p:cNvSpPr>
              <a:spLocks noEditPoints="1"/>
            </p:cNvSpPr>
            <p:nvPr/>
          </p:nvSpPr>
          <p:spPr bwMode="gray">
            <a:xfrm>
              <a:off x="2736851" y="150813"/>
              <a:ext cx="20638" cy="119063"/>
            </a:xfrm>
            <a:custGeom>
              <a:avLst/>
              <a:gdLst>
                <a:gd name="T0" fmla="*/ 12 w 25"/>
                <a:gd name="T1" fmla="*/ 25 h 144"/>
                <a:gd name="T2" fmla="*/ 0 w 25"/>
                <a:gd name="T3" fmla="*/ 13 h 144"/>
                <a:gd name="T4" fmla="*/ 12 w 25"/>
                <a:gd name="T5" fmla="*/ 0 h 144"/>
                <a:gd name="T6" fmla="*/ 25 w 25"/>
                <a:gd name="T7" fmla="*/ 12 h 144"/>
                <a:gd name="T8" fmla="*/ 12 w 25"/>
                <a:gd name="T9" fmla="*/ 25 h 144"/>
                <a:gd name="T10" fmla="*/ 3 w 25"/>
                <a:gd name="T11" fmla="*/ 144 h 144"/>
                <a:gd name="T12" fmla="*/ 3 w 25"/>
                <a:gd name="T13" fmla="*/ 45 h 144"/>
                <a:gd name="T14" fmla="*/ 22 w 25"/>
                <a:gd name="T15" fmla="*/ 45 h 144"/>
                <a:gd name="T16" fmla="*/ 22 w 25"/>
                <a:gd name="T17" fmla="*/ 144 h 144"/>
                <a:gd name="T18" fmla="*/ 3 w 25"/>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4">
                  <a:moveTo>
                    <a:pt x="12" y="25"/>
                  </a:moveTo>
                  <a:cubicBezTo>
                    <a:pt x="5" y="25"/>
                    <a:pt x="0" y="20"/>
                    <a:pt x="0" y="13"/>
                  </a:cubicBezTo>
                  <a:cubicBezTo>
                    <a:pt x="0" y="6"/>
                    <a:pt x="5" y="0"/>
                    <a:pt x="12" y="0"/>
                  </a:cubicBezTo>
                  <a:cubicBezTo>
                    <a:pt x="20" y="0"/>
                    <a:pt x="25" y="6"/>
                    <a:pt x="25" y="12"/>
                  </a:cubicBezTo>
                  <a:cubicBezTo>
                    <a:pt x="25" y="19"/>
                    <a:pt x="20" y="25"/>
                    <a:pt x="12"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44">
              <a:extLst>
                <a:ext uri="{FF2B5EF4-FFF2-40B4-BE49-F238E27FC236}">
                  <a16:creationId xmlns:a16="http://schemas.microsoft.com/office/drawing/2014/main" id="{E43F4615-1DA6-4F95-A77B-12A91752972F}"/>
                </a:ext>
              </a:extLst>
            </p:cNvPr>
            <p:cNvSpPr>
              <a:spLocks/>
            </p:cNvSpPr>
            <p:nvPr/>
          </p:nvSpPr>
          <p:spPr bwMode="gray">
            <a:xfrm>
              <a:off x="2768601" y="188913"/>
              <a:ext cx="79375" cy="80963"/>
            </a:xfrm>
            <a:custGeom>
              <a:avLst/>
              <a:gdLst>
                <a:gd name="T0" fmla="*/ 30 w 50"/>
                <a:gd name="T1" fmla="*/ 51 h 51"/>
                <a:gd name="T2" fmla="*/ 19 w 50"/>
                <a:gd name="T3" fmla="*/ 51 h 51"/>
                <a:gd name="T4" fmla="*/ 0 w 50"/>
                <a:gd name="T5" fmla="*/ 0 h 51"/>
                <a:gd name="T6" fmla="*/ 10 w 50"/>
                <a:gd name="T7" fmla="*/ 0 h 51"/>
                <a:gd name="T8" fmla="*/ 25 w 50"/>
                <a:gd name="T9" fmla="*/ 41 h 51"/>
                <a:gd name="T10" fmla="*/ 39 w 50"/>
                <a:gd name="T11" fmla="*/ 0 h 51"/>
                <a:gd name="T12" fmla="*/ 50 w 50"/>
                <a:gd name="T13" fmla="*/ 0 h 51"/>
                <a:gd name="T14" fmla="*/ 30 w 50"/>
                <a:gd name="T15" fmla="*/ 51 h 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 h="51">
                  <a:moveTo>
                    <a:pt x="30" y="51"/>
                  </a:moveTo>
                  <a:lnTo>
                    <a:pt x="19" y="51"/>
                  </a:lnTo>
                  <a:lnTo>
                    <a:pt x="0" y="0"/>
                  </a:lnTo>
                  <a:lnTo>
                    <a:pt x="10" y="0"/>
                  </a:lnTo>
                  <a:lnTo>
                    <a:pt x="25" y="41"/>
                  </a:lnTo>
                  <a:lnTo>
                    <a:pt x="39" y="0"/>
                  </a:lnTo>
                  <a:lnTo>
                    <a:pt x="50" y="0"/>
                  </a:lnTo>
                  <a:lnTo>
                    <a:pt x="30" y="51"/>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45">
              <a:extLst>
                <a:ext uri="{FF2B5EF4-FFF2-40B4-BE49-F238E27FC236}">
                  <a16:creationId xmlns:a16="http://schemas.microsoft.com/office/drawing/2014/main" id="{A31BF1F7-BE07-47E9-94AB-5CCD46FF8A3F}"/>
                </a:ext>
              </a:extLst>
            </p:cNvPr>
            <p:cNvSpPr>
              <a:spLocks noEditPoints="1"/>
            </p:cNvSpPr>
            <p:nvPr/>
          </p:nvSpPr>
          <p:spPr bwMode="gray">
            <a:xfrm>
              <a:off x="28559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0"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46">
              <a:extLst>
                <a:ext uri="{FF2B5EF4-FFF2-40B4-BE49-F238E27FC236}">
                  <a16:creationId xmlns:a16="http://schemas.microsoft.com/office/drawing/2014/main" id="{3A22ADA2-4714-4C31-B6E5-7A6DE6B2A6E3}"/>
                </a:ext>
              </a:extLst>
            </p:cNvPr>
            <p:cNvSpPr>
              <a:spLocks/>
            </p:cNvSpPr>
            <p:nvPr/>
          </p:nvSpPr>
          <p:spPr bwMode="gray">
            <a:xfrm>
              <a:off x="2947988" y="185738"/>
              <a:ext cx="47625"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47">
              <a:extLst>
                <a:ext uri="{FF2B5EF4-FFF2-40B4-BE49-F238E27FC236}">
                  <a16:creationId xmlns:a16="http://schemas.microsoft.com/office/drawing/2014/main" id="{C31B1364-FEB4-4067-808C-3AB6A9DBEC06}"/>
                </a:ext>
              </a:extLst>
            </p:cNvPr>
            <p:cNvSpPr>
              <a:spLocks noEditPoints="1"/>
            </p:cNvSpPr>
            <p:nvPr/>
          </p:nvSpPr>
          <p:spPr bwMode="gray">
            <a:xfrm>
              <a:off x="2998788" y="185738"/>
              <a:ext cx="74613" cy="85725"/>
            </a:xfrm>
            <a:custGeom>
              <a:avLst/>
              <a:gdLst>
                <a:gd name="T0" fmla="*/ 20 w 90"/>
                <a:gd name="T1" fmla="*/ 56 h 103"/>
                <a:gd name="T2" fmla="*/ 49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49" y="88"/>
                  </a:cubicBezTo>
                  <a:cubicBezTo>
                    <a:pt x="68" y="88"/>
                    <a:pt x="79" y="78"/>
                    <a:pt x="80" y="77"/>
                  </a:cubicBezTo>
                  <a:cubicBezTo>
                    <a:pt x="88" y="89"/>
                    <a:pt x="88" y="89"/>
                    <a:pt x="88" y="89"/>
                  </a:cubicBezTo>
                  <a:cubicBezTo>
                    <a:pt x="88" y="89"/>
                    <a:pt x="74"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8" y="14"/>
                    <a:pt x="20" y="29"/>
                    <a:pt x="19" y="42"/>
                  </a:cubicBezTo>
                  <a:cubicBezTo>
                    <a:pt x="71" y="42"/>
                    <a:pt x="71" y="42"/>
                    <a:pt x="71" y="42"/>
                  </a:cubicBezTo>
                  <a:cubicBezTo>
                    <a:pt x="71" y="28"/>
                    <a:pt x="64" y="14"/>
                    <a:pt x="46" y="14"/>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48">
              <a:extLst>
                <a:ext uri="{FF2B5EF4-FFF2-40B4-BE49-F238E27FC236}">
                  <a16:creationId xmlns:a16="http://schemas.microsoft.com/office/drawing/2014/main" id="{0058F51C-6920-4633-BD74-B7B7F9115418}"/>
                </a:ext>
              </a:extLst>
            </p:cNvPr>
            <p:cNvSpPr>
              <a:spLocks noEditPoints="1"/>
            </p:cNvSpPr>
            <p:nvPr/>
          </p:nvSpPr>
          <p:spPr bwMode="gray">
            <a:xfrm>
              <a:off x="3084513" y="153988"/>
              <a:ext cx="77788" cy="117475"/>
            </a:xfrm>
            <a:custGeom>
              <a:avLst/>
              <a:gdLst>
                <a:gd name="T0" fmla="*/ 78 w 94"/>
                <a:gd name="T1" fmla="*/ 141 h 143"/>
                <a:gd name="T2" fmla="*/ 75 w 94"/>
                <a:gd name="T3" fmla="*/ 125 h 143"/>
                <a:gd name="T4" fmla="*/ 42 w 94"/>
                <a:gd name="T5" fmla="*/ 143 h 143"/>
                <a:gd name="T6" fmla="*/ 0 w 94"/>
                <a:gd name="T7" fmla="*/ 91 h 143"/>
                <a:gd name="T8" fmla="*/ 44 w 94"/>
                <a:gd name="T9" fmla="*/ 40 h 143"/>
                <a:gd name="T10" fmla="*/ 75 w 94"/>
                <a:gd name="T11" fmla="*/ 58 h 143"/>
                <a:gd name="T12" fmla="*/ 75 w 94"/>
                <a:gd name="T13" fmla="*/ 0 h 143"/>
                <a:gd name="T14" fmla="*/ 94 w 94"/>
                <a:gd name="T15" fmla="*/ 0 h 143"/>
                <a:gd name="T16" fmla="*/ 94 w 94"/>
                <a:gd name="T17" fmla="*/ 141 h 143"/>
                <a:gd name="T18" fmla="*/ 78 w 94"/>
                <a:gd name="T19" fmla="*/ 141 h 143"/>
                <a:gd name="T20" fmla="*/ 48 w 94"/>
                <a:gd name="T21" fmla="*/ 54 h 143"/>
                <a:gd name="T22" fmla="*/ 19 w 94"/>
                <a:gd name="T23" fmla="*/ 90 h 143"/>
                <a:gd name="T24" fmla="*/ 47 w 94"/>
                <a:gd name="T25" fmla="*/ 127 h 143"/>
                <a:gd name="T26" fmla="*/ 75 w 94"/>
                <a:gd name="T27" fmla="*/ 90 h 143"/>
                <a:gd name="T28" fmla="*/ 48 w 94"/>
                <a:gd name="T29" fmla="*/ 5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43">
                  <a:moveTo>
                    <a:pt x="78" y="141"/>
                  </a:moveTo>
                  <a:cubicBezTo>
                    <a:pt x="75" y="125"/>
                    <a:pt x="75" y="125"/>
                    <a:pt x="75" y="125"/>
                  </a:cubicBezTo>
                  <a:cubicBezTo>
                    <a:pt x="74" y="126"/>
                    <a:pt x="65" y="143"/>
                    <a:pt x="42" y="143"/>
                  </a:cubicBezTo>
                  <a:cubicBezTo>
                    <a:pt x="16" y="143"/>
                    <a:pt x="0" y="121"/>
                    <a:pt x="0" y="91"/>
                  </a:cubicBezTo>
                  <a:cubicBezTo>
                    <a:pt x="0" y="62"/>
                    <a:pt x="18" y="40"/>
                    <a:pt x="44" y="40"/>
                  </a:cubicBezTo>
                  <a:cubicBezTo>
                    <a:pt x="65" y="40"/>
                    <a:pt x="74" y="56"/>
                    <a:pt x="75" y="58"/>
                  </a:cubicBezTo>
                  <a:cubicBezTo>
                    <a:pt x="75" y="0"/>
                    <a:pt x="75" y="0"/>
                    <a:pt x="75" y="0"/>
                  </a:cubicBezTo>
                  <a:cubicBezTo>
                    <a:pt x="94" y="0"/>
                    <a:pt x="94" y="0"/>
                    <a:pt x="94" y="0"/>
                  </a:cubicBezTo>
                  <a:cubicBezTo>
                    <a:pt x="94" y="141"/>
                    <a:pt x="94" y="141"/>
                    <a:pt x="94" y="141"/>
                  </a:cubicBezTo>
                  <a:cubicBezTo>
                    <a:pt x="78" y="141"/>
                    <a:pt x="78" y="141"/>
                    <a:pt x="78" y="141"/>
                  </a:cubicBezTo>
                  <a:close/>
                  <a:moveTo>
                    <a:pt x="48" y="54"/>
                  </a:moveTo>
                  <a:cubicBezTo>
                    <a:pt x="30" y="54"/>
                    <a:pt x="19" y="71"/>
                    <a:pt x="19" y="90"/>
                  </a:cubicBezTo>
                  <a:cubicBezTo>
                    <a:pt x="19" y="110"/>
                    <a:pt x="29" y="127"/>
                    <a:pt x="47" y="127"/>
                  </a:cubicBezTo>
                  <a:cubicBezTo>
                    <a:pt x="64" y="127"/>
                    <a:pt x="75" y="110"/>
                    <a:pt x="75" y="90"/>
                  </a:cubicBezTo>
                  <a:cubicBezTo>
                    <a:pt x="76" y="71"/>
                    <a:pt x="66" y="54"/>
                    <a:pt x="48" y="54"/>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Freeform 49">
              <a:extLst>
                <a:ext uri="{FF2B5EF4-FFF2-40B4-BE49-F238E27FC236}">
                  <a16:creationId xmlns:a16="http://schemas.microsoft.com/office/drawing/2014/main" id="{0E426658-42CE-4CFA-9C79-3A40251C8AD6}"/>
                </a:ext>
              </a:extLst>
            </p:cNvPr>
            <p:cNvSpPr>
              <a:spLocks/>
            </p:cNvSpPr>
            <p:nvPr/>
          </p:nvSpPr>
          <p:spPr bwMode="gray">
            <a:xfrm>
              <a:off x="3209926" y="152400"/>
              <a:ext cx="53975" cy="117475"/>
            </a:xfrm>
            <a:custGeom>
              <a:avLst/>
              <a:gdLst>
                <a:gd name="T0" fmla="*/ 61 w 64"/>
                <a:gd name="T1" fmla="*/ 18 h 142"/>
                <a:gd name="T2" fmla="*/ 49 w 64"/>
                <a:gd name="T3" fmla="*/ 15 h 142"/>
                <a:gd name="T4" fmla="*/ 36 w 64"/>
                <a:gd name="T5" fmla="*/ 21 h 142"/>
                <a:gd name="T6" fmla="*/ 34 w 64"/>
                <a:gd name="T7" fmla="*/ 35 h 142"/>
                <a:gd name="T8" fmla="*/ 34 w 64"/>
                <a:gd name="T9" fmla="*/ 43 h 142"/>
                <a:gd name="T10" fmla="*/ 59 w 64"/>
                <a:gd name="T11" fmla="*/ 43 h 142"/>
                <a:gd name="T12" fmla="*/ 59 w 64"/>
                <a:gd name="T13" fmla="*/ 57 h 142"/>
                <a:gd name="T14" fmla="*/ 34 w 64"/>
                <a:gd name="T15" fmla="*/ 57 h 142"/>
                <a:gd name="T16" fmla="*/ 34 w 64"/>
                <a:gd name="T17" fmla="*/ 142 h 142"/>
                <a:gd name="T18" fmla="*/ 15 w 64"/>
                <a:gd name="T19" fmla="*/ 142 h 142"/>
                <a:gd name="T20" fmla="*/ 15 w 64"/>
                <a:gd name="T21" fmla="*/ 57 h 142"/>
                <a:gd name="T22" fmla="*/ 0 w 64"/>
                <a:gd name="T23" fmla="*/ 57 h 142"/>
                <a:gd name="T24" fmla="*/ 0 w 64"/>
                <a:gd name="T25" fmla="*/ 43 h 142"/>
                <a:gd name="T26" fmla="*/ 15 w 64"/>
                <a:gd name="T27" fmla="*/ 43 h 142"/>
                <a:gd name="T28" fmla="*/ 15 w 64"/>
                <a:gd name="T29" fmla="*/ 32 h 142"/>
                <a:gd name="T30" fmla="*/ 22 w 64"/>
                <a:gd name="T31" fmla="*/ 9 h 142"/>
                <a:gd name="T32" fmla="*/ 45 w 64"/>
                <a:gd name="T33" fmla="*/ 0 h 142"/>
                <a:gd name="T34" fmla="*/ 64 w 64"/>
                <a:gd name="T35" fmla="*/ 4 h 142"/>
                <a:gd name="T36" fmla="*/ 61 w 64"/>
                <a:gd name="T37" fmla="*/ 1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 h="142">
                  <a:moveTo>
                    <a:pt x="61" y="18"/>
                  </a:moveTo>
                  <a:cubicBezTo>
                    <a:pt x="61" y="18"/>
                    <a:pt x="55" y="15"/>
                    <a:pt x="49" y="15"/>
                  </a:cubicBezTo>
                  <a:cubicBezTo>
                    <a:pt x="43" y="15"/>
                    <a:pt x="39" y="17"/>
                    <a:pt x="36" y="21"/>
                  </a:cubicBezTo>
                  <a:cubicBezTo>
                    <a:pt x="34" y="24"/>
                    <a:pt x="34" y="29"/>
                    <a:pt x="34" y="35"/>
                  </a:cubicBezTo>
                  <a:cubicBezTo>
                    <a:pt x="34" y="43"/>
                    <a:pt x="34" y="43"/>
                    <a:pt x="34" y="43"/>
                  </a:cubicBezTo>
                  <a:cubicBezTo>
                    <a:pt x="59" y="43"/>
                    <a:pt x="59" y="43"/>
                    <a:pt x="59" y="43"/>
                  </a:cubicBezTo>
                  <a:cubicBezTo>
                    <a:pt x="59" y="57"/>
                    <a:pt x="59" y="57"/>
                    <a:pt x="59" y="57"/>
                  </a:cubicBezTo>
                  <a:cubicBezTo>
                    <a:pt x="34" y="57"/>
                    <a:pt x="34" y="57"/>
                    <a:pt x="34" y="57"/>
                  </a:cubicBezTo>
                  <a:cubicBezTo>
                    <a:pt x="34" y="142"/>
                    <a:pt x="34" y="142"/>
                    <a:pt x="34" y="142"/>
                  </a:cubicBezTo>
                  <a:cubicBezTo>
                    <a:pt x="15" y="142"/>
                    <a:pt x="15" y="142"/>
                    <a:pt x="15" y="142"/>
                  </a:cubicBezTo>
                  <a:cubicBezTo>
                    <a:pt x="15" y="57"/>
                    <a:pt x="15" y="57"/>
                    <a:pt x="15" y="57"/>
                  </a:cubicBezTo>
                  <a:cubicBezTo>
                    <a:pt x="0" y="57"/>
                    <a:pt x="0" y="57"/>
                    <a:pt x="0" y="57"/>
                  </a:cubicBezTo>
                  <a:cubicBezTo>
                    <a:pt x="0" y="43"/>
                    <a:pt x="0" y="43"/>
                    <a:pt x="0" y="43"/>
                  </a:cubicBezTo>
                  <a:cubicBezTo>
                    <a:pt x="15" y="43"/>
                    <a:pt x="15" y="43"/>
                    <a:pt x="15" y="43"/>
                  </a:cubicBezTo>
                  <a:cubicBezTo>
                    <a:pt x="15" y="32"/>
                    <a:pt x="15" y="32"/>
                    <a:pt x="15" y="32"/>
                  </a:cubicBezTo>
                  <a:cubicBezTo>
                    <a:pt x="15" y="21"/>
                    <a:pt x="18" y="14"/>
                    <a:pt x="22" y="9"/>
                  </a:cubicBezTo>
                  <a:cubicBezTo>
                    <a:pt x="27" y="4"/>
                    <a:pt x="34" y="0"/>
                    <a:pt x="45" y="0"/>
                  </a:cubicBezTo>
                  <a:cubicBezTo>
                    <a:pt x="55" y="0"/>
                    <a:pt x="62" y="3"/>
                    <a:pt x="64" y="4"/>
                  </a:cubicBezTo>
                  <a:lnTo>
                    <a:pt x="61" y="18"/>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50">
              <a:extLst>
                <a:ext uri="{FF2B5EF4-FFF2-40B4-BE49-F238E27FC236}">
                  <a16:creationId xmlns:a16="http://schemas.microsoft.com/office/drawing/2014/main" id="{8B1D0F47-BA80-466B-890A-7AFAA099276F}"/>
                </a:ext>
              </a:extLst>
            </p:cNvPr>
            <p:cNvSpPr>
              <a:spLocks/>
            </p:cNvSpPr>
            <p:nvPr/>
          </p:nvSpPr>
          <p:spPr bwMode="gray">
            <a:xfrm>
              <a:off x="3270251" y="185738"/>
              <a:ext cx="46038"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51">
              <a:extLst>
                <a:ext uri="{FF2B5EF4-FFF2-40B4-BE49-F238E27FC236}">
                  <a16:creationId xmlns:a16="http://schemas.microsoft.com/office/drawing/2014/main" id="{9CC49CFE-C30A-45D7-9150-7EE856DA7C2E}"/>
                </a:ext>
              </a:extLst>
            </p:cNvPr>
            <p:cNvSpPr>
              <a:spLocks noEditPoints="1"/>
            </p:cNvSpPr>
            <p:nvPr/>
          </p:nvSpPr>
          <p:spPr bwMode="gray">
            <a:xfrm>
              <a:off x="3321051" y="185738"/>
              <a:ext cx="79375" cy="85725"/>
            </a:xfrm>
            <a:custGeom>
              <a:avLst/>
              <a:gdLst>
                <a:gd name="T0" fmla="*/ 48 w 96"/>
                <a:gd name="T1" fmla="*/ 102 h 102"/>
                <a:gd name="T2" fmla="*/ 0 w 96"/>
                <a:gd name="T3" fmla="*/ 51 h 102"/>
                <a:gd name="T4" fmla="*/ 48 w 96"/>
                <a:gd name="T5" fmla="*/ 0 h 102"/>
                <a:gd name="T6" fmla="*/ 96 w 96"/>
                <a:gd name="T7" fmla="*/ 51 h 102"/>
                <a:gd name="T8" fmla="*/ 48 w 96"/>
                <a:gd name="T9" fmla="*/ 102 h 102"/>
                <a:gd name="T10" fmla="*/ 48 w 96"/>
                <a:gd name="T11" fmla="*/ 14 h 102"/>
                <a:gd name="T12" fmla="*/ 20 w 96"/>
                <a:gd name="T13" fmla="*/ 51 h 102"/>
                <a:gd name="T14" fmla="*/ 48 w 96"/>
                <a:gd name="T15" fmla="*/ 88 h 102"/>
                <a:gd name="T16" fmla="*/ 77 w 96"/>
                <a:gd name="T17" fmla="*/ 51 h 102"/>
                <a:gd name="T18" fmla="*/ 48 w 96"/>
                <a:gd name="T19" fmla="*/ 14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102">
                  <a:moveTo>
                    <a:pt x="48" y="102"/>
                  </a:moveTo>
                  <a:cubicBezTo>
                    <a:pt x="20" y="102"/>
                    <a:pt x="0" y="82"/>
                    <a:pt x="0" y="51"/>
                  </a:cubicBezTo>
                  <a:cubicBezTo>
                    <a:pt x="0" y="20"/>
                    <a:pt x="20" y="0"/>
                    <a:pt x="48" y="0"/>
                  </a:cubicBezTo>
                  <a:cubicBezTo>
                    <a:pt x="77" y="0"/>
                    <a:pt x="96" y="20"/>
                    <a:pt x="96" y="51"/>
                  </a:cubicBezTo>
                  <a:cubicBezTo>
                    <a:pt x="96" y="82"/>
                    <a:pt x="77" y="102"/>
                    <a:pt x="48" y="102"/>
                  </a:cubicBezTo>
                  <a:close/>
                  <a:moveTo>
                    <a:pt x="48" y="14"/>
                  </a:moveTo>
                  <a:cubicBezTo>
                    <a:pt x="30" y="14"/>
                    <a:pt x="20" y="29"/>
                    <a:pt x="20" y="51"/>
                  </a:cubicBezTo>
                  <a:cubicBezTo>
                    <a:pt x="20" y="72"/>
                    <a:pt x="30" y="88"/>
                    <a:pt x="48" y="88"/>
                  </a:cubicBezTo>
                  <a:cubicBezTo>
                    <a:pt x="67" y="88"/>
                    <a:pt x="77" y="72"/>
                    <a:pt x="77" y="51"/>
                  </a:cubicBezTo>
                  <a:cubicBezTo>
                    <a:pt x="77" y="29"/>
                    <a:pt x="67" y="14"/>
                    <a:pt x="48" y="14"/>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52">
              <a:extLst>
                <a:ext uri="{FF2B5EF4-FFF2-40B4-BE49-F238E27FC236}">
                  <a16:creationId xmlns:a16="http://schemas.microsoft.com/office/drawing/2014/main" id="{A40FE52E-7390-4224-981F-5B9B6DC75BAE}"/>
                </a:ext>
              </a:extLst>
            </p:cNvPr>
            <p:cNvSpPr>
              <a:spLocks/>
            </p:cNvSpPr>
            <p:nvPr/>
          </p:nvSpPr>
          <p:spPr bwMode="gray">
            <a:xfrm>
              <a:off x="3419476" y="185738"/>
              <a:ext cx="117475" cy="84138"/>
            </a:xfrm>
            <a:custGeom>
              <a:avLst/>
              <a:gdLst>
                <a:gd name="T0" fmla="*/ 123 w 142"/>
                <a:gd name="T1" fmla="*/ 101 h 101"/>
                <a:gd name="T2" fmla="*/ 123 w 142"/>
                <a:gd name="T3" fmla="*/ 39 h 101"/>
                <a:gd name="T4" fmla="*/ 106 w 142"/>
                <a:gd name="T5" fmla="*/ 16 h 101"/>
                <a:gd name="T6" fmla="*/ 80 w 142"/>
                <a:gd name="T7" fmla="*/ 41 h 101"/>
                <a:gd name="T8" fmla="*/ 80 w 142"/>
                <a:gd name="T9" fmla="*/ 101 h 101"/>
                <a:gd name="T10" fmla="*/ 62 w 142"/>
                <a:gd name="T11" fmla="*/ 101 h 101"/>
                <a:gd name="T12" fmla="*/ 62 w 142"/>
                <a:gd name="T13" fmla="*/ 39 h 101"/>
                <a:gd name="T14" fmla="*/ 44 w 142"/>
                <a:gd name="T15" fmla="*/ 16 h 101"/>
                <a:gd name="T16" fmla="*/ 19 w 142"/>
                <a:gd name="T17" fmla="*/ 41 h 101"/>
                <a:gd name="T18" fmla="*/ 19 w 142"/>
                <a:gd name="T19" fmla="*/ 101 h 101"/>
                <a:gd name="T20" fmla="*/ 0 w 142"/>
                <a:gd name="T21" fmla="*/ 101 h 101"/>
                <a:gd name="T22" fmla="*/ 0 w 142"/>
                <a:gd name="T23" fmla="*/ 2 h 101"/>
                <a:gd name="T24" fmla="*/ 18 w 142"/>
                <a:gd name="T25" fmla="*/ 2 h 101"/>
                <a:gd name="T26" fmla="*/ 19 w 142"/>
                <a:gd name="T27" fmla="*/ 20 h 101"/>
                <a:gd name="T28" fmla="*/ 51 w 142"/>
                <a:gd name="T29" fmla="*/ 0 h 101"/>
                <a:gd name="T30" fmla="*/ 79 w 142"/>
                <a:gd name="T31" fmla="*/ 21 h 101"/>
                <a:gd name="T32" fmla="*/ 112 w 142"/>
                <a:gd name="T33" fmla="*/ 0 h 101"/>
                <a:gd name="T34" fmla="*/ 142 w 142"/>
                <a:gd name="T35" fmla="*/ 34 h 101"/>
                <a:gd name="T36" fmla="*/ 142 w 142"/>
                <a:gd name="T37" fmla="*/ 101 h 101"/>
                <a:gd name="T38" fmla="*/ 123 w 142"/>
                <a:gd name="T39"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2" h="101">
                  <a:moveTo>
                    <a:pt x="123" y="101"/>
                  </a:moveTo>
                  <a:cubicBezTo>
                    <a:pt x="123" y="39"/>
                    <a:pt x="123" y="39"/>
                    <a:pt x="123" y="39"/>
                  </a:cubicBezTo>
                  <a:cubicBezTo>
                    <a:pt x="123" y="26"/>
                    <a:pt x="120" y="16"/>
                    <a:pt x="106" y="16"/>
                  </a:cubicBezTo>
                  <a:cubicBezTo>
                    <a:pt x="91" y="16"/>
                    <a:pt x="81" y="34"/>
                    <a:pt x="80" y="41"/>
                  </a:cubicBezTo>
                  <a:cubicBezTo>
                    <a:pt x="80" y="101"/>
                    <a:pt x="80" y="101"/>
                    <a:pt x="80" y="101"/>
                  </a:cubicBezTo>
                  <a:cubicBezTo>
                    <a:pt x="62" y="101"/>
                    <a:pt x="62" y="101"/>
                    <a:pt x="62" y="101"/>
                  </a:cubicBezTo>
                  <a:cubicBezTo>
                    <a:pt x="62" y="39"/>
                    <a:pt x="62" y="39"/>
                    <a:pt x="62" y="39"/>
                  </a:cubicBezTo>
                  <a:cubicBezTo>
                    <a:pt x="62" y="26"/>
                    <a:pt x="59" y="16"/>
                    <a:pt x="44" y="16"/>
                  </a:cubicBezTo>
                  <a:cubicBezTo>
                    <a:pt x="30" y="16"/>
                    <a:pt x="20" y="34"/>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5" y="9"/>
                    <a:pt x="37" y="0"/>
                    <a:pt x="51" y="0"/>
                  </a:cubicBezTo>
                  <a:cubicBezTo>
                    <a:pt x="64" y="0"/>
                    <a:pt x="75" y="6"/>
                    <a:pt x="79" y="21"/>
                  </a:cubicBezTo>
                  <a:cubicBezTo>
                    <a:pt x="86" y="9"/>
                    <a:pt x="98" y="0"/>
                    <a:pt x="112" y="0"/>
                  </a:cubicBezTo>
                  <a:cubicBezTo>
                    <a:pt x="128" y="0"/>
                    <a:pt x="142" y="9"/>
                    <a:pt x="142" y="34"/>
                  </a:cubicBezTo>
                  <a:cubicBezTo>
                    <a:pt x="142" y="101"/>
                    <a:pt x="142" y="101"/>
                    <a:pt x="142" y="101"/>
                  </a:cubicBezTo>
                  <a:cubicBezTo>
                    <a:pt x="123" y="101"/>
                    <a:pt x="123" y="101"/>
                    <a:pt x="123" y="101"/>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53">
              <a:extLst>
                <a:ext uri="{FF2B5EF4-FFF2-40B4-BE49-F238E27FC236}">
                  <a16:creationId xmlns:a16="http://schemas.microsoft.com/office/drawing/2014/main" id="{225F0FE3-9380-41E3-A971-A1DC24E451B0}"/>
                </a:ext>
              </a:extLst>
            </p:cNvPr>
            <p:cNvSpPr>
              <a:spLocks/>
            </p:cNvSpPr>
            <p:nvPr/>
          </p:nvSpPr>
          <p:spPr bwMode="gray">
            <a:xfrm>
              <a:off x="3594101" y="157163"/>
              <a:ext cx="69850" cy="112713"/>
            </a:xfrm>
            <a:custGeom>
              <a:avLst/>
              <a:gdLst>
                <a:gd name="T0" fmla="*/ 0 w 44"/>
                <a:gd name="T1" fmla="*/ 71 h 71"/>
                <a:gd name="T2" fmla="*/ 0 w 44"/>
                <a:gd name="T3" fmla="*/ 0 h 71"/>
                <a:gd name="T4" fmla="*/ 43 w 44"/>
                <a:gd name="T5" fmla="*/ 0 h 71"/>
                <a:gd name="T6" fmla="*/ 43 w 44"/>
                <a:gd name="T7" fmla="*/ 8 h 71"/>
                <a:gd name="T8" fmla="*/ 10 w 44"/>
                <a:gd name="T9" fmla="*/ 8 h 71"/>
                <a:gd name="T10" fmla="*/ 10 w 44"/>
                <a:gd name="T11" fmla="*/ 29 h 71"/>
                <a:gd name="T12" fmla="*/ 41 w 44"/>
                <a:gd name="T13" fmla="*/ 29 h 71"/>
                <a:gd name="T14" fmla="*/ 41 w 44"/>
                <a:gd name="T15" fmla="*/ 38 h 71"/>
                <a:gd name="T16" fmla="*/ 10 w 44"/>
                <a:gd name="T17" fmla="*/ 38 h 71"/>
                <a:gd name="T18" fmla="*/ 10 w 44"/>
                <a:gd name="T19" fmla="*/ 62 h 71"/>
                <a:gd name="T20" fmla="*/ 44 w 44"/>
                <a:gd name="T21" fmla="*/ 62 h 71"/>
                <a:gd name="T22" fmla="*/ 44 w 44"/>
                <a:gd name="T23" fmla="*/ 71 h 71"/>
                <a:gd name="T24" fmla="*/ 0 w 44"/>
                <a:gd name="T25" fmla="*/ 71 h 71"/>
                <a:gd name="T26" fmla="*/ 0 w 44"/>
                <a:gd name="T27"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71">
                  <a:moveTo>
                    <a:pt x="0" y="71"/>
                  </a:moveTo>
                  <a:lnTo>
                    <a:pt x="0" y="0"/>
                  </a:lnTo>
                  <a:lnTo>
                    <a:pt x="43" y="0"/>
                  </a:lnTo>
                  <a:lnTo>
                    <a:pt x="43" y="8"/>
                  </a:lnTo>
                  <a:lnTo>
                    <a:pt x="10" y="8"/>
                  </a:lnTo>
                  <a:lnTo>
                    <a:pt x="10" y="29"/>
                  </a:lnTo>
                  <a:lnTo>
                    <a:pt x="41" y="29"/>
                  </a:lnTo>
                  <a:lnTo>
                    <a:pt x="41" y="38"/>
                  </a:lnTo>
                  <a:lnTo>
                    <a:pt x="10" y="38"/>
                  </a:lnTo>
                  <a:lnTo>
                    <a:pt x="10" y="62"/>
                  </a:lnTo>
                  <a:lnTo>
                    <a:pt x="44" y="62"/>
                  </a:lnTo>
                  <a:lnTo>
                    <a:pt x="44" y="71"/>
                  </a:lnTo>
                  <a:lnTo>
                    <a:pt x="0" y="71"/>
                  </a:lnTo>
                  <a:lnTo>
                    <a:pt x="0" y="71"/>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54">
              <a:extLst>
                <a:ext uri="{FF2B5EF4-FFF2-40B4-BE49-F238E27FC236}">
                  <a16:creationId xmlns:a16="http://schemas.microsoft.com/office/drawing/2014/main" id="{6AA00411-4F40-4847-97A9-4AB47DD95393}"/>
                </a:ext>
              </a:extLst>
            </p:cNvPr>
            <p:cNvSpPr>
              <a:spLocks/>
            </p:cNvSpPr>
            <p:nvPr/>
          </p:nvSpPr>
          <p:spPr bwMode="gray">
            <a:xfrm>
              <a:off x="3671888" y="188913"/>
              <a:ext cx="77788" cy="80963"/>
            </a:xfrm>
            <a:custGeom>
              <a:avLst/>
              <a:gdLst>
                <a:gd name="T0" fmla="*/ 38 w 49"/>
                <a:gd name="T1" fmla="*/ 51 h 51"/>
                <a:gd name="T2" fmla="*/ 24 w 49"/>
                <a:gd name="T3" fmla="*/ 30 h 51"/>
                <a:gd name="T4" fmla="*/ 11 w 49"/>
                <a:gd name="T5" fmla="*/ 51 h 51"/>
                <a:gd name="T6" fmla="*/ 0 w 49"/>
                <a:gd name="T7" fmla="*/ 51 h 51"/>
                <a:gd name="T8" fmla="*/ 18 w 49"/>
                <a:gd name="T9" fmla="*/ 25 h 51"/>
                <a:gd name="T10" fmla="*/ 1 w 49"/>
                <a:gd name="T11" fmla="*/ 0 h 51"/>
                <a:gd name="T12" fmla="*/ 12 w 49"/>
                <a:gd name="T13" fmla="*/ 0 h 51"/>
                <a:gd name="T14" fmla="*/ 25 w 49"/>
                <a:gd name="T15" fmla="*/ 19 h 51"/>
                <a:gd name="T16" fmla="*/ 37 w 49"/>
                <a:gd name="T17" fmla="*/ 0 h 51"/>
                <a:gd name="T18" fmla="*/ 48 w 49"/>
                <a:gd name="T19" fmla="*/ 0 h 51"/>
                <a:gd name="T20" fmla="*/ 30 w 49"/>
                <a:gd name="T21" fmla="*/ 25 h 51"/>
                <a:gd name="T22" fmla="*/ 49 w 49"/>
                <a:gd name="T23" fmla="*/ 51 h 51"/>
                <a:gd name="T24" fmla="*/ 38 w 49"/>
                <a:gd name="T2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1">
                  <a:moveTo>
                    <a:pt x="38" y="51"/>
                  </a:moveTo>
                  <a:lnTo>
                    <a:pt x="24" y="30"/>
                  </a:lnTo>
                  <a:lnTo>
                    <a:pt x="11" y="51"/>
                  </a:lnTo>
                  <a:lnTo>
                    <a:pt x="0" y="51"/>
                  </a:lnTo>
                  <a:lnTo>
                    <a:pt x="18" y="25"/>
                  </a:lnTo>
                  <a:lnTo>
                    <a:pt x="1" y="0"/>
                  </a:lnTo>
                  <a:lnTo>
                    <a:pt x="12" y="0"/>
                  </a:lnTo>
                  <a:lnTo>
                    <a:pt x="25" y="19"/>
                  </a:lnTo>
                  <a:lnTo>
                    <a:pt x="37" y="0"/>
                  </a:lnTo>
                  <a:lnTo>
                    <a:pt x="48" y="0"/>
                  </a:lnTo>
                  <a:lnTo>
                    <a:pt x="30" y="25"/>
                  </a:lnTo>
                  <a:lnTo>
                    <a:pt x="49" y="51"/>
                  </a:lnTo>
                  <a:lnTo>
                    <a:pt x="38" y="51"/>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55">
              <a:extLst>
                <a:ext uri="{FF2B5EF4-FFF2-40B4-BE49-F238E27FC236}">
                  <a16:creationId xmlns:a16="http://schemas.microsoft.com/office/drawing/2014/main" id="{5C5F2C34-52CC-46A3-8253-9C9F98D87E30}"/>
                </a:ext>
              </a:extLst>
            </p:cNvPr>
            <p:cNvSpPr>
              <a:spLocks noEditPoints="1"/>
            </p:cNvSpPr>
            <p:nvPr/>
          </p:nvSpPr>
          <p:spPr bwMode="gray">
            <a:xfrm>
              <a:off x="3763963" y="185738"/>
              <a:ext cx="77788" cy="114300"/>
            </a:xfrm>
            <a:custGeom>
              <a:avLst/>
              <a:gdLst>
                <a:gd name="T0" fmla="*/ 49 w 94"/>
                <a:gd name="T1" fmla="*/ 102 h 136"/>
                <a:gd name="T2" fmla="*/ 18 w 94"/>
                <a:gd name="T3" fmla="*/ 85 h 136"/>
                <a:gd name="T4" fmla="*/ 18 w 94"/>
                <a:gd name="T5" fmla="*/ 136 h 136"/>
                <a:gd name="T6" fmla="*/ 0 w 94"/>
                <a:gd name="T7" fmla="*/ 136 h 136"/>
                <a:gd name="T8" fmla="*/ 0 w 94"/>
                <a:gd name="T9" fmla="*/ 1 h 136"/>
                <a:gd name="T10" fmla="*/ 17 w 94"/>
                <a:gd name="T11" fmla="*/ 1 h 136"/>
                <a:gd name="T12" fmla="*/ 18 w 94"/>
                <a:gd name="T13" fmla="*/ 17 h 136"/>
                <a:gd name="T14" fmla="*/ 51 w 94"/>
                <a:gd name="T15" fmla="*/ 0 h 136"/>
                <a:gd name="T16" fmla="*/ 94 w 94"/>
                <a:gd name="T17" fmla="*/ 51 h 136"/>
                <a:gd name="T18" fmla="*/ 49 w 94"/>
                <a:gd name="T19" fmla="*/ 102 h 136"/>
                <a:gd name="T20" fmla="*/ 46 w 94"/>
                <a:gd name="T21" fmla="*/ 14 h 136"/>
                <a:gd name="T22" fmla="*/ 17 w 94"/>
                <a:gd name="T23" fmla="*/ 50 h 136"/>
                <a:gd name="T24" fmla="*/ 45 w 94"/>
                <a:gd name="T25" fmla="*/ 87 h 136"/>
                <a:gd name="T26" fmla="*/ 74 w 94"/>
                <a:gd name="T27" fmla="*/ 50 h 136"/>
                <a:gd name="T28" fmla="*/ 46 w 94"/>
                <a:gd name="T29" fmla="*/ 1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36">
                  <a:moveTo>
                    <a:pt x="49" y="102"/>
                  </a:moveTo>
                  <a:cubicBezTo>
                    <a:pt x="29" y="102"/>
                    <a:pt x="21" y="89"/>
                    <a:pt x="18" y="85"/>
                  </a:cubicBezTo>
                  <a:cubicBezTo>
                    <a:pt x="18" y="136"/>
                    <a:pt x="18" y="136"/>
                    <a:pt x="18" y="136"/>
                  </a:cubicBezTo>
                  <a:cubicBezTo>
                    <a:pt x="0" y="136"/>
                    <a:pt x="0" y="136"/>
                    <a:pt x="0" y="136"/>
                  </a:cubicBezTo>
                  <a:cubicBezTo>
                    <a:pt x="0" y="1"/>
                    <a:pt x="0" y="1"/>
                    <a:pt x="0" y="1"/>
                  </a:cubicBezTo>
                  <a:cubicBezTo>
                    <a:pt x="17" y="1"/>
                    <a:pt x="17" y="1"/>
                    <a:pt x="17" y="1"/>
                  </a:cubicBezTo>
                  <a:cubicBezTo>
                    <a:pt x="18" y="17"/>
                    <a:pt x="18" y="17"/>
                    <a:pt x="18" y="17"/>
                  </a:cubicBezTo>
                  <a:cubicBezTo>
                    <a:pt x="20" y="15"/>
                    <a:pt x="30" y="0"/>
                    <a:pt x="51" y="0"/>
                  </a:cubicBezTo>
                  <a:cubicBezTo>
                    <a:pt x="78" y="0"/>
                    <a:pt x="94" y="21"/>
                    <a:pt x="94" y="51"/>
                  </a:cubicBezTo>
                  <a:cubicBezTo>
                    <a:pt x="93" y="81"/>
                    <a:pt x="75" y="102"/>
                    <a:pt x="49" y="102"/>
                  </a:cubicBezTo>
                  <a:close/>
                  <a:moveTo>
                    <a:pt x="46" y="14"/>
                  </a:moveTo>
                  <a:cubicBezTo>
                    <a:pt x="29" y="14"/>
                    <a:pt x="17" y="31"/>
                    <a:pt x="17" y="50"/>
                  </a:cubicBezTo>
                  <a:cubicBezTo>
                    <a:pt x="17" y="70"/>
                    <a:pt x="28" y="87"/>
                    <a:pt x="45" y="87"/>
                  </a:cubicBezTo>
                  <a:cubicBezTo>
                    <a:pt x="62" y="87"/>
                    <a:pt x="74" y="70"/>
                    <a:pt x="74" y="50"/>
                  </a:cubicBezTo>
                  <a:cubicBezTo>
                    <a:pt x="74" y="31"/>
                    <a:pt x="63" y="14"/>
                    <a:pt x="46" y="14"/>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56">
              <a:extLst>
                <a:ext uri="{FF2B5EF4-FFF2-40B4-BE49-F238E27FC236}">
                  <a16:creationId xmlns:a16="http://schemas.microsoft.com/office/drawing/2014/main" id="{F3FA3044-1824-4008-9D96-843FADC68A83}"/>
                </a:ext>
              </a:extLst>
            </p:cNvPr>
            <p:cNvSpPr>
              <a:spLocks noEditPoints="1"/>
            </p:cNvSpPr>
            <p:nvPr/>
          </p:nvSpPr>
          <p:spPr bwMode="gray">
            <a:xfrm>
              <a:off x="3852863"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5" y="14"/>
                    <a:pt x="46" y="14"/>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57">
              <a:extLst>
                <a:ext uri="{FF2B5EF4-FFF2-40B4-BE49-F238E27FC236}">
                  <a16:creationId xmlns:a16="http://schemas.microsoft.com/office/drawing/2014/main" id="{741F03E7-CEFB-463E-B41D-FAFD19AFB475}"/>
                </a:ext>
              </a:extLst>
            </p:cNvPr>
            <p:cNvSpPr>
              <a:spLocks/>
            </p:cNvSpPr>
            <p:nvPr/>
          </p:nvSpPr>
          <p:spPr bwMode="gray">
            <a:xfrm>
              <a:off x="3946526" y="185738"/>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58">
              <a:extLst>
                <a:ext uri="{FF2B5EF4-FFF2-40B4-BE49-F238E27FC236}">
                  <a16:creationId xmlns:a16="http://schemas.microsoft.com/office/drawing/2014/main" id="{72E0C9EC-4353-4470-9B5B-8020BB524814}"/>
                </a:ext>
              </a:extLst>
            </p:cNvPr>
            <p:cNvSpPr>
              <a:spLocks noEditPoints="1"/>
            </p:cNvSpPr>
            <p:nvPr/>
          </p:nvSpPr>
          <p:spPr bwMode="gray">
            <a:xfrm>
              <a:off x="4005263" y="150813"/>
              <a:ext cx="20638" cy="119063"/>
            </a:xfrm>
            <a:custGeom>
              <a:avLst/>
              <a:gdLst>
                <a:gd name="T0" fmla="*/ 13 w 26"/>
                <a:gd name="T1" fmla="*/ 25 h 144"/>
                <a:gd name="T2" fmla="*/ 0 w 26"/>
                <a:gd name="T3" fmla="*/ 13 h 144"/>
                <a:gd name="T4" fmla="*/ 13 w 26"/>
                <a:gd name="T5" fmla="*/ 0 h 144"/>
                <a:gd name="T6" fmla="*/ 26 w 26"/>
                <a:gd name="T7" fmla="*/ 12 h 144"/>
                <a:gd name="T8" fmla="*/ 13 w 26"/>
                <a:gd name="T9" fmla="*/ 25 h 144"/>
                <a:gd name="T10" fmla="*/ 3 w 26"/>
                <a:gd name="T11" fmla="*/ 144 h 144"/>
                <a:gd name="T12" fmla="*/ 3 w 26"/>
                <a:gd name="T13" fmla="*/ 45 h 144"/>
                <a:gd name="T14" fmla="*/ 22 w 26"/>
                <a:gd name="T15" fmla="*/ 45 h 144"/>
                <a:gd name="T16" fmla="*/ 22 w 26"/>
                <a:gd name="T17" fmla="*/ 144 h 144"/>
                <a:gd name="T18" fmla="*/ 3 w 26"/>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4">
                  <a:moveTo>
                    <a:pt x="13" y="25"/>
                  </a:moveTo>
                  <a:cubicBezTo>
                    <a:pt x="6" y="25"/>
                    <a:pt x="0" y="20"/>
                    <a:pt x="0" y="13"/>
                  </a:cubicBezTo>
                  <a:cubicBezTo>
                    <a:pt x="0" y="6"/>
                    <a:pt x="6" y="0"/>
                    <a:pt x="13" y="0"/>
                  </a:cubicBezTo>
                  <a:cubicBezTo>
                    <a:pt x="20" y="0"/>
                    <a:pt x="26" y="6"/>
                    <a:pt x="26" y="12"/>
                  </a:cubicBezTo>
                  <a:cubicBezTo>
                    <a:pt x="26" y="19"/>
                    <a:pt x="20" y="25"/>
                    <a:pt x="13"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59">
              <a:extLst>
                <a:ext uri="{FF2B5EF4-FFF2-40B4-BE49-F238E27FC236}">
                  <a16:creationId xmlns:a16="http://schemas.microsoft.com/office/drawing/2014/main" id="{98B83E80-EEA6-4BB3-ABCB-5F9325CBE139}"/>
                </a:ext>
              </a:extLst>
            </p:cNvPr>
            <p:cNvSpPr>
              <a:spLocks noEditPoints="1"/>
            </p:cNvSpPr>
            <p:nvPr/>
          </p:nvSpPr>
          <p:spPr bwMode="gray">
            <a:xfrm>
              <a:off x="4041776"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60">
              <a:extLst>
                <a:ext uri="{FF2B5EF4-FFF2-40B4-BE49-F238E27FC236}">
                  <a16:creationId xmlns:a16="http://schemas.microsoft.com/office/drawing/2014/main" id="{FE827C06-4B96-4A16-AD13-91F144096E7D}"/>
                </a:ext>
              </a:extLst>
            </p:cNvPr>
            <p:cNvSpPr>
              <a:spLocks/>
            </p:cNvSpPr>
            <p:nvPr/>
          </p:nvSpPr>
          <p:spPr bwMode="gray">
            <a:xfrm>
              <a:off x="4135438" y="185738"/>
              <a:ext cx="69850" cy="84138"/>
            </a:xfrm>
            <a:custGeom>
              <a:avLst/>
              <a:gdLst>
                <a:gd name="T0" fmla="*/ 65 w 84"/>
                <a:gd name="T1" fmla="*/ 101 h 101"/>
                <a:gd name="T2" fmla="*/ 65 w 84"/>
                <a:gd name="T3" fmla="*/ 41 h 101"/>
                <a:gd name="T4" fmla="*/ 45 w 84"/>
                <a:gd name="T5" fmla="*/ 16 h 101"/>
                <a:gd name="T6" fmla="*/ 19 w 84"/>
                <a:gd name="T7" fmla="*/ 41 h 101"/>
                <a:gd name="T8" fmla="*/ 19 w 84"/>
                <a:gd name="T9" fmla="*/ 101 h 101"/>
                <a:gd name="T10" fmla="*/ 0 w 84"/>
                <a:gd name="T11" fmla="*/ 101 h 101"/>
                <a:gd name="T12" fmla="*/ 0 w 84"/>
                <a:gd name="T13" fmla="*/ 2 h 101"/>
                <a:gd name="T14" fmla="*/ 18 w 84"/>
                <a:gd name="T15" fmla="*/ 2 h 101"/>
                <a:gd name="T16" fmla="*/ 19 w 84"/>
                <a:gd name="T17" fmla="*/ 20 h 101"/>
                <a:gd name="T18" fmla="*/ 52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1"/>
                    <a:pt x="65" y="41"/>
                    <a:pt x="65" y="41"/>
                  </a:cubicBezTo>
                  <a:cubicBezTo>
                    <a:pt x="65" y="26"/>
                    <a:pt x="60" y="16"/>
                    <a:pt x="45" y="16"/>
                  </a:cubicBezTo>
                  <a:cubicBezTo>
                    <a:pt x="30" y="16"/>
                    <a:pt x="21" y="32"/>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2" y="0"/>
                  </a:cubicBezTo>
                  <a:cubicBezTo>
                    <a:pt x="71" y="0"/>
                    <a:pt x="84" y="11"/>
                    <a:pt x="84" y="37"/>
                  </a:cubicBezTo>
                  <a:cubicBezTo>
                    <a:pt x="84" y="101"/>
                    <a:pt x="84" y="101"/>
                    <a:pt x="84" y="101"/>
                  </a:cubicBezTo>
                  <a:cubicBezTo>
                    <a:pt x="65" y="101"/>
                    <a:pt x="65" y="101"/>
                    <a:pt x="65" y="101"/>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61">
              <a:extLst>
                <a:ext uri="{FF2B5EF4-FFF2-40B4-BE49-F238E27FC236}">
                  <a16:creationId xmlns:a16="http://schemas.microsoft.com/office/drawing/2014/main" id="{9F5B7148-53F2-4CC5-9B1B-56B74DF15CFB}"/>
                </a:ext>
              </a:extLst>
            </p:cNvPr>
            <p:cNvSpPr>
              <a:spLocks/>
            </p:cNvSpPr>
            <p:nvPr/>
          </p:nvSpPr>
          <p:spPr bwMode="gray">
            <a:xfrm>
              <a:off x="4221163" y="185738"/>
              <a:ext cx="71438" cy="85725"/>
            </a:xfrm>
            <a:custGeom>
              <a:avLst/>
              <a:gdLst>
                <a:gd name="T0" fmla="*/ 76 w 86"/>
                <a:gd name="T1" fmla="*/ 28 h 103"/>
                <a:gd name="T2" fmla="*/ 51 w 86"/>
                <a:gd name="T3" fmla="*/ 15 h 103"/>
                <a:gd name="T4" fmla="*/ 20 w 86"/>
                <a:gd name="T5" fmla="*/ 51 h 103"/>
                <a:gd name="T6" fmla="*/ 50 w 86"/>
                <a:gd name="T7" fmla="*/ 86 h 103"/>
                <a:gd name="T8" fmla="*/ 76 w 86"/>
                <a:gd name="T9" fmla="*/ 73 h 103"/>
                <a:gd name="T10" fmla="*/ 86 w 86"/>
                <a:gd name="T11" fmla="*/ 85 h 103"/>
                <a:gd name="T12" fmla="*/ 47 w 86"/>
                <a:gd name="T13" fmla="*/ 103 h 103"/>
                <a:gd name="T14" fmla="*/ 0 w 86"/>
                <a:gd name="T15" fmla="*/ 51 h 103"/>
                <a:gd name="T16" fmla="*/ 48 w 86"/>
                <a:gd name="T17" fmla="*/ 0 h 103"/>
                <a:gd name="T18" fmla="*/ 85 w 86"/>
                <a:gd name="T19" fmla="*/ 17 h 103"/>
                <a:gd name="T20" fmla="*/ 76 w 86"/>
                <a:gd name="T21" fmla="*/ 28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6" h="103">
                  <a:moveTo>
                    <a:pt x="76" y="28"/>
                  </a:moveTo>
                  <a:cubicBezTo>
                    <a:pt x="76" y="28"/>
                    <a:pt x="67" y="15"/>
                    <a:pt x="51" y="15"/>
                  </a:cubicBezTo>
                  <a:cubicBezTo>
                    <a:pt x="34" y="15"/>
                    <a:pt x="20" y="27"/>
                    <a:pt x="20" y="51"/>
                  </a:cubicBezTo>
                  <a:cubicBezTo>
                    <a:pt x="20" y="75"/>
                    <a:pt x="34" y="86"/>
                    <a:pt x="50" y="86"/>
                  </a:cubicBezTo>
                  <a:cubicBezTo>
                    <a:pt x="66" y="86"/>
                    <a:pt x="76" y="74"/>
                    <a:pt x="76" y="73"/>
                  </a:cubicBezTo>
                  <a:cubicBezTo>
                    <a:pt x="86" y="85"/>
                    <a:pt x="86" y="85"/>
                    <a:pt x="86" y="85"/>
                  </a:cubicBezTo>
                  <a:cubicBezTo>
                    <a:pt x="85" y="86"/>
                    <a:pt x="74" y="103"/>
                    <a:pt x="47" y="103"/>
                  </a:cubicBezTo>
                  <a:cubicBezTo>
                    <a:pt x="21" y="103"/>
                    <a:pt x="0" y="83"/>
                    <a:pt x="0" y="51"/>
                  </a:cubicBezTo>
                  <a:cubicBezTo>
                    <a:pt x="0" y="19"/>
                    <a:pt x="22" y="0"/>
                    <a:pt x="48" y="0"/>
                  </a:cubicBezTo>
                  <a:cubicBezTo>
                    <a:pt x="74" y="0"/>
                    <a:pt x="84" y="16"/>
                    <a:pt x="85" y="17"/>
                  </a:cubicBezTo>
                  <a:lnTo>
                    <a:pt x="76" y="28"/>
                  </a:ln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62">
              <a:extLst>
                <a:ext uri="{FF2B5EF4-FFF2-40B4-BE49-F238E27FC236}">
                  <a16:creationId xmlns:a16="http://schemas.microsoft.com/office/drawing/2014/main" id="{751FCF45-B390-4115-A636-DB10FDE1DE04}"/>
                </a:ext>
              </a:extLst>
            </p:cNvPr>
            <p:cNvSpPr>
              <a:spLocks noEditPoints="1"/>
            </p:cNvSpPr>
            <p:nvPr/>
          </p:nvSpPr>
          <p:spPr bwMode="gray">
            <a:xfrm>
              <a:off x="43037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1"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Rectangle 63">
              <a:extLst>
                <a:ext uri="{FF2B5EF4-FFF2-40B4-BE49-F238E27FC236}">
                  <a16:creationId xmlns:a16="http://schemas.microsoft.com/office/drawing/2014/main" id="{9059B125-F3A2-430A-99C1-BCE86CFF5F3B}"/>
                </a:ext>
              </a:extLst>
            </p:cNvPr>
            <p:cNvSpPr>
              <a:spLocks noChangeArrowheads="1"/>
            </p:cNvSpPr>
            <p:nvPr/>
          </p:nvSpPr>
          <p:spPr bwMode="gray">
            <a:xfrm>
              <a:off x="2271713" y="-269875"/>
              <a:ext cx="12700" cy="773113"/>
            </a:xfrm>
            <a:prstGeom prst="rect">
              <a:avLst/>
            </a:prstGeom>
            <a:solidFill>
              <a:srgbClr val="03327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Oval 64">
              <a:extLst>
                <a:ext uri="{FF2B5EF4-FFF2-40B4-BE49-F238E27FC236}">
                  <a16:creationId xmlns:a16="http://schemas.microsoft.com/office/drawing/2014/main" id="{0F2051E8-EAF8-4E49-9A02-D04863AFED3E}"/>
                </a:ext>
              </a:extLst>
            </p:cNvPr>
            <p:cNvSpPr>
              <a:spLocks noChangeArrowheads="1"/>
            </p:cNvSpPr>
            <p:nvPr/>
          </p:nvSpPr>
          <p:spPr bwMode="gray">
            <a:xfrm>
              <a:off x="911226" y="-279400"/>
              <a:ext cx="119063" cy="120650"/>
            </a:xfrm>
            <a:prstGeom prst="ellipse">
              <a:avLst/>
            </a:prstGeom>
            <a:solidFill>
              <a:srgbClr val="033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Oval 65">
              <a:extLst>
                <a:ext uri="{FF2B5EF4-FFF2-40B4-BE49-F238E27FC236}">
                  <a16:creationId xmlns:a16="http://schemas.microsoft.com/office/drawing/2014/main" id="{F222E149-4D3D-46E7-8E15-1380BD4165D9}"/>
                </a:ext>
              </a:extLst>
            </p:cNvPr>
            <p:cNvSpPr>
              <a:spLocks noChangeArrowheads="1"/>
            </p:cNvSpPr>
            <p:nvPr/>
          </p:nvSpPr>
          <p:spPr bwMode="gray">
            <a:xfrm>
              <a:off x="752476" y="-269875"/>
              <a:ext cx="101600" cy="101600"/>
            </a:xfrm>
            <a:prstGeom prst="ellipse">
              <a:avLst/>
            </a:prstGeom>
            <a:solidFill>
              <a:srgbClr val="2193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Oval 66">
              <a:extLst>
                <a:ext uri="{FF2B5EF4-FFF2-40B4-BE49-F238E27FC236}">
                  <a16:creationId xmlns:a16="http://schemas.microsoft.com/office/drawing/2014/main" id="{8F12F9D8-1C12-49B1-AEFE-9723C9E81AB9}"/>
                </a:ext>
              </a:extLst>
            </p:cNvPr>
            <p:cNvSpPr>
              <a:spLocks noChangeArrowheads="1"/>
            </p:cNvSpPr>
            <p:nvPr/>
          </p:nvSpPr>
          <p:spPr bwMode="gray">
            <a:xfrm>
              <a:off x="919163" y="-103188"/>
              <a:ext cx="101600" cy="101600"/>
            </a:xfrm>
            <a:prstGeom prst="ellipse">
              <a:avLst/>
            </a:prstGeom>
            <a:solidFill>
              <a:srgbClr val="2193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 name="Oval 67">
              <a:extLst>
                <a:ext uri="{FF2B5EF4-FFF2-40B4-BE49-F238E27FC236}">
                  <a16:creationId xmlns:a16="http://schemas.microsoft.com/office/drawing/2014/main" id="{BAA348BF-2B1E-456C-9685-C53DCA4B3830}"/>
                </a:ext>
              </a:extLst>
            </p:cNvPr>
            <p:cNvSpPr>
              <a:spLocks noChangeArrowheads="1"/>
            </p:cNvSpPr>
            <p:nvPr/>
          </p:nvSpPr>
          <p:spPr bwMode="gray">
            <a:xfrm>
              <a:off x="927101" y="53975"/>
              <a:ext cx="85725" cy="87313"/>
            </a:xfrm>
            <a:prstGeom prst="ellipse">
              <a:avLst/>
            </a:prstGeom>
            <a:solidFill>
              <a:srgbClr val="7AC3F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 name="Oval 68">
              <a:extLst>
                <a:ext uri="{FF2B5EF4-FFF2-40B4-BE49-F238E27FC236}">
                  <a16:creationId xmlns:a16="http://schemas.microsoft.com/office/drawing/2014/main" id="{41A1F4EA-78D7-4C65-8430-31B1D585F003}"/>
                </a:ext>
              </a:extLst>
            </p:cNvPr>
            <p:cNvSpPr>
              <a:spLocks noChangeArrowheads="1"/>
            </p:cNvSpPr>
            <p:nvPr/>
          </p:nvSpPr>
          <p:spPr bwMode="gray">
            <a:xfrm>
              <a:off x="760413" y="-95250"/>
              <a:ext cx="87313" cy="87313"/>
            </a:xfrm>
            <a:prstGeom prst="ellipse">
              <a:avLst/>
            </a:prstGeom>
            <a:solidFill>
              <a:srgbClr val="7AC3F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 name="Oval 69">
              <a:extLst>
                <a:ext uri="{FF2B5EF4-FFF2-40B4-BE49-F238E27FC236}">
                  <a16:creationId xmlns:a16="http://schemas.microsoft.com/office/drawing/2014/main" id="{421EBBA9-8C4F-4295-8553-30463683964B}"/>
                </a:ext>
              </a:extLst>
            </p:cNvPr>
            <p:cNvSpPr>
              <a:spLocks noChangeArrowheads="1"/>
            </p:cNvSpPr>
            <p:nvPr/>
          </p:nvSpPr>
          <p:spPr bwMode="gray">
            <a:xfrm>
              <a:off x="611188" y="-261938"/>
              <a:ext cx="85725" cy="87313"/>
            </a:xfrm>
            <a:prstGeom prst="ellipse">
              <a:avLst/>
            </a:prstGeom>
            <a:solidFill>
              <a:srgbClr val="7AC3F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50" name="Title 1">
            <a:extLst>
              <a:ext uri="{FF2B5EF4-FFF2-40B4-BE49-F238E27FC236}">
                <a16:creationId xmlns:a16="http://schemas.microsoft.com/office/drawing/2014/main" id="{99B2FAE0-6F28-0B07-ABC2-210010161C2C}"/>
              </a:ext>
            </a:extLst>
          </p:cNvPr>
          <p:cNvSpPr>
            <a:spLocks noGrp="1"/>
          </p:cNvSpPr>
          <p:nvPr>
            <p:ph type="ctrTitle"/>
          </p:nvPr>
        </p:nvSpPr>
        <p:spPr>
          <a:xfrm>
            <a:off x="1516830" y="2523757"/>
            <a:ext cx="9139234" cy="664797"/>
          </a:xfrm>
        </p:spPr>
        <p:txBody>
          <a:bodyPr vert="horz" lIns="91440" tIns="91440" rIns="91440" bIns="91440" anchor="ctr">
            <a:noAutofit/>
          </a:bodyPr>
          <a:lstStyle>
            <a:lvl1pPr algn="l">
              <a:defRPr sz="3600">
                <a:solidFill>
                  <a:schemeClr val="tx1"/>
                </a:solidFill>
              </a:defRPr>
            </a:lvl1pPr>
          </a:lstStyle>
          <a:p>
            <a:r>
              <a:rPr lang="en-US"/>
              <a:t>Click to edit Master title style</a:t>
            </a:r>
            <a:endParaRPr lang="en-US" dirty="0"/>
          </a:p>
        </p:txBody>
      </p:sp>
      <p:sp>
        <p:nvSpPr>
          <p:cNvPr id="151" name="Text Placeholder 81">
            <a:extLst>
              <a:ext uri="{FF2B5EF4-FFF2-40B4-BE49-F238E27FC236}">
                <a16:creationId xmlns:a16="http://schemas.microsoft.com/office/drawing/2014/main" id="{AABBBD46-2D94-9A1E-1B0B-4EA66A5B81E5}"/>
              </a:ext>
            </a:extLst>
          </p:cNvPr>
          <p:cNvSpPr>
            <a:spLocks noGrp="1"/>
          </p:cNvSpPr>
          <p:nvPr>
            <p:ph type="body" sz="quarter" idx="13"/>
          </p:nvPr>
        </p:nvSpPr>
        <p:spPr>
          <a:xfrm>
            <a:off x="1520386" y="3998279"/>
            <a:ext cx="4586287" cy="323850"/>
          </a:xfrm>
        </p:spPr>
        <p:txBody>
          <a:bodyPr lIns="91440" tIns="91440" rIns="91440" bIns="91440" anchor="ctr"/>
          <a:lstStyle>
            <a:lvl1pPr>
              <a:defRPr b="0">
                <a:solidFill>
                  <a:schemeClr val="tx1"/>
                </a:solidFill>
              </a:defRPr>
            </a:lvl1pPr>
          </a:lstStyle>
          <a:p>
            <a:pPr lvl="0"/>
            <a:r>
              <a:rPr lang="en-US"/>
              <a:t>Click to edit Master text styles</a:t>
            </a:r>
          </a:p>
        </p:txBody>
      </p:sp>
      <p:sp>
        <p:nvSpPr>
          <p:cNvPr id="152" name="Subtitle 2">
            <a:extLst>
              <a:ext uri="{FF2B5EF4-FFF2-40B4-BE49-F238E27FC236}">
                <a16:creationId xmlns:a16="http://schemas.microsoft.com/office/drawing/2014/main" id="{AE1C7A48-0D13-1059-2A8B-9267721FA7D4}"/>
              </a:ext>
            </a:extLst>
          </p:cNvPr>
          <p:cNvSpPr>
            <a:spLocks noGrp="1"/>
          </p:cNvSpPr>
          <p:nvPr>
            <p:ph type="subTitle" idx="1"/>
          </p:nvPr>
        </p:nvSpPr>
        <p:spPr>
          <a:xfrm>
            <a:off x="1516830" y="3444432"/>
            <a:ext cx="9139234" cy="297969"/>
          </a:xfrm>
        </p:spPr>
        <p:txBody>
          <a:bodyPr vert="horz" lIns="91440" tIns="91440" rIns="91440" bIns="91440" rtlCol="0" anchor="ctr">
            <a:noAutofit/>
          </a:bodyPr>
          <a:lstStyle>
            <a:lvl1pPr>
              <a:defRPr lang="en-US" sz="2200" b="0" dirty="0">
                <a:solidFill>
                  <a:schemeClr val="tx1"/>
                </a:solidFill>
              </a:defRPr>
            </a:lvl1pPr>
          </a:lstStyle>
          <a:p>
            <a:pPr lvl="0"/>
            <a:r>
              <a:rPr lang="en-US"/>
              <a:t>Click to edit Master subtitle style</a:t>
            </a:r>
            <a:endParaRPr lang="en-US" dirty="0"/>
          </a:p>
        </p:txBody>
      </p:sp>
      <p:sp>
        <p:nvSpPr>
          <p:cNvPr id="80" name="TextBox 79">
            <a:extLst>
              <a:ext uri="{FF2B5EF4-FFF2-40B4-BE49-F238E27FC236}">
                <a16:creationId xmlns:a16="http://schemas.microsoft.com/office/drawing/2014/main" id="{35FA29A0-C03A-3277-5EF6-1E67883CD46A}"/>
              </a:ext>
            </a:extLst>
          </p:cNvPr>
          <p:cNvSpPr txBox="1"/>
          <p:nvPr/>
        </p:nvSpPr>
        <p:spPr>
          <a:xfrm>
            <a:off x="1516830" y="6334188"/>
            <a:ext cx="5719046" cy="153888"/>
          </a:xfrm>
          <a:prstGeom prst="rect">
            <a:avLst/>
          </a:prstGeom>
          <a:noFill/>
        </p:spPr>
        <p:txBody>
          <a:bodyPr wrap="square" lIns="0" tIns="0" rIns="0" bIns="0" rtlCol="0">
            <a:spAutoFit/>
          </a:bodyPr>
          <a:lstStyle/>
          <a:p>
            <a:pPr algn="ctr"/>
            <a:r>
              <a:rPr lang="en-US" sz="1000" dirty="0">
                <a:solidFill>
                  <a:schemeClr val="tx1"/>
                </a:solidFill>
              </a:rPr>
              <a:t>Includes content supplied by Sales Benchmark Index; Copyright © Sales Benchmark Index, 2022</a:t>
            </a:r>
          </a:p>
        </p:txBody>
      </p:sp>
    </p:spTree>
    <p:extLst>
      <p:ext uri="{BB962C8B-B14F-4D97-AF65-F5344CB8AC3E}">
        <p14:creationId xmlns:p14="http://schemas.microsoft.com/office/powerpoint/2010/main" val="30926329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Title Slide blue dots bkdg">
    <p:bg>
      <p:bgPr>
        <a:solidFill>
          <a:schemeClr val="accent1"/>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64658552-6E07-9117-0CA9-3B60B698736B}"/>
              </a:ext>
            </a:extLst>
          </p:cNvPr>
          <p:cNvGraphicFramePr>
            <a:graphicFrameLocks noChangeAspect="1"/>
          </p:cNvGraphicFramePr>
          <p:nvPr>
            <p:custDataLst>
              <p:tags r:id="rId1"/>
            </p:custDataLst>
            <p:extLst>
              <p:ext uri="{D42A27DB-BD31-4B8C-83A1-F6EECF244321}">
                <p14:modId xmlns:p14="http://schemas.microsoft.com/office/powerpoint/2010/main" val="121670506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4" name="Object 3" hidden="1">
                        <a:extLst>
                          <a:ext uri="{FF2B5EF4-FFF2-40B4-BE49-F238E27FC236}">
                            <a16:creationId xmlns:a16="http://schemas.microsoft.com/office/drawing/2014/main" id="{64658552-6E07-9117-0CA9-3B60B698736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9C5F5AEC-749C-44CA-94C1-9495903C3571}"/>
              </a:ext>
            </a:extLst>
          </p:cNvPr>
          <p:cNvSpPr>
            <a:spLocks noGrp="1"/>
          </p:cNvSpPr>
          <p:nvPr>
            <p:ph type="ctrTitle"/>
          </p:nvPr>
        </p:nvSpPr>
        <p:spPr>
          <a:xfrm>
            <a:off x="1516830" y="2523757"/>
            <a:ext cx="9139234" cy="664797"/>
          </a:xfrm>
        </p:spPr>
        <p:txBody>
          <a:bodyPr vert="horz" lIns="91440" tIns="91440" rIns="91440" bIns="91440" anchor="ctr">
            <a:noAutofit/>
          </a:bodyPr>
          <a:lstStyle>
            <a:lvl1pPr algn="l">
              <a:defRPr sz="3600">
                <a:solidFill>
                  <a:schemeClr val="bg1"/>
                </a:solidFill>
              </a:defRPr>
            </a:lvl1pPr>
          </a:lstStyle>
          <a:p>
            <a:r>
              <a:rPr lang="en-US"/>
              <a:t>Click to edit Master title style</a:t>
            </a:r>
            <a:endParaRPr lang="en-US" dirty="0"/>
          </a:p>
        </p:txBody>
      </p:sp>
      <p:sp>
        <p:nvSpPr>
          <p:cNvPr id="82" name="Text Placeholder 81">
            <a:extLst>
              <a:ext uri="{FF2B5EF4-FFF2-40B4-BE49-F238E27FC236}">
                <a16:creationId xmlns:a16="http://schemas.microsoft.com/office/drawing/2014/main" id="{B020BF28-FA10-43DE-B2FD-965A7D8594C0}"/>
              </a:ext>
            </a:extLst>
          </p:cNvPr>
          <p:cNvSpPr>
            <a:spLocks noGrp="1"/>
          </p:cNvSpPr>
          <p:nvPr>
            <p:ph type="body" sz="quarter" idx="13"/>
          </p:nvPr>
        </p:nvSpPr>
        <p:spPr>
          <a:xfrm>
            <a:off x="1520386" y="3998279"/>
            <a:ext cx="4586287" cy="323850"/>
          </a:xfrm>
        </p:spPr>
        <p:txBody>
          <a:bodyPr lIns="91440" tIns="91440" rIns="91440" bIns="91440" anchor="ctr"/>
          <a:lstStyle>
            <a:lvl1pPr>
              <a:defRPr b="0">
                <a:solidFill>
                  <a:schemeClr val="bg1"/>
                </a:solidFill>
              </a:defRPr>
            </a:lvl1pPr>
          </a:lstStyle>
          <a:p>
            <a:pPr lvl="0"/>
            <a:r>
              <a:rPr lang="en-US"/>
              <a:t>Click to edit Master text styles</a:t>
            </a:r>
          </a:p>
        </p:txBody>
      </p:sp>
      <p:sp>
        <p:nvSpPr>
          <p:cNvPr id="83" name="Subtitle 2">
            <a:extLst>
              <a:ext uri="{FF2B5EF4-FFF2-40B4-BE49-F238E27FC236}">
                <a16:creationId xmlns:a16="http://schemas.microsoft.com/office/drawing/2014/main" id="{CA420EE9-07D0-49A0-A796-E6EAA8EBDB96}"/>
              </a:ext>
            </a:extLst>
          </p:cNvPr>
          <p:cNvSpPr>
            <a:spLocks noGrp="1"/>
          </p:cNvSpPr>
          <p:nvPr>
            <p:ph type="subTitle" idx="1"/>
          </p:nvPr>
        </p:nvSpPr>
        <p:spPr>
          <a:xfrm>
            <a:off x="1516830" y="3444432"/>
            <a:ext cx="9139234" cy="297969"/>
          </a:xfrm>
        </p:spPr>
        <p:txBody>
          <a:bodyPr vert="horz" lIns="91440" tIns="91440" rIns="91440" bIns="91440" rtlCol="0" anchor="ctr">
            <a:noAutofit/>
          </a:bodyPr>
          <a:lstStyle>
            <a:lvl1pPr>
              <a:defRPr lang="en-US" sz="2200" b="0" dirty="0">
                <a:solidFill>
                  <a:schemeClr val="bg1"/>
                </a:solidFill>
              </a:defRPr>
            </a:lvl1pPr>
          </a:lstStyle>
          <a:p>
            <a:pPr lvl="0"/>
            <a:r>
              <a:rPr lang="en-US"/>
              <a:t>Click to edit Master subtitle style</a:t>
            </a:r>
            <a:endParaRPr lang="en-US" dirty="0"/>
          </a:p>
        </p:txBody>
      </p:sp>
      <p:grpSp>
        <p:nvGrpSpPr>
          <p:cNvPr id="148" name="Group 147">
            <a:extLst>
              <a:ext uri="{FF2B5EF4-FFF2-40B4-BE49-F238E27FC236}">
                <a16:creationId xmlns:a16="http://schemas.microsoft.com/office/drawing/2014/main" id="{AF47BE45-9A6B-F77A-A246-E9AD74AC3E05}"/>
              </a:ext>
            </a:extLst>
          </p:cNvPr>
          <p:cNvGrpSpPr>
            <a:grpSpLocks noChangeAspect="1"/>
          </p:cNvGrpSpPr>
          <p:nvPr/>
        </p:nvGrpSpPr>
        <p:grpSpPr>
          <a:xfrm>
            <a:off x="702214" y="780933"/>
            <a:ext cx="3494345" cy="745107"/>
            <a:chOff x="611188" y="-279400"/>
            <a:chExt cx="3767138" cy="803275"/>
          </a:xfrm>
          <a:solidFill>
            <a:schemeClr val="bg1"/>
          </a:solidFill>
        </p:grpSpPr>
        <p:sp>
          <p:nvSpPr>
            <p:cNvPr id="149" name="Freeform 5">
              <a:extLst>
                <a:ext uri="{FF2B5EF4-FFF2-40B4-BE49-F238E27FC236}">
                  <a16:creationId xmlns:a16="http://schemas.microsoft.com/office/drawing/2014/main" id="{5C5B487B-3C0A-CD7C-49B9-906DAA6B051C}"/>
                </a:ext>
              </a:extLst>
            </p:cNvPr>
            <p:cNvSpPr>
              <a:spLocks noEditPoints="1"/>
            </p:cNvSpPr>
            <p:nvPr/>
          </p:nvSpPr>
          <p:spPr bwMode="auto">
            <a:xfrm>
              <a:off x="1885951" y="438150"/>
              <a:ext cx="60325" cy="63500"/>
            </a:xfrm>
            <a:custGeom>
              <a:avLst/>
              <a:gdLst>
                <a:gd name="T0" fmla="*/ 36 w 73"/>
                <a:gd name="T1" fmla="*/ 0 h 78"/>
                <a:gd name="T2" fmla="*/ 10 w 73"/>
                <a:gd name="T3" fmla="*/ 10 h 78"/>
                <a:gd name="T4" fmla="*/ 0 w 73"/>
                <a:gd name="T5" fmla="*/ 39 h 78"/>
                <a:gd name="T6" fmla="*/ 10 w 73"/>
                <a:gd name="T7" fmla="*/ 67 h 78"/>
                <a:gd name="T8" fmla="*/ 36 w 73"/>
                <a:gd name="T9" fmla="*/ 78 h 78"/>
                <a:gd name="T10" fmla="*/ 63 w 73"/>
                <a:gd name="T11" fmla="*/ 67 h 78"/>
                <a:gd name="T12" fmla="*/ 73 w 73"/>
                <a:gd name="T13" fmla="*/ 39 h 78"/>
                <a:gd name="T14" fmla="*/ 63 w 73"/>
                <a:gd name="T15" fmla="*/ 10 h 78"/>
                <a:gd name="T16" fmla="*/ 36 w 73"/>
                <a:gd name="T17" fmla="*/ 0 h 78"/>
                <a:gd name="T18" fmla="*/ 52 w 73"/>
                <a:gd name="T19" fmla="*/ 59 h 78"/>
                <a:gd name="T20" fmla="*/ 36 w 73"/>
                <a:gd name="T21" fmla="*/ 66 h 78"/>
                <a:gd name="T22" fmla="*/ 20 w 73"/>
                <a:gd name="T23" fmla="*/ 59 h 78"/>
                <a:gd name="T24" fmla="*/ 15 w 73"/>
                <a:gd name="T25" fmla="*/ 39 h 78"/>
                <a:gd name="T26" fmla="*/ 21 w 73"/>
                <a:gd name="T27" fmla="*/ 19 h 78"/>
                <a:gd name="T28" fmla="*/ 36 w 73"/>
                <a:gd name="T29" fmla="*/ 11 h 78"/>
                <a:gd name="T30" fmla="*/ 52 w 73"/>
                <a:gd name="T31" fmla="*/ 19 h 78"/>
                <a:gd name="T32" fmla="*/ 58 w 73"/>
                <a:gd name="T33" fmla="*/ 39 h 78"/>
                <a:gd name="T34" fmla="*/ 52 w 73"/>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 h="78">
                  <a:moveTo>
                    <a:pt x="36" y="0"/>
                  </a:moveTo>
                  <a:cubicBezTo>
                    <a:pt x="25" y="0"/>
                    <a:pt x="17" y="3"/>
                    <a:pt x="10" y="10"/>
                  </a:cubicBezTo>
                  <a:cubicBezTo>
                    <a:pt x="3" y="17"/>
                    <a:pt x="0" y="27"/>
                    <a:pt x="0" y="39"/>
                  </a:cubicBezTo>
                  <a:cubicBezTo>
                    <a:pt x="0" y="51"/>
                    <a:pt x="3" y="60"/>
                    <a:pt x="10" y="67"/>
                  </a:cubicBezTo>
                  <a:cubicBezTo>
                    <a:pt x="17" y="74"/>
                    <a:pt x="25" y="78"/>
                    <a:pt x="36" y="78"/>
                  </a:cubicBezTo>
                  <a:cubicBezTo>
                    <a:pt x="47" y="78"/>
                    <a:pt x="56" y="74"/>
                    <a:pt x="63" y="67"/>
                  </a:cubicBezTo>
                  <a:cubicBezTo>
                    <a:pt x="69" y="60"/>
                    <a:pt x="73" y="51"/>
                    <a:pt x="73" y="39"/>
                  </a:cubicBezTo>
                  <a:cubicBezTo>
                    <a:pt x="73" y="27"/>
                    <a:pt x="69" y="17"/>
                    <a:pt x="63"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1" y="19"/>
                  </a:cubicBezTo>
                  <a:cubicBezTo>
                    <a:pt x="24" y="14"/>
                    <a:pt x="30" y="11"/>
                    <a:pt x="36" y="11"/>
                  </a:cubicBezTo>
                  <a:cubicBezTo>
                    <a:pt x="43" y="11"/>
                    <a:pt x="48" y="14"/>
                    <a:pt x="52" y="19"/>
                  </a:cubicBezTo>
                  <a:cubicBezTo>
                    <a:pt x="56" y="24"/>
                    <a:pt x="58" y="30"/>
                    <a:pt x="58" y="39"/>
                  </a:cubicBezTo>
                  <a:cubicBezTo>
                    <a:pt x="58" y="47"/>
                    <a:pt x="56" y="54"/>
                    <a:pt x="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 name="Freeform 6">
              <a:extLst>
                <a:ext uri="{FF2B5EF4-FFF2-40B4-BE49-F238E27FC236}">
                  <a16:creationId xmlns:a16="http://schemas.microsoft.com/office/drawing/2014/main" id="{FC002D50-1258-94CD-A4CA-8EF05842095A}"/>
                </a:ext>
              </a:extLst>
            </p:cNvPr>
            <p:cNvSpPr>
              <a:spLocks/>
            </p:cNvSpPr>
            <p:nvPr/>
          </p:nvSpPr>
          <p:spPr bwMode="auto">
            <a:xfrm>
              <a:off x="1152526" y="414338"/>
              <a:ext cx="74613" cy="87313"/>
            </a:xfrm>
            <a:custGeom>
              <a:avLst/>
              <a:gdLst>
                <a:gd name="T0" fmla="*/ 50 w 89"/>
                <a:gd name="T1" fmla="*/ 62 h 106"/>
                <a:gd name="T2" fmla="*/ 75 w 89"/>
                <a:gd name="T3" fmla="*/ 62 h 106"/>
                <a:gd name="T4" fmla="*/ 75 w 89"/>
                <a:gd name="T5" fmla="*/ 80 h 106"/>
                <a:gd name="T6" fmla="*/ 74 w 89"/>
                <a:gd name="T7" fmla="*/ 81 h 106"/>
                <a:gd name="T8" fmla="*/ 71 w 89"/>
                <a:gd name="T9" fmla="*/ 84 h 106"/>
                <a:gd name="T10" fmla="*/ 66 w 89"/>
                <a:gd name="T11" fmla="*/ 88 h 106"/>
                <a:gd name="T12" fmla="*/ 58 w 89"/>
                <a:gd name="T13" fmla="*/ 91 h 106"/>
                <a:gd name="T14" fmla="*/ 48 w 89"/>
                <a:gd name="T15" fmla="*/ 92 h 106"/>
                <a:gd name="T16" fmla="*/ 24 w 89"/>
                <a:gd name="T17" fmla="*/ 82 h 106"/>
                <a:gd name="T18" fmla="*/ 15 w 89"/>
                <a:gd name="T19" fmla="*/ 52 h 106"/>
                <a:gd name="T20" fmla="*/ 25 w 89"/>
                <a:gd name="T21" fmla="*/ 23 h 106"/>
                <a:gd name="T22" fmla="*/ 48 w 89"/>
                <a:gd name="T23" fmla="*/ 13 h 106"/>
                <a:gd name="T24" fmla="*/ 57 w 89"/>
                <a:gd name="T25" fmla="*/ 14 h 106"/>
                <a:gd name="T26" fmla="*/ 64 w 89"/>
                <a:gd name="T27" fmla="*/ 16 h 106"/>
                <a:gd name="T28" fmla="*/ 69 w 89"/>
                <a:gd name="T29" fmla="*/ 19 h 106"/>
                <a:gd name="T30" fmla="*/ 73 w 89"/>
                <a:gd name="T31" fmla="*/ 23 h 106"/>
                <a:gd name="T32" fmla="*/ 75 w 89"/>
                <a:gd name="T33" fmla="*/ 26 h 106"/>
                <a:gd name="T34" fmla="*/ 76 w 89"/>
                <a:gd name="T35" fmla="*/ 27 h 106"/>
                <a:gd name="T36" fmla="*/ 86 w 89"/>
                <a:gd name="T37" fmla="*/ 18 h 106"/>
                <a:gd name="T38" fmla="*/ 48 w 89"/>
                <a:gd name="T39" fmla="*/ 0 h 106"/>
                <a:gd name="T40" fmla="*/ 14 w 89"/>
                <a:gd name="T41" fmla="*/ 14 h 106"/>
                <a:gd name="T42" fmla="*/ 0 w 89"/>
                <a:gd name="T43" fmla="*/ 52 h 106"/>
                <a:gd name="T44" fmla="*/ 13 w 89"/>
                <a:gd name="T45" fmla="*/ 91 h 106"/>
                <a:gd name="T46" fmla="*/ 45 w 89"/>
                <a:gd name="T47" fmla="*/ 106 h 106"/>
                <a:gd name="T48" fmla="*/ 57 w 89"/>
                <a:gd name="T49" fmla="*/ 104 h 106"/>
                <a:gd name="T50" fmla="*/ 66 w 89"/>
                <a:gd name="T51" fmla="*/ 101 h 106"/>
                <a:gd name="T52" fmla="*/ 73 w 89"/>
                <a:gd name="T53" fmla="*/ 97 h 106"/>
                <a:gd name="T54" fmla="*/ 76 w 89"/>
                <a:gd name="T55" fmla="*/ 94 h 106"/>
                <a:gd name="T56" fmla="*/ 78 w 89"/>
                <a:gd name="T57" fmla="*/ 92 h 106"/>
                <a:gd name="T58" fmla="*/ 79 w 89"/>
                <a:gd name="T59" fmla="*/ 104 h 106"/>
                <a:gd name="T60" fmla="*/ 89 w 89"/>
                <a:gd name="T61" fmla="*/ 104 h 106"/>
                <a:gd name="T62" fmla="*/ 89 w 89"/>
                <a:gd name="T63" fmla="*/ 51 h 106"/>
                <a:gd name="T64" fmla="*/ 50 w 89"/>
                <a:gd name="T65" fmla="*/ 51 h 106"/>
                <a:gd name="T66" fmla="*/ 50 w 89"/>
                <a:gd name="T67" fmla="*/ 62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9" h="106">
                  <a:moveTo>
                    <a:pt x="50" y="62"/>
                  </a:moveTo>
                  <a:cubicBezTo>
                    <a:pt x="75" y="62"/>
                    <a:pt x="75" y="62"/>
                    <a:pt x="75" y="62"/>
                  </a:cubicBezTo>
                  <a:cubicBezTo>
                    <a:pt x="75" y="80"/>
                    <a:pt x="75" y="80"/>
                    <a:pt x="75" y="80"/>
                  </a:cubicBezTo>
                  <a:cubicBezTo>
                    <a:pt x="74" y="81"/>
                    <a:pt x="74" y="81"/>
                    <a:pt x="74" y="81"/>
                  </a:cubicBezTo>
                  <a:cubicBezTo>
                    <a:pt x="73" y="82"/>
                    <a:pt x="72" y="83"/>
                    <a:pt x="71" y="84"/>
                  </a:cubicBezTo>
                  <a:cubicBezTo>
                    <a:pt x="69" y="86"/>
                    <a:pt x="68" y="87"/>
                    <a:pt x="66" y="88"/>
                  </a:cubicBezTo>
                  <a:cubicBezTo>
                    <a:pt x="64" y="89"/>
                    <a:pt x="61" y="90"/>
                    <a:pt x="58" y="91"/>
                  </a:cubicBezTo>
                  <a:cubicBezTo>
                    <a:pt x="55" y="92"/>
                    <a:pt x="51" y="92"/>
                    <a:pt x="48" y="92"/>
                  </a:cubicBezTo>
                  <a:cubicBezTo>
                    <a:pt x="38" y="92"/>
                    <a:pt x="30" y="89"/>
                    <a:pt x="24" y="82"/>
                  </a:cubicBezTo>
                  <a:cubicBezTo>
                    <a:pt x="18" y="74"/>
                    <a:pt x="15" y="65"/>
                    <a:pt x="15" y="52"/>
                  </a:cubicBezTo>
                  <a:cubicBezTo>
                    <a:pt x="15" y="40"/>
                    <a:pt x="18" y="31"/>
                    <a:pt x="25" y="23"/>
                  </a:cubicBezTo>
                  <a:cubicBezTo>
                    <a:pt x="31" y="16"/>
                    <a:pt x="39" y="13"/>
                    <a:pt x="48" y="13"/>
                  </a:cubicBezTo>
                  <a:cubicBezTo>
                    <a:pt x="51" y="13"/>
                    <a:pt x="54" y="13"/>
                    <a:pt x="57" y="14"/>
                  </a:cubicBezTo>
                  <a:cubicBezTo>
                    <a:pt x="60" y="14"/>
                    <a:pt x="62" y="15"/>
                    <a:pt x="64" y="16"/>
                  </a:cubicBezTo>
                  <a:cubicBezTo>
                    <a:pt x="66" y="17"/>
                    <a:pt x="67" y="18"/>
                    <a:pt x="69" y="19"/>
                  </a:cubicBezTo>
                  <a:cubicBezTo>
                    <a:pt x="71" y="21"/>
                    <a:pt x="72" y="22"/>
                    <a:pt x="73" y="23"/>
                  </a:cubicBezTo>
                  <a:cubicBezTo>
                    <a:pt x="74" y="24"/>
                    <a:pt x="74" y="25"/>
                    <a:pt x="75" y="26"/>
                  </a:cubicBezTo>
                  <a:cubicBezTo>
                    <a:pt x="76" y="27"/>
                    <a:pt x="76" y="27"/>
                    <a:pt x="76" y="27"/>
                  </a:cubicBezTo>
                  <a:cubicBezTo>
                    <a:pt x="86" y="18"/>
                    <a:pt x="86" y="18"/>
                    <a:pt x="86" y="18"/>
                  </a:cubicBezTo>
                  <a:cubicBezTo>
                    <a:pt x="77" y="6"/>
                    <a:pt x="64" y="0"/>
                    <a:pt x="48" y="0"/>
                  </a:cubicBezTo>
                  <a:cubicBezTo>
                    <a:pt x="35" y="0"/>
                    <a:pt x="23" y="4"/>
                    <a:pt x="14" y="14"/>
                  </a:cubicBezTo>
                  <a:cubicBezTo>
                    <a:pt x="4" y="24"/>
                    <a:pt x="0" y="36"/>
                    <a:pt x="0" y="52"/>
                  </a:cubicBezTo>
                  <a:cubicBezTo>
                    <a:pt x="0" y="69"/>
                    <a:pt x="4" y="82"/>
                    <a:pt x="13" y="91"/>
                  </a:cubicBezTo>
                  <a:cubicBezTo>
                    <a:pt x="21" y="101"/>
                    <a:pt x="32" y="106"/>
                    <a:pt x="45" y="106"/>
                  </a:cubicBezTo>
                  <a:cubicBezTo>
                    <a:pt x="50" y="106"/>
                    <a:pt x="54" y="105"/>
                    <a:pt x="57" y="104"/>
                  </a:cubicBezTo>
                  <a:cubicBezTo>
                    <a:pt x="61" y="103"/>
                    <a:pt x="64" y="102"/>
                    <a:pt x="66" y="101"/>
                  </a:cubicBezTo>
                  <a:cubicBezTo>
                    <a:pt x="69" y="100"/>
                    <a:pt x="71" y="99"/>
                    <a:pt x="73" y="97"/>
                  </a:cubicBezTo>
                  <a:cubicBezTo>
                    <a:pt x="75" y="95"/>
                    <a:pt x="76" y="94"/>
                    <a:pt x="76" y="94"/>
                  </a:cubicBezTo>
                  <a:cubicBezTo>
                    <a:pt x="77" y="93"/>
                    <a:pt x="77" y="93"/>
                    <a:pt x="78" y="92"/>
                  </a:cubicBezTo>
                  <a:cubicBezTo>
                    <a:pt x="79" y="104"/>
                    <a:pt x="79" y="104"/>
                    <a:pt x="79" y="104"/>
                  </a:cubicBezTo>
                  <a:cubicBezTo>
                    <a:pt x="89" y="104"/>
                    <a:pt x="89" y="104"/>
                    <a:pt x="89" y="104"/>
                  </a:cubicBezTo>
                  <a:cubicBezTo>
                    <a:pt x="89" y="51"/>
                    <a:pt x="89" y="51"/>
                    <a:pt x="89" y="51"/>
                  </a:cubicBezTo>
                  <a:cubicBezTo>
                    <a:pt x="50" y="51"/>
                    <a:pt x="50" y="51"/>
                    <a:pt x="50" y="51"/>
                  </a:cubicBezTo>
                  <a:lnTo>
                    <a:pt x="50" y="6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1" name="Freeform 7">
              <a:extLst>
                <a:ext uri="{FF2B5EF4-FFF2-40B4-BE49-F238E27FC236}">
                  <a16:creationId xmlns:a16="http://schemas.microsoft.com/office/drawing/2014/main" id="{5E276722-5197-B412-82F4-CAE376DBBFED}"/>
                </a:ext>
              </a:extLst>
            </p:cNvPr>
            <p:cNvSpPr>
              <a:spLocks/>
            </p:cNvSpPr>
            <p:nvPr/>
          </p:nvSpPr>
          <p:spPr bwMode="auto">
            <a:xfrm>
              <a:off x="1246188" y="436563"/>
              <a:ext cx="34925" cy="63500"/>
            </a:xfrm>
            <a:custGeom>
              <a:avLst/>
              <a:gdLst>
                <a:gd name="T0" fmla="*/ 23 w 43"/>
                <a:gd name="T1" fmla="*/ 5 h 77"/>
                <a:gd name="T2" fmla="*/ 14 w 43"/>
                <a:gd name="T3" fmla="*/ 17 h 77"/>
                <a:gd name="T4" fmla="*/ 13 w 43"/>
                <a:gd name="T5" fmla="*/ 2 h 77"/>
                <a:gd name="T6" fmla="*/ 0 w 43"/>
                <a:gd name="T7" fmla="*/ 2 h 77"/>
                <a:gd name="T8" fmla="*/ 0 w 43"/>
                <a:gd name="T9" fmla="*/ 77 h 77"/>
                <a:gd name="T10" fmla="*/ 14 w 43"/>
                <a:gd name="T11" fmla="*/ 77 h 77"/>
                <a:gd name="T12" fmla="*/ 14 w 43"/>
                <a:gd name="T13" fmla="*/ 35 h 77"/>
                <a:gd name="T14" fmla="*/ 24 w 43"/>
                <a:gd name="T15" fmla="*/ 18 h 77"/>
                <a:gd name="T16" fmla="*/ 35 w 43"/>
                <a:gd name="T17" fmla="*/ 14 h 77"/>
                <a:gd name="T18" fmla="*/ 41 w 43"/>
                <a:gd name="T19" fmla="*/ 15 h 77"/>
                <a:gd name="T20" fmla="*/ 43 w 43"/>
                <a:gd name="T21" fmla="*/ 1 h 77"/>
                <a:gd name="T22" fmla="*/ 37 w 43"/>
                <a:gd name="T23" fmla="*/ 0 h 77"/>
                <a:gd name="T24" fmla="*/ 23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3" y="5"/>
                  </a:moveTo>
                  <a:cubicBezTo>
                    <a:pt x="19" y="8"/>
                    <a:pt x="16" y="12"/>
                    <a:pt x="14" y="17"/>
                  </a:cubicBezTo>
                  <a:cubicBezTo>
                    <a:pt x="13" y="2"/>
                    <a:pt x="13" y="2"/>
                    <a:pt x="13" y="2"/>
                  </a:cubicBezTo>
                  <a:cubicBezTo>
                    <a:pt x="0" y="2"/>
                    <a:pt x="0" y="2"/>
                    <a:pt x="0" y="2"/>
                  </a:cubicBezTo>
                  <a:cubicBezTo>
                    <a:pt x="0" y="77"/>
                    <a:pt x="0" y="77"/>
                    <a:pt x="0" y="77"/>
                  </a:cubicBezTo>
                  <a:cubicBezTo>
                    <a:pt x="14" y="77"/>
                    <a:pt x="14" y="77"/>
                    <a:pt x="14" y="77"/>
                  </a:cubicBezTo>
                  <a:cubicBezTo>
                    <a:pt x="14" y="35"/>
                    <a:pt x="14" y="35"/>
                    <a:pt x="14" y="35"/>
                  </a:cubicBezTo>
                  <a:cubicBezTo>
                    <a:pt x="15" y="27"/>
                    <a:pt x="19" y="22"/>
                    <a:pt x="24" y="18"/>
                  </a:cubicBezTo>
                  <a:cubicBezTo>
                    <a:pt x="28" y="16"/>
                    <a:pt x="31" y="14"/>
                    <a:pt x="35" y="14"/>
                  </a:cubicBezTo>
                  <a:cubicBezTo>
                    <a:pt x="37" y="14"/>
                    <a:pt x="39" y="15"/>
                    <a:pt x="41" y="15"/>
                  </a:cubicBezTo>
                  <a:cubicBezTo>
                    <a:pt x="43" y="1"/>
                    <a:pt x="43" y="1"/>
                    <a:pt x="43" y="1"/>
                  </a:cubicBezTo>
                  <a:cubicBezTo>
                    <a:pt x="37" y="0"/>
                    <a:pt x="37" y="0"/>
                    <a:pt x="37" y="0"/>
                  </a:cubicBezTo>
                  <a:cubicBezTo>
                    <a:pt x="32" y="0"/>
                    <a:pt x="27" y="2"/>
                    <a:pt x="23"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 name="Freeform 8">
              <a:extLst>
                <a:ext uri="{FF2B5EF4-FFF2-40B4-BE49-F238E27FC236}">
                  <a16:creationId xmlns:a16="http://schemas.microsoft.com/office/drawing/2014/main" id="{030C0CC0-0956-B1B0-70A8-800FA865F98A}"/>
                </a:ext>
              </a:extLst>
            </p:cNvPr>
            <p:cNvSpPr>
              <a:spLocks noEditPoints="1"/>
            </p:cNvSpPr>
            <p:nvPr/>
          </p:nvSpPr>
          <p:spPr bwMode="auto">
            <a:xfrm>
              <a:off x="1284288" y="438150"/>
              <a:ext cx="60325" cy="63500"/>
            </a:xfrm>
            <a:custGeom>
              <a:avLst/>
              <a:gdLst>
                <a:gd name="T0" fmla="*/ 36 w 72"/>
                <a:gd name="T1" fmla="*/ 0 h 78"/>
                <a:gd name="T2" fmla="*/ 10 w 72"/>
                <a:gd name="T3" fmla="*/ 10 h 78"/>
                <a:gd name="T4" fmla="*/ 0 w 72"/>
                <a:gd name="T5" fmla="*/ 39 h 78"/>
                <a:gd name="T6" fmla="*/ 10 w 72"/>
                <a:gd name="T7" fmla="*/ 67 h 78"/>
                <a:gd name="T8" fmla="*/ 36 w 72"/>
                <a:gd name="T9" fmla="*/ 78 h 78"/>
                <a:gd name="T10" fmla="*/ 62 w 72"/>
                <a:gd name="T11" fmla="*/ 67 h 78"/>
                <a:gd name="T12" fmla="*/ 72 w 72"/>
                <a:gd name="T13" fmla="*/ 39 h 78"/>
                <a:gd name="T14" fmla="*/ 62 w 72"/>
                <a:gd name="T15" fmla="*/ 10 h 78"/>
                <a:gd name="T16" fmla="*/ 36 w 72"/>
                <a:gd name="T17" fmla="*/ 0 h 78"/>
                <a:gd name="T18" fmla="*/ 52 w 72"/>
                <a:gd name="T19" fmla="*/ 59 h 78"/>
                <a:gd name="T20" fmla="*/ 36 w 72"/>
                <a:gd name="T21" fmla="*/ 66 h 78"/>
                <a:gd name="T22" fmla="*/ 20 w 72"/>
                <a:gd name="T23" fmla="*/ 59 h 78"/>
                <a:gd name="T24" fmla="*/ 15 w 72"/>
                <a:gd name="T25" fmla="*/ 39 h 78"/>
                <a:gd name="T26" fmla="*/ 20 w 72"/>
                <a:gd name="T27" fmla="*/ 19 h 78"/>
                <a:gd name="T28" fmla="*/ 36 w 72"/>
                <a:gd name="T29" fmla="*/ 11 h 78"/>
                <a:gd name="T30" fmla="*/ 52 w 72"/>
                <a:gd name="T31" fmla="*/ 19 h 78"/>
                <a:gd name="T32" fmla="*/ 57 w 72"/>
                <a:gd name="T33" fmla="*/ 39 h 78"/>
                <a:gd name="T34" fmla="*/ 52 w 72"/>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78">
                  <a:moveTo>
                    <a:pt x="36" y="0"/>
                  </a:moveTo>
                  <a:cubicBezTo>
                    <a:pt x="25" y="0"/>
                    <a:pt x="16" y="3"/>
                    <a:pt x="10" y="10"/>
                  </a:cubicBezTo>
                  <a:cubicBezTo>
                    <a:pt x="3" y="17"/>
                    <a:pt x="0" y="27"/>
                    <a:pt x="0" y="39"/>
                  </a:cubicBezTo>
                  <a:cubicBezTo>
                    <a:pt x="0" y="51"/>
                    <a:pt x="3" y="60"/>
                    <a:pt x="10" y="67"/>
                  </a:cubicBezTo>
                  <a:cubicBezTo>
                    <a:pt x="16" y="74"/>
                    <a:pt x="25" y="78"/>
                    <a:pt x="36" y="78"/>
                  </a:cubicBezTo>
                  <a:cubicBezTo>
                    <a:pt x="47" y="78"/>
                    <a:pt x="56" y="74"/>
                    <a:pt x="62" y="67"/>
                  </a:cubicBezTo>
                  <a:cubicBezTo>
                    <a:pt x="69" y="60"/>
                    <a:pt x="72" y="51"/>
                    <a:pt x="72" y="39"/>
                  </a:cubicBezTo>
                  <a:cubicBezTo>
                    <a:pt x="72" y="27"/>
                    <a:pt x="69" y="17"/>
                    <a:pt x="62"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0" y="19"/>
                  </a:cubicBezTo>
                  <a:cubicBezTo>
                    <a:pt x="24" y="14"/>
                    <a:pt x="29" y="11"/>
                    <a:pt x="36" y="11"/>
                  </a:cubicBezTo>
                  <a:cubicBezTo>
                    <a:pt x="43" y="11"/>
                    <a:pt x="48" y="14"/>
                    <a:pt x="52" y="19"/>
                  </a:cubicBezTo>
                  <a:cubicBezTo>
                    <a:pt x="56" y="24"/>
                    <a:pt x="57" y="30"/>
                    <a:pt x="57" y="39"/>
                  </a:cubicBezTo>
                  <a:cubicBezTo>
                    <a:pt x="57" y="47"/>
                    <a:pt x="56" y="54"/>
                    <a:pt x="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 name="Freeform 9">
              <a:extLst>
                <a:ext uri="{FF2B5EF4-FFF2-40B4-BE49-F238E27FC236}">
                  <a16:creationId xmlns:a16="http://schemas.microsoft.com/office/drawing/2014/main" id="{88BAE485-97CC-07B4-6CBC-75F7EB1F86CD}"/>
                </a:ext>
              </a:extLst>
            </p:cNvPr>
            <p:cNvSpPr>
              <a:spLocks/>
            </p:cNvSpPr>
            <p:nvPr/>
          </p:nvSpPr>
          <p:spPr bwMode="auto">
            <a:xfrm>
              <a:off x="1350963" y="438150"/>
              <a:ext cx="90488" cy="61913"/>
            </a:xfrm>
            <a:custGeom>
              <a:avLst/>
              <a:gdLst>
                <a:gd name="T0" fmla="*/ 41 w 57"/>
                <a:gd name="T1" fmla="*/ 31 h 39"/>
                <a:gd name="T2" fmla="*/ 32 w 57"/>
                <a:gd name="T3" fmla="*/ 0 h 39"/>
                <a:gd name="T4" fmla="*/ 24 w 57"/>
                <a:gd name="T5" fmla="*/ 0 h 39"/>
                <a:gd name="T6" fmla="*/ 16 w 57"/>
                <a:gd name="T7" fmla="*/ 31 h 39"/>
                <a:gd name="T8" fmla="*/ 8 w 57"/>
                <a:gd name="T9" fmla="*/ 0 h 39"/>
                <a:gd name="T10" fmla="*/ 0 w 57"/>
                <a:gd name="T11" fmla="*/ 0 h 39"/>
                <a:gd name="T12" fmla="*/ 12 w 57"/>
                <a:gd name="T13" fmla="*/ 39 h 39"/>
                <a:gd name="T14" fmla="*/ 20 w 57"/>
                <a:gd name="T15" fmla="*/ 39 h 39"/>
                <a:gd name="T16" fmla="*/ 28 w 57"/>
                <a:gd name="T17" fmla="*/ 9 h 39"/>
                <a:gd name="T18" fmla="*/ 37 w 57"/>
                <a:gd name="T19" fmla="*/ 39 h 39"/>
                <a:gd name="T20" fmla="*/ 45 w 57"/>
                <a:gd name="T21" fmla="*/ 39 h 39"/>
                <a:gd name="T22" fmla="*/ 57 w 57"/>
                <a:gd name="T23" fmla="*/ 0 h 39"/>
                <a:gd name="T24" fmla="*/ 49 w 57"/>
                <a:gd name="T25" fmla="*/ 0 h 39"/>
                <a:gd name="T26" fmla="*/ 41 w 57"/>
                <a:gd name="T27" fmla="*/ 3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7" h="39">
                  <a:moveTo>
                    <a:pt x="41" y="31"/>
                  </a:moveTo>
                  <a:lnTo>
                    <a:pt x="32" y="0"/>
                  </a:lnTo>
                  <a:lnTo>
                    <a:pt x="24" y="0"/>
                  </a:lnTo>
                  <a:lnTo>
                    <a:pt x="16" y="31"/>
                  </a:lnTo>
                  <a:lnTo>
                    <a:pt x="8" y="0"/>
                  </a:lnTo>
                  <a:lnTo>
                    <a:pt x="0" y="0"/>
                  </a:lnTo>
                  <a:lnTo>
                    <a:pt x="12" y="39"/>
                  </a:lnTo>
                  <a:lnTo>
                    <a:pt x="20" y="39"/>
                  </a:lnTo>
                  <a:lnTo>
                    <a:pt x="28" y="9"/>
                  </a:lnTo>
                  <a:lnTo>
                    <a:pt x="37" y="39"/>
                  </a:lnTo>
                  <a:lnTo>
                    <a:pt x="45" y="39"/>
                  </a:lnTo>
                  <a:lnTo>
                    <a:pt x="57" y="0"/>
                  </a:lnTo>
                  <a:lnTo>
                    <a:pt x="49" y="0"/>
                  </a:lnTo>
                  <a:lnTo>
                    <a:pt x="41" y="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 name="Freeform 10">
              <a:extLst>
                <a:ext uri="{FF2B5EF4-FFF2-40B4-BE49-F238E27FC236}">
                  <a16:creationId xmlns:a16="http://schemas.microsoft.com/office/drawing/2014/main" id="{E0EE8424-6820-BE0B-2C64-487E7DD59BC7}"/>
                </a:ext>
              </a:extLst>
            </p:cNvPr>
            <p:cNvSpPr>
              <a:spLocks/>
            </p:cNvSpPr>
            <p:nvPr/>
          </p:nvSpPr>
          <p:spPr bwMode="auto">
            <a:xfrm>
              <a:off x="1446213" y="422275"/>
              <a:ext cx="38100" cy="79375"/>
            </a:xfrm>
            <a:custGeom>
              <a:avLst/>
              <a:gdLst>
                <a:gd name="T0" fmla="*/ 26 w 46"/>
                <a:gd name="T1" fmla="*/ 0 h 97"/>
                <a:gd name="T2" fmla="*/ 13 w 46"/>
                <a:gd name="T3" fmla="*/ 0 h 97"/>
                <a:gd name="T4" fmla="*/ 11 w 46"/>
                <a:gd name="T5" fmla="*/ 20 h 97"/>
                <a:gd name="T6" fmla="*/ 0 w 46"/>
                <a:gd name="T7" fmla="*/ 20 h 97"/>
                <a:gd name="T8" fmla="*/ 0 w 46"/>
                <a:gd name="T9" fmla="*/ 31 h 97"/>
                <a:gd name="T10" fmla="*/ 11 w 46"/>
                <a:gd name="T11" fmla="*/ 31 h 97"/>
                <a:gd name="T12" fmla="*/ 11 w 46"/>
                <a:gd name="T13" fmla="*/ 72 h 97"/>
                <a:gd name="T14" fmla="*/ 16 w 46"/>
                <a:gd name="T15" fmla="*/ 91 h 97"/>
                <a:gd name="T16" fmla="*/ 32 w 46"/>
                <a:gd name="T17" fmla="*/ 97 h 97"/>
                <a:gd name="T18" fmla="*/ 46 w 46"/>
                <a:gd name="T19" fmla="*/ 95 h 97"/>
                <a:gd name="T20" fmla="*/ 44 w 46"/>
                <a:gd name="T21" fmla="*/ 84 h 97"/>
                <a:gd name="T22" fmla="*/ 36 w 46"/>
                <a:gd name="T23" fmla="*/ 85 h 97"/>
                <a:gd name="T24" fmla="*/ 28 w 46"/>
                <a:gd name="T25" fmla="*/ 82 h 97"/>
                <a:gd name="T26" fmla="*/ 26 w 46"/>
                <a:gd name="T27" fmla="*/ 70 h 97"/>
                <a:gd name="T28" fmla="*/ 26 w 46"/>
                <a:gd name="T29" fmla="*/ 31 h 97"/>
                <a:gd name="T30" fmla="*/ 46 w 46"/>
                <a:gd name="T31" fmla="*/ 31 h 97"/>
                <a:gd name="T32" fmla="*/ 46 w 46"/>
                <a:gd name="T33" fmla="*/ 20 h 97"/>
                <a:gd name="T34" fmla="*/ 26 w 46"/>
                <a:gd name="T35" fmla="*/ 20 h 97"/>
                <a:gd name="T36" fmla="*/ 26 w 46"/>
                <a:gd name="T37"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6" h="97">
                  <a:moveTo>
                    <a:pt x="26" y="0"/>
                  </a:moveTo>
                  <a:cubicBezTo>
                    <a:pt x="13" y="0"/>
                    <a:pt x="13" y="0"/>
                    <a:pt x="13" y="0"/>
                  </a:cubicBezTo>
                  <a:cubicBezTo>
                    <a:pt x="11" y="20"/>
                    <a:pt x="11" y="20"/>
                    <a:pt x="11" y="20"/>
                  </a:cubicBezTo>
                  <a:cubicBezTo>
                    <a:pt x="0" y="20"/>
                    <a:pt x="0" y="20"/>
                    <a:pt x="0" y="20"/>
                  </a:cubicBezTo>
                  <a:cubicBezTo>
                    <a:pt x="0" y="31"/>
                    <a:pt x="0" y="31"/>
                    <a:pt x="0" y="31"/>
                  </a:cubicBezTo>
                  <a:cubicBezTo>
                    <a:pt x="11" y="31"/>
                    <a:pt x="11" y="31"/>
                    <a:pt x="11" y="31"/>
                  </a:cubicBezTo>
                  <a:cubicBezTo>
                    <a:pt x="11" y="72"/>
                    <a:pt x="11" y="72"/>
                    <a:pt x="11" y="72"/>
                  </a:cubicBezTo>
                  <a:cubicBezTo>
                    <a:pt x="11" y="81"/>
                    <a:pt x="13" y="88"/>
                    <a:pt x="16" y="91"/>
                  </a:cubicBezTo>
                  <a:cubicBezTo>
                    <a:pt x="20" y="95"/>
                    <a:pt x="25" y="97"/>
                    <a:pt x="32" y="97"/>
                  </a:cubicBezTo>
                  <a:cubicBezTo>
                    <a:pt x="38" y="97"/>
                    <a:pt x="42" y="96"/>
                    <a:pt x="46" y="95"/>
                  </a:cubicBezTo>
                  <a:cubicBezTo>
                    <a:pt x="44" y="84"/>
                    <a:pt x="44" y="84"/>
                    <a:pt x="44" y="84"/>
                  </a:cubicBezTo>
                  <a:cubicBezTo>
                    <a:pt x="42" y="85"/>
                    <a:pt x="39" y="85"/>
                    <a:pt x="36" y="85"/>
                  </a:cubicBezTo>
                  <a:cubicBezTo>
                    <a:pt x="33" y="85"/>
                    <a:pt x="30" y="84"/>
                    <a:pt x="28" y="82"/>
                  </a:cubicBezTo>
                  <a:cubicBezTo>
                    <a:pt x="27" y="80"/>
                    <a:pt x="26" y="76"/>
                    <a:pt x="26" y="70"/>
                  </a:cubicBezTo>
                  <a:cubicBezTo>
                    <a:pt x="26" y="31"/>
                    <a:pt x="26" y="31"/>
                    <a:pt x="26" y="31"/>
                  </a:cubicBezTo>
                  <a:cubicBezTo>
                    <a:pt x="46" y="31"/>
                    <a:pt x="46" y="31"/>
                    <a:pt x="46" y="31"/>
                  </a:cubicBezTo>
                  <a:cubicBezTo>
                    <a:pt x="46" y="20"/>
                    <a:pt x="46" y="20"/>
                    <a:pt x="46" y="20"/>
                  </a:cubicBezTo>
                  <a:cubicBezTo>
                    <a:pt x="26" y="20"/>
                    <a:pt x="26" y="20"/>
                    <a:pt x="26" y="20"/>
                  </a:cubicBezTo>
                  <a:lnTo>
                    <a:pt x="2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5" name="Freeform 11">
              <a:extLst>
                <a:ext uri="{FF2B5EF4-FFF2-40B4-BE49-F238E27FC236}">
                  <a16:creationId xmlns:a16="http://schemas.microsoft.com/office/drawing/2014/main" id="{493BFF13-D216-7236-ADB3-513803D7A451}"/>
                </a:ext>
              </a:extLst>
            </p:cNvPr>
            <p:cNvSpPr>
              <a:spLocks/>
            </p:cNvSpPr>
            <p:nvPr/>
          </p:nvSpPr>
          <p:spPr bwMode="auto">
            <a:xfrm>
              <a:off x="1497013" y="412750"/>
              <a:ext cx="52388" cy="87313"/>
            </a:xfrm>
            <a:custGeom>
              <a:avLst/>
              <a:gdLst>
                <a:gd name="T0" fmla="*/ 39 w 64"/>
                <a:gd name="T1" fmla="*/ 30 h 106"/>
                <a:gd name="T2" fmla="*/ 14 w 64"/>
                <a:gd name="T3" fmla="*/ 45 h 106"/>
                <a:gd name="T4" fmla="*/ 14 w 64"/>
                <a:gd name="T5" fmla="*/ 0 h 106"/>
                <a:gd name="T6" fmla="*/ 0 w 64"/>
                <a:gd name="T7" fmla="*/ 0 h 106"/>
                <a:gd name="T8" fmla="*/ 0 w 64"/>
                <a:gd name="T9" fmla="*/ 106 h 106"/>
                <a:gd name="T10" fmla="*/ 14 w 64"/>
                <a:gd name="T11" fmla="*/ 106 h 106"/>
                <a:gd name="T12" fmla="*/ 14 w 64"/>
                <a:gd name="T13" fmla="*/ 62 h 106"/>
                <a:gd name="T14" fmla="*/ 21 w 64"/>
                <a:gd name="T15" fmla="*/ 49 h 106"/>
                <a:gd name="T16" fmla="*/ 34 w 64"/>
                <a:gd name="T17" fmla="*/ 42 h 106"/>
                <a:gd name="T18" fmla="*/ 46 w 64"/>
                <a:gd name="T19" fmla="*/ 47 h 106"/>
                <a:gd name="T20" fmla="*/ 49 w 64"/>
                <a:gd name="T21" fmla="*/ 62 h 106"/>
                <a:gd name="T22" fmla="*/ 49 w 64"/>
                <a:gd name="T23" fmla="*/ 106 h 106"/>
                <a:gd name="T24" fmla="*/ 64 w 64"/>
                <a:gd name="T25" fmla="*/ 106 h 106"/>
                <a:gd name="T26" fmla="*/ 64 w 64"/>
                <a:gd name="T27" fmla="*/ 58 h 106"/>
                <a:gd name="T28" fmla="*/ 57 w 64"/>
                <a:gd name="T29" fmla="*/ 37 h 106"/>
                <a:gd name="T30" fmla="*/ 39 w 64"/>
                <a:gd name="T31" fmla="*/ 3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4" h="106">
                  <a:moveTo>
                    <a:pt x="39" y="30"/>
                  </a:moveTo>
                  <a:cubicBezTo>
                    <a:pt x="29" y="30"/>
                    <a:pt x="20" y="35"/>
                    <a:pt x="14" y="45"/>
                  </a:cubicBezTo>
                  <a:cubicBezTo>
                    <a:pt x="14" y="0"/>
                    <a:pt x="14" y="0"/>
                    <a:pt x="14" y="0"/>
                  </a:cubicBezTo>
                  <a:cubicBezTo>
                    <a:pt x="0" y="0"/>
                    <a:pt x="0" y="0"/>
                    <a:pt x="0" y="0"/>
                  </a:cubicBezTo>
                  <a:cubicBezTo>
                    <a:pt x="0" y="106"/>
                    <a:pt x="0" y="106"/>
                    <a:pt x="0" y="106"/>
                  </a:cubicBezTo>
                  <a:cubicBezTo>
                    <a:pt x="14" y="106"/>
                    <a:pt x="14" y="106"/>
                    <a:pt x="14" y="106"/>
                  </a:cubicBezTo>
                  <a:cubicBezTo>
                    <a:pt x="14" y="62"/>
                    <a:pt x="14" y="62"/>
                    <a:pt x="14" y="62"/>
                  </a:cubicBezTo>
                  <a:cubicBezTo>
                    <a:pt x="15" y="57"/>
                    <a:pt x="17" y="53"/>
                    <a:pt x="21" y="49"/>
                  </a:cubicBezTo>
                  <a:cubicBezTo>
                    <a:pt x="25" y="44"/>
                    <a:pt x="29" y="42"/>
                    <a:pt x="34" y="42"/>
                  </a:cubicBezTo>
                  <a:cubicBezTo>
                    <a:pt x="40" y="42"/>
                    <a:pt x="44" y="44"/>
                    <a:pt x="46" y="47"/>
                  </a:cubicBezTo>
                  <a:cubicBezTo>
                    <a:pt x="48" y="50"/>
                    <a:pt x="49" y="55"/>
                    <a:pt x="49" y="62"/>
                  </a:cubicBezTo>
                  <a:cubicBezTo>
                    <a:pt x="49" y="106"/>
                    <a:pt x="49" y="106"/>
                    <a:pt x="49" y="106"/>
                  </a:cubicBezTo>
                  <a:cubicBezTo>
                    <a:pt x="64" y="106"/>
                    <a:pt x="64" y="106"/>
                    <a:pt x="64" y="106"/>
                  </a:cubicBezTo>
                  <a:cubicBezTo>
                    <a:pt x="64" y="58"/>
                    <a:pt x="64" y="58"/>
                    <a:pt x="64" y="58"/>
                  </a:cubicBezTo>
                  <a:cubicBezTo>
                    <a:pt x="64" y="48"/>
                    <a:pt x="62" y="41"/>
                    <a:pt x="57" y="37"/>
                  </a:cubicBezTo>
                  <a:cubicBezTo>
                    <a:pt x="53" y="32"/>
                    <a:pt x="47" y="30"/>
                    <a:pt x="39"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 name="Freeform 12">
              <a:extLst>
                <a:ext uri="{FF2B5EF4-FFF2-40B4-BE49-F238E27FC236}">
                  <a16:creationId xmlns:a16="http://schemas.microsoft.com/office/drawing/2014/main" id="{A2FBFC85-5630-8BC3-A583-1DEC58BBCCA5}"/>
                </a:ext>
              </a:extLst>
            </p:cNvPr>
            <p:cNvSpPr>
              <a:spLocks noEditPoints="1"/>
            </p:cNvSpPr>
            <p:nvPr/>
          </p:nvSpPr>
          <p:spPr bwMode="auto">
            <a:xfrm>
              <a:off x="1581151" y="415925"/>
              <a:ext cx="77788" cy="84138"/>
            </a:xfrm>
            <a:custGeom>
              <a:avLst/>
              <a:gdLst>
                <a:gd name="T0" fmla="*/ 20 w 49"/>
                <a:gd name="T1" fmla="*/ 0 h 53"/>
                <a:gd name="T2" fmla="*/ 0 w 49"/>
                <a:gd name="T3" fmla="*/ 53 h 53"/>
                <a:gd name="T4" fmla="*/ 8 w 49"/>
                <a:gd name="T5" fmla="*/ 53 h 53"/>
                <a:gd name="T6" fmla="*/ 13 w 49"/>
                <a:gd name="T7" fmla="*/ 40 h 53"/>
                <a:gd name="T8" fmla="*/ 36 w 49"/>
                <a:gd name="T9" fmla="*/ 40 h 53"/>
                <a:gd name="T10" fmla="*/ 40 w 49"/>
                <a:gd name="T11" fmla="*/ 53 h 53"/>
                <a:gd name="T12" fmla="*/ 49 w 49"/>
                <a:gd name="T13" fmla="*/ 53 h 53"/>
                <a:gd name="T14" fmla="*/ 29 w 49"/>
                <a:gd name="T15" fmla="*/ 0 h 53"/>
                <a:gd name="T16" fmla="*/ 20 w 49"/>
                <a:gd name="T17" fmla="*/ 0 h 53"/>
                <a:gd name="T18" fmla="*/ 15 w 49"/>
                <a:gd name="T19" fmla="*/ 34 h 53"/>
                <a:gd name="T20" fmla="*/ 24 w 49"/>
                <a:gd name="T21" fmla="*/ 7 h 53"/>
                <a:gd name="T22" fmla="*/ 34 w 49"/>
                <a:gd name="T23" fmla="*/ 34 h 53"/>
                <a:gd name="T24" fmla="*/ 15 w 49"/>
                <a:gd name="T25" fmla="*/ 34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3">
                  <a:moveTo>
                    <a:pt x="20" y="0"/>
                  </a:moveTo>
                  <a:lnTo>
                    <a:pt x="0" y="53"/>
                  </a:lnTo>
                  <a:lnTo>
                    <a:pt x="8" y="53"/>
                  </a:lnTo>
                  <a:lnTo>
                    <a:pt x="13" y="40"/>
                  </a:lnTo>
                  <a:lnTo>
                    <a:pt x="36" y="40"/>
                  </a:lnTo>
                  <a:lnTo>
                    <a:pt x="40" y="53"/>
                  </a:lnTo>
                  <a:lnTo>
                    <a:pt x="49" y="53"/>
                  </a:lnTo>
                  <a:lnTo>
                    <a:pt x="29" y="0"/>
                  </a:lnTo>
                  <a:lnTo>
                    <a:pt x="20" y="0"/>
                  </a:lnTo>
                  <a:close/>
                  <a:moveTo>
                    <a:pt x="15" y="34"/>
                  </a:moveTo>
                  <a:lnTo>
                    <a:pt x="24" y="7"/>
                  </a:lnTo>
                  <a:lnTo>
                    <a:pt x="34" y="34"/>
                  </a:lnTo>
                  <a:lnTo>
                    <a:pt x="15" y="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 name="Freeform 14">
              <a:extLst>
                <a:ext uri="{FF2B5EF4-FFF2-40B4-BE49-F238E27FC236}">
                  <a16:creationId xmlns:a16="http://schemas.microsoft.com/office/drawing/2014/main" id="{FF83A1F9-4D22-902B-230C-EA48637DF2D8}"/>
                </a:ext>
              </a:extLst>
            </p:cNvPr>
            <p:cNvSpPr>
              <a:spLocks noEditPoints="1"/>
            </p:cNvSpPr>
            <p:nvPr/>
          </p:nvSpPr>
          <p:spPr bwMode="auto">
            <a:xfrm>
              <a:off x="1663701" y="412750"/>
              <a:ext cx="58738" cy="88900"/>
            </a:xfrm>
            <a:custGeom>
              <a:avLst/>
              <a:gdLst>
                <a:gd name="T0" fmla="*/ 57 w 71"/>
                <a:gd name="T1" fmla="*/ 43 h 108"/>
                <a:gd name="T2" fmla="*/ 55 w 71"/>
                <a:gd name="T3" fmla="*/ 40 h 108"/>
                <a:gd name="T4" fmla="*/ 51 w 71"/>
                <a:gd name="T5" fmla="*/ 36 h 108"/>
                <a:gd name="T6" fmla="*/ 43 w 71"/>
                <a:gd name="T7" fmla="*/ 31 h 108"/>
                <a:gd name="T8" fmla="*/ 33 w 71"/>
                <a:gd name="T9" fmla="*/ 30 h 108"/>
                <a:gd name="T10" fmla="*/ 9 w 71"/>
                <a:gd name="T11" fmla="*/ 41 h 108"/>
                <a:gd name="T12" fmla="*/ 0 w 71"/>
                <a:gd name="T13" fmla="*/ 69 h 108"/>
                <a:gd name="T14" fmla="*/ 8 w 71"/>
                <a:gd name="T15" fmla="*/ 97 h 108"/>
                <a:gd name="T16" fmla="*/ 32 w 71"/>
                <a:gd name="T17" fmla="*/ 108 h 108"/>
                <a:gd name="T18" fmla="*/ 37 w 71"/>
                <a:gd name="T19" fmla="*/ 107 h 108"/>
                <a:gd name="T20" fmla="*/ 42 w 71"/>
                <a:gd name="T21" fmla="*/ 106 h 108"/>
                <a:gd name="T22" fmla="*/ 46 w 71"/>
                <a:gd name="T23" fmla="*/ 104 h 108"/>
                <a:gd name="T24" fmla="*/ 49 w 71"/>
                <a:gd name="T25" fmla="*/ 103 h 108"/>
                <a:gd name="T26" fmla="*/ 52 w 71"/>
                <a:gd name="T27" fmla="*/ 100 h 108"/>
                <a:gd name="T28" fmla="*/ 54 w 71"/>
                <a:gd name="T29" fmla="*/ 98 h 108"/>
                <a:gd name="T30" fmla="*/ 55 w 71"/>
                <a:gd name="T31" fmla="*/ 97 h 108"/>
                <a:gd name="T32" fmla="*/ 56 w 71"/>
                <a:gd name="T33" fmla="*/ 95 h 108"/>
                <a:gd name="T34" fmla="*/ 57 w 71"/>
                <a:gd name="T35" fmla="*/ 95 h 108"/>
                <a:gd name="T36" fmla="*/ 59 w 71"/>
                <a:gd name="T37" fmla="*/ 106 h 108"/>
                <a:gd name="T38" fmla="*/ 71 w 71"/>
                <a:gd name="T39" fmla="*/ 106 h 108"/>
                <a:gd name="T40" fmla="*/ 71 w 71"/>
                <a:gd name="T41" fmla="*/ 0 h 108"/>
                <a:gd name="T42" fmla="*/ 57 w 71"/>
                <a:gd name="T43" fmla="*/ 0 h 108"/>
                <a:gd name="T44" fmla="*/ 57 w 71"/>
                <a:gd name="T45" fmla="*/ 43 h 108"/>
                <a:gd name="T46" fmla="*/ 51 w 71"/>
                <a:gd name="T47" fmla="*/ 88 h 108"/>
                <a:gd name="T48" fmla="*/ 36 w 71"/>
                <a:gd name="T49" fmla="*/ 96 h 108"/>
                <a:gd name="T50" fmla="*/ 20 w 71"/>
                <a:gd name="T51" fmla="*/ 88 h 108"/>
                <a:gd name="T52" fmla="*/ 15 w 71"/>
                <a:gd name="T53" fmla="*/ 68 h 108"/>
                <a:gd name="T54" fmla="*/ 21 w 71"/>
                <a:gd name="T55" fmla="*/ 49 h 108"/>
                <a:gd name="T56" fmla="*/ 36 w 71"/>
                <a:gd name="T57" fmla="*/ 41 h 108"/>
                <a:gd name="T58" fmla="*/ 51 w 71"/>
                <a:gd name="T59" fmla="*/ 49 h 108"/>
                <a:gd name="T60" fmla="*/ 57 w 71"/>
                <a:gd name="T61" fmla="*/ 68 h 108"/>
                <a:gd name="T62" fmla="*/ 51 w 71"/>
                <a:gd name="T63" fmla="*/ 8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1" h="108">
                  <a:moveTo>
                    <a:pt x="57" y="43"/>
                  </a:moveTo>
                  <a:cubicBezTo>
                    <a:pt x="56" y="42"/>
                    <a:pt x="56" y="41"/>
                    <a:pt x="55" y="40"/>
                  </a:cubicBezTo>
                  <a:cubicBezTo>
                    <a:pt x="54" y="39"/>
                    <a:pt x="53" y="38"/>
                    <a:pt x="51" y="36"/>
                  </a:cubicBezTo>
                  <a:cubicBezTo>
                    <a:pt x="49" y="34"/>
                    <a:pt x="46" y="33"/>
                    <a:pt x="43" y="31"/>
                  </a:cubicBezTo>
                  <a:cubicBezTo>
                    <a:pt x="40" y="30"/>
                    <a:pt x="37" y="30"/>
                    <a:pt x="33" y="30"/>
                  </a:cubicBezTo>
                  <a:cubicBezTo>
                    <a:pt x="23" y="30"/>
                    <a:pt x="15" y="33"/>
                    <a:pt x="9" y="41"/>
                  </a:cubicBezTo>
                  <a:cubicBezTo>
                    <a:pt x="3" y="48"/>
                    <a:pt x="0" y="57"/>
                    <a:pt x="0" y="69"/>
                  </a:cubicBezTo>
                  <a:cubicBezTo>
                    <a:pt x="0" y="80"/>
                    <a:pt x="3" y="90"/>
                    <a:pt x="8" y="97"/>
                  </a:cubicBezTo>
                  <a:cubicBezTo>
                    <a:pt x="14" y="104"/>
                    <a:pt x="22" y="108"/>
                    <a:pt x="32" y="108"/>
                  </a:cubicBezTo>
                  <a:cubicBezTo>
                    <a:pt x="34" y="108"/>
                    <a:pt x="35" y="108"/>
                    <a:pt x="37" y="107"/>
                  </a:cubicBezTo>
                  <a:cubicBezTo>
                    <a:pt x="39" y="107"/>
                    <a:pt x="41" y="107"/>
                    <a:pt x="42" y="106"/>
                  </a:cubicBezTo>
                  <a:cubicBezTo>
                    <a:pt x="43" y="106"/>
                    <a:pt x="45" y="105"/>
                    <a:pt x="46" y="104"/>
                  </a:cubicBezTo>
                  <a:cubicBezTo>
                    <a:pt x="47" y="104"/>
                    <a:pt x="48" y="103"/>
                    <a:pt x="49" y="103"/>
                  </a:cubicBezTo>
                  <a:cubicBezTo>
                    <a:pt x="50" y="102"/>
                    <a:pt x="51" y="101"/>
                    <a:pt x="52" y="100"/>
                  </a:cubicBezTo>
                  <a:cubicBezTo>
                    <a:pt x="53" y="100"/>
                    <a:pt x="53" y="99"/>
                    <a:pt x="54" y="98"/>
                  </a:cubicBezTo>
                  <a:cubicBezTo>
                    <a:pt x="54" y="98"/>
                    <a:pt x="55" y="97"/>
                    <a:pt x="55" y="97"/>
                  </a:cubicBezTo>
                  <a:cubicBezTo>
                    <a:pt x="56" y="96"/>
                    <a:pt x="56" y="96"/>
                    <a:pt x="56" y="95"/>
                  </a:cubicBezTo>
                  <a:cubicBezTo>
                    <a:pt x="57" y="95"/>
                    <a:pt x="57" y="95"/>
                    <a:pt x="57" y="95"/>
                  </a:cubicBezTo>
                  <a:cubicBezTo>
                    <a:pt x="59" y="106"/>
                    <a:pt x="59" y="106"/>
                    <a:pt x="59" y="106"/>
                  </a:cubicBezTo>
                  <a:cubicBezTo>
                    <a:pt x="71" y="106"/>
                    <a:pt x="71" y="106"/>
                    <a:pt x="71" y="106"/>
                  </a:cubicBezTo>
                  <a:cubicBezTo>
                    <a:pt x="71" y="0"/>
                    <a:pt x="71" y="0"/>
                    <a:pt x="71" y="0"/>
                  </a:cubicBezTo>
                  <a:cubicBezTo>
                    <a:pt x="57" y="0"/>
                    <a:pt x="57" y="0"/>
                    <a:pt x="57" y="0"/>
                  </a:cubicBezTo>
                  <a:lnTo>
                    <a:pt x="57" y="43"/>
                  </a:lnTo>
                  <a:close/>
                  <a:moveTo>
                    <a:pt x="51" y="88"/>
                  </a:moveTo>
                  <a:cubicBezTo>
                    <a:pt x="47" y="93"/>
                    <a:pt x="42" y="96"/>
                    <a:pt x="36" y="96"/>
                  </a:cubicBezTo>
                  <a:cubicBezTo>
                    <a:pt x="29" y="96"/>
                    <a:pt x="24" y="93"/>
                    <a:pt x="20" y="88"/>
                  </a:cubicBezTo>
                  <a:cubicBezTo>
                    <a:pt x="17" y="83"/>
                    <a:pt x="15" y="76"/>
                    <a:pt x="15" y="68"/>
                  </a:cubicBezTo>
                  <a:cubicBezTo>
                    <a:pt x="15" y="61"/>
                    <a:pt x="17" y="54"/>
                    <a:pt x="21" y="49"/>
                  </a:cubicBezTo>
                  <a:cubicBezTo>
                    <a:pt x="25" y="44"/>
                    <a:pt x="30" y="41"/>
                    <a:pt x="36" y="41"/>
                  </a:cubicBezTo>
                  <a:cubicBezTo>
                    <a:pt x="43" y="41"/>
                    <a:pt x="48" y="44"/>
                    <a:pt x="51" y="49"/>
                  </a:cubicBezTo>
                  <a:cubicBezTo>
                    <a:pt x="55" y="54"/>
                    <a:pt x="57" y="61"/>
                    <a:pt x="57" y="68"/>
                  </a:cubicBezTo>
                  <a:cubicBezTo>
                    <a:pt x="57" y="76"/>
                    <a:pt x="55" y="83"/>
                    <a:pt x="51" y="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 name="Freeform 15">
              <a:extLst>
                <a:ext uri="{FF2B5EF4-FFF2-40B4-BE49-F238E27FC236}">
                  <a16:creationId xmlns:a16="http://schemas.microsoft.com/office/drawing/2014/main" id="{B67964F5-8081-A3D8-089C-A081B2E521A9}"/>
                </a:ext>
              </a:extLst>
            </p:cNvPr>
            <p:cNvSpPr>
              <a:spLocks/>
            </p:cNvSpPr>
            <p:nvPr/>
          </p:nvSpPr>
          <p:spPr bwMode="auto">
            <a:xfrm>
              <a:off x="1733551" y="438150"/>
              <a:ext cx="60325" cy="61913"/>
            </a:xfrm>
            <a:custGeom>
              <a:avLst/>
              <a:gdLst>
                <a:gd name="T0" fmla="*/ 18 w 38"/>
                <a:gd name="T1" fmla="*/ 32 h 39"/>
                <a:gd name="T2" fmla="*/ 8 w 38"/>
                <a:gd name="T3" fmla="*/ 0 h 39"/>
                <a:gd name="T4" fmla="*/ 0 w 38"/>
                <a:gd name="T5" fmla="*/ 0 h 39"/>
                <a:gd name="T6" fmla="*/ 15 w 38"/>
                <a:gd name="T7" fmla="*/ 39 h 39"/>
                <a:gd name="T8" fmla="*/ 23 w 38"/>
                <a:gd name="T9" fmla="*/ 39 h 39"/>
                <a:gd name="T10" fmla="*/ 38 w 38"/>
                <a:gd name="T11" fmla="*/ 0 h 39"/>
                <a:gd name="T12" fmla="*/ 29 w 38"/>
                <a:gd name="T13" fmla="*/ 0 h 39"/>
                <a:gd name="T14" fmla="*/ 18 w 38"/>
                <a:gd name="T15" fmla="*/ 32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39">
                  <a:moveTo>
                    <a:pt x="18" y="32"/>
                  </a:moveTo>
                  <a:lnTo>
                    <a:pt x="8" y="0"/>
                  </a:lnTo>
                  <a:lnTo>
                    <a:pt x="0" y="0"/>
                  </a:lnTo>
                  <a:lnTo>
                    <a:pt x="15" y="39"/>
                  </a:lnTo>
                  <a:lnTo>
                    <a:pt x="23" y="39"/>
                  </a:lnTo>
                  <a:lnTo>
                    <a:pt x="38" y="0"/>
                  </a:lnTo>
                  <a:lnTo>
                    <a:pt x="29" y="0"/>
                  </a:lnTo>
                  <a:lnTo>
                    <a:pt x="18"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9" name="Freeform 16">
              <a:extLst>
                <a:ext uri="{FF2B5EF4-FFF2-40B4-BE49-F238E27FC236}">
                  <a16:creationId xmlns:a16="http://schemas.microsoft.com/office/drawing/2014/main" id="{C73E25E4-139B-A180-CBFD-59414A4BD238}"/>
                </a:ext>
              </a:extLst>
            </p:cNvPr>
            <p:cNvSpPr>
              <a:spLocks/>
            </p:cNvSpPr>
            <p:nvPr/>
          </p:nvSpPr>
          <p:spPr bwMode="auto">
            <a:xfrm>
              <a:off x="1801813" y="411163"/>
              <a:ext cx="15875" cy="14288"/>
            </a:xfrm>
            <a:custGeom>
              <a:avLst/>
              <a:gdLst>
                <a:gd name="T0" fmla="*/ 10 w 19"/>
                <a:gd name="T1" fmla="*/ 0 h 18"/>
                <a:gd name="T2" fmla="*/ 3 w 19"/>
                <a:gd name="T3" fmla="*/ 2 h 18"/>
                <a:gd name="T4" fmla="*/ 0 w 19"/>
                <a:gd name="T5" fmla="*/ 9 h 18"/>
                <a:gd name="T6" fmla="*/ 3 w 19"/>
                <a:gd name="T7" fmla="*/ 16 h 18"/>
                <a:gd name="T8" fmla="*/ 10 w 19"/>
                <a:gd name="T9" fmla="*/ 18 h 18"/>
                <a:gd name="T10" fmla="*/ 17 w 19"/>
                <a:gd name="T11" fmla="*/ 16 h 18"/>
                <a:gd name="T12" fmla="*/ 19 w 19"/>
                <a:gd name="T13" fmla="*/ 9 h 18"/>
                <a:gd name="T14" fmla="*/ 17 w 19"/>
                <a:gd name="T15" fmla="*/ 2 h 18"/>
                <a:gd name="T16" fmla="*/ 10 w 19"/>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8">
                  <a:moveTo>
                    <a:pt x="10" y="0"/>
                  </a:moveTo>
                  <a:cubicBezTo>
                    <a:pt x="7" y="0"/>
                    <a:pt x="5" y="1"/>
                    <a:pt x="3" y="2"/>
                  </a:cubicBezTo>
                  <a:cubicBezTo>
                    <a:pt x="1" y="4"/>
                    <a:pt x="0" y="7"/>
                    <a:pt x="0" y="9"/>
                  </a:cubicBezTo>
                  <a:cubicBezTo>
                    <a:pt x="0" y="12"/>
                    <a:pt x="1" y="14"/>
                    <a:pt x="3" y="16"/>
                  </a:cubicBezTo>
                  <a:cubicBezTo>
                    <a:pt x="5" y="17"/>
                    <a:pt x="7" y="18"/>
                    <a:pt x="10" y="18"/>
                  </a:cubicBezTo>
                  <a:cubicBezTo>
                    <a:pt x="13" y="18"/>
                    <a:pt x="15" y="17"/>
                    <a:pt x="17" y="16"/>
                  </a:cubicBezTo>
                  <a:cubicBezTo>
                    <a:pt x="18" y="14"/>
                    <a:pt x="19" y="12"/>
                    <a:pt x="19" y="9"/>
                  </a:cubicBezTo>
                  <a:cubicBezTo>
                    <a:pt x="19" y="6"/>
                    <a:pt x="18" y="4"/>
                    <a:pt x="17" y="2"/>
                  </a:cubicBezTo>
                  <a:cubicBezTo>
                    <a:pt x="15" y="1"/>
                    <a:pt x="12" y="0"/>
                    <a:pt x="1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 name="Rectangle 17">
              <a:extLst>
                <a:ext uri="{FF2B5EF4-FFF2-40B4-BE49-F238E27FC236}">
                  <a16:creationId xmlns:a16="http://schemas.microsoft.com/office/drawing/2014/main" id="{7B6F8562-C3CB-5305-FB0B-63FF8D97092D}"/>
                </a:ext>
              </a:extLst>
            </p:cNvPr>
            <p:cNvSpPr>
              <a:spLocks noChangeArrowheads="1"/>
            </p:cNvSpPr>
            <p:nvPr/>
          </p:nvSpPr>
          <p:spPr bwMode="auto">
            <a:xfrm>
              <a:off x="1804988" y="438150"/>
              <a:ext cx="11113" cy="619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 name="Freeform 18">
              <a:extLst>
                <a:ext uri="{FF2B5EF4-FFF2-40B4-BE49-F238E27FC236}">
                  <a16:creationId xmlns:a16="http://schemas.microsoft.com/office/drawing/2014/main" id="{AAAB2CA3-ACC4-BAB9-7B09-8D2F882AE852}"/>
                </a:ext>
              </a:extLst>
            </p:cNvPr>
            <p:cNvSpPr>
              <a:spLocks/>
            </p:cNvSpPr>
            <p:nvPr/>
          </p:nvSpPr>
          <p:spPr bwMode="auto">
            <a:xfrm>
              <a:off x="1828801" y="436563"/>
              <a:ext cx="47625" cy="65088"/>
            </a:xfrm>
            <a:custGeom>
              <a:avLst/>
              <a:gdLst>
                <a:gd name="T0" fmla="*/ 44 w 59"/>
                <a:gd name="T1" fmla="*/ 36 h 79"/>
                <a:gd name="T2" fmla="*/ 37 w 59"/>
                <a:gd name="T3" fmla="*/ 34 h 79"/>
                <a:gd name="T4" fmla="*/ 30 w 59"/>
                <a:gd name="T5" fmla="*/ 31 h 79"/>
                <a:gd name="T6" fmla="*/ 24 w 59"/>
                <a:gd name="T7" fmla="*/ 29 h 79"/>
                <a:gd name="T8" fmla="*/ 20 w 59"/>
                <a:gd name="T9" fmla="*/ 26 h 79"/>
                <a:gd name="T10" fmla="*/ 18 w 59"/>
                <a:gd name="T11" fmla="*/ 21 h 79"/>
                <a:gd name="T12" fmla="*/ 22 w 59"/>
                <a:gd name="T13" fmla="*/ 14 h 79"/>
                <a:gd name="T14" fmla="*/ 32 w 59"/>
                <a:gd name="T15" fmla="*/ 12 h 79"/>
                <a:gd name="T16" fmla="*/ 52 w 59"/>
                <a:gd name="T17" fmla="*/ 20 h 79"/>
                <a:gd name="T18" fmla="*/ 58 w 59"/>
                <a:gd name="T19" fmla="*/ 10 h 79"/>
                <a:gd name="T20" fmla="*/ 55 w 59"/>
                <a:gd name="T21" fmla="*/ 8 h 79"/>
                <a:gd name="T22" fmla="*/ 46 w 59"/>
                <a:gd name="T23" fmla="*/ 3 h 79"/>
                <a:gd name="T24" fmla="*/ 32 w 59"/>
                <a:gd name="T25" fmla="*/ 0 h 79"/>
                <a:gd name="T26" fmla="*/ 12 w 59"/>
                <a:gd name="T27" fmla="*/ 7 h 79"/>
                <a:gd name="T28" fmla="*/ 4 w 59"/>
                <a:gd name="T29" fmla="*/ 23 h 79"/>
                <a:gd name="T30" fmla="*/ 6 w 59"/>
                <a:gd name="T31" fmla="*/ 31 h 79"/>
                <a:gd name="T32" fmla="*/ 11 w 59"/>
                <a:gd name="T33" fmla="*/ 37 h 79"/>
                <a:gd name="T34" fmla="*/ 15 w 59"/>
                <a:gd name="T35" fmla="*/ 40 h 79"/>
                <a:gd name="T36" fmla="*/ 19 w 59"/>
                <a:gd name="T37" fmla="*/ 42 h 79"/>
                <a:gd name="T38" fmla="*/ 23 w 59"/>
                <a:gd name="T39" fmla="*/ 44 h 79"/>
                <a:gd name="T40" fmla="*/ 29 w 59"/>
                <a:gd name="T41" fmla="*/ 45 h 79"/>
                <a:gd name="T42" fmla="*/ 33 w 59"/>
                <a:gd name="T43" fmla="*/ 47 h 79"/>
                <a:gd name="T44" fmla="*/ 38 w 59"/>
                <a:gd name="T45" fmla="*/ 49 h 79"/>
                <a:gd name="T46" fmla="*/ 42 w 59"/>
                <a:gd name="T47" fmla="*/ 52 h 79"/>
                <a:gd name="T48" fmla="*/ 45 w 59"/>
                <a:gd name="T49" fmla="*/ 57 h 79"/>
                <a:gd name="T50" fmla="*/ 41 w 59"/>
                <a:gd name="T51" fmla="*/ 65 h 79"/>
                <a:gd name="T52" fmla="*/ 30 w 59"/>
                <a:gd name="T53" fmla="*/ 67 h 79"/>
                <a:gd name="T54" fmla="*/ 18 w 59"/>
                <a:gd name="T55" fmla="*/ 64 h 79"/>
                <a:gd name="T56" fmla="*/ 8 w 59"/>
                <a:gd name="T57" fmla="*/ 57 h 79"/>
                <a:gd name="T58" fmla="*/ 0 w 59"/>
                <a:gd name="T59" fmla="*/ 66 h 79"/>
                <a:gd name="T60" fmla="*/ 12 w 59"/>
                <a:gd name="T61" fmla="*/ 74 h 79"/>
                <a:gd name="T62" fmla="*/ 30 w 59"/>
                <a:gd name="T63" fmla="*/ 79 h 79"/>
                <a:gd name="T64" fmla="*/ 52 w 59"/>
                <a:gd name="T65" fmla="*/ 72 h 79"/>
                <a:gd name="T66" fmla="*/ 59 w 59"/>
                <a:gd name="T67" fmla="*/ 55 h 79"/>
                <a:gd name="T68" fmla="*/ 44 w 59"/>
                <a:gd name="T69" fmla="*/ 36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9" h="79">
                  <a:moveTo>
                    <a:pt x="44" y="36"/>
                  </a:moveTo>
                  <a:cubicBezTo>
                    <a:pt x="43" y="36"/>
                    <a:pt x="41" y="35"/>
                    <a:pt x="37" y="34"/>
                  </a:cubicBezTo>
                  <a:cubicBezTo>
                    <a:pt x="34" y="33"/>
                    <a:pt x="31" y="32"/>
                    <a:pt x="30" y="31"/>
                  </a:cubicBezTo>
                  <a:cubicBezTo>
                    <a:pt x="27" y="30"/>
                    <a:pt x="25" y="30"/>
                    <a:pt x="24" y="29"/>
                  </a:cubicBezTo>
                  <a:cubicBezTo>
                    <a:pt x="23" y="29"/>
                    <a:pt x="22" y="28"/>
                    <a:pt x="20" y="26"/>
                  </a:cubicBezTo>
                  <a:cubicBezTo>
                    <a:pt x="19" y="25"/>
                    <a:pt x="18" y="23"/>
                    <a:pt x="18" y="21"/>
                  </a:cubicBezTo>
                  <a:cubicBezTo>
                    <a:pt x="18" y="18"/>
                    <a:pt x="19" y="15"/>
                    <a:pt x="22" y="14"/>
                  </a:cubicBezTo>
                  <a:cubicBezTo>
                    <a:pt x="24" y="12"/>
                    <a:pt x="28" y="12"/>
                    <a:pt x="32" y="12"/>
                  </a:cubicBezTo>
                  <a:cubicBezTo>
                    <a:pt x="39" y="12"/>
                    <a:pt x="46" y="14"/>
                    <a:pt x="52" y="20"/>
                  </a:cubicBezTo>
                  <a:cubicBezTo>
                    <a:pt x="58" y="10"/>
                    <a:pt x="58" y="10"/>
                    <a:pt x="58" y="10"/>
                  </a:cubicBezTo>
                  <a:cubicBezTo>
                    <a:pt x="58" y="10"/>
                    <a:pt x="57" y="9"/>
                    <a:pt x="55" y="8"/>
                  </a:cubicBezTo>
                  <a:cubicBezTo>
                    <a:pt x="53" y="6"/>
                    <a:pt x="50" y="5"/>
                    <a:pt x="46" y="3"/>
                  </a:cubicBezTo>
                  <a:cubicBezTo>
                    <a:pt x="41" y="1"/>
                    <a:pt x="37" y="0"/>
                    <a:pt x="32" y="0"/>
                  </a:cubicBezTo>
                  <a:cubicBezTo>
                    <a:pt x="23" y="0"/>
                    <a:pt x="17" y="3"/>
                    <a:pt x="12" y="7"/>
                  </a:cubicBezTo>
                  <a:cubicBezTo>
                    <a:pt x="7" y="11"/>
                    <a:pt x="4" y="16"/>
                    <a:pt x="4" y="23"/>
                  </a:cubicBezTo>
                  <a:cubicBezTo>
                    <a:pt x="4" y="26"/>
                    <a:pt x="5" y="29"/>
                    <a:pt x="6" y="31"/>
                  </a:cubicBezTo>
                  <a:cubicBezTo>
                    <a:pt x="7" y="33"/>
                    <a:pt x="8" y="35"/>
                    <a:pt x="11" y="37"/>
                  </a:cubicBezTo>
                  <a:cubicBezTo>
                    <a:pt x="13" y="39"/>
                    <a:pt x="14" y="40"/>
                    <a:pt x="15" y="40"/>
                  </a:cubicBezTo>
                  <a:cubicBezTo>
                    <a:pt x="16" y="41"/>
                    <a:pt x="18" y="41"/>
                    <a:pt x="19" y="42"/>
                  </a:cubicBezTo>
                  <a:cubicBezTo>
                    <a:pt x="20" y="43"/>
                    <a:pt x="22" y="43"/>
                    <a:pt x="23" y="44"/>
                  </a:cubicBezTo>
                  <a:cubicBezTo>
                    <a:pt x="25" y="44"/>
                    <a:pt x="27" y="45"/>
                    <a:pt x="29" y="45"/>
                  </a:cubicBezTo>
                  <a:cubicBezTo>
                    <a:pt x="31" y="46"/>
                    <a:pt x="32" y="47"/>
                    <a:pt x="33" y="47"/>
                  </a:cubicBezTo>
                  <a:cubicBezTo>
                    <a:pt x="35" y="48"/>
                    <a:pt x="37" y="48"/>
                    <a:pt x="38" y="49"/>
                  </a:cubicBezTo>
                  <a:cubicBezTo>
                    <a:pt x="39" y="49"/>
                    <a:pt x="41" y="50"/>
                    <a:pt x="42" y="52"/>
                  </a:cubicBezTo>
                  <a:cubicBezTo>
                    <a:pt x="44" y="53"/>
                    <a:pt x="45" y="55"/>
                    <a:pt x="45" y="57"/>
                  </a:cubicBezTo>
                  <a:cubicBezTo>
                    <a:pt x="45" y="61"/>
                    <a:pt x="44" y="63"/>
                    <a:pt x="41" y="65"/>
                  </a:cubicBezTo>
                  <a:cubicBezTo>
                    <a:pt x="38" y="66"/>
                    <a:pt x="35" y="67"/>
                    <a:pt x="30" y="67"/>
                  </a:cubicBezTo>
                  <a:cubicBezTo>
                    <a:pt x="26" y="67"/>
                    <a:pt x="22" y="66"/>
                    <a:pt x="18" y="64"/>
                  </a:cubicBezTo>
                  <a:cubicBezTo>
                    <a:pt x="14" y="62"/>
                    <a:pt x="10" y="59"/>
                    <a:pt x="8" y="57"/>
                  </a:cubicBezTo>
                  <a:cubicBezTo>
                    <a:pt x="0" y="66"/>
                    <a:pt x="0" y="66"/>
                    <a:pt x="0" y="66"/>
                  </a:cubicBezTo>
                  <a:cubicBezTo>
                    <a:pt x="3" y="69"/>
                    <a:pt x="7" y="71"/>
                    <a:pt x="12" y="74"/>
                  </a:cubicBezTo>
                  <a:cubicBezTo>
                    <a:pt x="17" y="77"/>
                    <a:pt x="23" y="79"/>
                    <a:pt x="30" y="79"/>
                  </a:cubicBezTo>
                  <a:cubicBezTo>
                    <a:pt x="39" y="79"/>
                    <a:pt x="47" y="76"/>
                    <a:pt x="52" y="72"/>
                  </a:cubicBezTo>
                  <a:cubicBezTo>
                    <a:pt x="57" y="67"/>
                    <a:pt x="59" y="62"/>
                    <a:pt x="59" y="55"/>
                  </a:cubicBezTo>
                  <a:cubicBezTo>
                    <a:pt x="59" y="47"/>
                    <a:pt x="54" y="40"/>
                    <a:pt x="44"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 name="Freeform 19">
              <a:extLst>
                <a:ext uri="{FF2B5EF4-FFF2-40B4-BE49-F238E27FC236}">
                  <a16:creationId xmlns:a16="http://schemas.microsoft.com/office/drawing/2014/main" id="{995386EE-0219-9B59-3015-DA98004633E3}"/>
                </a:ext>
              </a:extLst>
            </p:cNvPr>
            <p:cNvSpPr>
              <a:spLocks/>
            </p:cNvSpPr>
            <p:nvPr/>
          </p:nvSpPr>
          <p:spPr bwMode="auto">
            <a:xfrm>
              <a:off x="1960563" y="436563"/>
              <a:ext cx="36513" cy="63500"/>
            </a:xfrm>
            <a:custGeom>
              <a:avLst/>
              <a:gdLst>
                <a:gd name="T0" fmla="*/ 24 w 43"/>
                <a:gd name="T1" fmla="*/ 5 h 77"/>
                <a:gd name="T2" fmla="*/ 15 w 43"/>
                <a:gd name="T3" fmla="*/ 17 h 77"/>
                <a:gd name="T4" fmla="*/ 14 w 43"/>
                <a:gd name="T5" fmla="*/ 2 h 77"/>
                <a:gd name="T6" fmla="*/ 0 w 43"/>
                <a:gd name="T7" fmla="*/ 2 h 77"/>
                <a:gd name="T8" fmla="*/ 0 w 43"/>
                <a:gd name="T9" fmla="*/ 77 h 77"/>
                <a:gd name="T10" fmla="*/ 15 w 43"/>
                <a:gd name="T11" fmla="*/ 77 h 77"/>
                <a:gd name="T12" fmla="*/ 15 w 43"/>
                <a:gd name="T13" fmla="*/ 35 h 77"/>
                <a:gd name="T14" fmla="*/ 25 w 43"/>
                <a:gd name="T15" fmla="*/ 18 h 77"/>
                <a:gd name="T16" fmla="*/ 35 w 43"/>
                <a:gd name="T17" fmla="*/ 14 h 77"/>
                <a:gd name="T18" fmla="*/ 41 w 43"/>
                <a:gd name="T19" fmla="*/ 15 h 77"/>
                <a:gd name="T20" fmla="*/ 43 w 43"/>
                <a:gd name="T21" fmla="*/ 1 h 77"/>
                <a:gd name="T22" fmla="*/ 37 w 43"/>
                <a:gd name="T23" fmla="*/ 0 h 77"/>
                <a:gd name="T24" fmla="*/ 24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4" y="5"/>
                  </a:moveTo>
                  <a:cubicBezTo>
                    <a:pt x="20" y="8"/>
                    <a:pt x="17" y="12"/>
                    <a:pt x="15" y="17"/>
                  </a:cubicBezTo>
                  <a:cubicBezTo>
                    <a:pt x="14" y="2"/>
                    <a:pt x="14" y="2"/>
                    <a:pt x="14" y="2"/>
                  </a:cubicBezTo>
                  <a:cubicBezTo>
                    <a:pt x="0" y="2"/>
                    <a:pt x="0" y="2"/>
                    <a:pt x="0" y="2"/>
                  </a:cubicBezTo>
                  <a:cubicBezTo>
                    <a:pt x="0" y="77"/>
                    <a:pt x="0" y="77"/>
                    <a:pt x="0" y="77"/>
                  </a:cubicBezTo>
                  <a:cubicBezTo>
                    <a:pt x="15" y="77"/>
                    <a:pt x="15" y="77"/>
                    <a:pt x="15" y="77"/>
                  </a:cubicBezTo>
                  <a:cubicBezTo>
                    <a:pt x="15" y="35"/>
                    <a:pt x="15" y="35"/>
                    <a:pt x="15" y="35"/>
                  </a:cubicBezTo>
                  <a:cubicBezTo>
                    <a:pt x="16" y="27"/>
                    <a:pt x="19" y="22"/>
                    <a:pt x="25" y="18"/>
                  </a:cubicBezTo>
                  <a:cubicBezTo>
                    <a:pt x="28" y="16"/>
                    <a:pt x="32" y="14"/>
                    <a:pt x="35" y="14"/>
                  </a:cubicBezTo>
                  <a:cubicBezTo>
                    <a:pt x="38" y="14"/>
                    <a:pt x="40" y="15"/>
                    <a:pt x="41" y="15"/>
                  </a:cubicBezTo>
                  <a:cubicBezTo>
                    <a:pt x="43" y="1"/>
                    <a:pt x="43" y="1"/>
                    <a:pt x="43" y="1"/>
                  </a:cubicBezTo>
                  <a:cubicBezTo>
                    <a:pt x="37" y="0"/>
                    <a:pt x="37" y="0"/>
                    <a:pt x="37" y="0"/>
                  </a:cubicBezTo>
                  <a:cubicBezTo>
                    <a:pt x="32" y="0"/>
                    <a:pt x="28" y="2"/>
                    <a:pt x="24"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3" name="Freeform 20">
              <a:extLst>
                <a:ext uri="{FF2B5EF4-FFF2-40B4-BE49-F238E27FC236}">
                  <a16:creationId xmlns:a16="http://schemas.microsoft.com/office/drawing/2014/main" id="{2960E1C6-F590-264A-344E-7EF84C9D9013}"/>
                </a:ext>
              </a:extLst>
            </p:cNvPr>
            <p:cNvSpPr>
              <a:spLocks/>
            </p:cNvSpPr>
            <p:nvPr/>
          </p:nvSpPr>
          <p:spPr bwMode="auto">
            <a:xfrm>
              <a:off x="2000251" y="438150"/>
              <a:ext cx="58738" cy="85725"/>
            </a:xfrm>
            <a:custGeom>
              <a:avLst/>
              <a:gdLst>
                <a:gd name="T0" fmla="*/ 57 w 72"/>
                <a:gd name="T1" fmla="*/ 0 h 103"/>
                <a:gd name="T2" fmla="*/ 36 w 72"/>
                <a:gd name="T3" fmla="*/ 61 h 103"/>
                <a:gd name="T4" fmla="*/ 15 w 72"/>
                <a:gd name="T5" fmla="*/ 0 h 103"/>
                <a:gd name="T6" fmla="*/ 0 w 72"/>
                <a:gd name="T7" fmla="*/ 0 h 103"/>
                <a:gd name="T8" fmla="*/ 28 w 72"/>
                <a:gd name="T9" fmla="*/ 74 h 103"/>
                <a:gd name="T10" fmla="*/ 25 w 72"/>
                <a:gd name="T11" fmla="*/ 83 h 103"/>
                <a:gd name="T12" fmla="*/ 21 w 72"/>
                <a:gd name="T13" fmla="*/ 90 h 103"/>
                <a:gd name="T14" fmla="*/ 16 w 72"/>
                <a:gd name="T15" fmla="*/ 91 h 103"/>
                <a:gd name="T16" fmla="*/ 8 w 72"/>
                <a:gd name="T17" fmla="*/ 89 h 103"/>
                <a:gd name="T18" fmla="*/ 5 w 72"/>
                <a:gd name="T19" fmla="*/ 100 h 103"/>
                <a:gd name="T20" fmla="*/ 6 w 72"/>
                <a:gd name="T21" fmla="*/ 101 h 103"/>
                <a:gd name="T22" fmla="*/ 12 w 72"/>
                <a:gd name="T23" fmla="*/ 103 h 103"/>
                <a:gd name="T24" fmla="*/ 19 w 72"/>
                <a:gd name="T25" fmla="*/ 103 h 103"/>
                <a:gd name="T26" fmla="*/ 31 w 72"/>
                <a:gd name="T27" fmla="*/ 100 h 103"/>
                <a:gd name="T28" fmla="*/ 39 w 72"/>
                <a:gd name="T29" fmla="*/ 87 h 103"/>
                <a:gd name="T30" fmla="*/ 72 w 72"/>
                <a:gd name="T31" fmla="*/ 0 h 103"/>
                <a:gd name="T32" fmla="*/ 57 w 72"/>
                <a:gd name="T33"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103">
                  <a:moveTo>
                    <a:pt x="57" y="0"/>
                  </a:moveTo>
                  <a:cubicBezTo>
                    <a:pt x="36" y="61"/>
                    <a:pt x="36" y="61"/>
                    <a:pt x="36" y="61"/>
                  </a:cubicBezTo>
                  <a:cubicBezTo>
                    <a:pt x="15" y="0"/>
                    <a:pt x="15" y="0"/>
                    <a:pt x="15" y="0"/>
                  </a:cubicBezTo>
                  <a:cubicBezTo>
                    <a:pt x="0" y="0"/>
                    <a:pt x="0" y="0"/>
                    <a:pt x="0" y="0"/>
                  </a:cubicBezTo>
                  <a:cubicBezTo>
                    <a:pt x="28" y="74"/>
                    <a:pt x="28" y="74"/>
                    <a:pt x="28" y="74"/>
                  </a:cubicBezTo>
                  <a:cubicBezTo>
                    <a:pt x="25" y="83"/>
                    <a:pt x="25" y="83"/>
                    <a:pt x="25" y="83"/>
                  </a:cubicBezTo>
                  <a:cubicBezTo>
                    <a:pt x="24" y="87"/>
                    <a:pt x="22" y="89"/>
                    <a:pt x="21" y="90"/>
                  </a:cubicBezTo>
                  <a:cubicBezTo>
                    <a:pt x="20" y="91"/>
                    <a:pt x="18" y="91"/>
                    <a:pt x="16" y="91"/>
                  </a:cubicBezTo>
                  <a:cubicBezTo>
                    <a:pt x="14" y="91"/>
                    <a:pt x="11" y="91"/>
                    <a:pt x="8" y="89"/>
                  </a:cubicBezTo>
                  <a:cubicBezTo>
                    <a:pt x="5" y="100"/>
                    <a:pt x="5" y="100"/>
                    <a:pt x="5" y="100"/>
                  </a:cubicBezTo>
                  <a:cubicBezTo>
                    <a:pt x="6" y="101"/>
                    <a:pt x="6" y="101"/>
                    <a:pt x="6" y="101"/>
                  </a:cubicBezTo>
                  <a:cubicBezTo>
                    <a:pt x="7" y="102"/>
                    <a:pt x="9" y="102"/>
                    <a:pt x="12" y="103"/>
                  </a:cubicBezTo>
                  <a:cubicBezTo>
                    <a:pt x="14" y="103"/>
                    <a:pt x="17" y="103"/>
                    <a:pt x="19" y="103"/>
                  </a:cubicBezTo>
                  <a:cubicBezTo>
                    <a:pt x="24" y="103"/>
                    <a:pt x="28" y="102"/>
                    <a:pt x="31" y="100"/>
                  </a:cubicBezTo>
                  <a:cubicBezTo>
                    <a:pt x="34" y="97"/>
                    <a:pt x="36" y="93"/>
                    <a:pt x="39" y="87"/>
                  </a:cubicBezTo>
                  <a:cubicBezTo>
                    <a:pt x="72" y="0"/>
                    <a:pt x="72" y="0"/>
                    <a:pt x="72" y="0"/>
                  </a:cubicBezTo>
                  <a:lnTo>
                    <a:pt x="5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4" name="Freeform 21">
              <a:extLst>
                <a:ext uri="{FF2B5EF4-FFF2-40B4-BE49-F238E27FC236}">
                  <a16:creationId xmlns:a16="http://schemas.microsoft.com/office/drawing/2014/main" id="{8279F213-F01D-0BA8-7DEC-BF8F2017D953}"/>
                </a:ext>
              </a:extLst>
            </p:cNvPr>
            <p:cNvSpPr>
              <a:spLocks noEditPoints="1"/>
            </p:cNvSpPr>
            <p:nvPr/>
          </p:nvSpPr>
          <p:spPr bwMode="auto">
            <a:xfrm>
              <a:off x="1547813" y="-96838"/>
              <a:ext cx="352425" cy="422275"/>
            </a:xfrm>
            <a:custGeom>
              <a:avLst/>
              <a:gdLst>
                <a:gd name="T0" fmla="*/ 327 w 425"/>
                <a:gd name="T1" fmla="*/ 247 h 510"/>
                <a:gd name="T2" fmla="*/ 415 w 425"/>
                <a:gd name="T3" fmla="*/ 130 h 510"/>
                <a:gd name="T4" fmla="*/ 268 w 425"/>
                <a:gd name="T5" fmla="*/ 0 h 510"/>
                <a:gd name="T6" fmla="*/ 0 w 425"/>
                <a:gd name="T7" fmla="*/ 0 h 510"/>
                <a:gd name="T8" fmla="*/ 0 w 425"/>
                <a:gd name="T9" fmla="*/ 510 h 510"/>
                <a:gd name="T10" fmla="*/ 277 w 425"/>
                <a:gd name="T11" fmla="*/ 510 h 510"/>
                <a:gd name="T12" fmla="*/ 425 w 425"/>
                <a:gd name="T13" fmla="*/ 373 h 510"/>
                <a:gd name="T14" fmla="*/ 327 w 425"/>
                <a:gd name="T15" fmla="*/ 247 h 510"/>
                <a:gd name="T16" fmla="*/ 109 w 425"/>
                <a:gd name="T17" fmla="*/ 92 h 510"/>
                <a:gd name="T18" fmla="*/ 245 w 425"/>
                <a:gd name="T19" fmla="*/ 92 h 510"/>
                <a:gd name="T20" fmla="*/ 304 w 425"/>
                <a:gd name="T21" fmla="*/ 148 h 510"/>
                <a:gd name="T22" fmla="*/ 245 w 425"/>
                <a:gd name="T23" fmla="*/ 205 h 510"/>
                <a:gd name="T24" fmla="*/ 109 w 425"/>
                <a:gd name="T25" fmla="*/ 205 h 510"/>
                <a:gd name="T26" fmla="*/ 109 w 425"/>
                <a:gd name="T27" fmla="*/ 92 h 510"/>
                <a:gd name="T28" fmla="*/ 249 w 425"/>
                <a:gd name="T29" fmla="*/ 417 h 510"/>
                <a:gd name="T30" fmla="*/ 249 w 425"/>
                <a:gd name="T31" fmla="*/ 418 h 510"/>
                <a:gd name="T32" fmla="*/ 109 w 425"/>
                <a:gd name="T33" fmla="*/ 418 h 510"/>
                <a:gd name="T34" fmla="*/ 109 w 425"/>
                <a:gd name="T35" fmla="*/ 298 h 510"/>
                <a:gd name="T36" fmla="*/ 249 w 425"/>
                <a:gd name="T37" fmla="*/ 298 h 510"/>
                <a:gd name="T38" fmla="*/ 315 w 425"/>
                <a:gd name="T39" fmla="*/ 357 h 510"/>
                <a:gd name="T40" fmla="*/ 249 w 425"/>
                <a:gd name="T41" fmla="*/ 417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25" h="510">
                  <a:moveTo>
                    <a:pt x="327" y="247"/>
                  </a:moveTo>
                  <a:cubicBezTo>
                    <a:pt x="375" y="237"/>
                    <a:pt x="415" y="194"/>
                    <a:pt x="415" y="130"/>
                  </a:cubicBezTo>
                  <a:cubicBezTo>
                    <a:pt x="415" y="62"/>
                    <a:pt x="365" y="0"/>
                    <a:pt x="268" y="0"/>
                  </a:cubicBezTo>
                  <a:cubicBezTo>
                    <a:pt x="0" y="0"/>
                    <a:pt x="0" y="0"/>
                    <a:pt x="0" y="0"/>
                  </a:cubicBezTo>
                  <a:cubicBezTo>
                    <a:pt x="0" y="510"/>
                    <a:pt x="0" y="510"/>
                    <a:pt x="0" y="510"/>
                  </a:cubicBezTo>
                  <a:cubicBezTo>
                    <a:pt x="277" y="510"/>
                    <a:pt x="277" y="510"/>
                    <a:pt x="277" y="510"/>
                  </a:cubicBezTo>
                  <a:cubicBezTo>
                    <a:pt x="374" y="510"/>
                    <a:pt x="425" y="449"/>
                    <a:pt x="425" y="373"/>
                  </a:cubicBezTo>
                  <a:cubicBezTo>
                    <a:pt x="425" y="309"/>
                    <a:pt x="381" y="256"/>
                    <a:pt x="327" y="247"/>
                  </a:cubicBezTo>
                  <a:close/>
                  <a:moveTo>
                    <a:pt x="109" y="92"/>
                  </a:moveTo>
                  <a:cubicBezTo>
                    <a:pt x="245" y="92"/>
                    <a:pt x="245" y="92"/>
                    <a:pt x="245" y="92"/>
                  </a:cubicBezTo>
                  <a:cubicBezTo>
                    <a:pt x="281" y="92"/>
                    <a:pt x="304" y="117"/>
                    <a:pt x="304" y="148"/>
                  </a:cubicBezTo>
                  <a:cubicBezTo>
                    <a:pt x="304" y="181"/>
                    <a:pt x="281" y="205"/>
                    <a:pt x="245" y="205"/>
                  </a:cubicBezTo>
                  <a:cubicBezTo>
                    <a:pt x="109" y="205"/>
                    <a:pt x="109" y="205"/>
                    <a:pt x="109" y="205"/>
                  </a:cubicBezTo>
                  <a:lnTo>
                    <a:pt x="109" y="92"/>
                  </a:lnTo>
                  <a:close/>
                  <a:moveTo>
                    <a:pt x="249" y="417"/>
                  </a:moveTo>
                  <a:cubicBezTo>
                    <a:pt x="249" y="418"/>
                    <a:pt x="249" y="418"/>
                    <a:pt x="249" y="418"/>
                  </a:cubicBezTo>
                  <a:cubicBezTo>
                    <a:pt x="109" y="418"/>
                    <a:pt x="109" y="418"/>
                    <a:pt x="109" y="418"/>
                  </a:cubicBezTo>
                  <a:cubicBezTo>
                    <a:pt x="109" y="298"/>
                    <a:pt x="109" y="298"/>
                    <a:pt x="109" y="298"/>
                  </a:cubicBezTo>
                  <a:cubicBezTo>
                    <a:pt x="249" y="298"/>
                    <a:pt x="249" y="298"/>
                    <a:pt x="249" y="298"/>
                  </a:cubicBezTo>
                  <a:cubicBezTo>
                    <a:pt x="292" y="298"/>
                    <a:pt x="315" y="325"/>
                    <a:pt x="315" y="357"/>
                  </a:cubicBezTo>
                  <a:cubicBezTo>
                    <a:pt x="315" y="394"/>
                    <a:pt x="290" y="417"/>
                    <a:pt x="249" y="4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5" name="Freeform 22">
              <a:extLst>
                <a:ext uri="{FF2B5EF4-FFF2-40B4-BE49-F238E27FC236}">
                  <a16:creationId xmlns:a16="http://schemas.microsoft.com/office/drawing/2014/main" id="{05C0F3AF-1E64-F4C9-5564-207AB298F6B9}"/>
                </a:ext>
              </a:extLst>
            </p:cNvPr>
            <p:cNvSpPr>
              <a:spLocks/>
            </p:cNvSpPr>
            <p:nvPr/>
          </p:nvSpPr>
          <p:spPr bwMode="auto">
            <a:xfrm>
              <a:off x="1139826" y="-103188"/>
              <a:ext cx="347663" cy="436563"/>
            </a:xfrm>
            <a:custGeom>
              <a:avLst/>
              <a:gdLst>
                <a:gd name="T0" fmla="*/ 59 w 420"/>
                <a:gd name="T1" fmla="*/ 363 h 527"/>
                <a:gd name="T2" fmla="*/ 221 w 420"/>
                <a:gd name="T3" fmla="*/ 431 h 527"/>
                <a:gd name="T4" fmla="*/ 310 w 420"/>
                <a:gd name="T5" fmla="*/ 374 h 527"/>
                <a:gd name="T6" fmla="*/ 207 w 420"/>
                <a:gd name="T7" fmla="*/ 309 h 527"/>
                <a:gd name="T8" fmla="*/ 17 w 420"/>
                <a:gd name="T9" fmla="*/ 154 h 527"/>
                <a:gd name="T10" fmla="*/ 210 w 420"/>
                <a:gd name="T11" fmla="*/ 0 h 527"/>
                <a:gd name="T12" fmla="*/ 409 w 420"/>
                <a:gd name="T13" fmla="*/ 71 h 527"/>
                <a:gd name="T14" fmla="*/ 349 w 420"/>
                <a:gd name="T15" fmla="*/ 151 h 527"/>
                <a:gd name="T16" fmla="*/ 203 w 420"/>
                <a:gd name="T17" fmla="*/ 95 h 527"/>
                <a:gd name="T18" fmla="*/ 128 w 420"/>
                <a:gd name="T19" fmla="*/ 147 h 527"/>
                <a:gd name="T20" fmla="*/ 229 w 420"/>
                <a:gd name="T21" fmla="*/ 206 h 527"/>
                <a:gd name="T22" fmla="*/ 420 w 420"/>
                <a:gd name="T23" fmla="*/ 363 h 527"/>
                <a:gd name="T24" fmla="*/ 216 w 420"/>
                <a:gd name="T25" fmla="*/ 527 h 527"/>
                <a:gd name="T26" fmla="*/ 0 w 420"/>
                <a:gd name="T27" fmla="*/ 446 h 527"/>
                <a:gd name="T28" fmla="*/ 59 w 420"/>
                <a:gd name="T29" fmla="*/ 363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0" h="527">
                  <a:moveTo>
                    <a:pt x="59" y="363"/>
                  </a:moveTo>
                  <a:cubicBezTo>
                    <a:pt x="95" y="400"/>
                    <a:pt x="151" y="431"/>
                    <a:pt x="221" y="431"/>
                  </a:cubicBezTo>
                  <a:cubicBezTo>
                    <a:pt x="281" y="431"/>
                    <a:pt x="310" y="403"/>
                    <a:pt x="310" y="374"/>
                  </a:cubicBezTo>
                  <a:cubicBezTo>
                    <a:pt x="310" y="336"/>
                    <a:pt x="266" y="323"/>
                    <a:pt x="207" y="309"/>
                  </a:cubicBezTo>
                  <a:cubicBezTo>
                    <a:pt x="124" y="290"/>
                    <a:pt x="17" y="267"/>
                    <a:pt x="17" y="154"/>
                  </a:cubicBezTo>
                  <a:cubicBezTo>
                    <a:pt x="17" y="69"/>
                    <a:pt x="90" y="0"/>
                    <a:pt x="210" y="0"/>
                  </a:cubicBezTo>
                  <a:cubicBezTo>
                    <a:pt x="291" y="0"/>
                    <a:pt x="359" y="24"/>
                    <a:pt x="409" y="71"/>
                  </a:cubicBezTo>
                  <a:cubicBezTo>
                    <a:pt x="349" y="151"/>
                    <a:pt x="349" y="151"/>
                    <a:pt x="349" y="151"/>
                  </a:cubicBezTo>
                  <a:cubicBezTo>
                    <a:pt x="308" y="113"/>
                    <a:pt x="253" y="95"/>
                    <a:pt x="203" y="95"/>
                  </a:cubicBezTo>
                  <a:cubicBezTo>
                    <a:pt x="154" y="95"/>
                    <a:pt x="128" y="117"/>
                    <a:pt x="128" y="147"/>
                  </a:cubicBezTo>
                  <a:cubicBezTo>
                    <a:pt x="128" y="182"/>
                    <a:pt x="170" y="192"/>
                    <a:pt x="229" y="206"/>
                  </a:cubicBezTo>
                  <a:cubicBezTo>
                    <a:pt x="313" y="225"/>
                    <a:pt x="420" y="250"/>
                    <a:pt x="420" y="363"/>
                  </a:cubicBezTo>
                  <a:cubicBezTo>
                    <a:pt x="420" y="457"/>
                    <a:pt x="353" y="527"/>
                    <a:pt x="216" y="527"/>
                  </a:cubicBezTo>
                  <a:cubicBezTo>
                    <a:pt x="118" y="527"/>
                    <a:pt x="48" y="494"/>
                    <a:pt x="0" y="446"/>
                  </a:cubicBezTo>
                  <a:lnTo>
                    <a:pt x="59" y="3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6" name="Rectangle 23">
              <a:extLst>
                <a:ext uri="{FF2B5EF4-FFF2-40B4-BE49-F238E27FC236}">
                  <a16:creationId xmlns:a16="http://schemas.microsoft.com/office/drawing/2014/main" id="{5308E799-0736-BCF1-CC1A-3F3E2248F93B}"/>
                </a:ext>
              </a:extLst>
            </p:cNvPr>
            <p:cNvSpPr>
              <a:spLocks noChangeArrowheads="1"/>
            </p:cNvSpPr>
            <p:nvPr/>
          </p:nvSpPr>
          <p:spPr bwMode="auto">
            <a:xfrm>
              <a:off x="1968501" y="-96838"/>
              <a:ext cx="88900" cy="422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7" name="Freeform 24">
              <a:extLst>
                <a:ext uri="{FF2B5EF4-FFF2-40B4-BE49-F238E27FC236}">
                  <a16:creationId xmlns:a16="http://schemas.microsoft.com/office/drawing/2014/main" id="{D9308C71-8329-D144-E136-1D34018B4D56}"/>
                </a:ext>
              </a:extLst>
            </p:cNvPr>
            <p:cNvSpPr>
              <a:spLocks noEditPoints="1"/>
            </p:cNvSpPr>
            <p:nvPr/>
          </p:nvSpPr>
          <p:spPr bwMode="auto">
            <a:xfrm>
              <a:off x="2498726" y="-31750"/>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7 h 136"/>
                <a:gd name="T12" fmla="*/ 113 w 113"/>
                <a:gd name="T13" fmla="*/ 68 h 136"/>
                <a:gd name="T14" fmla="*/ 92 w 113"/>
                <a:gd name="T15" fmla="*/ 119 h 136"/>
                <a:gd name="T16" fmla="*/ 78 w 113"/>
                <a:gd name="T17" fmla="*/ 28 h 136"/>
                <a:gd name="T18" fmla="*/ 45 w 113"/>
                <a:gd name="T19" fmla="*/ 16 h 136"/>
                <a:gd name="T20" fmla="*/ 20 w 113"/>
                <a:gd name="T21" fmla="*/ 16 h 136"/>
                <a:gd name="T22" fmla="*/ 20 w 113"/>
                <a:gd name="T23" fmla="*/ 120 h 136"/>
                <a:gd name="T24" fmla="*/ 45 w 113"/>
                <a:gd name="T25" fmla="*/ 120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6"/>
                    <a:pt x="92" y="17"/>
                  </a:cubicBezTo>
                  <a:cubicBezTo>
                    <a:pt x="103" y="28"/>
                    <a:pt x="113" y="44"/>
                    <a:pt x="113" y="68"/>
                  </a:cubicBezTo>
                  <a:cubicBezTo>
                    <a:pt x="113" y="91"/>
                    <a:pt x="104" y="108"/>
                    <a:pt x="92" y="119"/>
                  </a:cubicBezTo>
                  <a:close/>
                  <a:moveTo>
                    <a:pt x="78" y="28"/>
                  </a:moveTo>
                  <a:cubicBezTo>
                    <a:pt x="70" y="20"/>
                    <a:pt x="59" y="16"/>
                    <a:pt x="45" y="16"/>
                  </a:cubicBezTo>
                  <a:cubicBezTo>
                    <a:pt x="20" y="16"/>
                    <a:pt x="20" y="16"/>
                    <a:pt x="20" y="16"/>
                  </a:cubicBezTo>
                  <a:cubicBezTo>
                    <a:pt x="20" y="120"/>
                    <a:pt x="20" y="120"/>
                    <a:pt x="20" y="120"/>
                  </a:cubicBezTo>
                  <a:cubicBezTo>
                    <a:pt x="45" y="120"/>
                    <a:pt x="45" y="120"/>
                    <a:pt x="45" y="120"/>
                  </a:cubicBezTo>
                  <a:cubicBezTo>
                    <a:pt x="58" y="120"/>
                    <a:pt x="69" y="116"/>
                    <a:pt x="78" y="107"/>
                  </a:cubicBezTo>
                  <a:cubicBezTo>
                    <a:pt x="87" y="98"/>
                    <a:pt x="92" y="85"/>
                    <a:pt x="92" y="68"/>
                  </a:cubicBezTo>
                  <a:cubicBezTo>
                    <a:pt x="92" y="51"/>
                    <a:pt x="87" y="37"/>
                    <a:pt x="7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8" name="Freeform 25">
              <a:extLst>
                <a:ext uri="{FF2B5EF4-FFF2-40B4-BE49-F238E27FC236}">
                  <a16:creationId xmlns:a16="http://schemas.microsoft.com/office/drawing/2014/main" id="{9B065B41-2B00-5183-95B8-2C97D2776E9F}"/>
                </a:ext>
              </a:extLst>
            </p:cNvPr>
            <p:cNvSpPr>
              <a:spLocks/>
            </p:cNvSpPr>
            <p:nvPr/>
          </p:nvSpPr>
          <p:spPr bwMode="auto">
            <a:xfrm>
              <a:off x="2611438" y="-3175"/>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9" name="Freeform 26">
              <a:extLst>
                <a:ext uri="{FF2B5EF4-FFF2-40B4-BE49-F238E27FC236}">
                  <a16:creationId xmlns:a16="http://schemas.microsoft.com/office/drawing/2014/main" id="{AEBBA209-4388-44E3-1F5D-110C6416935E}"/>
                </a:ext>
              </a:extLst>
            </p:cNvPr>
            <p:cNvSpPr>
              <a:spLocks noEditPoints="1"/>
            </p:cNvSpPr>
            <p:nvPr/>
          </p:nvSpPr>
          <p:spPr bwMode="auto">
            <a:xfrm>
              <a:off x="2670176" y="-36513"/>
              <a:ext cx="20638" cy="117475"/>
            </a:xfrm>
            <a:custGeom>
              <a:avLst/>
              <a:gdLst>
                <a:gd name="T0" fmla="*/ 13 w 25"/>
                <a:gd name="T1" fmla="*/ 24 h 143"/>
                <a:gd name="T2" fmla="*/ 0 w 25"/>
                <a:gd name="T3" fmla="*/ 12 h 143"/>
                <a:gd name="T4" fmla="*/ 13 w 25"/>
                <a:gd name="T5" fmla="*/ 0 h 143"/>
                <a:gd name="T6" fmla="*/ 25 w 25"/>
                <a:gd name="T7" fmla="*/ 12 h 143"/>
                <a:gd name="T8" fmla="*/ 13 w 25"/>
                <a:gd name="T9" fmla="*/ 24 h 143"/>
                <a:gd name="T10" fmla="*/ 4 w 25"/>
                <a:gd name="T11" fmla="*/ 143 h 143"/>
                <a:gd name="T12" fmla="*/ 4 w 25"/>
                <a:gd name="T13" fmla="*/ 44 h 143"/>
                <a:gd name="T14" fmla="*/ 22 w 25"/>
                <a:gd name="T15" fmla="*/ 44 h 143"/>
                <a:gd name="T16" fmla="*/ 22 w 25"/>
                <a:gd name="T17" fmla="*/ 143 h 143"/>
                <a:gd name="T18" fmla="*/ 4 w 25"/>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3">
                  <a:moveTo>
                    <a:pt x="13" y="24"/>
                  </a:moveTo>
                  <a:cubicBezTo>
                    <a:pt x="6" y="24"/>
                    <a:pt x="0" y="19"/>
                    <a:pt x="0" y="12"/>
                  </a:cubicBezTo>
                  <a:cubicBezTo>
                    <a:pt x="0" y="5"/>
                    <a:pt x="6" y="0"/>
                    <a:pt x="13" y="0"/>
                  </a:cubicBezTo>
                  <a:cubicBezTo>
                    <a:pt x="20" y="0"/>
                    <a:pt x="25" y="5"/>
                    <a:pt x="25" y="12"/>
                  </a:cubicBezTo>
                  <a:cubicBezTo>
                    <a:pt x="25"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0" name="Freeform 27">
              <a:extLst>
                <a:ext uri="{FF2B5EF4-FFF2-40B4-BE49-F238E27FC236}">
                  <a16:creationId xmlns:a16="http://schemas.microsoft.com/office/drawing/2014/main" id="{4524D336-2EEE-036C-C9C9-0D5F156C9443}"/>
                </a:ext>
              </a:extLst>
            </p:cNvPr>
            <p:cNvSpPr>
              <a:spLocks/>
            </p:cNvSpPr>
            <p:nvPr/>
          </p:nvSpPr>
          <p:spPr bwMode="auto">
            <a:xfrm>
              <a:off x="2701926" y="-1588"/>
              <a:ext cx="80963" cy="82550"/>
            </a:xfrm>
            <a:custGeom>
              <a:avLst/>
              <a:gdLst>
                <a:gd name="T0" fmla="*/ 31 w 51"/>
                <a:gd name="T1" fmla="*/ 52 h 52"/>
                <a:gd name="T2" fmla="*/ 20 w 51"/>
                <a:gd name="T3" fmla="*/ 52 h 52"/>
                <a:gd name="T4" fmla="*/ 0 w 51"/>
                <a:gd name="T5" fmla="*/ 0 h 52"/>
                <a:gd name="T6" fmla="*/ 11 w 51"/>
                <a:gd name="T7" fmla="*/ 0 h 52"/>
                <a:gd name="T8" fmla="*/ 25 w 51"/>
                <a:gd name="T9" fmla="*/ 42 h 52"/>
                <a:gd name="T10" fmla="*/ 40 w 51"/>
                <a:gd name="T11" fmla="*/ 0 h 52"/>
                <a:gd name="T12" fmla="*/ 51 w 51"/>
                <a:gd name="T13" fmla="*/ 0 h 52"/>
                <a:gd name="T14" fmla="*/ 31 w 51"/>
                <a:gd name="T15" fmla="*/ 52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52">
                  <a:moveTo>
                    <a:pt x="31" y="52"/>
                  </a:moveTo>
                  <a:lnTo>
                    <a:pt x="20" y="52"/>
                  </a:lnTo>
                  <a:lnTo>
                    <a:pt x="0" y="0"/>
                  </a:lnTo>
                  <a:lnTo>
                    <a:pt x="11" y="0"/>
                  </a:lnTo>
                  <a:lnTo>
                    <a:pt x="25" y="42"/>
                  </a:lnTo>
                  <a:lnTo>
                    <a:pt x="40" y="0"/>
                  </a:lnTo>
                  <a:lnTo>
                    <a:pt x="51" y="0"/>
                  </a:lnTo>
                  <a:lnTo>
                    <a:pt x="31" y="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1" name="Freeform 28">
              <a:extLst>
                <a:ext uri="{FF2B5EF4-FFF2-40B4-BE49-F238E27FC236}">
                  <a16:creationId xmlns:a16="http://schemas.microsoft.com/office/drawing/2014/main" id="{7957D02A-F6AA-E7FB-776F-5DF982079E20}"/>
                </a:ext>
              </a:extLst>
            </p:cNvPr>
            <p:cNvSpPr>
              <a:spLocks noEditPoints="1"/>
            </p:cNvSpPr>
            <p:nvPr/>
          </p:nvSpPr>
          <p:spPr bwMode="auto">
            <a:xfrm>
              <a:off x="2789238" y="-3175"/>
              <a:ext cx="74613" cy="85725"/>
            </a:xfrm>
            <a:custGeom>
              <a:avLst/>
              <a:gdLst>
                <a:gd name="T0" fmla="*/ 20 w 90"/>
                <a:gd name="T1" fmla="*/ 56 h 103"/>
                <a:gd name="T2" fmla="*/ 49 w 90"/>
                <a:gd name="T3" fmla="*/ 88 h 103"/>
                <a:gd name="T4" fmla="*/ 80 w 90"/>
                <a:gd name="T5" fmla="*/ 77 h 103"/>
                <a:gd name="T6" fmla="*/ 87 w 90"/>
                <a:gd name="T7" fmla="*/ 89 h 103"/>
                <a:gd name="T8" fmla="*/ 47 w 90"/>
                <a:gd name="T9" fmla="*/ 103 h 103"/>
                <a:gd name="T10" fmla="*/ 0 w 90"/>
                <a:gd name="T11" fmla="*/ 52 h 103"/>
                <a:gd name="T12" fmla="*/ 47 w 90"/>
                <a:gd name="T13" fmla="*/ 0 h 103"/>
                <a:gd name="T14" fmla="*/ 90 w 90"/>
                <a:gd name="T15" fmla="*/ 49 h 103"/>
                <a:gd name="T16" fmla="*/ 90 w 90"/>
                <a:gd name="T17" fmla="*/ 56 h 103"/>
                <a:gd name="T18" fmla="*/ 20 w 90"/>
                <a:gd name="T19" fmla="*/ 56 h 103"/>
                <a:gd name="T20" fmla="*/ 46 w 90"/>
                <a:gd name="T21" fmla="*/ 15 h 103"/>
                <a:gd name="T22" fmla="*/ 19 w 90"/>
                <a:gd name="T23" fmla="*/ 43 h 103"/>
                <a:gd name="T24" fmla="*/ 71 w 90"/>
                <a:gd name="T25" fmla="*/ 43 h 103"/>
                <a:gd name="T26" fmla="*/ 46 w 90"/>
                <a:gd name="T27" fmla="*/ 15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6"/>
                    <a:pt x="31" y="88"/>
                    <a:pt x="49" y="88"/>
                  </a:cubicBezTo>
                  <a:cubicBezTo>
                    <a:pt x="68" y="88"/>
                    <a:pt x="79" y="78"/>
                    <a:pt x="80" y="77"/>
                  </a:cubicBezTo>
                  <a:cubicBezTo>
                    <a:pt x="87" y="89"/>
                    <a:pt x="87" y="89"/>
                    <a:pt x="87" y="89"/>
                  </a:cubicBezTo>
                  <a:cubicBezTo>
                    <a:pt x="87" y="89"/>
                    <a:pt x="74" y="103"/>
                    <a:pt x="47" y="103"/>
                  </a:cubicBezTo>
                  <a:cubicBezTo>
                    <a:pt x="20" y="103"/>
                    <a:pt x="0" y="85"/>
                    <a:pt x="0" y="52"/>
                  </a:cubicBezTo>
                  <a:cubicBezTo>
                    <a:pt x="0" y="20"/>
                    <a:pt x="21" y="0"/>
                    <a:pt x="47" y="0"/>
                  </a:cubicBezTo>
                  <a:cubicBezTo>
                    <a:pt x="74" y="0"/>
                    <a:pt x="90" y="20"/>
                    <a:pt x="90" y="49"/>
                  </a:cubicBezTo>
                  <a:cubicBezTo>
                    <a:pt x="90" y="56"/>
                    <a:pt x="90" y="56"/>
                    <a:pt x="90" y="56"/>
                  </a:cubicBezTo>
                  <a:cubicBezTo>
                    <a:pt x="20" y="56"/>
                    <a:pt x="20" y="56"/>
                    <a:pt x="20" y="56"/>
                  </a:cubicBezTo>
                  <a:close/>
                  <a:moveTo>
                    <a:pt x="46" y="15"/>
                  </a:moveTo>
                  <a:cubicBezTo>
                    <a:pt x="28" y="15"/>
                    <a:pt x="20" y="30"/>
                    <a:pt x="19" y="43"/>
                  </a:cubicBezTo>
                  <a:cubicBezTo>
                    <a:pt x="71" y="43"/>
                    <a:pt x="71" y="43"/>
                    <a:pt x="71" y="43"/>
                  </a:cubicBezTo>
                  <a:cubicBezTo>
                    <a:pt x="71" y="28"/>
                    <a:pt x="64" y="15"/>
                    <a:pt x="46"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2" name="Freeform 29">
              <a:extLst>
                <a:ext uri="{FF2B5EF4-FFF2-40B4-BE49-F238E27FC236}">
                  <a16:creationId xmlns:a16="http://schemas.microsoft.com/office/drawing/2014/main" id="{C091E53F-E8FB-D219-1C2C-C8CDF3A477E2}"/>
                </a:ext>
              </a:extLst>
            </p:cNvPr>
            <p:cNvSpPr>
              <a:spLocks/>
            </p:cNvSpPr>
            <p:nvPr/>
          </p:nvSpPr>
          <p:spPr bwMode="auto">
            <a:xfrm>
              <a:off x="2882901" y="-3175"/>
              <a:ext cx="68263" cy="84138"/>
            </a:xfrm>
            <a:custGeom>
              <a:avLst/>
              <a:gdLst>
                <a:gd name="T0" fmla="*/ 65 w 84"/>
                <a:gd name="T1" fmla="*/ 101 h 101"/>
                <a:gd name="T2" fmla="*/ 65 w 84"/>
                <a:gd name="T3" fmla="*/ 42 h 101"/>
                <a:gd name="T4" fmla="*/ 45 w 84"/>
                <a:gd name="T5" fmla="*/ 16 h 101"/>
                <a:gd name="T6" fmla="*/ 18 w 84"/>
                <a:gd name="T7" fmla="*/ 42 h 101"/>
                <a:gd name="T8" fmla="*/ 18 w 84"/>
                <a:gd name="T9" fmla="*/ 101 h 101"/>
                <a:gd name="T10" fmla="*/ 0 w 84"/>
                <a:gd name="T11" fmla="*/ 101 h 101"/>
                <a:gd name="T12" fmla="*/ 0 w 84"/>
                <a:gd name="T13" fmla="*/ 2 h 101"/>
                <a:gd name="T14" fmla="*/ 17 w 84"/>
                <a:gd name="T15" fmla="*/ 2 h 101"/>
                <a:gd name="T16" fmla="*/ 18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0" y="32"/>
                    <a:pt x="18" y="42"/>
                  </a:cubicBezTo>
                  <a:cubicBezTo>
                    <a:pt x="18" y="101"/>
                    <a:pt x="18" y="101"/>
                    <a:pt x="18" y="101"/>
                  </a:cubicBezTo>
                  <a:cubicBezTo>
                    <a:pt x="0" y="101"/>
                    <a:pt x="0" y="101"/>
                    <a:pt x="0" y="101"/>
                  </a:cubicBezTo>
                  <a:cubicBezTo>
                    <a:pt x="0" y="2"/>
                    <a:pt x="0" y="2"/>
                    <a:pt x="0" y="2"/>
                  </a:cubicBezTo>
                  <a:cubicBezTo>
                    <a:pt x="17" y="2"/>
                    <a:pt x="17" y="2"/>
                    <a:pt x="17" y="2"/>
                  </a:cubicBezTo>
                  <a:cubicBezTo>
                    <a:pt x="18" y="20"/>
                    <a:pt x="18" y="20"/>
                    <a:pt x="18"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3" name="Freeform 30">
              <a:extLst>
                <a:ext uri="{FF2B5EF4-FFF2-40B4-BE49-F238E27FC236}">
                  <a16:creationId xmlns:a16="http://schemas.microsoft.com/office/drawing/2014/main" id="{D8C0F936-155F-B9D3-105E-CB4A7E9C8F31}"/>
                </a:ext>
              </a:extLst>
            </p:cNvPr>
            <p:cNvSpPr>
              <a:spLocks noEditPoints="1"/>
            </p:cNvSpPr>
            <p:nvPr/>
          </p:nvSpPr>
          <p:spPr bwMode="auto">
            <a:xfrm>
              <a:off x="3006726" y="-34925"/>
              <a:ext cx="79375" cy="117475"/>
            </a:xfrm>
            <a:custGeom>
              <a:avLst/>
              <a:gdLst>
                <a:gd name="T0" fmla="*/ 50 w 95"/>
                <a:gd name="T1" fmla="*/ 142 h 142"/>
                <a:gd name="T2" fmla="*/ 20 w 95"/>
                <a:gd name="T3" fmla="*/ 125 h 142"/>
                <a:gd name="T4" fmla="*/ 17 w 95"/>
                <a:gd name="T5" fmla="*/ 140 h 142"/>
                <a:gd name="T6" fmla="*/ 0 w 95"/>
                <a:gd name="T7" fmla="*/ 140 h 142"/>
                <a:gd name="T8" fmla="*/ 0 w 95"/>
                <a:gd name="T9" fmla="*/ 0 h 142"/>
                <a:gd name="T10" fmla="*/ 19 w 95"/>
                <a:gd name="T11" fmla="*/ 0 h 142"/>
                <a:gd name="T12" fmla="*/ 19 w 95"/>
                <a:gd name="T13" fmla="*/ 57 h 142"/>
                <a:gd name="T14" fmla="*/ 52 w 95"/>
                <a:gd name="T15" fmla="*/ 39 h 142"/>
                <a:gd name="T16" fmla="*/ 94 w 95"/>
                <a:gd name="T17" fmla="*/ 91 h 142"/>
                <a:gd name="T18" fmla="*/ 50 w 95"/>
                <a:gd name="T19" fmla="*/ 142 h 142"/>
                <a:gd name="T20" fmla="*/ 47 w 95"/>
                <a:gd name="T21" fmla="*/ 55 h 142"/>
                <a:gd name="T22" fmla="*/ 18 w 95"/>
                <a:gd name="T23" fmla="*/ 91 h 142"/>
                <a:gd name="T24" fmla="*/ 46 w 95"/>
                <a:gd name="T25" fmla="*/ 127 h 142"/>
                <a:gd name="T26" fmla="*/ 75 w 95"/>
                <a:gd name="T27" fmla="*/ 91 h 142"/>
                <a:gd name="T28" fmla="*/ 47 w 95"/>
                <a:gd name="T29" fmla="*/ 5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5" h="142">
                  <a:moveTo>
                    <a:pt x="50" y="142"/>
                  </a:moveTo>
                  <a:cubicBezTo>
                    <a:pt x="31" y="142"/>
                    <a:pt x="22" y="129"/>
                    <a:pt x="20" y="125"/>
                  </a:cubicBezTo>
                  <a:cubicBezTo>
                    <a:pt x="17" y="140"/>
                    <a:pt x="17" y="140"/>
                    <a:pt x="17" y="140"/>
                  </a:cubicBezTo>
                  <a:cubicBezTo>
                    <a:pt x="0" y="140"/>
                    <a:pt x="0" y="140"/>
                    <a:pt x="0" y="140"/>
                  </a:cubicBezTo>
                  <a:cubicBezTo>
                    <a:pt x="0" y="0"/>
                    <a:pt x="0" y="0"/>
                    <a:pt x="0" y="0"/>
                  </a:cubicBezTo>
                  <a:cubicBezTo>
                    <a:pt x="19" y="0"/>
                    <a:pt x="19" y="0"/>
                    <a:pt x="19" y="0"/>
                  </a:cubicBezTo>
                  <a:cubicBezTo>
                    <a:pt x="19" y="57"/>
                    <a:pt x="19" y="57"/>
                    <a:pt x="19" y="57"/>
                  </a:cubicBezTo>
                  <a:cubicBezTo>
                    <a:pt x="20" y="55"/>
                    <a:pt x="31" y="39"/>
                    <a:pt x="52" y="39"/>
                  </a:cubicBezTo>
                  <a:cubicBezTo>
                    <a:pt x="78" y="39"/>
                    <a:pt x="94" y="61"/>
                    <a:pt x="94" y="91"/>
                  </a:cubicBezTo>
                  <a:cubicBezTo>
                    <a:pt x="95" y="121"/>
                    <a:pt x="77" y="142"/>
                    <a:pt x="50" y="142"/>
                  </a:cubicBezTo>
                  <a:close/>
                  <a:moveTo>
                    <a:pt x="47" y="55"/>
                  </a:moveTo>
                  <a:cubicBezTo>
                    <a:pt x="30" y="55"/>
                    <a:pt x="18" y="71"/>
                    <a:pt x="18" y="91"/>
                  </a:cubicBezTo>
                  <a:cubicBezTo>
                    <a:pt x="18" y="110"/>
                    <a:pt x="29" y="127"/>
                    <a:pt x="46" y="127"/>
                  </a:cubicBezTo>
                  <a:cubicBezTo>
                    <a:pt x="63" y="127"/>
                    <a:pt x="75" y="111"/>
                    <a:pt x="75" y="91"/>
                  </a:cubicBezTo>
                  <a:cubicBezTo>
                    <a:pt x="75" y="71"/>
                    <a:pt x="64" y="55"/>
                    <a:pt x="47" y="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4" name="Freeform 31">
              <a:extLst>
                <a:ext uri="{FF2B5EF4-FFF2-40B4-BE49-F238E27FC236}">
                  <a16:creationId xmlns:a16="http://schemas.microsoft.com/office/drawing/2014/main" id="{B3C06BAF-2606-07B2-0633-EFEFFAE9986C}"/>
                </a:ext>
              </a:extLst>
            </p:cNvPr>
            <p:cNvSpPr>
              <a:spLocks/>
            </p:cNvSpPr>
            <p:nvPr/>
          </p:nvSpPr>
          <p:spPr bwMode="auto">
            <a:xfrm>
              <a:off x="3094038" y="-1588"/>
              <a:ext cx="79375" cy="114300"/>
            </a:xfrm>
            <a:custGeom>
              <a:avLst/>
              <a:gdLst>
                <a:gd name="T0" fmla="*/ 52 w 96"/>
                <a:gd name="T1" fmla="*/ 113 h 136"/>
                <a:gd name="T2" fmla="*/ 26 w 96"/>
                <a:gd name="T3" fmla="*/ 136 h 136"/>
                <a:gd name="T4" fmla="*/ 7 w 96"/>
                <a:gd name="T5" fmla="*/ 132 h 136"/>
                <a:gd name="T6" fmla="*/ 11 w 96"/>
                <a:gd name="T7" fmla="*/ 117 h 136"/>
                <a:gd name="T8" fmla="*/ 22 w 96"/>
                <a:gd name="T9" fmla="*/ 120 h 136"/>
                <a:gd name="T10" fmla="*/ 33 w 96"/>
                <a:gd name="T11" fmla="*/ 110 h 136"/>
                <a:gd name="T12" fmla="*/ 38 w 96"/>
                <a:gd name="T13" fmla="*/ 98 h 136"/>
                <a:gd name="T14" fmla="*/ 0 w 96"/>
                <a:gd name="T15" fmla="*/ 0 h 136"/>
                <a:gd name="T16" fmla="*/ 20 w 96"/>
                <a:gd name="T17" fmla="*/ 0 h 136"/>
                <a:gd name="T18" fmla="*/ 48 w 96"/>
                <a:gd name="T19" fmla="*/ 81 h 136"/>
                <a:gd name="T20" fmla="*/ 76 w 96"/>
                <a:gd name="T21" fmla="*/ 0 h 136"/>
                <a:gd name="T22" fmla="*/ 96 w 96"/>
                <a:gd name="T23" fmla="*/ 0 h 136"/>
                <a:gd name="T24" fmla="*/ 52 w 96"/>
                <a:gd name="T25" fmla="*/ 113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36">
                  <a:moveTo>
                    <a:pt x="52" y="113"/>
                  </a:moveTo>
                  <a:cubicBezTo>
                    <a:pt x="45" y="129"/>
                    <a:pt x="38" y="136"/>
                    <a:pt x="26" y="136"/>
                  </a:cubicBezTo>
                  <a:cubicBezTo>
                    <a:pt x="13" y="136"/>
                    <a:pt x="7" y="132"/>
                    <a:pt x="7" y="132"/>
                  </a:cubicBezTo>
                  <a:cubicBezTo>
                    <a:pt x="11" y="117"/>
                    <a:pt x="11" y="117"/>
                    <a:pt x="11" y="117"/>
                  </a:cubicBezTo>
                  <a:cubicBezTo>
                    <a:pt x="11" y="117"/>
                    <a:pt x="17" y="120"/>
                    <a:pt x="22" y="120"/>
                  </a:cubicBezTo>
                  <a:cubicBezTo>
                    <a:pt x="27" y="120"/>
                    <a:pt x="30" y="118"/>
                    <a:pt x="33" y="110"/>
                  </a:cubicBezTo>
                  <a:cubicBezTo>
                    <a:pt x="38" y="98"/>
                    <a:pt x="38" y="98"/>
                    <a:pt x="38" y="98"/>
                  </a:cubicBezTo>
                  <a:cubicBezTo>
                    <a:pt x="0" y="0"/>
                    <a:pt x="0" y="0"/>
                    <a:pt x="0" y="0"/>
                  </a:cubicBezTo>
                  <a:cubicBezTo>
                    <a:pt x="20" y="0"/>
                    <a:pt x="20" y="0"/>
                    <a:pt x="20" y="0"/>
                  </a:cubicBezTo>
                  <a:cubicBezTo>
                    <a:pt x="48" y="81"/>
                    <a:pt x="48" y="81"/>
                    <a:pt x="48" y="81"/>
                  </a:cubicBezTo>
                  <a:cubicBezTo>
                    <a:pt x="76" y="0"/>
                    <a:pt x="76" y="0"/>
                    <a:pt x="76" y="0"/>
                  </a:cubicBezTo>
                  <a:cubicBezTo>
                    <a:pt x="96" y="0"/>
                    <a:pt x="96" y="0"/>
                    <a:pt x="96" y="0"/>
                  </a:cubicBezTo>
                  <a:lnTo>
                    <a:pt x="52"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5" name="Rectangle 32">
              <a:extLst>
                <a:ext uri="{FF2B5EF4-FFF2-40B4-BE49-F238E27FC236}">
                  <a16:creationId xmlns:a16="http://schemas.microsoft.com/office/drawing/2014/main" id="{28E831E1-5403-0391-CFF1-44334240480E}"/>
                </a:ext>
              </a:extLst>
            </p:cNvPr>
            <p:cNvSpPr>
              <a:spLocks noChangeArrowheads="1"/>
            </p:cNvSpPr>
            <p:nvPr/>
          </p:nvSpPr>
          <p:spPr bwMode="auto">
            <a:xfrm>
              <a:off x="3219451" y="-31750"/>
              <a:ext cx="17463" cy="1127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6" name="Freeform 33">
              <a:extLst>
                <a:ext uri="{FF2B5EF4-FFF2-40B4-BE49-F238E27FC236}">
                  <a16:creationId xmlns:a16="http://schemas.microsoft.com/office/drawing/2014/main" id="{C26B6476-3E8D-9E7B-540C-E0FEFAD5DB9D}"/>
                </a:ext>
              </a:extLst>
            </p:cNvPr>
            <p:cNvSpPr>
              <a:spLocks/>
            </p:cNvSpPr>
            <p:nvPr/>
          </p:nvSpPr>
          <p:spPr bwMode="auto">
            <a:xfrm>
              <a:off x="3263901" y="-3175"/>
              <a:ext cx="69850" cy="84138"/>
            </a:xfrm>
            <a:custGeom>
              <a:avLst/>
              <a:gdLst>
                <a:gd name="T0" fmla="*/ 65 w 84"/>
                <a:gd name="T1" fmla="*/ 101 h 101"/>
                <a:gd name="T2" fmla="*/ 65 w 84"/>
                <a:gd name="T3" fmla="*/ 42 h 101"/>
                <a:gd name="T4" fmla="*/ 45 w 84"/>
                <a:gd name="T5" fmla="*/ 16 h 101"/>
                <a:gd name="T6" fmla="*/ 19 w 84"/>
                <a:gd name="T7" fmla="*/ 42 h 101"/>
                <a:gd name="T8" fmla="*/ 19 w 84"/>
                <a:gd name="T9" fmla="*/ 101 h 101"/>
                <a:gd name="T10" fmla="*/ 0 w 84"/>
                <a:gd name="T11" fmla="*/ 101 h 101"/>
                <a:gd name="T12" fmla="*/ 0 w 84"/>
                <a:gd name="T13" fmla="*/ 2 h 101"/>
                <a:gd name="T14" fmla="*/ 18 w 84"/>
                <a:gd name="T15" fmla="*/ 2 h 101"/>
                <a:gd name="T16" fmla="*/ 19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1" y="32"/>
                    <a:pt x="19" y="42"/>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7" name="Freeform 34">
              <a:extLst>
                <a:ext uri="{FF2B5EF4-FFF2-40B4-BE49-F238E27FC236}">
                  <a16:creationId xmlns:a16="http://schemas.microsoft.com/office/drawing/2014/main" id="{944C5982-3C91-7F73-09A4-D3869163BA38}"/>
                </a:ext>
              </a:extLst>
            </p:cNvPr>
            <p:cNvSpPr>
              <a:spLocks/>
            </p:cNvSpPr>
            <p:nvPr/>
          </p:nvSpPr>
          <p:spPr bwMode="auto">
            <a:xfrm>
              <a:off x="3349626" y="-3175"/>
              <a:ext cx="63500" cy="85725"/>
            </a:xfrm>
            <a:custGeom>
              <a:avLst/>
              <a:gdLst>
                <a:gd name="T0" fmla="*/ 68 w 78"/>
                <a:gd name="T1" fmla="*/ 94 h 103"/>
                <a:gd name="T2" fmla="*/ 39 w 78"/>
                <a:gd name="T3" fmla="*/ 103 h 103"/>
                <a:gd name="T4" fmla="*/ 0 w 78"/>
                <a:gd name="T5" fmla="*/ 86 h 103"/>
                <a:gd name="T6" fmla="*/ 10 w 78"/>
                <a:gd name="T7" fmla="*/ 74 h 103"/>
                <a:gd name="T8" fmla="*/ 39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2" y="99"/>
                    <a:pt x="54" y="103"/>
                    <a:pt x="39" y="103"/>
                  </a:cubicBezTo>
                  <a:cubicBezTo>
                    <a:pt x="19" y="103"/>
                    <a:pt x="4" y="91"/>
                    <a:pt x="0" y="86"/>
                  </a:cubicBezTo>
                  <a:cubicBezTo>
                    <a:pt x="10" y="74"/>
                    <a:pt x="10" y="74"/>
                    <a:pt x="10" y="74"/>
                  </a:cubicBezTo>
                  <a:cubicBezTo>
                    <a:pt x="16" y="80"/>
                    <a:pt x="28" y="88"/>
                    <a:pt x="39" y="88"/>
                  </a:cubicBezTo>
                  <a:cubicBezTo>
                    <a:pt x="51" y="88"/>
                    <a:pt x="59" y="84"/>
                    <a:pt x="59" y="75"/>
                  </a:cubicBezTo>
                  <a:cubicBezTo>
                    <a:pt x="59" y="66"/>
                    <a:pt x="49" y="63"/>
                    <a:pt x="43" y="61"/>
                  </a:cubicBezTo>
                  <a:cubicBezTo>
                    <a:pt x="37"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3" y="89"/>
                    <a:pt x="6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8" name="Freeform 35">
              <a:extLst>
                <a:ext uri="{FF2B5EF4-FFF2-40B4-BE49-F238E27FC236}">
                  <a16:creationId xmlns:a16="http://schemas.microsoft.com/office/drawing/2014/main" id="{948AB8FF-2BA3-9E06-B8CF-1E2C0011DA34}"/>
                </a:ext>
              </a:extLst>
            </p:cNvPr>
            <p:cNvSpPr>
              <a:spLocks noEditPoints="1"/>
            </p:cNvSpPr>
            <p:nvPr/>
          </p:nvSpPr>
          <p:spPr bwMode="auto">
            <a:xfrm>
              <a:off x="3429001" y="-36513"/>
              <a:ext cx="20638" cy="117475"/>
            </a:xfrm>
            <a:custGeom>
              <a:avLst/>
              <a:gdLst>
                <a:gd name="T0" fmla="*/ 13 w 26"/>
                <a:gd name="T1" fmla="*/ 24 h 143"/>
                <a:gd name="T2" fmla="*/ 0 w 26"/>
                <a:gd name="T3" fmla="*/ 12 h 143"/>
                <a:gd name="T4" fmla="*/ 13 w 26"/>
                <a:gd name="T5" fmla="*/ 0 h 143"/>
                <a:gd name="T6" fmla="*/ 26 w 26"/>
                <a:gd name="T7" fmla="*/ 12 h 143"/>
                <a:gd name="T8" fmla="*/ 13 w 26"/>
                <a:gd name="T9" fmla="*/ 24 h 143"/>
                <a:gd name="T10" fmla="*/ 4 w 26"/>
                <a:gd name="T11" fmla="*/ 143 h 143"/>
                <a:gd name="T12" fmla="*/ 4 w 26"/>
                <a:gd name="T13" fmla="*/ 44 h 143"/>
                <a:gd name="T14" fmla="*/ 22 w 26"/>
                <a:gd name="T15" fmla="*/ 44 h 143"/>
                <a:gd name="T16" fmla="*/ 22 w 26"/>
                <a:gd name="T17" fmla="*/ 143 h 143"/>
                <a:gd name="T18" fmla="*/ 4 w 26"/>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3">
                  <a:moveTo>
                    <a:pt x="13" y="24"/>
                  </a:moveTo>
                  <a:cubicBezTo>
                    <a:pt x="6" y="24"/>
                    <a:pt x="0" y="19"/>
                    <a:pt x="0" y="12"/>
                  </a:cubicBezTo>
                  <a:cubicBezTo>
                    <a:pt x="0" y="5"/>
                    <a:pt x="6" y="0"/>
                    <a:pt x="13" y="0"/>
                  </a:cubicBezTo>
                  <a:cubicBezTo>
                    <a:pt x="20" y="0"/>
                    <a:pt x="26" y="5"/>
                    <a:pt x="26" y="12"/>
                  </a:cubicBezTo>
                  <a:cubicBezTo>
                    <a:pt x="26"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9" name="Freeform 36">
              <a:extLst>
                <a:ext uri="{FF2B5EF4-FFF2-40B4-BE49-F238E27FC236}">
                  <a16:creationId xmlns:a16="http://schemas.microsoft.com/office/drawing/2014/main" id="{914FBE95-5DCD-B09C-05FA-773F884D73D9}"/>
                </a:ext>
              </a:extLst>
            </p:cNvPr>
            <p:cNvSpPr>
              <a:spLocks noEditPoints="1"/>
            </p:cNvSpPr>
            <p:nvPr/>
          </p:nvSpPr>
          <p:spPr bwMode="auto">
            <a:xfrm>
              <a:off x="3465513" y="-3175"/>
              <a:ext cx="77788" cy="115888"/>
            </a:xfrm>
            <a:custGeom>
              <a:avLst/>
              <a:gdLst>
                <a:gd name="T0" fmla="*/ 84 w 94"/>
                <a:gd name="T1" fmla="*/ 122 h 138"/>
                <a:gd name="T2" fmla="*/ 44 w 94"/>
                <a:gd name="T3" fmla="*/ 138 h 138"/>
                <a:gd name="T4" fmla="*/ 5 w 94"/>
                <a:gd name="T5" fmla="*/ 126 h 138"/>
                <a:gd name="T6" fmla="*/ 12 w 94"/>
                <a:gd name="T7" fmla="*/ 112 h 138"/>
                <a:gd name="T8" fmla="*/ 43 w 94"/>
                <a:gd name="T9" fmla="*/ 122 h 138"/>
                <a:gd name="T10" fmla="*/ 67 w 94"/>
                <a:gd name="T11" fmla="*/ 113 h 138"/>
                <a:gd name="T12" fmla="*/ 74 w 94"/>
                <a:gd name="T13" fmla="*/ 89 h 138"/>
                <a:gd name="T14" fmla="*/ 74 w 94"/>
                <a:gd name="T15" fmla="*/ 80 h 138"/>
                <a:gd name="T16" fmla="*/ 42 w 94"/>
                <a:gd name="T17" fmla="*/ 99 h 138"/>
                <a:gd name="T18" fmla="*/ 0 w 94"/>
                <a:gd name="T19" fmla="*/ 49 h 138"/>
                <a:gd name="T20" fmla="*/ 43 w 94"/>
                <a:gd name="T21" fmla="*/ 0 h 138"/>
                <a:gd name="T22" fmla="*/ 74 w 94"/>
                <a:gd name="T23" fmla="*/ 18 h 138"/>
                <a:gd name="T24" fmla="*/ 76 w 94"/>
                <a:gd name="T25" fmla="*/ 2 h 138"/>
                <a:gd name="T26" fmla="*/ 94 w 94"/>
                <a:gd name="T27" fmla="*/ 2 h 138"/>
                <a:gd name="T28" fmla="*/ 94 w 94"/>
                <a:gd name="T29" fmla="*/ 82 h 138"/>
                <a:gd name="T30" fmla="*/ 84 w 94"/>
                <a:gd name="T31" fmla="*/ 122 h 138"/>
                <a:gd name="T32" fmla="*/ 48 w 94"/>
                <a:gd name="T33" fmla="*/ 15 h 138"/>
                <a:gd name="T34" fmla="*/ 20 w 94"/>
                <a:gd name="T35" fmla="*/ 49 h 138"/>
                <a:gd name="T36" fmla="*/ 47 w 94"/>
                <a:gd name="T37" fmla="*/ 83 h 138"/>
                <a:gd name="T38" fmla="*/ 75 w 94"/>
                <a:gd name="T39" fmla="*/ 49 h 138"/>
                <a:gd name="T40" fmla="*/ 48 w 94"/>
                <a:gd name="T41" fmla="*/ 1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4" h="138">
                  <a:moveTo>
                    <a:pt x="84" y="122"/>
                  </a:moveTo>
                  <a:cubicBezTo>
                    <a:pt x="76" y="130"/>
                    <a:pt x="64" y="138"/>
                    <a:pt x="44" y="138"/>
                  </a:cubicBezTo>
                  <a:cubicBezTo>
                    <a:pt x="23" y="138"/>
                    <a:pt x="8" y="129"/>
                    <a:pt x="5" y="126"/>
                  </a:cubicBezTo>
                  <a:cubicBezTo>
                    <a:pt x="12" y="112"/>
                    <a:pt x="12" y="112"/>
                    <a:pt x="12" y="112"/>
                  </a:cubicBezTo>
                  <a:cubicBezTo>
                    <a:pt x="17" y="116"/>
                    <a:pt x="30" y="122"/>
                    <a:pt x="43" y="122"/>
                  </a:cubicBezTo>
                  <a:cubicBezTo>
                    <a:pt x="55" y="122"/>
                    <a:pt x="63" y="118"/>
                    <a:pt x="67" y="113"/>
                  </a:cubicBezTo>
                  <a:cubicBezTo>
                    <a:pt x="72" y="109"/>
                    <a:pt x="74" y="101"/>
                    <a:pt x="74" y="89"/>
                  </a:cubicBezTo>
                  <a:cubicBezTo>
                    <a:pt x="74" y="80"/>
                    <a:pt x="74" y="80"/>
                    <a:pt x="74" y="80"/>
                  </a:cubicBezTo>
                  <a:cubicBezTo>
                    <a:pt x="73" y="83"/>
                    <a:pt x="64" y="99"/>
                    <a:pt x="42" y="99"/>
                  </a:cubicBezTo>
                  <a:cubicBezTo>
                    <a:pt x="16" y="99"/>
                    <a:pt x="0" y="78"/>
                    <a:pt x="0" y="49"/>
                  </a:cubicBezTo>
                  <a:cubicBezTo>
                    <a:pt x="0" y="20"/>
                    <a:pt x="19" y="0"/>
                    <a:pt x="43" y="0"/>
                  </a:cubicBezTo>
                  <a:cubicBezTo>
                    <a:pt x="65" y="0"/>
                    <a:pt x="73" y="15"/>
                    <a:pt x="74" y="18"/>
                  </a:cubicBezTo>
                  <a:cubicBezTo>
                    <a:pt x="76" y="2"/>
                    <a:pt x="76" y="2"/>
                    <a:pt x="76" y="2"/>
                  </a:cubicBezTo>
                  <a:cubicBezTo>
                    <a:pt x="94" y="2"/>
                    <a:pt x="94" y="2"/>
                    <a:pt x="94" y="2"/>
                  </a:cubicBezTo>
                  <a:cubicBezTo>
                    <a:pt x="94" y="82"/>
                    <a:pt x="94" y="82"/>
                    <a:pt x="94" y="82"/>
                  </a:cubicBezTo>
                  <a:cubicBezTo>
                    <a:pt x="94" y="102"/>
                    <a:pt x="91" y="113"/>
                    <a:pt x="84" y="122"/>
                  </a:cubicBezTo>
                  <a:close/>
                  <a:moveTo>
                    <a:pt x="48" y="15"/>
                  </a:moveTo>
                  <a:cubicBezTo>
                    <a:pt x="31" y="15"/>
                    <a:pt x="20" y="30"/>
                    <a:pt x="20" y="49"/>
                  </a:cubicBezTo>
                  <a:cubicBezTo>
                    <a:pt x="20" y="67"/>
                    <a:pt x="30" y="83"/>
                    <a:pt x="47" y="83"/>
                  </a:cubicBezTo>
                  <a:cubicBezTo>
                    <a:pt x="64" y="83"/>
                    <a:pt x="75" y="67"/>
                    <a:pt x="75" y="49"/>
                  </a:cubicBezTo>
                  <a:cubicBezTo>
                    <a:pt x="75" y="30"/>
                    <a:pt x="65" y="15"/>
                    <a:pt x="48"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0" name="Freeform 37">
              <a:extLst>
                <a:ext uri="{FF2B5EF4-FFF2-40B4-BE49-F238E27FC236}">
                  <a16:creationId xmlns:a16="http://schemas.microsoft.com/office/drawing/2014/main" id="{DCECE63C-3BE4-E3D3-8A34-3F4C88B09AD1}"/>
                </a:ext>
              </a:extLst>
            </p:cNvPr>
            <p:cNvSpPr>
              <a:spLocks/>
            </p:cNvSpPr>
            <p:nvPr/>
          </p:nvSpPr>
          <p:spPr bwMode="auto">
            <a:xfrm>
              <a:off x="3568701" y="-34925"/>
              <a:ext cx="69850" cy="115888"/>
            </a:xfrm>
            <a:custGeom>
              <a:avLst/>
              <a:gdLst>
                <a:gd name="T0" fmla="*/ 66 w 85"/>
                <a:gd name="T1" fmla="*/ 141 h 141"/>
                <a:gd name="T2" fmla="*/ 66 w 85"/>
                <a:gd name="T3" fmla="*/ 82 h 141"/>
                <a:gd name="T4" fmla="*/ 46 w 85"/>
                <a:gd name="T5" fmla="*/ 56 h 141"/>
                <a:gd name="T6" fmla="*/ 19 w 85"/>
                <a:gd name="T7" fmla="*/ 82 h 141"/>
                <a:gd name="T8" fmla="*/ 19 w 85"/>
                <a:gd name="T9" fmla="*/ 141 h 141"/>
                <a:gd name="T10" fmla="*/ 0 w 85"/>
                <a:gd name="T11" fmla="*/ 141 h 141"/>
                <a:gd name="T12" fmla="*/ 0 w 85"/>
                <a:gd name="T13" fmla="*/ 0 h 141"/>
                <a:gd name="T14" fmla="*/ 19 w 85"/>
                <a:gd name="T15" fmla="*/ 0 h 141"/>
                <a:gd name="T16" fmla="*/ 19 w 85"/>
                <a:gd name="T17" fmla="*/ 60 h 141"/>
                <a:gd name="T18" fmla="*/ 52 w 85"/>
                <a:gd name="T19" fmla="*/ 39 h 141"/>
                <a:gd name="T20" fmla="*/ 85 w 85"/>
                <a:gd name="T21" fmla="*/ 77 h 141"/>
                <a:gd name="T22" fmla="*/ 85 w 85"/>
                <a:gd name="T23" fmla="*/ 141 h 141"/>
                <a:gd name="T24" fmla="*/ 66 w 85"/>
                <a:gd name="T25" fmla="*/ 14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5" h="141">
                  <a:moveTo>
                    <a:pt x="66" y="141"/>
                  </a:moveTo>
                  <a:cubicBezTo>
                    <a:pt x="66" y="82"/>
                    <a:pt x="66" y="82"/>
                    <a:pt x="66" y="82"/>
                  </a:cubicBezTo>
                  <a:cubicBezTo>
                    <a:pt x="66" y="66"/>
                    <a:pt x="61" y="56"/>
                    <a:pt x="46" y="56"/>
                  </a:cubicBezTo>
                  <a:cubicBezTo>
                    <a:pt x="31" y="56"/>
                    <a:pt x="21" y="72"/>
                    <a:pt x="19" y="82"/>
                  </a:cubicBezTo>
                  <a:cubicBezTo>
                    <a:pt x="19" y="141"/>
                    <a:pt x="19" y="141"/>
                    <a:pt x="19" y="141"/>
                  </a:cubicBezTo>
                  <a:cubicBezTo>
                    <a:pt x="0" y="141"/>
                    <a:pt x="0" y="141"/>
                    <a:pt x="0" y="141"/>
                  </a:cubicBezTo>
                  <a:cubicBezTo>
                    <a:pt x="0" y="0"/>
                    <a:pt x="0" y="0"/>
                    <a:pt x="0" y="0"/>
                  </a:cubicBezTo>
                  <a:cubicBezTo>
                    <a:pt x="19" y="0"/>
                    <a:pt x="19" y="0"/>
                    <a:pt x="19" y="0"/>
                  </a:cubicBezTo>
                  <a:cubicBezTo>
                    <a:pt x="19" y="60"/>
                    <a:pt x="19" y="60"/>
                    <a:pt x="19" y="60"/>
                  </a:cubicBezTo>
                  <a:cubicBezTo>
                    <a:pt x="25" y="50"/>
                    <a:pt x="36" y="39"/>
                    <a:pt x="52" y="39"/>
                  </a:cubicBezTo>
                  <a:cubicBezTo>
                    <a:pt x="72" y="39"/>
                    <a:pt x="85" y="51"/>
                    <a:pt x="85" y="77"/>
                  </a:cubicBezTo>
                  <a:cubicBezTo>
                    <a:pt x="85" y="141"/>
                    <a:pt x="85" y="141"/>
                    <a:pt x="85" y="141"/>
                  </a:cubicBezTo>
                  <a:lnTo>
                    <a:pt x="66" y="1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1" name="Freeform 38">
              <a:extLst>
                <a:ext uri="{FF2B5EF4-FFF2-40B4-BE49-F238E27FC236}">
                  <a16:creationId xmlns:a16="http://schemas.microsoft.com/office/drawing/2014/main" id="{A628084C-CF66-E7E8-A07E-637CE5D6B84C}"/>
                </a:ext>
              </a:extLst>
            </p:cNvPr>
            <p:cNvSpPr>
              <a:spLocks/>
            </p:cNvSpPr>
            <p:nvPr/>
          </p:nvSpPr>
          <p:spPr bwMode="auto">
            <a:xfrm>
              <a:off x="3654426" y="-23813"/>
              <a:ext cx="50800" cy="106363"/>
            </a:xfrm>
            <a:custGeom>
              <a:avLst/>
              <a:gdLst>
                <a:gd name="T0" fmla="*/ 33 w 61"/>
                <a:gd name="T1" fmla="*/ 41 h 128"/>
                <a:gd name="T2" fmla="*/ 33 w 61"/>
                <a:gd name="T3" fmla="*/ 92 h 128"/>
                <a:gd name="T4" fmla="*/ 37 w 61"/>
                <a:gd name="T5" fmla="*/ 109 h 128"/>
                <a:gd name="T6" fmla="*/ 47 w 61"/>
                <a:gd name="T7" fmla="*/ 113 h 128"/>
                <a:gd name="T8" fmla="*/ 58 w 61"/>
                <a:gd name="T9" fmla="*/ 111 h 128"/>
                <a:gd name="T10" fmla="*/ 60 w 61"/>
                <a:gd name="T11" fmla="*/ 125 h 128"/>
                <a:gd name="T12" fmla="*/ 42 w 61"/>
                <a:gd name="T13" fmla="*/ 128 h 128"/>
                <a:gd name="T14" fmla="*/ 21 w 61"/>
                <a:gd name="T15" fmla="*/ 121 h 128"/>
                <a:gd name="T16" fmla="*/ 15 w 61"/>
                <a:gd name="T17" fmla="*/ 95 h 128"/>
                <a:gd name="T18" fmla="*/ 15 w 61"/>
                <a:gd name="T19" fmla="*/ 41 h 128"/>
                <a:gd name="T20" fmla="*/ 0 w 61"/>
                <a:gd name="T21" fmla="*/ 41 h 128"/>
                <a:gd name="T22" fmla="*/ 0 w 61"/>
                <a:gd name="T23" fmla="*/ 27 h 128"/>
                <a:gd name="T24" fmla="*/ 14 w 61"/>
                <a:gd name="T25" fmla="*/ 27 h 128"/>
                <a:gd name="T26" fmla="*/ 16 w 61"/>
                <a:gd name="T27" fmla="*/ 0 h 128"/>
                <a:gd name="T28" fmla="*/ 33 w 61"/>
                <a:gd name="T29" fmla="*/ 0 h 128"/>
                <a:gd name="T30" fmla="*/ 33 w 61"/>
                <a:gd name="T31" fmla="*/ 27 h 128"/>
                <a:gd name="T32" fmla="*/ 61 w 61"/>
                <a:gd name="T33" fmla="*/ 27 h 128"/>
                <a:gd name="T34" fmla="*/ 61 w 61"/>
                <a:gd name="T35" fmla="*/ 41 h 128"/>
                <a:gd name="T36" fmla="*/ 33 w 61"/>
                <a:gd name="T37" fmla="*/ 4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1" h="128">
                  <a:moveTo>
                    <a:pt x="33" y="41"/>
                  </a:moveTo>
                  <a:cubicBezTo>
                    <a:pt x="33" y="92"/>
                    <a:pt x="33" y="92"/>
                    <a:pt x="33" y="92"/>
                  </a:cubicBezTo>
                  <a:cubicBezTo>
                    <a:pt x="33" y="101"/>
                    <a:pt x="34" y="106"/>
                    <a:pt x="37" y="109"/>
                  </a:cubicBezTo>
                  <a:cubicBezTo>
                    <a:pt x="40" y="112"/>
                    <a:pt x="43" y="113"/>
                    <a:pt x="47" y="113"/>
                  </a:cubicBezTo>
                  <a:cubicBezTo>
                    <a:pt x="52" y="113"/>
                    <a:pt x="56" y="112"/>
                    <a:pt x="58" y="111"/>
                  </a:cubicBezTo>
                  <a:cubicBezTo>
                    <a:pt x="60" y="125"/>
                    <a:pt x="60" y="125"/>
                    <a:pt x="60" y="125"/>
                  </a:cubicBezTo>
                  <a:cubicBezTo>
                    <a:pt x="56" y="127"/>
                    <a:pt x="48" y="128"/>
                    <a:pt x="42" y="128"/>
                  </a:cubicBezTo>
                  <a:cubicBezTo>
                    <a:pt x="33" y="128"/>
                    <a:pt x="27" y="126"/>
                    <a:pt x="21" y="121"/>
                  </a:cubicBezTo>
                  <a:cubicBezTo>
                    <a:pt x="16" y="115"/>
                    <a:pt x="15" y="108"/>
                    <a:pt x="15" y="95"/>
                  </a:cubicBezTo>
                  <a:cubicBezTo>
                    <a:pt x="15" y="41"/>
                    <a:pt x="15" y="41"/>
                    <a:pt x="15" y="41"/>
                  </a:cubicBezTo>
                  <a:cubicBezTo>
                    <a:pt x="0" y="41"/>
                    <a:pt x="0" y="41"/>
                    <a:pt x="0" y="41"/>
                  </a:cubicBezTo>
                  <a:cubicBezTo>
                    <a:pt x="0" y="27"/>
                    <a:pt x="0" y="27"/>
                    <a:pt x="0" y="27"/>
                  </a:cubicBezTo>
                  <a:cubicBezTo>
                    <a:pt x="14" y="27"/>
                    <a:pt x="14" y="27"/>
                    <a:pt x="14" y="27"/>
                  </a:cubicBezTo>
                  <a:cubicBezTo>
                    <a:pt x="16" y="0"/>
                    <a:pt x="16" y="0"/>
                    <a:pt x="16" y="0"/>
                  </a:cubicBezTo>
                  <a:cubicBezTo>
                    <a:pt x="33" y="0"/>
                    <a:pt x="33" y="0"/>
                    <a:pt x="33" y="0"/>
                  </a:cubicBezTo>
                  <a:cubicBezTo>
                    <a:pt x="33" y="27"/>
                    <a:pt x="33" y="27"/>
                    <a:pt x="33" y="27"/>
                  </a:cubicBezTo>
                  <a:cubicBezTo>
                    <a:pt x="61" y="27"/>
                    <a:pt x="61" y="27"/>
                    <a:pt x="61" y="27"/>
                  </a:cubicBezTo>
                  <a:cubicBezTo>
                    <a:pt x="61" y="41"/>
                    <a:pt x="61" y="41"/>
                    <a:pt x="61" y="41"/>
                  </a:cubicBezTo>
                  <a:cubicBezTo>
                    <a:pt x="33" y="41"/>
                    <a:pt x="33" y="41"/>
                    <a:pt x="3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2" name="Freeform 39">
              <a:extLst>
                <a:ext uri="{FF2B5EF4-FFF2-40B4-BE49-F238E27FC236}">
                  <a16:creationId xmlns:a16="http://schemas.microsoft.com/office/drawing/2014/main" id="{644BE14E-EA94-5B64-6A69-FD38062EC86B}"/>
                </a:ext>
              </a:extLst>
            </p:cNvPr>
            <p:cNvSpPr>
              <a:spLocks/>
            </p:cNvSpPr>
            <p:nvPr/>
          </p:nvSpPr>
          <p:spPr bwMode="auto">
            <a:xfrm>
              <a:off x="3711576" y="-3175"/>
              <a:ext cx="63500" cy="85725"/>
            </a:xfrm>
            <a:custGeom>
              <a:avLst/>
              <a:gdLst>
                <a:gd name="T0" fmla="*/ 68 w 78"/>
                <a:gd name="T1" fmla="*/ 94 h 103"/>
                <a:gd name="T2" fmla="*/ 39 w 78"/>
                <a:gd name="T3" fmla="*/ 103 h 103"/>
                <a:gd name="T4" fmla="*/ 0 w 78"/>
                <a:gd name="T5" fmla="*/ 86 h 103"/>
                <a:gd name="T6" fmla="*/ 10 w 78"/>
                <a:gd name="T7" fmla="*/ 74 h 103"/>
                <a:gd name="T8" fmla="*/ 40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3" y="99"/>
                    <a:pt x="54" y="103"/>
                    <a:pt x="39" y="103"/>
                  </a:cubicBezTo>
                  <a:cubicBezTo>
                    <a:pt x="19" y="103"/>
                    <a:pt x="5" y="91"/>
                    <a:pt x="0" y="86"/>
                  </a:cubicBezTo>
                  <a:cubicBezTo>
                    <a:pt x="10" y="74"/>
                    <a:pt x="10" y="74"/>
                    <a:pt x="10" y="74"/>
                  </a:cubicBezTo>
                  <a:cubicBezTo>
                    <a:pt x="16" y="80"/>
                    <a:pt x="28" y="88"/>
                    <a:pt x="40" y="88"/>
                  </a:cubicBezTo>
                  <a:cubicBezTo>
                    <a:pt x="51" y="88"/>
                    <a:pt x="59" y="84"/>
                    <a:pt x="59" y="75"/>
                  </a:cubicBezTo>
                  <a:cubicBezTo>
                    <a:pt x="59" y="66"/>
                    <a:pt x="49" y="63"/>
                    <a:pt x="43" y="61"/>
                  </a:cubicBezTo>
                  <a:cubicBezTo>
                    <a:pt x="38"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4" y="89"/>
                    <a:pt x="6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3" name="Freeform 40">
              <a:extLst>
                <a:ext uri="{FF2B5EF4-FFF2-40B4-BE49-F238E27FC236}">
                  <a16:creationId xmlns:a16="http://schemas.microsoft.com/office/drawing/2014/main" id="{EF137B69-3191-B6FE-C47C-0D807733E2CB}"/>
                </a:ext>
              </a:extLst>
            </p:cNvPr>
            <p:cNvSpPr>
              <a:spLocks noEditPoints="1"/>
            </p:cNvSpPr>
            <p:nvPr/>
          </p:nvSpPr>
          <p:spPr bwMode="auto">
            <a:xfrm>
              <a:off x="2498726" y="157163"/>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6 h 136"/>
                <a:gd name="T12" fmla="*/ 113 w 113"/>
                <a:gd name="T13" fmla="*/ 68 h 136"/>
                <a:gd name="T14" fmla="*/ 92 w 113"/>
                <a:gd name="T15" fmla="*/ 119 h 136"/>
                <a:gd name="T16" fmla="*/ 78 w 113"/>
                <a:gd name="T17" fmla="*/ 28 h 136"/>
                <a:gd name="T18" fmla="*/ 45 w 113"/>
                <a:gd name="T19" fmla="*/ 15 h 136"/>
                <a:gd name="T20" fmla="*/ 20 w 113"/>
                <a:gd name="T21" fmla="*/ 15 h 136"/>
                <a:gd name="T22" fmla="*/ 20 w 113"/>
                <a:gd name="T23" fmla="*/ 119 h 136"/>
                <a:gd name="T24" fmla="*/ 45 w 113"/>
                <a:gd name="T25" fmla="*/ 119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5"/>
                    <a:pt x="92" y="16"/>
                  </a:cubicBezTo>
                  <a:cubicBezTo>
                    <a:pt x="103" y="27"/>
                    <a:pt x="113" y="44"/>
                    <a:pt x="113" y="68"/>
                  </a:cubicBezTo>
                  <a:cubicBezTo>
                    <a:pt x="113" y="91"/>
                    <a:pt x="104" y="108"/>
                    <a:pt x="92" y="119"/>
                  </a:cubicBezTo>
                  <a:close/>
                  <a:moveTo>
                    <a:pt x="78" y="28"/>
                  </a:moveTo>
                  <a:cubicBezTo>
                    <a:pt x="70" y="19"/>
                    <a:pt x="59" y="15"/>
                    <a:pt x="45" y="15"/>
                  </a:cubicBezTo>
                  <a:cubicBezTo>
                    <a:pt x="20" y="15"/>
                    <a:pt x="20" y="15"/>
                    <a:pt x="20" y="15"/>
                  </a:cubicBezTo>
                  <a:cubicBezTo>
                    <a:pt x="20" y="119"/>
                    <a:pt x="20" y="119"/>
                    <a:pt x="20" y="119"/>
                  </a:cubicBezTo>
                  <a:cubicBezTo>
                    <a:pt x="45" y="119"/>
                    <a:pt x="45" y="119"/>
                    <a:pt x="45" y="119"/>
                  </a:cubicBezTo>
                  <a:cubicBezTo>
                    <a:pt x="58" y="119"/>
                    <a:pt x="69" y="116"/>
                    <a:pt x="78" y="107"/>
                  </a:cubicBezTo>
                  <a:cubicBezTo>
                    <a:pt x="87" y="98"/>
                    <a:pt x="92" y="84"/>
                    <a:pt x="92" y="68"/>
                  </a:cubicBezTo>
                  <a:cubicBezTo>
                    <a:pt x="92" y="51"/>
                    <a:pt x="87" y="36"/>
                    <a:pt x="7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4" name="Freeform 41">
              <a:extLst>
                <a:ext uri="{FF2B5EF4-FFF2-40B4-BE49-F238E27FC236}">
                  <a16:creationId xmlns:a16="http://schemas.microsoft.com/office/drawing/2014/main" id="{821A2D0B-222A-FACB-58E1-95FBC0126991}"/>
                </a:ext>
              </a:extLst>
            </p:cNvPr>
            <p:cNvSpPr>
              <a:spLocks noEditPoints="1"/>
            </p:cNvSpPr>
            <p:nvPr/>
          </p:nvSpPr>
          <p:spPr bwMode="auto">
            <a:xfrm>
              <a:off x="2605088"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5" name="Rectangle 42">
              <a:extLst>
                <a:ext uri="{FF2B5EF4-FFF2-40B4-BE49-F238E27FC236}">
                  <a16:creationId xmlns:a16="http://schemas.microsoft.com/office/drawing/2014/main" id="{7DEFDA0D-DEC0-C80E-280E-37E6A828C659}"/>
                </a:ext>
              </a:extLst>
            </p:cNvPr>
            <p:cNvSpPr>
              <a:spLocks noChangeArrowheads="1"/>
            </p:cNvSpPr>
            <p:nvPr/>
          </p:nvSpPr>
          <p:spPr bwMode="auto">
            <a:xfrm>
              <a:off x="2697163" y="153988"/>
              <a:ext cx="15875" cy="1158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6" name="Freeform 43">
              <a:extLst>
                <a:ext uri="{FF2B5EF4-FFF2-40B4-BE49-F238E27FC236}">
                  <a16:creationId xmlns:a16="http://schemas.microsoft.com/office/drawing/2014/main" id="{E1B199F1-629A-2B40-F991-6A433992CFCB}"/>
                </a:ext>
              </a:extLst>
            </p:cNvPr>
            <p:cNvSpPr>
              <a:spLocks noEditPoints="1"/>
            </p:cNvSpPr>
            <p:nvPr/>
          </p:nvSpPr>
          <p:spPr bwMode="auto">
            <a:xfrm>
              <a:off x="2736851" y="150813"/>
              <a:ext cx="20638" cy="119063"/>
            </a:xfrm>
            <a:custGeom>
              <a:avLst/>
              <a:gdLst>
                <a:gd name="T0" fmla="*/ 12 w 25"/>
                <a:gd name="T1" fmla="*/ 25 h 144"/>
                <a:gd name="T2" fmla="*/ 0 w 25"/>
                <a:gd name="T3" fmla="*/ 13 h 144"/>
                <a:gd name="T4" fmla="*/ 12 w 25"/>
                <a:gd name="T5" fmla="*/ 0 h 144"/>
                <a:gd name="T6" fmla="*/ 25 w 25"/>
                <a:gd name="T7" fmla="*/ 12 h 144"/>
                <a:gd name="T8" fmla="*/ 12 w 25"/>
                <a:gd name="T9" fmla="*/ 25 h 144"/>
                <a:gd name="T10" fmla="*/ 3 w 25"/>
                <a:gd name="T11" fmla="*/ 144 h 144"/>
                <a:gd name="T12" fmla="*/ 3 w 25"/>
                <a:gd name="T13" fmla="*/ 45 h 144"/>
                <a:gd name="T14" fmla="*/ 22 w 25"/>
                <a:gd name="T15" fmla="*/ 45 h 144"/>
                <a:gd name="T16" fmla="*/ 22 w 25"/>
                <a:gd name="T17" fmla="*/ 144 h 144"/>
                <a:gd name="T18" fmla="*/ 3 w 25"/>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4">
                  <a:moveTo>
                    <a:pt x="12" y="25"/>
                  </a:moveTo>
                  <a:cubicBezTo>
                    <a:pt x="5" y="25"/>
                    <a:pt x="0" y="20"/>
                    <a:pt x="0" y="13"/>
                  </a:cubicBezTo>
                  <a:cubicBezTo>
                    <a:pt x="0" y="6"/>
                    <a:pt x="5" y="0"/>
                    <a:pt x="12" y="0"/>
                  </a:cubicBezTo>
                  <a:cubicBezTo>
                    <a:pt x="20" y="0"/>
                    <a:pt x="25" y="6"/>
                    <a:pt x="25" y="12"/>
                  </a:cubicBezTo>
                  <a:cubicBezTo>
                    <a:pt x="25" y="19"/>
                    <a:pt x="20" y="25"/>
                    <a:pt x="12"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7" name="Freeform 44">
              <a:extLst>
                <a:ext uri="{FF2B5EF4-FFF2-40B4-BE49-F238E27FC236}">
                  <a16:creationId xmlns:a16="http://schemas.microsoft.com/office/drawing/2014/main" id="{344578C9-CCB4-4F2D-6F97-A69FE48FE92E}"/>
                </a:ext>
              </a:extLst>
            </p:cNvPr>
            <p:cNvSpPr>
              <a:spLocks/>
            </p:cNvSpPr>
            <p:nvPr/>
          </p:nvSpPr>
          <p:spPr bwMode="auto">
            <a:xfrm>
              <a:off x="2768601" y="188913"/>
              <a:ext cx="79375" cy="80963"/>
            </a:xfrm>
            <a:custGeom>
              <a:avLst/>
              <a:gdLst>
                <a:gd name="T0" fmla="*/ 30 w 50"/>
                <a:gd name="T1" fmla="*/ 51 h 51"/>
                <a:gd name="T2" fmla="*/ 19 w 50"/>
                <a:gd name="T3" fmla="*/ 51 h 51"/>
                <a:gd name="T4" fmla="*/ 0 w 50"/>
                <a:gd name="T5" fmla="*/ 0 h 51"/>
                <a:gd name="T6" fmla="*/ 10 w 50"/>
                <a:gd name="T7" fmla="*/ 0 h 51"/>
                <a:gd name="T8" fmla="*/ 25 w 50"/>
                <a:gd name="T9" fmla="*/ 41 h 51"/>
                <a:gd name="T10" fmla="*/ 39 w 50"/>
                <a:gd name="T11" fmla="*/ 0 h 51"/>
                <a:gd name="T12" fmla="*/ 50 w 50"/>
                <a:gd name="T13" fmla="*/ 0 h 51"/>
                <a:gd name="T14" fmla="*/ 30 w 50"/>
                <a:gd name="T15" fmla="*/ 51 h 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 h="51">
                  <a:moveTo>
                    <a:pt x="30" y="51"/>
                  </a:moveTo>
                  <a:lnTo>
                    <a:pt x="19" y="51"/>
                  </a:lnTo>
                  <a:lnTo>
                    <a:pt x="0" y="0"/>
                  </a:lnTo>
                  <a:lnTo>
                    <a:pt x="10" y="0"/>
                  </a:lnTo>
                  <a:lnTo>
                    <a:pt x="25" y="41"/>
                  </a:lnTo>
                  <a:lnTo>
                    <a:pt x="39" y="0"/>
                  </a:lnTo>
                  <a:lnTo>
                    <a:pt x="50" y="0"/>
                  </a:lnTo>
                  <a:lnTo>
                    <a:pt x="30"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8" name="Freeform 45">
              <a:extLst>
                <a:ext uri="{FF2B5EF4-FFF2-40B4-BE49-F238E27FC236}">
                  <a16:creationId xmlns:a16="http://schemas.microsoft.com/office/drawing/2014/main" id="{2236A563-D056-2155-A154-64F4FBDBB116}"/>
                </a:ext>
              </a:extLst>
            </p:cNvPr>
            <p:cNvSpPr>
              <a:spLocks noEditPoints="1"/>
            </p:cNvSpPr>
            <p:nvPr/>
          </p:nvSpPr>
          <p:spPr bwMode="auto">
            <a:xfrm>
              <a:off x="28559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0"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 name="Freeform 46">
              <a:extLst>
                <a:ext uri="{FF2B5EF4-FFF2-40B4-BE49-F238E27FC236}">
                  <a16:creationId xmlns:a16="http://schemas.microsoft.com/office/drawing/2014/main" id="{F4BF70B8-9555-C261-D3C1-88BD30FC33CC}"/>
                </a:ext>
              </a:extLst>
            </p:cNvPr>
            <p:cNvSpPr>
              <a:spLocks/>
            </p:cNvSpPr>
            <p:nvPr/>
          </p:nvSpPr>
          <p:spPr bwMode="auto">
            <a:xfrm>
              <a:off x="2947988" y="185738"/>
              <a:ext cx="47625"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 name="Freeform 47">
              <a:extLst>
                <a:ext uri="{FF2B5EF4-FFF2-40B4-BE49-F238E27FC236}">
                  <a16:creationId xmlns:a16="http://schemas.microsoft.com/office/drawing/2014/main" id="{2EFAC510-CEEE-DA5A-FAA3-F170FED7622E}"/>
                </a:ext>
              </a:extLst>
            </p:cNvPr>
            <p:cNvSpPr>
              <a:spLocks noEditPoints="1"/>
            </p:cNvSpPr>
            <p:nvPr/>
          </p:nvSpPr>
          <p:spPr bwMode="auto">
            <a:xfrm>
              <a:off x="2998788" y="185738"/>
              <a:ext cx="74613" cy="85725"/>
            </a:xfrm>
            <a:custGeom>
              <a:avLst/>
              <a:gdLst>
                <a:gd name="T0" fmla="*/ 20 w 90"/>
                <a:gd name="T1" fmla="*/ 56 h 103"/>
                <a:gd name="T2" fmla="*/ 49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49" y="88"/>
                  </a:cubicBezTo>
                  <a:cubicBezTo>
                    <a:pt x="68" y="88"/>
                    <a:pt x="79" y="78"/>
                    <a:pt x="80" y="77"/>
                  </a:cubicBezTo>
                  <a:cubicBezTo>
                    <a:pt x="88" y="89"/>
                    <a:pt x="88" y="89"/>
                    <a:pt x="88" y="89"/>
                  </a:cubicBezTo>
                  <a:cubicBezTo>
                    <a:pt x="88" y="89"/>
                    <a:pt x="74"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8" y="14"/>
                    <a:pt x="20" y="29"/>
                    <a:pt x="19" y="42"/>
                  </a:cubicBezTo>
                  <a:cubicBezTo>
                    <a:pt x="71" y="42"/>
                    <a:pt x="71" y="42"/>
                    <a:pt x="71" y="42"/>
                  </a:cubicBezTo>
                  <a:cubicBezTo>
                    <a:pt x="71"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 name="Freeform 48">
              <a:extLst>
                <a:ext uri="{FF2B5EF4-FFF2-40B4-BE49-F238E27FC236}">
                  <a16:creationId xmlns:a16="http://schemas.microsoft.com/office/drawing/2014/main" id="{9F75901F-04A3-6B7A-4918-99E7F7C4A01F}"/>
                </a:ext>
              </a:extLst>
            </p:cNvPr>
            <p:cNvSpPr>
              <a:spLocks noEditPoints="1"/>
            </p:cNvSpPr>
            <p:nvPr/>
          </p:nvSpPr>
          <p:spPr bwMode="auto">
            <a:xfrm>
              <a:off x="3084513" y="153988"/>
              <a:ext cx="77788" cy="117475"/>
            </a:xfrm>
            <a:custGeom>
              <a:avLst/>
              <a:gdLst>
                <a:gd name="T0" fmla="*/ 78 w 94"/>
                <a:gd name="T1" fmla="*/ 141 h 143"/>
                <a:gd name="T2" fmla="*/ 75 w 94"/>
                <a:gd name="T3" fmla="*/ 125 h 143"/>
                <a:gd name="T4" fmla="*/ 42 w 94"/>
                <a:gd name="T5" fmla="*/ 143 h 143"/>
                <a:gd name="T6" fmla="*/ 0 w 94"/>
                <a:gd name="T7" fmla="*/ 91 h 143"/>
                <a:gd name="T8" fmla="*/ 44 w 94"/>
                <a:gd name="T9" fmla="*/ 40 h 143"/>
                <a:gd name="T10" fmla="*/ 75 w 94"/>
                <a:gd name="T11" fmla="*/ 58 h 143"/>
                <a:gd name="T12" fmla="*/ 75 w 94"/>
                <a:gd name="T13" fmla="*/ 0 h 143"/>
                <a:gd name="T14" fmla="*/ 94 w 94"/>
                <a:gd name="T15" fmla="*/ 0 h 143"/>
                <a:gd name="T16" fmla="*/ 94 w 94"/>
                <a:gd name="T17" fmla="*/ 141 h 143"/>
                <a:gd name="T18" fmla="*/ 78 w 94"/>
                <a:gd name="T19" fmla="*/ 141 h 143"/>
                <a:gd name="T20" fmla="*/ 48 w 94"/>
                <a:gd name="T21" fmla="*/ 54 h 143"/>
                <a:gd name="T22" fmla="*/ 19 w 94"/>
                <a:gd name="T23" fmla="*/ 90 h 143"/>
                <a:gd name="T24" fmla="*/ 47 w 94"/>
                <a:gd name="T25" fmla="*/ 127 h 143"/>
                <a:gd name="T26" fmla="*/ 75 w 94"/>
                <a:gd name="T27" fmla="*/ 90 h 143"/>
                <a:gd name="T28" fmla="*/ 48 w 94"/>
                <a:gd name="T29" fmla="*/ 5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43">
                  <a:moveTo>
                    <a:pt x="78" y="141"/>
                  </a:moveTo>
                  <a:cubicBezTo>
                    <a:pt x="75" y="125"/>
                    <a:pt x="75" y="125"/>
                    <a:pt x="75" y="125"/>
                  </a:cubicBezTo>
                  <a:cubicBezTo>
                    <a:pt x="74" y="126"/>
                    <a:pt x="65" y="143"/>
                    <a:pt x="42" y="143"/>
                  </a:cubicBezTo>
                  <a:cubicBezTo>
                    <a:pt x="16" y="143"/>
                    <a:pt x="0" y="121"/>
                    <a:pt x="0" y="91"/>
                  </a:cubicBezTo>
                  <a:cubicBezTo>
                    <a:pt x="0" y="62"/>
                    <a:pt x="18" y="40"/>
                    <a:pt x="44" y="40"/>
                  </a:cubicBezTo>
                  <a:cubicBezTo>
                    <a:pt x="65" y="40"/>
                    <a:pt x="74" y="56"/>
                    <a:pt x="75" y="58"/>
                  </a:cubicBezTo>
                  <a:cubicBezTo>
                    <a:pt x="75" y="0"/>
                    <a:pt x="75" y="0"/>
                    <a:pt x="75" y="0"/>
                  </a:cubicBezTo>
                  <a:cubicBezTo>
                    <a:pt x="94" y="0"/>
                    <a:pt x="94" y="0"/>
                    <a:pt x="94" y="0"/>
                  </a:cubicBezTo>
                  <a:cubicBezTo>
                    <a:pt x="94" y="141"/>
                    <a:pt x="94" y="141"/>
                    <a:pt x="94" y="141"/>
                  </a:cubicBezTo>
                  <a:cubicBezTo>
                    <a:pt x="78" y="141"/>
                    <a:pt x="78" y="141"/>
                    <a:pt x="78" y="141"/>
                  </a:cubicBezTo>
                  <a:close/>
                  <a:moveTo>
                    <a:pt x="48" y="54"/>
                  </a:moveTo>
                  <a:cubicBezTo>
                    <a:pt x="30" y="54"/>
                    <a:pt x="19" y="71"/>
                    <a:pt x="19" y="90"/>
                  </a:cubicBezTo>
                  <a:cubicBezTo>
                    <a:pt x="19" y="110"/>
                    <a:pt x="29" y="127"/>
                    <a:pt x="47" y="127"/>
                  </a:cubicBezTo>
                  <a:cubicBezTo>
                    <a:pt x="64" y="127"/>
                    <a:pt x="75" y="110"/>
                    <a:pt x="75" y="90"/>
                  </a:cubicBezTo>
                  <a:cubicBezTo>
                    <a:pt x="76" y="71"/>
                    <a:pt x="66" y="54"/>
                    <a:pt x="48"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 name="Freeform 49">
              <a:extLst>
                <a:ext uri="{FF2B5EF4-FFF2-40B4-BE49-F238E27FC236}">
                  <a16:creationId xmlns:a16="http://schemas.microsoft.com/office/drawing/2014/main" id="{746411D7-FE52-9D4A-5F9C-E781E2B0A65A}"/>
                </a:ext>
              </a:extLst>
            </p:cNvPr>
            <p:cNvSpPr>
              <a:spLocks/>
            </p:cNvSpPr>
            <p:nvPr/>
          </p:nvSpPr>
          <p:spPr bwMode="auto">
            <a:xfrm>
              <a:off x="3209926" y="152400"/>
              <a:ext cx="53975" cy="117475"/>
            </a:xfrm>
            <a:custGeom>
              <a:avLst/>
              <a:gdLst>
                <a:gd name="T0" fmla="*/ 61 w 64"/>
                <a:gd name="T1" fmla="*/ 18 h 142"/>
                <a:gd name="T2" fmla="*/ 49 w 64"/>
                <a:gd name="T3" fmla="*/ 15 h 142"/>
                <a:gd name="T4" fmla="*/ 36 w 64"/>
                <a:gd name="T5" fmla="*/ 21 h 142"/>
                <a:gd name="T6" fmla="*/ 34 w 64"/>
                <a:gd name="T7" fmla="*/ 35 h 142"/>
                <a:gd name="T8" fmla="*/ 34 w 64"/>
                <a:gd name="T9" fmla="*/ 43 h 142"/>
                <a:gd name="T10" fmla="*/ 59 w 64"/>
                <a:gd name="T11" fmla="*/ 43 h 142"/>
                <a:gd name="T12" fmla="*/ 59 w 64"/>
                <a:gd name="T13" fmla="*/ 57 h 142"/>
                <a:gd name="T14" fmla="*/ 34 w 64"/>
                <a:gd name="T15" fmla="*/ 57 h 142"/>
                <a:gd name="T16" fmla="*/ 34 w 64"/>
                <a:gd name="T17" fmla="*/ 142 h 142"/>
                <a:gd name="T18" fmla="*/ 15 w 64"/>
                <a:gd name="T19" fmla="*/ 142 h 142"/>
                <a:gd name="T20" fmla="*/ 15 w 64"/>
                <a:gd name="T21" fmla="*/ 57 h 142"/>
                <a:gd name="T22" fmla="*/ 0 w 64"/>
                <a:gd name="T23" fmla="*/ 57 h 142"/>
                <a:gd name="T24" fmla="*/ 0 w 64"/>
                <a:gd name="T25" fmla="*/ 43 h 142"/>
                <a:gd name="T26" fmla="*/ 15 w 64"/>
                <a:gd name="T27" fmla="*/ 43 h 142"/>
                <a:gd name="T28" fmla="*/ 15 w 64"/>
                <a:gd name="T29" fmla="*/ 32 h 142"/>
                <a:gd name="T30" fmla="*/ 22 w 64"/>
                <a:gd name="T31" fmla="*/ 9 h 142"/>
                <a:gd name="T32" fmla="*/ 45 w 64"/>
                <a:gd name="T33" fmla="*/ 0 h 142"/>
                <a:gd name="T34" fmla="*/ 64 w 64"/>
                <a:gd name="T35" fmla="*/ 4 h 142"/>
                <a:gd name="T36" fmla="*/ 61 w 64"/>
                <a:gd name="T37" fmla="*/ 1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 h="142">
                  <a:moveTo>
                    <a:pt x="61" y="18"/>
                  </a:moveTo>
                  <a:cubicBezTo>
                    <a:pt x="61" y="18"/>
                    <a:pt x="55" y="15"/>
                    <a:pt x="49" y="15"/>
                  </a:cubicBezTo>
                  <a:cubicBezTo>
                    <a:pt x="43" y="15"/>
                    <a:pt x="39" y="17"/>
                    <a:pt x="36" y="21"/>
                  </a:cubicBezTo>
                  <a:cubicBezTo>
                    <a:pt x="34" y="24"/>
                    <a:pt x="34" y="29"/>
                    <a:pt x="34" y="35"/>
                  </a:cubicBezTo>
                  <a:cubicBezTo>
                    <a:pt x="34" y="43"/>
                    <a:pt x="34" y="43"/>
                    <a:pt x="34" y="43"/>
                  </a:cubicBezTo>
                  <a:cubicBezTo>
                    <a:pt x="59" y="43"/>
                    <a:pt x="59" y="43"/>
                    <a:pt x="59" y="43"/>
                  </a:cubicBezTo>
                  <a:cubicBezTo>
                    <a:pt x="59" y="57"/>
                    <a:pt x="59" y="57"/>
                    <a:pt x="59" y="57"/>
                  </a:cubicBezTo>
                  <a:cubicBezTo>
                    <a:pt x="34" y="57"/>
                    <a:pt x="34" y="57"/>
                    <a:pt x="34" y="57"/>
                  </a:cubicBezTo>
                  <a:cubicBezTo>
                    <a:pt x="34" y="142"/>
                    <a:pt x="34" y="142"/>
                    <a:pt x="34" y="142"/>
                  </a:cubicBezTo>
                  <a:cubicBezTo>
                    <a:pt x="15" y="142"/>
                    <a:pt x="15" y="142"/>
                    <a:pt x="15" y="142"/>
                  </a:cubicBezTo>
                  <a:cubicBezTo>
                    <a:pt x="15" y="57"/>
                    <a:pt x="15" y="57"/>
                    <a:pt x="15" y="57"/>
                  </a:cubicBezTo>
                  <a:cubicBezTo>
                    <a:pt x="0" y="57"/>
                    <a:pt x="0" y="57"/>
                    <a:pt x="0" y="57"/>
                  </a:cubicBezTo>
                  <a:cubicBezTo>
                    <a:pt x="0" y="43"/>
                    <a:pt x="0" y="43"/>
                    <a:pt x="0" y="43"/>
                  </a:cubicBezTo>
                  <a:cubicBezTo>
                    <a:pt x="15" y="43"/>
                    <a:pt x="15" y="43"/>
                    <a:pt x="15" y="43"/>
                  </a:cubicBezTo>
                  <a:cubicBezTo>
                    <a:pt x="15" y="32"/>
                    <a:pt x="15" y="32"/>
                    <a:pt x="15" y="32"/>
                  </a:cubicBezTo>
                  <a:cubicBezTo>
                    <a:pt x="15" y="21"/>
                    <a:pt x="18" y="14"/>
                    <a:pt x="22" y="9"/>
                  </a:cubicBezTo>
                  <a:cubicBezTo>
                    <a:pt x="27" y="4"/>
                    <a:pt x="34" y="0"/>
                    <a:pt x="45" y="0"/>
                  </a:cubicBezTo>
                  <a:cubicBezTo>
                    <a:pt x="55" y="0"/>
                    <a:pt x="62" y="3"/>
                    <a:pt x="64" y="4"/>
                  </a:cubicBezTo>
                  <a:lnTo>
                    <a:pt x="61"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3" name="Freeform 50">
              <a:extLst>
                <a:ext uri="{FF2B5EF4-FFF2-40B4-BE49-F238E27FC236}">
                  <a16:creationId xmlns:a16="http://schemas.microsoft.com/office/drawing/2014/main" id="{71C2BF5D-0F27-5DC4-E839-53363129AF20}"/>
                </a:ext>
              </a:extLst>
            </p:cNvPr>
            <p:cNvSpPr>
              <a:spLocks/>
            </p:cNvSpPr>
            <p:nvPr/>
          </p:nvSpPr>
          <p:spPr bwMode="auto">
            <a:xfrm>
              <a:off x="3270251" y="185738"/>
              <a:ext cx="46038"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 name="Freeform 51">
              <a:extLst>
                <a:ext uri="{FF2B5EF4-FFF2-40B4-BE49-F238E27FC236}">
                  <a16:creationId xmlns:a16="http://schemas.microsoft.com/office/drawing/2014/main" id="{6AAE8FD2-F294-9C4A-F94A-068B4B7ABCFB}"/>
                </a:ext>
              </a:extLst>
            </p:cNvPr>
            <p:cNvSpPr>
              <a:spLocks noEditPoints="1"/>
            </p:cNvSpPr>
            <p:nvPr/>
          </p:nvSpPr>
          <p:spPr bwMode="auto">
            <a:xfrm>
              <a:off x="3321051" y="185738"/>
              <a:ext cx="79375" cy="85725"/>
            </a:xfrm>
            <a:custGeom>
              <a:avLst/>
              <a:gdLst>
                <a:gd name="T0" fmla="*/ 48 w 96"/>
                <a:gd name="T1" fmla="*/ 102 h 102"/>
                <a:gd name="T2" fmla="*/ 0 w 96"/>
                <a:gd name="T3" fmla="*/ 51 h 102"/>
                <a:gd name="T4" fmla="*/ 48 w 96"/>
                <a:gd name="T5" fmla="*/ 0 h 102"/>
                <a:gd name="T6" fmla="*/ 96 w 96"/>
                <a:gd name="T7" fmla="*/ 51 h 102"/>
                <a:gd name="T8" fmla="*/ 48 w 96"/>
                <a:gd name="T9" fmla="*/ 102 h 102"/>
                <a:gd name="T10" fmla="*/ 48 w 96"/>
                <a:gd name="T11" fmla="*/ 14 h 102"/>
                <a:gd name="T12" fmla="*/ 20 w 96"/>
                <a:gd name="T13" fmla="*/ 51 h 102"/>
                <a:gd name="T14" fmla="*/ 48 w 96"/>
                <a:gd name="T15" fmla="*/ 88 h 102"/>
                <a:gd name="T16" fmla="*/ 77 w 96"/>
                <a:gd name="T17" fmla="*/ 51 h 102"/>
                <a:gd name="T18" fmla="*/ 48 w 96"/>
                <a:gd name="T19" fmla="*/ 14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102">
                  <a:moveTo>
                    <a:pt x="48" y="102"/>
                  </a:moveTo>
                  <a:cubicBezTo>
                    <a:pt x="20" y="102"/>
                    <a:pt x="0" y="82"/>
                    <a:pt x="0" y="51"/>
                  </a:cubicBezTo>
                  <a:cubicBezTo>
                    <a:pt x="0" y="20"/>
                    <a:pt x="20" y="0"/>
                    <a:pt x="48" y="0"/>
                  </a:cubicBezTo>
                  <a:cubicBezTo>
                    <a:pt x="77" y="0"/>
                    <a:pt x="96" y="20"/>
                    <a:pt x="96" y="51"/>
                  </a:cubicBezTo>
                  <a:cubicBezTo>
                    <a:pt x="96" y="82"/>
                    <a:pt x="77" y="102"/>
                    <a:pt x="48" y="102"/>
                  </a:cubicBezTo>
                  <a:close/>
                  <a:moveTo>
                    <a:pt x="48" y="14"/>
                  </a:moveTo>
                  <a:cubicBezTo>
                    <a:pt x="30" y="14"/>
                    <a:pt x="20" y="29"/>
                    <a:pt x="20" y="51"/>
                  </a:cubicBezTo>
                  <a:cubicBezTo>
                    <a:pt x="20" y="72"/>
                    <a:pt x="30" y="88"/>
                    <a:pt x="48" y="88"/>
                  </a:cubicBezTo>
                  <a:cubicBezTo>
                    <a:pt x="67" y="88"/>
                    <a:pt x="77" y="72"/>
                    <a:pt x="77" y="51"/>
                  </a:cubicBezTo>
                  <a:cubicBezTo>
                    <a:pt x="77" y="29"/>
                    <a:pt x="67" y="14"/>
                    <a:pt x="48"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 name="Freeform 52">
              <a:extLst>
                <a:ext uri="{FF2B5EF4-FFF2-40B4-BE49-F238E27FC236}">
                  <a16:creationId xmlns:a16="http://schemas.microsoft.com/office/drawing/2014/main" id="{C590DB0F-DC19-CD6D-2F4D-61479185D8A5}"/>
                </a:ext>
              </a:extLst>
            </p:cNvPr>
            <p:cNvSpPr>
              <a:spLocks/>
            </p:cNvSpPr>
            <p:nvPr/>
          </p:nvSpPr>
          <p:spPr bwMode="auto">
            <a:xfrm>
              <a:off x="3419476" y="185738"/>
              <a:ext cx="117475" cy="84138"/>
            </a:xfrm>
            <a:custGeom>
              <a:avLst/>
              <a:gdLst>
                <a:gd name="T0" fmla="*/ 123 w 142"/>
                <a:gd name="T1" fmla="*/ 101 h 101"/>
                <a:gd name="T2" fmla="*/ 123 w 142"/>
                <a:gd name="T3" fmla="*/ 39 h 101"/>
                <a:gd name="T4" fmla="*/ 106 w 142"/>
                <a:gd name="T5" fmla="*/ 16 h 101"/>
                <a:gd name="T6" fmla="*/ 80 w 142"/>
                <a:gd name="T7" fmla="*/ 41 h 101"/>
                <a:gd name="T8" fmla="*/ 80 w 142"/>
                <a:gd name="T9" fmla="*/ 101 h 101"/>
                <a:gd name="T10" fmla="*/ 62 w 142"/>
                <a:gd name="T11" fmla="*/ 101 h 101"/>
                <a:gd name="T12" fmla="*/ 62 w 142"/>
                <a:gd name="T13" fmla="*/ 39 h 101"/>
                <a:gd name="T14" fmla="*/ 44 w 142"/>
                <a:gd name="T15" fmla="*/ 16 h 101"/>
                <a:gd name="T16" fmla="*/ 19 w 142"/>
                <a:gd name="T17" fmla="*/ 41 h 101"/>
                <a:gd name="T18" fmla="*/ 19 w 142"/>
                <a:gd name="T19" fmla="*/ 101 h 101"/>
                <a:gd name="T20" fmla="*/ 0 w 142"/>
                <a:gd name="T21" fmla="*/ 101 h 101"/>
                <a:gd name="T22" fmla="*/ 0 w 142"/>
                <a:gd name="T23" fmla="*/ 2 h 101"/>
                <a:gd name="T24" fmla="*/ 18 w 142"/>
                <a:gd name="T25" fmla="*/ 2 h 101"/>
                <a:gd name="T26" fmla="*/ 19 w 142"/>
                <a:gd name="T27" fmla="*/ 20 h 101"/>
                <a:gd name="T28" fmla="*/ 51 w 142"/>
                <a:gd name="T29" fmla="*/ 0 h 101"/>
                <a:gd name="T30" fmla="*/ 79 w 142"/>
                <a:gd name="T31" fmla="*/ 21 h 101"/>
                <a:gd name="T32" fmla="*/ 112 w 142"/>
                <a:gd name="T33" fmla="*/ 0 h 101"/>
                <a:gd name="T34" fmla="*/ 142 w 142"/>
                <a:gd name="T35" fmla="*/ 34 h 101"/>
                <a:gd name="T36" fmla="*/ 142 w 142"/>
                <a:gd name="T37" fmla="*/ 101 h 101"/>
                <a:gd name="T38" fmla="*/ 123 w 142"/>
                <a:gd name="T39"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2" h="101">
                  <a:moveTo>
                    <a:pt x="123" y="101"/>
                  </a:moveTo>
                  <a:cubicBezTo>
                    <a:pt x="123" y="39"/>
                    <a:pt x="123" y="39"/>
                    <a:pt x="123" y="39"/>
                  </a:cubicBezTo>
                  <a:cubicBezTo>
                    <a:pt x="123" y="26"/>
                    <a:pt x="120" y="16"/>
                    <a:pt x="106" y="16"/>
                  </a:cubicBezTo>
                  <a:cubicBezTo>
                    <a:pt x="91" y="16"/>
                    <a:pt x="81" y="34"/>
                    <a:pt x="80" y="41"/>
                  </a:cubicBezTo>
                  <a:cubicBezTo>
                    <a:pt x="80" y="101"/>
                    <a:pt x="80" y="101"/>
                    <a:pt x="80" y="101"/>
                  </a:cubicBezTo>
                  <a:cubicBezTo>
                    <a:pt x="62" y="101"/>
                    <a:pt x="62" y="101"/>
                    <a:pt x="62" y="101"/>
                  </a:cubicBezTo>
                  <a:cubicBezTo>
                    <a:pt x="62" y="39"/>
                    <a:pt x="62" y="39"/>
                    <a:pt x="62" y="39"/>
                  </a:cubicBezTo>
                  <a:cubicBezTo>
                    <a:pt x="62" y="26"/>
                    <a:pt x="59" y="16"/>
                    <a:pt x="44" y="16"/>
                  </a:cubicBezTo>
                  <a:cubicBezTo>
                    <a:pt x="30" y="16"/>
                    <a:pt x="20" y="34"/>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5" y="9"/>
                    <a:pt x="37" y="0"/>
                    <a:pt x="51" y="0"/>
                  </a:cubicBezTo>
                  <a:cubicBezTo>
                    <a:pt x="64" y="0"/>
                    <a:pt x="75" y="6"/>
                    <a:pt x="79" y="21"/>
                  </a:cubicBezTo>
                  <a:cubicBezTo>
                    <a:pt x="86" y="9"/>
                    <a:pt x="98" y="0"/>
                    <a:pt x="112" y="0"/>
                  </a:cubicBezTo>
                  <a:cubicBezTo>
                    <a:pt x="128" y="0"/>
                    <a:pt x="142" y="9"/>
                    <a:pt x="142" y="34"/>
                  </a:cubicBezTo>
                  <a:cubicBezTo>
                    <a:pt x="142" y="101"/>
                    <a:pt x="142" y="101"/>
                    <a:pt x="142" y="101"/>
                  </a:cubicBezTo>
                  <a:cubicBezTo>
                    <a:pt x="123" y="101"/>
                    <a:pt x="123" y="101"/>
                    <a:pt x="123"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6" name="Freeform 53">
              <a:extLst>
                <a:ext uri="{FF2B5EF4-FFF2-40B4-BE49-F238E27FC236}">
                  <a16:creationId xmlns:a16="http://schemas.microsoft.com/office/drawing/2014/main" id="{975A0B57-FD60-D7A6-C45A-346EA17AEAA2}"/>
                </a:ext>
              </a:extLst>
            </p:cNvPr>
            <p:cNvSpPr>
              <a:spLocks/>
            </p:cNvSpPr>
            <p:nvPr/>
          </p:nvSpPr>
          <p:spPr bwMode="auto">
            <a:xfrm>
              <a:off x="3594101" y="157163"/>
              <a:ext cx="69850" cy="112713"/>
            </a:xfrm>
            <a:custGeom>
              <a:avLst/>
              <a:gdLst>
                <a:gd name="T0" fmla="*/ 0 w 44"/>
                <a:gd name="T1" fmla="*/ 71 h 71"/>
                <a:gd name="T2" fmla="*/ 0 w 44"/>
                <a:gd name="T3" fmla="*/ 0 h 71"/>
                <a:gd name="T4" fmla="*/ 43 w 44"/>
                <a:gd name="T5" fmla="*/ 0 h 71"/>
                <a:gd name="T6" fmla="*/ 43 w 44"/>
                <a:gd name="T7" fmla="*/ 8 h 71"/>
                <a:gd name="T8" fmla="*/ 10 w 44"/>
                <a:gd name="T9" fmla="*/ 8 h 71"/>
                <a:gd name="T10" fmla="*/ 10 w 44"/>
                <a:gd name="T11" fmla="*/ 29 h 71"/>
                <a:gd name="T12" fmla="*/ 41 w 44"/>
                <a:gd name="T13" fmla="*/ 29 h 71"/>
                <a:gd name="T14" fmla="*/ 41 w 44"/>
                <a:gd name="T15" fmla="*/ 38 h 71"/>
                <a:gd name="T16" fmla="*/ 10 w 44"/>
                <a:gd name="T17" fmla="*/ 38 h 71"/>
                <a:gd name="T18" fmla="*/ 10 w 44"/>
                <a:gd name="T19" fmla="*/ 62 h 71"/>
                <a:gd name="T20" fmla="*/ 44 w 44"/>
                <a:gd name="T21" fmla="*/ 62 h 71"/>
                <a:gd name="T22" fmla="*/ 44 w 44"/>
                <a:gd name="T23" fmla="*/ 71 h 71"/>
                <a:gd name="T24" fmla="*/ 0 w 44"/>
                <a:gd name="T25" fmla="*/ 71 h 71"/>
                <a:gd name="T26" fmla="*/ 0 w 44"/>
                <a:gd name="T27"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71">
                  <a:moveTo>
                    <a:pt x="0" y="71"/>
                  </a:moveTo>
                  <a:lnTo>
                    <a:pt x="0" y="0"/>
                  </a:lnTo>
                  <a:lnTo>
                    <a:pt x="43" y="0"/>
                  </a:lnTo>
                  <a:lnTo>
                    <a:pt x="43" y="8"/>
                  </a:lnTo>
                  <a:lnTo>
                    <a:pt x="10" y="8"/>
                  </a:lnTo>
                  <a:lnTo>
                    <a:pt x="10" y="29"/>
                  </a:lnTo>
                  <a:lnTo>
                    <a:pt x="41" y="29"/>
                  </a:lnTo>
                  <a:lnTo>
                    <a:pt x="41" y="38"/>
                  </a:lnTo>
                  <a:lnTo>
                    <a:pt x="10" y="38"/>
                  </a:lnTo>
                  <a:lnTo>
                    <a:pt x="10" y="62"/>
                  </a:lnTo>
                  <a:lnTo>
                    <a:pt x="44" y="62"/>
                  </a:lnTo>
                  <a:lnTo>
                    <a:pt x="44" y="71"/>
                  </a:lnTo>
                  <a:lnTo>
                    <a:pt x="0" y="71"/>
                  </a:lnTo>
                  <a:lnTo>
                    <a:pt x="0" y="7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7" name="Freeform 54">
              <a:extLst>
                <a:ext uri="{FF2B5EF4-FFF2-40B4-BE49-F238E27FC236}">
                  <a16:creationId xmlns:a16="http://schemas.microsoft.com/office/drawing/2014/main" id="{E8018739-B110-09C4-D3DE-76CFD23BB4E9}"/>
                </a:ext>
              </a:extLst>
            </p:cNvPr>
            <p:cNvSpPr>
              <a:spLocks/>
            </p:cNvSpPr>
            <p:nvPr/>
          </p:nvSpPr>
          <p:spPr bwMode="auto">
            <a:xfrm>
              <a:off x="3671888" y="188913"/>
              <a:ext cx="77788" cy="80963"/>
            </a:xfrm>
            <a:custGeom>
              <a:avLst/>
              <a:gdLst>
                <a:gd name="T0" fmla="*/ 38 w 49"/>
                <a:gd name="T1" fmla="*/ 51 h 51"/>
                <a:gd name="T2" fmla="*/ 24 w 49"/>
                <a:gd name="T3" fmla="*/ 30 h 51"/>
                <a:gd name="T4" fmla="*/ 11 w 49"/>
                <a:gd name="T5" fmla="*/ 51 h 51"/>
                <a:gd name="T6" fmla="*/ 0 w 49"/>
                <a:gd name="T7" fmla="*/ 51 h 51"/>
                <a:gd name="T8" fmla="*/ 18 w 49"/>
                <a:gd name="T9" fmla="*/ 25 h 51"/>
                <a:gd name="T10" fmla="*/ 1 w 49"/>
                <a:gd name="T11" fmla="*/ 0 h 51"/>
                <a:gd name="T12" fmla="*/ 12 w 49"/>
                <a:gd name="T13" fmla="*/ 0 h 51"/>
                <a:gd name="T14" fmla="*/ 25 w 49"/>
                <a:gd name="T15" fmla="*/ 19 h 51"/>
                <a:gd name="T16" fmla="*/ 37 w 49"/>
                <a:gd name="T17" fmla="*/ 0 h 51"/>
                <a:gd name="T18" fmla="*/ 48 w 49"/>
                <a:gd name="T19" fmla="*/ 0 h 51"/>
                <a:gd name="T20" fmla="*/ 30 w 49"/>
                <a:gd name="T21" fmla="*/ 25 h 51"/>
                <a:gd name="T22" fmla="*/ 49 w 49"/>
                <a:gd name="T23" fmla="*/ 51 h 51"/>
                <a:gd name="T24" fmla="*/ 38 w 49"/>
                <a:gd name="T2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1">
                  <a:moveTo>
                    <a:pt x="38" y="51"/>
                  </a:moveTo>
                  <a:lnTo>
                    <a:pt x="24" y="30"/>
                  </a:lnTo>
                  <a:lnTo>
                    <a:pt x="11" y="51"/>
                  </a:lnTo>
                  <a:lnTo>
                    <a:pt x="0" y="51"/>
                  </a:lnTo>
                  <a:lnTo>
                    <a:pt x="18" y="25"/>
                  </a:lnTo>
                  <a:lnTo>
                    <a:pt x="1" y="0"/>
                  </a:lnTo>
                  <a:lnTo>
                    <a:pt x="12" y="0"/>
                  </a:lnTo>
                  <a:lnTo>
                    <a:pt x="25" y="19"/>
                  </a:lnTo>
                  <a:lnTo>
                    <a:pt x="37" y="0"/>
                  </a:lnTo>
                  <a:lnTo>
                    <a:pt x="48" y="0"/>
                  </a:lnTo>
                  <a:lnTo>
                    <a:pt x="30" y="25"/>
                  </a:lnTo>
                  <a:lnTo>
                    <a:pt x="49" y="51"/>
                  </a:lnTo>
                  <a:lnTo>
                    <a:pt x="38"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8" name="Freeform 55">
              <a:extLst>
                <a:ext uri="{FF2B5EF4-FFF2-40B4-BE49-F238E27FC236}">
                  <a16:creationId xmlns:a16="http://schemas.microsoft.com/office/drawing/2014/main" id="{6262A5DA-588E-44E3-D3E5-B27EFDFBA451}"/>
                </a:ext>
              </a:extLst>
            </p:cNvPr>
            <p:cNvSpPr>
              <a:spLocks noEditPoints="1"/>
            </p:cNvSpPr>
            <p:nvPr/>
          </p:nvSpPr>
          <p:spPr bwMode="auto">
            <a:xfrm>
              <a:off x="3763963" y="185738"/>
              <a:ext cx="77788" cy="114300"/>
            </a:xfrm>
            <a:custGeom>
              <a:avLst/>
              <a:gdLst>
                <a:gd name="T0" fmla="*/ 49 w 94"/>
                <a:gd name="T1" fmla="*/ 102 h 136"/>
                <a:gd name="T2" fmla="*/ 18 w 94"/>
                <a:gd name="T3" fmla="*/ 85 h 136"/>
                <a:gd name="T4" fmla="*/ 18 w 94"/>
                <a:gd name="T5" fmla="*/ 136 h 136"/>
                <a:gd name="T6" fmla="*/ 0 w 94"/>
                <a:gd name="T7" fmla="*/ 136 h 136"/>
                <a:gd name="T8" fmla="*/ 0 w 94"/>
                <a:gd name="T9" fmla="*/ 1 h 136"/>
                <a:gd name="T10" fmla="*/ 17 w 94"/>
                <a:gd name="T11" fmla="*/ 1 h 136"/>
                <a:gd name="T12" fmla="*/ 18 w 94"/>
                <a:gd name="T13" fmla="*/ 17 h 136"/>
                <a:gd name="T14" fmla="*/ 51 w 94"/>
                <a:gd name="T15" fmla="*/ 0 h 136"/>
                <a:gd name="T16" fmla="*/ 94 w 94"/>
                <a:gd name="T17" fmla="*/ 51 h 136"/>
                <a:gd name="T18" fmla="*/ 49 w 94"/>
                <a:gd name="T19" fmla="*/ 102 h 136"/>
                <a:gd name="T20" fmla="*/ 46 w 94"/>
                <a:gd name="T21" fmla="*/ 14 h 136"/>
                <a:gd name="T22" fmla="*/ 17 w 94"/>
                <a:gd name="T23" fmla="*/ 50 h 136"/>
                <a:gd name="T24" fmla="*/ 45 w 94"/>
                <a:gd name="T25" fmla="*/ 87 h 136"/>
                <a:gd name="T26" fmla="*/ 74 w 94"/>
                <a:gd name="T27" fmla="*/ 50 h 136"/>
                <a:gd name="T28" fmla="*/ 46 w 94"/>
                <a:gd name="T29" fmla="*/ 1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36">
                  <a:moveTo>
                    <a:pt x="49" y="102"/>
                  </a:moveTo>
                  <a:cubicBezTo>
                    <a:pt x="29" y="102"/>
                    <a:pt x="21" y="89"/>
                    <a:pt x="18" y="85"/>
                  </a:cubicBezTo>
                  <a:cubicBezTo>
                    <a:pt x="18" y="136"/>
                    <a:pt x="18" y="136"/>
                    <a:pt x="18" y="136"/>
                  </a:cubicBezTo>
                  <a:cubicBezTo>
                    <a:pt x="0" y="136"/>
                    <a:pt x="0" y="136"/>
                    <a:pt x="0" y="136"/>
                  </a:cubicBezTo>
                  <a:cubicBezTo>
                    <a:pt x="0" y="1"/>
                    <a:pt x="0" y="1"/>
                    <a:pt x="0" y="1"/>
                  </a:cubicBezTo>
                  <a:cubicBezTo>
                    <a:pt x="17" y="1"/>
                    <a:pt x="17" y="1"/>
                    <a:pt x="17" y="1"/>
                  </a:cubicBezTo>
                  <a:cubicBezTo>
                    <a:pt x="18" y="17"/>
                    <a:pt x="18" y="17"/>
                    <a:pt x="18" y="17"/>
                  </a:cubicBezTo>
                  <a:cubicBezTo>
                    <a:pt x="20" y="15"/>
                    <a:pt x="30" y="0"/>
                    <a:pt x="51" y="0"/>
                  </a:cubicBezTo>
                  <a:cubicBezTo>
                    <a:pt x="78" y="0"/>
                    <a:pt x="94" y="21"/>
                    <a:pt x="94" y="51"/>
                  </a:cubicBezTo>
                  <a:cubicBezTo>
                    <a:pt x="93" y="81"/>
                    <a:pt x="75" y="102"/>
                    <a:pt x="49" y="102"/>
                  </a:cubicBezTo>
                  <a:close/>
                  <a:moveTo>
                    <a:pt x="46" y="14"/>
                  </a:moveTo>
                  <a:cubicBezTo>
                    <a:pt x="29" y="14"/>
                    <a:pt x="17" y="31"/>
                    <a:pt x="17" y="50"/>
                  </a:cubicBezTo>
                  <a:cubicBezTo>
                    <a:pt x="17" y="70"/>
                    <a:pt x="28" y="87"/>
                    <a:pt x="45" y="87"/>
                  </a:cubicBezTo>
                  <a:cubicBezTo>
                    <a:pt x="62" y="87"/>
                    <a:pt x="74" y="70"/>
                    <a:pt x="74" y="50"/>
                  </a:cubicBezTo>
                  <a:cubicBezTo>
                    <a:pt x="74" y="31"/>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9" name="Freeform 56">
              <a:extLst>
                <a:ext uri="{FF2B5EF4-FFF2-40B4-BE49-F238E27FC236}">
                  <a16:creationId xmlns:a16="http://schemas.microsoft.com/office/drawing/2014/main" id="{35512E43-0E79-8BBC-F997-A442D44277DD}"/>
                </a:ext>
              </a:extLst>
            </p:cNvPr>
            <p:cNvSpPr>
              <a:spLocks noEditPoints="1"/>
            </p:cNvSpPr>
            <p:nvPr/>
          </p:nvSpPr>
          <p:spPr bwMode="auto">
            <a:xfrm>
              <a:off x="3852863"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5"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0" name="Freeform 57">
              <a:extLst>
                <a:ext uri="{FF2B5EF4-FFF2-40B4-BE49-F238E27FC236}">
                  <a16:creationId xmlns:a16="http://schemas.microsoft.com/office/drawing/2014/main" id="{FEF6EF1B-2A95-0FAE-281F-3A8B2AACAC0B}"/>
                </a:ext>
              </a:extLst>
            </p:cNvPr>
            <p:cNvSpPr>
              <a:spLocks/>
            </p:cNvSpPr>
            <p:nvPr/>
          </p:nvSpPr>
          <p:spPr bwMode="auto">
            <a:xfrm>
              <a:off x="3946526" y="185738"/>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 name="Freeform 58">
              <a:extLst>
                <a:ext uri="{FF2B5EF4-FFF2-40B4-BE49-F238E27FC236}">
                  <a16:creationId xmlns:a16="http://schemas.microsoft.com/office/drawing/2014/main" id="{AF31A35E-7433-891D-44E8-BEA36D454EE3}"/>
                </a:ext>
              </a:extLst>
            </p:cNvPr>
            <p:cNvSpPr>
              <a:spLocks noEditPoints="1"/>
            </p:cNvSpPr>
            <p:nvPr/>
          </p:nvSpPr>
          <p:spPr bwMode="auto">
            <a:xfrm>
              <a:off x="4005263" y="150813"/>
              <a:ext cx="20638" cy="119063"/>
            </a:xfrm>
            <a:custGeom>
              <a:avLst/>
              <a:gdLst>
                <a:gd name="T0" fmla="*/ 13 w 26"/>
                <a:gd name="T1" fmla="*/ 25 h 144"/>
                <a:gd name="T2" fmla="*/ 0 w 26"/>
                <a:gd name="T3" fmla="*/ 13 h 144"/>
                <a:gd name="T4" fmla="*/ 13 w 26"/>
                <a:gd name="T5" fmla="*/ 0 h 144"/>
                <a:gd name="T6" fmla="*/ 26 w 26"/>
                <a:gd name="T7" fmla="*/ 12 h 144"/>
                <a:gd name="T8" fmla="*/ 13 w 26"/>
                <a:gd name="T9" fmla="*/ 25 h 144"/>
                <a:gd name="T10" fmla="*/ 3 w 26"/>
                <a:gd name="T11" fmla="*/ 144 h 144"/>
                <a:gd name="T12" fmla="*/ 3 w 26"/>
                <a:gd name="T13" fmla="*/ 45 h 144"/>
                <a:gd name="T14" fmla="*/ 22 w 26"/>
                <a:gd name="T15" fmla="*/ 45 h 144"/>
                <a:gd name="T16" fmla="*/ 22 w 26"/>
                <a:gd name="T17" fmla="*/ 144 h 144"/>
                <a:gd name="T18" fmla="*/ 3 w 26"/>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4">
                  <a:moveTo>
                    <a:pt x="13" y="25"/>
                  </a:moveTo>
                  <a:cubicBezTo>
                    <a:pt x="6" y="25"/>
                    <a:pt x="0" y="20"/>
                    <a:pt x="0" y="13"/>
                  </a:cubicBezTo>
                  <a:cubicBezTo>
                    <a:pt x="0" y="6"/>
                    <a:pt x="6" y="0"/>
                    <a:pt x="13" y="0"/>
                  </a:cubicBezTo>
                  <a:cubicBezTo>
                    <a:pt x="20" y="0"/>
                    <a:pt x="26" y="6"/>
                    <a:pt x="26" y="12"/>
                  </a:cubicBezTo>
                  <a:cubicBezTo>
                    <a:pt x="26" y="19"/>
                    <a:pt x="20" y="25"/>
                    <a:pt x="13"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2" name="Freeform 59">
              <a:extLst>
                <a:ext uri="{FF2B5EF4-FFF2-40B4-BE49-F238E27FC236}">
                  <a16:creationId xmlns:a16="http://schemas.microsoft.com/office/drawing/2014/main" id="{011AEB08-8C96-F19B-82E4-848E1AED67AD}"/>
                </a:ext>
              </a:extLst>
            </p:cNvPr>
            <p:cNvSpPr>
              <a:spLocks noEditPoints="1"/>
            </p:cNvSpPr>
            <p:nvPr/>
          </p:nvSpPr>
          <p:spPr bwMode="auto">
            <a:xfrm>
              <a:off x="4041776"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 name="Freeform 60">
              <a:extLst>
                <a:ext uri="{FF2B5EF4-FFF2-40B4-BE49-F238E27FC236}">
                  <a16:creationId xmlns:a16="http://schemas.microsoft.com/office/drawing/2014/main" id="{131EA098-7609-E572-FDAB-89536CA9855D}"/>
                </a:ext>
              </a:extLst>
            </p:cNvPr>
            <p:cNvSpPr>
              <a:spLocks/>
            </p:cNvSpPr>
            <p:nvPr/>
          </p:nvSpPr>
          <p:spPr bwMode="auto">
            <a:xfrm>
              <a:off x="4135438" y="185738"/>
              <a:ext cx="69850" cy="84138"/>
            </a:xfrm>
            <a:custGeom>
              <a:avLst/>
              <a:gdLst>
                <a:gd name="T0" fmla="*/ 65 w 84"/>
                <a:gd name="T1" fmla="*/ 101 h 101"/>
                <a:gd name="T2" fmla="*/ 65 w 84"/>
                <a:gd name="T3" fmla="*/ 41 h 101"/>
                <a:gd name="T4" fmla="*/ 45 w 84"/>
                <a:gd name="T5" fmla="*/ 16 h 101"/>
                <a:gd name="T6" fmla="*/ 19 w 84"/>
                <a:gd name="T7" fmla="*/ 41 h 101"/>
                <a:gd name="T8" fmla="*/ 19 w 84"/>
                <a:gd name="T9" fmla="*/ 101 h 101"/>
                <a:gd name="T10" fmla="*/ 0 w 84"/>
                <a:gd name="T11" fmla="*/ 101 h 101"/>
                <a:gd name="T12" fmla="*/ 0 w 84"/>
                <a:gd name="T13" fmla="*/ 2 h 101"/>
                <a:gd name="T14" fmla="*/ 18 w 84"/>
                <a:gd name="T15" fmla="*/ 2 h 101"/>
                <a:gd name="T16" fmla="*/ 19 w 84"/>
                <a:gd name="T17" fmla="*/ 20 h 101"/>
                <a:gd name="T18" fmla="*/ 52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1"/>
                    <a:pt x="65" y="41"/>
                    <a:pt x="65" y="41"/>
                  </a:cubicBezTo>
                  <a:cubicBezTo>
                    <a:pt x="65" y="26"/>
                    <a:pt x="60" y="16"/>
                    <a:pt x="45" y="16"/>
                  </a:cubicBezTo>
                  <a:cubicBezTo>
                    <a:pt x="30" y="16"/>
                    <a:pt x="21" y="32"/>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2"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4" name="Freeform 61">
              <a:extLst>
                <a:ext uri="{FF2B5EF4-FFF2-40B4-BE49-F238E27FC236}">
                  <a16:creationId xmlns:a16="http://schemas.microsoft.com/office/drawing/2014/main" id="{8CB86734-E125-A2B2-51F8-7EC52DBF269F}"/>
                </a:ext>
              </a:extLst>
            </p:cNvPr>
            <p:cNvSpPr>
              <a:spLocks/>
            </p:cNvSpPr>
            <p:nvPr/>
          </p:nvSpPr>
          <p:spPr bwMode="auto">
            <a:xfrm>
              <a:off x="4221163" y="185738"/>
              <a:ext cx="71438" cy="85725"/>
            </a:xfrm>
            <a:custGeom>
              <a:avLst/>
              <a:gdLst>
                <a:gd name="T0" fmla="*/ 76 w 86"/>
                <a:gd name="T1" fmla="*/ 28 h 103"/>
                <a:gd name="T2" fmla="*/ 51 w 86"/>
                <a:gd name="T3" fmla="*/ 15 h 103"/>
                <a:gd name="T4" fmla="*/ 20 w 86"/>
                <a:gd name="T5" fmla="*/ 51 h 103"/>
                <a:gd name="T6" fmla="*/ 50 w 86"/>
                <a:gd name="T7" fmla="*/ 86 h 103"/>
                <a:gd name="T8" fmla="*/ 76 w 86"/>
                <a:gd name="T9" fmla="*/ 73 h 103"/>
                <a:gd name="T10" fmla="*/ 86 w 86"/>
                <a:gd name="T11" fmla="*/ 85 h 103"/>
                <a:gd name="T12" fmla="*/ 47 w 86"/>
                <a:gd name="T13" fmla="*/ 103 h 103"/>
                <a:gd name="T14" fmla="*/ 0 w 86"/>
                <a:gd name="T15" fmla="*/ 51 h 103"/>
                <a:gd name="T16" fmla="*/ 48 w 86"/>
                <a:gd name="T17" fmla="*/ 0 h 103"/>
                <a:gd name="T18" fmla="*/ 85 w 86"/>
                <a:gd name="T19" fmla="*/ 17 h 103"/>
                <a:gd name="T20" fmla="*/ 76 w 86"/>
                <a:gd name="T21" fmla="*/ 28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6" h="103">
                  <a:moveTo>
                    <a:pt x="76" y="28"/>
                  </a:moveTo>
                  <a:cubicBezTo>
                    <a:pt x="76" y="28"/>
                    <a:pt x="67" y="15"/>
                    <a:pt x="51" y="15"/>
                  </a:cubicBezTo>
                  <a:cubicBezTo>
                    <a:pt x="34" y="15"/>
                    <a:pt x="20" y="27"/>
                    <a:pt x="20" y="51"/>
                  </a:cubicBezTo>
                  <a:cubicBezTo>
                    <a:pt x="20" y="75"/>
                    <a:pt x="34" y="86"/>
                    <a:pt x="50" y="86"/>
                  </a:cubicBezTo>
                  <a:cubicBezTo>
                    <a:pt x="66" y="86"/>
                    <a:pt x="76" y="74"/>
                    <a:pt x="76" y="73"/>
                  </a:cubicBezTo>
                  <a:cubicBezTo>
                    <a:pt x="86" y="85"/>
                    <a:pt x="86" y="85"/>
                    <a:pt x="86" y="85"/>
                  </a:cubicBezTo>
                  <a:cubicBezTo>
                    <a:pt x="85" y="86"/>
                    <a:pt x="74" y="103"/>
                    <a:pt x="47" y="103"/>
                  </a:cubicBezTo>
                  <a:cubicBezTo>
                    <a:pt x="21" y="103"/>
                    <a:pt x="0" y="83"/>
                    <a:pt x="0" y="51"/>
                  </a:cubicBezTo>
                  <a:cubicBezTo>
                    <a:pt x="0" y="19"/>
                    <a:pt x="22" y="0"/>
                    <a:pt x="48" y="0"/>
                  </a:cubicBezTo>
                  <a:cubicBezTo>
                    <a:pt x="74" y="0"/>
                    <a:pt x="84" y="16"/>
                    <a:pt x="85" y="17"/>
                  </a:cubicBezTo>
                  <a:lnTo>
                    <a:pt x="76"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 name="Freeform 62">
              <a:extLst>
                <a:ext uri="{FF2B5EF4-FFF2-40B4-BE49-F238E27FC236}">
                  <a16:creationId xmlns:a16="http://schemas.microsoft.com/office/drawing/2014/main" id="{E2BA6FAC-BC0B-955C-76C2-7569276E7C26}"/>
                </a:ext>
              </a:extLst>
            </p:cNvPr>
            <p:cNvSpPr>
              <a:spLocks noEditPoints="1"/>
            </p:cNvSpPr>
            <p:nvPr/>
          </p:nvSpPr>
          <p:spPr bwMode="auto">
            <a:xfrm>
              <a:off x="43037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1"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 name="Rectangle 63">
              <a:extLst>
                <a:ext uri="{FF2B5EF4-FFF2-40B4-BE49-F238E27FC236}">
                  <a16:creationId xmlns:a16="http://schemas.microsoft.com/office/drawing/2014/main" id="{8B1668FC-ED11-4E5F-5CD7-B8AECBE72E88}"/>
                </a:ext>
              </a:extLst>
            </p:cNvPr>
            <p:cNvSpPr>
              <a:spLocks noChangeArrowheads="1"/>
            </p:cNvSpPr>
            <p:nvPr/>
          </p:nvSpPr>
          <p:spPr bwMode="auto">
            <a:xfrm>
              <a:off x="2271713" y="-269875"/>
              <a:ext cx="12700" cy="7731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 name="Oval 64">
              <a:extLst>
                <a:ext uri="{FF2B5EF4-FFF2-40B4-BE49-F238E27FC236}">
                  <a16:creationId xmlns:a16="http://schemas.microsoft.com/office/drawing/2014/main" id="{E764F59C-9348-969F-DC4C-91400D94748F}"/>
                </a:ext>
              </a:extLst>
            </p:cNvPr>
            <p:cNvSpPr>
              <a:spLocks noChangeArrowheads="1"/>
            </p:cNvSpPr>
            <p:nvPr/>
          </p:nvSpPr>
          <p:spPr bwMode="auto">
            <a:xfrm>
              <a:off x="911226" y="-279400"/>
              <a:ext cx="119063" cy="1206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8" name="Oval 65">
              <a:extLst>
                <a:ext uri="{FF2B5EF4-FFF2-40B4-BE49-F238E27FC236}">
                  <a16:creationId xmlns:a16="http://schemas.microsoft.com/office/drawing/2014/main" id="{0C6CC64C-557B-7855-41F2-B4CCE30CCF03}"/>
                </a:ext>
              </a:extLst>
            </p:cNvPr>
            <p:cNvSpPr>
              <a:spLocks noChangeArrowheads="1"/>
            </p:cNvSpPr>
            <p:nvPr/>
          </p:nvSpPr>
          <p:spPr bwMode="auto">
            <a:xfrm>
              <a:off x="752476" y="-269875"/>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9" name="Oval 66">
              <a:extLst>
                <a:ext uri="{FF2B5EF4-FFF2-40B4-BE49-F238E27FC236}">
                  <a16:creationId xmlns:a16="http://schemas.microsoft.com/office/drawing/2014/main" id="{6F43F3D1-B8CB-54F6-36F7-16314257D69B}"/>
                </a:ext>
              </a:extLst>
            </p:cNvPr>
            <p:cNvSpPr>
              <a:spLocks noChangeArrowheads="1"/>
            </p:cNvSpPr>
            <p:nvPr/>
          </p:nvSpPr>
          <p:spPr bwMode="auto">
            <a:xfrm>
              <a:off x="919163" y="-103188"/>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0" name="Oval 67">
              <a:extLst>
                <a:ext uri="{FF2B5EF4-FFF2-40B4-BE49-F238E27FC236}">
                  <a16:creationId xmlns:a16="http://schemas.microsoft.com/office/drawing/2014/main" id="{92E571BB-D352-2156-6D4A-C44BE8B1DEC3}"/>
                </a:ext>
              </a:extLst>
            </p:cNvPr>
            <p:cNvSpPr>
              <a:spLocks noChangeArrowheads="1"/>
            </p:cNvSpPr>
            <p:nvPr/>
          </p:nvSpPr>
          <p:spPr bwMode="auto">
            <a:xfrm>
              <a:off x="927101" y="53975"/>
              <a:ext cx="85725"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1" name="Oval 68">
              <a:extLst>
                <a:ext uri="{FF2B5EF4-FFF2-40B4-BE49-F238E27FC236}">
                  <a16:creationId xmlns:a16="http://schemas.microsoft.com/office/drawing/2014/main" id="{7A8957F8-68A4-3EE6-C67A-79E4C3B0E740}"/>
                </a:ext>
              </a:extLst>
            </p:cNvPr>
            <p:cNvSpPr>
              <a:spLocks noChangeArrowheads="1"/>
            </p:cNvSpPr>
            <p:nvPr/>
          </p:nvSpPr>
          <p:spPr bwMode="auto">
            <a:xfrm>
              <a:off x="760413" y="-95250"/>
              <a:ext cx="87313"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2" name="Oval 69">
              <a:extLst>
                <a:ext uri="{FF2B5EF4-FFF2-40B4-BE49-F238E27FC236}">
                  <a16:creationId xmlns:a16="http://schemas.microsoft.com/office/drawing/2014/main" id="{E37C8ED8-118C-127C-C8D8-93DB49103625}"/>
                </a:ext>
              </a:extLst>
            </p:cNvPr>
            <p:cNvSpPr>
              <a:spLocks noChangeArrowheads="1"/>
            </p:cNvSpPr>
            <p:nvPr/>
          </p:nvSpPr>
          <p:spPr bwMode="auto">
            <a:xfrm>
              <a:off x="611188" y="-261938"/>
              <a:ext cx="85725"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 name="TextBox 2">
            <a:extLst>
              <a:ext uri="{FF2B5EF4-FFF2-40B4-BE49-F238E27FC236}">
                <a16:creationId xmlns:a16="http://schemas.microsoft.com/office/drawing/2014/main" id="{BFFC5C2C-B337-3578-4DEF-5FA5EAEA706D}"/>
              </a:ext>
            </a:extLst>
          </p:cNvPr>
          <p:cNvSpPr txBox="1"/>
          <p:nvPr/>
        </p:nvSpPr>
        <p:spPr>
          <a:xfrm>
            <a:off x="1516830" y="6334188"/>
            <a:ext cx="5719046" cy="153888"/>
          </a:xfrm>
          <a:prstGeom prst="rect">
            <a:avLst/>
          </a:prstGeom>
          <a:noFill/>
        </p:spPr>
        <p:txBody>
          <a:bodyPr wrap="square" lIns="0" tIns="0" rIns="0" bIns="0" rtlCol="0">
            <a:spAutoFit/>
          </a:bodyPr>
          <a:lstStyle/>
          <a:p>
            <a:pPr algn="ctr"/>
            <a:r>
              <a:rPr lang="en-US" sz="1000" dirty="0">
                <a:solidFill>
                  <a:schemeClr val="bg1"/>
                </a:solidFill>
              </a:rPr>
              <a:t>Includes content supplied by Sales Benchmark Index; Copyright © Sales Benchmark Index, 2022</a:t>
            </a:r>
          </a:p>
        </p:txBody>
      </p:sp>
    </p:spTree>
    <p:extLst>
      <p:ext uri="{BB962C8B-B14F-4D97-AF65-F5344CB8AC3E}">
        <p14:creationId xmlns:p14="http://schemas.microsoft.com/office/powerpoint/2010/main" val="1390018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Title Slide dark blue bckgd">
    <p:bg>
      <p:bgPr>
        <a:solidFill>
          <a:schemeClr val="accent2"/>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64658552-6E07-9117-0CA9-3B60B698736B}"/>
              </a:ext>
            </a:extLst>
          </p:cNvPr>
          <p:cNvGraphicFramePr>
            <a:graphicFrameLocks noChangeAspect="1"/>
          </p:cNvGraphicFramePr>
          <p:nvPr>
            <p:custDataLst>
              <p:tags r:id="rId1"/>
            </p:custDataLst>
            <p:extLst>
              <p:ext uri="{D42A27DB-BD31-4B8C-83A1-F6EECF244321}">
                <p14:modId xmlns:p14="http://schemas.microsoft.com/office/powerpoint/2010/main" val="121670506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0" imgH="409" progId="TCLayout.ActiveDocument.1">
                  <p:embed/>
                </p:oleObj>
              </mc:Choice>
              <mc:Fallback>
                <p:oleObj name="think-cell Slide" r:id="rId3" imgW="410" imgH="409" progId="TCLayout.ActiveDocument.1">
                  <p:embed/>
                  <p:pic>
                    <p:nvPicPr>
                      <p:cNvPr id="4" name="Object 3" hidden="1">
                        <a:extLst>
                          <a:ext uri="{FF2B5EF4-FFF2-40B4-BE49-F238E27FC236}">
                            <a16:creationId xmlns:a16="http://schemas.microsoft.com/office/drawing/2014/main" id="{64658552-6E07-9117-0CA9-3B60B698736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9C5F5AEC-749C-44CA-94C1-9495903C3571}"/>
              </a:ext>
            </a:extLst>
          </p:cNvPr>
          <p:cNvSpPr>
            <a:spLocks noGrp="1"/>
          </p:cNvSpPr>
          <p:nvPr>
            <p:ph type="ctrTitle"/>
          </p:nvPr>
        </p:nvSpPr>
        <p:spPr>
          <a:xfrm>
            <a:off x="1516830" y="2523757"/>
            <a:ext cx="9139234" cy="664797"/>
          </a:xfrm>
        </p:spPr>
        <p:txBody>
          <a:bodyPr vert="horz" lIns="91440" tIns="91440" rIns="91440" bIns="91440" anchor="ctr">
            <a:noAutofit/>
          </a:bodyPr>
          <a:lstStyle>
            <a:lvl1pPr algn="l">
              <a:defRPr sz="3600">
                <a:solidFill>
                  <a:schemeClr val="bg1"/>
                </a:solidFill>
              </a:defRPr>
            </a:lvl1pPr>
          </a:lstStyle>
          <a:p>
            <a:r>
              <a:rPr lang="en-US"/>
              <a:t>Click to edit Master title style</a:t>
            </a:r>
            <a:endParaRPr lang="en-US" dirty="0"/>
          </a:p>
        </p:txBody>
      </p:sp>
      <p:sp>
        <p:nvSpPr>
          <p:cNvPr id="82" name="Text Placeholder 81">
            <a:extLst>
              <a:ext uri="{FF2B5EF4-FFF2-40B4-BE49-F238E27FC236}">
                <a16:creationId xmlns:a16="http://schemas.microsoft.com/office/drawing/2014/main" id="{B020BF28-FA10-43DE-B2FD-965A7D8594C0}"/>
              </a:ext>
            </a:extLst>
          </p:cNvPr>
          <p:cNvSpPr>
            <a:spLocks noGrp="1"/>
          </p:cNvSpPr>
          <p:nvPr>
            <p:ph type="body" sz="quarter" idx="13"/>
          </p:nvPr>
        </p:nvSpPr>
        <p:spPr>
          <a:xfrm>
            <a:off x="1520386" y="3998279"/>
            <a:ext cx="4586287" cy="323850"/>
          </a:xfrm>
        </p:spPr>
        <p:txBody>
          <a:bodyPr lIns="91440" tIns="91440" rIns="91440" bIns="91440" anchor="ctr"/>
          <a:lstStyle>
            <a:lvl1pPr>
              <a:defRPr b="0">
                <a:solidFill>
                  <a:schemeClr val="bg1"/>
                </a:solidFill>
              </a:defRPr>
            </a:lvl1pPr>
          </a:lstStyle>
          <a:p>
            <a:pPr lvl="0"/>
            <a:r>
              <a:rPr lang="en-US"/>
              <a:t>Click to edit Master text styles</a:t>
            </a:r>
          </a:p>
        </p:txBody>
      </p:sp>
      <p:sp>
        <p:nvSpPr>
          <p:cNvPr id="83" name="Subtitle 2">
            <a:extLst>
              <a:ext uri="{FF2B5EF4-FFF2-40B4-BE49-F238E27FC236}">
                <a16:creationId xmlns:a16="http://schemas.microsoft.com/office/drawing/2014/main" id="{CA420EE9-07D0-49A0-A796-E6EAA8EBDB96}"/>
              </a:ext>
            </a:extLst>
          </p:cNvPr>
          <p:cNvSpPr>
            <a:spLocks noGrp="1"/>
          </p:cNvSpPr>
          <p:nvPr>
            <p:ph type="subTitle" idx="1"/>
          </p:nvPr>
        </p:nvSpPr>
        <p:spPr>
          <a:xfrm>
            <a:off x="1516830" y="3444432"/>
            <a:ext cx="9139234" cy="297969"/>
          </a:xfrm>
        </p:spPr>
        <p:txBody>
          <a:bodyPr vert="horz" lIns="91440" tIns="91440" rIns="91440" bIns="91440" rtlCol="0" anchor="ctr">
            <a:noAutofit/>
          </a:bodyPr>
          <a:lstStyle>
            <a:lvl1pPr>
              <a:defRPr lang="en-US" sz="2200" b="0" dirty="0">
                <a:solidFill>
                  <a:schemeClr val="bg1"/>
                </a:solidFill>
              </a:defRPr>
            </a:lvl1pPr>
          </a:lstStyle>
          <a:p>
            <a:pPr lvl="0"/>
            <a:r>
              <a:rPr lang="en-US"/>
              <a:t>Click to edit Master subtitle style</a:t>
            </a:r>
            <a:endParaRPr lang="en-US" dirty="0"/>
          </a:p>
        </p:txBody>
      </p:sp>
      <p:grpSp>
        <p:nvGrpSpPr>
          <p:cNvPr id="148" name="Group 147">
            <a:extLst>
              <a:ext uri="{FF2B5EF4-FFF2-40B4-BE49-F238E27FC236}">
                <a16:creationId xmlns:a16="http://schemas.microsoft.com/office/drawing/2014/main" id="{AF47BE45-9A6B-F77A-A246-E9AD74AC3E05}"/>
              </a:ext>
            </a:extLst>
          </p:cNvPr>
          <p:cNvGrpSpPr>
            <a:grpSpLocks noChangeAspect="1"/>
          </p:cNvGrpSpPr>
          <p:nvPr/>
        </p:nvGrpSpPr>
        <p:grpSpPr>
          <a:xfrm>
            <a:off x="702214" y="780933"/>
            <a:ext cx="3494345" cy="745107"/>
            <a:chOff x="611188" y="-279400"/>
            <a:chExt cx="3767138" cy="803275"/>
          </a:xfrm>
          <a:solidFill>
            <a:schemeClr val="bg1"/>
          </a:solidFill>
        </p:grpSpPr>
        <p:sp>
          <p:nvSpPr>
            <p:cNvPr id="149" name="Freeform 5">
              <a:extLst>
                <a:ext uri="{FF2B5EF4-FFF2-40B4-BE49-F238E27FC236}">
                  <a16:creationId xmlns:a16="http://schemas.microsoft.com/office/drawing/2014/main" id="{5C5B487B-3C0A-CD7C-49B9-906DAA6B051C}"/>
                </a:ext>
              </a:extLst>
            </p:cNvPr>
            <p:cNvSpPr>
              <a:spLocks noEditPoints="1"/>
            </p:cNvSpPr>
            <p:nvPr/>
          </p:nvSpPr>
          <p:spPr bwMode="auto">
            <a:xfrm>
              <a:off x="1885951" y="438150"/>
              <a:ext cx="60325" cy="63500"/>
            </a:xfrm>
            <a:custGeom>
              <a:avLst/>
              <a:gdLst>
                <a:gd name="T0" fmla="*/ 36 w 73"/>
                <a:gd name="T1" fmla="*/ 0 h 78"/>
                <a:gd name="T2" fmla="*/ 10 w 73"/>
                <a:gd name="T3" fmla="*/ 10 h 78"/>
                <a:gd name="T4" fmla="*/ 0 w 73"/>
                <a:gd name="T5" fmla="*/ 39 h 78"/>
                <a:gd name="T6" fmla="*/ 10 w 73"/>
                <a:gd name="T7" fmla="*/ 67 h 78"/>
                <a:gd name="T8" fmla="*/ 36 w 73"/>
                <a:gd name="T9" fmla="*/ 78 h 78"/>
                <a:gd name="T10" fmla="*/ 63 w 73"/>
                <a:gd name="T11" fmla="*/ 67 h 78"/>
                <a:gd name="T12" fmla="*/ 73 w 73"/>
                <a:gd name="T13" fmla="*/ 39 h 78"/>
                <a:gd name="T14" fmla="*/ 63 w 73"/>
                <a:gd name="T15" fmla="*/ 10 h 78"/>
                <a:gd name="T16" fmla="*/ 36 w 73"/>
                <a:gd name="T17" fmla="*/ 0 h 78"/>
                <a:gd name="T18" fmla="*/ 52 w 73"/>
                <a:gd name="T19" fmla="*/ 59 h 78"/>
                <a:gd name="T20" fmla="*/ 36 w 73"/>
                <a:gd name="T21" fmla="*/ 66 h 78"/>
                <a:gd name="T22" fmla="*/ 20 w 73"/>
                <a:gd name="T23" fmla="*/ 59 h 78"/>
                <a:gd name="T24" fmla="*/ 15 w 73"/>
                <a:gd name="T25" fmla="*/ 39 h 78"/>
                <a:gd name="T26" fmla="*/ 21 w 73"/>
                <a:gd name="T27" fmla="*/ 19 h 78"/>
                <a:gd name="T28" fmla="*/ 36 w 73"/>
                <a:gd name="T29" fmla="*/ 11 h 78"/>
                <a:gd name="T30" fmla="*/ 52 w 73"/>
                <a:gd name="T31" fmla="*/ 19 h 78"/>
                <a:gd name="T32" fmla="*/ 58 w 73"/>
                <a:gd name="T33" fmla="*/ 39 h 78"/>
                <a:gd name="T34" fmla="*/ 52 w 73"/>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 h="78">
                  <a:moveTo>
                    <a:pt x="36" y="0"/>
                  </a:moveTo>
                  <a:cubicBezTo>
                    <a:pt x="25" y="0"/>
                    <a:pt x="17" y="3"/>
                    <a:pt x="10" y="10"/>
                  </a:cubicBezTo>
                  <a:cubicBezTo>
                    <a:pt x="3" y="17"/>
                    <a:pt x="0" y="27"/>
                    <a:pt x="0" y="39"/>
                  </a:cubicBezTo>
                  <a:cubicBezTo>
                    <a:pt x="0" y="51"/>
                    <a:pt x="3" y="60"/>
                    <a:pt x="10" y="67"/>
                  </a:cubicBezTo>
                  <a:cubicBezTo>
                    <a:pt x="17" y="74"/>
                    <a:pt x="25" y="78"/>
                    <a:pt x="36" y="78"/>
                  </a:cubicBezTo>
                  <a:cubicBezTo>
                    <a:pt x="47" y="78"/>
                    <a:pt x="56" y="74"/>
                    <a:pt x="63" y="67"/>
                  </a:cubicBezTo>
                  <a:cubicBezTo>
                    <a:pt x="69" y="60"/>
                    <a:pt x="73" y="51"/>
                    <a:pt x="73" y="39"/>
                  </a:cubicBezTo>
                  <a:cubicBezTo>
                    <a:pt x="73" y="27"/>
                    <a:pt x="69" y="17"/>
                    <a:pt x="63"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1" y="19"/>
                  </a:cubicBezTo>
                  <a:cubicBezTo>
                    <a:pt x="24" y="14"/>
                    <a:pt x="30" y="11"/>
                    <a:pt x="36" y="11"/>
                  </a:cubicBezTo>
                  <a:cubicBezTo>
                    <a:pt x="43" y="11"/>
                    <a:pt x="48" y="14"/>
                    <a:pt x="52" y="19"/>
                  </a:cubicBezTo>
                  <a:cubicBezTo>
                    <a:pt x="56" y="24"/>
                    <a:pt x="58" y="30"/>
                    <a:pt x="58" y="39"/>
                  </a:cubicBezTo>
                  <a:cubicBezTo>
                    <a:pt x="58" y="47"/>
                    <a:pt x="56" y="54"/>
                    <a:pt x="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 name="Freeform 6">
              <a:extLst>
                <a:ext uri="{FF2B5EF4-FFF2-40B4-BE49-F238E27FC236}">
                  <a16:creationId xmlns:a16="http://schemas.microsoft.com/office/drawing/2014/main" id="{FC002D50-1258-94CD-A4CA-8EF05842095A}"/>
                </a:ext>
              </a:extLst>
            </p:cNvPr>
            <p:cNvSpPr>
              <a:spLocks/>
            </p:cNvSpPr>
            <p:nvPr/>
          </p:nvSpPr>
          <p:spPr bwMode="auto">
            <a:xfrm>
              <a:off x="1152526" y="414338"/>
              <a:ext cx="74613" cy="87313"/>
            </a:xfrm>
            <a:custGeom>
              <a:avLst/>
              <a:gdLst>
                <a:gd name="T0" fmla="*/ 50 w 89"/>
                <a:gd name="T1" fmla="*/ 62 h 106"/>
                <a:gd name="T2" fmla="*/ 75 w 89"/>
                <a:gd name="T3" fmla="*/ 62 h 106"/>
                <a:gd name="T4" fmla="*/ 75 w 89"/>
                <a:gd name="T5" fmla="*/ 80 h 106"/>
                <a:gd name="T6" fmla="*/ 74 w 89"/>
                <a:gd name="T7" fmla="*/ 81 h 106"/>
                <a:gd name="T8" fmla="*/ 71 w 89"/>
                <a:gd name="T9" fmla="*/ 84 h 106"/>
                <a:gd name="T10" fmla="*/ 66 w 89"/>
                <a:gd name="T11" fmla="*/ 88 h 106"/>
                <a:gd name="T12" fmla="*/ 58 w 89"/>
                <a:gd name="T13" fmla="*/ 91 h 106"/>
                <a:gd name="T14" fmla="*/ 48 w 89"/>
                <a:gd name="T15" fmla="*/ 92 h 106"/>
                <a:gd name="T16" fmla="*/ 24 w 89"/>
                <a:gd name="T17" fmla="*/ 82 h 106"/>
                <a:gd name="T18" fmla="*/ 15 w 89"/>
                <a:gd name="T19" fmla="*/ 52 h 106"/>
                <a:gd name="T20" fmla="*/ 25 w 89"/>
                <a:gd name="T21" fmla="*/ 23 h 106"/>
                <a:gd name="T22" fmla="*/ 48 w 89"/>
                <a:gd name="T23" fmla="*/ 13 h 106"/>
                <a:gd name="T24" fmla="*/ 57 w 89"/>
                <a:gd name="T25" fmla="*/ 14 h 106"/>
                <a:gd name="T26" fmla="*/ 64 w 89"/>
                <a:gd name="T27" fmla="*/ 16 h 106"/>
                <a:gd name="T28" fmla="*/ 69 w 89"/>
                <a:gd name="T29" fmla="*/ 19 h 106"/>
                <a:gd name="T30" fmla="*/ 73 w 89"/>
                <a:gd name="T31" fmla="*/ 23 h 106"/>
                <a:gd name="T32" fmla="*/ 75 w 89"/>
                <a:gd name="T33" fmla="*/ 26 h 106"/>
                <a:gd name="T34" fmla="*/ 76 w 89"/>
                <a:gd name="T35" fmla="*/ 27 h 106"/>
                <a:gd name="T36" fmla="*/ 86 w 89"/>
                <a:gd name="T37" fmla="*/ 18 h 106"/>
                <a:gd name="T38" fmla="*/ 48 w 89"/>
                <a:gd name="T39" fmla="*/ 0 h 106"/>
                <a:gd name="T40" fmla="*/ 14 w 89"/>
                <a:gd name="T41" fmla="*/ 14 h 106"/>
                <a:gd name="T42" fmla="*/ 0 w 89"/>
                <a:gd name="T43" fmla="*/ 52 h 106"/>
                <a:gd name="T44" fmla="*/ 13 w 89"/>
                <a:gd name="T45" fmla="*/ 91 h 106"/>
                <a:gd name="T46" fmla="*/ 45 w 89"/>
                <a:gd name="T47" fmla="*/ 106 h 106"/>
                <a:gd name="T48" fmla="*/ 57 w 89"/>
                <a:gd name="T49" fmla="*/ 104 h 106"/>
                <a:gd name="T50" fmla="*/ 66 w 89"/>
                <a:gd name="T51" fmla="*/ 101 h 106"/>
                <a:gd name="T52" fmla="*/ 73 w 89"/>
                <a:gd name="T53" fmla="*/ 97 h 106"/>
                <a:gd name="T54" fmla="*/ 76 w 89"/>
                <a:gd name="T55" fmla="*/ 94 h 106"/>
                <a:gd name="T56" fmla="*/ 78 w 89"/>
                <a:gd name="T57" fmla="*/ 92 h 106"/>
                <a:gd name="T58" fmla="*/ 79 w 89"/>
                <a:gd name="T59" fmla="*/ 104 h 106"/>
                <a:gd name="T60" fmla="*/ 89 w 89"/>
                <a:gd name="T61" fmla="*/ 104 h 106"/>
                <a:gd name="T62" fmla="*/ 89 w 89"/>
                <a:gd name="T63" fmla="*/ 51 h 106"/>
                <a:gd name="T64" fmla="*/ 50 w 89"/>
                <a:gd name="T65" fmla="*/ 51 h 106"/>
                <a:gd name="T66" fmla="*/ 50 w 89"/>
                <a:gd name="T67" fmla="*/ 62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9" h="106">
                  <a:moveTo>
                    <a:pt x="50" y="62"/>
                  </a:moveTo>
                  <a:cubicBezTo>
                    <a:pt x="75" y="62"/>
                    <a:pt x="75" y="62"/>
                    <a:pt x="75" y="62"/>
                  </a:cubicBezTo>
                  <a:cubicBezTo>
                    <a:pt x="75" y="80"/>
                    <a:pt x="75" y="80"/>
                    <a:pt x="75" y="80"/>
                  </a:cubicBezTo>
                  <a:cubicBezTo>
                    <a:pt x="74" y="81"/>
                    <a:pt x="74" y="81"/>
                    <a:pt x="74" y="81"/>
                  </a:cubicBezTo>
                  <a:cubicBezTo>
                    <a:pt x="73" y="82"/>
                    <a:pt x="72" y="83"/>
                    <a:pt x="71" y="84"/>
                  </a:cubicBezTo>
                  <a:cubicBezTo>
                    <a:pt x="69" y="86"/>
                    <a:pt x="68" y="87"/>
                    <a:pt x="66" y="88"/>
                  </a:cubicBezTo>
                  <a:cubicBezTo>
                    <a:pt x="64" y="89"/>
                    <a:pt x="61" y="90"/>
                    <a:pt x="58" y="91"/>
                  </a:cubicBezTo>
                  <a:cubicBezTo>
                    <a:pt x="55" y="92"/>
                    <a:pt x="51" y="92"/>
                    <a:pt x="48" y="92"/>
                  </a:cubicBezTo>
                  <a:cubicBezTo>
                    <a:pt x="38" y="92"/>
                    <a:pt x="30" y="89"/>
                    <a:pt x="24" y="82"/>
                  </a:cubicBezTo>
                  <a:cubicBezTo>
                    <a:pt x="18" y="74"/>
                    <a:pt x="15" y="65"/>
                    <a:pt x="15" y="52"/>
                  </a:cubicBezTo>
                  <a:cubicBezTo>
                    <a:pt x="15" y="40"/>
                    <a:pt x="18" y="31"/>
                    <a:pt x="25" y="23"/>
                  </a:cubicBezTo>
                  <a:cubicBezTo>
                    <a:pt x="31" y="16"/>
                    <a:pt x="39" y="13"/>
                    <a:pt x="48" y="13"/>
                  </a:cubicBezTo>
                  <a:cubicBezTo>
                    <a:pt x="51" y="13"/>
                    <a:pt x="54" y="13"/>
                    <a:pt x="57" y="14"/>
                  </a:cubicBezTo>
                  <a:cubicBezTo>
                    <a:pt x="60" y="14"/>
                    <a:pt x="62" y="15"/>
                    <a:pt x="64" y="16"/>
                  </a:cubicBezTo>
                  <a:cubicBezTo>
                    <a:pt x="66" y="17"/>
                    <a:pt x="67" y="18"/>
                    <a:pt x="69" y="19"/>
                  </a:cubicBezTo>
                  <a:cubicBezTo>
                    <a:pt x="71" y="21"/>
                    <a:pt x="72" y="22"/>
                    <a:pt x="73" y="23"/>
                  </a:cubicBezTo>
                  <a:cubicBezTo>
                    <a:pt x="74" y="24"/>
                    <a:pt x="74" y="25"/>
                    <a:pt x="75" y="26"/>
                  </a:cubicBezTo>
                  <a:cubicBezTo>
                    <a:pt x="76" y="27"/>
                    <a:pt x="76" y="27"/>
                    <a:pt x="76" y="27"/>
                  </a:cubicBezTo>
                  <a:cubicBezTo>
                    <a:pt x="86" y="18"/>
                    <a:pt x="86" y="18"/>
                    <a:pt x="86" y="18"/>
                  </a:cubicBezTo>
                  <a:cubicBezTo>
                    <a:pt x="77" y="6"/>
                    <a:pt x="64" y="0"/>
                    <a:pt x="48" y="0"/>
                  </a:cubicBezTo>
                  <a:cubicBezTo>
                    <a:pt x="35" y="0"/>
                    <a:pt x="23" y="4"/>
                    <a:pt x="14" y="14"/>
                  </a:cubicBezTo>
                  <a:cubicBezTo>
                    <a:pt x="4" y="24"/>
                    <a:pt x="0" y="36"/>
                    <a:pt x="0" y="52"/>
                  </a:cubicBezTo>
                  <a:cubicBezTo>
                    <a:pt x="0" y="69"/>
                    <a:pt x="4" y="82"/>
                    <a:pt x="13" y="91"/>
                  </a:cubicBezTo>
                  <a:cubicBezTo>
                    <a:pt x="21" y="101"/>
                    <a:pt x="32" y="106"/>
                    <a:pt x="45" y="106"/>
                  </a:cubicBezTo>
                  <a:cubicBezTo>
                    <a:pt x="50" y="106"/>
                    <a:pt x="54" y="105"/>
                    <a:pt x="57" y="104"/>
                  </a:cubicBezTo>
                  <a:cubicBezTo>
                    <a:pt x="61" y="103"/>
                    <a:pt x="64" y="102"/>
                    <a:pt x="66" y="101"/>
                  </a:cubicBezTo>
                  <a:cubicBezTo>
                    <a:pt x="69" y="100"/>
                    <a:pt x="71" y="99"/>
                    <a:pt x="73" y="97"/>
                  </a:cubicBezTo>
                  <a:cubicBezTo>
                    <a:pt x="75" y="95"/>
                    <a:pt x="76" y="94"/>
                    <a:pt x="76" y="94"/>
                  </a:cubicBezTo>
                  <a:cubicBezTo>
                    <a:pt x="77" y="93"/>
                    <a:pt x="77" y="93"/>
                    <a:pt x="78" y="92"/>
                  </a:cubicBezTo>
                  <a:cubicBezTo>
                    <a:pt x="79" y="104"/>
                    <a:pt x="79" y="104"/>
                    <a:pt x="79" y="104"/>
                  </a:cubicBezTo>
                  <a:cubicBezTo>
                    <a:pt x="89" y="104"/>
                    <a:pt x="89" y="104"/>
                    <a:pt x="89" y="104"/>
                  </a:cubicBezTo>
                  <a:cubicBezTo>
                    <a:pt x="89" y="51"/>
                    <a:pt x="89" y="51"/>
                    <a:pt x="89" y="51"/>
                  </a:cubicBezTo>
                  <a:cubicBezTo>
                    <a:pt x="50" y="51"/>
                    <a:pt x="50" y="51"/>
                    <a:pt x="50" y="51"/>
                  </a:cubicBezTo>
                  <a:lnTo>
                    <a:pt x="50" y="6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1" name="Freeform 7">
              <a:extLst>
                <a:ext uri="{FF2B5EF4-FFF2-40B4-BE49-F238E27FC236}">
                  <a16:creationId xmlns:a16="http://schemas.microsoft.com/office/drawing/2014/main" id="{5E276722-5197-B412-82F4-CAE376DBBFED}"/>
                </a:ext>
              </a:extLst>
            </p:cNvPr>
            <p:cNvSpPr>
              <a:spLocks/>
            </p:cNvSpPr>
            <p:nvPr/>
          </p:nvSpPr>
          <p:spPr bwMode="auto">
            <a:xfrm>
              <a:off x="1246188" y="436563"/>
              <a:ext cx="34925" cy="63500"/>
            </a:xfrm>
            <a:custGeom>
              <a:avLst/>
              <a:gdLst>
                <a:gd name="T0" fmla="*/ 23 w 43"/>
                <a:gd name="T1" fmla="*/ 5 h 77"/>
                <a:gd name="T2" fmla="*/ 14 w 43"/>
                <a:gd name="T3" fmla="*/ 17 h 77"/>
                <a:gd name="T4" fmla="*/ 13 w 43"/>
                <a:gd name="T5" fmla="*/ 2 h 77"/>
                <a:gd name="T6" fmla="*/ 0 w 43"/>
                <a:gd name="T7" fmla="*/ 2 h 77"/>
                <a:gd name="T8" fmla="*/ 0 w 43"/>
                <a:gd name="T9" fmla="*/ 77 h 77"/>
                <a:gd name="T10" fmla="*/ 14 w 43"/>
                <a:gd name="T11" fmla="*/ 77 h 77"/>
                <a:gd name="T12" fmla="*/ 14 w 43"/>
                <a:gd name="T13" fmla="*/ 35 h 77"/>
                <a:gd name="T14" fmla="*/ 24 w 43"/>
                <a:gd name="T15" fmla="*/ 18 h 77"/>
                <a:gd name="T16" fmla="*/ 35 w 43"/>
                <a:gd name="T17" fmla="*/ 14 h 77"/>
                <a:gd name="T18" fmla="*/ 41 w 43"/>
                <a:gd name="T19" fmla="*/ 15 h 77"/>
                <a:gd name="T20" fmla="*/ 43 w 43"/>
                <a:gd name="T21" fmla="*/ 1 h 77"/>
                <a:gd name="T22" fmla="*/ 37 w 43"/>
                <a:gd name="T23" fmla="*/ 0 h 77"/>
                <a:gd name="T24" fmla="*/ 23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3" y="5"/>
                  </a:moveTo>
                  <a:cubicBezTo>
                    <a:pt x="19" y="8"/>
                    <a:pt x="16" y="12"/>
                    <a:pt x="14" y="17"/>
                  </a:cubicBezTo>
                  <a:cubicBezTo>
                    <a:pt x="13" y="2"/>
                    <a:pt x="13" y="2"/>
                    <a:pt x="13" y="2"/>
                  </a:cubicBezTo>
                  <a:cubicBezTo>
                    <a:pt x="0" y="2"/>
                    <a:pt x="0" y="2"/>
                    <a:pt x="0" y="2"/>
                  </a:cubicBezTo>
                  <a:cubicBezTo>
                    <a:pt x="0" y="77"/>
                    <a:pt x="0" y="77"/>
                    <a:pt x="0" y="77"/>
                  </a:cubicBezTo>
                  <a:cubicBezTo>
                    <a:pt x="14" y="77"/>
                    <a:pt x="14" y="77"/>
                    <a:pt x="14" y="77"/>
                  </a:cubicBezTo>
                  <a:cubicBezTo>
                    <a:pt x="14" y="35"/>
                    <a:pt x="14" y="35"/>
                    <a:pt x="14" y="35"/>
                  </a:cubicBezTo>
                  <a:cubicBezTo>
                    <a:pt x="15" y="27"/>
                    <a:pt x="19" y="22"/>
                    <a:pt x="24" y="18"/>
                  </a:cubicBezTo>
                  <a:cubicBezTo>
                    <a:pt x="28" y="16"/>
                    <a:pt x="31" y="14"/>
                    <a:pt x="35" y="14"/>
                  </a:cubicBezTo>
                  <a:cubicBezTo>
                    <a:pt x="37" y="14"/>
                    <a:pt x="39" y="15"/>
                    <a:pt x="41" y="15"/>
                  </a:cubicBezTo>
                  <a:cubicBezTo>
                    <a:pt x="43" y="1"/>
                    <a:pt x="43" y="1"/>
                    <a:pt x="43" y="1"/>
                  </a:cubicBezTo>
                  <a:cubicBezTo>
                    <a:pt x="37" y="0"/>
                    <a:pt x="37" y="0"/>
                    <a:pt x="37" y="0"/>
                  </a:cubicBezTo>
                  <a:cubicBezTo>
                    <a:pt x="32" y="0"/>
                    <a:pt x="27" y="2"/>
                    <a:pt x="23"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 name="Freeform 8">
              <a:extLst>
                <a:ext uri="{FF2B5EF4-FFF2-40B4-BE49-F238E27FC236}">
                  <a16:creationId xmlns:a16="http://schemas.microsoft.com/office/drawing/2014/main" id="{030C0CC0-0956-B1B0-70A8-800FA865F98A}"/>
                </a:ext>
              </a:extLst>
            </p:cNvPr>
            <p:cNvSpPr>
              <a:spLocks noEditPoints="1"/>
            </p:cNvSpPr>
            <p:nvPr/>
          </p:nvSpPr>
          <p:spPr bwMode="auto">
            <a:xfrm>
              <a:off x="1284288" y="438150"/>
              <a:ext cx="60325" cy="63500"/>
            </a:xfrm>
            <a:custGeom>
              <a:avLst/>
              <a:gdLst>
                <a:gd name="T0" fmla="*/ 36 w 72"/>
                <a:gd name="T1" fmla="*/ 0 h 78"/>
                <a:gd name="T2" fmla="*/ 10 w 72"/>
                <a:gd name="T3" fmla="*/ 10 h 78"/>
                <a:gd name="T4" fmla="*/ 0 w 72"/>
                <a:gd name="T5" fmla="*/ 39 h 78"/>
                <a:gd name="T6" fmla="*/ 10 w 72"/>
                <a:gd name="T7" fmla="*/ 67 h 78"/>
                <a:gd name="T8" fmla="*/ 36 w 72"/>
                <a:gd name="T9" fmla="*/ 78 h 78"/>
                <a:gd name="T10" fmla="*/ 62 w 72"/>
                <a:gd name="T11" fmla="*/ 67 h 78"/>
                <a:gd name="T12" fmla="*/ 72 w 72"/>
                <a:gd name="T13" fmla="*/ 39 h 78"/>
                <a:gd name="T14" fmla="*/ 62 w 72"/>
                <a:gd name="T15" fmla="*/ 10 h 78"/>
                <a:gd name="T16" fmla="*/ 36 w 72"/>
                <a:gd name="T17" fmla="*/ 0 h 78"/>
                <a:gd name="T18" fmla="*/ 52 w 72"/>
                <a:gd name="T19" fmla="*/ 59 h 78"/>
                <a:gd name="T20" fmla="*/ 36 w 72"/>
                <a:gd name="T21" fmla="*/ 66 h 78"/>
                <a:gd name="T22" fmla="*/ 20 w 72"/>
                <a:gd name="T23" fmla="*/ 59 h 78"/>
                <a:gd name="T24" fmla="*/ 15 w 72"/>
                <a:gd name="T25" fmla="*/ 39 h 78"/>
                <a:gd name="T26" fmla="*/ 20 w 72"/>
                <a:gd name="T27" fmla="*/ 19 h 78"/>
                <a:gd name="T28" fmla="*/ 36 w 72"/>
                <a:gd name="T29" fmla="*/ 11 h 78"/>
                <a:gd name="T30" fmla="*/ 52 w 72"/>
                <a:gd name="T31" fmla="*/ 19 h 78"/>
                <a:gd name="T32" fmla="*/ 57 w 72"/>
                <a:gd name="T33" fmla="*/ 39 h 78"/>
                <a:gd name="T34" fmla="*/ 52 w 72"/>
                <a:gd name="T35"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78">
                  <a:moveTo>
                    <a:pt x="36" y="0"/>
                  </a:moveTo>
                  <a:cubicBezTo>
                    <a:pt x="25" y="0"/>
                    <a:pt x="16" y="3"/>
                    <a:pt x="10" y="10"/>
                  </a:cubicBezTo>
                  <a:cubicBezTo>
                    <a:pt x="3" y="17"/>
                    <a:pt x="0" y="27"/>
                    <a:pt x="0" y="39"/>
                  </a:cubicBezTo>
                  <a:cubicBezTo>
                    <a:pt x="0" y="51"/>
                    <a:pt x="3" y="60"/>
                    <a:pt x="10" y="67"/>
                  </a:cubicBezTo>
                  <a:cubicBezTo>
                    <a:pt x="16" y="74"/>
                    <a:pt x="25" y="78"/>
                    <a:pt x="36" y="78"/>
                  </a:cubicBezTo>
                  <a:cubicBezTo>
                    <a:pt x="47" y="78"/>
                    <a:pt x="56" y="74"/>
                    <a:pt x="62" y="67"/>
                  </a:cubicBezTo>
                  <a:cubicBezTo>
                    <a:pt x="69" y="60"/>
                    <a:pt x="72" y="51"/>
                    <a:pt x="72" y="39"/>
                  </a:cubicBezTo>
                  <a:cubicBezTo>
                    <a:pt x="72" y="27"/>
                    <a:pt x="69" y="17"/>
                    <a:pt x="62" y="10"/>
                  </a:cubicBezTo>
                  <a:cubicBezTo>
                    <a:pt x="56" y="3"/>
                    <a:pt x="47" y="0"/>
                    <a:pt x="36" y="0"/>
                  </a:cubicBezTo>
                  <a:close/>
                  <a:moveTo>
                    <a:pt x="52" y="59"/>
                  </a:moveTo>
                  <a:cubicBezTo>
                    <a:pt x="48" y="64"/>
                    <a:pt x="43" y="66"/>
                    <a:pt x="36" y="66"/>
                  </a:cubicBezTo>
                  <a:cubicBezTo>
                    <a:pt x="29" y="66"/>
                    <a:pt x="24" y="64"/>
                    <a:pt x="20" y="59"/>
                  </a:cubicBezTo>
                  <a:cubicBezTo>
                    <a:pt x="17" y="54"/>
                    <a:pt x="15" y="47"/>
                    <a:pt x="15" y="39"/>
                  </a:cubicBezTo>
                  <a:cubicBezTo>
                    <a:pt x="15" y="30"/>
                    <a:pt x="17" y="24"/>
                    <a:pt x="20" y="19"/>
                  </a:cubicBezTo>
                  <a:cubicBezTo>
                    <a:pt x="24" y="14"/>
                    <a:pt x="29" y="11"/>
                    <a:pt x="36" y="11"/>
                  </a:cubicBezTo>
                  <a:cubicBezTo>
                    <a:pt x="43" y="11"/>
                    <a:pt x="48" y="14"/>
                    <a:pt x="52" y="19"/>
                  </a:cubicBezTo>
                  <a:cubicBezTo>
                    <a:pt x="56" y="24"/>
                    <a:pt x="57" y="30"/>
                    <a:pt x="57" y="39"/>
                  </a:cubicBezTo>
                  <a:cubicBezTo>
                    <a:pt x="57" y="47"/>
                    <a:pt x="56" y="54"/>
                    <a:pt x="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 name="Freeform 9">
              <a:extLst>
                <a:ext uri="{FF2B5EF4-FFF2-40B4-BE49-F238E27FC236}">
                  <a16:creationId xmlns:a16="http://schemas.microsoft.com/office/drawing/2014/main" id="{88BAE485-97CC-07B4-6CBC-75F7EB1F86CD}"/>
                </a:ext>
              </a:extLst>
            </p:cNvPr>
            <p:cNvSpPr>
              <a:spLocks/>
            </p:cNvSpPr>
            <p:nvPr/>
          </p:nvSpPr>
          <p:spPr bwMode="auto">
            <a:xfrm>
              <a:off x="1350963" y="438150"/>
              <a:ext cx="90488" cy="61913"/>
            </a:xfrm>
            <a:custGeom>
              <a:avLst/>
              <a:gdLst>
                <a:gd name="T0" fmla="*/ 41 w 57"/>
                <a:gd name="T1" fmla="*/ 31 h 39"/>
                <a:gd name="T2" fmla="*/ 32 w 57"/>
                <a:gd name="T3" fmla="*/ 0 h 39"/>
                <a:gd name="T4" fmla="*/ 24 w 57"/>
                <a:gd name="T5" fmla="*/ 0 h 39"/>
                <a:gd name="T6" fmla="*/ 16 w 57"/>
                <a:gd name="T7" fmla="*/ 31 h 39"/>
                <a:gd name="T8" fmla="*/ 8 w 57"/>
                <a:gd name="T9" fmla="*/ 0 h 39"/>
                <a:gd name="T10" fmla="*/ 0 w 57"/>
                <a:gd name="T11" fmla="*/ 0 h 39"/>
                <a:gd name="T12" fmla="*/ 12 w 57"/>
                <a:gd name="T13" fmla="*/ 39 h 39"/>
                <a:gd name="T14" fmla="*/ 20 w 57"/>
                <a:gd name="T15" fmla="*/ 39 h 39"/>
                <a:gd name="T16" fmla="*/ 28 w 57"/>
                <a:gd name="T17" fmla="*/ 9 h 39"/>
                <a:gd name="T18" fmla="*/ 37 w 57"/>
                <a:gd name="T19" fmla="*/ 39 h 39"/>
                <a:gd name="T20" fmla="*/ 45 w 57"/>
                <a:gd name="T21" fmla="*/ 39 h 39"/>
                <a:gd name="T22" fmla="*/ 57 w 57"/>
                <a:gd name="T23" fmla="*/ 0 h 39"/>
                <a:gd name="T24" fmla="*/ 49 w 57"/>
                <a:gd name="T25" fmla="*/ 0 h 39"/>
                <a:gd name="T26" fmla="*/ 41 w 57"/>
                <a:gd name="T27" fmla="*/ 3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7" h="39">
                  <a:moveTo>
                    <a:pt x="41" y="31"/>
                  </a:moveTo>
                  <a:lnTo>
                    <a:pt x="32" y="0"/>
                  </a:lnTo>
                  <a:lnTo>
                    <a:pt x="24" y="0"/>
                  </a:lnTo>
                  <a:lnTo>
                    <a:pt x="16" y="31"/>
                  </a:lnTo>
                  <a:lnTo>
                    <a:pt x="8" y="0"/>
                  </a:lnTo>
                  <a:lnTo>
                    <a:pt x="0" y="0"/>
                  </a:lnTo>
                  <a:lnTo>
                    <a:pt x="12" y="39"/>
                  </a:lnTo>
                  <a:lnTo>
                    <a:pt x="20" y="39"/>
                  </a:lnTo>
                  <a:lnTo>
                    <a:pt x="28" y="9"/>
                  </a:lnTo>
                  <a:lnTo>
                    <a:pt x="37" y="39"/>
                  </a:lnTo>
                  <a:lnTo>
                    <a:pt x="45" y="39"/>
                  </a:lnTo>
                  <a:lnTo>
                    <a:pt x="57" y="0"/>
                  </a:lnTo>
                  <a:lnTo>
                    <a:pt x="49" y="0"/>
                  </a:lnTo>
                  <a:lnTo>
                    <a:pt x="41" y="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 name="Freeform 10">
              <a:extLst>
                <a:ext uri="{FF2B5EF4-FFF2-40B4-BE49-F238E27FC236}">
                  <a16:creationId xmlns:a16="http://schemas.microsoft.com/office/drawing/2014/main" id="{E0EE8424-6820-BE0B-2C64-487E7DD59BC7}"/>
                </a:ext>
              </a:extLst>
            </p:cNvPr>
            <p:cNvSpPr>
              <a:spLocks/>
            </p:cNvSpPr>
            <p:nvPr/>
          </p:nvSpPr>
          <p:spPr bwMode="auto">
            <a:xfrm>
              <a:off x="1446213" y="422275"/>
              <a:ext cx="38100" cy="79375"/>
            </a:xfrm>
            <a:custGeom>
              <a:avLst/>
              <a:gdLst>
                <a:gd name="T0" fmla="*/ 26 w 46"/>
                <a:gd name="T1" fmla="*/ 0 h 97"/>
                <a:gd name="T2" fmla="*/ 13 w 46"/>
                <a:gd name="T3" fmla="*/ 0 h 97"/>
                <a:gd name="T4" fmla="*/ 11 w 46"/>
                <a:gd name="T5" fmla="*/ 20 h 97"/>
                <a:gd name="T6" fmla="*/ 0 w 46"/>
                <a:gd name="T7" fmla="*/ 20 h 97"/>
                <a:gd name="T8" fmla="*/ 0 w 46"/>
                <a:gd name="T9" fmla="*/ 31 h 97"/>
                <a:gd name="T10" fmla="*/ 11 w 46"/>
                <a:gd name="T11" fmla="*/ 31 h 97"/>
                <a:gd name="T12" fmla="*/ 11 w 46"/>
                <a:gd name="T13" fmla="*/ 72 h 97"/>
                <a:gd name="T14" fmla="*/ 16 w 46"/>
                <a:gd name="T15" fmla="*/ 91 h 97"/>
                <a:gd name="T16" fmla="*/ 32 w 46"/>
                <a:gd name="T17" fmla="*/ 97 h 97"/>
                <a:gd name="T18" fmla="*/ 46 w 46"/>
                <a:gd name="T19" fmla="*/ 95 h 97"/>
                <a:gd name="T20" fmla="*/ 44 w 46"/>
                <a:gd name="T21" fmla="*/ 84 h 97"/>
                <a:gd name="T22" fmla="*/ 36 w 46"/>
                <a:gd name="T23" fmla="*/ 85 h 97"/>
                <a:gd name="T24" fmla="*/ 28 w 46"/>
                <a:gd name="T25" fmla="*/ 82 h 97"/>
                <a:gd name="T26" fmla="*/ 26 w 46"/>
                <a:gd name="T27" fmla="*/ 70 h 97"/>
                <a:gd name="T28" fmla="*/ 26 w 46"/>
                <a:gd name="T29" fmla="*/ 31 h 97"/>
                <a:gd name="T30" fmla="*/ 46 w 46"/>
                <a:gd name="T31" fmla="*/ 31 h 97"/>
                <a:gd name="T32" fmla="*/ 46 w 46"/>
                <a:gd name="T33" fmla="*/ 20 h 97"/>
                <a:gd name="T34" fmla="*/ 26 w 46"/>
                <a:gd name="T35" fmla="*/ 20 h 97"/>
                <a:gd name="T36" fmla="*/ 26 w 46"/>
                <a:gd name="T37"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6" h="97">
                  <a:moveTo>
                    <a:pt x="26" y="0"/>
                  </a:moveTo>
                  <a:cubicBezTo>
                    <a:pt x="13" y="0"/>
                    <a:pt x="13" y="0"/>
                    <a:pt x="13" y="0"/>
                  </a:cubicBezTo>
                  <a:cubicBezTo>
                    <a:pt x="11" y="20"/>
                    <a:pt x="11" y="20"/>
                    <a:pt x="11" y="20"/>
                  </a:cubicBezTo>
                  <a:cubicBezTo>
                    <a:pt x="0" y="20"/>
                    <a:pt x="0" y="20"/>
                    <a:pt x="0" y="20"/>
                  </a:cubicBezTo>
                  <a:cubicBezTo>
                    <a:pt x="0" y="31"/>
                    <a:pt x="0" y="31"/>
                    <a:pt x="0" y="31"/>
                  </a:cubicBezTo>
                  <a:cubicBezTo>
                    <a:pt x="11" y="31"/>
                    <a:pt x="11" y="31"/>
                    <a:pt x="11" y="31"/>
                  </a:cubicBezTo>
                  <a:cubicBezTo>
                    <a:pt x="11" y="72"/>
                    <a:pt x="11" y="72"/>
                    <a:pt x="11" y="72"/>
                  </a:cubicBezTo>
                  <a:cubicBezTo>
                    <a:pt x="11" y="81"/>
                    <a:pt x="13" y="88"/>
                    <a:pt x="16" y="91"/>
                  </a:cubicBezTo>
                  <a:cubicBezTo>
                    <a:pt x="20" y="95"/>
                    <a:pt x="25" y="97"/>
                    <a:pt x="32" y="97"/>
                  </a:cubicBezTo>
                  <a:cubicBezTo>
                    <a:pt x="38" y="97"/>
                    <a:pt x="42" y="96"/>
                    <a:pt x="46" y="95"/>
                  </a:cubicBezTo>
                  <a:cubicBezTo>
                    <a:pt x="44" y="84"/>
                    <a:pt x="44" y="84"/>
                    <a:pt x="44" y="84"/>
                  </a:cubicBezTo>
                  <a:cubicBezTo>
                    <a:pt x="42" y="85"/>
                    <a:pt x="39" y="85"/>
                    <a:pt x="36" y="85"/>
                  </a:cubicBezTo>
                  <a:cubicBezTo>
                    <a:pt x="33" y="85"/>
                    <a:pt x="30" y="84"/>
                    <a:pt x="28" y="82"/>
                  </a:cubicBezTo>
                  <a:cubicBezTo>
                    <a:pt x="27" y="80"/>
                    <a:pt x="26" y="76"/>
                    <a:pt x="26" y="70"/>
                  </a:cubicBezTo>
                  <a:cubicBezTo>
                    <a:pt x="26" y="31"/>
                    <a:pt x="26" y="31"/>
                    <a:pt x="26" y="31"/>
                  </a:cubicBezTo>
                  <a:cubicBezTo>
                    <a:pt x="46" y="31"/>
                    <a:pt x="46" y="31"/>
                    <a:pt x="46" y="31"/>
                  </a:cubicBezTo>
                  <a:cubicBezTo>
                    <a:pt x="46" y="20"/>
                    <a:pt x="46" y="20"/>
                    <a:pt x="46" y="20"/>
                  </a:cubicBezTo>
                  <a:cubicBezTo>
                    <a:pt x="26" y="20"/>
                    <a:pt x="26" y="20"/>
                    <a:pt x="26" y="20"/>
                  </a:cubicBezTo>
                  <a:lnTo>
                    <a:pt x="2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5" name="Freeform 11">
              <a:extLst>
                <a:ext uri="{FF2B5EF4-FFF2-40B4-BE49-F238E27FC236}">
                  <a16:creationId xmlns:a16="http://schemas.microsoft.com/office/drawing/2014/main" id="{493BFF13-D216-7236-ADB3-513803D7A451}"/>
                </a:ext>
              </a:extLst>
            </p:cNvPr>
            <p:cNvSpPr>
              <a:spLocks/>
            </p:cNvSpPr>
            <p:nvPr/>
          </p:nvSpPr>
          <p:spPr bwMode="auto">
            <a:xfrm>
              <a:off x="1497013" y="412750"/>
              <a:ext cx="52388" cy="87313"/>
            </a:xfrm>
            <a:custGeom>
              <a:avLst/>
              <a:gdLst>
                <a:gd name="T0" fmla="*/ 39 w 64"/>
                <a:gd name="T1" fmla="*/ 30 h 106"/>
                <a:gd name="T2" fmla="*/ 14 w 64"/>
                <a:gd name="T3" fmla="*/ 45 h 106"/>
                <a:gd name="T4" fmla="*/ 14 w 64"/>
                <a:gd name="T5" fmla="*/ 0 h 106"/>
                <a:gd name="T6" fmla="*/ 0 w 64"/>
                <a:gd name="T7" fmla="*/ 0 h 106"/>
                <a:gd name="T8" fmla="*/ 0 w 64"/>
                <a:gd name="T9" fmla="*/ 106 h 106"/>
                <a:gd name="T10" fmla="*/ 14 w 64"/>
                <a:gd name="T11" fmla="*/ 106 h 106"/>
                <a:gd name="T12" fmla="*/ 14 w 64"/>
                <a:gd name="T13" fmla="*/ 62 h 106"/>
                <a:gd name="T14" fmla="*/ 21 w 64"/>
                <a:gd name="T15" fmla="*/ 49 h 106"/>
                <a:gd name="T16" fmla="*/ 34 w 64"/>
                <a:gd name="T17" fmla="*/ 42 h 106"/>
                <a:gd name="T18" fmla="*/ 46 w 64"/>
                <a:gd name="T19" fmla="*/ 47 h 106"/>
                <a:gd name="T20" fmla="*/ 49 w 64"/>
                <a:gd name="T21" fmla="*/ 62 h 106"/>
                <a:gd name="T22" fmla="*/ 49 w 64"/>
                <a:gd name="T23" fmla="*/ 106 h 106"/>
                <a:gd name="T24" fmla="*/ 64 w 64"/>
                <a:gd name="T25" fmla="*/ 106 h 106"/>
                <a:gd name="T26" fmla="*/ 64 w 64"/>
                <a:gd name="T27" fmla="*/ 58 h 106"/>
                <a:gd name="T28" fmla="*/ 57 w 64"/>
                <a:gd name="T29" fmla="*/ 37 h 106"/>
                <a:gd name="T30" fmla="*/ 39 w 64"/>
                <a:gd name="T31" fmla="*/ 3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4" h="106">
                  <a:moveTo>
                    <a:pt x="39" y="30"/>
                  </a:moveTo>
                  <a:cubicBezTo>
                    <a:pt x="29" y="30"/>
                    <a:pt x="20" y="35"/>
                    <a:pt x="14" y="45"/>
                  </a:cubicBezTo>
                  <a:cubicBezTo>
                    <a:pt x="14" y="0"/>
                    <a:pt x="14" y="0"/>
                    <a:pt x="14" y="0"/>
                  </a:cubicBezTo>
                  <a:cubicBezTo>
                    <a:pt x="0" y="0"/>
                    <a:pt x="0" y="0"/>
                    <a:pt x="0" y="0"/>
                  </a:cubicBezTo>
                  <a:cubicBezTo>
                    <a:pt x="0" y="106"/>
                    <a:pt x="0" y="106"/>
                    <a:pt x="0" y="106"/>
                  </a:cubicBezTo>
                  <a:cubicBezTo>
                    <a:pt x="14" y="106"/>
                    <a:pt x="14" y="106"/>
                    <a:pt x="14" y="106"/>
                  </a:cubicBezTo>
                  <a:cubicBezTo>
                    <a:pt x="14" y="62"/>
                    <a:pt x="14" y="62"/>
                    <a:pt x="14" y="62"/>
                  </a:cubicBezTo>
                  <a:cubicBezTo>
                    <a:pt x="15" y="57"/>
                    <a:pt x="17" y="53"/>
                    <a:pt x="21" y="49"/>
                  </a:cubicBezTo>
                  <a:cubicBezTo>
                    <a:pt x="25" y="44"/>
                    <a:pt x="29" y="42"/>
                    <a:pt x="34" y="42"/>
                  </a:cubicBezTo>
                  <a:cubicBezTo>
                    <a:pt x="40" y="42"/>
                    <a:pt x="44" y="44"/>
                    <a:pt x="46" y="47"/>
                  </a:cubicBezTo>
                  <a:cubicBezTo>
                    <a:pt x="48" y="50"/>
                    <a:pt x="49" y="55"/>
                    <a:pt x="49" y="62"/>
                  </a:cubicBezTo>
                  <a:cubicBezTo>
                    <a:pt x="49" y="106"/>
                    <a:pt x="49" y="106"/>
                    <a:pt x="49" y="106"/>
                  </a:cubicBezTo>
                  <a:cubicBezTo>
                    <a:pt x="64" y="106"/>
                    <a:pt x="64" y="106"/>
                    <a:pt x="64" y="106"/>
                  </a:cubicBezTo>
                  <a:cubicBezTo>
                    <a:pt x="64" y="58"/>
                    <a:pt x="64" y="58"/>
                    <a:pt x="64" y="58"/>
                  </a:cubicBezTo>
                  <a:cubicBezTo>
                    <a:pt x="64" y="48"/>
                    <a:pt x="62" y="41"/>
                    <a:pt x="57" y="37"/>
                  </a:cubicBezTo>
                  <a:cubicBezTo>
                    <a:pt x="53" y="32"/>
                    <a:pt x="47" y="30"/>
                    <a:pt x="39"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 name="Freeform 12">
              <a:extLst>
                <a:ext uri="{FF2B5EF4-FFF2-40B4-BE49-F238E27FC236}">
                  <a16:creationId xmlns:a16="http://schemas.microsoft.com/office/drawing/2014/main" id="{A2FBFC85-5630-8BC3-A583-1DEC58BBCCA5}"/>
                </a:ext>
              </a:extLst>
            </p:cNvPr>
            <p:cNvSpPr>
              <a:spLocks noEditPoints="1"/>
            </p:cNvSpPr>
            <p:nvPr/>
          </p:nvSpPr>
          <p:spPr bwMode="auto">
            <a:xfrm>
              <a:off x="1581151" y="415925"/>
              <a:ext cx="77788" cy="84138"/>
            </a:xfrm>
            <a:custGeom>
              <a:avLst/>
              <a:gdLst>
                <a:gd name="T0" fmla="*/ 20 w 49"/>
                <a:gd name="T1" fmla="*/ 0 h 53"/>
                <a:gd name="T2" fmla="*/ 0 w 49"/>
                <a:gd name="T3" fmla="*/ 53 h 53"/>
                <a:gd name="T4" fmla="*/ 8 w 49"/>
                <a:gd name="T5" fmla="*/ 53 h 53"/>
                <a:gd name="T6" fmla="*/ 13 w 49"/>
                <a:gd name="T7" fmla="*/ 40 h 53"/>
                <a:gd name="T8" fmla="*/ 36 w 49"/>
                <a:gd name="T9" fmla="*/ 40 h 53"/>
                <a:gd name="T10" fmla="*/ 40 w 49"/>
                <a:gd name="T11" fmla="*/ 53 h 53"/>
                <a:gd name="T12" fmla="*/ 49 w 49"/>
                <a:gd name="T13" fmla="*/ 53 h 53"/>
                <a:gd name="T14" fmla="*/ 29 w 49"/>
                <a:gd name="T15" fmla="*/ 0 h 53"/>
                <a:gd name="T16" fmla="*/ 20 w 49"/>
                <a:gd name="T17" fmla="*/ 0 h 53"/>
                <a:gd name="T18" fmla="*/ 15 w 49"/>
                <a:gd name="T19" fmla="*/ 34 h 53"/>
                <a:gd name="T20" fmla="*/ 24 w 49"/>
                <a:gd name="T21" fmla="*/ 7 h 53"/>
                <a:gd name="T22" fmla="*/ 34 w 49"/>
                <a:gd name="T23" fmla="*/ 34 h 53"/>
                <a:gd name="T24" fmla="*/ 15 w 49"/>
                <a:gd name="T25" fmla="*/ 34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3">
                  <a:moveTo>
                    <a:pt x="20" y="0"/>
                  </a:moveTo>
                  <a:lnTo>
                    <a:pt x="0" y="53"/>
                  </a:lnTo>
                  <a:lnTo>
                    <a:pt x="8" y="53"/>
                  </a:lnTo>
                  <a:lnTo>
                    <a:pt x="13" y="40"/>
                  </a:lnTo>
                  <a:lnTo>
                    <a:pt x="36" y="40"/>
                  </a:lnTo>
                  <a:lnTo>
                    <a:pt x="40" y="53"/>
                  </a:lnTo>
                  <a:lnTo>
                    <a:pt x="49" y="53"/>
                  </a:lnTo>
                  <a:lnTo>
                    <a:pt x="29" y="0"/>
                  </a:lnTo>
                  <a:lnTo>
                    <a:pt x="20" y="0"/>
                  </a:lnTo>
                  <a:close/>
                  <a:moveTo>
                    <a:pt x="15" y="34"/>
                  </a:moveTo>
                  <a:lnTo>
                    <a:pt x="24" y="7"/>
                  </a:lnTo>
                  <a:lnTo>
                    <a:pt x="34" y="34"/>
                  </a:lnTo>
                  <a:lnTo>
                    <a:pt x="15" y="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 name="Freeform 14">
              <a:extLst>
                <a:ext uri="{FF2B5EF4-FFF2-40B4-BE49-F238E27FC236}">
                  <a16:creationId xmlns:a16="http://schemas.microsoft.com/office/drawing/2014/main" id="{FF83A1F9-4D22-902B-230C-EA48637DF2D8}"/>
                </a:ext>
              </a:extLst>
            </p:cNvPr>
            <p:cNvSpPr>
              <a:spLocks noEditPoints="1"/>
            </p:cNvSpPr>
            <p:nvPr/>
          </p:nvSpPr>
          <p:spPr bwMode="auto">
            <a:xfrm>
              <a:off x="1663701" y="412750"/>
              <a:ext cx="58738" cy="88900"/>
            </a:xfrm>
            <a:custGeom>
              <a:avLst/>
              <a:gdLst>
                <a:gd name="T0" fmla="*/ 57 w 71"/>
                <a:gd name="T1" fmla="*/ 43 h 108"/>
                <a:gd name="T2" fmla="*/ 55 w 71"/>
                <a:gd name="T3" fmla="*/ 40 h 108"/>
                <a:gd name="T4" fmla="*/ 51 w 71"/>
                <a:gd name="T5" fmla="*/ 36 h 108"/>
                <a:gd name="T6" fmla="*/ 43 w 71"/>
                <a:gd name="T7" fmla="*/ 31 h 108"/>
                <a:gd name="T8" fmla="*/ 33 w 71"/>
                <a:gd name="T9" fmla="*/ 30 h 108"/>
                <a:gd name="T10" fmla="*/ 9 w 71"/>
                <a:gd name="T11" fmla="*/ 41 h 108"/>
                <a:gd name="T12" fmla="*/ 0 w 71"/>
                <a:gd name="T13" fmla="*/ 69 h 108"/>
                <a:gd name="T14" fmla="*/ 8 w 71"/>
                <a:gd name="T15" fmla="*/ 97 h 108"/>
                <a:gd name="T16" fmla="*/ 32 w 71"/>
                <a:gd name="T17" fmla="*/ 108 h 108"/>
                <a:gd name="T18" fmla="*/ 37 w 71"/>
                <a:gd name="T19" fmla="*/ 107 h 108"/>
                <a:gd name="T20" fmla="*/ 42 w 71"/>
                <a:gd name="T21" fmla="*/ 106 h 108"/>
                <a:gd name="T22" fmla="*/ 46 w 71"/>
                <a:gd name="T23" fmla="*/ 104 h 108"/>
                <a:gd name="T24" fmla="*/ 49 w 71"/>
                <a:gd name="T25" fmla="*/ 103 h 108"/>
                <a:gd name="T26" fmla="*/ 52 w 71"/>
                <a:gd name="T27" fmla="*/ 100 h 108"/>
                <a:gd name="T28" fmla="*/ 54 w 71"/>
                <a:gd name="T29" fmla="*/ 98 h 108"/>
                <a:gd name="T30" fmla="*/ 55 w 71"/>
                <a:gd name="T31" fmla="*/ 97 h 108"/>
                <a:gd name="T32" fmla="*/ 56 w 71"/>
                <a:gd name="T33" fmla="*/ 95 h 108"/>
                <a:gd name="T34" fmla="*/ 57 w 71"/>
                <a:gd name="T35" fmla="*/ 95 h 108"/>
                <a:gd name="T36" fmla="*/ 59 w 71"/>
                <a:gd name="T37" fmla="*/ 106 h 108"/>
                <a:gd name="T38" fmla="*/ 71 w 71"/>
                <a:gd name="T39" fmla="*/ 106 h 108"/>
                <a:gd name="T40" fmla="*/ 71 w 71"/>
                <a:gd name="T41" fmla="*/ 0 h 108"/>
                <a:gd name="T42" fmla="*/ 57 w 71"/>
                <a:gd name="T43" fmla="*/ 0 h 108"/>
                <a:gd name="T44" fmla="*/ 57 w 71"/>
                <a:gd name="T45" fmla="*/ 43 h 108"/>
                <a:gd name="T46" fmla="*/ 51 w 71"/>
                <a:gd name="T47" fmla="*/ 88 h 108"/>
                <a:gd name="T48" fmla="*/ 36 w 71"/>
                <a:gd name="T49" fmla="*/ 96 h 108"/>
                <a:gd name="T50" fmla="*/ 20 w 71"/>
                <a:gd name="T51" fmla="*/ 88 h 108"/>
                <a:gd name="T52" fmla="*/ 15 w 71"/>
                <a:gd name="T53" fmla="*/ 68 h 108"/>
                <a:gd name="T54" fmla="*/ 21 w 71"/>
                <a:gd name="T55" fmla="*/ 49 h 108"/>
                <a:gd name="T56" fmla="*/ 36 w 71"/>
                <a:gd name="T57" fmla="*/ 41 h 108"/>
                <a:gd name="T58" fmla="*/ 51 w 71"/>
                <a:gd name="T59" fmla="*/ 49 h 108"/>
                <a:gd name="T60" fmla="*/ 57 w 71"/>
                <a:gd name="T61" fmla="*/ 68 h 108"/>
                <a:gd name="T62" fmla="*/ 51 w 71"/>
                <a:gd name="T63" fmla="*/ 8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1" h="108">
                  <a:moveTo>
                    <a:pt x="57" y="43"/>
                  </a:moveTo>
                  <a:cubicBezTo>
                    <a:pt x="56" y="42"/>
                    <a:pt x="56" y="41"/>
                    <a:pt x="55" y="40"/>
                  </a:cubicBezTo>
                  <a:cubicBezTo>
                    <a:pt x="54" y="39"/>
                    <a:pt x="53" y="38"/>
                    <a:pt x="51" y="36"/>
                  </a:cubicBezTo>
                  <a:cubicBezTo>
                    <a:pt x="49" y="34"/>
                    <a:pt x="46" y="33"/>
                    <a:pt x="43" y="31"/>
                  </a:cubicBezTo>
                  <a:cubicBezTo>
                    <a:pt x="40" y="30"/>
                    <a:pt x="37" y="30"/>
                    <a:pt x="33" y="30"/>
                  </a:cubicBezTo>
                  <a:cubicBezTo>
                    <a:pt x="23" y="30"/>
                    <a:pt x="15" y="33"/>
                    <a:pt x="9" y="41"/>
                  </a:cubicBezTo>
                  <a:cubicBezTo>
                    <a:pt x="3" y="48"/>
                    <a:pt x="0" y="57"/>
                    <a:pt x="0" y="69"/>
                  </a:cubicBezTo>
                  <a:cubicBezTo>
                    <a:pt x="0" y="80"/>
                    <a:pt x="3" y="90"/>
                    <a:pt x="8" y="97"/>
                  </a:cubicBezTo>
                  <a:cubicBezTo>
                    <a:pt x="14" y="104"/>
                    <a:pt x="22" y="108"/>
                    <a:pt x="32" y="108"/>
                  </a:cubicBezTo>
                  <a:cubicBezTo>
                    <a:pt x="34" y="108"/>
                    <a:pt x="35" y="108"/>
                    <a:pt x="37" y="107"/>
                  </a:cubicBezTo>
                  <a:cubicBezTo>
                    <a:pt x="39" y="107"/>
                    <a:pt x="41" y="107"/>
                    <a:pt x="42" y="106"/>
                  </a:cubicBezTo>
                  <a:cubicBezTo>
                    <a:pt x="43" y="106"/>
                    <a:pt x="45" y="105"/>
                    <a:pt x="46" y="104"/>
                  </a:cubicBezTo>
                  <a:cubicBezTo>
                    <a:pt x="47" y="104"/>
                    <a:pt x="48" y="103"/>
                    <a:pt x="49" y="103"/>
                  </a:cubicBezTo>
                  <a:cubicBezTo>
                    <a:pt x="50" y="102"/>
                    <a:pt x="51" y="101"/>
                    <a:pt x="52" y="100"/>
                  </a:cubicBezTo>
                  <a:cubicBezTo>
                    <a:pt x="53" y="100"/>
                    <a:pt x="53" y="99"/>
                    <a:pt x="54" y="98"/>
                  </a:cubicBezTo>
                  <a:cubicBezTo>
                    <a:pt x="54" y="98"/>
                    <a:pt x="55" y="97"/>
                    <a:pt x="55" y="97"/>
                  </a:cubicBezTo>
                  <a:cubicBezTo>
                    <a:pt x="56" y="96"/>
                    <a:pt x="56" y="96"/>
                    <a:pt x="56" y="95"/>
                  </a:cubicBezTo>
                  <a:cubicBezTo>
                    <a:pt x="57" y="95"/>
                    <a:pt x="57" y="95"/>
                    <a:pt x="57" y="95"/>
                  </a:cubicBezTo>
                  <a:cubicBezTo>
                    <a:pt x="59" y="106"/>
                    <a:pt x="59" y="106"/>
                    <a:pt x="59" y="106"/>
                  </a:cubicBezTo>
                  <a:cubicBezTo>
                    <a:pt x="71" y="106"/>
                    <a:pt x="71" y="106"/>
                    <a:pt x="71" y="106"/>
                  </a:cubicBezTo>
                  <a:cubicBezTo>
                    <a:pt x="71" y="0"/>
                    <a:pt x="71" y="0"/>
                    <a:pt x="71" y="0"/>
                  </a:cubicBezTo>
                  <a:cubicBezTo>
                    <a:pt x="57" y="0"/>
                    <a:pt x="57" y="0"/>
                    <a:pt x="57" y="0"/>
                  </a:cubicBezTo>
                  <a:lnTo>
                    <a:pt x="57" y="43"/>
                  </a:lnTo>
                  <a:close/>
                  <a:moveTo>
                    <a:pt x="51" y="88"/>
                  </a:moveTo>
                  <a:cubicBezTo>
                    <a:pt x="47" y="93"/>
                    <a:pt x="42" y="96"/>
                    <a:pt x="36" y="96"/>
                  </a:cubicBezTo>
                  <a:cubicBezTo>
                    <a:pt x="29" y="96"/>
                    <a:pt x="24" y="93"/>
                    <a:pt x="20" y="88"/>
                  </a:cubicBezTo>
                  <a:cubicBezTo>
                    <a:pt x="17" y="83"/>
                    <a:pt x="15" y="76"/>
                    <a:pt x="15" y="68"/>
                  </a:cubicBezTo>
                  <a:cubicBezTo>
                    <a:pt x="15" y="61"/>
                    <a:pt x="17" y="54"/>
                    <a:pt x="21" y="49"/>
                  </a:cubicBezTo>
                  <a:cubicBezTo>
                    <a:pt x="25" y="44"/>
                    <a:pt x="30" y="41"/>
                    <a:pt x="36" y="41"/>
                  </a:cubicBezTo>
                  <a:cubicBezTo>
                    <a:pt x="43" y="41"/>
                    <a:pt x="48" y="44"/>
                    <a:pt x="51" y="49"/>
                  </a:cubicBezTo>
                  <a:cubicBezTo>
                    <a:pt x="55" y="54"/>
                    <a:pt x="57" y="61"/>
                    <a:pt x="57" y="68"/>
                  </a:cubicBezTo>
                  <a:cubicBezTo>
                    <a:pt x="57" y="76"/>
                    <a:pt x="55" y="83"/>
                    <a:pt x="51" y="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 name="Freeform 15">
              <a:extLst>
                <a:ext uri="{FF2B5EF4-FFF2-40B4-BE49-F238E27FC236}">
                  <a16:creationId xmlns:a16="http://schemas.microsoft.com/office/drawing/2014/main" id="{B67964F5-8081-A3D8-089C-A081B2E521A9}"/>
                </a:ext>
              </a:extLst>
            </p:cNvPr>
            <p:cNvSpPr>
              <a:spLocks/>
            </p:cNvSpPr>
            <p:nvPr/>
          </p:nvSpPr>
          <p:spPr bwMode="auto">
            <a:xfrm>
              <a:off x="1733551" y="438150"/>
              <a:ext cx="60325" cy="61913"/>
            </a:xfrm>
            <a:custGeom>
              <a:avLst/>
              <a:gdLst>
                <a:gd name="T0" fmla="*/ 18 w 38"/>
                <a:gd name="T1" fmla="*/ 32 h 39"/>
                <a:gd name="T2" fmla="*/ 8 w 38"/>
                <a:gd name="T3" fmla="*/ 0 h 39"/>
                <a:gd name="T4" fmla="*/ 0 w 38"/>
                <a:gd name="T5" fmla="*/ 0 h 39"/>
                <a:gd name="T6" fmla="*/ 15 w 38"/>
                <a:gd name="T7" fmla="*/ 39 h 39"/>
                <a:gd name="T8" fmla="*/ 23 w 38"/>
                <a:gd name="T9" fmla="*/ 39 h 39"/>
                <a:gd name="T10" fmla="*/ 38 w 38"/>
                <a:gd name="T11" fmla="*/ 0 h 39"/>
                <a:gd name="T12" fmla="*/ 29 w 38"/>
                <a:gd name="T13" fmla="*/ 0 h 39"/>
                <a:gd name="T14" fmla="*/ 18 w 38"/>
                <a:gd name="T15" fmla="*/ 32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39">
                  <a:moveTo>
                    <a:pt x="18" y="32"/>
                  </a:moveTo>
                  <a:lnTo>
                    <a:pt x="8" y="0"/>
                  </a:lnTo>
                  <a:lnTo>
                    <a:pt x="0" y="0"/>
                  </a:lnTo>
                  <a:lnTo>
                    <a:pt x="15" y="39"/>
                  </a:lnTo>
                  <a:lnTo>
                    <a:pt x="23" y="39"/>
                  </a:lnTo>
                  <a:lnTo>
                    <a:pt x="38" y="0"/>
                  </a:lnTo>
                  <a:lnTo>
                    <a:pt x="29" y="0"/>
                  </a:lnTo>
                  <a:lnTo>
                    <a:pt x="18"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9" name="Freeform 16">
              <a:extLst>
                <a:ext uri="{FF2B5EF4-FFF2-40B4-BE49-F238E27FC236}">
                  <a16:creationId xmlns:a16="http://schemas.microsoft.com/office/drawing/2014/main" id="{C73E25E4-139B-A180-CBFD-59414A4BD238}"/>
                </a:ext>
              </a:extLst>
            </p:cNvPr>
            <p:cNvSpPr>
              <a:spLocks/>
            </p:cNvSpPr>
            <p:nvPr/>
          </p:nvSpPr>
          <p:spPr bwMode="auto">
            <a:xfrm>
              <a:off x="1801813" y="411163"/>
              <a:ext cx="15875" cy="14288"/>
            </a:xfrm>
            <a:custGeom>
              <a:avLst/>
              <a:gdLst>
                <a:gd name="T0" fmla="*/ 10 w 19"/>
                <a:gd name="T1" fmla="*/ 0 h 18"/>
                <a:gd name="T2" fmla="*/ 3 w 19"/>
                <a:gd name="T3" fmla="*/ 2 h 18"/>
                <a:gd name="T4" fmla="*/ 0 w 19"/>
                <a:gd name="T5" fmla="*/ 9 h 18"/>
                <a:gd name="T6" fmla="*/ 3 w 19"/>
                <a:gd name="T7" fmla="*/ 16 h 18"/>
                <a:gd name="T8" fmla="*/ 10 w 19"/>
                <a:gd name="T9" fmla="*/ 18 h 18"/>
                <a:gd name="T10" fmla="*/ 17 w 19"/>
                <a:gd name="T11" fmla="*/ 16 h 18"/>
                <a:gd name="T12" fmla="*/ 19 w 19"/>
                <a:gd name="T13" fmla="*/ 9 h 18"/>
                <a:gd name="T14" fmla="*/ 17 w 19"/>
                <a:gd name="T15" fmla="*/ 2 h 18"/>
                <a:gd name="T16" fmla="*/ 10 w 19"/>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8">
                  <a:moveTo>
                    <a:pt x="10" y="0"/>
                  </a:moveTo>
                  <a:cubicBezTo>
                    <a:pt x="7" y="0"/>
                    <a:pt x="5" y="1"/>
                    <a:pt x="3" y="2"/>
                  </a:cubicBezTo>
                  <a:cubicBezTo>
                    <a:pt x="1" y="4"/>
                    <a:pt x="0" y="7"/>
                    <a:pt x="0" y="9"/>
                  </a:cubicBezTo>
                  <a:cubicBezTo>
                    <a:pt x="0" y="12"/>
                    <a:pt x="1" y="14"/>
                    <a:pt x="3" y="16"/>
                  </a:cubicBezTo>
                  <a:cubicBezTo>
                    <a:pt x="5" y="17"/>
                    <a:pt x="7" y="18"/>
                    <a:pt x="10" y="18"/>
                  </a:cubicBezTo>
                  <a:cubicBezTo>
                    <a:pt x="13" y="18"/>
                    <a:pt x="15" y="17"/>
                    <a:pt x="17" y="16"/>
                  </a:cubicBezTo>
                  <a:cubicBezTo>
                    <a:pt x="18" y="14"/>
                    <a:pt x="19" y="12"/>
                    <a:pt x="19" y="9"/>
                  </a:cubicBezTo>
                  <a:cubicBezTo>
                    <a:pt x="19" y="6"/>
                    <a:pt x="18" y="4"/>
                    <a:pt x="17" y="2"/>
                  </a:cubicBezTo>
                  <a:cubicBezTo>
                    <a:pt x="15" y="1"/>
                    <a:pt x="12" y="0"/>
                    <a:pt x="1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 name="Rectangle 17">
              <a:extLst>
                <a:ext uri="{FF2B5EF4-FFF2-40B4-BE49-F238E27FC236}">
                  <a16:creationId xmlns:a16="http://schemas.microsoft.com/office/drawing/2014/main" id="{7B6F8562-C3CB-5305-FB0B-63FF8D97092D}"/>
                </a:ext>
              </a:extLst>
            </p:cNvPr>
            <p:cNvSpPr>
              <a:spLocks noChangeArrowheads="1"/>
            </p:cNvSpPr>
            <p:nvPr/>
          </p:nvSpPr>
          <p:spPr bwMode="auto">
            <a:xfrm>
              <a:off x="1804988" y="438150"/>
              <a:ext cx="11113" cy="619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 name="Freeform 18">
              <a:extLst>
                <a:ext uri="{FF2B5EF4-FFF2-40B4-BE49-F238E27FC236}">
                  <a16:creationId xmlns:a16="http://schemas.microsoft.com/office/drawing/2014/main" id="{AAAB2CA3-ACC4-BAB9-7B09-8D2F882AE852}"/>
                </a:ext>
              </a:extLst>
            </p:cNvPr>
            <p:cNvSpPr>
              <a:spLocks/>
            </p:cNvSpPr>
            <p:nvPr/>
          </p:nvSpPr>
          <p:spPr bwMode="auto">
            <a:xfrm>
              <a:off x="1828801" y="436563"/>
              <a:ext cx="47625" cy="65088"/>
            </a:xfrm>
            <a:custGeom>
              <a:avLst/>
              <a:gdLst>
                <a:gd name="T0" fmla="*/ 44 w 59"/>
                <a:gd name="T1" fmla="*/ 36 h 79"/>
                <a:gd name="T2" fmla="*/ 37 w 59"/>
                <a:gd name="T3" fmla="*/ 34 h 79"/>
                <a:gd name="T4" fmla="*/ 30 w 59"/>
                <a:gd name="T5" fmla="*/ 31 h 79"/>
                <a:gd name="T6" fmla="*/ 24 w 59"/>
                <a:gd name="T7" fmla="*/ 29 h 79"/>
                <a:gd name="T8" fmla="*/ 20 w 59"/>
                <a:gd name="T9" fmla="*/ 26 h 79"/>
                <a:gd name="T10" fmla="*/ 18 w 59"/>
                <a:gd name="T11" fmla="*/ 21 h 79"/>
                <a:gd name="T12" fmla="*/ 22 w 59"/>
                <a:gd name="T13" fmla="*/ 14 h 79"/>
                <a:gd name="T14" fmla="*/ 32 w 59"/>
                <a:gd name="T15" fmla="*/ 12 h 79"/>
                <a:gd name="T16" fmla="*/ 52 w 59"/>
                <a:gd name="T17" fmla="*/ 20 h 79"/>
                <a:gd name="T18" fmla="*/ 58 w 59"/>
                <a:gd name="T19" fmla="*/ 10 h 79"/>
                <a:gd name="T20" fmla="*/ 55 w 59"/>
                <a:gd name="T21" fmla="*/ 8 h 79"/>
                <a:gd name="T22" fmla="*/ 46 w 59"/>
                <a:gd name="T23" fmla="*/ 3 h 79"/>
                <a:gd name="T24" fmla="*/ 32 w 59"/>
                <a:gd name="T25" fmla="*/ 0 h 79"/>
                <a:gd name="T26" fmla="*/ 12 w 59"/>
                <a:gd name="T27" fmla="*/ 7 h 79"/>
                <a:gd name="T28" fmla="*/ 4 w 59"/>
                <a:gd name="T29" fmla="*/ 23 h 79"/>
                <a:gd name="T30" fmla="*/ 6 w 59"/>
                <a:gd name="T31" fmla="*/ 31 h 79"/>
                <a:gd name="T32" fmla="*/ 11 w 59"/>
                <a:gd name="T33" fmla="*/ 37 h 79"/>
                <a:gd name="T34" fmla="*/ 15 w 59"/>
                <a:gd name="T35" fmla="*/ 40 h 79"/>
                <a:gd name="T36" fmla="*/ 19 w 59"/>
                <a:gd name="T37" fmla="*/ 42 h 79"/>
                <a:gd name="T38" fmla="*/ 23 w 59"/>
                <a:gd name="T39" fmla="*/ 44 h 79"/>
                <a:gd name="T40" fmla="*/ 29 w 59"/>
                <a:gd name="T41" fmla="*/ 45 h 79"/>
                <a:gd name="T42" fmla="*/ 33 w 59"/>
                <a:gd name="T43" fmla="*/ 47 h 79"/>
                <a:gd name="T44" fmla="*/ 38 w 59"/>
                <a:gd name="T45" fmla="*/ 49 h 79"/>
                <a:gd name="T46" fmla="*/ 42 w 59"/>
                <a:gd name="T47" fmla="*/ 52 h 79"/>
                <a:gd name="T48" fmla="*/ 45 w 59"/>
                <a:gd name="T49" fmla="*/ 57 h 79"/>
                <a:gd name="T50" fmla="*/ 41 w 59"/>
                <a:gd name="T51" fmla="*/ 65 h 79"/>
                <a:gd name="T52" fmla="*/ 30 w 59"/>
                <a:gd name="T53" fmla="*/ 67 h 79"/>
                <a:gd name="T54" fmla="*/ 18 w 59"/>
                <a:gd name="T55" fmla="*/ 64 h 79"/>
                <a:gd name="T56" fmla="*/ 8 w 59"/>
                <a:gd name="T57" fmla="*/ 57 h 79"/>
                <a:gd name="T58" fmla="*/ 0 w 59"/>
                <a:gd name="T59" fmla="*/ 66 h 79"/>
                <a:gd name="T60" fmla="*/ 12 w 59"/>
                <a:gd name="T61" fmla="*/ 74 h 79"/>
                <a:gd name="T62" fmla="*/ 30 w 59"/>
                <a:gd name="T63" fmla="*/ 79 h 79"/>
                <a:gd name="T64" fmla="*/ 52 w 59"/>
                <a:gd name="T65" fmla="*/ 72 h 79"/>
                <a:gd name="T66" fmla="*/ 59 w 59"/>
                <a:gd name="T67" fmla="*/ 55 h 79"/>
                <a:gd name="T68" fmla="*/ 44 w 59"/>
                <a:gd name="T69" fmla="*/ 36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9" h="79">
                  <a:moveTo>
                    <a:pt x="44" y="36"/>
                  </a:moveTo>
                  <a:cubicBezTo>
                    <a:pt x="43" y="36"/>
                    <a:pt x="41" y="35"/>
                    <a:pt x="37" y="34"/>
                  </a:cubicBezTo>
                  <a:cubicBezTo>
                    <a:pt x="34" y="33"/>
                    <a:pt x="31" y="32"/>
                    <a:pt x="30" y="31"/>
                  </a:cubicBezTo>
                  <a:cubicBezTo>
                    <a:pt x="27" y="30"/>
                    <a:pt x="25" y="30"/>
                    <a:pt x="24" y="29"/>
                  </a:cubicBezTo>
                  <a:cubicBezTo>
                    <a:pt x="23" y="29"/>
                    <a:pt x="22" y="28"/>
                    <a:pt x="20" y="26"/>
                  </a:cubicBezTo>
                  <a:cubicBezTo>
                    <a:pt x="19" y="25"/>
                    <a:pt x="18" y="23"/>
                    <a:pt x="18" y="21"/>
                  </a:cubicBezTo>
                  <a:cubicBezTo>
                    <a:pt x="18" y="18"/>
                    <a:pt x="19" y="15"/>
                    <a:pt x="22" y="14"/>
                  </a:cubicBezTo>
                  <a:cubicBezTo>
                    <a:pt x="24" y="12"/>
                    <a:pt x="28" y="12"/>
                    <a:pt x="32" y="12"/>
                  </a:cubicBezTo>
                  <a:cubicBezTo>
                    <a:pt x="39" y="12"/>
                    <a:pt x="46" y="14"/>
                    <a:pt x="52" y="20"/>
                  </a:cubicBezTo>
                  <a:cubicBezTo>
                    <a:pt x="58" y="10"/>
                    <a:pt x="58" y="10"/>
                    <a:pt x="58" y="10"/>
                  </a:cubicBezTo>
                  <a:cubicBezTo>
                    <a:pt x="58" y="10"/>
                    <a:pt x="57" y="9"/>
                    <a:pt x="55" y="8"/>
                  </a:cubicBezTo>
                  <a:cubicBezTo>
                    <a:pt x="53" y="6"/>
                    <a:pt x="50" y="5"/>
                    <a:pt x="46" y="3"/>
                  </a:cubicBezTo>
                  <a:cubicBezTo>
                    <a:pt x="41" y="1"/>
                    <a:pt x="37" y="0"/>
                    <a:pt x="32" y="0"/>
                  </a:cubicBezTo>
                  <a:cubicBezTo>
                    <a:pt x="23" y="0"/>
                    <a:pt x="17" y="3"/>
                    <a:pt x="12" y="7"/>
                  </a:cubicBezTo>
                  <a:cubicBezTo>
                    <a:pt x="7" y="11"/>
                    <a:pt x="4" y="16"/>
                    <a:pt x="4" y="23"/>
                  </a:cubicBezTo>
                  <a:cubicBezTo>
                    <a:pt x="4" y="26"/>
                    <a:pt x="5" y="29"/>
                    <a:pt x="6" y="31"/>
                  </a:cubicBezTo>
                  <a:cubicBezTo>
                    <a:pt x="7" y="33"/>
                    <a:pt x="8" y="35"/>
                    <a:pt x="11" y="37"/>
                  </a:cubicBezTo>
                  <a:cubicBezTo>
                    <a:pt x="13" y="39"/>
                    <a:pt x="14" y="40"/>
                    <a:pt x="15" y="40"/>
                  </a:cubicBezTo>
                  <a:cubicBezTo>
                    <a:pt x="16" y="41"/>
                    <a:pt x="18" y="41"/>
                    <a:pt x="19" y="42"/>
                  </a:cubicBezTo>
                  <a:cubicBezTo>
                    <a:pt x="20" y="43"/>
                    <a:pt x="22" y="43"/>
                    <a:pt x="23" y="44"/>
                  </a:cubicBezTo>
                  <a:cubicBezTo>
                    <a:pt x="25" y="44"/>
                    <a:pt x="27" y="45"/>
                    <a:pt x="29" y="45"/>
                  </a:cubicBezTo>
                  <a:cubicBezTo>
                    <a:pt x="31" y="46"/>
                    <a:pt x="32" y="47"/>
                    <a:pt x="33" y="47"/>
                  </a:cubicBezTo>
                  <a:cubicBezTo>
                    <a:pt x="35" y="48"/>
                    <a:pt x="37" y="48"/>
                    <a:pt x="38" y="49"/>
                  </a:cubicBezTo>
                  <a:cubicBezTo>
                    <a:pt x="39" y="49"/>
                    <a:pt x="41" y="50"/>
                    <a:pt x="42" y="52"/>
                  </a:cubicBezTo>
                  <a:cubicBezTo>
                    <a:pt x="44" y="53"/>
                    <a:pt x="45" y="55"/>
                    <a:pt x="45" y="57"/>
                  </a:cubicBezTo>
                  <a:cubicBezTo>
                    <a:pt x="45" y="61"/>
                    <a:pt x="44" y="63"/>
                    <a:pt x="41" y="65"/>
                  </a:cubicBezTo>
                  <a:cubicBezTo>
                    <a:pt x="38" y="66"/>
                    <a:pt x="35" y="67"/>
                    <a:pt x="30" y="67"/>
                  </a:cubicBezTo>
                  <a:cubicBezTo>
                    <a:pt x="26" y="67"/>
                    <a:pt x="22" y="66"/>
                    <a:pt x="18" y="64"/>
                  </a:cubicBezTo>
                  <a:cubicBezTo>
                    <a:pt x="14" y="62"/>
                    <a:pt x="10" y="59"/>
                    <a:pt x="8" y="57"/>
                  </a:cubicBezTo>
                  <a:cubicBezTo>
                    <a:pt x="0" y="66"/>
                    <a:pt x="0" y="66"/>
                    <a:pt x="0" y="66"/>
                  </a:cubicBezTo>
                  <a:cubicBezTo>
                    <a:pt x="3" y="69"/>
                    <a:pt x="7" y="71"/>
                    <a:pt x="12" y="74"/>
                  </a:cubicBezTo>
                  <a:cubicBezTo>
                    <a:pt x="17" y="77"/>
                    <a:pt x="23" y="79"/>
                    <a:pt x="30" y="79"/>
                  </a:cubicBezTo>
                  <a:cubicBezTo>
                    <a:pt x="39" y="79"/>
                    <a:pt x="47" y="76"/>
                    <a:pt x="52" y="72"/>
                  </a:cubicBezTo>
                  <a:cubicBezTo>
                    <a:pt x="57" y="67"/>
                    <a:pt x="59" y="62"/>
                    <a:pt x="59" y="55"/>
                  </a:cubicBezTo>
                  <a:cubicBezTo>
                    <a:pt x="59" y="47"/>
                    <a:pt x="54" y="40"/>
                    <a:pt x="44"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 name="Freeform 19">
              <a:extLst>
                <a:ext uri="{FF2B5EF4-FFF2-40B4-BE49-F238E27FC236}">
                  <a16:creationId xmlns:a16="http://schemas.microsoft.com/office/drawing/2014/main" id="{995386EE-0219-9B59-3015-DA98004633E3}"/>
                </a:ext>
              </a:extLst>
            </p:cNvPr>
            <p:cNvSpPr>
              <a:spLocks/>
            </p:cNvSpPr>
            <p:nvPr/>
          </p:nvSpPr>
          <p:spPr bwMode="auto">
            <a:xfrm>
              <a:off x="1960563" y="436563"/>
              <a:ext cx="36513" cy="63500"/>
            </a:xfrm>
            <a:custGeom>
              <a:avLst/>
              <a:gdLst>
                <a:gd name="T0" fmla="*/ 24 w 43"/>
                <a:gd name="T1" fmla="*/ 5 h 77"/>
                <a:gd name="T2" fmla="*/ 15 w 43"/>
                <a:gd name="T3" fmla="*/ 17 h 77"/>
                <a:gd name="T4" fmla="*/ 14 w 43"/>
                <a:gd name="T5" fmla="*/ 2 h 77"/>
                <a:gd name="T6" fmla="*/ 0 w 43"/>
                <a:gd name="T7" fmla="*/ 2 h 77"/>
                <a:gd name="T8" fmla="*/ 0 w 43"/>
                <a:gd name="T9" fmla="*/ 77 h 77"/>
                <a:gd name="T10" fmla="*/ 15 w 43"/>
                <a:gd name="T11" fmla="*/ 77 h 77"/>
                <a:gd name="T12" fmla="*/ 15 w 43"/>
                <a:gd name="T13" fmla="*/ 35 h 77"/>
                <a:gd name="T14" fmla="*/ 25 w 43"/>
                <a:gd name="T15" fmla="*/ 18 h 77"/>
                <a:gd name="T16" fmla="*/ 35 w 43"/>
                <a:gd name="T17" fmla="*/ 14 h 77"/>
                <a:gd name="T18" fmla="*/ 41 w 43"/>
                <a:gd name="T19" fmla="*/ 15 h 77"/>
                <a:gd name="T20" fmla="*/ 43 w 43"/>
                <a:gd name="T21" fmla="*/ 1 h 77"/>
                <a:gd name="T22" fmla="*/ 37 w 43"/>
                <a:gd name="T23" fmla="*/ 0 h 77"/>
                <a:gd name="T24" fmla="*/ 24 w 43"/>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77">
                  <a:moveTo>
                    <a:pt x="24" y="5"/>
                  </a:moveTo>
                  <a:cubicBezTo>
                    <a:pt x="20" y="8"/>
                    <a:pt x="17" y="12"/>
                    <a:pt x="15" y="17"/>
                  </a:cubicBezTo>
                  <a:cubicBezTo>
                    <a:pt x="14" y="2"/>
                    <a:pt x="14" y="2"/>
                    <a:pt x="14" y="2"/>
                  </a:cubicBezTo>
                  <a:cubicBezTo>
                    <a:pt x="0" y="2"/>
                    <a:pt x="0" y="2"/>
                    <a:pt x="0" y="2"/>
                  </a:cubicBezTo>
                  <a:cubicBezTo>
                    <a:pt x="0" y="77"/>
                    <a:pt x="0" y="77"/>
                    <a:pt x="0" y="77"/>
                  </a:cubicBezTo>
                  <a:cubicBezTo>
                    <a:pt x="15" y="77"/>
                    <a:pt x="15" y="77"/>
                    <a:pt x="15" y="77"/>
                  </a:cubicBezTo>
                  <a:cubicBezTo>
                    <a:pt x="15" y="35"/>
                    <a:pt x="15" y="35"/>
                    <a:pt x="15" y="35"/>
                  </a:cubicBezTo>
                  <a:cubicBezTo>
                    <a:pt x="16" y="27"/>
                    <a:pt x="19" y="22"/>
                    <a:pt x="25" y="18"/>
                  </a:cubicBezTo>
                  <a:cubicBezTo>
                    <a:pt x="28" y="16"/>
                    <a:pt x="32" y="14"/>
                    <a:pt x="35" y="14"/>
                  </a:cubicBezTo>
                  <a:cubicBezTo>
                    <a:pt x="38" y="14"/>
                    <a:pt x="40" y="15"/>
                    <a:pt x="41" y="15"/>
                  </a:cubicBezTo>
                  <a:cubicBezTo>
                    <a:pt x="43" y="1"/>
                    <a:pt x="43" y="1"/>
                    <a:pt x="43" y="1"/>
                  </a:cubicBezTo>
                  <a:cubicBezTo>
                    <a:pt x="37" y="0"/>
                    <a:pt x="37" y="0"/>
                    <a:pt x="37" y="0"/>
                  </a:cubicBezTo>
                  <a:cubicBezTo>
                    <a:pt x="32" y="0"/>
                    <a:pt x="28" y="2"/>
                    <a:pt x="24"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3" name="Freeform 20">
              <a:extLst>
                <a:ext uri="{FF2B5EF4-FFF2-40B4-BE49-F238E27FC236}">
                  <a16:creationId xmlns:a16="http://schemas.microsoft.com/office/drawing/2014/main" id="{2960E1C6-F590-264A-344E-7EF84C9D9013}"/>
                </a:ext>
              </a:extLst>
            </p:cNvPr>
            <p:cNvSpPr>
              <a:spLocks/>
            </p:cNvSpPr>
            <p:nvPr/>
          </p:nvSpPr>
          <p:spPr bwMode="auto">
            <a:xfrm>
              <a:off x="2000251" y="438150"/>
              <a:ext cx="58738" cy="85725"/>
            </a:xfrm>
            <a:custGeom>
              <a:avLst/>
              <a:gdLst>
                <a:gd name="T0" fmla="*/ 57 w 72"/>
                <a:gd name="T1" fmla="*/ 0 h 103"/>
                <a:gd name="T2" fmla="*/ 36 w 72"/>
                <a:gd name="T3" fmla="*/ 61 h 103"/>
                <a:gd name="T4" fmla="*/ 15 w 72"/>
                <a:gd name="T5" fmla="*/ 0 h 103"/>
                <a:gd name="T6" fmla="*/ 0 w 72"/>
                <a:gd name="T7" fmla="*/ 0 h 103"/>
                <a:gd name="T8" fmla="*/ 28 w 72"/>
                <a:gd name="T9" fmla="*/ 74 h 103"/>
                <a:gd name="T10" fmla="*/ 25 w 72"/>
                <a:gd name="T11" fmla="*/ 83 h 103"/>
                <a:gd name="T12" fmla="*/ 21 w 72"/>
                <a:gd name="T13" fmla="*/ 90 h 103"/>
                <a:gd name="T14" fmla="*/ 16 w 72"/>
                <a:gd name="T15" fmla="*/ 91 h 103"/>
                <a:gd name="T16" fmla="*/ 8 w 72"/>
                <a:gd name="T17" fmla="*/ 89 h 103"/>
                <a:gd name="T18" fmla="*/ 5 w 72"/>
                <a:gd name="T19" fmla="*/ 100 h 103"/>
                <a:gd name="T20" fmla="*/ 6 w 72"/>
                <a:gd name="T21" fmla="*/ 101 h 103"/>
                <a:gd name="T22" fmla="*/ 12 w 72"/>
                <a:gd name="T23" fmla="*/ 103 h 103"/>
                <a:gd name="T24" fmla="*/ 19 w 72"/>
                <a:gd name="T25" fmla="*/ 103 h 103"/>
                <a:gd name="T26" fmla="*/ 31 w 72"/>
                <a:gd name="T27" fmla="*/ 100 h 103"/>
                <a:gd name="T28" fmla="*/ 39 w 72"/>
                <a:gd name="T29" fmla="*/ 87 h 103"/>
                <a:gd name="T30" fmla="*/ 72 w 72"/>
                <a:gd name="T31" fmla="*/ 0 h 103"/>
                <a:gd name="T32" fmla="*/ 57 w 72"/>
                <a:gd name="T33"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103">
                  <a:moveTo>
                    <a:pt x="57" y="0"/>
                  </a:moveTo>
                  <a:cubicBezTo>
                    <a:pt x="36" y="61"/>
                    <a:pt x="36" y="61"/>
                    <a:pt x="36" y="61"/>
                  </a:cubicBezTo>
                  <a:cubicBezTo>
                    <a:pt x="15" y="0"/>
                    <a:pt x="15" y="0"/>
                    <a:pt x="15" y="0"/>
                  </a:cubicBezTo>
                  <a:cubicBezTo>
                    <a:pt x="0" y="0"/>
                    <a:pt x="0" y="0"/>
                    <a:pt x="0" y="0"/>
                  </a:cubicBezTo>
                  <a:cubicBezTo>
                    <a:pt x="28" y="74"/>
                    <a:pt x="28" y="74"/>
                    <a:pt x="28" y="74"/>
                  </a:cubicBezTo>
                  <a:cubicBezTo>
                    <a:pt x="25" y="83"/>
                    <a:pt x="25" y="83"/>
                    <a:pt x="25" y="83"/>
                  </a:cubicBezTo>
                  <a:cubicBezTo>
                    <a:pt x="24" y="87"/>
                    <a:pt x="22" y="89"/>
                    <a:pt x="21" y="90"/>
                  </a:cubicBezTo>
                  <a:cubicBezTo>
                    <a:pt x="20" y="91"/>
                    <a:pt x="18" y="91"/>
                    <a:pt x="16" y="91"/>
                  </a:cubicBezTo>
                  <a:cubicBezTo>
                    <a:pt x="14" y="91"/>
                    <a:pt x="11" y="91"/>
                    <a:pt x="8" y="89"/>
                  </a:cubicBezTo>
                  <a:cubicBezTo>
                    <a:pt x="5" y="100"/>
                    <a:pt x="5" y="100"/>
                    <a:pt x="5" y="100"/>
                  </a:cubicBezTo>
                  <a:cubicBezTo>
                    <a:pt x="6" y="101"/>
                    <a:pt x="6" y="101"/>
                    <a:pt x="6" y="101"/>
                  </a:cubicBezTo>
                  <a:cubicBezTo>
                    <a:pt x="7" y="102"/>
                    <a:pt x="9" y="102"/>
                    <a:pt x="12" y="103"/>
                  </a:cubicBezTo>
                  <a:cubicBezTo>
                    <a:pt x="14" y="103"/>
                    <a:pt x="17" y="103"/>
                    <a:pt x="19" y="103"/>
                  </a:cubicBezTo>
                  <a:cubicBezTo>
                    <a:pt x="24" y="103"/>
                    <a:pt x="28" y="102"/>
                    <a:pt x="31" y="100"/>
                  </a:cubicBezTo>
                  <a:cubicBezTo>
                    <a:pt x="34" y="97"/>
                    <a:pt x="36" y="93"/>
                    <a:pt x="39" y="87"/>
                  </a:cubicBezTo>
                  <a:cubicBezTo>
                    <a:pt x="72" y="0"/>
                    <a:pt x="72" y="0"/>
                    <a:pt x="72" y="0"/>
                  </a:cubicBezTo>
                  <a:lnTo>
                    <a:pt x="5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4" name="Freeform 21">
              <a:extLst>
                <a:ext uri="{FF2B5EF4-FFF2-40B4-BE49-F238E27FC236}">
                  <a16:creationId xmlns:a16="http://schemas.microsoft.com/office/drawing/2014/main" id="{8279F213-F01D-0BA8-7DEC-BF8F2017D953}"/>
                </a:ext>
              </a:extLst>
            </p:cNvPr>
            <p:cNvSpPr>
              <a:spLocks noEditPoints="1"/>
            </p:cNvSpPr>
            <p:nvPr/>
          </p:nvSpPr>
          <p:spPr bwMode="auto">
            <a:xfrm>
              <a:off x="1547813" y="-96838"/>
              <a:ext cx="352425" cy="422275"/>
            </a:xfrm>
            <a:custGeom>
              <a:avLst/>
              <a:gdLst>
                <a:gd name="T0" fmla="*/ 327 w 425"/>
                <a:gd name="T1" fmla="*/ 247 h 510"/>
                <a:gd name="T2" fmla="*/ 415 w 425"/>
                <a:gd name="T3" fmla="*/ 130 h 510"/>
                <a:gd name="T4" fmla="*/ 268 w 425"/>
                <a:gd name="T5" fmla="*/ 0 h 510"/>
                <a:gd name="T6" fmla="*/ 0 w 425"/>
                <a:gd name="T7" fmla="*/ 0 h 510"/>
                <a:gd name="T8" fmla="*/ 0 w 425"/>
                <a:gd name="T9" fmla="*/ 510 h 510"/>
                <a:gd name="T10" fmla="*/ 277 w 425"/>
                <a:gd name="T11" fmla="*/ 510 h 510"/>
                <a:gd name="T12" fmla="*/ 425 w 425"/>
                <a:gd name="T13" fmla="*/ 373 h 510"/>
                <a:gd name="T14" fmla="*/ 327 w 425"/>
                <a:gd name="T15" fmla="*/ 247 h 510"/>
                <a:gd name="T16" fmla="*/ 109 w 425"/>
                <a:gd name="T17" fmla="*/ 92 h 510"/>
                <a:gd name="T18" fmla="*/ 245 w 425"/>
                <a:gd name="T19" fmla="*/ 92 h 510"/>
                <a:gd name="T20" fmla="*/ 304 w 425"/>
                <a:gd name="T21" fmla="*/ 148 h 510"/>
                <a:gd name="T22" fmla="*/ 245 w 425"/>
                <a:gd name="T23" fmla="*/ 205 h 510"/>
                <a:gd name="T24" fmla="*/ 109 w 425"/>
                <a:gd name="T25" fmla="*/ 205 h 510"/>
                <a:gd name="T26" fmla="*/ 109 w 425"/>
                <a:gd name="T27" fmla="*/ 92 h 510"/>
                <a:gd name="T28" fmla="*/ 249 w 425"/>
                <a:gd name="T29" fmla="*/ 417 h 510"/>
                <a:gd name="T30" fmla="*/ 249 w 425"/>
                <a:gd name="T31" fmla="*/ 418 h 510"/>
                <a:gd name="T32" fmla="*/ 109 w 425"/>
                <a:gd name="T33" fmla="*/ 418 h 510"/>
                <a:gd name="T34" fmla="*/ 109 w 425"/>
                <a:gd name="T35" fmla="*/ 298 h 510"/>
                <a:gd name="T36" fmla="*/ 249 w 425"/>
                <a:gd name="T37" fmla="*/ 298 h 510"/>
                <a:gd name="T38" fmla="*/ 315 w 425"/>
                <a:gd name="T39" fmla="*/ 357 h 510"/>
                <a:gd name="T40" fmla="*/ 249 w 425"/>
                <a:gd name="T41" fmla="*/ 417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25" h="510">
                  <a:moveTo>
                    <a:pt x="327" y="247"/>
                  </a:moveTo>
                  <a:cubicBezTo>
                    <a:pt x="375" y="237"/>
                    <a:pt x="415" y="194"/>
                    <a:pt x="415" y="130"/>
                  </a:cubicBezTo>
                  <a:cubicBezTo>
                    <a:pt x="415" y="62"/>
                    <a:pt x="365" y="0"/>
                    <a:pt x="268" y="0"/>
                  </a:cubicBezTo>
                  <a:cubicBezTo>
                    <a:pt x="0" y="0"/>
                    <a:pt x="0" y="0"/>
                    <a:pt x="0" y="0"/>
                  </a:cubicBezTo>
                  <a:cubicBezTo>
                    <a:pt x="0" y="510"/>
                    <a:pt x="0" y="510"/>
                    <a:pt x="0" y="510"/>
                  </a:cubicBezTo>
                  <a:cubicBezTo>
                    <a:pt x="277" y="510"/>
                    <a:pt x="277" y="510"/>
                    <a:pt x="277" y="510"/>
                  </a:cubicBezTo>
                  <a:cubicBezTo>
                    <a:pt x="374" y="510"/>
                    <a:pt x="425" y="449"/>
                    <a:pt x="425" y="373"/>
                  </a:cubicBezTo>
                  <a:cubicBezTo>
                    <a:pt x="425" y="309"/>
                    <a:pt x="381" y="256"/>
                    <a:pt x="327" y="247"/>
                  </a:cubicBezTo>
                  <a:close/>
                  <a:moveTo>
                    <a:pt x="109" y="92"/>
                  </a:moveTo>
                  <a:cubicBezTo>
                    <a:pt x="245" y="92"/>
                    <a:pt x="245" y="92"/>
                    <a:pt x="245" y="92"/>
                  </a:cubicBezTo>
                  <a:cubicBezTo>
                    <a:pt x="281" y="92"/>
                    <a:pt x="304" y="117"/>
                    <a:pt x="304" y="148"/>
                  </a:cubicBezTo>
                  <a:cubicBezTo>
                    <a:pt x="304" y="181"/>
                    <a:pt x="281" y="205"/>
                    <a:pt x="245" y="205"/>
                  </a:cubicBezTo>
                  <a:cubicBezTo>
                    <a:pt x="109" y="205"/>
                    <a:pt x="109" y="205"/>
                    <a:pt x="109" y="205"/>
                  </a:cubicBezTo>
                  <a:lnTo>
                    <a:pt x="109" y="92"/>
                  </a:lnTo>
                  <a:close/>
                  <a:moveTo>
                    <a:pt x="249" y="417"/>
                  </a:moveTo>
                  <a:cubicBezTo>
                    <a:pt x="249" y="418"/>
                    <a:pt x="249" y="418"/>
                    <a:pt x="249" y="418"/>
                  </a:cubicBezTo>
                  <a:cubicBezTo>
                    <a:pt x="109" y="418"/>
                    <a:pt x="109" y="418"/>
                    <a:pt x="109" y="418"/>
                  </a:cubicBezTo>
                  <a:cubicBezTo>
                    <a:pt x="109" y="298"/>
                    <a:pt x="109" y="298"/>
                    <a:pt x="109" y="298"/>
                  </a:cubicBezTo>
                  <a:cubicBezTo>
                    <a:pt x="249" y="298"/>
                    <a:pt x="249" y="298"/>
                    <a:pt x="249" y="298"/>
                  </a:cubicBezTo>
                  <a:cubicBezTo>
                    <a:pt x="292" y="298"/>
                    <a:pt x="315" y="325"/>
                    <a:pt x="315" y="357"/>
                  </a:cubicBezTo>
                  <a:cubicBezTo>
                    <a:pt x="315" y="394"/>
                    <a:pt x="290" y="417"/>
                    <a:pt x="249" y="4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5" name="Freeform 22">
              <a:extLst>
                <a:ext uri="{FF2B5EF4-FFF2-40B4-BE49-F238E27FC236}">
                  <a16:creationId xmlns:a16="http://schemas.microsoft.com/office/drawing/2014/main" id="{05C0F3AF-1E64-F4C9-5564-207AB298F6B9}"/>
                </a:ext>
              </a:extLst>
            </p:cNvPr>
            <p:cNvSpPr>
              <a:spLocks/>
            </p:cNvSpPr>
            <p:nvPr/>
          </p:nvSpPr>
          <p:spPr bwMode="auto">
            <a:xfrm>
              <a:off x="1139826" y="-103188"/>
              <a:ext cx="347663" cy="436563"/>
            </a:xfrm>
            <a:custGeom>
              <a:avLst/>
              <a:gdLst>
                <a:gd name="T0" fmla="*/ 59 w 420"/>
                <a:gd name="T1" fmla="*/ 363 h 527"/>
                <a:gd name="T2" fmla="*/ 221 w 420"/>
                <a:gd name="T3" fmla="*/ 431 h 527"/>
                <a:gd name="T4" fmla="*/ 310 w 420"/>
                <a:gd name="T5" fmla="*/ 374 h 527"/>
                <a:gd name="T6" fmla="*/ 207 w 420"/>
                <a:gd name="T7" fmla="*/ 309 h 527"/>
                <a:gd name="T8" fmla="*/ 17 w 420"/>
                <a:gd name="T9" fmla="*/ 154 h 527"/>
                <a:gd name="T10" fmla="*/ 210 w 420"/>
                <a:gd name="T11" fmla="*/ 0 h 527"/>
                <a:gd name="T12" fmla="*/ 409 w 420"/>
                <a:gd name="T13" fmla="*/ 71 h 527"/>
                <a:gd name="T14" fmla="*/ 349 w 420"/>
                <a:gd name="T15" fmla="*/ 151 h 527"/>
                <a:gd name="T16" fmla="*/ 203 w 420"/>
                <a:gd name="T17" fmla="*/ 95 h 527"/>
                <a:gd name="T18" fmla="*/ 128 w 420"/>
                <a:gd name="T19" fmla="*/ 147 h 527"/>
                <a:gd name="T20" fmla="*/ 229 w 420"/>
                <a:gd name="T21" fmla="*/ 206 h 527"/>
                <a:gd name="T22" fmla="*/ 420 w 420"/>
                <a:gd name="T23" fmla="*/ 363 h 527"/>
                <a:gd name="T24" fmla="*/ 216 w 420"/>
                <a:gd name="T25" fmla="*/ 527 h 527"/>
                <a:gd name="T26" fmla="*/ 0 w 420"/>
                <a:gd name="T27" fmla="*/ 446 h 527"/>
                <a:gd name="T28" fmla="*/ 59 w 420"/>
                <a:gd name="T29" fmla="*/ 363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0" h="527">
                  <a:moveTo>
                    <a:pt x="59" y="363"/>
                  </a:moveTo>
                  <a:cubicBezTo>
                    <a:pt x="95" y="400"/>
                    <a:pt x="151" y="431"/>
                    <a:pt x="221" y="431"/>
                  </a:cubicBezTo>
                  <a:cubicBezTo>
                    <a:pt x="281" y="431"/>
                    <a:pt x="310" y="403"/>
                    <a:pt x="310" y="374"/>
                  </a:cubicBezTo>
                  <a:cubicBezTo>
                    <a:pt x="310" y="336"/>
                    <a:pt x="266" y="323"/>
                    <a:pt x="207" y="309"/>
                  </a:cubicBezTo>
                  <a:cubicBezTo>
                    <a:pt x="124" y="290"/>
                    <a:pt x="17" y="267"/>
                    <a:pt x="17" y="154"/>
                  </a:cubicBezTo>
                  <a:cubicBezTo>
                    <a:pt x="17" y="69"/>
                    <a:pt x="90" y="0"/>
                    <a:pt x="210" y="0"/>
                  </a:cubicBezTo>
                  <a:cubicBezTo>
                    <a:pt x="291" y="0"/>
                    <a:pt x="359" y="24"/>
                    <a:pt x="409" y="71"/>
                  </a:cubicBezTo>
                  <a:cubicBezTo>
                    <a:pt x="349" y="151"/>
                    <a:pt x="349" y="151"/>
                    <a:pt x="349" y="151"/>
                  </a:cubicBezTo>
                  <a:cubicBezTo>
                    <a:pt x="308" y="113"/>
                    <a:pt x="253" y="95"/>
                    <a:pt x="203" y="95"/>
                  </a:cubicBezTo>
                  <a:cubicBezTo>
                    <a:pt x="154" y="95"/>
                    <a:pt x="128" y="117"/>
                    <a:pt x="128" y="147"/>
                  </a:cubicBezTo>
                  <a:cubicBezTo>
                    <a:pt x="128" y="182"/>
                    <a:pt x="170" y="192"/>
                    <a:pt x="229" y="206"/>
                  </a:cubicBezTo>
                  <a:cubicBezTo>
                    <a:pt x="313" y="225"/>
                    <a:pt x="420" y="250"/>
                    <a:pt x="420" y="363"/>
                  </a:cubicBezTo>
                  <a:cubicBezTo>
                    <a:pt x="420" y="457"/>
                    <a:pt x="353" y="527"/>
                    <a:pt x="216" y="527"/>
                  </a:cubicBezTo>
                  <a:cubicBezTo>
                    <a:pt x="118" y="527"/>
                    <a:pt x="48" y="494"/>
                    <a:pt x="0" y="446"/>
                  </a:cubicBezTo>
                  <a:lnTo>
                    <a:pt x="59" y="3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6" name="Rectangle 23">
              <a:extLst>
                <a:ext uri="{FF2B5EF4-FFF2-40B4-BE49-F238E27FC236}">
                  <a16:creationId xmlns:a16="http://schemas.microsoft.com/office/drawing/2014/main" id="{5308E799-0736-BCF1-CC1A-3F3E2248F93B}"/>
                </a:ext>
              </a:extLst>
            </p:cNvPr>
            <p:cNvSpPr>
              <a:spLocks noChangeArrowheads="1"/>
            </p:cNvSpPr>
            <p:nvPr/>
          </p:nvSpPr>
          <p:spPr bwMode="auto">
            <a:xfrm>
              <a:off x="1968501" y="-96838"/>
              <a:ext cx="88900" cy="4222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7" name="Freeform 24">
              <a:extLst>
                <a:ext uri="{FF2B5EF4-FFF2-40B4-BE49-F238E27FC236}">
                  <a16:creationId xmlns:a16="http://schemas.microsoft.com/office/drawing/2014/main" id="{D9308C71-8329-D144-E136-1D34018B4D56}"/>
                </a:ext>
              </a:extLst>
            </p:cNvPr>
            <p:cNvSpPr>
              <a:spLocks noEditPoints="1"/>
            </p:cNvSpPr>
            <p:nvPr/>
          </p:nvSpPr>
          <p:spPr bwMode="auto">
            <a:xfrm>
              <a:off x="2498726" y="-31750"/>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7 h 136"/>
                <a:gd name="T12" fmla="*/ 113 w 113"/>
                <a:gd name="T13" fmla="*/ 68 h 136"/>
                <a:gd name="T14" fmla="*/ 92 w 113"/>
                <a:gd name="T15" fmla="*/ 119 h 136"/>
                <a:gd name="T16" fmla="*/ 78 w 113"/>
                <a:gd name="T17" fmla="*/ 28 h 136"/>
                <a:gd name="T18" fmla="*/ 45 w 113"/>
                <a:gd name="T19" fmla="*/ 16 h 136"/>
                <a:gd name="T20" fmla="*/ 20 w 113"/>
                <a:gd name="T21" fmla="*/ 16 h 136"/>
                <a:gd name="T22" fmla="*/ 20 w 113"/>
                <a:gd name="T23" fmla="*/ 120 h 136"/>
                <a:gd name="T24" fmla="*/ 45 w 113"/>
                <a:gd name="T25" fmla="*/ 120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6"/>
                    <a:pt x="92" y="17"/>
                  </a:cubicBezTo>
                  <a:cubicBezTo>
                    <a:pt x="103" y="28"/>
                    <a:pt x="113" y="44"/>
                    <a:pt x="113" y="68"/>
                  </a:cubicBezTo>
                  <a:cubicBezTo>
                    <a:pt x="113" y="91"/>
                    <a:pt x="104" y="108"/>
                    <a:pt x="92" y="119"/>
                  </a:cubicBezTo>
                  <a:close/>
                  <a:moveTo>
                    <a:pt x="78" y="28"/>
                  </a:moveTo>
                  <a:cubicBezTo>
                    <a:pt x="70" y="20"/>
                    <a:pt x="59" y="16"/>
                    <a:pt x="45" y="16"/>
                  </a:cubicBezTo>
                  <a:cubicBezTo>
                    <a:pt x="20" y="16"/>
                    <a:pt x="20" y="16"/>
                    <a:pt x="20" y="16"/>
                  </a:cubicBezTo>
                  <a:cubicBezTo>
                    <a:pt x="20" y="120"/>
                    <a:pt x="20" y="120"/>
                    <a:pt x="20" y="120"/>
                  </a:cubicBezTo>
                  <a:cubicBezTo>
                    <a:pt x="45" y="120"/>
                    <a:pt x="45" y="120"/>
                    <a:pt x="45" y="120"/>
                  </a:cubicBezTo>
                  <a:cubicBezTo>
                    <a:pt x="58" y="120"/>
                    <a:pt x="69" y="116"/>
                    <a:pt x="78" y="107"/>
                  </a:cubicBezTo>
                  <a:cubicBezTo>
                    <a:pt x="87" y="98"/>
                    <a:pt x="92" y="85"/>
                    <a:pt x="92" y="68"/>
                  </a:cubicBezTo>
                  <a:cubicBezTo>
                    <a:pt x="92" y="51"/>
                    <a:pt x="87" y="37"/>
                    <a:pt x="7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8" name="Freeform 25">
              <a:extLst>
                <a:ext uri="{FF2B5EF4-FFF2-40B4-BE49-F238E27FC236}">
                  <a16:creationId xmlns:a16="http://schemas.microsoft.com/office/drawing/2014/main" id="{9B065B41-2B00-5183-95B8-2C97D2776E9F}"/>
                </a:ext>
              </a:extLst>
            </p:cNvPr>
            <p:cNvSpPr>
              <a:spLocks/>
            </p:cNvSpPr>
            <p:nvPr/>
          </p:nvSpPr>
          <p:spPr bwMode="auto">
            <a:xfrm>
              <a:off x="2611438" y="-3175"/>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9" name="Freeform 26">
              <a:extLst>
                <a:ext uri="{FF2B5EF4-FFF2-40B4-BE49-F238E27FC236}">
                  <a16:creationId xmlns:a16="http://schemas.microsoft.com/office/drawing/2014/main" id="{AEBBA209-4388-44E3-1F5D-110C6416935E}"/>
                </a:ext>
              </a:extLst>
            </p:cNvPr>
            <p:cNvSpPr>
              <a:spLocks noEditPoints="1"/>
            </p:cNvSpPr>
            <p:nvPr/>
          </p:nvSpPr>
          <p:spPr bwMode="auto">
            <a:xfrm>
              <a:off x="2670176" y="-36513"/>
              <a:ext cx="20638" cy="117475"/>
            </a:xfrm>
            <a:custGeom>
              <a:avLst/>
              <a:gdLst>
                <a:gd name="T0" fmla="*/ 13 w 25"/>
                <a:gd name="T1" fmla="*/ 24 h 143"/>
                <a:gd name="T2" fmla="*/ 0 w 25"/>
                <a:gd name="T3" fmla="*/ 12 h 143"/>
                <a:gd name="T4" fmla="*/ 13 w 25"/>
                <a:gd name="T5" fmla="*/ 0 h 143"/>
                <a:gd name="T6" fmla="*/ 25 w 25"/>
                <a:gd name="T7" fmla="*/ 12 h 143"/>
                <a:gd name="T8" fmla="*/ 13 w 25"/>
                <a:gd name="T9" fmla="*/ 24 h 143"/>
                <a:gd name="T10" fmla="*/ 4 w 25"/>
                <a:gd name="T11" fmla="*/ 143 h 143"/>
                <a:gd name="T12" fmla="*/ 4 w 25"/>
                <a:gd name="T13" fmla="*/ 44 h 143"/>
                <a:gd name="T14" fmla="*/ 22 w 25"/>
                <a:gd name="T15" fmla="*/ 44 h 143"/>
                <a:gd name="T16" fmla="*/ 22 w 25"/>
                <a:gd name="T17" fmla="*/ 143 h 143"/>
                <a:gd name="T18" fmla="*/ 4 w 25"/>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3">
                  <a:moveTo>
                    <a:pt x="13" y="24"/>
                  </a:moveTo>
                  <a:cubicBezTo>
                    <a:pt x="6" y="24"/>
                    <a:pt x="0" y="19"/>
                    <a:pt x="0" y="12"/>
                  </a:cubicBezTo>
                  <a:cubicBezTo>
                    <a:pt x="0" y="5"/>
                    <a:pt x="6" y="0"/>
                    <a:pt x="13" y="0"/>
                  </a:cubicBezTo>
                  <a:cubicBezTo>
                    <a:pt x="20" y="0"/>
                    <a:pt x="25" y="5"/>
                    <a:pt x="25" y="12"/>
                  </a:cubicBezTo>
                  <a:cubicBezTo>
                    <a:pt x="25"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0" name="Freeform 27">
              <a:extLst>
                <a:ext uri="{FF2B5EF4-FFF2-40B4-BE49-F238E27FC236}">
                  <a16:creationId xmlns:a16="http://schemas.microsoft.com/office/drawing/2014/main" id="{4524D336-2EEE-036C-C9C9-0D5F156C9443}"/>
                </a:ext>
              </a:extLst>
            </p:cNvPr>
            <p:cNvSpPr>
              <a:spLocks/>
            </p:cNvSpPr>
            <p:nvPr/>
          </p:nvSpPr>
          <p:spPr bwMode="auto">
            <a:xfrm>
              <a:off x="2701926" y="-1588"/>
              <a:ext cx="80963" cy="82550"/>
            </a:xfrm>
            <a:custGeom>
              <a:avLst/>
              <a:gdLst>
                <a:gd name="T0" fmla="*/ 31 w 51"/>
                <a:gd name="T1" fmla="*/ 52 h 52"/>
                <a:gd name="T2" fmla="*/ 20 w 51"/>
                <a:gd name="T3" fmla="*/ 52 h 52"/>
                <a:gd name="T4" fmla="*/ 0 w 51"/>
                <a:gd name="T5" fmla="*/ 0 h 52"/>
                <a:gd name="T6" fmla="*/ 11 w 51"/>
                <a:gd name="T7" fmla="*/ 0 h 52"/>
                <a:gd name="T8" fmla="*/ 25 w 51"/>
                <a:gd name="T9" fmla="*/ 42 h 52"/>
                <a:gd name="T10" fmla="*/ 40 w 51"/>
                <a:gd name="T11" fmla="*/ 0 h 52"/>
                <a:gd name="T12" fmla="*/ 51 w 51"/>
                <a:gd name="T13" fmla="*/ 0 h 52"/>
                <a:gd name="T14" fmla="*/ 31 w 51"/>
                <a:gd name="T15" fmla="*/ 52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52">
                  <a:moveTo>
                    <a:pt x="31" y="52"/>
                  </a:moveTo>
                  <a:lnTo>
                    <a:pt x="20" y="52"/>
                  </a:lnTo>
                  <a:lnTo>
                    <a:pt x="0" y="0"/>
                  </a:lnTo>
                  <a:lnTo>
                    <a:pt x="11" y="0"/>
                  </a:lnTo>
                  <a:lnTo>
                    <a:pt x="25" y="42"/>
                  </a:lnTo>
                  <a:lnTo>
                    <a:pt x="40" y="0"/>
                  </a:lnTo>
                  <a:lnTo>
                    <a:pt x="51" y="0"/>
                  </a:lnTo>
                  <a:lnTo>
                    <a:pt x="31" y="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1" name="Freeform 28">
              <a:extLst>
                <a:ext uri="{FF2B5EF4-FFF2-40B4-BE49-F238E27FC236}">
                  <a16:creationId xmlns:a16="http://schemas.microsoft.com/office/drawing/2014/main" id="{7957D02A-F6AA-E7FB-776F-5DF982079E20}"/>
                </a:ext>
              </a:extLst>
            </p:cNvPr>
            <p:cNvSpPr>
              <a:spLocks noEditPoints="1"/>
            </p:cNvSpPr>
            <p:nvPr/>
          </p:nvSpPr>
          <p:spPr bwMode="auto">
            <a:xfrm>
              <a:off x="2789238" y="-3175"/>
              <a:ext cx="74613" cy="85725"/>
            </a:xfrm>
            <a:custGeom>
              <a:avLst/>
              <a:gdLst>
                <a:gd name="T0" fmla="*/ 20 w 90"/>
                <a:gd name="T1" fmla="*/ 56 h 103"/>
                <a:gd name="T2" fmla="*/ 49 w 90"/>
                <a:gd name="T3" fmla="*/ 88 h 103"/>
                <a:gd name="T4" fmla="*/ 80 w 90"/>
                <a:gd name="T5" fmla="*/ 77 h 103"/>
                <a:gd name="T6" fmla="*/ 87 w 90"/>
                <a:gd name="T7" fmla="*/ 89 h 103"/>
                <a:gd name="T8" fmla="*/ 47 w 90"/>
                <a:gd name="T9" fmla="*/ 103 h 103"/>
                <a:gd name="T10" fmla="*/ 0 w 90"/>
                <a:gd name="T11" fmla="*/ 52 h 103"/>
                <a:gd name="T12" fmla="*/ 47 w 90"/>
                <a:gd name="T13" fmla="*/ 0 h 103"/>
                <a:gd name="T14" fmla="*/ 90 w 90"/>
                <a:gd name="T15" fmla="*/ 49 h 103"/>
                <a:gd name="T16" fmla="*/ 90 w 90"/>
                <a:gd name="T17" fmla="*/ 56 h 103"/>
                <a:gd name="T18" fmla="*/ 20 w 90"/>
                <a:gd name="T19" fmla="*/ 56 h 103"/>
                <a:gd name="T20" fmla="*/ 46 w 90"/>
                <a:gd name="T21" fmla="*/ 15 h 103"/>
                <a:gd name="T22" fmla="*/ 19 w 90"/>
                <a:gd name="T23" fmla="*/ 43 h 103"/>
                <a:gd name="T24" fmla="*/ 71 w 90"/>
                <a:gd name="T25" fmla="*/ 43 h 103"/>
                <a:gd name="T26" fmla="*/ 46 w 90"/>
                <a:gd name="T27" fmla="*/ 15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6"/>
                    <a:pt x="31" y="88"/>
                    <a:pt x="49" y="88"/>
                  </a:cubicBezTo>
                  <a:cubicBezTo>
                    <a:pt x="68" y="88"/>
                    <a:pt x="79" y="78"/>
                    <a:pt x="80" y="77"/>
                  </a:cubicBezTo>
                  <a:cubicBezTo>
                    <a:pt x="87" y="89"/>
                    <a:pt x="87" y="89"/>
                    <a:pt x="87" y="89"/>
                  </a:cubicBezTo>
                  <a:cubicBezTo>
                    <a:pt x="87" y="89"/>
                    <a:pt x="74" y="103"/>
                    <a:pt x="47" y="103"/>
                  </a:cubicBezTo>
                  <a:cubicBezTo>
                    <a:pt x="20" y="103"/>
                    <a:pt x="0" y="85"/>
                    <a:pt x="0" y="52"/>
                  </a:cubicBezTo>
                  <a:cubicBezTo>
                    <a:pt x="0" y="20"/>
                    <a:pt x="21" y="0"/>
                    <a:pt x="47" y="0"/>
                  </a:cubicBezTo>
                  <a:cubicBezTo>
                    <a:pt x="74" y="0"/>
                    <a:pt x="90" y="20"/>
                    <a:pt x="90" y="49"/>
                  </a:cubicBezTo>
                  <a:cubicBezTo>
                    <a:pt x="90" y="56"/>
                    <a:pt x="90" y="56"/>
                    <a:pt x="90" y="56"/>
                  </a:cubicBezTo>
                  <a:cubicBezTo>
                    <a:pt x="20" y="56"/>
                    <a:pt x="20" y="56"/>
                    <a:pt x="20" y="56"/>
                  </a:cubicBezTo>
                  <a:close/>
                  <a:moveTo>
                    <a:pt x="46" y="15"/>
                  </a:moveTo>
                  <a:cubicBezTo>
                    <a:pt x="28" y="15"/>
                    <a:pt x="20" y="30"/>
                    <a:pt x="19" y="43"/>
                  </a:cubicBezTo>
                  <a:cubicBezTo>
                    <a:pt x="71" y="43"/>
                    <a:pt x="71" y="43"/>
                    <a:pt x="71" y="43"/>
                  </a:cubicBezTo>
                  <a:cubicBezTo>
                    <a:pt x="71" y="28"/>
                    <a:pt x="64" y="15"/>
                    <a:pt x="46"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2" name="Freeform 29">
              <a:extLst>
                <a:ext uri="{FF2B5EF4-FFF2-40B4-BE49-F238E27FC236}">
                  <a16:creationId xmlns:a16="http://schemas.microsoft.com/office/drawing/2014/main" id="{C091E53F-E8FB-D219-1C2C-C8CDF3A477E2}"/>
                </a:ext>
              </a:extLst>
            </p:cNvPr>
            <p:cNvSpPr>
              <a:spLocks/>
            </p:cNvSpPr>
            <p:nvPr/>
          </p:nvSpPr>
          <p:spPr bwMode="auto">
            <a:xfrm>
              <a:off x="2882901" y="-3175"/>
              <a:ext cx="68263" cy="84138"/>
            </a:xfrm>
            <a:custGeom>
              <a:avLst/>
              <a:gdLst>
                <a:gd name="T0" fmla="*/ 65 w 84"/>
                <a:gd name="T1" fmla="*/ 101 h 101"/>
                <a:gd name="T2" fmla="*/ 65 w 84"/>
                <a:gd name="T3" fmla="*/ 42 h 101"/>
                <a:gd name="T4" fmla="*/ 45 w 84"/>
                <a:gd name="T5" fmla="*/ 16 h 101"/>
                <a:gd name="T6" fmla="*/ 18 w 84"/>
                <a:gd name="T7" fmla="*/ 42 h 101"/>
                <a:gd name="T8" fmla="*/ 18 w 84"/>
                <a:gd name="T9" fmla="*/ 101 h 101"/>
                <a:gd name="T10" fmla="*/ 0 w 84"/>
                <a:gd name="T11" fmla="*/ 101 h 101"/>
                <a:gd name="T12" fmla="*/ 0 w 84"/>
                <a:gd name="T13" fmla="*/ 2 h 101"/>
                <a:gd name="T14" fmla="*/ 17 w 84"/>
                <a:gd name="T15" fmla="*/ 2 h 101"/>
                <a:gd name="T16" fmla="*/ 18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0" y="32"/>
                    <a:pt x="18" y="42"/>
                  </a:cubicBezTo>
                  <a:cubicBezTo>
                    <a:pt x="18" y="101"/>
                    <a:pt x="18" y="101"/>
                    <a:pt x="18" y="101"/>
                  </a:cubicBezTo>
                  <a:cubicBezTo>
                    <a:pt x="0" y="101"/>
                    <a:pt x="0" y="101"/>
                    <a:pt x="0" y="101"/>
                  </a:cubicBezTo>
                  <a:cubicBezTo>
                    <a:pt x="0" y="2"/>
                    <a:pt x="0" y="2"/>
                    <a:pt x="0" y="2"/>
                  </a:cubicBezTo>
                  <a:cubicBezTo>
                    <a:pt x="17" y="2"/>
                    <a:pt x="17" y="2"/>
                    <a:pt x="17" y="2"/>
                  </a:cubicBezTo>
                  <a:cubicBezTo>
                    <a:pt x="18" y="20"/>
                    <a:pt x="18" y="20"/>
                    <a:pt x="18"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3" name="Freeform 30">
              <a:extLst>
                <a:ext uri="{FF2B5EF4-FFF2-40B4-BE49-F238E27FC236}">
                  <a16:creationId xmlns:a16="http://schemas.microsoft.com/office/drawing/2014/main" id="{D8C0F936-155F-B9D3-105E-CB4A7E9C8F31}"/>
                </a:ext>
              </a:extLst>
            </p:cNvPr>
            <p:cNvSpPr>
              <a:spLocks noEditPoints="1"/>
            </p:cNvSpPr>
            <p:nvPr/>
          </p:nvSpPr>
          <p:spPr bwMode="auto">
            <a:xfrm>
              <a:off x="3006726" y="-34925"/>
              <a:ext cx="79375" cy="117475"/>
            </a:xfrm>
            <a:custGeom>
              <a:avLst/>
              <a:gdLst>
                <a:gd name="T0" fmla="*/ 50 w 95"/>
                <a:gd name="T1" fmla="*/ 142 h 142"/>
                <a:gd name="T2" fmla="*/ 20 w 95"/>
                <a:gd name="T3" fmla="*/ 125 h 142"/>
                <a:gd name="T4" fmla="*/ 17 w 95"/>
                <a:gd name="T5" fmla="*/ 140 h 142"/>
                <a:gd name="T6" fmla="*/ 0 w 95"/>
                <a:gd name="T7" fmla="*/ 140 h 142"/>
                <a:gd name="T8" fmla="*/ 0 w 95"/>
                <a:gd name="T9" fmla="*/ 0 h 142"/>
                <a:gd name="T10" fmla="*/ 19 w 95"/>
                <a:gd name="T11" fmla="*/ 0 h 142"/>
                <a:gd name="T12" fmla="*/ 19 w 95"/>
                <a:gd name="T13" fmla="*/ 57 h 142"/>
                <a:gd name="T14" fmla="*/ 52 w 95"/>
                <a:gd name="T15" fmla="*/ 39 h 142"/>
                <a:gd name="T16" fmla="*/ 94 w 95"/>
                <a:gd name="T17" fmla="*/ 91 h 142"/>
                <a:gd name="T18" fmla="*/ 50 w 95"/>
                <a:gd name="T19" fmla="*/ 142 h 142"/>
                <a:gd name="T20" fmla="*/ 47 w 95"/>
                <a:gd name="T21" fmla="*/ 55 h 142"/>
                <a:gd name="T22" fmla="*/ 18 w 95"/>
                <a:gd name="T23" fmla="*/ 91 h 142"/>
                <a:gd name="T24" fmla="*/ 46 w 95"/>
                <a:gd name="T25" fmla="*/ 127 h 142"/>
                <a:gd name="T26" fmla="*/ 75 w 95"/>
                <a:gd name="T27" fmla="*/ 91 h 142"/>
                <a:gd name="T28" fmla="*/ 47 w 95"/>
                <a:gd name="T29" fmla="*/ 5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5" h="142">
                  <a:moveTo>
                    <a:pt x="50" y="142"/>
                  </a:moveTo>
                  <a:cubicBezTo>
                    <a:pt x="31" y="142"/>
                    <a:pt x="22" y="129"/>
                    <a:pt x="20" y="125"/>
                  </a:cubicBezTo>
                  <a:cubicBezTo>
                    <a:pt x="17" y="140"/>
                    <a:pt x="17" y="140"/>
                    <a:pt x="17" y="140"/>
                  </a:cubicBezTo>
                  <a:cubicBezTo>
                    <a:pt x="0" y="140"/>
                    <a:pt x="0" y="140"/>
                    <a:pt x="0" y="140"/>
                  </a:cubicBezTo>
                  <a:cubicBezTo>
                    <a:pt x="0" y="0"/>
                    <a:pt x="0" y="0"/>
                    <a:pt x="0" y="0"/>
                  </a:cubicBezTo>
                  <a:cubicBezTo>
                    <a:pt x="19" y="0"/>
                    <a:pt x="19" y="0"/>
                    <a:pt x="19" y="0"/>
                  </a:cubicBezTo>
                  <a:cubicBezTo>
                    <a:pt x="19" y="57"/>
                    <a:pt x="19" y="57"/>
                    <a:pt x="19" y="57"/>
                  </a:cubicBezTo>
                  <a:cubicBezTo>
                    <a:pt x="20" y="55"/>
                    <a:pt x="31" y="39"/>
                    <a:pt x="52" y="39"/>
                  </a:cubicBezTo>
                  <a:cubicBezTo>
                    <a:pt x="78" y="39"/>
                    <a:pt x="94" y="61"/>
                    <a:pt x="94" y="91"/>
                  </a:cubicBezTo>
                  <a:cubicBezTo>
                    <a:pt x="95" y="121"/>
                    <a:pt x="77" y="142"/>
                    <a:pt x="50" y="142"/>
                  </a:cubicBezTo>
                  <a:close/>
                  <a:moveTo>
                    <a:pt x="47" y="55"/>
                  </a:moveTo>
                  <a:cubicBezTo>
                    <a:pt x="30" y="55"/>
                    <a:pt x="18" y="71"/>
                    <a:pt x="18" y="91"/>
                  </a:cubicBezTo>
                  <a:cubicBezTo>
                    <a:pt x="18" y="110"/>
                    <a:pt x="29" y="127"/>
                    <a:pt x="46" y="127"/>
                  </a:cubicBezTo>
                  <a:cubicBezTo>
                    <a:pt x="63" y="127"/>
                    <a:pt x="75" y="111"/>
                    <a:pt x="75" y="91"/>
                  </a:cubicBezTo>
                  <a:cubicBezTo>
                    <a:pt x="75" y="71"/>
                    <a:pt x="64" y="55"/>
                    <a:pt x="47" y="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4" name="Freeform 31">
              <a:extLst>
                <a:ext uri="{FF2B5EF4-FFF2-40B4-BE49-F238E27FC236}">
                  <a16:creationId xmlns:a16="http://schemas.microsoft.com/office/drawing/2014/main" id="{B3C06BAF-2606-07B2-0633-EFEFFAE9986C}"/>
                </a:ext>
              </a:extLst>
            </p:cNvPr>
            <p:cNvSpPr>
              <a:spLocks/>
            </p:cNvSpPr>
            <p:nvPr/>
          </p:nvSpPr>
          <p:spPr bwMode="auto">
            <a:xfrm>
              <a:off x="3094038" y="-1588"/>
              <a:ext cx="79375" cy="114300"/>
            </a:xfrm>
            <a:custGeom>
              <a:avLst/>
              <a:gdLst>
                <a:gd name="T0" fmla="*/ 52 w 96"/>
                <a:gd name="T1" fmla="*/ 113 h 136"/>
                <a:gd name="T2" fmla="*/ 26 w 96"/>
                <a:gd name="T3" fmla="*/ 136 h 136"/>
                <a:gd name="T4" fmla="*/ 7 w 96"/>
                <a:gd name="T5" fmla="*/ 132 h 136"/>
                <a:gd name="T6" fmla="*/ 11 w 96"/>
                <a:gd name="T7" fmla="*/ 117 h 136"/>
                <a:gd name="T8" fmla="*/ 22 w 96"/>
                <a:gd name="T9" fmla="*/ 120 h 136"/>
                <a:gd name="T10" fmla="*/ 33 w 96"/>
                <a:gd name="T11" fmla="*/ 110 h 136"/>
                <a:gd name="T12" fmla="*/ 38 w 96"/>
                <a:gd name="T13" fmla="*/ 98 h 136"/>
                <a:gd name="T14" fmla="*/ 0 w 96"/>
                <a:gd name="T15" fmla="*/ 0 h 136"/>
                <a:gd name="T16" fmla="*/ 20 w 96"/>
                <a:gd name="T17" fmla="*/ 0 h 136"/>
                <a:gd name="T18" fmla="*/ 48 w 96"/>
                <a:gd name="T19" fmla="*/ 81 h 136"/>
                <a:gd name="T20" fmla="*/ 76 w 96"/>
                <a:gd name="T21" fmla="*/ 0 h 136"/>
                <a:gd name="T22" fmla="*/ 96 w 96"/>
                <a:gd name="T23" fmla="*/ 0 h 136"/>
                <a:gd name="T24" fmla="*/ 52 w 96"/>
                <a:gd name="T25" fmla="*/ 113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36">
                  <a:moveTo>
                    <a:pt x="52" y="113"/>
                  </a:moveTo>
                  <a:cubicBezTo>
                    <a:pt x="45" y="129"/>
                    <a:pt x="38" y="136"/>
                    <a:pt x="26" y="136"/>
                  </a:cubicBezTo>
                  <a:cubicBezTo>
                    <a:pt x="13" y="136"/>
                    <a:pt x="7" y="132"/>
                    <a:pt x="7" y="132"/>
                  </a:cubicBezTo>
                  <a:cubicBezTo>
                    <a:pt x="11" y="117"/>
                    <a:pt x="11" y="117"/>
                    <a:pt x="11" y="117"/>
                  </a:cubicBezTo>
                  <a:cubicBezTo>
                    <a:pt x="11" y="117"/>
                    <a:pt x="17" y="120"/>
                    <a:pt x="22" y="120"/>
                  </a:cubicBezTo>
                  <a:cubicBezTo>
                    <a:pt x="27" y="120"/>
                    <a:pt x="30" y="118"/>
                    <a:pt x="33" y="110"/>
                  </a:cubicBezTo>
                  <a:cubicBezTo>
                    <a:pt x="38" y="98"/>
                    <a:pt x="38" y="98"/>
                    <a:pt x="38" y="98"/>
                  </a:cubicBezTo>
                  <a:cubicBezTo>
                    <a:pt x="0" y="0"/>
                    <a:pt x="0" y="0"/>
                    <a:pt x="0" y="0"/>
                  </a:cubicBezTo>
                  <a:cubicBezTo>
                    <a:pt x="20" y="0"/>
                    <a:pt x="20" y="0"/>
                    <a:pt x="20" y="0"/>
                  </a:cubicBezTo>
                  <a:cubicBezTo>
                    <a:pt x="48" y="81"/>
                    <a:pt x="48" y="81"/>
                    <a:pt x="48" y="81"/>
                  </a:cubicBezTo>
                  <a:cubicBezTo>
                    <a:pt x="76" y="0"/>
                    <a:pt x="76" y="0"/>
                    <a:pt x="76" y="0"/>
                  </a:cubicBezTo>
                  <a:cubicBezTo>
                    <a:pt x="96" y="0"/>
                    <a:pt x="96" y="0"/>
                    <a:pt x="96" y="0"/>
                  </a:cubicBezTo>
                  <a:lnTo>
                    <a:pt x="52" y="1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5" name="Rectangle 32">
              <a:extLst>
                <a:ext uri="{FF2B5EF4-FFF2-40B4-BE49-F238E27FC236}">
                  <a16:creationId xmlns:a16="http://schemas.microsoft.com/office/drawing/2014/main" id="{28E831E1-5403-0391-CFF1-44334240480E}"/>
                </a:ext>
              </a:extLst>
            </p:cNvPr>
            <p:cNvSpPr>
              <a:spLocks noChangeArrowheads="1"/>
            </p:cNvSpPr>
            <p:nvPr/>
          </p:nvSpPr>
          <p:spPr bwMode="auto">
            <a:xfrm>
              <a:off x="3219451" y="-31750"/>
              <a:ext cx="17463" cy="1127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6" name="Freeform 33">
              <a:extLst>
                <a:ext uri="{FF2B5EF4-FFF2-40B4-BE49-F238E27FC236}">
                  <a16:creationId xmlns:a16="http://schemas.microsoft.com/office/drawing/2014/main" id="{C26B6476-3E8D-9E7B-540C-E0FEFAD5DB9D}"/>
                </a:ext>
              </a:extLst>
            </p:cNvPr>
            <p:cNvSpPr>
              <a:spLocks/>
            </p:cNvSpPr>
            <p:nvPr/>
          </p:nvSpPr>
          <p:spPr bwMode="auto">
            <a:xfrm>
              <a:off x="3263901" y="-3175"/>
              <a:ext cx="69850" cy="84138"/>
            </a:xfrm>
            <a:custGeom>
              <a:avLst/>
              <a:gdLst>
                <a:gd name="T0" fmla="*/ 65 w 84"/>
                <a:gd name="T1" fmla="*/ 101 h 101"/>
                <a:gd name="T2" fmla="*/ 65 w 84"/>
                <a:gd name="T3" fmla="*/ 42 h 101"/>
                <a:gd name="T4" fmla="*/ 45 w 84"/>
                <a:gd name="T5" fmla="*/ 16 h 101"/>
                <a:gd name="T6" fmla="*/ 19 w 84"/>
                <a:gd name="T7" fmla="*/ 42 h 101"/>
                <a:gd name="T8" fmla="*/ 19 w 84"/>
                <a:gd name="T9" fmla="*/ 101 h 101"/>
                <a:gd name="T10" fmla="*/ 0 w 84"/>
                <a:gd name="T11" fmla="*/ 101 h 101"/>
                <a:gd name="T12" fmla="*/ 0 w 84"/>
                <a:gd name="T13" fmla="*/ 2 h 101"/>
                <a:gd name="T14" fmla="*/ 18 w 84"/>
                <a:gd name="T15" fmla="*/ 2 h 101"/>
                <a:gd name="T16" fmla="*/ 19 w 84"/>
                <a:gd name="T17" fmla="*/ 20 h 101"/>
                <a:gd name="T18" fmla="*/ 51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2"/>
                    <a:pt x="65" y="42"/>
                    <a:pt x="65" y="42"/>
                  </a:cubicBezTo>
                  <a:cubicBezTo>
                    <a:pt x="65" y="26"/>
                    <a:pt x="60" y="16"/>
                    <a:pt x="45" y="16"/>
                  </a:cubicBezTo>
                  <a:cubicBezTo>
                    <a:pt x="30" y="16"/>
                    <a:pt x="21" y="32"/>
                    <a:pt x="19" y="42"/>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1"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7" name="Freeform 34">
              <a:extLst>
                <a:ext uri="{FF2B5EF4-FFF2-40B4-BE49-F238E27FC236}">
                  <a16:creationId xmlns:a16="http://schemas.microsoft.com/office/drawing/2014/main" id="{944C5982-3C91-7F73-09A4-D3869163BA38}"/>
                </a:ext>
              </a:extLst>
            </p:cNvPr>
            <p:cNvSpPr>
              <a:spLocks/>
            </p:cNvSpPr>
            <p:nvPr/>
          </p:nvSpPr>
          <p:spPr bwMode="auto">
            <a:xfrm>
              <a:off x="3349626" y="-3175"/>
              <a:ext cx="63500" cy="85725"/>
            </a:xfrm>
            <a:custGeom>
              <a:avLst/>
              <a:gdLst>
                <a:gd name="T0" fmla="*/ 68 w 78"/>
                <a:gd name="T1" fmla="*/ 94 h 103"/>
                <a:gd name="T2" fmla="*/ 39 w 78"/>
                <a:gd name="T3" fmla="*/ 103 h 103"/>
                <a:gd name="T4" fmla="*/ 0 w 78"/>
                <a:gd name="T5" fmla="*/ 86 h 103"/>
                <a:gd name="T6" fmla="*/ 10 w 78"/>
                <a:gd name="T7" fmla="*/ 74 h 103"/>
                <a:gd name="T8" fmla="*/ 39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2" y="99"/>
                    <a:pt x="54" y="103"/>
                    <a:pt x="39" y="103"/>
                  </a:cubicBezTo>
                  <a:cubicBezTo>
                    <a:pt x="19" y="103"/>
                    <a:pt x="4" y="91"/>
                    <a:pt x="0" y="86"/>
                  </a:cubicBezTo>
                  <a:cubicBezTo>
                    <a:pt x="10" y="74"/>
                    <a:pt x="10" y="74"/>
                    <a:pt x="10" y="74"/>
                  </a:cubicBezTo>
                  <a:cubicBezTo>
                    <a:pt x="16" y="80"/>
                    <a:pt x="28" y="88"/>
                    <a:pt x="39" y="88"/>
                  </a:cubicBezTo>
                  <a:cubicBezTo>
                    <a:pt x="51" y="88"/>
                    <a:pt x="59" y="84"/>
                    <a:pt x="59" y="75"/>
                  </a:cubicBezTo>
                  <a:cubicBezTo>
                    <a:pt x="59" y="66"/>
                    <a:pt x="49" y="63"/>
                    <a:pt x="43" y="61"/>
                  </a:cubicBezTo>
                  <a:cubicBezTo>
                    <a:pt x="37"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3" y="89"/>
                    <a:pt x="6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8" name="Freeform 35">
              <a:extLst>
                <a:ext uri="{FF2B5EF4-FFF2-40B4-BE49-F238E27FC236}">
                  <a16:creationId xmlns:a16="http://schemas.microsoft.com/office/drawing/2014/main" id="{948AB8FF-2BA3-9E06-B8CF-1E2C0011DA34}"/>
                </a:ext>
              </a:extLst>
            </p:cNvPr>
            <p:cNvSpPr>
              <a:spLocks noEditPoints="1"/>
            </p:cNvSpPr>
            <p:nvPr/>
          </p:nvSpPr>
          <p:spPr bwMode="auto">
            <a:xfrm>
              <a:off x="3429001" y="-36513"/>
              <a:ext cx="20638" cy="117475"/>
            </a:xfrm>
            <a:custGeom>
              <a:avLst/>
              <a:gdLst>
                <a:gd name="T0" fmla="*/ 13 w 26"/>
                <a:gd name="T1" fmla="*/ 24 h 143"/>
                <a:gd name="T2" fmla="*/ 0 w 26"/>
                <a:gd name="T3" fmla="*/ 12 h 143"/>
                <a:gd name="T4" fmla="*/ 13 w 26"/>
                <a:gd name="T5" fmla="*/ 0 h 143"/>
                <a:gd name="T6" fmla="*/ 26 w 26"/>
                <a:gd name="T7" fmla="*/ 12 h 143"/>
                <a:gd name="T8" fmla="*/ 13 w 26"/>
                <a:gd name="T9" fmla="*/ 24 h 143"/>
                <a:gd name="T10" fmla="*/ 4 w 26"/>
                <a:gd name="T11" fmla="*/ 143 h 143"/>
                <a:gd name="T12" fmla="*/ 4 w 26"/>
                <a:gd name="T13" fmla="*/ 44 h 143"/>
                <a:gd name="T14" fmla="*/ 22 w 26"/>
                <a:gd name="T15" fmla="*/ 44 h 143"/>
                <a:gd name="T16" fmla="*/ 22 w 26"/>
                <a:gd name="T17" fmla="*/ 143 h 143"/>
                <a:gd name="T18" fmla="*/ 4 w 26"/>
                <a:gd name="T1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3">
                  <a:moveTo>
                    <a:pt x="13" y="24"/>
                  </a:moveTo>
                  <a:cubicBezTo>
                    <a:pt x="6" y="24"/>
                    <a:pt x="0" y="19"/>
                    <a:pt x="0" y="12"/>
                  </a:cubicBezTo>
                  <a:cubicBezTo>
                    <a:pt x="0" y="5"/>
                    <a:pt x="6" y="0"/>
                    <a:pt x="13" y="0"/>
                  </a:cubicBezTo>
                  <a:cubicBezTo>
                    <a:pt x="20" y="0"/>
                    <a:pt x="26" y="5"/>
                    <a:pt x="26" y="12"/>
                  </a:cubicBezTo>
                  <a:cubicBezTo>
                    <a:pt x="26" y="18"/>
                    <a:pt x="20" y="24"/>
                    <a:pt x="13" y="24"/>
                  </a:cubicBezTo>
                  <a:close/>
                  <a:moveTo>
                    <a:pt x="4" y="143"/>
                  </a:moveTo>
                  <a:cubicBezTo>
                    <a:pt x="4" y="44"/>
                    <a:pt x="4" y="44"/>
                    <a:pt x="4" y="44"/>
                  </a:cubicBezTo>
                  <a:cubicBezTo>
                    <a:pt x="22" y="44"/>
                    <a:pt x="22" y="44"/>
                    <a:pt x="22" y="44"/>
                  </a:cubicBezTo>
                  <a:cubicBezTo>
                    <a:pt x="22" y="143"/>
                    <a:pt x="22" y="143"/>
                    <a:pt x="22" y="143"/>
                  </a:cubicBezTo>
                  <a:lnTo>
                    <a:pt x="4"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9" name="Freeform 36">
              <a:extLst>
                <a:ext uri="{FF2B5EF4-FFF2-40B4-BE49-F238E27FC236}">
                  <a16:creationId xmlns:a16="http://schemas.microsoft.com/office/drawing/2014/main" id="{914FBE95-5DCD-B09C-05FA-773F884D73D9}"/>
                </a:ext>
              </a:extLst>
            </p:cNvPr>
            <p:cNvSpPr>
              <a:spLocks noEditPoints="1"/>
            </p:cNvSpPr>
            <p:nvPr/>
          </p:nvSpPr>
          <p:spPr bwMode="auto">
            <a:xfrm>
              <a:off x="3465513" y="-3175"/>
              <a:ext cx="77788" cy="115888"/>
            </a:xfrm>
            <a:custGeom>
              <a:avLst/>
              <a:gdLst>
                <a:gd name="T0" fmla="*/ 84 w 94"/>
                <a:gd name="T1" fmla="*/ 122 h 138"/>
                <a:gd name="T2" fmla="*/ 44 w 94"/>
                <a:gd name="T3" fmla="*/ 138 h 138"/>
                <a:gd name="T4" fmla="*/ 5 w 94"/>
                <a:gd name="T5" fmla="*/ 126 h 138"/>
                <a:gd name="T6" fmla="*/ 12 w 94"/>
                <a:gd name="T7" fmla="*/ 112 h 138"/>
                <a:gd name="T8" fmla="*/ 43 w 94"/>
                <a:gd name="T9" fmla="*/ 122 h 138"/>
                <a:gd name="T10" fmla="*/ 67 w 94"/>
                <a:gd name="T11" fmla="*/ 113 h 138"/>
                <a:gd name="T12" fmla="*/ 74 w 94"/>
                <a:gd name="T13" fmla="*/ 89 h 138"/>
                <a:gd name="T14" fmla="*/ 74 w 94"/>
                <a:gd name="T15" fmla="*/ 80 h 138"/>
                <a:gd name="T16" fmla="*/ 42 w 94"/>
                <a:gd name="T17" fmla="*/ 99 h 138"/>
                <a:gd name="T18" fmla="*/ 0 w 94"/>
                <a:gd name="T19" fmla="*/ 49 h 138"/>
                <a:gd name="T20" fmla="*/ 43 w 94"/>
                <a:gd name="T21" fmla="*/ 0 h 138"/>
                <a:gd name="T22" fmla="*/ 74 w 94"/>
                <a:gd name="T23" fmla="*/ 18 h 138"/>
                <a:gd name="T24" fmla="*/ 76 w 94"/>
                <a:gd name="T25" fmla="*/ 2 h 138"/>
                <a:gd name="T26" fmla="*/ 94 w 94"/>
                <a:gd name="T27" fmla="*/ 2 h 138"/>
                <a:gd name="T28" fmla="*/ 94 w 94"/>
                <a:gd name="T29" fmla="*/ 82 h 138"/>
                <a:gd name="T30" fmla="*/ 84 w 94"/>
                <a:gd name="T31" fmla="*/ 122 h 138"/>
                <a:gd name="T32" fmla="*/ 48 w 94"/>
                <a:gd name="T33" fmla="*/ 15 h 138"/>
                <a:gd name="T34" fmla="*/ 20 w 94"/>
                <a:gd name="T35" fmla="*/ 49 h 138"/>
                <a:gd name="T36" fmla="*/ 47 w 94"/>
                <a:gd name="T37" fmla="*/ 83 h 138"/>
                <a:gd name="T38" fmla="*/ 75 w 94"/>
                <a:gd name="T39" fmla="*/ 49 h 138"/>
                <a:gd name="T40" fmla="*/ 48 w 94"/>
                <a:gd name="T41" fmla="*/ 1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4" h="138">
                  <a:moveTo>
                    <a:pt x="84" y="122"/>
                  </a:moveTo>
                  <a:cubicBezTo>
                    <a:pt x="76" y="130"/>
                    <a:pt x="64" y="138"/>
                    <a:pt x="44" y="138"/>
                  </a:cubicBezTo>
                  <a:cubicBezTo>
                    <a:pt x="23" y="138"/>
                    <a:pt x="8" y="129"/>
                    <a:pt x="5" y="126"/>
                  </a:cubicBezTo>
                  <a:cubicBezTo>
                    <a:pt x="12" y="112"/>
                    <a:pt x="12" y="112"/>
                    <a:pt x="12" y="112"/>
                  </a:cubicBezTo>
                  <a:cubicBezTo>
                    <a:pt x="17" y="116"/>
                    <a:pt x="30" y="122"/>
                    <a:pt x="43" y="122"/>
                  </a:cubicBezTo>
                  <a:cubicBezTo>
                    <a:pt x="55" y="122"/>
                    <a:pt x="63" y="118"/>
                    <a:pt x="67" y="113"/>
                  </a:cubicBezTo>
                  <a:cubicBezTo>
                    <a:pt x="72" y="109"/>
                    <a:pt x="74" y="101"/>
                    <a:pt x="74" y="89"/>
                  </a:cubicBezTo>
                  <a:cubicBezTo>
                    <a:pt x="74" y="80"/>
                    <a:pt x="74" y="80"/>
                    <a:pt x="74" y="80"/>
                  </a:cubicBezTo>
                  <a:cubicBezTo>
                    <a:pt x="73" y="83"/>
                    <a:pt x="64" y="99"/>
                    <a:pt x="42" y="99"/>
                  </a:cubicBezTo>
                  <a:cubicBezTo>
                    <a:pt x="16" y="99"/>
                    <a:pt x="0" y="78"/>
                    <a:pt x="0" y="49"/>
                  </a:cubicBezTo>
                  <a:cubicBezTo>
                    <a:pt x="0" y="20"/>
                    <a:pt x="19" y="0"/>
                    <a:pt x="43" y="0"/>
                  </a:cubicBezTo>
                  <a:cubicBezTo>
                    <a:pt x="65" y="0"/>
                    <a:pt x="73" y="15"/>
                    <a:pt x="74" y="18"/>
                  </a:cubicBezTo>
                  <a:cubicBezTo>
                    <a:pt x="76" y="2"/>
                    <a:pt x="76" y="2"/>
                    <a:pt x="76" y="2"/>
                  </a:cubicBezTo>
                  <a:cubicBezTo>
                    <a:pt x="94" y="2"/>
                    <a:pt x="94" y="2"/>
                    <a:pt x="94" y="2"/>
                  </a:cubicBezTo>
                  <a:cubicBezTo>
                    <a:pt x="94" y="82"/>
                    <a:pt x="94" y="82"/>
                    <a:pt x="94" y="82"/>
                  </a:cubicBezTo>
                  <a:cubicBezTo>
                    <a:pt x="94" y="102"/>
                    <a:pt x="91" y="113"/>
                    <a:pt x="84" y="122"/>
                  </a:cubicBezTo>
                  <a:close/>
                  <a:moveTo>
                    <a:pt x="48" y="15"/>
                  </a:moveTo>
                  <a:cubicBezTo>
                    <a:pt x="31" y="15"/>
                    <a:pt x="20" y="30"/>
                    <a:pt x="20" y="49"/>
                  </a:cubicBezTo>
                  <a:cubicBezTo>
                    <a:pt x="20" y="67"/>
                    <a:pt x="30" y="83"/>
                    <a:pt x="47" y="83"/>
                  </a:cubicBezTo>
                  <a:cubicBezTo>
                    <a:pt x="64" y="83"/>
                    <a:pt x="75" y="67"/>
                    <a:pt x="75" y="49"/>
                  </a:cubicBezTo>
                  <a:cubicBezTo>
                    <a:pt x="75" y="30"/>
                    <a:pt x="65" y="15"/>
                    <a:pt x="48"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0" name="Freeform 37">
              <a:extLst>
                <a:ext uri="{FF2B5EF4-FFF2-40B4-BE49-F238E27FC236}">
                  <a16:creationId xmlns:a16="http://schemas.microsoft.com/office/drawing/2014/main" id="{DCECE63C-3BE4-E3D3-8A34-3F4C88B09AD1}"/>
                </a:ext>
              </a:extLst>
            </p:cNvPr>
            <p:cNvSpPr>
              <a:spLocks/>
            </p:cNvSpPr>
            <p:nvPr/>
          </p:nvSpPr>
          <p:spPr bwMode="auto">
            <a:xfrm>
              <a:off x="3568701" y="-34925"/>
              <a:ext cx="69850" cy="115888"/>
            </a:xfrm>
            <a:custGeom>
              <a:avLst/>
              <a:gdLst>
                <a:gd name="T0" fmla="*/ 66 w 85"/>
                <a:gd name="T1" fmla="*/ 141 h 141"/>
                <a:gd name="T2" fmla="*/ 66 w 85"/>
                <a:gd name="T3" fmla="*/ 82 h 141"/>
                <a:gd name="T4" fmla="*/ 46 w 85"/>
                <a:gd name="T5" fmla="*/ 56 h 141"/>
                <a:gd name="T6" fmla="*/ 19 w 85"/>
                <a:gd name="T7" fmla="*/ 82 h 141"/>
                <a:gd name="T8" fmla="*/ 19 w 85"/>
                <a:gd name="T9" fmla="*/ 141 h 141"/>
                <a:gd name="T10" fmla="*/ 0 w 85"/>
                <a:gd name="T11" fmla="*/ 141 h 141"/>
                <a:gd name="T12" fmla="*/ 0 w 85"/>
                <a:gd name="T13" fmla="*/ 0 h 141"/>
                <a:gd name="T14" fmla="*/ 19 w 85"/>
                <a:gd name="T15" fmla="*/ 0 h 141"/>
                <a:gd name="T16" fmla="*/ 19 w 85"/>
                <a:gd name="T17" fmla="*/ 60 h 141"/>
                <a:gd name="T18" fmla="*/ 52 w 85"/>
                <a:gd name="T19" fmla="*/ 39 h 141"/>
                <a:gd name="T20" fmla="*/ 85 w 85"/>
                <a:gd name="T21" fmla="*/ 77 h 141"/>
                <a:gd name="T22" fmla="*/ 85 w 85"/>
                <a:gd name="T23" fmla="*/ 141 h 141"/>
                <a:gd name="T24" fmla="*/ 66 w 85"/>
                <a:gd name="T25" fmla="*/ 14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5" h="141">
                  <a:moveTo>
                    <a:pt x="66" y="141"/>
                  </a:moveTo>
                  <a:cubicBezTo>
                    <a:pt x="66" y="82"/>
                    <a:pt x="66" y="82"/>
                    <a:pt x="66" y="82"/>
                  </a:cubicBezTo>
                  <a:cubicBezTo>
                    <a:pt x="66" y="66"/>
                    <a:pt x="61" y="56"/>
                    <a:pt x="46" y="56"/>
                  </a:cubicBezTo>
                  <a:cubicBezTo>
                    <a:pt x="31" y="56"/>
                    <a:pt x="21" y="72"/>
                    <a:pt x="19" y="82"/>
                  </a:cubicBezTo>
                  <a:cubicBezTo>
                    <a:pt x="19" y="141"/>
                    <a:pt x="19" y="141"/>
                    <a:pt x="19" y="141"/>
                  </a:cubicBezTo>
                  <a:cubicBezTo>
                    <a:pt x="0" y="141"/>
                    <a:pt x="0" y="141"/>
                    <a:pt x="0" y="141"/>
                  </a:cubicBezTo>
                  <a:cubicBezTo>
                    <a:pt x="0" y="0"/>
                    <a:pt x="0" y="0"/>
                    <a:pt x="0" y="0"/>
                  </a:cubicBezTo>
                  <a:cubicBezTo>
                    <a:pt x="19" y="0"/>
                    <a:pt x="19" y="0"/>
                    <a:pt x="19" y="0"/>
                  </a:cubicBezTo>
                  <a:cubicBezTo>
                    <a:pt x="19" y="60"/>
                    <a:pt x="19" y="60"/>
                    <a:pt x="19" y="60"/>
                  </a:cubicBezTo>
                  <a:cubicBezTo>
                    <a:pt x="25" y="50"/>
                    <a:pt x="36" y="39"/>
                    <a:pt x="52" y="39"/>
                  </a:cubicBezTo>
                  <a:cubicBezTo>
                    <a:pt x="72" y="39"/>
                    <a:pt x="85" y="51"/>
                    <a:pt x="85" y="77"/>
                  </a:cubicBezTo>
                  <a:cubicBezTo>
                    <a:pt x="85" y="141"/>
                    <a:pt x="85" y="141"/>
                    <a:pt x="85" y="141"/>
                  </a:cubicBezTo>
                  <a:lnTo>
                    <a:pt x="66" y="1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1" name="Freeform 38">
              <a:extLst>
                <a:ext uri="{FF2B5EF4-FFF2-40B4-BE49-F238E27FC236}">
                  <a16:creationId xmlns:a16="http://schemas.microsoft.com/office/drawing/2014/main" id="{A628084C-CF66-E7E8-A07E-637CE5D6B84C}"/>
                </a:ext>
              </a:extLst>
            </p:cNvPr>
            <p:cNvSpPr>
              <a:spLocks/>
            </p:cNvSpPr>
            <p:nvPr/>
          </p:nvSpPr>
          <p:spPr bwMode="auto">
            <a:xfrm>
              <a:off x="3654426" y="-23813"/>
              <a:ext cx="50800" cy="106363"/>
            </a:xfrm>
            <a:custGeom>
              <a:avLst/>
              <a:gdLst>
                <a:gd name="T0" fmla="*/ 33 w 61"/>
                <a:gd name="T1" fmla="*/ 41 h 128"/>
                <a:gd name="T2" fmla="*/ 33 w 61"/>
                <a:gd name="T3" fmla="*/ 92 h 128"/>
                <a:gd name="T4" fmla="*/ 37 w 61"/>
                <a:gd name="T5" fmla="*/ 109 h 128"/>
                <a:gd name="T6" fmla="*/ 47 w 61"/>
                <a:gd name="T7" fmla="*/ 113 h 128"/>
                <a:gd name="T8" fmla="*/ 58 w 61"/>
                <a:gd name="T9" fmla="*/ 111 h 128"/>
                <a:gd name="T10" fmla="*/ 60 w 61"/>
                <a:gd name="T11" fmla="*/ 125 h 128"/>
                <a:gd name="T12" fmla="*/ 42 w 61"/>
                <a:gd name="T13" fmla="*/ 128 h 128"/>
                <a:gd name="T14" fmla="*/ 21 w 61"/>
                <a:gd name="T15" fmla="*/ 121 h 128"/>
                <a:gd name="T16" fmla="*/ 15 w 61"/>
                <a:gd name="T17" fmla="*/ 95 h 128"/>
                <a:gd name="T18" fmla="*/ 15 w 61"/>
                <a:gd name="T19" fmla="*/ 41 h 128"/>
                <a:gd name="T20" fmla="*/ 0 w 61"/>
                <a:gd name="T21" fmla="*/ 41 h 128"/>
                <a:gd name="T22" fmla="*/ 0 w 61"/>
                <a:gd name="T23" fmla="*/ 27 h 128"/>
                <a:gd name="T24" fmla="*/ 14 w 61"/>
                <a:gd name="T25" fmla="*/ 27 h 128"/>
                <a:gd name="T26" fmla="*/ 16 w 61"/>
                <a:gd name="T27" fmla="*/ 0 h 128"/>
                <a:gd name="T28" fmla="*/ 33 w 61"/>
                <a:gd name="T29" fmla="*/ 0 h 128"/>
                <a:gd name="T30" fmla="*/ 33 w 61"/>
                <a:gd name="T31" fmla="*/ 27 h 128"/>
                <a:gd name="T32" fmla="*/ 61 w 61"/>
                <a:gd name="T33" fmla="*/ 27 h 128"/>
                <a:gd name="T34" fmla="*/ 61 w 61"/>
                <a:gd name="T35" fmla="*/ 41 h 128"/>
                <a:gd name="T36" fmla="*/ 33 w 61"/>
                <a:gd name="T37" fmla="*/ 4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1" h="128">
                  <a:moveTo>
                    <a:pt x="33" y="41"/>
                  </a:moveTo>
                  <a:cubicBezTo>
                    <a:pt x="33" y="92"/>
                    <a:pt x="33" y="92"/>
                    <a:pt x="33" y="92"/>
                  </a:cubicBezTo>
                  <a:cubicBezTo>
                    <a:pt x="33" y="101"/>
                    <a:pt x="34" y="106"/>
                    <a:pt x="37" y="109"/>
                  </a:cubicBezTo>
                  <a:cubicBezTo>
                    <a:pt x="40" y="112"/>
                    <a:pt x="43" y="113"/>
                    <a:pt x="47" y="113"/>
                  </a:cubicBezTo>
                  <a:cubicBezTo>
                    <a:pt x="52" y="113"/>
                    <a:pt x="56" y="112"/>
                    <a:pt x="58" y="111"/>
                  </a:cubicBezTo>
                  <a:cubicBezTo>
                    <a:pt x="60" y="125"/>
                    <a:pt x="60" y="125"/>
                    <a:pt x="60" y="125"/>
                  </a:cubicBezTo>
                  <a:cubicBezTo>
                    <a:pt x="56" y="127"/>
                    <a:pt x="48" y="128"/>
                    <a:pt x="42" y="128"/>
                  </a:cubicBezTo>
                  <a:cubicBezTo>
                    <a:pt x="33" y="128"/>
                    <a:pt x="27" y="126"/>
                    <a:pt x="21" y="121"/>
                  </a:cubicBezTo>
                  <a:cubicBezTo>
                    <a:pt x="16" y="115"/>
                    <a:pt x="15" y="108"/>
                    <a:pt x="15" y="95"/>
                  </a:cubicBezTo>
                  <a:cubicBezTo>
                    <a:pt x="15" y="41"/>
                    <a:pt x="15" y="41"/>
                    <a:pt x="15" y="41"/>
                  </a:cubicBezTo>
                  <a:cubicBezTo>
                    <a:pt x="0" y="41"/>
                    <a:pt x="0" y="41"/>
                    <a:pt x="0" y="41"/>
                  </a:cubicBezTo>
                  <a:cubicBezTo>
                    <a:pt x="0" y="27"/>
                    <a:pt x="0" y="27"/>
                    <a:pt x="0" y="27"/>
                  </a:cubicBezTo>
                  <a:cubicBezTo>
                    <a:pt x="14" y="27"/>
                    <a:pt x="14" y="27"/>
                    <a:pt x="14" y="27"/>
                  </a:cubicBezTo>
                  <a:cubicBezTo>
                    <a:pt x="16" y="0"/>
                    <a:pt x="16" y="0"/>
                    <a:pt x="16" y="0"/>
                  </a:cubicBezTo>
                  <a:cubicBezTo>
                    <a:pt x="33" y="0"/>
                    <a:pt x="33" y="0"/>
                    <a:pt x="33" y="0"/>
                  </a:cubicBezTo>
                  <a:cubicBezTo>
                    <a:pt x="33" y="27"/>
                    <a:pt x="33" y="27"/>
                    <a:pt x="33" y="27"/>
                  </a:cubicBezTo>
                  <a:cubicBezTo>
                    <a:pt x="61" y="27"/>
                    <a:pt x="61" y="27"/>
                    <a:pt x="61" y="27"/>
                  </a:cubicBezTo>
                  <a:cubicBezTo>
                    <a:pt x="61" y="41"/>
                    <a:pt x="61" y="41"/>
                    <a:pt x="61" y="41"/>
                  </a:cubicBezTo>
                  <a:cubicBezTo>
                    <a:pt x="33" y="41"/>
                    <a:pt x="33" y="41"/>
                    <a:pt x="33"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2" name="Freeform 39">
              <a:extLst>
                <a:ext uri="{FF2B5EF4-FFF2-40B4-BE49-F238E27FC236}">
                  <a16:creationId xmlns:a16="http://schemas.microsoft.com/office/drawing/2014/main" id="{644BE14E-EA94-5B64-6A69-FD38062EC86B}"/>
                </a:ext>
              </a:extLst>
            </p:cNvPr>
            <p:cNvSpPr>
              <a:spLocks/>
            </p:cNvSpPr>
            <p:nvPr/>
          </p:nvSpPr>
          <p:spPr bwMode="auto">
            <a:xfrm>
              <a:off x="3711576" y="-3175"/>
              <a:ext cx="63500" cy="85725"/>
            </a:xfrm>
            <a:custGeom>
              <a:avLst/>
              <a:gdLst>
                <a:gd name="T0" fmla="*/ 68 w 78"/>
                <a:gd name="T1" fmla="*/ 94 h 103"/>
                <a:gd name="T2" fmla="*/ 39 w 78"/>
                <a:gd name="T3" fmla="*/ 103 h 103"/>
                <a:gd name="T4" fmla="*/ 0 w 78"/>
                <a:gd name="T5" fmla="*/ 86 h 103"/>
                <a:gd name="T6" fmla="*/ 10 w 78"/>
                <a:gd name="T7" fmla="*/ 74 h 103"/>
                <a:gd name="T8" fmla="*/ 40 w 78"/>
                <a:gd name="T9" fmla="*/ 88 h 103"/>
                <a:gd name="T10" fmla="*/ 59 w 78"/>
                <a:gd name="T11" fmla="*/ 75 h 103"/>
                <a:gd name="T12" fmla="*/ 43 w 78"/>
                <a:gd name="T13" fmla="*/ 61 h 103"/>
                <a:gd name="T14" fmla="*/ 25 w 78"/>
                <a:gd name="T15" fmla="*/ 55 h 103"/>
                <a:gd name="T16" fmla="*/ 5 w 78"/>
                <a:gd name="T17" fmla="*/ 29 h 103"/>
                <a:gd name="T18" fmla="*/ 42 w 78"/>
                <a:gd name="T19" fmla="*/ 0 h 103"/>
                <a:gd name="T20" fmla="*/ 77 w 78"/>
                <a:gd name="T21" fmla="*/ 13 h 103"/>
                <a:gd name="T22" fmla="*/ 68 w 78"/>
                <a:gd name="T23" fmla="*/ 26 h 103"/>
                <a:gd name="T24" fmla="*/ 42 w 78"/>
                <a:gd name="T25" fmla="*/ 15 h 103"/>
                <a:gd name="T26" fmla="*/ 23 w 78"/>
                <a:gd name="T27" fmla="*/ 27 h 103"/>
                <a:gd name="T28" fmla="*/ 39 w 78"/>
                <a:gd name="T29" fmla="*/ 41 h 103"/>
                <a:gd name="T30" fmla="*/ 58 w 78"/>
                <a:gd name="T31" fmla="*/ 47 h 103"/>
                <a:gd name="T32" fmla="*/ 78 w 78"/>
                <a:gd name="T33" fmla="*/ 72 h 103"/>
                <a:gd name="T34" fmla="*/ 68 w 78"/>
                <a:gd name="T35"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03">
                  <a:moveTo>
                    <a:pt x="68" y="94"/>
                  </a:moveTo>
                  <a:cubicBezTo>
                    <a:pt x="63" y="99"/>
                    <a:pt x="54" y="103"/>
                    <a:pt x="39" y="103"/>
                  </a:cubicBezTo>
                  <a:cubicBezTo>
                    <a:pt x="19" y="103"/>
                    <a:pt x="5" y="91"/>
                    <a:pt x="0" y="86"/>
                  </a:cubicBezTo>
                  <a:cubicBezTo>
                    <a:pt x="10" y="74"/>
                    <a:pt x="10" y="74"/>
                    <a:pt x="10" y="74"/>
                  </a:cubicBezTo>
                  <a:cubicBezTo>
                    <a:pt x="16" y="80"/>
                    <a:pt x="28" y="88"/>
                    <a:pt x="40" y="88"/>
                  </a:cubicBezTo>
                  <a:cubicBezTo>
                    <a:pt x="51" y="88"/>
                    <a:pt x="59" y="84"/>
                    <a:pt x="59" y="75"/>
                  </a:cubicBezTo>
                  <a:cubicBezTo>
                    <a:pt x="59" y="66"/>
                    <a:pt x="49" y="63"/>
                    <a:pt x="43" y="61"/>
                  </a:cubicBezTo>
                  <a:cubicBezTo>
                    <a:pt x="38" y="60"/>
                    <a:pt x="30" y="57"/>
                    <a:pt x="25" y="55"/>
                  </a:cubicBezTo>
                  <a:cubicBezTo>
                    <a:pt x="21" y="53"/>
                    <a:pt x="5" y="46"/>
                    <a:pt x="5" y="29"/>
                  </a:cubicBezTo>
                  <a:cubicBezTo>
                    <a:pt x="5" y="11"/>
                    <a:pt x="20" y="0"/>
                    <a:pt x="42" y="0"/>
                  </a:cubicBezTo>
                  <a:cubicBezTo>
                    <a:pt x="63" y="0"/>
                    <a:pt x="76" y="12"/>
                    <a:pt x="77" y="13"/>
                  </a:cubicBezTo>
                  <a:cubicBezTo>
                    <a:pt x="68" y="26"/>
                    <a:pt x="68" y="26"/>
                    <a:pt x="68" y="26"/>
                  </a:cubicBezTo>
                  <a:cubicBezTo>
                    <a:pt x="62" y="20"/>
                    <a:pt x="52" y="15"/>
                    <a:pt x="42" y="15"/>
                  </a:cubicBezTo>
                  <a:cubicBezTo>
                    <a:pt x="31" y="15"/>
                    <a:pt x="23" y="18"/>
                    <a:pt x="23" y="27"/>
                  </a:cubicBezTo>
                  <a:cubicBezTo>
                    <a:pt x="23" y="36"/>
                    <a:pt x="32" y="38"/>
                    <a:pt x="39" y="41"/>
                  </a:cubicBezTo>
                  <a:cubicBezTo>
                    <a:pt x="46" y="43"/>
                    <a:pt x="54" y="45"/>
                    <a:pt x="58" y="47"/>
                  </a:cubicBezTo>
                  <a:cubicBezTo>
                    <a:pt x="62" y="49"/>
                    <a:pt x="78" y="55"/>
                    <a:pt x="78" y="72"/>
                  </a:cubicBezTo>
                  <a:cubicBezTo>
                    <a:pt x="78" y="82"/>
                    <a:pt x="74" y="89"/>
                    <a:pt x="6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3" name="Freeform 40">
              <a:extLst>
                <a:ext uri="{FF2B5EF4-FFF2-40B4-BE49-F238E27FC236}">
                  <a16:creationId xmlns:a16="http://schemas.microsoft.com/office/drawing/2014/main" id="{EF137B69-3191-B6FE-C47C-0D807733E2CB}"/>
                </a:ext>
              </a:extLst>
            </p:cNvPr>
            <p:cNvSpPr>
              <a:spLocks noEditPoints="1"/>
            </p:cNvSpPr>
            <p:nvPr/>
          </p:nvSpPr>
          <p:spPr bwMode="auto">
            <a:xfrm>
              <a:off x="2498726" y="157163"/>
              <a:ext cx="93663" cy="112713"/>
            </a:xfrm>
            <a:custGeom>
              <a:avLst/>
              <a:gdLst>
                <a:gd name="T0" fmla="*/ 92 w 113"/>
                <a:gd name="T1" fmla="*/ 119 h 136"/>
                <a:gd name="T2" fmla="*/ 45 w 113"/>
                <a:gd name="T3" fmla="*/ 136 h 136"/>
                <a:gd name="T4" fmla="*/ 0 w 113"/>
                <a:gd name="T5" fmla="*/ 136 h 136"/>
                <a:gd name="T6" fmla="*/ 0 w 113"/>
                <a:gd name="T7" fmla="*/ 0 h 136"/>
                <a:gd name="T8" fmla="*/ 45 w 113"/>
                <a:gd name="T9" fmla="*/ 0 h 136"/>
                <a:gd name="T10" fmla="*/ 92 w 113"/>
                <a:gd name="T11" fmla="*/ 16 h 136"/>
                <a:gd name="T12" fmla="*/ 113 w 113"/>
                <a:gd name="T13" fmla="*/ 68 h 136"/>
                <a:gd name="T14" fmla="*/ 92 w 113"/>
                <a:gd name="T15" fmla="*/ 119 h 136"/>
                <a:gd name="T16" fmla="*/ 78 w 113"/>
                <a:gd name="T17" fmla="*/ 28 h 136"/>
                <a:gd name="T18" fmla="*/ 45 w 113"/>
                <a:gd name="T19" fmla="*/ 15 h 136"/>
                <a:gd name="T20" fmla="*/ 20 w 113"/>
                <a:gd name="T21" fmla="*/ 15 h 136"/>
                <a:gd name="T22" fmla="*/ 20 w 113"/>
                <a:gd name="T23" fmla="*/ 119 h 136"/>
                <a:gd name="T24" fmla="*/ 45 w 113"/>
                <a:gd name="T25" fmla="*/ 119 h 136"/>
                <a:gd name="T26" fmla="*/ 78 w 113"/>
                <a:gd name="T27" fmla="*/ 107 h 136"/>
                <a:gd name="T28" fmla="*/ 92 w 113"/>
                <a:gd name="T29" fmla="*/ 68 h 136"/>
                <a:gd name="T30" fmla="*/ 78 w 113"/>
                <a:gd name="T31"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36">
                  <a:moveTo>
                    <a:pt x="92" y="119"/>
                  </a:moveTo>
                  <a:cubicBezTo>
                    <a:pt x="81" y="130"/>
                    <a:pt x="66" y="136"/>
                    <a:pt x="45" y="136"/>
                  </a:cubicBezTo>
                  <a:cubicBezTo>
                    <a:pt x="0" y="136"/>
                    <a:pt x="0" y="136"/>
                    <a:pt x="0" y="136"/>
                  </a:cubicBezTo>
                  <a:cubicBezTo>
                    <a:pt x="0" y="0"/>
                    <a:pt x="0" y="0"/>
                    <a:pt x="0" y="0"/>
                  </a:cubicBezTo>
                  <a:cubicBezTo>
                    <a:pt x="45" y="0"/>
                    <a:pt x="45" y="0"/>
                    <a:pt x="45" y="0"/>
                  </a:cubicBezTo>
                  <a:cubicBezTo>
                    <a:pt x="66" y="0"/>
                    <a:pt x="81" y="5"/>
                    <a:pt x="92" y="16"/>
                  </a:cubicBezTo>
                  <a:cubicBezTo>
                    <a:pt x="103" y="27"/>
                    <a:pt x="113" y="44"/>
                    <a:pt x="113" y="68"/>
                  </a:cubicBezTo>
                  <a:cubicBezTo>
                    <a:pt x="113" y="91"/>
                    <a:pt x="104" y="108"/>
                    <a:pt x="92" y="119"/>
                  </a:cubicBezTo>
                  <a:close/>
                  <a:moveTo>
                    <a:pt x="78" y="28"/>
                  </a:moveTo>
                  <a:cubicBezTo>
                    <a:pt x="70" y="19"/>
                    <a:pt x="59" y="15"/>
                    <a:pt x="45" y="15"/>
                  </a:cubicBezTo>
                  <a:cubicBezTo>
                    <a:pt x="20" y="15"/>
                    <a:pt x="20" y="15"/>
                    <a:pt x="20" y="15"/>
                  </a:cubicBezTo>
                  <a:cubicBezTo>
                    <a:pt x="20" y="119"/>
                    <a:pt x="20" y="119"/>
                    <a:pt x="20" y="119"/>
                  </a:cubicBezTo>
                  <a:cubicBezTo>
                    <a:pt x="45" y="119"/>
                    <a:pt x="45" y="119"/>
                    <a:pt x="45" y="119"/>
                  </a:cubicBezTo>
                  <a:cubicBezTo>
                    <a:pt x="58" y="119"/>
                    <a:pt x="69" y="116"/>
                    <a:pt x="78" y="107"/>
                  </a:cubicBezTo>
                  <a:cubicBezTo>
                    <a:pt x="87" y="98"/>
                    <a:pt x="92" y="84"/>
                    <a:pt x="92" y="68"/>
                  </a:cubicBezTo>
                  <a:cubicBezTo>
                    <a:pt x="92" y="51"/>
                    <a:pt x="87" y="36"/>
                    <a:pt x="7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4" name="Freeform 41">
              <a:extLst>
                <a:ext uri="{FF2B5EF4-FFF2-40B4-BE49-F238E27FC236}">
                  <a16:creationId xmlns:a16="http://schemas.microsoft.com/office/drawing/2014/main" id="{821A2D0B-222A-FACB-58E1-95FBC0126991}"/>
                </a:ext>
              </a:extLst>
            </p:cNvPr>
            <p:cNvSpPr>
              <a:spLocks noEditPoints="1"/>
            </p:cNvSpPr>
            <p:nvPr/>
          </p:nvSpPr>
          <p:spPr bwMode="auto">
            <a:xfrm>
              <a:off x="2605088"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5" name="Rectangle 42">
              <a:extLst>
                <a:ext uri="{FF2B5EF4-FFF2-40B4-BE49-F238E27FC236}">
                  <a16:creationId xmlns:a16="http://schemas.microsoft.com/office/drawing/2014/main" id="{7DEFDA0D-DEC0-C80E-280E-37E6A828C659}"/>
                </a:ext>
              </a:extLst>
            </p:cNvPr>
            <p:cNvSpPr>
              <a:spLocks noChangeArrowheads="1"/>
            </p:cNvSpPr>
            <p:nvPr/>
          </p:nvSpPr>
          <p:spPr bwMode="auto">
            <a:xfrm>
              <a:off x="2697163" y="153988"/>
              <a:ext cx="15875" cy="1158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6" name="Freeform 43">
              <a:extLst>
                <a:ext uri="{FF2B5EF4-FFF2-40B4-BE49-F238E27FC236}">
                  <a16:creationId xmlns:a16="http://schemas.microsoft.com/office/drawing/2014/main" id="{E1B199F1-629A-2B40-F991-6A433992CFCB}"/>
                </a:ext>
              </a:extLst>
            </p:cNvPr>
            <p:cNvSpPr>
              <a:spLocks noEditPoints="1"/>
            </p:cNvSpPr>
            <p:nvPr/>
          </p:nvSpPr>
          <p:spPr bwMode="auto">
            <a:xfrm>
              <a:off x="2736851" y="150813"/>
              <a:ext cx="20638" cy="119063"/>
            </a:xfrm>
            <a:custGeom>
              <a:avLst/>
              <a:gdLst>
                <a:gd name="T0" fmla="*/ 12 w 25"/>
                <a:gd name="T1" fmla="*/ 25 h 144"/>
                <a:gd name="T2" fmla="*/ 0 w 25"/>
                <a:gd name="T3" fmla="*/ 13 h 144"/>
                <a:gd name="T4" fmla="*/ 12 w 25"/>
                <a:gd name="T5" fmla="*/ 0 h 144"/>
                <a:gd name="T6" fmla="*/ 25 w 25"/>
                <a:gd name="T7" fmla="*/ 12 h 144"/>
                <a:gd name="T8" fmla="*/ 12 w 25"/>
                <a:gd name="T9" fmla="*/ 25 h 144"/>
                <a:gd name="T10" fmla="*/ 3 w 25"/>
                <a:gd name="T11" fmla="*/ 144 h 144"/>
                <a:gd name="T12" fmla="*/ 3 w 25"/>
                <a:gd name="T13" fmla="*/ 45 h 144"/>
                <a:gd name="T14" fmla="*/ 22 w 25"/>
                <a:gd name="T15" fmla="*/ 45 h 144"/>
                <a:gd name="T16" fmla="*/ 22 w 25"/>
                <a:gd name="T17" fmla="*/ 144 h 144"/>
                <a:gd name="T18" fmla="*/ 3 w 25"/>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44">
                  <a:moveTo>
                    <a:pt x="12" y="25"/>
                  </a:moveTo>
                  <a:cubicBezTo>
                    <a:pt x="5" y="25"/>
                    <a:pt x="0" y="20"/>
                    <a:pt x="0" y="13"/>
                  </a:cubicBezTo>
                  <a:cubicBezTo>
                    <a:pt x="0" y="6"/>
                    <a:pt x="5" y="0"/>
                    <a:pt x="12" y="0"/>
                  </a:cubicBezTo>
                  <a:cubicBezTo>
                    <a:pt x="20" y="0"/>
                    <a:pt x="25" y="6"/>
                    <a:pt x="25" y="12"/>
                  </a:cubicBezTo>
                  <a:cubicBezTo>
                    <a:pt x="25" y="19"/>
                    <a:pt x="20" y="25"/>
                    <a:pt x="12"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7" name="Freeform 44">
              <a:extLst>
                <a:ext uri="{FF2B5EF4-FFF2-40B4-BE49-F238E27FC236}">
                  <a16:creationId xmlns:a16="http://schemas.microsoft.com/office/drawing/2014/main" id="{344578C9-CCB4-4F2D-6F97-A69FE48FE92E}"/>
                </a:ext>
              </a:extLst>
            </p:cNvPr>
            <p:cNvSpPr>
              <a:spLocks/>
            </p:cNvSpPr>
            <p:nvPr/>
          </p:nvSpPr>
          <p:spPr bwMode="auto">
            <a:xfrm>
              <a:off x="2768601" y="188913"/>
              <a:ext cx="79375" cy="80963"/>
            </a:xfrm>
            <a:custGeom>
              <a:avLst/>
              <a:gdLst>
                <a:gd name="T0" fmla="*/ 30 w 50"/>
                <a:gd name="T1" fmla="*/ 51 h 51"/>
                <a:gd name="T2" fmla="*/ 19 w 50"/>
                <a:gd name="T3" fmla="*/ 51 h 51"/>
                <a:gd name="T4" fmla="*/ 0 w 50"/>
                <a:gd name="T5" fmla="*/ 0 h 51"/>
                <a:gd name="T6" fmla="*/ 10 w 50"/>
                <a:gd name="T7" fmla="*/ 0 h 51"/>
                <a:gd name="T8" fmla="*/ 25 w 50"/>
                <a:gd name="T9" fmla="*/ 41 h 51"/>
                <a:gd name="T10" fmla="*/ 39 w 50"/>
                <a:gd name="T11" fmla="*/ 0 h 51"/>
                <a:gd name="T12" fmla="*/ 50 w 50"/>
                <a:gd name="T13" fmla="*/ 0 h 51"/>
                <a:gd name="T14" fmla="*/ 30 w 50"/>
                <a:gd name="T15" fmla="*/ 51 h 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 h="51">
                  <a:moveTo>
                    <a:pt x="30" y="51"/>
                  </a:moveTo>
                  <a:lnTo>
                    <a:pt x="19" y="51"/>
                  </a:lnTo>
                  <a:lnTo>
                    <a:pt x="0" y="0"/>
                  </a:lnTo>
                  <a:lnTo>
                    <a:pt x="10" y="0"/>
                  </a:lnTo>
                  <a:lnTo>
                    <a:pt x="25" y="41"/>
                  </a:lnTo>
                  <a:lnTo>
                    <a:pt x="39" y="0"/>
                  </a:lnTo>
                  <a:lnTo>
                    <a:pt x="50" y="0"/>
                  </a:lnTo>
                  <a:lnTo>
                    <a:pt x="30"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8" name="Freeform 45">
              <a:extLst>
                <a:ext uri="{FF2B5EF4-FFF2-40B4-BE49-F238E27FC236}">
                  <a16:creationId xmlns:a16="http://schemas.microsoft.com/office/drawing/2014/main" id="{2236A563-D056-2155-A154-64F4FBDBB116}"/>
                </a:ext>
              </a:extLst>
            </p:cNvPr>
            <p:cNvSpPr>
              <a:spLocks noEditPoints="1"/>
            </p:cNvSpPr>
            <p:nvPr/>
          </p:nvSpPr>
          <p:spPr bwMode="auto">
            <a:xfrm>
              <a:off x="28559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0"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 name="Freeform 46">
              <a:extLst>
                <a:ext uri="{FF2B5EF4-FFF2-40B4-BE49-F238E27FC236}">
                  <a16:creationId xmlns:a16="http://schemas.microsoft.com/office/drawing/2014/main" id="{F4BF70B8-9555-C261-D3C1-88BD30FC33CC}"/>
                </a:ext>
              </a:extLst>
            </p:cNvPr>
            <p:cNvSpPr>
              <a:spLocks/>
            </p:cNvSpPr>
            <p:nvPr/>
          </p:nvSpPr>
          <p:spPr bwMode="auto">
            <a:xfrm>
              <a:off x="2947988" y="185738"/>
              <a:ext cx="47625"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 name="Freeform 47">
              <a:extLst>
                <a:ext uri="{FF2B5EF4-FFF2-40B4-BE49-F238E27FC236}">
                  <a16:creationId xmlns:a16="http://schemas.microsoft.com/office/drawing/2014/main" id="{2EFAC510-CEEE-DA5A-FAA3-F170FED7622E}"/>
                </a:ext>
              </a:extLst>
            </p:cNvPr>
            <p:cNvSpPr>
              <a:spLocks noEditPoints="1"/>
            </p:cNvSpPr>
            <p:nvPr/>
          </p:nvSpPr>
          <p:spPr bwMode="auto">
            <a:xfrm>
              <a:off x="2998788" y="185738"/>
              <a:ext cx="74613" cy="85725"/>
            </a:xfrm>
            <a:custGeom>
              <a:avLst/>
              <a:gdLst>
                <a:gd name="T0" fmla="*/ 20 w 90"/>
                <a:gd name="T1" fmla="*/ 56 h 103"/>
                <a:gd name="T2" fmla="*/ 49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49" y="88"/>
                  </a:cubicBezTo>
                  <a:cubicBezTo>
                    <a:pt x="68" y="88"/>
                    <a:pt x="79" y="78"/>
                    <a:pt x="80" y="77"/>
                  </a:cubicBezTo>
                  <a:cubicBezTo>
                    <a:pt x="88" y="89"/>
                    <a:pt x="88" y="89"/>
                    <a:pt x="88" y="89"/>
                  </a:cubicBezTo>
                  <a:cubicBezTo>
                    <a:pt x="88" y="89"/>
                    <a:pt x="74"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8" y="14"/>
                    <a:pt x="20" y="29"/>
                    <a:pt x="19" y="42"/>
                  </a:cubicBezTo>
                  <a:cubicBezTo>
                    <a:pt x="71" y="42"/>
                    <a:pt x="71" y="42"/>
                    <a:pt x="71" y="42"/>
                  </a:cubicBezTo>
                  <a:cubicBezTo>
                    <a:pt x="71"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 name="Freeform 48">
              <a:extLst>
                <a:ext uri="{FF2B5EF4-FFF2-40B4-BE49-F238E27FC236}">
                  <a16:creationId xmlns:a16="http://schemas.microsoft.com/office/drawing/2014/main" id="{9F75901F-04A3-6B7A-4918-99E7F7C4A01F}"/>
                </a:ext>
              </a:extLst>
            </p:cNvPr>
            <p:cNvSpPr>
              <a:spLocks noEditPoints="1"/>
            </p:cNvSpPr>
            <p:nvPr/>
          </p:nvSpPr>
          <p:spPr bwMode="auto">
            <a:xfrm>
              <a:off x="3084513" y="153988"/>
              <a:ext cx="77788" cy="117475"/>
            </a:xfrm>
            <a:custGeom>
              <a:avLst/>
              <a:gdLst>
                <a:gd name="T0" fmla="*/ 78 w 94"/>
                <a:gd name="T1" fmla="*/ 141 h 143"/>
                <a:gd name="T2" fmla="*/ 75 w 94"/>
                <a:gd name="T3" fmla="*/ 125 h 143"/>
                <a:gd name="T4" fmla="*/ 42 w 94"/>
                <a:gd name="T5" fmla="*/ 143 h 143"/>
                <a:gd name="T6" fmla="*/ 0 w 94"/>
                <a:gd name="T7" fmla="*/ 91 h 143"/>
                <a:gd name="T8" fmla="*/ 44 w 94"/>
                <a:gd name="T9" fmla="*/ 40 h 143"/>
                <a:gd name="T10" fmla="*/ 75 w 94"/>
                <a:gd name="T11" fmla="*/ 58 h 143"/>
                <a:gd name="T12" fmla="*/ 75 w 94"/>
                <a:gd name="T13" fmla="*/ 0 h 143"/>
                <a:gd name="T14" fmla="*/ 94 w 94"/>
                <a:gd name="T15" fmla="*/ 0 h 143"/>
                <a:gd name="T16" fmla="*/ 94 w 94"/>
                <a:gd name="T17" fmla="*/ 141 h 143"/>
                <a:gd name="T18" fmla="*/ 78 w 94"/>
                <a:gd name="T19" fmla="*/ 141 h 143"/>
                <a:gd name="T20" fmla="*/ 48 w 94"/>
                <a:gd name="T21" fmla="*/ 54 h 143"/>
                <a:gd name="T22" fmla="*/ 19 w 94"/>
                <a:gd name="T23" fmla="*/ 90 h 143"/>
                <a:gd name="T24" fmla="*/ 47 w 94"/>
                <a:gd name="T25" fmla="*/ 127 h 143"/>
                <a:gd name="T26" fmla="*/ 75 w 94"/>
                <a:gd name="T27" fmla="*/ 90 h 143"/>
                <a:gd name="T28" fmla="*/ 48 w 94"/>
                <a:gd name="T29" fmla="*/ 5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43">
                  <a:moveTo>
                    <a:pt x="78" y="141"/>
                  </a:moveTo>
                  <a:cubicBezTo>
                    <a:pt x="75" y="125"/>
                    <a:pt x="75" y="125"/>
                    <a:pt x="75" y="125"/>
                  </a:cubicBezTo>
                  <a:cubicBezTo>
                    <a:pt x="74" y="126"/>
                    <a:pt x="65" y="143"/>
                    <a:pt x="42" y="143"/>
                  </a:cubicBezTo>
                  <a:cubicBezTo>
                    <a:pt x="16" y="143"/>
                    <a:pt x="0" y="121"/>
                    <a:pt x="0" y="91"/>
                  </a:cubicBezTo>
                  <a:cubicBezTo>
                    <a:pt x="0" y="62"/>
                    <a:pt x="18" y="40"/>
                    <a:pt x="44" y="40"/>
                  </a:cubicBezTo>
                  <a:cubicBezTo>
                    <a:pt x="65" y="40"/>
                    <a:pt x="74" y="56"/>
                    <a:pt x="75" y="58"/>
                  </a:cubicBezTo>
                  <a:cubicBezTo>
                    <a:pt x="75" y="0"/>
                    <a:pt x="75" y="0"/>
                    <a:pt x="75" y="0"/>
                  </a:cubicBezTo>
                  <a:cubicBezTo>
                    <a:pt x="94" y="0"/>
                    <a:pt x="94" y="0"/>
                    <a:pt x="94" y="0"/>
                  </a:cubicBezTo>
                  <a:cubicBezTo>
                    <a:pt x="94" y="141"/>
                    <a:pt x="94" y="141"/>
                    <a:pt x="94" y="141"/>
                  </a:cubicBezTo>
                  <a:cubicBezTo>
                    <a:pt x="78" y="141"/>
                    <a:pt x="78" y="141"/>
                    <a:pt x="78" y="141"/>
                  </a:cubicBezTo>
                  <a:close/>
                  <a:moveTo>
                    <a:pt x="48" y="54"/>
                  </a:moveTo>
                  <a:cubicBezTo>
                    <a:pt x="30" y="54"/>
                    <a:pt x="19" y="71"/>
                    <a:pt x="19" y="90"/>
                  </a:cubicBezTo>
                  <a:cubicBezTo>
                    <a:pt x="19" y="110"/>
                    <a:pt x="29" y="127"/>
                    <a:pt x="47" y="127"/>
                  </a:cubicBezTo>
                  <a:cubicBezTo>
                    <a:pt x="64" y="127"/>
                    <a:pt x="75" y="110"/>
                    <a:pt x="75" y="90"/>
                  </a:cubicBezTo>
                  <a:cubicBezTo>
                    <a:pt x="76" y="71"/>
                    <a:pt x="66" y="54"/>
                    <a:pt x="48"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 name="Freeform 49">
              <a:extLst>
                <a:ext uri="{FF2B5EF4-FFF2-40B4-BE49-F238E27FC236}">
                  <a16:creationId xmlns:a16="http://schemas.microsoft.com/office/drawing/2014/main" id="{746411D7-FE52-9D4A-5F9C-E781E2B0A65A}"/>
                </a:ext>
              </a:extLst>
            </p:cNvPr>
            <p:cNvSpPr>
              <a:spLocks/>
            </p:cNvSpPr>
            <p:nvPr/>
          </p:nvSpPr>
          <p:spPr bwMode="auto">
            <a:xfrm>
              <a:off x="3209926" y="152400"/>
              <a:ext cx="53975" cy="117475"/>
            </a:xfrm>
            <a:custGeom>
              <a:avLst/>
              <a:gdLst>
                <a:gd name="T0" fmla="*/ 61 w 64"/>
                <a:gd name="T1" fmla="*/ 18 h 142"/>
                <a:gd name="T2" fmla="*/ 49 w 64"/>
                <a:gd name="T3" fmla="*/ 15 h 142"/>
                <a:gd name="T4" fmla="*/ 36 w 64"/>
                <a:gd name="T5" fmla="*/ 21 h 142"/>
                <a:gd name="T6" fmla="*/ 34 w 64"/>
                <a:gd name="T7" fmla="*/ 35 h 142"/>
                <a:gd name="T8" fmla="*/ 34 w 64"/>
                <a:gd name="T9" fmla="*/ 43 h 142"/>
                <a:gd name="T10" fmla="*/ 59 w 64"/>
                <a:gd name="T11" fmla="*/ 43 h 142"/>
                <a:gd name="T12" fmla="*/ 59 w 64"/>
                <a:gd name="T13" fmla="*/ 57 h 142"/>
                <a:gd name="T14" fmla="*/ 34 w 64"/>
                <a:gd name="T15" fmla="*/ 57 h 142"/>
                <a:gd name="T16" fmla="*/ 34 w 64"/>
                <a:gd name="T17" fmla="*/ 142 h 142"/>
                <a:gd name="T18" fmla="*/ 15 w 64"/>
                <a:gd name="T19" fmla="*/ 142 h 142"/>
                <a:gd name="T20" fmla="*/ 15 w 64"/>
                <a:gd name="T21" fmla="*/ 57 h 142"/>
                <a:gd name="T22" fmla="*/ 0 w 64"/>
                <a:gd name="T23" fmla="*/ 57 h 142"/>
                <a:gd name="T24" fmla="*/ 0 w 64"/>
                <a:gd name="T25" fmla="*/ 43 h 142"/>
                <a:gd name="T26" fmla="*/ 15 w 64"/>
                <a:gd name="T27" fmla="*/ 43 h 142"/>
                <a:gd name="T28" fmla="*/ 15 w 64"/>
                <a:gd name="T29" fmla="*/ 32 h 142"/>
                <a:gd name="T30" fmla="*/ 22 w 64"/>
                <a:gd name="T31" fmla="*/ 9 h 142"/>
                <a:gd name="T32" fmla="*/ 45 w 64"/>
                <a:gd name="T33" fmla="*/ 0 h 142"/>
                <a:gd name="T34" fmla="*/ 64 w 64"/>
                <a:gd name="T35" fmla="*/ 4 h 142"/>
                <a:gd name="T36" fmla="*/ 61 w 64"/>
                <a:gd name="T37" fmla="*/ 1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 h="142">
                  <a:moveTo>
                    <a:pt x="61" y="18"/>
                  </a:moveTo>
                  <a:cubicBezTo>
                    <a:pt x="61" y="18"/>
                    <a:pt x="55" y="15"/>
                    <a:pt x="49" y="15"/>
                  </a:cubicBezTo>
                  <a:cubicBezTo>
                    <a:pt x="43" y="15"/>
                    <a:pt x="39" y="17"/>
                    <a:pt x="36" y="21"/>
                  </a:cubicBezTo>
                  <a:cubicBezTo>
                    <a:pt x="34" y="24"/>
                    <a:pt x="34" y="29"/>
                    <a:pt x="34" y="35"/>
                  </a:cubicBezTo>
                  <a:cubicBezTo>
                    <a:pt x="34" y="43"/>
                    <a:pt x="34" y="43"/>
                    <a:pt x="34" y="43"/>
                  </a:cubicBezTo>
                  <a:cubicBezTo>
                    <a:pt x="59" y="43"/>
                    <a:pt x="59" y="43"/>
                    <a:pt x="59" y="43"/>
                  </a:cubicBezTo>
                  <a:cubicBezTo>
                    <a:pt x="59" y="57"/>
                    <a:pt x="59" y="57"/>
                    <a:pt x="59" y="57"/>
                  </a:cubicBezTo>
                  <a:cubicBezTo>
                    <a:pt x="34" y="57"/>
                    <a:pt x="34" y="57"/>
                    <a:pt x="34" y="57"/>
                  </a:cubicBezTo>
                  <a:cubicBezTo>
                    <a:pt x="34" y="142"/>
                    <a:pt x="34" y="142"/>
                    <a:pt x="34" y="142"/>
                  </a:cubicBezTo>
                  <a:cubicBezTo>
                    <a:pt x="15" y="142"/>
                    <a:pt x="15" y="142"/>
                    <a:pt x="15" y="142"/>
                  </a:cubicBezTo>
                  <a:cubicBezTo>
                    <a:pt x="15" y="57"/>
                    <a:pt x="15" y="57"/>
                    <a:pt x="15" y="57"/>
                  </a:cubicBezTo>
                  <a:cubicBezTo>
                    <a:pt x="0" y="57"/>
                    <a:pt x="0" y="57"/>
                    <a:pt x="0" y="57"/>
                  </a:cubicBezTo>
                  <a:cubicBezTo>
                    <a:pt x="0" y="43"/>
                    <a:pt x="0" y="43"/>
                    <a:pt x="0" y="43"/>
                  </a:cubicBezTo>
                  <a:cubicBezTo>
                    <a:pt x="15" y="43"/>
                    <a:pt x="15" y="43"/>
                    <a:pt x="15" y="43"/>
                  </a:cubicBezTo>
                  <a:cubicBezTo>
                    <a:pt x="15" y="32"/>
                    <a:pt x="15" y="32"/>
                    <a:pt x="15" y="32"/>
                  </a:cubicBezTo>
                  <a:cubicBezTo>
                    <a:pt x="15" y="21"/>
                    <a:pt x="18" y="14"/>
                    <a:pt x="22" y="9"/>
                  </a:cubicBezTo>
                  <a:cubicBezTo>
                    <a:pt x="27" y="4"/>
                    <a:pt x="34" y="0"/>
                    <a:pt x="45" y="0"/>
                  </a:cubicBezTo>
                  <a:cubicBezTo>
                    <a:pt x="55" y="0"/>
                    <a:pt x="62" y="3"/>
                    <a:pt x="64" y="4"/>
                  </a:cubicBezTo>
                  <a:lnTo>
                    <a:pt x="61"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3" name="Freeform 50">
              <a:extLst>
                <a:ext uri="{FF2B5EF4-FFF2-40B4-BE49-F238E27FC236}">
                  <a16:creationId xmlns:a16="http://schemas.microsoft.com/office/drawing/2014/main" id="{71C2BF5D-0F27-5DC4-E839-53363129AF20}"/>
                </a:ext>
              </a:extLst>
            </p:cNvPr>
            <p:cNvSpPr>
              <a:spLocks/>
            </p:cNvSpPr>
            <p:nvPr/>
          </p:nvSpPr>
          <p:spPr bwMode="auto">
            <a:xfrm>
              <a:off x="3270251" y="185738"/>
              <a:ext cx="46038" cy="84138"/>
            </a:xfrm>
            <a:custGeom>
              <a:avLst/>
              <a:gdLst>
                <a:gd name="T0" fmla="*/ 53 w 56"/>
                <a:gd name="T1" fmla="*/ 19 h 101"/>
                <a:gd name="T2" fmla="*/ 46 w 56"/>
                <a:gd name="T3" fmla="*/ 18 h 101"/>
                <a:gd name="T4" fmla="*/ 32 w 56"/>
                <a:gd name="T5" fmla="*/ 22 h 101"/>
                <a:gd name="T6" fmla="*/ 18 w 56"/>
                <a:gd name="T7" fmla="*/ 45 h 101"/>
                <a:gd name="T8" fmla="*/ 18 w 56"/>
                <a:gd name="T9" fmla="*/ 101 h 101"/>
                <a:gd name="T10" fmla="*/ 0 w 56"/>
                <a:gd name="T11" fmla="*/ 101 h 101"/>
                <a:gd name="T12" fmla="*/ 0 w 56"/>
                <a:gd name="T13" fmla="*/ 2 h 101"/>
                <a:gd name="T14" fmla="*/ 17 w 56"/>
                <a:gd name="T15" fmla="*/ 2 h 101"/>
                <a:gd name="T16" fmla="*/ 18 w 56"/>
                <a:gd name="T17" fmla="*/ 21 h 101"/>
                <a:gd name="T18" fmla="*/ 48 w 56"/>
                <a:gd name="T19" fmla="*/ 0 h 101"/>
                <a:gd name="T20" fmla="*/ 56 w 56"/>
                <a:gd name="T21" fmla="*/ 1 h 101"/>
                <a:gd name="T22" fmla="*/ 53 w 56"/>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101">
                  <a:moveTo>
                    <a:pt x="53" y="19"/>
                  </a:moveTo>
                  <a:cubicBezTo>
                    <a:pt x="53" y="19"/>
                    <a:pt x="51" y="18"/>
                    <a:pt x="46" y="18"/>
                  </a:cubicBezTo>
                  <a:cubicBezTo>
                    <a:pt x="41" y="18"/>
                    <a:pt x="37" y="19"/>
                    <a:pt x="32" y="22"/>
                  </a:cubicBezTo>
                  <a:cubicBezTo>
                    <a:pt x="26" y="26"/>
                    <a:pt x="20" y="34"/>
                    <a:pt x="18" y="45"/>
                  </a:cubicBezTo>
                  <a:cubicBezTo>
                    <a:pt x="18" y="101"/>
                    <a:pt x="18" y="101"/>
                    <a:pt x="18" y="101"/>
                  </a:cubicBezTo>
                  <a:cubicBezTo>
                    <a:pt x="0" y="101"/>
                    <a:pt x="0" y="101"/>
                    <a:pt x="0" y="101"/>
                  </a:cubicBezTo>
                  <a:cubicBezTo>
                    <a:pt x="0" y="2"/>
                    <a:pt x="0" y="2"/>
                    <a:pt x="0" y="2"/>
                  </a:cubicBezTo>
                  <a:cubicBezTo>
                    <a:pt x="17" y="2"/>
                    <a:pt x="17" y="2"/>
                    <a:pt x="17" y="2"/>
                  </a:cubicBezTo>
                  <a:cubicBezTo>
                    <a:pt x="18" y="21"/>
                    <a:pt x="18" y="21"/>
                    <a:pt x="18" y="21"/>
                  </a:cubicBezTo>
                  <a:cubicBezTo>
                    <a:pt x="24" y="10"/>
                    <a:pt x="35" y="0"/>
                    <a:pt x="48" y="0"/>
                  </a:cubicBezTo>
                  <a:cubicBezTo>
                    <a:pt x="53" y="0"/>
                    <a:pt x="56" y="1"/>
                    <a:pt x="56" y="1"/>
                  </a:cubicBezTo>
                  <a:lnTo>
                    <a:pt x="53"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 name="Freeform 51">
              <a:extLst>
                <a:ext uri="{FF2B5EF4-FFF2-40B4-BE49-F238E27FC236}">
                  <a16:creationId xmlns:a16="http://schemas.microsoft.com/office/drawing/2014/main" id="{6AAE8FD2-F294-9C4A-F94A-068B4B7ABCFB}"/>
                </a:ext>
              </a:extLst>
            </p:cNvPr>
            <p:cNvSpPr>
              <a:spLocks noEditPoints="1"/>
            </p:cNvSpPr>
            <p:nvPr/>
          </p:nvSpPr>
          <p:spPr bwMode="auto">
            <a:xfrm>
              <a:off x="3321051" y="185738"/>
              <a:ext cx="79375" cy="85725"/>
            </a:xfrm>
            <a:custGeom>
              <a:avLst/>
              <a:gdLst>
                <a:gd name="T0" fmla="*/ 48 w 96"/>
                <a:gd name="T1" fmla="*/ 102 h 102"/>
                <a:gd name="T2" fmla="*/ 0 w 96"/>
                <a:gd name="T3" fmla="*/ 51 h 102"/>
                <a:gd name="T4" fmla="*/ 48 w 96"/>
                <a:gd name="T5" fmla="*/ 0 h 102"/>
                <a:gd name="T6" fmla="*/ 96 w 96"/>
                <a:gd name="T7" fmla="*/ 51 h 102"/>
                <a:gd name="T8" fmla="*/ 48 w 96"/>
                <a:gd name="T9" fmla="*/ 102 h 102"/>
                <a:gd name="T10" fmla="*/ 48 w 96"/>
                <a:gd name="T11" fmla="*/ 14 h 102"/>
                <a:gd name="T12" fmla="*/ 20 w 96"/>
                <a:gd name="T13" fmla="*/ 51 h 102"/>
                <a:gd name="T14" fmla="*/ 48 w 96"/>
                <a:gd name="T15" fmla="*/ 88 h 102"/>
                <a:gd name="T16" fmla="*/ 77 w 96"/>
                <a:gd name="T17" fmla="*/ 51 h 102"/>
                <a:gd name="T18" fmla="*/ 48 w 96"/>
                <a:gd name="T19" fmla="*/ 14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102">
                  <a:moveTo>
                    <a:pt x="48" y="102"/>
                  </a:moveTo>
                  <a:cubicBezTo>
                    <a:pt x="20" y="102"/>
                    <a:pt x="0" y="82"/>
                    <a:pt x="0" y="51"/>
                  </a:cubicBezTo>
                  <a:cubicBezTo>
                    <a:pt x="0" y="20"/>
                    <a:pt x="20" y="0"/>
                    <a:pt x="48" y="0"/>
                  </a:cubicBezTo>
                  <a:cubicBezTo>
                    <a:pt x="77" y="0"/>
                    <a:pt x="96" y="20"/>
                    <a:pt x="96" y="51"/>
                  </a:cubicBezTo>
                  <a:cubicBezTo>
                    <a:pt x="96" y="82"/>
                    <a:pt x="77" y="102"/>
                    <a:pt x="48" y="102"/>
                  </a:cubicBezTo>
                  <a:close/>
                  <a:moveTo>
                    <a:pt x="48" y="14"/>
                  </a:moveTo>
                  <a:cubicBezTo>
                    <a:pt x="30" y="14"/>
                    <a:pt x="20" y="29"/>
                    <a:pt x="20" y="51"/>
                  </a:cubicBezTo>
                  <a:cubicBezTo>
                    <a:pt x="20" y="72"/>
                    <a:pt x="30" y="88"/>
                    <a:pt x="48" y="88"/>
                  </a:cubicBezTo>
                  <a:cubicBezTo>
                    <a:pt x="67" y="88"/>
                    <a:pt x="77" y="72"/>
                    <a:pt x="77" y="51"/>
                  </a:cubicBezTo>
                  <a:cubicBezTo>
                    <a:pt x="77" y="29"/>
                    <a:pt x="67" y="14"/>
                    <a:pt x="48"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 name="Freeform 52">
              <a:extLst>
                <a:ext uri="{FF2B5EF4-FFF2-40B4-BE49-F238E27FC236}">
                  <a16:creationId xmlns:a16="http://schemas.microsoft.com/office/drawing/2014/main" id="{C590DB0F-DC19-CD6D-2F4D-61479185D8A5}"/>
                </a:ext>
              </a:extLst>
            </p:cNvPr>
            <p:cNvSpPr>
              <a:spLocks/>
            </p:cNvSpPr>
            <p:nvPr/>
          </p:nvSpPr>
          <p:spPr bwMode="auto">
            <a:xfrm>
              <a:off x="3419476" y="185738"/>
              <a:ext cx="117475" cy="84138"/>
            </a:xfrm>
            <a:custGeom>
              <a:avLst/>
              <a:gdLst>
                <a:gd name="T0" fmla="*/ 123 w 142"/>
                <a:gd name="T1" fmla="*/ 101 h 101"/>
                <a:gd name="T2" fmla="*/ 123 w 142"/>
                <a:gd name="T3" fmla="*/ 39 h 101"/>
                <a:gd name="T4" fmla="*/ 106 w 142"/>
                <a:gd name="T5" fmla="*/ 16 h 101"/>
                <a:gd name="T6" fmla="*/ 80 w 142"/>
                <a:gd name="T7" fmla="*/ 41 h 101"/>
                <a:gd name="T8" fmla="*/ 80 w 142"/>
                <a:gd name="T9" fmla="*/ 101 h 101"/>
                <a:gd name="T10" fmla="*/ 62 w 142"/>
                <a:gd name="T11" fmla="*/ 101 h 101"/>
                <a:gd name="T12" fmla="*/ 62 w 142"/>
                <a:gd name="T13" fmla="*/ 39 h 101"/>
                <a:gd name="T14" fmla="*/ 44 w 142"/>
                <a:gd name="T15" fmla="*/ 16 h 101"/>
                <a:gd name="T16" fmla="*/ 19 w 142"/>
                <a:gd name="T17" fmla="*/ 41 h 101"/>
                <a:gd name="T18" fmla="*/ 19 w 142"/>
                <a:gd name="T19" fmla="*/ 101 h 101"/>
                <a:gd name="T20" fmla="*/ 0 w 142"/>
                <a:gd name="T21" fmla="*/ 101 h 101"/>
                <a:gd name="T22" fmla="*/ 0 w 142"/>
                <a:gd name="T23" fmla="*/ 2 h 101"/>
                <a:gd name="T24" fmla="*/ 18 w 142"/>
                <a:gd name="T25" fmla="*/ 2 h 101"/>
                <a:gd name="T26" fmla="*/ 19 w 142"/>
                <a:gd name="T27" fmla="*/ 20 h 101"/>
                <a:gd name="T28" fmla="*/ 51 w 142"/>
                <a:gd name="T29" fmla="*/ 0 h 101"/>
                <a:gd name="T30" fmla="*/ 79 w 142"/>
                <a:gd name="T31" fmla="*/ 21 h 101"/>
                <a:gd name="T32" fmla="*/ 112 w 142"/>
                <a:gd name="T33" fmla="*/ 0 h 101"/>
                <a:gd name="T34" fmla="*/ 142 w 142"/>
                <a:gd name="T35" fmla="*/ 34 h 101"/>
                <a:gd name="T36" fmla="*/ 142 w 142"/>
                <a:gd name="T37" fmla="*/ 101 h 101"/>
                <a:gd name="T38" fmla="*/ 123 w 142"/>
                <a:gd name="T39"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2" h="101">
                  <a:moveTo>
                    <a:pt x="123" y="101"/>
                  </a:moveTo>
                  <a:cubicBezTo>
                    <a:pt x="123" y="39"/>
                    <a:pt x="123" y="39"/>
                    <a:pt x="123" y="39"/>
                  </a:cubicBezTo>
                  <a:cubicBezTo>
                    <a:pt x="123" y="26"/>
                    <a:pt x="120" y="16"/>
                    <a:pt x="106" y="16"/>
                  </a:cubicBezTo>
                  <a:cubicBezTo>
                    <a:pt x="91" y="16"/>
                    <a:pt x="81" y="34"/>
                    <a:pt x="80" y="41"/>
                  </a:cubicBezTo>
                  <a:cubicBezTo>
                    <a:pt x="80" y="101"/>
                    <a:pt x="80" y="101"/>
                    <a:pt x="80" y="101"/>
                  </a:cubicBezTo>
                  <a:cubicBezTo>
                    <a:pt x="62" y="101"/>
                    <a:pt x="62" y="101"/>
                    <a:pt x="62" y="101"/>
                  </a:cubicBezTo>
                  <a:cubicBezTo>
                    <a:pt x="62" y="39"/>
                    <a:pt x="62" y="39"/>
                    <a:pt x="62" y="39"/>
                  </a:cubicBezTo>
                  <a:cubicBezTo>
                    <a:pt x="62" y="26"/>
                    <a:pt x="59" y="16"/>
                    <a:pt x="44" y="16"/>
                  </a:cubicBezTo>
                  <a:cubicBezTo>
                    <a:pt x="30" y="16"/>
                    <a:pt x="20" y="34"/>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5" y="9"/>
                    <a:pt x="37" y="0"/>
                    <a:pt x="51" y="0"/>
                  </a:cubicBezTo>
                  <a:cubicBezTo>
                    <a:pt x="64" y="0"/>
                    <a:pt x="75" y="6"/>
                    <a:pt x="79" y="21"/>
                  </a:cubicBezTo>
                  <a:cubicBezTo>
                    <a:pt x="86" y="9"/>
                    <a:pt x="98" y="0"/>
                    <a:pt x="112" y="0"/>
                  </a:cubicBezTo>
                  <a:cubicBezTo>
                    <a:pt x="128" y="0"/>
                    <a:pt x="142" y="9"/>
                    <a:pt x="142" y="34"/>
                  </a:cubicBezTo>
                  <a:cubicBezTo>
                    <a:pt x="142" y="101"/>
                    <a:pt x="142" y="101"/>
                    <a:pt x="142" y="101"/>
                  </a:cubicBezTo>
                  <a:cubicBezTo>
                    <a:pt x="123" y="101"/>
                    <a:pt x="123" y="101"/>
                    <a:pt x="123"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6" name="Freeform 53">
              <a:extLst>
                <a:ext uri="{FF2B5EF4-FFF2-40B4-BE49-F238E27FC236}">
                  <a16:creationId xmlns:a16="http://schemas.microsoft.com/office/drawing/2014/main" id="{975A0B57-FD60-D7A6-C45A-346EA17AEAA2}"/>
                </a:ext>
              </a:extLst>
            </p:cNvPr>
            <p:cNvSpPr>
              <a:spLocks/>
            </p:cNvSpPr>
            <p:nvPr/>
          </p:nvSpPr>
          <p:spPr bwMode="auto">
            <a:xfrm>
              <a:off x="3594101" y="157163"/>
              <a:ext cx="69850" cy="112713"/>
            </a:xfrm>
            <a:custGeom>
              <a:avLst/>
              <a:gdLst>
                <a:gd name="T0" fmla="*/ 0 w 44"/>
                <a:gd name="T1" fmla="*/ 71 h 71"/>
                <a:gd name="T2" fmla="*/ 0 w 44"/>
                <a:gd name="T3" fmla="*/ 0 h 71"/>
                <a:gd name="T4" fmla="*/ 43 w 44"/>
                <a:gd name="T5" fmla="*/ 0 h 71"/>
                <a:gd name="T6" fmla="*/ 43 w 44"/>
                <a:gd name="T7" fmla="*/ 8 h 71"/>
                <a:gd name="T8" fmla="*/ 10 w 44"/>
                <a:gd name="T9" fmla="*/ 8 h 71"/>
                <a:gd name="T10" fmla="*/ 10 w 44"/>
                <a:gd name="T11" fmla="*/ 29 h 71"/>
                <a:gd name="T12" fmla="*/ 41 w 44"/>
                <a:gd name="T13" fmla="*/ 29 h 71"/>
                <a:gd name="T14" fmla="*/ 41 w 44"/>
                <a:gd name="T15" fmla="*/ 38 h 71"/>
                <a:gd name="T16" fmla="*/ 10 w 44"/>
                <a:gd name="T17" fmla="*/ 38 h 71"/>
                <a:gd name="T18" fmla="*/ 10 w 44"/>
                <a:gd name="T19" fmla="*/ 62 h 71"/>
                <a:gd name="T20" fmla="*/ 44 w 44"/>
                <a:gd name="T21" fmla="*/ 62 h 71"/>
                <a:gd name="T22" fmla="*/ 44 w 44"/>
                <a:gd name="T23" fmla="*/ 71 h 71"/>
                <a:gd name="T24" fmla="*/ 0 w 44"/>
                <a:gd name="T25" fmla="*/ 71 h 71"/>
                <a:gd name="T26" fmla="*/ 0 w 44"/>
                <a:gd name="T27"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71">
                  <a:moveTo>
                    <a:pt x="0" y="71"/>
                  </a:moveTo>
                  <a:lnTo>
                    <a:pt x="0" y="0"/>
                  </a:lnTo>
                  <a:lnTo>
                    <a:pt x="43" y="0"/>
                  </a:lnTo>
                  <a:lnTo>
                    <a:pt x="43" y="8"/>
                  </a:lnTo>
                  <a:lnTo>
                    <a:pt x="10" y="8"/>
                  </a:lnTo>
                  <a:lnTo>
                    <a:pt x="10" y="29"/>
                  </a:lnTo>
                  <a:lnTo>
                    <a:pt x="41" y="29"/>
                  </a:lnTo>
                  <a:lnTo>
                    <a:pt x="41" y="38"/>
                  </a:lnTo>
                  <a:lnTo>
                    <a:pt x="10" y="38"/>
                  </a:lnTo>
                  <a:lnTo>
                    <a:pt x="10" y="62"/>
                  </a:lnTo>
                  <a:lnTo>
                    <a:pt x="44" y="62"/>
                  </a:lnTo>
                  <a:lnTo>
                    <a:pt x="44" y="71"/>
                  </a:lnTo>
                  <a:lnTo>
                    <a:pt x="0" y="71"/>
                  </a:lnTo>
                  <a:lnTo>
                    <a:pt x="0" y="7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7" name="Freeform 54">
              <a:extLst>
                <a:ext uri="{FF2B5EF4-FFF2-40B4-BE49-F238E27FC236}">
                  <a16:creationId xmlns:a16="http://schemas.microsoft.com/office/drawing/2014/main" id="{E8018739-B110-09C4-D3DE-76CFD23BB4E9}"/>
                </a:ext>
              </a:extLst>
            </p:cNvPr>
            <p:cNvSpPr>
              <a:spLocks/>
            </p:cNvSpPr>
            <p:nvPr/>
          </p:nvSpPr>
          <p:spPr bwMode="auto">
            <a:xfrm>
              <a:off x="3671888" y="188913"/>
              <a:ext cx="77788" cy="80963"/>
            </a:xfrm>
            <a:custGeom>
              <a:avLst/>
              <a:gdLst>
                <a:gd name="T0" fmla="*/ 38 w 49"/>
                <a:gd name="T1" fmla="*/ 51 h 51"/>
                <a:gd name="T2" fmla="*/ 24 w 49"/>
                <a:gd name="T3" fmla="*/ 30 h 51"/>
                <a:gd name="T4" fmla="*/ 11 w 49"/>
                <a:gd name="T5" fmla="*/ 51 h 51"/>
                <a:gd name="T6" fmla="*/ 0 w 49"/>
                <a:gd name="T7" fmla="*/ 51 h 51"/>
                <a:gd name="T8" fmla="*/ 18 w 49"/>
                <a:gd name="T9" fmla="*/ 25 h 51"/>
                <a:gd name="T10" fmla="*/ 1 w 49"/>
                <a:gd name="T11" fmla="*/ 0 h 51"/>
                <a:gd name="T12" fmla="*/ 12 w 49"/>
                <a:gd name="T13" fmla="*/ 0 h 51"/>
                <a:gd name="T14" fmla="*/ 25 w 49"/>
                <a:gd name="T15" fmla="*/ 19 h 51"/>
                <a:gd name="T16" fmla="*/ 37 w 49"/>
                <a:gd name="T17" fmla="*/ 0 h 51"/>
                <a:gd name="T18" fmla="*/ 48 w 49"/>
                <a:gd name="T19" fmla="*/ 0 h 51"/>
                <a:gd name="T20" fmla="*/ 30 w 49"/>
                <a:gd name="T21" fmla="*/ 25 h 51"/>
                <a:gd name="T22" fmla="*/ 49 w 49"/>
                <a:gd name="T23" fmla="*/ 51 h 51"/>
                <a:gd name="T24" fmla="*/ 38 w 49"/>
                <a:gd name="T2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51">
                  <a:moveTo>
                    <a:pt x="38" y="51"/>
                  </a:moveTo>
                  <a:lnTo>
                    <a:pt x="24" y="30"/>
                  </a:lnTo>
                  <a:lnTo>
                    <a:pt x="11" y="51"/>
                  </a:lnTo>
                  <a:lnTo>
                    <a:pt x="0" y="51"/>
                  </a:lnTo>
                  <a:lnTo>
                    <a:pt x="18" y="25"/>
                  </a:lnTo>
                  <a:lnTo>
                    <a:pt x="1" y="0"/>
                  </a:lnTo>
                  <a:lnTo>
                    <a:pt x="12" y="0"/>
                  </a:lnTo>
                  <a:lnTo>
                    <a:pt x="25" y="19"/>
                  </a:lnTo>
                  <a:lnTo>
                    <a:pt x="37" y="0"/>
                  </a:lnTo>
                  <a:lnTo>
                    <a:pt x="48" y="0"/>
                  </a:lnTo>
                  <a:lnTo>
                    <a:pt x="30" y="25"/>
                  </a:lnTo>
                  <a:lnTo>
                    <a:pt x="49" y="51"/>
                  </a:lnTo>
                  <a:lnTo>
                    <a:pt x="38"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8" name="Freeform 55">
              <a:extLst>
                <a:ext uri="{FF2B5EF4-FFF2-40B4-BE49-F238E27FC236}">
                  <a16:creationId xmlns:a16="http://schemas.microsoft.com/office/drawing/2014/main" id="{6262A5DA-588E-44E3-D3E5-B27EFDFBA451}"/>
                </a:ext>
              </a:extLst>
            </p:cNvPr>
            <p:cNvSpPr>
              <a:spLocks noEditPoints="1"/>
            </p:cNvSpPr>
            <p:nvPr/>
          </p:nvSpPr>
          <p:spPr bwMode="auto">
            <a:xfrm>
              <a:off x="3763963" y="185738"/>
              <a:ext cx="77788" cy="114300"/>
            </a:xfrm>
            <a:custGeom>
              <a:avLst/>
              <a:gdLst>
                <a:gd name="T0" fmla="*/ 49 w 94"/>
                <a:gd name="T1" fmla="*/ 102 h 136"/>
                <a:gd name="T2" fmla="*/ 18 w 94"/>
                <a:gd name="T3" fmla="*/ 85 h 136"/>
                <a:gd name="T4" fmla="*/ 18 w 94"/>
                <a:gd name="T5" fmla="*/ 136 h 136"/>
                <a:gd name="T6" fmla="*/ 0 w 94"/>
                <a:gd name="T7" fmla="*/ 136 h 136"/>
                <a:gd name="T8" fmla="*/ 0 w 94"/>
                <a:gd name="T9" fmla="*/ 1 h 136"/>
                <a:gd name="T10" fmla="*/ 17 w 94"/>
                <a:gd name="T11" fmla="*/ 1 h 136"/>
                <a:gd name="T12" fmla="*/ 18 w 94"/>
                <a:gd name="T13" fmla="*/ 17 h 136"/>
                <a:gd name="T14" fmla="*/ 51 w 94"/>
                <a:gd name="T15" fmla="*/ 0 h 136"/>
                <a:gd name="T16" fmla="*/ 94 w 94"/>
                <a:gd name="T17" fmla="*/ 51 h 136"/>
                <a:gd name="T18" fmla="*/ 49 w 94"/>
                <a:gd name="T19" fmla="*/ 102 h 136"/>
                <a:gd name="T20" fmla="*/ 46 w 94"/>
                <a:gd name="T21" fmla="*/ 14 h 136"/>
                <a:gd name="T22" fmla="*/ 17 w 94"/>
                <a:gd name="T23" fmla="*/ 50 h 136"/>
                <a:gd name="T24" fmla="*/ 45 w 94"/>
                <a:gd name="T25" fmla="*/ 87 h 136"/>
                <a:gd name="T26" fmla="*/ 74 w 94"/>
                <a:gd name="T27" fmla="*/ 50 h 136"/>
                <a:gd name="T28" fmla="*/ 46 w 94"/>
                <a:gd name="T29" fmla="*/ 1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4" h="136">
                  <a:moveTo>
                    <a:pt x="49" y="102"/>
                  </a:moveTo>
                  <a:cubicBezTo>
                    <a:pt x="29" y="102"/>
                    <a:pt x="21" y="89"/>
                    <a:pt x="18" y="85"/>
                  </a:cubicBezTo>
                  <a:cubicBezTo>
                    <a:pt x="18" y="136"/>
                    <a:pt x="18" y="136"/>
                    <a:pt x="18" y="136"/>
                  </a:cubicBezTo>
                  <a:cubicBezTo>
                    <a:pt x="0" y="136"/>
                    <a:pt x="0" y="136"/>
                    <a:pt x="0" y="136"/>
                  </a:cubicBezTo>
                  <a:cubicBezTo>
                    <a:pt x="0" y="1"/>
                    <a:pt x="0" y="1"/>
                    <a:pt x="0" y="1"/>
                  </a:cubicBezTo>
                  <a:cubicBezTo>
                    <a:pt x="17" y="1"/>
                    <a:pt x="17" y="1"/>
                    <a:pt x="17" y="1"/>
                  </a:cubicBezTo>
                  <a:cubicBezTo>
                    <a:pt x="18" y="17"/>
                    <a:pt x="18" y="17"/>
                    <a:pt x="18" y="17"/>
                  </a:cubicBezTo>
                  <a:cubicBezTo>
                    <a:pt x="20" y="15"/>
                    <a:pt x="30" y="0"/>
                    <a:pt x="51" y="0"/>
                  </a:cubicBezTo>
                  <a:cubicBezTo>
                    <a:pt x="78" y="0"/>
                    <a:pt x="94" y="21"/>
                    <a:pt x="94" y="51"/>
                  </a:cubicBezTo>
                  <a:cubicBezTo>
                    <a:pt x="93" y="81"/>
                    <a:pt x="75" y="102"/>
                    <a:pt x="49" y="102"/>
                  </a:cubicBezTo>
                  <a:close/>
                  <a:moveTo>
                    <a:pt x="46" y="14"/>
                  </a:moveTo>
                  <a:cubicBezTo>
                    <a:pt x="29" y="14"/>
                    <a:pt x="17" y="31"/>
                    <a:pt x="17" y="50"/>
                  </a:cubicBezTo>
                  <a:cubicBezTo>
                    <a:pt x="17" y="70"/>
                    <a:pt x="28" y="87"/>
                    <a:pt x="45" y="87"/>
                  </a:cubicBezTo>
                  <a:cubicBezTo>
                    <a:pt x="62" y="87"/>
                    <a:pt x="74" y="70"/>
                    <a:pt x="74" y="50"/>
                  </a:cubicBezTo>
                  <a:cubicBezTo>
                    <a:pt x="74" y="31"/>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9" name="Freeform 56">
              <a:extLst>
                <a:ext uri="{FF2B5EF4-FFF2-40B4-BE49-F238E27FC236}">
                  <a16:creationId xmlns:a16="http://schemas.microsoft.com/office/drawing/2014/main" id="{35512E43-0E79-8BBC-F997-A442D44277DD}"/>
                </a:ext>
              </a:extLst>
            </p:cNvPr>
            <p:cNvSpPr>
              <a:spLocks noEditPoints="1"/>
            </p:cNvSpPr>
            <p:nvPr/>
          </p:nvSpPr>
          <p:spPr bwMode="auto">
            <a:xfrm>
              <a:off x="3852863"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5"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0" name="Freeform 57">
              <a:extLst>
                <a:ext uri="{FF2B5EF4-FFF2-40B4-BE49-F238E27FC236}">
                  <a16:creationId xmlns:a16="http://schemas.microsoft.com/office/drawing/2014/main" id="{FEF6EF1B-2A95-0FAE-281F-3A8B2AACAC0B}"/>
                </a:ext>
              </a:extLst>
            </p:cNvPr>
            <p:cNvSpPr>
              <a:spLocks/>
            </p:cNvSpPr>
            <p:nvPr/>
          </p:nvSpPr>
          <p:spPr bwMode="auto">
            <a:xfrm>
              <a:off x="3946526" y="185738"/>
              <a:ext cx="47625" cy="84138"/>
            </a:xfrm>
            <a:custGeom>
              <a:avLst/>
              <a:gdLst>
                <a:gd name="T0" fmla="*/ 54 w 57"/>
                <a:gd name="T1" fmla="*/ 19 h 101"/>
                <a:gd name="T2" fmla="*/ 47 w 57"/>
                <a:gd name="T3" fmla="*/ 18 h 101"/>
                <a:gd name="T4" fmla="*/ 33 w 57"/>
                <a:gd name="T5" fmla="*/ 22 h 101"/>
                <a:gd name="T6" fmla="*/ 19 w 57"/>
                <a:gd name="T7" fmla="*/ 45 h 101"/>
                <a:gd name="T8" fmla="*/ 19 w 57"/>
                <a:gd name="T9" fmla="*/ 101 h 101"/>
                <a:gd name="T10" fmla="*/ 0 w 57"/>
                <a:gd name="T11" fmla="*/ 101 h 101"/>
                <a:gd name="T12" fmla="*/ 0 w 57"/>
                <a:gd name="T13" fmla="*/ 2 h 101"/>
                <a:gd name="T14" fmla="*/ 18 w 57"/>
                <a:gd name="T15" fmla="*/ 2 h 101"/>
                <a:gd name="T16" fmla="*/ 19 w 57"/>
                <a:gd name="T17" fmla="*/ 21 h 101"/>
                <a:gd name="T18" fmla="*/ 49 w 57"/>
                <a:gd name="T19" fmla="*/ 0 h 101"/>
                <a:gd name="T20" fmla="*/ 57 w 57"/>
                <a:gd name="T21" fmla="*/ 1 h 101"/>
                <a:gd name="T22" fmla="*/ 54 w 57"/>
                <a:gd name="T23" fmla="*/ 1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01">
                  <a:moveTo>
                    <a:pt x="54" y="19"/>
                  </a:moveTo>
                  <a:cubicBezTo>
                    <a:pt x="54" y="19"/>
                    <a:pt x="52" y="18"/>
                    <a:pt x="47" y="18"/>
                  </a:cubicBezTo>
                  <a:cubicBezTo>
                    <a:pt x="42" y="18"/>
                    <a:pt x="38" y="19"/>
                    <a:pt x="33" y="22"/>
                  </a:cubicBezTo>
                  <a:cubicBezTo>
                    <a:pt x="27" y="26"/>
                    <a:pt x="21" y="34"/>
                    <a:pt x="19" y="45"/>
                  </a:cubicBezTo>
                  <a:cubicBezTo>
                    <a:pt x="19" y="101"/>
                    <a:pt x="19" y="101"/>
                    <a:pt x="19" y="101"/>
                  </a:cubicBezTo>
                  <a:cubicBezTo>
                    <a:pt x="0" y="101"/>
                    <a:pt x="0" y="101"/>
                    <a:pt x="0" y="101"/>
                  </a:cubicBezTo>
                  <a:cubicBezTo>
                    <a:pt x="0" y="2"/>
                    <a:pt x="0" y="2"/>
                    <a:pt x="0" y="2"/>
                  </a:cubicBezTo>
                  <a:cubicBezTo>
                    <a:pt x="18" y="2"/>
                    <a:pt x="18" y="2"/>
                    <a:pt x="18" y="2"/>
                  </a:cubicBezTo>
                  <a:cubicBezTo>
                    <a:pt x="19" y="21"/>
                    <a:pt x="19" y="21"/>
                    <a:pt x="19" y="21"/>
                  </a:cubicBezTo>
                  <a:cubicBezTo>
                    <a:pt x="24" y="10"/>
                    <a:pt x="35" y="0"/>
                    <a:pt x="49" y="0"/>
                  </a:cubicBezTo>
                  <a:cubicBezTo>
                    <a:pt x="54" y="0"/>
                    <a:pt x="57" y="1"/>
                    <a:pt x="57" y="1"/>
                  </a:cubicBezTo>
                  <a:lnTo>
                    <a:pt x="5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 name="Freeform 58">
              <a:extLst>
                <a:ext uri="{FF2B5EF4-FFF2-40B4-BE49-F238E27FC236}">
                  <a16:creationId xmlns:a16="http://schemas.microsoft.com/office/drawing/2014/main" id="{AF31A35E-7433-891D-44E8-BEA36D454EE3}"/>
                </a:ext>
              </a:extLst>
            </p:cNvPr>
            <p:cNvSpPr>
              <a:spLocks noEditPoints="1"/>
            </p:cNvSpPr>
            <p:nvPr/>
          </p:nvSpPr>
          <p:spPr bwMode="auto">
            <a:xfrm>
              <a:off x="4005263" y="150813"/>
              <a:ext cx="20638" cy="119063"/>
            </a:xfrm>
            <a:custGeom>
              <a:avLst/>
              <a:gdLst>
                <a:gd name="T0" fmla="*/ 13 w 26"/>
                <a:gd name="T1" fmla="*/ 25 h 144"/>
                <a:gd name="T2" fmla="*/ 0 w 26"/>
                <a:gd name="T3" fmla="*/ 13 h 144"/>
                <a:gd name="T4" fmla="*/ 13 w 26"/>
                <a:gd name="T5" fmla="*/ 0 h 144"/>
                <a:gd name="T6" fmla="*/ 26 w 26"/>
                <a:gd name="T7" fmla="*/ 12 h 144"/>
                <a:gd name="T8" fmla="*/ 13 w 26"/>
                <a:gd name="T9" fmla="*/ 25 h 144"/>
                <a:gd name="T10" fmla="*/ 3 w 26"/>
                <a:gd name="T11" fmla="*/ 144 h 144"/>
                <a:gd name="T12" fmla="*/ 3 w 26"/>
                <a:gd name="T13" fmla="*/ 45 h 144"/>
                <a:gd name="T14" fmla="*/ 22 w 26"/>
                <a:gd name="T15" fmla="*/ 45 h 144"/>
                <a:gd name="T16" fmla="*/ 22 w 26"/>
                <a:gd name="T17" fmla="*/ 144 h 144"/>
                <a:gd name="T18" fmla="*/ 3 w 26"/>
                <a:gd name="T19"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44">
                  <a:moveTo>
                    <a:pt x="13" y="25"/>
                  </a:moveTo>
                  <a:cubicBezTo>
                    <a:pt x="6" y="25"/>
                    <a:pt x="0" y="20"/>
                    <a:pt x="0" y="13"/>
                  </a:cubicBezTo>
                  <a:cubicBezTo>
                    <a:pt x="0" y="6"/>
                    <a:pt x="6" y="0"/>
                    <a:pt x="13" y="0"/>
                  </a:cubicBezTo>
                  <a:cubicBezTo>
                    <a:pt x="20" y="0"/>
                    <a:pt x="26" y="6"/>
                    <a:pt x="26" y="12"/>
                  </a:cubicBezTo>
                  <a:cubicBezTo>
                    <a:pt x="26" y="19"/>
                    <a:pt x="20" y="25"/>
                    <a:pt x="13" y="25"/>
                  </a:cubicBezTo>
                  <a:close/>
                  <a:moveTo>
                    <a:pt x="3" y="144"/>
                  </a:moveTo>
                  <a:cubicBezTo>
                    <a:pt x="3" y="45"/>
                    <a:pt x="3" y="45"/>
                    <a:pt x="3" y="45"/>
                  </a:cubicBezTo>
                  <a:cubicBezTo>
                    <a:pt x="22" y="45"/>
                    <a:pt x="22" y="45"/>
                    <a:pt x="22" y="45"/>
                  </a:cubicBezTo>
                  <a:cubicBezTo>
                    <a:pt x="22" y="144"/>
                    <a:pt x="22" y="144"/>
                    <a:pt x="22" y="144"/>
                  </a:cubicBezTo>
                  <a:lnTo>
                    <a:pt x="3"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2" name="Freeform 59">
              <a:extLst>
                <a:ext uri="{FF2B5EF4-FFF2-40B4-BE49-F238E27FC236}">
                  <a16:creationId xmlns:a16="http://schemas.microsoft.com/office/drawing/2014/main" id="{011AEB08-8C96-F19B-82E4-848E1AED67AD}"/>
                </a:ext>
              </a:extLst>
            </p:cNvPr>
            <p:cNvSpPr>
              <a:spLocks noEditPoints="1"/>
            </p:cNvSpPr>
            <p:nvPr/>
          </p:nvSpPr>
          <p:spPr bwMode="auto">
            <a:xfrm>
              <a:off x="4041776" y="185738"/>
              <a:ext cx="74613" cy="85725"/>
            </a:xfrm>
            <a:custGeom>
              <a:avLst/>
              <a:gdLst>
                <a:gd name="T0" fmla="*/ 20 w 90"/>
                <a:gd name="T1" fmla="*/ 56 h 103"/>
                <a:gd name="T2" fmla="*/ 50 w 90"/>
                <a:gd name="T3" fmla="*/ 88 h 103"/>
                <a:gd name="T4" fmla="*/ 80 w 90"/>
                <a:gd name="T5" fmla="*/ 77 h 103"/>
                <a:gd name="T6" fmla="*/ 88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20 w 90"/>
                <a:gd name="T19" fmla="*/ 56 h 103"/>
                <a:gd name="T20" fmla="*/ 46 w 90"/>
                <a:gd name="T21" fmla="*/ 14 h 103"/>
                <a:gd name="T22" fmla="*/ 19 w 90"/>
                <a:gd name="T23" fmla="*/ 42 h 103"/>
                <a:gd name="T24" fmla="*/ 71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20" y="56"/>
                  </a:moveTo>
                  <a:cubicBezTo>
                    <a:pt x="20" y="75"/>
                    <a:pt x="31" y="88"/>
                    <a:pt x="50" y="88"/>
                  </a:cubicBezTo>
                  <a:cubicBezTo>
                    <a:pt x="68" y="88"/>
                    <a:pt x="79" y="78"/>
                    <a:pt x="80" y="77"/>
                  </a:cubicBezTo>
                  <a:cubicBezTo>
                    <a:pt x="88" y="89"/>
                    <a:pt x="88" y="89"/>
                    <a:pt x="88" y="89"/>
                  </a:cubicBezTo>
                  <a:cubicBezTo>
                    <a:pt x="88" y="89"/>
                    <a:pt x="75" y="103"/>
                    <a:pt x="47" y="103"/>
                  </a:cubicBezTo>
                  <a:cubicBezTo>
                    <a:pt x="20" y="103"/>
                    <a:pt x="0" y="84"/>
                    <a:pt x="0" y="52"/>
                  </a:cubicBezTo>
                  <a:cubicBezTo>
                    <a:pt x="0" y="19"/>
                    <a:pt x="21" y="0"/>
                    <a:pt x="47" y="0"/>
                  </a:cubicBezTo>
                  <a:cubicBezTo>
                    <a:pt x="74" y="0"/>
                    <a:pt x="90" y="20"/>
                    <a:pt x="90" y="48"/>
                  </a:cubicBezTo>
                  <a:cubicBezTo>
                    <a:pt x="90" y="56"/>
                    <a:pt x="90" y="56"/>
                    <a:pt x="90" y="56"/>
                  </a:cubicBezTo>
                  <a:cubicBezTo>
                    <a:pt x="20" y="56"/>
                    <a:pt x="20" y="56"/>
                    <a:pt x="20" y="56"/>
                  </a:cubicBezTo>
                  <a:close/>
                  <a:moveTo>
                    <a:pt x="46" y="14"/>
                  </a:moveTo>
                  <a:cubicBezTo>
                    <a:pt x="29" y="14"/>
                    <a:pt x="20" y="29"/>
                    <a:pt x="19" y="42"/>
                  </a:cubicBezTo>
                  <a:cubicBezTo>
                    <a:pt x="71" y="42"/>
                    <a:pt x="71" y="42"/>
                    <a:pt x="71" y="42"/>
                  </a:cubicBezTo>
                  <a:cubicBezTo>
                    <a:pt x="72" y="28"/>
                    <a:pt x="64"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 name="Freeform 60">
              <a:extLst>
                <a:ext uri="{FF2B5EF4-FFF2-40B4-BE49-F238E27FC236}">
                  <a16:creationId xmlns:a16="http://schemas.microsoft.com/office/drawing/2014/main" id="{131EA098-7609-E572-FDAB-89536CA9855D}"/>
                </a:ext>
              </a:extLst>
            </p:cNvPr>
            <p:cNvSpPr>
              <a:spLocks/>
            </p:cNvSpPr>
            <p:nvPr/>
          </p:nvSpPr>
          <p:spPr bwMode="auto">
            <a:xfrm>
              <a:off x="4135438" y="185738"/>
              <a:ext cx="69850" cy="84138"/>
            </a:xfrm>
            <a:custGeom>
              <a:avLst/>
              <a:gdLst>
                <a:gd name="T0" fmla="*/ 65 w 84"/>
                <a:gd name="T1" fmla="*/ 101 h 101"/>
                <a:gd name="T2" fmla="*/ 65 w 84"/>
                <a:gd name="T3" fmla="*/ 41 h 101"/>
                <a:gd name="T4" fmla="*/ 45 w 84"/>
                <a:gd name="T5" fmla="*/ 16 h 101"/>
                <a:gd name="T6" fmla="*/ 19 w 84"/>
                <a:gd name="T7" fmla="*/ 41 h 101"/>
                <a:gd name="T8" fmla="*/ 19 w 84"/>
                <a:gd name="T9" fmla="*/ 101 h 101"/>
                <a:gd name="T10" fmla="*/ 0 w 84"/>
                <a:gd name="T11" fmla="*/ 101 h 101"/>
                <a:gd name="T12" fmla="*/ 0 w 84"/>
                <a:gd name="T13" fmla="*/ 2 h 101"/>
                <a:gd name="T14" fmla="*/ 18 w 84"/>
                <a:gd name="T15" fmla="*/ 2 h 101"/>
                <a:gd name="T16" fmla="*/ 19 w 84"/>
                <a:gd name="T17" fmla="*/ 20 h 101"/>
                <a:gd name="T18" fmla="*/ 52 w 84"/>
                <a:gd name="T19" fmla="*/ 0 h 101"/>
                <a:gd name="T20" fmla="*/ 84 w 84"/>
                <a:gd name="T21" fmla="*/ 37 h 101"/>
                <a:gd name="T22" fmla="*/ 84 w 84"/>
                <a:gd name="T23" fmla="*/ 101 h 101"/>
                <a:gd name="T24" fmla="*/ 65 w 84"/>
                <a:gd name="T25"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4" h="101">
                  <a:moveTo>
                    <a:pt x="65" y="101"/>
                  </a:moveTo>
                  <a:cubicBezTo>
                    <a:pt x="65" y="41"/>
                    <a:pt x="65" y="41"/>
                    <a:pt x="65" y="41"/>
                  </a:cubicBezTo>
                  <a:cubicBezTo>
                    <a:pt x="65" y="26"/>
                    <a:pt x="60" y="16"/>
                    <a:pt x="45" y="16"/>
                  </a:cubicBezTo>
                  <a:cubicBezTo>
                    <a:pt x="30" y="16"/>
                    <a:pt x="21" y="32"/>
                    <a:pt x="19" y="41"/>
                  </a:cubicBezTo>
                  <a:cubicBezTo>
                    <a:pt x="19" y="101"/>
                    <a:pt x="19" y="101"/>
                    <a:pt x="19" y="101"/>
                  </a:cubicBezTo>
                  <a:cubicBezTo>
                    <a:pt x="0" y="101"/>
                    <a:pt x="0" y="101"/>
                    <a:pt x="0" y="101"/>
                  </a:cubicBezTo>
                  <a:cubicBezTo>
                    <a:pt x="0" y="2"/>
                    <a:pt x="0" y="2"/>
                    <a:pt x="0" y="2"/>
                  </a:cubicBezTo>
                  <a:cubicBezTo>
                    <a:pt x="18" y="2"/>
                    <a:pt x="18" y="2"/>
                    <a:pt x="18" y="2"/>
                  </a:cubicBezTo>
                  <a:cubicBezTo>
                    <a:pt x="19" y="20"/>
                    <a:pt x="19" y="20"/>
                    <a:pt x="19" y="20"/>
                  </a:cubicBezTo>
                  <a:cubicBezTo>
                    <a:pt x="24" y="10"/>
                    <a:pt x="35" y="0"/>
                    <a:pt x="52" y="0"/>
                  </a:cubicBezTo>
                  <a:cubicBezTo>
                    <a:pt x="71" y="0"/>
                    <a:pt x="84" y="11"/>
                    <a:pt x="84" y="37"/>
                  </a:cubicBezTo>
                  <a:cubicBezTo>
                    <a:pt x="84" y="101"/>
                    <a:pt x="84" y="101"/>
                    <a:pt x="84" y="101"/>
                  </a:cubicBezTo>
                  <a:cubicBezTo>
                    <a:pt x="65" y="101"/>
                    <a:pt x="65" y="101"/>
                    <a:pt x="6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4" name="Freeform 61">
              <a:extLst>
                <a:ext uri="{FF2B5EF4-FFF2-40B4-BE49-F238E27FC236}">
                  <a16:creationId xmlns:a16="http://schemas.microsoft.com/office/drawing/2014/main" id="{8CB86734-E125-A2B2-51F8-7EC52DBF269F}"/>
                </a:ext>
              </a:extLst>
            </p:cNvPr>
            <p:cNvSpPr>
              <a:spLocks/>
            </p:cNvSpPr>
            <p:nvPr/>
          </p:nvSpPr>
          <p:spPr bwMode="auto">
            <a:xfrm>
              <a:off x="4221163" y="185738"/>
              <a:ext cx="71438" cy="85725"/>
            </a:xfrm>
            <a:custGeom>
              <a:avLst/>
              <a:gdLst>
                <a:gd name="T0" fmla="*/ 76 w 86"/>
                <a:gd name="T1" fmla="*/ 28 h 103"/>
                <a:gd name="T2" fmla="*/ 51 w 86"/>
                <a:gd name="T3" fmla="*/ 15 h 103"/>
                <a:gd name="T4" fmla="*/ 20 w 86"/>
                <a:gd name="T5" fmla="*/ 51 h 103"/>
                <a:gd name="T6" fmla="*/ 50 w 86"/>
                <a:gd name="T7" fmla="*/ 86 h 103"/>
                <a:gd name="T8" fmla="*/ 76 w 86"/>
                <a:gd name="T9" fmla="*/ 73 h 103"/>
                <a:gd name="T10" fmla="*/ 86 w 86"/>
                <a:gd name="T11" fmla="*/ 85 h 103"/>
                <a:gd name="T12" fmla="*/ 47 w 86"/>
                <a:gd name="T13" fmla="*/ 103 h 103"/>
                <a:gd name="T14" fmla="*/ 0 w 86"/>
                <a:gd name="T15" fmla="*/ 51 h 103"/>
                <a:gd name="T16" fmla="*/ 48 w 86"/>
                <a:gd name="T17" fmla="*/ 0 h 103"/>
                <a:gd name="T18" fmla="*/ 85 w 86"/>
                <a:gd name="T19" fmla="*/ 17 h 103"/>
                <a:gd name="T20" fmla="*/ 76 w 86"/>
                <a:gd name="T21" fmla="*/ 28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6" h="103">
                  <a:moveTo>
                    <a:pt x="76" y="28"/>
                  </a:moveTo>
                  <a:cubicBezTo>
                    <a:pt x="76" y="28"/>
                    <a:pt x="67" y="15"/>
                    <a:pt x="51" y="15"/>
                  </a:cubicBezTo>
                  <a:cubicBezTo>
                    <a:pt x="34" y="15"/>
                    <a:pt x="20" y="27"/>
                    <a:pt x="20" y="51"/>
                  </a:cubicBezTo>
                  <a:cubicBezTo>
                    <a:pt x="20" y="75"/>
                    <a:pt x="34" y="86"/>
                    <a:pt x="50" y="86"/>
                  </a:cubicBezTo>
                  <a:cubicBezTo>
                    <a:pt x="66" y="86"/>
                    <a:pt x="76" y="74"/>
                    <a:pt x="76" y="73"/>
                  </a:cubicBezTo>
                  <a:cubicBezTo>
                    <a:pt x="86" y="85"/>
                    <a:pt x="86" y="85"/>
                    <a:pt x="86" y="85"/>
                  </a:cubicBezTo>
                  <a:cubicBezTo>
                    <a:pt x="85" y="86"/>
                    <a:pt x="74" y="103"/>
                    <a:pt x="47" y="103"/>
                  </a:cubicBezTo>
                  <a:cubicBezTo>
                    <a:pt x="21" y="103"/>
                    <a:pt x="0" y="83"/>
                    <a:pt x="0" y="51"/>
                  </a:cubicBezTo>
                  <a:cubicBezTo>
                    <a:pt x="0" y="19"/>
                    <a:pt x="22" y="0"/>
                    <a:pt x="48" y="0"/>
                  </a:cubicBezTo>
                  <a:cubicBezTo>
                    <a:pt x="74" y="0"/>
                    <a:pt x="84" y="16"/>
                    <a:pt x="85" y="17"/>
                  </a:cubicBezTo>
                  <a:lnTo>
                    <a:pt x="76" y="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 name="Freeform 62">
              <a:extLst>
                <a:ext uri="{FF2B5EF4-FFF2-40B4-BE49-F238E27FC236}">
                  <a16:creationId xmlns:a16="http://schemas.microsoft.com/office/drawing/2014/main" id="{E2BA6FAC-BC0B-955C-76C2-7569276E7C26}"/>
                </a:ext>
              </a:extLst>
            </p:cNvPr>
            <p:cNvSpPr>
              <a:spLocks noEditPoints="1"/>
            </p:cNvSpPr>
            <p:nvPr/>
          </p:nvSpPr>
          <p:spPr bwMode="auto">
            <a:xfrm>
              <a:off x="4303713" y="185738"/>
              <a:ext cx="74613" cy="85725"/>
            </a:xfrm>
            <a:custGeom>
              <a:avLst/>
              <a:gdLst>
                <a:gd name="T0" fmla="*/ 19 w 90"/>
                <a:gd name="T1" fmla="*/ 56 h 103"/>
                <a:gd name="T2" fmla="*/ 49 w 90"/>
                <a:gd name="T3" fmla="*/ 88 h 103"/>
                <a:gd name="T4" fmla="*/ 79 w 90"/>
                <a:gd name="T5" fmla="*/ 77 h 103"/>
                <a:gd name="T6" fmla="*/ 87 w 90"/>
                <a:gd name="T7" fmla="*/ 89 h 103"/>
                <a:gd name="T8" fmla="*/ 47 w 90"/>
                <a:gd name="T9" fmla="*/ 103 h 103"/>
                <a:gd name="T10" fmla="*/ 0 w 90"/>
                <a:gd name="T11" fmla="*/ 52 h 103"/>
                <a:gd name="T12" fmla="*/ 47 w 90"/>
                <a:gd name="T13" fmla="*/ 0 h 103"/>
                <a:gd name="T14" fmla="*/ 90 w 90"/>
                <a:gd name="T15" fmla="*/ 48 h 103"/>
                <a:gd name="T16" fmla="*/ 90 w 90"/>
                <a:gd name="T17" fmla="*/ 56 h 103"/>
                <a:gd name="T18" fmla="*/ 19 w 90"/>
                <a:gd name="T19" fmla="*/ 56 h 103"/>
                <a:gd name="T20" fmla="*/ 46 w 90"/>
                <a:gd name="T21" fmla="*/ 14 h 103"/>
                <a:gd name="T22" fmla="*/ 18 w 90"/>
                <a:gd name="T23" fmla="*/ 42 h 103"/>
                <a:gd name="T24" fmla="*/ 70 w 90"/>
                <a:gd name="T25" fmla="*/ 42 h 103"/>
                <a:gd name="T26" fmla="*/ 46 w 90"/>
                <a:gd name="T27"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03">
                  <a:moveTo>
                    <a:pt x="19" y="56"/>
                  </a:moveTo>
                  <a:cubicBezTo>
                    <a:pt x="19" y="75"/>
                    <a:pt x="31" y="88"/>
                    <a:pt x="49" y="88"/>
                  </a:cubicBezTo>
                  <a:cubicBezTo>
                    <a:pt x="67" y="88"/>
                    <a:pt x="78" y="78"/>
                    <a:pt x="79" y="77"/>
                  </a:cubicBezTo>
                  <a:cubicBezTo>
                    <a:pt x="87" y="89"/>
                    <a:pt x="87" y="89"/>
                    <a:pt x="87" y="89"/>
                  </a:cubicBezTo>
                  <a:cubicBezTo>
                    <a:pt x="87" y="89"/>
                    <a:pt x="74" y="103"/>
                    <a:pt x="47" y="103"/>
                  </a:cubicBezTo>
                  <a:cubicBezTo>
                    <a:pt x="20" y="103"/>
                    <a:pt x="0" y="84"/>
                    <a:pt x="0" y="52"/>
                  </a:cubicBezTo>
                  <a:cubicBezTo>
                    <a:pt x="0" y="19"/>
                    <a:pt x="20" y="0"/>
                    <a:pt x="47" y="0"/>
                  </a:cubicBezTo>
                  <a:cubicBezTo>
                    <a:pt x="73" y="0"/>
                    <a:pt x="90" y="20"/>
                    <a:pt x="90" y="48"/>
                  </a:cubicBezTo>
                  <a:cubicBezTo>
                    <a:pt x="90" y="56"/>
                    <a:pt x="90" y="56"/>
                    <a:pt x="90" y="56"/>
                  </a:cubicBezTo>
                  <a:cubicBezTo>
                    <a:pt x="19" y="56"/>
                    <a:pt x="19" y="56"/>
                    <a:pt x="19" y="56"/>
                  </a:cubicBezTo>
                  <a:close/>
                  <a:moveTo>
                    <a:pt x="46" y="14"/>
                  </a:moveTo>
                  <a:cubicBezTo>
                    <a:pt x="28" y="14"/>
                    <a:pt x="20" y="29"/>
                    <a:pt x="18" y="42"/>
                  </a:cubicBezTo>
                  <a:cubicBezTo>
                    <a:pt x="70" y="42"/>
                    <a:pt x="70" y="42"/>
                    <a:pt x="70" y="42"/>
                  </a:cubicBezTo>
                  <a:cubicBezTo>
                    <a:pt x="71" y="28"/>
                    <a:pt x="63" y="14"/>
                    <a:pt x="46"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 name="Rectangle 63">
              <a:extLst>
                <a:ext uri="{FF2B5EF4-FFF2-40B4-BE49-F238E27FC236}">
                  <a16:creationId xmlns:a16="http://schemas.microsoft.com/office/drawing/2014/main" id="{8B1668FC-ED11-4E5F-5CD7-B8AECBE72E88}"/>
                </a:ext>
              </a:extLst>
            </p:cNvPr>
            <p:cNvSpPr>
              <a:spLocks noChangeArrowheads="1"/>
            </p:cNvSpPr>
            <p:nvPr/>
          </p:nvSpPr>
          <p:spPr bwMode="auto">
            <a:xfrm>
              <a:off x="2271713" y="-269875"/>
              <a:ext cx="12700" cy="7731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 name="Oval 64">
              <a:extLst>
                <a:ext uri="{FF2B5EF4-FFF2-40B4-BE49-F238E27FC236}">
                  <a16:creationId xmlns:a16="http://schemas.microsoft.com/office/drawing/2014/main" id="{E764F59C-9348-969F-DC4C-91400D94748F}"/>
                </a:ext>
              </a:extLst>
            </p:cNvPr>
            <p:cNvSpPr>
              <a:spLocks noChangeArrowheads="1"/>
            </p:cNvSpPr>
            <p:nvPr/>
          </p:nvSpPr>
          <p:spPr bwMode="auto">
            <a:xfrm>
              <a:off x="911226" y="-279400"/>
              <a:ext cx="119063" cy="1206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8" name="Oval 65">
              <a:extLst>
                <a:ext uri="{FF2B5EF4-FFF2-40B4-BE49-F238E27FC236}">
                  <a16:creationId xmlns:a16="http://schemas.microsoft.com/office/drawing/2014/main" id="{0C6CC64C-557B-7855-41F2-B4CCE30CCF03}"/>
                </a:ext>
              </a:extLst>
            </p:cNvPr>
            <p:cNvSpPr>
              <a:spLocks noChangeArrowheads="1"/>
            </p:cNvSpPr>
            <p:nvPr/>
          </p:nvSpPr>
          <p:spPr bwMode="auto">
            <a:xfrm>
              <a:off x="752476" y="-269875"/>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9" name="Oval 66">
              <a:extLst>
                <a:ext uri="{FF2B5EF4-FFF2-40B4-BE49-F238E27FC236}">
                  <a16:creationId xmlns:a16="http://schemas.microsoft.com/office/drawing/2014/main" id="{6F43F3D1-B8CB-54F6-36F7-16314257D69B}"/>
                </a:ext>
              </a:extLst>
            </p:cNvPr>
            <p:cNvSpPr>
              <a:spLocks noChangeArrowheads="1"/>
            </p:cNvSpPr>
            <p:nvPr/>
          </p:nvSpPr>
          <p:spPr bwMode="auto">
            <a:xfrm>
              <a:off x="919163" y="-103188"/>
              <a:ext cx="101600" cy="1016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0" name="Oval 67">
              <a:extLst>
                <a:ext uri="{FF2B5EF4-FFF2-40B4-BE49-F238E27FC236}">
                  <a16:creationId xmlns:a16="http://schemas.microsoft.com/office/drawing/2014/main" id="{92E571BB-D352-2156-6D4A-C44BE8B1DEC3}"/>
                </a:ext>
              </a:extLst>
            </p:cNvPr>
            <p:cNvSpPr>
              <a:spLocks noChangeArrowheads="1"/>
            </p:cNvSpPr>
            <p:nvPr/>
          </p:nvSpPr>
          <p:spPr bwMode="auto">
            <a:xfrm>
              <a:off x="927101" y="53975"/>
              <a:ext cx="85725"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1" name="Oval 68">
              <a:extLst>
                <a:ext uri="{FF2B5EF4-FFF2-40B4-BE49-F238E27FC236}">
                  <a16:creationId xmlns:a16="http://schemas.microsoft.com/office/drawing/2014/main" id="{7A8957F8-68A4-3EE6-C67A-79E4C3B0E740}"/>
                </a:ext>
              </a:extLst>
            </p:cNvPr>
            <p:cNvSpPr>
              <a:spLocks noChangeArrowheads="1"/>
            </p:cNvSpPr>
            <p:nvPr/>
          </p:nvSpPr>
          <p:spPr bwMode="auto">
            <a:xfrm>
              <a:off x="760413" y="-95250"/>
              <a:ext cx="87313"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2" name="Oval 69">
              <a:extLst>
                <a:ext uri="{FF2B5EF4-FFF2-40B4-BE49-F238E27FC236}">
                  <a16:creationId xmlns:a16="http://schemas.microsoft.com/office/drawing/2014/main" id="{E37C8ED8-118C-127C-C8D8-93DB49103625}"/>
                </a:ext>
              </a:extLst>
            </p:cNvPr>
            <p:cNvSpPr>
              <a:spLocks noChangeArrowheads="1"/>
            </p:cNvSpPr>
            <p:nvPr/>
          </p:nvSpPr>
          <p:spPr bwMode="auto">
            <a:xfrm>
              <a:off x="611188" y="-261938"/>
              <a:ext cx="85725" cy="873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 name="TextBox 2">
            <a:extLst>
              <a:ext uri="{FF2B5EF4-FFF2-40B4-BE49-F238E27FC236}">
                <a16:creationId xmlns:a16="http://schemas.microsoft.com/office/drawing/2014/main" id="{2CDAAB41-4F5B-0002-62E7-0314002034DE}"/>
              </a:ext>
            </a:extLst>
          </p:cNvPr>
          <p:cNvSpPr txBox="1"/>
          <p:nvPr/>
        </p:nvSpPr>
        <p:spPr>
          <a:xfrm>
            <a:off x="1516830" y="6334188"/>
            <a:ext cx="5719046" cy="153888"/>
          </a:xfrm>
          <a:prstGeom prst="rect">
            <a:avLst/>
          </a:prstGeom>
          <a:noFill/>
        </p:spPr>
        <p:txBody>
          <a:bodyPr wrap="square" lIns="0" tIns="0" rIns="0" bIns="0" rtlCol="0">
            <a:spAutoFit/>
          </a:bodyPr>
          <a:lstStyle/>
          <a:p>
            <a:pPr algn="ctr"/>
            <a:r>
              <a:rPr lang="en-US" sz="1000" dirty="0">
                <a:solidFill>
                  <a:schemeClr val="bg1"/>
                </a:solidFill>
              </a:rPr>
              <a:t>Includes content supplied by Sales Benchmark Index; Copyright © Sales Benchmark Index, 2022</a:t>
            </a:r>
          </a:p>
        </p:txBody>
      </p:sp>
    </p:spTree>
    <p:extLst>
      <p:ext uri="{BB962C8B-B14F-4D97-AF65-F5344CB8AC3E}">
        <p14:creationId xmlns:p14="http://schemas.microsoft.com/office/powerpoint/2010/main" val="25429551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oleObject" Target="../embeddings/oleObject1.bin"/><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ags" Target="../tags/tag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 Id="rId30"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B38E2F1A-B34E-D69C-A57E-330971B04075}"/>
              </a:ext>
            </a:extLst>
          </p:cNvPr>
          <p:cNvGraphicFramePr>
            <a:graphicFrameLocks noChangeAspect="1"/>
          </p:cNvGraphicFramePr>
          <p:nvPr>
            <p:custDataLst>
              <p:tags r:id="rId28"/>
            </p:custDataLst>
            <p:extLst>
              <p:ext uri="{D42A27DB-BD31-4B8C-83A1-F6EECF244321}">
                <p14:modId xmlns:p14="http://schemas.microsoft.com/office/powerpoint/2010/main" val="218310946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29" imgW="410" imgH="409" progId="TCLayout.ActiveDocument.1">
                  <p:embed/>
                </p:oleObj>
              </mc:Choice>
              <mc:Fallback>
                <p:oleObj name="think-cell Slide" r:id="rId29" imgW="410" imgH="409" progId="TCLayout.ActiveDocument.1">
                  <p:embed/>
                  <p:pic>
                    <p:nvPicPr>
                      <p:cNvPr id="9" name="Object 8" hidden="1">
                        <a:extLst>
                          <a:ext uri="{FF2B5EF4-FFF2-40B4-BE49-F238E27FC236}">
                            <a16:creationId xmlns:a16="http://schemas.microsoft.com/office/drawing/2014/main" id="{B38E2F1A-B34E-D69C-A57E-330971B04075}"/>
                          </a:ext>
                        </a:extLst>
                      </p:cNvPr>
                      <p:cNvPicPr/>
                      <p:nvPr/>
                    </p:nvPicPr>
                    <p:blipFill>
                      <a:blip r:embed="rId30"/>
                      <a:stretch>
                        <a:fillRect/>
                      </a:stretch>
                    </p:blipFill>
                    <p:spPr>
                      <a:xfrm>
                        <a:off x="1588" y="1588"/>
                        <a:ext cx="1588" cy="1588"/>
                      </a:xfrm>
                      <a:prstGeom prst="rect">
                        <a:avLst/>
                      </a:prstGeom>
                    </p:spPr>
                  </p:pic>
                </p:oleObj>
              </mc:Fallback>
            </mc:AlternateContent>
          </a:graphicData>
        </a:graphic>
      </p:graphicFrame>
      <p:sp>
        <p:nvSpPr>
          <p:cNvPr id="2" name="Title Placeholder 1">
            <a:extLst>
              <a:ext uri="{FF2B5EF4-FFF2-40B4-BE49-F238E27FC236}">
                <a16:creationId xmlns:a16="http://schemas.microsoft.com/office/drawing/2014/main" id="{A89C0743-AA73-0840-B62D-0DD1135607D8}"/>
              </a:ext>
            </a:extLst>
          </p:cNvPr>
          <p:cNvSpPr>
            <a:spLocks noGrp="1"/>
          </p:cNvSpPr>
          <p:nvPr>
            <p:ph type="title"/>
          </p:nvPr>
        </p:nvSpPr>
        <p:spPr>
          <a:xfrm>
            <a:off x="609600" y="37589"/>
            <a:ext cx="10962290" cy="767853"/>
          </a:xfrm>
          <a:prstGeom prst="rect">
            <a:avLst/>
          </a:prstGeom>
        </p:spPr>
        <p:txBody>
          <a:bodyPr vert="horz" lIns="91440" tIns="0" rIns="91440" bIns="0" rtlCol="0" anchor="b">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7B93CF6-2309-4345-AA1D-B104C260F806}"/>
              </a:ext>
            </a:extLst>
          </p:cNvPr>
          <p:cNvSpPr>
            <a:spLocks noGrp="1"/>
          </p:cNvSpPr>
          <p:nvPr>
            <p:ph type="body" idx="1"/>
          </p:nvPr>
        </p:nvSpPr>
        <p:spPr>
          <a:xfrm>
            <a:off x="609600" y="1608083"/>
            <a:ext cx="10962290" cy="456411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2" name="Straight Connector 11">
            <a:extLst>
              <a:ext uri="{FF2B5EF4-FFF2-40B4-BE49-F238E27FC236}">
                <a16:creationId xmlns:a16="http://schemas.microsoft.com/office/drawing/2014/main" id="{528CDE71-B946-DC7D-EEDB-2B57293F9294}"/>
              </a:ext>
            </a:extLst>
          </p:cNvPr>
          <p:cNvCxnSpPr>
            <a:cxnSpLocks/>
          </p:cNvCxnSpPr>
          <p:nvPr/>
        </p:nvCxnSpPr>
        <p:spPr>
          <a:xfrm>
            <a:off x="576393" y="-1905"/>
            <a:ext cx="0" cy="846841"/>
          </a:xfrm>
          <a:prstGeom prst="line">
            <a:avLst/>
          </a:prstGeom>
          <a:ln w="63500" cap="flat" cmpd="sng" algn="ctr">
            <a:solidFill>
              <a:schemeClr val="accent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25AB39C8-5319-0E6E-2410-4700706DC186}"/>
              </a:ext>
            </a:extLst>
          </p:cNvPr>
          <p:cNvSpPr txBox="1"/>
          <p:nvPr/>
        </p:nvSpPr>
        <p:spPr>
          <a:xfrm>
            <a:off x="11267590" y="6447560"/>
            <a:ext cx="304300" cy="169277"/>
          </a:xfrm>
          <a:prstGeom prst="rect">
            <a:avLst/>
          </a:prstGeom>
          <a:noFill/>
        </p:spPr>
        <p:txBody>
          <a:bodyPr wrap="square" lIns="0" tIns="0" rIns="0" bIns="0" rtlCol="0" anchor="ctr">
            <a:spAutoFit/>
          </a:bodyPr>
          <a:lstStyle/>
          <a:p>
            <a:pPr algn="r"/>
            <a:fld id="{DA4F3246-57E6-4D23-B4C0-B33CEEC38083}" type="slidenum">
              <a:rPr lang="en-US" sz="1100" smtClean="0">
                <a:solidFill>
                  <a:schemeClr val="tx1"/>
                </a:solidFill>
              </a:rPr>
              <a:pPr algn="r"/>
              <a:t>‹#›</a:t>
            </a:fld>
            <a:endParaRPr lang="en-US" sz="1100" dirty="0">
              <a:solidFill>
                <a:schemeClr val="tx1"/>
              </a:solidFill>
            </a:endParaRPr>
          </a:p>
        </p:txBody>
      </p:sp>
      <p:pic>
        <p:nvPicPr>
          <p:cNvPr id="33" name="Picture 32" descr="Logo&#10;&#10;Description automatically generated">
            <a:extLst>
              <a:ext uri="{FF2B5EF4-FFF2-40B4-BE49-F238E27FC236}">
                <a16:creationId xmlns:a16="http://schemas.microsoft.com/office/drawing/2014/main" id="{413FB830-EF07-2827-2E9A-C62AEEB66DF9}"/>
              </a:ext>
            </a:extLst>
          </p:cNvPr>
          <p:cNvPicPr>
            <a:picLocks noChangeAspect="1"/>
          </p:cNvPicPr>
          <p:nvPr/>
        </p:nvPicPr>
        <p:blipFill>
          <a:blip r:embed="rId31" cstate="email">
            <a:extLst>
              <a:ext uri="{28A0092B-C50C-407E-A947-70E740481C1C}">
                <a14:useLocalDpi xmlns:a14="http://schemas.microsoft.com/office/drawing/2010/main"/>
              </a:ext>
            </a:extLst>
          </a:blip>
          <a:stretch>
            <a:fillRect/>
          </a:stretch>
        </p:blipFill>
        <p:spPr>
          <a:xfrm>
            <a:off x="620110" y="6400942"/>
            <a:ext cx="620111" cy="262514"/>
          </a:xfrm>
          <a:prstGeom prst="rect">
            <a:avLst/>
          </a:prstGeom>
        </p:spPr>
      </p:pic>
      <p:sp>
        <p:nvSpPr>
          <p:cNvPr id="4" name="Footer Placeholder 3">
            <a:extLst>
              <a:ext uri="{FF2B5EF4-FFF2-40B4-BE49-F238E27FC236}">
                <a16:creationId xmlns:a16="http://schemas.microsoft.com/office/drawing/2014/main" id="{00E893C4-3B90-E1F1-32DC-B0057DB39E54}"/>
              </a:ext>
            </a:extLst>
          </p:cNvPr>
          <p:cNvSpPr>
            <a:spLocks noGrp="1"/>
          </p:cNvSpPr>
          <p:nvPr>
            <p:ph type="ftr" sz="quarter" idx="3"/>
          </p:nvPr>
        </p:nvSpPr>
        <p:spPr>
          <a:xfrm>
            <a:off x="1526308" y="6349636"/>
            <a:ext cx="6398491" cy="365125"/>
          </a:xfrm>
          <a:prstGeom prst="rect">
            <a:avLst/>
          </a:prstGeom>
        </p:spPr>
        <p:txBody>
          <a:bodyPr vert="horz" lIns="91440" tIns="45720" rIns="91440" bIns="45720" rtlCol="0" anchor="ctr"/>
          <a:lstStyle>
            <a:lvl1pPr algn="l">
              <a:defRPr sz="800" i="1">
                <a:solidFill>
                  <a:schemeClr val="tx1"/>
                </a:solidFill>
                <a:latin typeface="+mj-lt"/>
              </a:defRPr>
            </a:lvl1pPr>
          </a:lstStyle>
          <a:p>
            <a:r>
              <a:rPr lang="en-US" dirty="0"/>
              <a:t>Source:</a:t>
            </a:r>
          </a:p>
          <a:p>
            <a:r>
              <a:rPr lang="en-US" dirty="0"/>
              <a:t>Notes:</a:t>
            </a:r>
          </a:p>
        </p:txBody>
      </p:sp>
      <p:sp>
        <p:nvSpPr>
          <p:cNvPr id="5" name="TextBox 4">
            <a:extLst>
              <a:ext uri="{FF2B5EF4-FFF2-40B4-BE49-F238E27FC236}">
                <a16:creationId xmlns:a16="http://schemas.microsoft.com/office/drawing/2014/main" id="{D2F644A6-12F2-3B17-6083-EE09484EBFF5}"/>
              </a:ext>
            </a:extLst>
          </p:cNvPr>
          <p:cNvSpPr txBox="1"/>
          <p:nvPr/>
        </p:nvSpPr>
        <p:spPr>
          <a:xfrm>
            <a:off x="6856733" y="6697300"/>
            <a:ext cx="4715158" cy="92333"/>
          </a:xfrm>
          <a:prstGeom prst="rect">
            <a:avLst/>
          </a:prstGeom>
          <a:noFill/>
        </p:spPr>
        <p:txBody>
          <a:bodyPr wrap="square" lIns="0" tIns="0" rIns="0" bIns="0" rtlCol="0">
            <a:spAutoFit/>
          </a:bodyPr>
          <a:lstStyle/>
          <a:p>
            <a:pPr algn="r"/>
            <a:r>
              <a:rPr lang="en-US" sz="600" dirty="0">
                <a:solidFill>
                  <a:srgbClr val="A0A0A0"/>
                </a:solidFill>
              </a:rPr>
              <a:t>Includes content supplied by Sales Benchmark Index; Copyright © Sales Benchmark Index, 2022</a:t>
            </a:r>
          </a:p>
        </p:txBody>
      </p:sp>
    </p:spTree>
    <p:extLst>
      <p:ext uri="{BB962C8B-B14F-4D97-AF65-F5344CB8AC3E}">
        <p14:creationId xmlns:p14="http://schemas.microsoft.com/office/powerpoint/2010/main" val="3939428535"/>
      </p:ext>
    </p:extLst>
  </p:cSld>
  <p:clrMap bg1="lt1" tx1="dk1" bg2="lt2" tx2="dk2" accent1="accent1" accent2="accent2" accent3="accent3" accent4="accent4" accent5="accent5" accent6="accent6" hlink="hlink" folHlink="folHlink"/>
  <p:sldLayoutIdLst>
    <p:sldLayoutId id="2147483688" r:id="rId1"/>
    <p:sldLayoutId id="2147483717" r:id="rId2"/>
    <p:sldLayoutId id="2147483718" r:id="rId3"/>
    <p:sldLayoutId id="2147483691" r:id="rId4"/>
    <p:sldLayoutId id="2147483692" r:id="rId5"/>
    <p:sldLayoutId id="2147483716" r:id="rId6"/>
    <p:sldLayoutId id="2147483660" r:id="rId7"/>
    <p:sldLayoutId id="2147483675" r:id="rId8"/>
    <p:sldLayoutId id="2147483681" r:id="rId9"/>
    <p:sldLayoutId id="2147483726" r:id="rId10"/>
    <p:sldLayoutId id="2147483727" r:id="rId11"/>
    <p:sldLayoutId id="2147483723" r:id="rId12"/>
    <p:sldLayoutId id="2147483724" r:id="rId13"/>
    <p:sldLayoutId id="2147483725" r:id="rId14"/>
    <p:sldLayoutId id="2147483721" r:id="rId15"/>
    <p:sldLayoutId id="2147483722" r:id="rId16"/>
    <p:sldLayoutId id="2147483720" r:id="rId17"/>
    <p:sldLayoutId id="2147483683" r:id="rId18"/>
    <p:sldLayoutId id="2147483685" r:id="rId19"/>
    <p:sldLayoutId id="2147483684" r:id="rId20"/>
    <p:sldLayoutId id="2147483686" r:id="rId21"/>
    <p:sldLayoutId id="2147483714" r:id="rId22"/>
    <p:sldLayoutId id="2147483687" r:id="rId23"/>
    <p:sldLayoutId id="2147483715" r:id="rId24"/>
    <p:sldLayoutId id="2147483690" r:id="rId25"/>
    <p:sldLayoutId id="2147483729" r:id="rId26"/>
  </p:sldLayoutIdLst>
  <p:hf sldNum="0" hdr="0" ftr="0" dt="0"/>
  <p:txStyles>
    <p:titleStyle>
      <a:lvl1pPr algn="l" defTabSz="914400" rtl="0" eaLnBrk="1" latinLnBrk="0" hangingPunct="1">
        <a:lnSpc>
          <a:spcPct val="90000"/>
        </a:lnSpc>
        <a:spcBef>
          <a:spcPct val="0"/>
        </a:spcBef>
        <a:buNone/>
        <a:defRPr sz="2400" b="1" kern="120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231775" indent="-231775"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2pPr>
      <a:lvl3pPr marL="461963" indent="-230188" algn="l" defTabSz="914400" rtl="0" eaLnBrk="1" latinLnBrk="0" hangingPunct="1">
        <a:lnSpc>
          <a:spcPct val="90000"/>
        </a:lnSpc>
        <a:spcBef>
          <a:spcPts val="500"/>
        </a:spcBef>
        <a:buFont typeface="Courier New" panose="02070309020205020404" pitchFamily="49" charset="0"/>
        <a:buChar char="o"/>
        <a:defRPr sz="1200" kern="1200">
          <a:solidFill>
            <a:schemeClr val="tx1"/>
          </a:solidFill>
          <a:latin typeface="+mn-lt"/>
          <a:ea typeface="+mn-ea"/>
          <a:cs typeface="+mn-cs"/>
        </a:defRPr>
      </a:lvl3pPr>
      <a:lvl4pPr marL="682625" indent="-220663" algn="l" defTabSz="914400" rtl="0" eaLnBrk="1" latinLnBrk="0" hangingPunct="1">
        <a:lnSpc>
          <a:spcPct val="90000"/>
        </a:lnSpc>
        <a:spcBef>
          <a:spcPts val="500"/>
        </a:spcBef>
        <a:buFont typeface="Avenir Next LT Pro" panose="020B0504020202020204" pitchFamily="34" charset="0"/>
        <a:buChar char="−"/>
        <a:defRPr sz="1100" kern="1200">
          <a:solidFill>
            <a:schemeClr val="tx1"/>
          </a:solidFill>
          <a:latin typeface="+mn-lt"/>
          <a:ea typeface="+mn-ea"/>
          <a:cs typeface="+mn-cs"/>
        </a:defRPr>
      </a:lvl4pPr>
      <a:lvl5pPr marL="862013" indent="-179388"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7296">
          <p15:clr>
            <a:srgbClr val="F26B43"/>
          </p15:clr>
        </p15:guide>
        <p15:guide id="4" pos="384">
          <p15:clr>
            <a:srgbClr val="F26B43"/>
          </p15:clr>
        </p15:guide>
        <p15:guide id="5" orient="horz" pos="3888">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slideLayout" Target="../slideLayouts/slideLayout2.xml"/><Relationship Id="rId1" Type="http://schemas.openxmlformats.org/officeDocument/2006/relationships/tags" Target="../tags/tag28.xml"/><Relationship Id="rId4" Type="http://schemas.openxmlformats.org/officeDocument/2006/relationships/image" Target="../media/image11.emf"/></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29.xml"/><Relationship Id="rId5" Type="http://schemas.openxmlformats.org/officeDocument/2006/relationships/image" Target="../media/image11.emf"/><Relationship Id="rId4" Type="http://schemas.openxmlformats.org/officeDocument/2006/relationships/oleObject" Target="../embeddings/oleObject29.bin"/></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0.xml"/><Relationship Id="rId6" Type="http://schemas.openxmlformats.org/officeDocument/2006/relationships/slide" Target="slide5.xml"/><Relationship Id="rId5" Type="http://schemas.openxmlformats.org/officeDocument/2006/relationships/image" Target="../media/image11.emf"/><Relationship Id="rId4" Type="http://schemas.openxmlformats.org/officeDocument/2006/relationships/oleObject" Target="../embeddings/oleObject30.bin"/></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31.xml"/><Relationship Id="rId6" Type="http://schemas.openxmlformats.org/officeDocument/2006/relationships/slide" Target="slide7.xml"/><Relationship Id="rId5" Type="http://schemas.openxmlformats.org/officeDocument/2006/relationships/image" Target="../media/image11.emf"/><Relationship Id="rId4" Type="http://schemas.openxmlformats.org/officeDocument/2006/relationships/oleObject" Target="../embeddings/oleObject31.bin"/></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32.bin"/><Relationship Id="rId2" Type="http://schemas.openxmlformats.org/officeDocument/2006/relationships/slideLayout" Target="../slideLayouts/slideLayout2.xml"/><Relationship Id="rId1" Type="http://schemas.openxmlformats.org/officeDocument/2006/relationships/tags" Target="../tags/tag32.xml"/><Relationship Id="rId4" Type="http://schemas.openxmlformats.org/officeDocument/2006/relationships/image" Target="../media/image11.emf"/></Relationships>
</file>

<file path=ppt/slides/_rels/slide8.xml.rels><?xml version="1.0" encoding="UTF-8" standalone="yes"?>
<Relationships xmlns="http://schemas.openxmlformats.org/package/2006/relationships"><Relationship Id="rId2" Type="http://schemas.openxmlformats.org/officeDocument/2006/relationships/hyperlink" Target="https://pro.sbigrowth.com/" TargetMode="External"/><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17DFF87-D5E7-1D5F-98B2-3781E23CD85D}"/>
              </a:ext>
            </a:extLst>
          </p:cNvPr>
          <p:cNvSpPr>
            <a:spLocks noGrp="1"/>
          </p:cNvSpPr>
          <p:nvPr>
            <p:ph type="ctrTitle"/>
          </p:nvPr>
        </p:nvSpPr>
        <p:spPr/>
        <p:txBody>
          <a:bodyPr/>
          <a:lstStyle/>
          <a:p>
            <a:r>
              <a:rPr lang="en-US" dirty="0"/>
              <a:t>Value, Price and Cost</a:t>
            </a:r>
          </a:p>
        </p:txBody>
      </p:sp>
      <p:sp>
        <p:nvSpPr>
          <p:cNvPr id="5" name="Subtitle 4">
            <a:extLst>
              <a:ext uri="{FF2B5EF4-FFF2-40B4-BE49-F238E27FC236}">
                <a16:creationId xmlns:a16="http://schemas.microsoft.com/office/drawing/2014/main" id="{978AF254-2629-B252-98D1-8714497FF3F3}"/>
              </a:ext>
            </a:extLst>
          </p:cNvPr>
          <p:cNvSpPr>
            <a:spLocks noGrp="1"/>
          </p:cNvSpPr>
          <p:nvPr>
            <p:ph type="subTitle" idx="1"/>
          </p:nvPr>
        </p:nvSpPr>
        <p:spPr/>
        <p:txBody>
          <a:bodyPr/>
          <a:lstStyle/>
          <a:p>
            <a:r>
              <a:rPr lang="en-US" dirty="0"/>
              <a:t>A framework and sample </a:t>
            </a:r>
            <a:r>
              <a:rPr lang="en-US"/>
              <a:t>plays for maximizing </a:t>
            </a:r>
            <a:r>
              <a:rPr lang="en-US" dirty="0"/>
              <a:t>value and price</a:t>
            </a:r>
          </a:p>
        </p:txBody>
      </p:sp>
    </p:spTree>
    <p:extLst>
      <p:ext uri="{BB962C8B-B14F-4D97-AF65-F5344CB8AC3E}">
        <p14:creationId xmlns:p14="http://schemas.microsoft.com/office/powerpoint/2010/main" val="16316522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9C03CAEE-534D-3C44-C2E4-852F00D4D1AE}"/>
              </a:ext>
            </a:extLst>
          </p:cNvPr>
          <p:cNvGraphicFramePr>
            <a:graphicFrameLocks noChangeAspect="1"/>
          </p:cNvGraphicFramePr>
          <p:nvPr>
            <p:custDataLst>
              <p:tags r:id="rId1"/>
            </p:custDataLst>
          </p:nvPr>
        </p:nvGraphicFramePr>
        <p:xfrm>
          <a:off x="3447401" y="1083"/>
          <a:ext cx="1083" cy="1083"/>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9" name="Object 8" hidden="1">
                        <a:extLst>
                          <a:ext uri="{FF2B5EF4-FFF2-40B4-BE49-F238E27FC236}">
                            <a16:creationId xmlns:a16="http://schemas.microsoft.com/office/drawing/2014/main" id="{9C03CAEE-534D-3C44-C2E4-852F00D4D1AE}"/>
                          </a:ext>
                        </a:extLst>
                      </p:cNvPr>
                      <p:cNvPicPr/>
                      <p:nvPr/>
                    </p:nvPicPr>
                    <p:blipFill>
                      <a:blip r:embed="rId4"/>
                      <a:stretch>
                        <a:fillRect/>
                      </a:stretch>
                    </p:blipFill>
                    <p:spPr>
                      <a:xfrm>
                        <a:off x="3447401" y="1083"/>
                        <a:ext cx="1083" cy="1083"/>
                      </a:xfrm>
                      <a:prstGeom prst="rect">
                        <a:avLst/>
                      </a:prstGeom>
                    </p:spPr>
                  </p:pic>
                </p:oleObj>
              </mc:Fallback>
            </mc:AlternateContent>
          </a:graphicData>
        </a:graphic>
      </p:graphicFrame>
      <p:sp>
        <p:nvSpPr>
          <p:cNvPr id="6" name="Title 1">
            <a:extLst>
              <a:ext uri="{FF2B5EF4-FFF2-40B4-BE49-F238E27FC236}">
                <a16:creationId xmlns:a16="http://schemas.microsoft.com/office/drawing/2014/main" id="{C649DC4D-517D-B6AD-846A-F938D3B2C37A}"/>
              </a:ext>
            </a:extLst>
          </p:cNvPr>
          <p:cNvSpPr>
            <a:spLocks noGrp="1"/>
          </p:cNvSpPr>
          <p:nvPr>
            <p:ph type="title"/>
          </p:nvPr>
        </p:nvSpPr>
        <p:spPr/>
        <p:txBody>
          <a:bodyPr/>
          <a:lstStyle/>
          <a:p>
            <a:r>
              <a:rPr lang="en-US" dirty="0"/>
              <a:t>The Importance of Pricing</a:t>
            </a:r>
          </a:p>
        </p:txBody>
      </p:sp>
      <p:sp>
        <p:nvSpPr>
          <p:cNvPr id="18" name="TextBox 17">
            <a:extLst>
              <a:ext uri="{FF2B5EF4-FFF2-40B4-BE49-F238E27FC236}">
                <a16:creationId xmlns:a16="http://schemas.microsoft.com/office/drawing/2014/main" id="{6745F5A9-0BBA-B940-A298-73F9370B4F1C}"/>
              </a:ext>
            </a:extLst>
          </p:cNvPr>
          <p:cNvSpPr txBox="1"/>
          <p:nvPr/>
        </p:nvSpPr>
        <p:spPr>
          <a:xfrm>
            <a:off x="727075" y="1467992"/>
            <a:ext cx="10180094" cy="1354149"/>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wrap="square" lIns="0" tIns="0" rIns="0" bIns="0" rtlCol="0">
            <a:noAutofit/>
          </a:bodyPr>
          <a:lstStyle/>
          <a:p>
            <a:pPr>
              <a:spcAft>
                <a:spcPts val="409"/>
              </a:spcAft>
            </a:pPr>
            <a:r>
              <a:rPr lang="en-US" b="1" dirty="0">
                <a:solidFill>
                  <a:schemeClr val="accent2"/>
                </a:solidFill>
                <a:latin typeface="+mj-lt"/>
              </a:rPr>
              <a:t>Price is the means by which the value of a product or service provided by a vendor is captured and a customer subsequently makes payment. </a:t>
            </a:r>
          </a:p>
          <a:p>
            <a:pPr>
              <a:spcAft>
                <a:spcPts val="409"/>
              </a:spcAft>
            </a:pPr>
            <a:endParaRPr lang="en-US" sz="1091" b="1" dirty="0">
              <a:solidFill>
                <a:schemeClr val="tx1"/>
              </a:solidFill>
              <a:latin typeface="+mj-lt"/>
            </a:endParaRPr>
          </a:p>
          <a:p>
            <a:pPr>
              <a:spcAft>
                <a:spcPts val="409"/>
              </a:spcAft>
            </a:pPr>
            <a:r>
              <a:rPr lang="en-US" sz="1200" dirty="0">
                <a:solidFill>
                  <a:schemeClr val="tx1"/>
                </a:solidFill>
                <a:latin typeface="+mj-lt"/>
              </a:rPr>
              <a:t>It is important to understand why price effectiveness, or the ability to optimize the price captured during a deal, is so important. Consider three ways that pricing directly impacts your organization, its customers, and its employees.</a:t>
            </a:r>
          </a:p>
          <a:p>
            <a:pPr>
              <a:spcAft>
                <a:spcPts val="409"/>
              </a:spcAft>
            </a:pPr>
            <a:endParaRPr lang="en-US" sz="1200" dirty="0">
              <a:solidFill>
                <a:schemeClr val="tx1"/>
              </a:solidFill>
              <a:latin typeface="+mj-lt"/>
            </a:endParaRPr>
          </a:p>
          <a:p>
            <a:r>
              <a:rPr lang="en-US" sz="1200" dirty="0">
                <a:solidFill>
                  <a:schemeClr val="tx1"/>
                </a:solidFill>
                <a:latin typeface="+mj-lt"/>
              </a:rPr>
              <a:t>.</a:t>
            </a:r>
          </a:p>
        </p:txBody>
      </p:sp>
      <p:sp>
        <p:nvSpPr>
          <p:cNvPr id="11" name="Rectangle 10">
            <a:extLst>
              <a:ext uri="{FF2B5EF4-FFF2-40B4-BE49-F238E27FC236}">
                <a16:creationId xmlns:a16="http://schemas.microsoft.com/office/drawing/2014/main" id="{6A201AFE-107C-16B1-A153-2D74B1560BAF}"/>
              </a:ext>
            </a:extLst>
          </p:cNvPr>
          <p:cNvSpPr/>
          <p:nvPr/>
        </p:nvSpPr>
        <p:spPr>
          <a:xfrm>
            <a:off x="727075" y="3054849"/>
            <a:ext cx="3231093" cy="356879"/>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0" lang="en-US" sz="1400" b="1" i="0" u="none" strike="noStrike" kern="1200" cap="none" spc="0" normalizeH="0" baseline="0" noProof="0" dirty="0">
                <a:ln>
                  <a:noFill/>
                </a:ln>
                <a:solidFill>
                  <a:schemeClr val="bg1"/>
                </a:solidFill>
                <a:effectLst/>
                <a:uLnTx/>
                <a:uFillTx/>
                <a:latin typeface="+mj-lt"/>
                <a:ea typeface="+mn-ea"/>
                <a:cs typeface="+mn-cs"/>
              </a:rPr>
              <a:t>Ability to Improve Products</a:t>
            </a:r>
          </a:p>
        </p:txBody>
      </p:sp>
      <p:sp>
        <p:nvSpPr>
          <p:cNvPr id="13" name="Rectangle 12">
            <a:extLst>
              <a:ext uri="{FF2B5EF4-FFF2-40B4-BE49-F238E27FC236}">
                <a16:creationId xmlns:a16="http://schemas.microsoft.com/office/drawing/2014/main" id="{44FEAF66-D127-5DB4-BBB1-204B0144E3A5}"/>
              </a:ext>
            </a:extLst>
          </p:cNvPr>
          <p:cNvSpPr/>
          <p:nvPr/>
        </p:nvSpPr>
        <p:spPr>
          <a:xfrm>
            <a:off x="727076" y="3411727"/>
            <a:ext cx="3231093" cy="2127300"/>
          </a:xfrm>
          <a:prstGeom prst="rect">
            <a:avLst/>
          </a:prstGeom>
        </p:spPr>
        <p:style>
          <a:lnRef idx="2">
            <a:schemeClr val="accent2"/>
          </a:lnRef>
          <a:fillRef idx="1">
            <a:schemeClr val="lt1"/>
          </a:fillRef>
          <a:effectRef idx="0">
            <a:schemeClr val="accent2"/>
          </a:effectRef>
          <a:fontRef idx="minor">
            <a:schemeClr val="dk1"/>
          </a:fontRef>
        </p:style>
        <p:txBody>
          <a:bodyPr rtlCol="0" anchor="t"/>
          <a:lstStyle/>
          <a:p>
            <a:endParaRPr kumimoji="0" lang="en-US" sz="1200" b="0" i="0" u="none" strike="noStrike" kern="1200" cap="none" spc="0" normalizeH="0" baseline="0" noProof="0" dirty="0">
              <a:ln>
                <a:noFill/>
              </a:ln>
              <a:solidFill>
                <a:schemeClr val="tx1"/>
              </a:solidFill>
              <a:effectLst/>
              <a:uLnTx/>
              <a:uFillTx/>
              <a:ea typeface="+mn-ea"/>
              <a:cs typeface="+mn-cs"/>
            </a:endParaRPr>
          </a:p>
          <a:p>
            <a:r>
              <a:rPr kumimoji="0" lang="en-US" sz="1200" b="0" i="0" u="none" strike="noStrike" kern="1200" cap="none" spc="0" normalizeH="0" baseline="0" noProof="0" dirty="0">
                <a:ln>
                  <a:noFill/>
                </a:ln>
                <a:solidFill>
                  <a:schemeClr val="tx1"/>
                </a:solidFill>
                <a:effectLst/>
                <a:uLnTx/>
                <a:uFillTx/>
                <a:ea typeface="+mn-ea"/>
                <a:cs typeface="+mn-cs"/>
              </a:rPr>
              <a:t>Improving revenue through pricing allows your organization to increase investment in its products and remain the leader in the industry. With further product innovation, such as improved security, feature-functionality, and user experience, your organization can remain in front of its competitors.</a:t>
            </a:r>
          </a:p>
        </p:txBody>
      </p:sp>
      <p:sp>
        <p:nvSpPr>
          <p:cNvPr id="20" name="Rectangle 19">
            <a:extLst>
              <a:ext uri="{FF2B5EF4-FFF2-40B4-BE49-F238E27FC236}">
                <a16:creationId xmlns:a16="http://schemas.microsoft.com/office/drawing/2014/main" id="{0D00E14B-6C58-D5E0-7256-FB2A4EBF7D78}"/>
              </a:ext>
            </a:extLst>
          </p:cNvPr>
          <p:cNvSpPr/>
          <p:nvPr/>
        </p:nvSpPr>
        <p:spPr>
          <a:xfrm>
            <a:off x="4201576" y="3054849"/>
            <a:ext cx="3231093" cy="35687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kumimoji="0" lang="en-US" sz="1400" b="1" i="0" u="none" strike="noStrike" kern="1200" cap="none" spc="0" normalizeH="0" baseline="0" noProof="0" dirty="0">
                <a:ln>
                  <a:noFill/>
                </a:ln>
                <a:solidFill>
                  <a:schemeClr val="bg1"/>
                </a:solidFill>
                <a:effectLst/>
                <a:uLnTx/>
                <a:uFillTx/>
                <a:latin typeface="+mj-lt"/>
                <a:ea typeface="+mn-ea"/>
                <a:cs typeface="+mn-cs"/>
              </a:rPr>
              <a:t>Provide Higher Service Levels</a:t>
            </a:r>
          </a:p>
        </p:txBody>
      </p:sp>
      <p:sp>
        <p:nvSpPr>
          <p:cNvPr id="21" name="Rectangle 20">
            <a:extLst>
              <a:ext uri="{FF2B5EF4-FFF2-40B4-BE49-F238E27FC236}">
                <a16:creationId xmlns:a16="http://schemas.microsoft.com/office/drawing/2014/main" id="{59A4631B-C76B-FF93-03E7-E5916457D80E}"/>
              </a:ext>
            </a:extLst>
          </p:cNvPr>
          <p:cNvSpPr/>
          <p:nvPr/>
        </p:nvSpPr>
        <p:spPr>
          <a:xfrm>
            <a:off x="4201577" y="3411727"/>
            <a:ext cx="3231093" cy="2127300"/>
          </a:xfrm>
          <a:prstGeom prst="rect">
            <a:avLst/>
          </a:prstGeom>
        </p:spPr>
        <p:style>
          <a:lnRef idx="2">
            <a:schemeClr val="accent2"/>
          </a:lnRef>
          <a:fillRef idx="1">
            <a:schemeClr val="lt1"/>
          </a:fillRef>
          <a:effectRef idx="0">
            <a:schemeClr val="accent2"/>
          </a:effectRef>
          <a:fontRef idx="minor">
            <a:schemeClr val="dk1"/>
          </a:fontRef>
        </p:style>
        <p:txBody>
          <a:bodyPr rtlCol="0" anchor="t"/>
          <a:lstStyle/>
          <a:p>
            <a:endParaRPr kumimoji="0" lang="en-US" sz="1200" b="0" i="0" u="none" strike="noStrike" kern="1200" cap="none" spc="0" normalizeH="0" baseline="0" noProof="0" dirty="0">
              <a:ln>
                <a:noFill/>
              </a:ln>
              <a:solidFill>
                <a:schemeClr val="tx1"/>
              </a:solidFill>
              <a:effectLst/>
              <a:uLnTx/>
              <a:uFillTx/>
              <a:ea typeface="+mn-ea"/>
              <a:cs typeface="+mn-cs"/>
            </a:endParaRPr>
          </a:p>
          <a:p>
            <a:r>
              <a:rPr kumimoji="0" lang="en-US" sz="1200" b="0" i="0" u="none" strike="noStrike" kern="1200" cap="none" spc="0" normalizeH="0" baseline="0" noProof="0" dirty="0">
                <a:ln>
                  <a:noFill/>
                </a:ln>
                <a:solidFill>
                  <a:schemeClr val="tx1"/>
                </a:solidFill>
                <a:effectLst/>
                <a:uLnTx/>
                <a:uFillTx/>
                <a:ea typeface="+mn-ea"/>
                <a:cs typeface="+mn-cs"/>
              </a:rPr>
              <a:t>Higher revenue allows your organization to develop and deploy world-class services to enable customers to better implement and utilize products. These services enable customers to better be served and address technical challenges which may arise. Through pricing effectiveness, your organization can provide a market-leading customer experience.</a:t>
            </a:r>
          </a:p>
        </p:txBody>
      </p:sp>
      <p:sp>
        <p:nvSpPr>
          <p:cNvPr id="22" name="Rectangle 21">
            <a:extLst>
              <a:ext uri="{FF2B5EF4-FFF2-40B4-BE49-F238E27FC236}">
                <a16:creationId xmlns:a16="http://schemas.microsoft.com/office/drawing/2014/main" id="{28360770-881E-858A-37C6-5F2FF05FED05}"/>
              </a:ext>
            </a:extLst>
          </p:cNvPr>
          <p:cNvSpPr/>
          <p:nvPr/>
        </p:nvSpPr>
        <p:spPr>
          <a:xfrm>
            <a:off x="7676076" y="3054849"/>
            <a:ext cx="3231093" cy="356879"/>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kumimoji="0" lang="en-US" sz="1400" b="1" i="0" u="none" strike="noStrike" kern="1200" cap="none" spc="0" normalizeH="0" baseline="0" noProof="0" dirty="0">
                <a:ln>
                  <a:noFill/>
                </a:ln>
                <a:solidFill>
                  <a:schemeClr val="bg1"/>
                </a:solidFill>
                <a:effectLst/>
                <a:uLnTx/>
                <a:uFillTx/>
                <a:latin typeface="+mj-lt"/>
                <a:ea typeface="+mn-ea"/>
                <a:cs typeface="+mn-cs"/>
              </a:rPr>
              <a:t>Investment in Your Employees</a:t>
            </a:r>
          </a:p>
        </p:txBody>
      </p:sp>
      <p:sp>
        <p:nvSpPr>
          <p:cNvPr id="23" name="Rectangle 22">
            <a:extLst>
              <a:ext uri="{FF2B5EF4-FFF2-40B4-BE49-F238E27FC236}">
                <a16:creationId xmlns:a16="http://schemas.microsoft.com/office/drawing/2014/main" id="{B6996A5D-5627-A42F-F268-6EA2F5290CCC}"/>
              </a:ext>
            </a:extLst>
          </p:cNvPr>
          <p:cNvSpPr/>
          <p:nvPr/>
        </p:nvSpPr>
        <p:spPr>
          <a:xfrm>
            <a:off x="7676077" y="3411727"/>
            <a:ext cx="3231093" cy="2127300"/>
          </a:xfrm>
          <a:prstGeom prst="rect">
            <a:avLst/>
          </a:prstGeom>
        </p:spPr>
        <p:style>
          <a:lnRef idx="2">
            <a:schemeClr val="accent2"/>
          </a:lnRef>
          <a:fillRef idx="1">
            <a:schemeClr val="lt1"/>
          </a:fillRef>
          <a:effectRef idx="0">
            <a:schemeClr val="accent2"/>
          </a:effectRef>
          <a:fontRef idx="minor">
            <a:schemeClr val="dk1"/>
          </a:fontRef>
        </p:style>
        <p:txBody>
          <a:bodyPr rtlCol="0" anchor="t"/>
          <a:lstStyle/>
          <a:p>
            <a:endParaRPr kumimoji="0" lang="en-US" sz="1200" b="0" i="0" u="none" strike="noStrike" kern="1200" cap="none" spc="0" normalizeH="0" baseline="0" noProof="0" dirty="0">
              <a:ln>
                <a:noFill/>
              </a:ln>
              <a:solidFill>
                <a:schemeClr val="tx1"/>
              </a:solidFill>
              <a:effectLst/>
              <a:uLnTx/>
              <a:uFillTx/>
              <a:ea typeface="+mn-ea"/>
              <a:cs typeface="+mn-cs"/>
            </a:endParaRPr>
          </a:p>
          <a:p>
            <a:r>
              <a:rPr kumimoji="0" lang="en-US" sz="1200" b="0" i="0" u="none" strike="noStrike" kern="1200" cap="none" spc="0" normalizeH="0" baseline="0" noProof="0" dirty="0">
                <a:ln>
                  <a:noFill/>
                </a:ln>
                <a:solidFill>
                  <a:schemeClr val="tx1"/>
                </a:solidFill>
                <a:effectLst/>
                <a:uLnTx/>
                <a:uFillTx/>
                <a:ea typeface="+mn-ea"/>
                <a:cs typeface="+mn-cs"/>
              </a:rPr>
              <a:t>Pricing effectiveness also impacts your organization’s ability to attract and retain top talent, rewarding employees with competitive compensation and growth opportunities.</a:t>
            </a:r>
          </a:p>
        </p:txBody>
      </p:sp>
    </p:spTree>
    <p:extLst>
      <p:ext uri="{BB962C8B-B14F-4D97-AF65-F5344CB8AC3E}">
        <p14:creationId xmlns:p14="http://schemas.microsoft.com/office/powerpoint/2010/main" val="41435542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Object 12" hidden="1">
            <a:extLst>
              <a:ext uri="{FF2B5EF4-FFF2-40B4-BE49-F238E27FC236}">
                <a16:creationId xmlns:a16="http://schemas.microsoft.com/office/drawing/2014/main" id="{B74781CD-CFE8-AB2F-5417-E20F956BE3F2}"/>
              </a:ext>
            </a:extLst>
          </p:cNvPr>
          <p:cNvGraphicFramePr>
            <a:graphicFrameLocks noChangeAspect="1"/>
          </p:cNvGraphicFramePr>
          <p:nvPr>
            <p:custDataLst>
              <p:tags r:id="rId1"/>
            </p:custDataLst>
          </p:nvPr>
        </p:nvGraphicFramePr>
        <p:xfrm>
          <a:off x="3447401" y="1083"/>
          <a:ext cx="1083" cy="1083"/>
        </p:xfrm>
        <a:graphic>
          <a:graphicData uri="http://schemas.openxmlformats.org/presentationml/2006/ole">
            <mc:AlternateContent xmlns:mc="http://schemas.openxmlformats.org/markup-compatibility/2006">
              <mc:Choice xmlns:v="urn:schemas-microsoft-com:vml" Requires="v">
                <p:oleObj name="think-cell Slide" r:id="rId4" imgW="360" imgH="360" progId="TCLayout.ActiveDocument.1">
                  <p:embed/>
                </p:oleObj>
              </mc:Choice>
              <mc:Fallback>
                <p:oleObj name="think-cell Slide" r:id="rId4" imgW="360" imgH="360" progId="TCLayout.ActiveDocument.1">
                  <p:embed/>
                  <p:pic>
                    <p:nvPicPr>
                      <p:cNvPr id="13" name="Object 12" hidden="1">
                        <a:extLst>
                          <a:ext uri="{FF2B5EF4-FFF2-40B4-BE49-F238E27FC236}">
                            <a16:creationId xmlns:a16="http://schemas.microsoft.com/office/drawing/2014/main" id="{B74781CD-CFE8-AB2F-5417-E20F956BE3F2}"/>
                          </a:ext>
                        </a:extLst>
                      </p:cNvPr>
                      <p:cNvPicPr/>
                      <p:nvPr/>
                    </p:nvPicPr>
                    <p:blipFill>
                      <a:blip r:embed="rId5"/>
                      <a:stretch>
                        <a:fillRect/>
                      </a:stretch>
                    </p:blipFill>
                    <p:spPr>
                      <a:xfrm>
                        <a:off x="3447401" y="1083"/>
                        <a:ext cx="1083" cy="1083"/>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BC7ECE2D-7B31-AEAC-1466-75723F0E731C}"/>
              </a:ext>
            </a:extLst>
          </p:cNvPr>
          <p:cNvSpPr>
            <a:spLocks noGrp="1"/>
          </p:cNvSpPr>
          <p:nvPr>
            <p:ph type="title"/>
          </p:nvPr>
        </p:nvSpPr>
        <p:spPr/>
        <p:txBody>
          <a:bodyPr/>
          <a:lstStyle/>
          <a:p>
            <a:r>
              <a:rPr lang="en-US" dirty="0"/>
              <a:t>Value, Price, and Cost</a:t>
            </a:r>
          </a:p>
        </p:txBody>
      </p:sp>
      <p:sp>
        <p:nvSpPr>
          <p:cNvPr id="4" name="TextBox 3">
            <a:extLst>
              <a:ext uri="{FF2B5EF4-FFF2-40B4-BE49-F238E27FC236}">
                <a16:creationId xmlns:a16="http://schemas.microsoft.com/office/drawing/2014/main" id="{400E90BD-76C8-64D9-6C69-54C3A7FD4D99}"/>
              </a:ext>
            </a:extLst>
          </p:cNvPr>
          <p:cNvSpPr txBox="1"/>
          <p:nvPr/>
        </p:nvSpPr>
        <p:spPr>
          <a:xfrm>
            <a:off x="609601" y="1463768"/>
            <a:ext cx="4649820" cy="4327432"/>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wrap="square" lIns="0" tIns="0" rIns="0" bIns="0" rtlCol="0">
            <a:noAutofit/>
          </a:bodyPr>
          <a:lstStyle/>
          <a:p>
            <a:r>
              <a:rPr lang="en-US" b="1" dirty="0">
                <a:solidFill>
                  <a:schemeClr val="accent2"/>
                </a:solidFill>
                <a:latin typeface="+mj-lt"/>
                <a:cs typeface="Calibri" panose="020F0502020204030204" pitchFamily="34" charset="0"/>
              </a:rPr>
              <a:t>A framework for understanding pricing</a:t>
            </a:r>
          </a:p>
          <a:p>
            <a:endParaRPr lang="en-US" sz="1023" dirty="0">
              <a:solidFill>
                <a:schemeClr val="tx1"/>
              </a:solidFill>
              <a:latin typeface="+mj-lt"/>
              <a:cs typeface="Calibri" panose="020F0502020204030204" pitchFamily="34" charset="0"/>
            </a:endParaRPr>
          </a:p>
          <a:p>
            <a:r>
              <a:rPr lang="en-US" sz="1200" dirty="0">
                <a:solidFill>
                  <a:schemeClr val="tx1"/>
                </a:solidFill>
                <a:latin typeface="+mj-lt"/>
                <a:cs typeface="Calibri" panose="020F0502020204030204" pitchFamily="34" charset="0"/>
              </a:rPr>
              <a:t>Pricing, while simple in definition (the amount of payment required in exchange for the value and use of a product or service), is a complex topic due to its importance to each party. Pricing is an important lever for your organization – and a powerful one. </a:t>
            </a:r>
          </a:p>
          <a:p>
            <a:endParaRPr lang="en-US" sz="1200" dirty="0">
              <a:solidFill>
                <a:schemeClr val="tx1"/>
              </a:solidFill>
              <a:latin typeface="+mj-lt"/>
              <a:cs typeface="Calibri" panose="020F0502020204030204" pitchFamily="34" charset="0"/>
            </a:endParaRPr>
          </a:p>
          <a:p>
            <a:r>
              <a:rPr lang="en-US" sz="1200" dirty="0">
                <a:solidFill>
                  <a:schemeClr val="tx1"/>
                </a:solidFill>
                <a:latin typeface="+mj-lt"/>
                <a:cs typeface="Calibri" panose="020F0502020204030204" pitchFamily="34" charset="0"/>
              </a:rPr>
              <a:t>For every $1 increase in price attained, your organization recognizes $1 in profit – in other words its falls directly to the bottom line. In this way, pricing as a growth lever can be more effective than other initiatives.</a:t>
            </a:r>
          </a:p>
          <a:p>
            <a:endParaRPr lang="en-US" sz="1200" dirty="0">
              <a:solidFill>
                <a:schemeClr val="tx1"/>
              </a:solidFill>
              <a:latin typeface="+mj-lt"/>
              <a:cs typeface="Calibri" panose="020F0502020204030204" pitchFamily="34" charset="0"/>
            </a:endParaRPr>
          </a:p>
          <a:p>
            <a:r>
              <a:rPr lang="en-US" sz="1200" dirty="0">
                <a:solidFill>
                  <a:schemeClr val="tx1"/>
                </a:solidFill>
                <a:latin typeface="+mj-lt"/>
                <a:cs typeface="Calibri" panose="020F0502020204030204" pitchFamily="34" charset="0"/>
              </a:rPr>
              <a:t>In order to better understand the concept of pricing, consider a framework for understanding the dynamics of splitting value.</a:t>
            </a:r>
          </a:p>
          <a:p>
            <a:endParaRPr lang="en-US" sz="1200" dirty="0">
              <a:solidFill>
                <a:schemeClr val="tx1"/>
              </a:solidFill>
              <a:latin typeface="+mj-lt"/>
              <a:cs typeface="Calibri" panose="020F0502020204030204" pitchFamily="34" charset="0"/>
            </a:endParaRPr>
          </a:p>
          <a:p>
            <a:pPr marR="3463" defTabSz="623407">
              <a:spcAft>
                <a:spcPts val="409"/>
              </a:spcAft>
              <a:buClr>
                <a:srgbClr val="72BF44"/>
              </a:buClr>
              <a:buSzPct val="120000"/>
              <a:defRPr/>
            </a:pPr>
            <a:r>
              <a:rPr lang="en-US" sz="1200" dirty="0">
                <a:solidFill>
                  <a:schemeClr val="tx1"/>
                </a:solidFill>
                <a:latin typeface="+mj-lt"/>
                <a:cs typeface="Calibri" panose="020F0502020204030204" pitchFamily="34" charset="0"/>
              </a:rPr>
              <a:t>Customers are willing to pay up to the value of the product or service. Where the price is higher than the value, no agreement will be made. Where price is significantly lower than value, profit leakage is occurring – negatively impacting your organization’s ability to reinvest in its products, services, and people.</a:t>
            </a:r>
            <a:endParaRPr lang="en-US" sz="1200" b="1" dirty="0">
              <a:solidFill>
                <a:schemeClr val="tx1"/>
              </a:solidFill>
              <a:latin typeface="+mj-lt"/>
            </a:endParaRPr>
          </a:p>
          <a:p>
            <a:endParaRPr lang="en-US" sz="1023" dirty="0">
              <a:solidFill>
                <a:schemeClr val="tx1"/>
              </a:solidFill>
              <a:latin typeface="+mj-lt"/>
              <a:cs typeface="Calibri" panose="020F0502020204030204" pitchFamily="34" charset="0"/>
            </a:endParaRPr>
          </a:p>
          <a:p>
            <a:endParaRPr lang="en-US" sz="1023" b="1" dirty="0">
              <a:solidFill>
                <a:schemeClr val="tx1"/>
              </a:solidFill>
              <a:latin typeface="+mj-lt"/>
              <a:cs typeface="Calibri" panose="020F0502020204030204" pitchFamily="34" charset="0"/>
            </a:endParaRPr>
          </a:p>
          <a:p>
            <a:endParaRPr lang="en-US" sz="1023" b="1" dirty="0">
              <a:solidFill>
                <a:schemeClr val="tx1"/>
              </a:solidFill>
              <a:latin typeface="+mj-lt"/>
              <a:cs typeface="Calibri" panose="020F0502020204030204" pitchFamily="34" charset="0"/>
            </a:endParaRPr>
          </a:p>
          <a:p>
            <a:endParaRPr lang="en-US" sz="1023" b="1" dirty="0">
              <a:solidFill>
                <a:schemeClr val="tx1"/>
              </a:solidFill>
              <a:latin typeface="+mj-lt"/>
              <a:cs typeface="Calibri" panose="020F0502020204030204" pitchFamily="34" charset="0"/>
            </a:endParaRPr>
          </a:p>
          <a:p>
            <a:endParaRPr lang="en-US" sz="1023" dirty="0">
              <a:solidFill>
                <a:schemeClr val="tx1"/>
              </a:solidFill>
              <a:latin typeface="+mj-lt"/>
              <a:cs typeface="Calibri" panose="020F0502020204030204" pitchFamily="34" charset="0"/>
            </a:endParaRPr>
          </a:p>
          <a:p>
            <a:endParaRPr lang="en-US" sz="100" dirty="0">
              <a:solidFill>
                <a:srgbClr val="4D525A"/>
              </a:solidFill>
              <a:latin typeface="+mj-lt"/>
              <a:cs typeface="Calibri" panose="020F0502020204030204" pitchFamily="34" charset="0"/>
            </a:endParaRPr>
          </a:p>
        </p:txBody>
      </p:sp>
      <p:sp>
        <p:nvSpPr>
          <p:cNvPr id="6" name="TextBox 5">
            <a:extLst>
              <a:ext uri="{FF2B5EF4-FFF2-40B4-BE49-F238E27FC236}">
                <a16:creationId xmlns:a16="http://schemas.microsoft.com/office/drawing/2014/main" id="{F659FCF4-6621-C91F-C5FD-42FAB1CDB514}"/>
              </a:ext>
            </a:extLst>
          </p:cNvPr>
          <p:cNvSpPr txBox="1"/>
          <p:nvPr/>
        </p:nvSpPr>
        <p:spPr>
          <a:xfrm>
            <a:off x="6844877" y="1541545"/>
            <a:ext cx="2945894" cy="2275944"/>
          </a:xfrm>
          <a:prstGeom prst="rect">
            <a:avLst/>
          </a:prstGeom>
          <a:ln w="38100"/>
        </p:spPr>
        <p:style>
          <a:lnRef idx="2">
            <a:schemeClr val="accent2"/>
          </a:lnRef>
          <a:fillRef idx="1">
            <a:schemeClr val="lt1"/>
          </a:fillRef>
          <a:effectRef idx="0">
            <a:schemeClr val="accent2"/>
          </a:effectRef>
          <a:fontRef idx="minor">
            <a:schemeClr val="dk1"/>
          </a:fontRef>
        </p:style>
        <p:txBody>
          <a:bodyPr wrap="square" lIns="0" tIns="0" rIns="0" bIns="0">
            <a:spAutoFit/>
          </a:bodyPr>
          <a:lstStyle/>
          <a:p>
            <a:pPr marL="171450" marR="3463" indent="-171450" defTabSz="623407">
              <a:spcAft>
                <a:spcPts val="409"/>
              </a:spcAft>
              <a:buClr>
                <a:srgbClr val="72BF44"/>
              </a:buClr>
              <a:buSzPct val="120000"/>
              <a:buFont typeface="Wingdings" panose="05000000000000000000" pitchFamily="2" charset="2"/>
              <a:buChar char="ü"/>
              <a:defRPr/>
            </a:pPr>
            <a:endParaRPr lang="en-US" sz="1100" b="1" dirty="0">
              <a:solidFill>
                <a:schemeClr val="accent1"/>
              </a:solidFill>
              <a:latin typeface="+mj-lt"/>
              <a:cs typeface="Calibri" panose="020F0502020204030204" pitchFamily="34" charset="0"/>
            </a:endParaRPr>
          </a:p>
          <a:p>
            <a:pPr marL="171450" marR="3463" indent="-171450" defTabSz="623407">
              <a:spcAft>
                <a:spcPts val="409"/>
              </a:spcAft>
              <a:buClr>
                <a:schemeClr val="accent6"/>
              </a:buClr>
              <a:buSzPct val="120000"/>
              <a:buFont typeface="Wingdings" panose="05000000000000000000" pitchFamily="2" charset="2"/>
              <a:buChar char="ü"/>
              <a:defRPr/>
            </a:pPr>
            <a:r>
              <a:rPr lang="en-US" sz="1100" b="1" dirty="0">
                <a:solidFill>
                  <a:schemeClr val="accent1"/>
                </a:solidFill>
                <a:latin typeface="+mj-lt"/>
                <a:cs typeface="Calibri" panose="020F0502020204030204" pitchFamily="34" charset="0"/>
              </a:rPr>
              <a:t>Value</a:t>
            </a:r>
            <a:r>
              <a:rPr lang="en-US" sz="1100" dirty="0">
                <a:solidFill>
                  <a:schemeClr val="accent1"/>
                </a:solidFill>
                <a:latin typeface="+mj-lt"/>
                <a:cs typeface="Calibri" panose="020F0502020204030204" pitchFamily="34" charset="0"/>
              </a:rPr>
              <a:t> is what the product or service is worth to your customers</a:t>
            </a:r>
          </a:p>
          <a:p>
            <a:pPr marL="171450" marR="3463" indent="-171450" defTabSz="623407">
              <a:spcAft>
                <a:spcPts val="409"/>
              </a:spcAft>
              <a:buClr>
                <a:schemeClr val="accent6"/>
              </a:buClr>
              <a:buSzPct val="120000"/>
              <a:buFont typeface="Wingdings" panose="05000000000000000000" pitchFamily="2" charset="2"/>
              <a:buChar char="ü"/>
              <a:defRPr/>
            </a:pPr>
            <a:endParaRPr lang="en-US" sz="1100" b="1" dirty="0">
              <a:solidFill>
                <a:schemeClr val="accent1"/>
              </a:solidFill>
              <a:latin typeface="+mj-lt"/>
              <a:cs typeface="Calibri" panose="020F0502020204030204" pitchFamily="34" charset="0"/>
            </a:endParaRPr>
          </a:p>
          <a:p>
            <a:pPr marL="171450" marR="3463" indent="-171450" defTabSz="623407">
              <a:spcAft>
                <a:spcPts val="409"/>
              </a:spcAft>
              <a:buClr>
                <a:schemeClr val="accent6"/>
              </a:buClr>
              <a:buSzPct val="120000"/>
              <a:buFont typeface="Wingdings" panose="05000000000000000000" pitchFamily="2" charset="2"/>
              <a:buChar char="ü"/>
              <a:defRPr/>
            </a:pPr>
            <a:r>
              <a:rPr lang="en-US" sz="1100" b="1" dirty="0">
                <a:solidFill>
                  <a:schemeClr val="accent1"/>
                </a:solidFill>
                <a:latin typeface="+mj-lt"/>
                <a:cs typeface="Calibri" panose="020F0502020204030204" pitchFamily="34" charset="0"/>
              </a:rPr>
              <a:t>Price</a:t>
            </a:r>
            <a:r>
              <a:rPr lang="en-US" sz="1100" dirty="0">
                <a:solidFill>
                  <a:schemeClr val="accent1"/>
                </a:solidFill>
                <a:latin typeface="+mj-lt"/>
                <a:cs typeface="Calibri" panose="020F0502020204030204" pitchFamily="34" charset="0"/>
              </a:rPr>
              <a:t> is the price that you charge your customers, and what your customers pay for your product or service</a:t>
            </a:r>
          </a:p>
          <a:p>
            <a:pPr marL="171450" marR="3463" indent="-171450" defTabSz="623407">
              <a:spcAft>
                <a:spcPts val="409"/>
              </a:spcAft>
              <a:buClr>
                <a:schemeClr val="accent6"/>
              </a:buClr>
              <a:buSzPct val="120000"/>
              <a:buFont typeface="Wingdings" panose="05000000000000000000" pitchFamily="2" charset="2"/>
              <a:buChar char="ü"/>
              <a:defRPr/>
            </a:pPr>
            <a:endParaRPr lang="en-US" sz="1100" dirty="0">
              <a:solidFill>
                <a:schemeClr val="accent1"/>
              </a:solidFill>
              <a:latin typeface="+mj-lt"/>
              <a:cs typeface="Calibri" panose="020F0502020204030204" pitchFamily="34" charset="0"/>
            </a:endParaRPr>
          </a:p>
          <a:p>
            <a:pPr marL="171450" marR="3463" indent="-171450" defTabSz="623407">
              <a:buClr>
                <a:schemeClr val="accent6"/>
              </a:buClr>
              <a:buSzPct val="120000"/>
              <a:buFont typeface="Wingdings" panose="05000000000000000000" pitchFamily="2" charset="2"/>
              <a:buChar char="ü"/>
              <a:defRPr/>
            </a:pPr>
            <a:r>
              <a:rPr lang="en-US" sz="1100" b="1" dirty="0">
                <a:solidFill>
                  <a:schemeClr val="accent1"/>
                </a:solidFill>
                <a:latin typeface="+mj-lt"/>
                <a:cs typeface="Calibri" panose="020F0502020204030204" pitchFamily="34" charset="0"/>
              </a:rPr>
              <a:t>Cost</a:t>
            </a:r>
            <a:r>
              <a:rPr lang="en-US" sz="1100" dirty="0">
                <a:solidFill>
                  <a:schemeClr val="accent1"/>
                </a:solidFill>
                <a:latin typeface="+mj-lt"/>
                <a:cs typeface="Calibri" panose="020F0502020204030204" pitchFamily="34" charset="0"/>
              </a:rPr>
              <a:t> is what is required of you to develop, deliver, and support the product or service to the customer</a:t>
            </a:r>
          </a:p>
          <a:p>
            <a:pPr marR="3463" defTabSz="623407">
              <a:buClr>
                <a:srgbClr val="72BF44"/>
              </a:buClr>
              <a:buSzPct val="120000"/>
              <a:defRPr/>
            </a:pPr>
            <a:endParaRPr lang="en-US" sz="1023" dirty="0">
              <a:solidFill>
                <a:srgbClr val="4D525A"/>
              </a:solidFill>
              <a:latin typeface="+mj-lt"/>
              <a:cs typeface="Calibri" panose="020F0502020204030204" pitchFamily="34" charset="0"/>
            </a:endParaRPr>
          </a:p>
        </p:txBody>
      </p:sp>
      <p:cxnSp>
        <p:nvCxnSpPr>
          <p:cNvPr id="8" name="Straight Connector 7">
            <a:extLst>
              <a:ext uri="{FF2B5EF4-FFF2-40B4-BE49-F238E27FC236}">
                <a16:creationId xmlns:a16="http://schemas.microsoft.com/office/drawing/2014/main" id="{4222C16A-0E8E-00EA-DA55-5391586B65E1}"/>
              </a:ext>
            </a:extLst>
          </p:cNvPr>
          <p:cNvCxnSpPr>
            <a:cxnSpLocks/>
          </p:cNvCxnSpPr>
          <p:nvPr/>
        </p:nvCxnSpPr>
        <p:spPr>
          <a:xfrm>
            <a:off x="10315176" y="1867179"/>
            <a:ext cx="374073" cy="0"/>
          </a:xfrm>
          <a:prstGeom prst="line">
            <a:avLst/>
          </a:prstGeom>
          <a:ln w="38100" cap="rnd">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95FC6E5C-1402-0F64-4B0A-E16FD9B8CCDF}"/>
              </a:ext>
            </a:extLst>
          </p:cNvPr>
          <p:cNvCxnSpPr>
            <a:cxnSpLocks/>
          </p:cNvCxnSpPr>
          <p:nvPr/>
        </p:nvCxnSpPr>
        <p:spPr>
          <a:xfrm>
            <a:off x="10315176" y="2560382"/>
            <a:ext cx="374073" cy="0"/>
          </a:xfrm>
          <a:prstGeom prst="line">
            <a:avLst/>
          </a:prstGeom>
          <a:ln w="38100" cap="rnd">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D1EB850-35F0-C947-EDDC-5916A6E7CC37}"/>
              </a:ext>
            </a:extLst>
          </p:cNvPr>
          <p:cNvCxnSpPr>
            <a:cxnSpLocks/>
          </p:cNvCxnSpPr>
          <p:nvPr/>
        </p:nvCxnSpPr>
        <p:spPr>
          <a:xfrm>
            <a:off x="10315176" y="3252159"/>
            <a:ext cx="374073" cy="0"/>
          </a:xfrm>
          <a:prstGeom prst="line">
            <a:avLst/>
          </a:prstGeom>
          <a:ln w="38100" cap="rnd">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1C291E0D-C646-397D-3857-860C98B16AED}"/>
              </a:ext>
            </a:extLst>
          </p:cNvPr>
          <p:cNvSpPr txBox="1"/>
          <p:nvPr/>
        </p:nvSpPr>
        <p:spPr>
          <a:xfrm>
            <a:off x="9869250" y="1780749"/>
            <a:ext cx="442429" cy="209737"/>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wrap="none" lIns="0" tIns="0" rIns="0" bIns="0" rtlCol="0" anchor="ctr">
            <a:spAutoFit/>
          </a:bodyPr>
          <a:lstStyle/>
          <a:p>
            <a:pPr>
              <a:spcBef>
                <a:spcPts val="409"/>
              </a:spcBef>
              <a:spcAft>
                <a:spcPts val="409"/>
              </a:spcAft>
            </a:pPr>
            <a:r>
              <a:rPr lang="en-US" sz="1363" b="1" spc="-20">
                <a:solidFill>
                  <a:schemeClr val="tx2"/>
                </a:solidFill>
              </a:rPr>
              <a:t>V</a:t>
            </a:r>
            <a:r>
              <a:rPr lang="en-US" sz="1363" spc="-20">
                <a:solidFill>
                  <a:schemeClr val="tx2"/>
                </a:solidFill>
              </a:rPr>
              <a:t>alue</a:t>
            </a:r>
          </a:p>
        </p:txBody>
      </p:sp>
      <p:sp>
        <p:nvSpPr>
          <p:cNvPr id="16" name="TextBox 15">
            <a:extLst>
              <a:ext uri="{FF2B5EF4-FFF2-40B4-BE49-F238E27FC236}">
                <a16:creationId xmlns:a16="http://schemas.microsoft.com/office/drawing/2014/main" id="{41FD5F1E-04B2-86ED-C196-94F1AA397448}"/>
              </a:ext>
            </a:extLst>
          </p:cNvPr>
          <p:cNvSpPr txBox="1"/>
          <p:nvPr/>
        </p:nvSpPr>
        <p:spPr>
          <a:xfrm>
            <a:off x="9869248" y="2455513"/>
            <a:ext cx="392736" cy="209737"/>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wrap="none" lIns="0" tIns="0" rIns="0" bIns="0" rtlCol="0" anchor="ctr">
            <a:spAutoFit/>
          </a:bodyPr>
          <a:lstStyle/>
          <a:p>
            <a:pPr>
              <a:spcBef>
                <a:spcPts val="409"/>
              </a:spcBef>
              <a:spcAft>
                <a:spcPts val="409"/>
              </a:spcAft>
            </a:pPr>
            <a:r>
              <a:rPr lang="en-US" sz="1363" b="1" spc="-20">
                <a:solidFill>
                  <a:schemeClr val="tx2"/>
                </a:solidFill>
              </a:rPr>
              <a:t>P</a:t>
            </a:r>
            <a:r>
              <a:rPr lang="en-US" sz="1363" spc="-20">
                <a:solidFill>
                  <a:schemeClr val="tx2"/>
                </a:solidFill>
              </a:rPr>
              <a:t>rice</a:t>
            </a:r>
          </a:p>
        </p:txBody>
      </p:sp>
      <p:sp>
        <p:nvSpPr>
          <p:cNvPr id="17" name="TextBox 16">
            <a:extLst>
              <a:ext uri="{FF2B5EF4-FFF2-40B4-BE49-F238E27FC236}">
                <a16:creationId xmlns:a16="http://schemas.microsoft.com/office/drawing/2014/main" id="{E6C1273C-AC8D-D0CF-8A31-2F2B21F35897}"/>
              </a:ext>
            </a:extLst>
          </p:cNvPr>
          <p:cNvSpPr txBox="1"/>
          <p:nvPr/>
        </p:nvSpPr>
        <p:spPr>
          <a:xfrm>
            <a:off x="9869248" y="3138860"/>
            <a:ext cx="352019" cy="209737"/>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wrap="none" lIns="0" tIns="0" rIns="0" bIns="0" rtlCol="0" anchor="ctr">
            <a:spAutoFit/>
          </a:bodyPr>
          <a:lstStyle/>
          <a:p>
            <a:pPr>
              <a:spcBef>
                <a:spcPts val="409"/>
              </a:spcBef>
              <a:spcAft>
                <a:spcPts val="409"/>
              </a:spcAft>
            </a:pPr>
            <a:r>
              <a:rPr lang="en-US" sz="1363" b="1" spc="-20">
                <a:solidFill>
                  <a:schemeClr val="tx2"/>
                </a:solidFill>
              </a:rPr>
              <a:t>C</a:t>
            </a:r>
            <a:r>
              <a:rPr lang="en-US" sz="1363" spc="-20">
                <a:solidFill>
                  <a:schemeClr val="tx2"/>
                </a:solidFill>
              </a:rPr>
              <a:t>ost</a:t>
            </a:r>
          </a:p>
        </p:txBody>
      </p:sp>
      <p:sp>
        <p:nvSpPr>
          <p:cNvPr id="19" name="Left Brace 18">
            <a:extLst>
              <a:ext uri="{FF2B5EF4-FFF2-40B4-BE49-F238E27FC236}">
                <a16:creationId xmlns:a16="http://schemas.microsoft.com/office/drawing/2014/main" id="{BA99A8C3-3AD3-89BD-3CCB-90EB1C9FCC5E}"/>
              </a:ext>
            </a:extLst>
          </p:cNvPr>
          <p:cNvSpPr/>
          <p:nvPr/>
        </p:nvSpPr>
        <p:spPr>
          <a:xfrm flipH="1">
            <a:off x="10857443" y="1867179"/>
            <a:ext cx="111027" cy="693199"/>
          </a:xfrm>
          <a:prstGeom prst="leftBrace">
            <a:avLst/>
          </a:prstGeom>
          <a:ln w="12700" cap="rnd">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227"/>
          </a:p>
        </p:txBody>
      </p:sp>
      <p:sp>
        <p:nvSpPr>
          <p:cNvPr id="20" name="Left Brace 19">
            <a:extLst>
              <a:ext uri="{FF2B5EF4-FFF2-40B4-BE49-F238E27FC236}">
                <a16:creationId xmlns:a16="http://schemas.microsoft.com/office/drawing/2014/main" id="{59C163CD-D8B5-6A91-5732-7B3AD91C8005}"/>
              </a:ext>
            </a:extLst>
          </p:cNvPr>
          <p:cNvSpPr/>
          <p:nvPr/>
        </p:nvSpPr>
        <p:spPr>
          <a:xfrm flipH="1">
            <a:off x="10857443" y="2559668"/>
            <a:ext cx="111027" cy="693199"/>
          </a:xfrm>
          <a:prstGeom prst="leftBrace">
            <a:avLst/>
          </a:prstGeom>
          <a:ln w="12700" cap="rnd">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227"/>
          </a:p>
        </p:txBody>
      </p:sp>
      <p:sp>
        <p:nvSpPr>
          <p:cNvPr id="21" name="TextBox 20">
            <a:extLst>
              <a:ext uri="{FF2B5EF4-FFF2-40B4-BE49-F238E27FC236}">
                <a16:creationId xmlns:a16="http://schemas.microsoft.com/office/drawing/2014/main" id="{90A8921C-8AE9-4AC6-DAE1-D37901A956C2}"/>
              </a:ext>
            </a:extLst>
          </p:cNvPr>
          <p:cNvSpPr txBox="1"/>
          <p:nvPr/>
        </p:nvSpPr>
        <p:spPr>
          <a:xfrm>
            <a:off x="11019837" y="1982481"/>
            <a:ext cx="821965" cy="283258"/>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wrap="square" lIns="0" tIns="0" rIns="0" bIns="0" rtlCol="0">
            <a:noAutofit/>
          </a:bodyPr>
          <a:lstStyle/>
          <a:p>
            <a:pPr>
              <a:spcBef>
                <a:spcPts val="409"/>
              </a:spcBef>
              <a:spcAft>
                <a:spcPts val="409"/>
              </a:spcAft>
            </a:pPr>
            <a:r>
              <a:rPr lang="en-US" sz="1000" b="1" spc="-20" dirty="0">
                <a:solidFill>
                  <a:schemeClr val="tx2"/>
                </a:solidFill>
              </a:rPr>
              <a:t>Customer </a:t>
            </a:r>
            <a:r>
              <a:rPr lang="en-US" sz="1000" spc="-20" dirty="0">
                <a:solidFill>
                  <a:schemeClr val="tx2"/>
                </a:solidFill>
              </a:rPr>
              <a:t>Value Captured</a:t>
            </a:r>
          </a:p>
        </p:txBody>
      </p:sp>
      <p:sp>
        <p:nvSpPr>
          <p:cNvPr id="22" name="TextBox 21">
            <a:extLst>
              <a:ext uri="{FF2B5EF4-FFF2-40B4-BE49-F238E27FC236}">
                <a16:creationId xmlns:a16="http://schemas.microsoft.com/office/drawing/2014/main" id="{C5CD8027-471E-F497-F734-2340218AA72A}"/>
              </a:ext>
            </a:extLst>
          </p:cNvPr>
          <p:cNvSpPr txBox="1"/>
          <p:nvPr/>
        </p:nvSpPr>
        <p:spPr>
          <a:xfrm>
            <a:off x="11019838" y="2621766"/>
            <a:ext cx="821966" cy="283258"/>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wrap="square" lIns="0" tIns="0" rIns="0" bIns="0" rtlCol="0" anchor="t">
            <a:noAutofit/>
          </a:bodyPr>
          <a:lstStyle/>
          <a:p>
            <a:pPr>
              <a:spcBef>
                <a:spcPts val="409"/>
              </a:spcBef>
              <a:spcAft>
                <a:spcPts val="409"/>
              </a:spcAft>
            </a:pPr>
            <a:r>
              <a:rPr lang="en-US" sz="1000" b="1" spc="-20" dirty="0">
                <a:solidFill>
                  <a:schemeClr val="tx2"/>
                </a:solidFill>
              </a:rPr>
              <a:t>Your Organization </a:t>
            </a:r>
            <a:r>
              <a:rPr lang="en-US" sz="1000" spc="-20" dirty="0">
                <a:solidFill>
                  <a:schemeClr val="tx2"/>
                </a:solidFill>
              </a:rPr>
              <a:t>Value Captured</a:t>
            </a:r>
          </a:p>
        </p:txBody>
      </p:sp>
      <p:sp>
        <p:nvSpPr>
          <p:cNvPr id="7" name="TextBox 6">
            <a:extLst>
              <a:ext uri="{FF2B5EF4-FFF2-40B4-BE49-F238E27FC236}">
                <a16:creationId xmlns:a16="http://schemas.microsoft.com/office/drawing/2014/main" id="{037EB356-5D3B-FC09-ADD5-F6C4C04D1E40}"/>
              </a:ext>
            </a:extLst>
          </p:cNvPr>
          <p:cNvSpPr txBox="1"/>
          <p:nvPr/>
        </p:nvSpPr>
        <p:spPr>
          <a:xfrm>
            <a:off x="6830347" y="4533642"/>
            <a:ext cx="4648292" cy="1231106"/>
          </a:xfrm>
          <a:prstGeom prst="rect">
            <a:avLst/>
          </a:prstGeom>
          <a:noFill/>
        </p:spPr>
        <p:txBody>
          <a:bodyPr wrap="square">
            <a:spAutoFit/>
          </a:bodyPr>
          <a:lstStyle/>
          <a:p>
            <a:pPr algn="l"/>
            <a:r>
              <a:rPr lang="en-US" sz="1400" b="1" dirty="0">
                <a:solidFill>
                  <a:schemeClr val="accent2"/>
                </a:solidFill>
                <a:latin typeface="+mj-lt"/>
              </a:rPr>
              <a:t>Increasing Perceived Value</a:t>
            </a:r>
            <a:r>
              <a:rPr lang="en-US" sz="1400" dirty="0">
                <a:solidFill>
                  <a:schemeClr val="accent2"/>
                </a:solidFill>
                <a:latin typeface="+mj-lt"/>
              </a:rPr>
              <a:t> </a:t>
            </a:r>
          </a:p>
          <a:p>
            <a:pPr algn="l"/>
            <a:r>
              <a:rPr lang="en-US" sz="1200" dirty="0">
                <a:solidFill>
                  <a:schemeClr val="tx2"/>
                </a:solidFill>
                <a:latin typeface="+mj-lt"/>
              </a:rPr>
              <a:t>By communicating how your organization delivers better customer outcomes, proving how new features are driving greater efficiencies and capabilities, and illustrating how investments reduce risk, customers are willing to accept higher prices, lower discounts, or future supplier price increases (SPI).</a:t>
            </a:r>
          </a:p>
        </p:txBody>
      </p:sp>
    </p:spTree>
    <p:extLst>
      <p:ext uri="{BB962C8B-B14F-4D97-AF65-F5344CB8AC3E}">
        <p14:creationId xmlns:p14="http://schemas.microsoft.com/office/powerpoint/2010/main" val="15186232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5E5966E6-9C17-6E63-B7D8-610D2C571190}"/>
              </a:ext>
            </a:extLst>
          </p:cNvPr>
          <p:cNvGraphicFramePr>
            <a:graphicFrameLocks noChangeAspect="1"/>
          </p:cNvGraphicFramePr>
          <p:nvPr>
            <p:custDataLst>
              <p:tags r:id="rId1"/>
            </p:custDataLst>
          </p:nvPr>
        </p:nvGraphicFramePr>
        <p:xfrm>
          <a:off x="3447401" y="1083"/>
          <a:ext cx="1083" cy="1083"/>
        </p:xfrm>
        <a:graphic>
          <a:graphicData uri="http://schemas.openxmlformats.org/presentationml/2006/ole">
            <mc:AlternateContent xmlns:mc="http://schemas.openxmlformats.org/markup-compatibility/2006">
              <mc:Choice xmlns:v="urn:schemas-microsoft-com:vml" Requires="v">
                <p:oleObj name="think-cell Slide" r:id="rId4" imgW="360" imgH="360" progId="TCLayout.ActiveDocument.1">
                  <p:embed/>
                </p:oleObj>
              </mc:Choice>
              <mc:Fallback>
                <p:oleObj name="think-cell Slide" r:id="rId4" imgW="360" imgH="360" progId="TCLayout.ActiveDocument.1">
                  <p:embed/>
                  <p:pic>
                    <p:nvPicPr>
                      <p:cNvPr id="5" name="Object 4" hidden="1">
                        <a:extLst>
                          <a:ext uri="{FF2B5EF4-FFF2-40B4-BE49-F238E27FC236}">
                            <a16:creationId xmlns:a16="http://schemas.microsoft.com/office/drawing/2014/main" id="{5E5966E6-9C17-6E63-B7D8-610D2C571190}"/>
                          </a:ext>
                        </a:extLst>
                      </p:cNvPr>
                      <p:cNvPicPr/>
                      <p:nvPr/>
                    </p:nvPicPr>
                    <p:blipFill>
                      <a:blip r:embed="rId5"/>
                      <a:stretch>
                        <a:fillRect/>
                      </a:stretch>
                    </p:blipFill>
                    <p:spPr>
                      <a:xfrm>
                        <a:off x="3447401" y="1083"/>
                        <a:ext cx="1083" cy="1083"/>
                      </a:xfrm>
                      <a:prstGeom prst="rect">
                        <a:avLst/>
                      </a:prstGeom>
                    </p:spPr>
                  </p:pic>
                </p:oleObj>
              </mc:Fallback>
            </mc:AlternateContent>
          </a:graphicData>
        </a:graphic>
      </p:graphicFrame>
      <p:sp>
        <p:nvSpPr>
          <p:cNvPr id="42" name="Title 41">
            <a:extLst>
              <a:ext uri="{FF2B5EF4-FFF2-40B4-BE49-F238E27FC236}">
                <a16:creationId xmlns:a16="http://schemas.microsoft.com/office/drawing/2014/main" id="{CE303B98-4D4C-5259-B4C7-46B083C9733C}"/>
              </a:ext>
            </a:extLst>
          </p:cNvPr>
          <p:cNvSpPr>
            <a:spLocks noGrp="1"/>
          </p:cNvSpPr>
          <p:nvPr>
            <p:ph type="title"/>
          </p:nvPr>
        </p:nvSpPr>
        <p:spPr/>
        <p:txBody>
          <a:bodyPr/>
          <a:lstStyle/>
          <a:p>
            <a:r>
              <a:rPr lang="en-US" dirty="0"/>
              <a:t>Pricing Scenario Examples</a:t>
            </a:r>
          </a:p>
        </p:txBody>
      </p:sp>
      <p:sp>
        <p:nvSpPr>
          <p:cNvPr id="38" name="Text Placeholder 26">
            <a:extLst>
              <a:ext uri="{FF2B5EF4-FFF2-40B4-BE49-F238E27FC236}">
                <a16:creationId xmlns:a16="http://schemas.microsoft.com/office/drawing/2014/main" id="{A57B1EB3-C32A-B3AC-094B-5FEA57F329D2}"/>
              </a:ext>
            </a:extLst>
          </p:cNvPr>
          <p:cNvSpPr txBox="1">
            <a:spLocks/>
          </p:cNvSpPr>
          <p:nvPr/>
        </p:nvSpPr>
        <p:spPr>
          <a:xfrm>
            <a:off x="609601" y="1444812"/>
            <a:ext cx="4409872" cy="1217083"/>
          </a:xfrm>
          <a:prstGeom prst="rect">
            <a:avLst/>
          </a:prstGeom>
        </p:spPr>
        <p:txBody>
          <a:bodyPr>
            <a:normAutofit/>
          </a:bodyPr>
          <a:lstStyle>
            <a:lvl1pPr marL="145733" indent="-145733" algn="l" defTabSz="582930" rtl="0" eaLnBrk="1" latinLnBrk="0" hangingPunct="1">
              <a:lnSpc>
                <a:spcPct val="100000"/>
              </a:lnSpc>
              <a:spcBef>
                <a:spcPts val="765"/>
              </a:spcBef>
              <a:buClrTx/>
              <a:buSzPct val="80000"/>
              <a:buFont typeface="Arial" panose="020B0604020202020204" pitchFamily="34" charset="0"/>
              <a:buChar char="•"/>
              <a:defRPr sz="1403" kern="1200">
                <a:solidFill>
                  <a:schemeClr val="tx1"/>
                </a:solidFill>
                <a:latin typeface="+mn-lt"/>
                <a:ea typeface="+mn-ea"/>
                <a:cs typeface="+mn-cs"/>
              </a:defRPr>
            </a:lvl1pPr>
            <a:lvl2pPr marL="291465" indent="-145733" algn="l" defTabSz="582930" rtl="0" eaLnBrk="1" latinLnBrk="0" hangingPunct="1">
              <a:lnSpc>
                <a:spcPct val="100000"/>
              </a:lnSpc>
              <a:spcBef>
                <a:spcPts val="638"/>
              </a:spcBef>
              <a:buClrTx/>
              <a:buSzPct val="80000"/>
              <a:buFont typeface="Arial" panose="020B0604020202020204" pitchFamily="34" charset="0"/>
              <a:buChar char="•"/>
              <a:defRPr sz="1275" kern="1200">
                <a:solidFill>
                  <a:schemeClr val="tx1"/>
                </a:solidFill>
                <a:latin typeface="+mn-lt"/>
                <a:ea typeface="+mn-ea"/>
                <a:cs typeface="+mn-cs"/>
              </a:defRPr>
            </a:lvl2pPr>
            <a:lvl3pPr marL="437198" indent="-145733" algn="l" defTabSz="582930" rtl="0" eaLnBrk="1" latinLnBrk="0" hangingPunct="1">
              <a:lnSpc>
                <a:spcPct val="100000"/>
              </a:lnSpc>
              <a:spcBef>
                <a:spcPts val="510"/>
              </a:spcBef>
              <a:buClrTx/>
              <a:buSzPct val="80000"/>
              <a:buFont typeface="Arial" panose="020B0604020202020204" pitchFamily="34" charset="0"/>
              <a:buChar char="•"/>
              <a:defRPr sz="1148" kern="1200">
                <a:solidFill>
                  <a:schemeClr val="tx1"/>
                </a:solidFill>
                <a:latin typeface="+mn-lt"/>
                <a:ea typeface="+mn-ea"/>
                <a:cs typeface="+mn-cs"/>
              </a:defRPr>
            </a:lvl3pPr>
            <a:lvl4pPr marL="582930" indent="-145733" algn="l" defTabSz="582930" rtl="0" eaLnBrk="1" latinLnBrk="0" hangingPunct="1">
              <a:lnSpc>
                <a:spcPct val="100000"/>
              </a:lnSpc>
              <a:spcBef>
                <a:spcPts val="383"/>
              </a:spcBef>
              <a:buClrTx/>
              <a:buSzPct val="80000"/>
              <a:buFont typeface="Arial" panose="020B0604020202020204" pitchFamily="34" charset="0"/>
              <a:buChar char="•"/>
              <a:defRPr sz="1020" kern="1200">
                <a:solidFill>
                  <a:schemeClr val="tx1"/>
                </a:solidFill>
                <a:latin typeface="+mn-lt"/>
                <a:ea typeface="+mn-ea"/>
                <a:cs typeface="+mn-cs"/>
              </a:defRPr>
            </a:lvl4pPr>
            <a:lvl5pPr marL="728663" indent="-145733" algn="l" defTabSz="582930" rtl="0" eaLnBrk="1" latinLnBrk="0" hangingPunct="1">
              <a:lnSpc>
                <a:spcPct val="100000"/>
              </a:lnSpc>
              <a:spcBef>
                <a:spcPts val="383"/>
              </a:spcBef>
              <a:buClrTx/>
              <a:buSzPct val="80000"/>
              <a:buFont typeface="Arial" panose="020B0604020202020204" pitchFamily="34" charset="0"/>
              <a:buChar char="•"/>
              <a:defRPr sz="1020" kern="1200">
                <a:solidFill>
                  <a:schemeClr val="tx1"/>
                </a:solidFill>
                <a:latin typeface="+mn-lt"/>
                <a:ea typeface="+mn-ea"/>
                <a:cs typeface="+mn-cs"/>
              </a:defRPr>
            </a:lvl5pPr>
            <a:lvl6pPr marL="1603058"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6pPr>
            <a:lvl7pPr marL="1894523"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7pPr>
            <a:lvl8pPr marL="2185988"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8pPr>
            <a:lvl9pPr marL="2477453"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9pPr>
          </a:lstStyle>
          <a:p>
            <a:pPr marL="0" indent="0" defTabSz="623407">
              <a:spcBef>
                <a:spcPts val="0"/>
              </a:spcBef>
              <a:buSzTx/>
              <a:buNone/>
              <a:defRPr/>
            </a:pPr>
            <a:r>
              <a:rPr lang="en-US" sz="1600" b="1" dirty="0">
                <a:solidFill>
                  <a:schemeClr val="accent2"/>
                </a:solidFill>
                <a:latin typeface="+mj-lt"/>
                <a:ea typeface="+mn-lt"/>
                <a:cs typeface="Calibri" panose="020F0502020204030204" pitchFamily="34" charset="0"/>
              </a:rPr>
              <a:t>Scenarios help sellers identify key</a:t>
            </a:r>
            <a:r>
              <a:rPr lang="en-US" sz="1600" b="1" dirty="0">
                <a:solidFill>
                  <a:schemeClr val="accent2"/>
                </a:solidFill>
                <a:latin typeface="+mj-lt"/>
                <a:cs typeface="Calibri" panose="020F0502020204030204" pitchFamily="34" charset="0"/>
              </a:rPr>
              <a:t> outcomes, objections, and pricing plays that can be used to maximize price. </a:t>
            </a:r>
          </a:p>
          <a:p>
            <a:pPr marL="0" indent="0" defTabSz="623407">
              <a:spcBef>
                <a:spcPts val="0"/>
              </a:spcBef>
              <a:buSzTx/>
              <a:buNone/>
              <a:defRPr/>
            </a:pPr>
            <a:endParaRPr lang="en-US" sz="1159" dirty="0">
              <a:latin typeface="+mj-lt"/>
              <a:cs typeface="Calibri" panose="020F0502020204030204" pitchFamily="34" charset="0"/>
            </a:endParaRPr>
          </a:p>
          <a:p>
            <a:pPr marL="0" indent="0" defTabSz="623407">
              <a:spcBef>
                <a:spcPts val="0"/>
              </a:spcBef>
              <a:buSzTx/>
              <a:buNone/>
              <a:defRPr/>
            </a:pPr>
            <a:endParaRPr lang="en-US" sz="1159" dirty="0">
              <a:latin typeface="+mj-lt"/>
              <a:cs typeface="Calibri" panose="020F0502020204030204" pitchFamily="34" charset="0"/>
            </a:endParaRPr>
          </a:p>
        </p:txBody>
      </p:sp>
      <p:grpSp>
        <p:nvGrpSpPr>
          <p:cNvPr id="88" name="Group 87">
            <a:extLst>
              <a:ext uri="{FF2B5EF4-FFF2-40B4-BE49-F238E27FC236}">
                <a16:creationId xmlns:a16="http://schemas.microsoft.com/office/drawing/2014/main" id="{671716B2-281F-5157-B795-37950D7C3770}"/>
              </a:ext>
            </a:extLst>
          </p:cNvPr>
          <p:cNvGrpSpPr/>
          <p:nvPr/>
        </p:nvGrpSpPr>
        <p:grpSpPr>
          <a:xfrm>
            <a:off x="6096000" y="1444812"/>
            <a:ext cx="4756675" cy="168095"/>
            <a:chOff x="234685" y="4010025"/>
            <a:chExt cx="5565856" cy="196691"/>
          </a:xfrm>
        </p:grpSpPr>
        <p:sp>
          <p:nvSpPr>
            <p:cNvPr id="2" name="TextBox 1">
              <a:extLst>
                <a:ext uri="{FF2B5EF4-FFF2-40B4-BE49-F238E27FC236}">
                  <a16:creationId xmlns:a16="http://schemas.microsoft.com/office/drawing/2014/main" id="{80582265-3E91-F3A7-E014-DD873B05C885}"/>
                </a:ext>
              </a:extLst>
            </p:cNvPr>
            <p:cNvSpPr txBox="1"/>
            <p:nvPr/>
          </p:nvSpPr>
          <p:spPr>
            <a:xfrm>
              <a:off x="234685" y="4010025"/>
              <a:ext cx="1136536" cy="19050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wrap="square" lIns="0" tIns="0" rIns="0" bIns="0" rtlCol="0">
              <a:noAutofit/>
            </a:bodyPr>
            <a:lstStyle/>
            <a:p>
              <a:pPr algn="ctr" defTabSz="311667">
                <a:spcBef>
                  <a:spcPts val="409"/>
                </a:spcBef>
                <a:spcAft>
                  <a:spcPts val="409"/>
                </a:spcAft>
                <a:defRPr/>
              </a:pPr>
              <a:r>
                <a:rPr lang="en-US" sz="750" b="1" spc="-20">
                  <a:solidFill>
                    <a:srgbClr val="000000"/>
                  </a:solidFill>
                  <a:cs typeface="Calibri" panose="020F0502020204030204" pitchFamily="34" charset="0"/>
                </a:rPr>
                <a:t>What type of Account?</a:t>
              </a:r>
            </a:p>
          </p:txBody>
        </p:sp>
        <p:sp>
          <p:nvSpPr>
            <p:cNvPr id="3" name="TextBox 2">
              <a:extLst>
                <a:ext uri="{FF2B5EF4-FFF2-40B4-BE49-F238E27FC236}">
                  <a16:creationId xmlns:a16="http://schemas.microsoft.com/office/drawing/2014/main" id="{68364F13-7FAF-B7D0-A7CE-67EE20CB257F}"/>
                </a:ext>
              </a:extLst>
            </p:cNvPr>
            <p:cNvSpPr txBox="1"/>
            <p:nvPr/>
          </p:nvSpPr>
          <p:spPr>
            <a:xfrm>
              <a:off x="1482036" y="4010025"/>
              <a:ext cx="1038895" cy="19050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wrap="square" lIns="0" tIns="0" rIns="0" bIns="0" rtlCol="0">
              <a:noAutofit/>
            </a:bodyPr>
            <a:lstStyle/>
            <a:p>
              <a:pPr algn="ctr" defTabSz="311667">
                <a:spcBef>
                  <a:spcPts val="409"/>
                </a:spcBef>
                <a:spcAft>
                  <a:spcPts val="409"/>
                </a:spcAft>
                <a:defRPr/>
              </a:pPr>
              <a:r>
                <a:rPr lang="en-US" sz="750" b="1" spc="-20">
                  <a:solidFill>
                    <a:srgbClr val="000000"/>
                  </a:solidFill>
                  <a:cs typeface="Calibri" panose="020F0502020204030204" pitchFamily="34" charset="0"/>
                </a:rPr>
                <a:t>Where in the contract is the Account?</a:t>
              </a:r>
            </a:p>
          </p:txBody>
        </p:sp>
        <p:sp>
          <p:nvSpPr>
            <p:cNvPr id="39" name="TextBox 38">
              <a:extLst>
                <a:ext uri="{FF2B5EF4-FFF2-40B4-BE49-F238E27FC236}">
                  <a16:creationId xmlns:a16="http://schemas.microsoft.com/office/drawing/2014/main" id="{F060196D-46D0-1132-E0E8-43AF0F9F3909}"/>
                </a:ext>
              </a:extLst>
            </p:cNvPr>
            <p:cNvSpPr txBox="1"/>
            <p:nvPr/>
          </p:nvSpPr>
          <p:spPr>
            <a:xfrm>
              <a:off x="2681592" y="4010025"/>
              <a:ext cx="961226" cy="19050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wrap="square" lIns="0" tIns="0" rIns="0" bIns="0" rtlCol="0">
              <a:noAutofit/>
            </a:bodyPr>
            <a:lstStyle/>
            <a:p>
              <a:pPr algn="ctr" defTabSz="311667">
                <a:spcBef>
                  <a:spcPts val="409"/>
                </a:spcBef>
                <a:spcAft>
                  <a:spcPts val="409"/>
                </a:spcAft>
                <a:defRPr/>
              </a:pPr>
              <a:r>
                <a:rPr lang="en-US" sz="750" b="1" spc="-20">
                  <a:solidFill>
                    <a:srgbClr val="000000"/>
                  </a:solidFill>
                  <a:cs typeface="Calibri" panose="020F0502020204030204" pitchFamily="34" charset="0"/>
                </a:rPr>
                <a:t>What does the account need?</a:t>
              </a:r>
            </a:p>
          </p:txBody>
        </p:sp>
        <p:sp>
          <p:nvSpPr>
            <p:cNvPr id="40" name="TextBox 39">
              <a:extLst>
                <a:ext uri="{FF2B5EF4-FFF2-40B4-BE49-F238E27FC236}">
                  <a16:creationId xmlns:a16="http://schemas.microsoft.com/office/drawing/2014/main" id="{E3E47104-B1DC-5F32-6EF2-792ACBF2E80C}"/>
                </a:ext>
              </a:extLst>
            </p:cNvPr>
            <p:cNvSpPr txBox="1"/>
            <p:nvPr/>
          </p:nvSpPr>
          <p:spPr>
            <a:xfrm>
              <a:off x="4614219" y="4016216"/>
              <a:ext cx="1186322" cy="19050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wrap="square" lIns="0" tIns="0" rIns="0" bIns="0" rtlCol="0">
              <a:noAutofit/>
            </a:bodyPr>
            <a:lstStyle/>
            <a:p>
              <a:pPr algn="ctr" defTabSz="311667">
                <a:spcBef>
                  <a:spcPts val="409"/>
                </a:spcBef>
                <a:spcAft>
                  <a:spcPts val="409"/>
                </a:spcAft>
                <a:defRPr/>
              </a:pPr>
              <a:r>
                <a:rPr lang="en-US" sz="750" b="1" spc="-20" dirty="0">
                  <a:solidFill>
                    <a:srgbClr val="000000"/>
                  </a:solidFill>
                  <a:cs typeface="Calibri" panose="020F0502020204030204" pitchFamily="34" charset="0"/>
                </a:rPr>
                <a:t>Where to start?</a:t>
              </a:r>
            </a:p>
          </p:txBody>
        </p:sp>
      </p:grpSp>
      <p:sp>
        <p:nvSpPr>
          <p:cNvPr id="43" name="Google Shape;1481;p39">
            <a:hlinkClick r:id="" action="ppaction://noaction"/>
            <a:extLst>
              <a:ext uri="{FF2B5EF4-FFF2-40B4-BE49-F238E27FC236}">
                <a16:creationId xmlns:a16="http://schemas.microsoft.com/office/drawing/2014/main" id="{49DE671C-A324-6A8A-E49B-32853C864212}"/>
              </a:ext>
            </a:extLst>
          </p:cNvPr>
          <p:cNvSpPr/>
          <p:nvPr/>
        </p:nvSpPr>
        <p:spPr>
          <a:xfrm>
            <a:off x="9846774" y="1810335"/>
            <a:ext cx="1005903" cy="311727"/>
          </a:xfrm>
          <a:prstGeom prst="flowChartProcess">
            <a:avLst/>
          </a:prstGeom>
          <a:solidFill>
            <a:schemeClr val="accent1"/>
          </a:solidFill>
          <a:ln w="9525" cap="flat" cmpd="sng">
            <a:noFill/>
            <a:prstDash val="sysDash"/>
            <a:round/>
            <a:headEnd type="none" w="sm" len="sm"/>
            <a:tailEnd type="none" w="sm" len="sm"/>
          </a:ln>
        </p:spPr>
        <p:txBody>
          <a:bodyPr spcFirstLastPara="1" wrap="square" lIns="18699" tIns="18699" rIns="12461" bIns="18699" anchor="ctr" anchorCtr="0">
            <a:noAutofit/>
          </a:bodyPr>
          <a:lstStyle/>
          <a:p>
            <a:pPr algn="ctr" defTabSz="623407">
              <a:buClr>
                <a:srgbClr val="000000"/>
              </a:buClr>
              <a:defRPr/>
            </a:pPr>
            <a:r>
              <a:rPr lang="en-US" sz="750" b="1" kern="0" dirty="0">
                <a:solidFill>
                  <a:schemeClr val="bg1"/>
                </a:solidFill>
                <a:ea typeface="Arial"/>
                <a:cs typeface="Calibri" panose="020F0502020204030204" pitchFamily="34" charset="0"/>
                <a:sym typeface="Arial"/>
              </a:rPr>
              <a:t>New Sale</a:t>
            </a:r>
            <a:endParaRPr lang="en-US" sz="750" b="1" kern="0" dirty="0">
              <a:solidFill>
                <a:schemeClr val="bg1"/>
              </a:solidFill>
              <a:ea typeface="Arial"/>
              <a:cs typeface="Calibri" panose="020F0502020204030204" pitchFamily="34" charset="0"/>
              <a:sym typeface="Arial"/>
              <a:hlinkClick r:id="" action="ppaction://noaction">
                <a:extLst>
                  <a:ext uri="{A12FA001-AC4F-418D-AE19-62706E023703}">
                    <ahyp:hlinkClr xmlns:ahyp="http://schemas.microsoft.com/office/drawing/2018/hyperlinkcolor" val="tx"/>
                  </a:ext>
                </a:extLst>
              </a:hlinkClick>
            </a:endParaRPr>
          </a:p>
        </p:txBody>
      </p:sp>
      <p:sp>
        <p:nvSpPr>
          <p:cNvPr id="50" name="Google Shape;1481;p39">
            <a:hlinkClick r:id="" action="ppaction://noaction"/>
            <a:extLst>
              <a:ext uri="{FF2B5EF4-FFF2-40B4-BE49-F238E27FC236}">
                <a16:creationId xmlns:a16="http://schemas.microsoft.com/office/drawing/2014/main" id="{1577C653-08F2-9D0F-D6C1-93598E4F3DDC}"/>
              </a:ext>
            </a:extLst>
          </p:cNvPr>
          <p:cNvSpPr/>
          <p:nvPr/>
        </p:nvSpPr>
        <p:spPr>
          <a:xfrm>
            <a:off x="9846774" y="3644832"/>
            <a:ext cx="1005903" cy="311727"/>
          </a:xfrm>
          <a:prstGeom prst="flowChartProcess">
            <a:avLst/>
          </a:prstGeom>
          <a:solidFill>
            <a:schemeClr val="accent2">
              <a:lumMod val="75000"/>
            </a:schemeClr>
          </a:solidFill>
          <a:ln w="12700" cap="flat" cmpd="sng">
            <a:noFill/>
            <a:prstDash val="sysDash"/>
            <a:round/>
            <a:headEnd type="none" w="sm" len="sm"/>
            <a:tailEnd type="none" w="sm" len="sm"/>
          </a:ln>
        </p:spPr>
        <p:txBody>
          <a:bodyPr spcFirstLastPara="1" wrap="square" lIns="18699" tIns="18699" rIns="12461" bIns="18699" anchor="ctr" anchorCtr="0">
            <a:noAutofit/>
          </a:bodyPr>
          <a:lstStyle/>
          <a:p>
            <a:pPr algn="ctr" defTabSz="623407">
              <a:buClr>
                <a:srgbClr val="000000"/>
              </a:buClr>
              <a:defRPr/>
            </a:pPr>
            <a:r>
              <a:rPr lang="en-US" sz="750" b="1" kern="0" dirty="0">
                <a:solidFill>
                  <a:schemeClr val="bg1"/>
                </a:solidFill>
                <a:cs typeface="Calibri" panose="020F0502020204030204" pitchFamily="34" charset="0"/>
                <a:sym typeface="Arial"/>
              </a:rPr>
              <a:t>Renewal</a:t>
            </a:r>
          </a:p>
        </p:txBody>
      </p:sp>
      <p:sp>
        <p:nvSpPr>
          <p:cNvPr id="51" name="Google Shape;1476;p39">
            <a:hlinkClick r:id="" action="ppaction://noaction"/>
            <a:extLst>
              <a:ext uri="{FF2B5EF4-FFF2-40B4-BE49-F238E27FC236}">
                <a16:creationId xmlns:a16="http://schemas.microsoft.com/office/drawing/2014/main" id="{6DFD88E5-2001-EBE8-B420-60265B5468E8}"/>
              </a:ext>
            </a:extLst>
          </p:cNvPr>
          <p:cNvSpPr/>
          <p:nvPr/>
        </p:nvSpPr>
        <p:spPr>
          <a:xfrm>
            <a:off x="9846774" y="2230650"/>
            <a:ext cx="1005903" cy="311727"/>
          </a:xfrm>
          <a:prstGeom prst="flowChartProcess">
            <a:avLst/>
          </a:prstGeom>
          <a:solidFill>
            <a:schemeClr val="accent2"/>
          </a:solidFill>
          <a:ln w="9525" cap="flat" cmpd="sng">
            <a:noFill/>
            <a:prstDash val="sysDash"/>
            <a:round/>
            <a:headEnd type="none" w="sm" len="sm"/>
            <a:tailEnd type="none" w="sm" len="sm"/>
          </a:ln>
        </p:spPr>
        <p:txBody>
          <a:bodyPr spcFirstLastPara="1" wrap="square" lIns="18699" tIns="18699" rIns="12461" bIns="18699" anchor="ctr" anchorCtr="0">
            <a:noAutofit/>
          </a:bodyPr>
          <a:lstStyle/>
          <a:p>
            <a:pPr algn="ctr" defTabSz="623407">
              <a:buClr>
                <a:srgbClr val="000000"/>
              </a:buClr>
              <a:defRPr/>
            </a:pPr>
            <a:r>
              <a:rPr lang="en-US" sz="750" b="1" kern="0" dirty="0">
                <a:solidFill>
                  <a:schemeClr val="bg1"/>
                </a:solidFill>
                <a:cs typeface="Calibri" panose="020F0502020204030204" pitchFamily="34" charset="0"/>
                <a:sym typeface="Arial"/>
              </a:rPr>
              <a:t>New Product / Bundle</a:t>
            </a:r>
            <a:endParaRPr lang="en-US" sz="750" b="1" kern="0" dirty="0">
              <a:solidFill>
                <a:schemeClr val="bg1"/>
              </a:solidFill>
              <a:cs typeface="Calibri" panose="020F0502020204030204" pitchFamily="34" charset="0"/>
              <a:sym typeface="Arial"/>
              <a:hlinkClick r:id="" action="ppaction://noaction">
                <a:extLst>
                  <a:ext uri="{A12FA001-AC4F-418D-AE19-62706E023703}">
                    <ahyp:hlinkClr xmlns:ahyp="http://schemas.microsoft.com/office/drawing/2018/hyperlinkcolor" val="tx"/>
                  </a:ext>
                </a:extLst>
              </a:hlinkClick>
            </a:endParaRPr>
          </a:p>
        </p:txBody>
      </p:sp>
      <p:sp>
        <p:nvSpPr>
          <p:cNvPr id="52" name="Google Shape;1476;p39">
            <a:hlinkClick r:id="rId6" action="ppaction://hlinksldjump"/>
            <a:extLst>
              <a:ext uri="{FF2B5EF4-FFF2-40B4-BE49-F238E27FC236}">
                <a16:creationId xmlns:a16="http://schemas.microsoft.com/office/drawing/2014/main" id="{B869116B-DF7D-89EF-FFF0-0EE08D8D80A8}"/>
              </a:ext>
            </a:extLst>
          </p:cNvPr>
          <p:cNvSpPr/>
          <p:nvPr/>
        </p:nvSpPr>
        <p:spPr>
          <a:xfrm>
            <a:off x="9846774" y="2714814"/>
            <a:ext cx="1005903" cy="311727"/>
          </a:xfrm>
          <a:prstGeom prst="flowChartProcess">
            <a:avLst/>
          </a:prstGeom>
          <a:solidFill>
            <a:schemeClr val="accent2"/>
          </a:solidFill>
          <a:ln w="9525" cap="flat" cmpd="sng">
            <a:noFill/>
            <a:prstDash val="sysDash"/>
            <a:round/>
            <a:headEnd type="none" w="sm" len="sm"/>
            <a:tailEnd type="none" w="sm" len="sm"/>
          </a:ln>
        </p:spPr>
        <p:txBody>
          <a:bodyPr spcFirstLastPara="1" wrap="square" lIns="18699" tIns="18699" rIns="12461" bIns="18699" anchor="ctr" anchorCtr="0">
            <a:noAutofit/>
          </a:bodyPr>
          <a:lstStyle/>
          <a:p>
            <a:pPr algn="ctr" defTabSz="623407">
              <a:buClr>
                <a:srgbClr val="000000"/>
              </a:buClr>
              <a:defRPr/>
            </a:pPr>
            <a:r>
              <a:rPr lang="en-US" sz="750" b="1" kern="0" dirty="0">
                <a:solidFill>
                  <a:schemeClr val="bg1"/>
                </a:solidFill>
                <a:cs typeface="Calibri" panose="020F0502020204030204" pitchFamily="34" charset="0"/>
                <a:sym typeface="Arial"/>
              </a:rPr>
              <a:t>Migration</a:t>
            </a:r>
            <a:endParaRPr lang="en-US" sz="750" b="1" kern="0" dirty="0">
              <a:solidFill>
                <a:schemeClr val="bg1"/>
              </a:solidFill>
              <a:ea typeface="Arial"/>
              <a:cs typeface="Calibri" panose="020F0502020204030204" pitchFamily="34" charset="0"/>
              <a:sym typeface="Arial"/>
              <a:hlinkClick r:id="rId6" action="ppaction://hlinksldjump">
                <a:extLst>
                  <a:ext uri="{A12FA001-AC4F-418D-AE19-62706E023703}">
                    <ahyp:hlinkClr xmlns:ahyp="http://schemas.microsoft.com/office/drawing/2018/hyperlinkcolor" val="tx"/>
                  </a:ext>
                </a:extLst>
              </a:hlinkClick>
            </a:endParaRPr>
          </a:p>
        </p:txBody>
      </p:sp>
      <p:sp>
        <p:nvSpPr>
          <p:cNvPr id="54" name="Google Shape;1481;p39">
            <a:hlinkClick r:id="" action="ppaction://noaction"/>
            <a:extLst>
              <a:ext uri="{FF2B5EF4-FFF2-40B4-BE49-F238E27FC236}">
                <a16:creationId xmlns:a16="http://schemas.microsoft.com/office/drawing/2014/main" id="{984DB819-8698-9782-43CF-6D8FC7A65C21}"/>
              </a:ext>
            </a:extLst>
          </p:cNvPr>
          <p:cNvSpPr/>
          <p:nvPr/>
        </p:nvSpPr>
        <p:spPr>
          <a:xfrm>
            <a:off x="9846774" y="4963270"/>
            <a:ext cx="1005903" cy="311727"/>
          </a:xfrm>
          <a:prstGeom prst="flowChartProcess">
            <a:avLst/>
          </a:prstGeom>
          <a:solidFill>
            <a:schemeClr val="accent2">
              <a:lumMod val="75000"/>
            </a:schemeClr>
          </a:solidFill>
          <a:ln w="12700" cap="flat" cmpd="sng">
            <a:noFill/>
            <a:prstDash val="sysDash"/>
            <a:round/>
            <a:headEnd type="none" w="sm" len="sm"/>
            <a:tailEnd type="none" w="sm" len="sm"/>
          </a:ln>
        </p:spPr>
        <p:txBody>
          <a:bodyPr spcFirstLastPara="1" wrap="square" lIns="18699" tIns="18699" rIns="12461" bIns="18699" anchor="ctr" anchorCtr="0">
            <a:noAutofit/>
          </a:bodyPr>
          <a:lstStyle/>
          <a:p>
            <a:pPr algn="ctr" defTabSz="623407">
              <a:buClr>
                <a:srgbClr val="000000"/>
              </a:buClr>
              <a:defRPr/>
            </a:pPr>
            <a:r>
              <a:rPr lang="en-US" sz="750" b="1" kern="0" dirty="0">
                <a:solidFill>
                  <a:schemeClr val="bg1"/>
                </a:solidFill>
                <a:cs typeface="Calibri" panose="020F0502020204030204" pitchFamily="34" charset="0"/>
                <a:sym typeface="Arial"/>
              </a:rPr>
              <a:t>Renewal + Upgrade</a:t>
            </a:r>
          </a:p>
        </p:txBody>
      </p:sp>
      <p:sp>
        <p:nvSpPr>
          <p:cNvPr id="55" name="Google Shape;1481;p39">
            <a:hlinkClick r:id="" action="ppaction://noaction"/>
            <a:extLst>
              <a:ext uri="{FF2B5EF4-FFF2-40B4-BE49-F238E27FC236}">
                <a16:creationId xmlns:a16="http://schemas.microsoft.com/office/drawing/2014/main" id="{41D8EDEC-0BB9-A2EF-B4DF-7850C36F656C}"/>
              </a:ext>
            </a:extLst>
          </p:cNvPr>
          <p:cNvSpPr/>
          <p:nvPr/>
        </p:nvSpPr>
        <p:spPr>
          <a:xfrm>
            <a:off x="6108755" y="1810335"/>
            <a:ext cx="958549" cy="288243"/>
          </a:xfrm>
          <a:prstGeom prst="flowChartProcess">
            <a:avLst/>
          </a:prstGeom>
          <a:solidFill>
            <a:schemeClr val="accent1">
              <a:lumMod val="75000"/>
            </a:schemeClr>
          </a:solidFill>
          <a:ln w="9525" cap="flat" cmpd="sng">
            <a:noFill/>
            <a:prstDash val="sysDash"/>
            <a:round/>
            <a:headEnd type="none" w="sm" len="sm"/>
            <a:tailEnd type="none" w="sm" len="sm"/>
          </a:ln>
        </p:spPr>
        <p:txBody>
          <a:bodyPr spcFirstLastPara="1" wrap="square" lIns="18699" tIns="18699" rIns="12461" bIns="18699" anchor="ctr" anchorCtr="0">
            <a:noAutofit/>
          </a:bodyPr>
          <a:lstStyle/>
          <a:p>
            <a:pPr algn="ctr" defTabSz="623407">
              <a:buClr>
                <a:srgbClr val="000000"/>
              </a:buClr>
              <a:defRPr/>
            </a:pPr>
            <a:r>
              <a:rPr lang="en-US" sz="750" b="1" kern="0">
                <a:solidFill>
                  <a:srgbClr val="FFFFFF"/>
                </a:solidFill>
                <a:ea typeface="Arial"/>
                <a:cs typeface="Calibri" panose="020F0502020204030204" pitchFamily="34" charset="0"/>
                <a:sym typeface="Arial"/>
              </a:rPr>
              <a:t>New Client</a:t>
            </a:r>
            <a:endParaRPr lang="en-US" sz="750" b="1" kern="0">
              <a:solidFill>
                <a:srgbClr val="FFFFFF"/>
              </a:solidFill>
              <a:cs typeface="Calibri" panose="020F0502020204030204" pitchFamily="34" charset="0"/>
              <a:sym typeface="Arial"/>
            </a:endParaRPr>
          </a:p>
        </p:txBody>
      </p:sp>
      <p:sp>
        <p:nvSpPr>
          <p:cNvPr id="57" name="Google Shape;1481;p39">
            <a:hlinkClick r:id="" action="ppaction://noaction"/>
            <a:extLst>
              <a:ext uri="{FF2B5EF4-FFF2-40B4-BE49-F238E27FC236}">
                <a16:creationId xmlns:a16="http://schemas.microsoft.com/office/drawing/2014/main" id="{4A6E2D04-7D05-33A2-76FB-E70BFCA8E3B3}"/>
              </a:ext>
            </a:extLst>
          </p:cNvPr>
          <p:cNvSpPr/>
          <p:nvPr/>
        </p:nvSpPr>
        <p:spPr>
          <a:xfrm>
            <a:off x="6108755" y="2230650"/>
            <a:ext cx="958549" cy="3033633"/>
          </a:xfrm>
          <a:prstGeom prst="flowChartProcess">
            <a:avLst/>
          </a:prstGeom>
          <a:solidFill>
            <a:schemeClr val="accent3"/>
          </a:solidFill>
          <a:ln w="9525" cap="flat" cmpd="sng">
            <a:noFill/>
            <a:prstDash val="sysDash"/>
            <a:round/>
            <a:headEnd type="none" w="sm" len="sm"/>
            <a:tailEnd type="none" w="sm" len="sm"/>
          </a:ln>
        </p:spPr>
        <p:txBody>
          <a:bodyPr spcFirstLastPara="1" wrap="square" lIns="18699" tIns="18699" rIns="12461" bIns="18699" anchor="ctr" anchorCtr="0">
            <a:noAutofit/>
          </a:bodyPr>
          <a:lstStyle/>
          <a:p>
            <a:pPr algn="ctr" defTabSz="623407">
              <a:buClr>
                <a:srgbClr val="000000"/>
              </a:buClr>
              <a:defRPr/>
            </a:pPr>
            <a:r>
              <a:rPr lang="en-US" sz="750" b="1" kern="0">
                <a:solidFill>
                  <a:srgbClr val="FFFFFF"/>
                </a:solidFill>
                <a:ea typeface="Arial"/>
                <a:cs typeface="Calibri" panose="020F0502020204030204" pitchFamily="34" charset="0"/>
                <a:sym typeface="Arial"/>
              </a:rPr>
              <a:t>Existing Client</a:t>
            </a:r>
            <a:endParaRPr lang="en-US" sz="750" b="1" kern="0">
              <a:solidFill>
                <a:srgbClr val="FFFFFF"/>
              </a:solidFill>
              <a:cs typeface="Calibri" panose="020F0502020204030204" pitchFamily="34" charset="0"/>
              <a:sym typeface="Arial"/>
            </a:endParaRPr>
          </a:p>
        </p:txBody>
      </p:sp>
      <p:sp>
        <p:nvSpPr>
          <p:cNvPr id="60" name="Google Shape;1481;p39">
            <a:hlinkClick r:id="" action="ppaction://noaction"/>
            <a:extLst>
              <a:ext uri="{FF2B5EF4-FFF2-40B4-BE49-F238E27FC236}">
                <a16:creationId xmlns:a16="http://schemas.microsoft.com/office/drawing/2014/main" id="{ABC81E14-E3B3-4939-A4A6-D909E9818292}"/>
              </a:ext>
            </a:extLst>
          </p:cNvPr>
          <p:cNvSpPr/>
          <p:nvPr/>
        </p:nvSpPr>
        <p:spPr>
          <a:xfrm>
            <a:off x="7162008" y="2230649"/>
            <a:ext cx="887857" cy="1243802"/>
          </a:xfrm>
          <a:prstGeom prst="flowChartProcess">
            <a:avLst/>
          </a:prstGeom>
          <a:solidFill>
            <a:schemeClr val="accent2"/>
          </a:solidFill>
          <a:ln w="9525" cap="flat" cmpd="sng">
            <a:noFill/>
            <a:prstDash val="sysDash"/>
            <a:round/>
            <a:headEnd type="none" w="sm" len="sm"/>
            <a:tailEnd type="none" w="sm" len="sm"/>
          </a:ln>
        </p:spPr>
        <p:txBody>
          <a:bodyPr spcFirstLastPara="1" wrap="square" lIns="18699" tIns="18699" rIns="12461" bIns="18699" anchor="ctr" anchorCtr="0">
            <a:noAutofit/>
          </a:bodyPr>
          <a:lstStyle/>
          <a:p>
            <a:pPr algn="ctr" defTabSz="623407">
              <a:buClr>
                <a:srgbClr val="000000"/>
              </a:buClr>
              <a:defRPr/>
            </a:pPr>
            <a:r>
              <a:rPr lang="en-US" sz="750" b="1" kern="0">
                <a:solidFill>
                  <a:srgbClr val="FFFFFF"/>
                </a:solidFill>
                <a:ea typeface="Arial"/>
                <a:cs typeface="Calibri" panose="020F0502020204030204" pitchFamily="34" charset="0"/>
                <a:sym typeface="Arial"/>
              </a:rPr>
              <a:t>Mid-contract</a:t>
            </a:r>
            <a:endParaRPr lang="en-US" sz="750" b="1" kern="0">
              <a:solidFill>
                <a:srgbClr val="FFFFFF"/>
              </a:solidFill>
              <a:cs typeface="Calibri" panose="020F0502020204030204" pitchFamily="34" charset="0"/>
              <a:sym typeface="Arial"/>
            </a:endParaRPr>
          </a:p>
        </p:txBody>
      </p:sp>
      <p:sp>
        <p:nvSpPr>
          <p:cNvPr id="62" name="Google Shape;1481;p39">
            <a:hlinkClick r:id="" action="ppaction://noaction"/>
            <a:extLst>
              <a:ext uri="{FF2B5EF4-FFF2-40B4-BE49-F238E27FC236}">
                <a16:creationId xmlns:a16="http://schemas.microsoft.com/office/drawing/2014/main" id="{0C0A0CCD-2CC9-088A-5799-098B3CB95926}"/>
              </a:ext>
            </a:extLst>
          </p:cNvPr>
          <p:cNvSpPr/>
          <p:nvPr/>
        </p:nvSpPr>
        <p:spPr>
          <a:xfrm>
            <a:off x="7162008" y="3632061"/>
            <a:ext cx="887857" cy="1632221"/>
          </a:xfrm>
          <a:prstGeom prst="flowChartProcess">
            <a:avLst/>
          </a:prstGeom>
          <a:solidFill>
            <a:schemeClr val="accent2">
              <a:lumMod val="75000"/>
            </a:schemeClr>
          </a:solidFill>
          <a:ln w="9525" cap="flat" cmpd="sng">
            <a:noFill/>
            <a:prstDash val="sysDash"/>
            <a:round/>
            <a:headEnd type="none" w="sm" len="sm"/>
            <a:tailEnd type="none" w="sm" len="sm"/>
          </a:ln>
        </p:spPr>
        <p:txBody>
          <a:bodyPr spcFirstLastPara="1" wrap="square" lIns="18699" tIns="18699" rIns="12461" bIns="18699" anchor="ctr" anchorCtr="0">
            <a:noAutofit/>
          </a:bodyPr>
          <a:lstStyle/>
          <a:p>
            <a:pPr algn="ctr" defTabSz="623407">
              <a:buClr>
                <a:srgbClr val="000000"/>
              </a:buClr>
              <a:defRPr/>
            </a:pPr>
            <a:r>
              <a:rPr lang="en-US" sz="750" b="1" kern="0">
                <a:solidFill>
                  <a:srgbClr val="FFFFFF"/>
                </a:solidFill>
                <a:ea typeface="Arial"/>
                <a:cs typeface="Calibri" panose="020F0502020204030204" pitchFamily="34" charset="0"/>
                <a:sym typeface="Arial"/>
              </a:rPr>
              <a:t>Renewal</a:t>
            </a:r>
            <a:endParaRPr lang="en-US" sz="750" b="1" kern="0">
              <a:solidFill>
                <a:srgbClr val="FFFFFF"/>
              </a:solidFill>
              <a:cs typeface="Calibri" panose="020F0502020204030204" pitchFamily="34" charset="0"/>
              <a:sym typeface="Arial"/>
            </a:endParaRPr>
          </a:p>
        </p:txBody>
      </p:sp>
      <p:sp>
        <p:nvSpPr>
          <p:cNvPr id="66" name="Google Shape;1481;p39">
            <a:hlinkClick r:id="" action="ppaction://noaction"/>
            <a:extLst>
              <a:ext uri="{FF2B5EF4-FFF2-40B4-BE49-F238E27FC236}">
                <a16:creationId xmlns:a16="http://schemas.microsoft.com/office/drawing/2014/main" id="{51731827-B99D-2CBB-FE93-9E41EB7A2C3C}"/>
              </a:ext>
            </a:extLst>
          </p:cNvPr>
          <p:cNvSpPr/>
          <p:nvPr/>
        </p:nvSpPr>
        <p:spPr>
          <a:xfrm>
            <a:off x="7162008" y="1805565"/>
            <a:ext cx="887857" cy="297780"/>
          </a:xfrm>
          <a:prstGeom prst="flowChartProcess">
            <a:avLst/>
          </a:prstGeom>
          <a:solidFill>
            <a:schemeClr val="accent1"/>
          </a:solidFill>
          <a:ln w="9525" cap="flat" cmpd="sng">
            <a:noFill/>
            <a:prstDash val="sysDash"/>
            <a:round/>
            <a:headEnd type="none" w="sm" len="sm"/>
            <a:tailEnd type="none" w="sm" len="sm"/>
          </a:ln>
        </p:spPr>
        <p:txBody>
          <a:bodyPr spcFirstLastPara="1" wrap="square" lIns="18699" tIns="18699" rIns="12461" bIns="18699" anchor="ctr" anchorCtr="0">
            <a:noAutofit/>
          </a:bodyPr>
          <a:lstStyle/>
          <a:p>
            <a:pPr algn="ctr" defTabSz="623407">
              <a:buClr>
                <a:srgbClr val="000000"/>
              </a:buClr>
              <a:defRPr/>
            </a:pPr>
            <a:r>
              <a:rPr lang="en-US" sz="750" b="1" kern="0">
                <a:solidFill>
                  <a:srgbClr val="FFFFFF"/>
                </a:solidFill>
                <a:ea typeface="Arial"/>
                <a:cs typeface="Calibri" panose="020F0502020204030204" pitchFamily="34" charset="0"/>
                <a:sym typeface="Arial"/>
              </a:rPr>
              <a:t>Pre-contract</a:t>
            </a:r>
            <a:endParaRPr lang="en-US" sz="750" b="1" kern="0">
              <a:solidFill>
                <a:srgbClr val="FFFFFF"/>
              </a:solidFill>
              <a:cs typeface="Calibri" panose="020F0502020204030204" pitchFamily="34" charset="0"/>
              <a:sym typeface="Arial"/>
            </a:endParaRPr>
          </a:p>
        </p:txBody>
      </p:sp>
      <p:sp>
        <p:nvSpPr>
          <p:cNvPr id="77" name="Arrow: Right 76">
            <a:extLst>
              <a:ext uri="{FF2B5EF4-FFF2-40B4-BE49-F238E27FC236}">
                <a16:creationId xmlns:a16="http://schemas.microsoft.com/office/drawing/2014/main" id="{3C9F7157-4C1F-FE35-906F-50D84D347582}"/>
              </a:ext>
            </a:extLst>
          </p:cNvPr>
          <p:cNvSpPr/>
          <p:nvPr/>
        </p:nvSpPr>
        <p:spPr>
          <a:xfrm>
            <a:off x="8876184" y="5036447"/>
            <a:ext cx="970588" cy="122751"/>
          </a:xfrm>
          <a:prstGeom prst="rightArrow">
            <a:avLst/>
          </a:prstGeom>
          <a:solidFill>
            <a:schemeClr val="tx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11667">
              <a:defRPr/>
            </a:pPr>
            <a:endParaRPr lang="en-US" sz="1227">
              <a:solidFill>
                <a:srgbClr val="FFFFFF"/>
              </a:solidFill>
              <a:cs typeface="Calibri" panose="020F0502020204030204" pitchFamily="34" charset="0"/>
            </a:endParaRPr>
          </a:p>
        </p:txBody>
      </p:sp>
      <p:sp>
        <p:nvSpPr>
          <p:cNvPr id="81" name="Arrow: Right 80">
            <a:extLst>
              <a:ext uri="{FF2B5EF4-FFF2-40B4-BE49-F238E27FC236}">
                <a16:creationId xmlns:a16="http://schemas.microsoft.com/office/drawing/2014/main" id="{4D3D49F9-57BA-47E5-237C-BD6EC61C2F6A}"/>
              </a:ext>
            </a:extLst>
          </p:cNvPr>
          <p:cNvSpPr/>
          <p:nvPr/>
        </p:nvSpPr>
        <p:spPr>
          <a:xfrm>
            <a:off x="8876182" y="2791935"/>
            <a:ext cx="935182" cy="129887"/>
          </a:xfrm>
          <a:prstGeom prst="rightArrow">
            <a:avLst/>
          </a:prstGeom>
          <a:solidFill>
            <a:schemeClr val="tx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11667">
              <a:defRPr/>
            </a:pPr>
            <a:endParaRPr lang="en-US" sz="1227">
              <a:solidFill>
                <a:srgbClr val="FFFFFF"/>
              </a:solidFill>
              <a:cs typeface="Calibri" panose="020F0502020204030204" pitchFamily="34" charset="0"/>
            </a:endParaRPr>
          </a:p>
        </p:txBody>
      </p:sp>
      <p:sp>
        <p:nvSpPr>
          <p:cNvPr id="82" name="Arrow: Right 81">
            <a:extLst>
              <a:ext uri="{FF2B5EF4-FFF2-40B4-BE49-F238E27FC236}">
                <a16:creationId xmlns:a16="http://schemas.microsoft.com/office/drawing/2014/main" id="{4B084E6D-F262-9431-B89D-D4F2B04B6584}"/>
              </a:ext>
            </a:extLst>
          </p:cNvPr>
          <p:cNvSpPr/>
          <p:nvPr/>
        </p:nvSpPr>
        <p:spPr>
          <a:xfrm>
            <a:off x="8876182" y="2315977"/>
            <a:ext cx="935182" cy="129887"/>
          </a:xfrm>
          <a:prstGeom prst="rightArrow">
            <a:avLst/>
          </a:prstGeom>
          <a:solidFill>
            <a:schemeClr val="tx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11667">
              <a:defRPr/>
            </a:pPr>
            <a:endParaRPr lang="en-US" sz="1227">
              <a:solidFill>
                <a:srgbClr val="FFFFFF"/>
              </a:solidFill>
              <a:cs typeface="Calibri" panose="020F0502020204030204" pitchFamily="34" charset="0"/>
            </a:endParaRPr>
          </a:p>
        </p:txBody>
      </p:sp>
      <p:sp>
        <p:nvSpPr>
          <p:cNvPr id="83" name="Arrow: Right 82">
            <a:extLst>
              <a:ext uri="{FF2B5EF4-FFF2-40B4-BE49-F238E27FC236}">
                <a16:creationId xmlns:a16="http://schemas.microsoft.com/office/drawing/2014/main" id="{216D034D-6038-4C3E-5D99-B830DF818F55}"/>
              </a:ext>
            </a:extLst>
          </p:cNvPr>
          <p:cNvSpPr/>
          <p:nvPr/>
        </p:nvSpPr>
        <p:spPr>
          <a:xfrm>
            <a:off x="8881109" y="1888174"/>
            <a:ext cx="935182" cy="129887"/>
          </a:xfrm>
          <a:prstGeom prst="rightArrow">
            <a:avLst/>
          </a:prstGeom>
          <a:solidFill>
            <a:schemeClr val="tx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11667">
              <a:defRPr/>
            </a:pPr>
            <a:endParaRPr lang="en-US" sz="1227">
              <a:solidFill>
                <a:srgbClr val="FFFFFF"/>
              </a:solidFill>
              <a:cs typeface="Calibri" panose="020F0502020204030204" pitchFamily="34" charset="0"/>
            </a:endParaRPr>
          </a:p>
        </p:txBody>
      </p:sp>
      <p:cxnSp>
        <p:nvCxnSpPr>
          <p:cNvPr id="85" name="Connector: Curved 84">
            <a:extLst>
              <a:ext uri="{FF2B5EF4-FFF2-40B4-BE49-F238E27FC236}">
                <a16:creationId xmlns:a16="http://schemas.microsoft.com/office/drawing/2014/main" id="{AD7BEC2D-BC12-7C28-84F2-87517CD09632}"/>
              </a:ext>
            </a:extLst>
          </p:cNvPr>
          <p:cNvCxnSpPr>
            <a:cxnSpLocks/>
            <a:stCxn id="74" idx="3"/>
            <a:endCxn id="52" idx="1"/>
          </p:cNvCxnSpPr>
          <p:nvPr/>
        </p:nvCxnSpPr>
        <p:spPr>
          <a:xfrm flipV="1">
            <a:off x="8996025" y="2870678"/>
            <a:ext cx="850748" cy="1822754"/>
          </a:xfrm>
          <a:prstGeom prst="curvedConnector3">
            <a:avLst/>
          </a:prstGeom>
          <a:ln w="57150" cap="rnd">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8" name="Arrow: Right 77">
            <a:extLst>
              <a:ext uri="{FF2B5EF4-FFF2-40B4-BE49-F238E27FC236}">
                <a16:creationId xmlns:a16="http://schemas.microsoft.com/office/drawing/2014/main" id="{89AC8F44-9D87-D41C-3E85-FF7230CCFD04}"/>
              </a:ext>
            </a:extLst>
          </p:cNvPr>
          <p:cNvSpPr/>
          <p:nvPr/>
        </p:nvSpPr>
        <p:spPr>
          <a:xfrm>
            <a:off x="8876183" y="4189402"/>
            <a:ext cx="935182" cy="129887"/>
          </a:xfrm>
          <a:prstGeom prst="rightArrow">
            <a:avLst/>
          </a:prstGeom>
          <a:solidFill>
            <a:schemeClr val="tx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11667">
              <a:defRPr/>
            </a:pPr>
            <a:endParaRPr lang="en-US" sz="1227">
              <a:solidFill>
                <a:srgbClr val="FFFFFF"/>
              </a:solidFill>
              <a:cs typeface="Calibri" panose="020F0502020204030204" pitchFamily="34" charset="0"/>
            </a:endParaRPr>
          </a:p>
        </p:txBody>
      </p:sp>
      <p:sp>
        <p:nvSpPr>
          <p:cNvPr id="79" name="Arrow: Right 78">
            <a:extLst>
              <a:ext uri="{FF2B5EF4-FFF2-40B4-BE49-F238E27FC236}">
                <a16:creationId xmlns:a16="http://schemas.microsoft.com/office/drawing/2014/main" id="{68D757A2-34B0-638E-5793-0C4E4DB899DD}"/>
              </a:ext>
            </a:extLst>
          </p:cNvPr>
          <p:cNvSpPr/>
          <p:nvPr/>
        </p:nvSpPr>
        <p:spPr>
          <a:xfrm>
            <a:off x="8876182" y="3725694"/>
            <a:ext cx="935182" cy="129887"/>
          </a:xfrm>
          <a:prstGeom prst="rightArrow">
            <a:avLst/>
          </a:prstGeom>
          <a:solidFill>
            <a:schemeClr val="tx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11667">
              <a:defRPr/>
            </a:pPr>
            <a:endParaRPr lang="en-US" sz="1227">
              <a:solidFill>
                <a:srgbClr val="FFFFFF"/>
              </a:solidFill>
              <a:cs typeface="Calibri" panose="020F0502020204030204" pitchFamily="34" charset="0"/>
            </a:endParaRPr>
          </a:p>
        </p:txBody>
      </p:sp>
      <p:sp>
        <p:nvSpPr>
          <p:cNvPr id="80" name="Arrow: Right 79">
            <a:extLst>
              <a:ext uri="{FF2B5EF4-FFF2-40B4-BE49-F238E27FC236}">
                <a16:creationId xmlns:a16="http://schemas.microsoft.com/office/drawing/2014/main" id="{95522EA9-C5DD-A1E4-B699-F6F3E92A5C8E}"/>
              </a:ext>
            </a:extLst>
          </p:cNvPr>
          <p:cNvSpPr/>
          <p:nvPr/>
        </p:nvSpPr>
        <p:spPr>
          <a:xfrm>
            <a:off x="8880406" y="3279248"/>
            <a:ext cx="935182" cy="129887"/>
          </a:xfrm>
          <a:prstGeom prst="rightArrow">
            <a:avLst/>
          </a:prstGeom>
          <a:solidFill>
            <a:schemeClr val="tx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11667">
              <a:defRPr/>
            </a:pPr>
            <a:endParaRPr lang="en-US" sz="1227">
              <a:solidFill>
                <a:srgbClr val="FFFFFF"/>
              </a:solidFill>
              <a:cs typeface="Calibri" panose="020F0502020204030204" pitchFamily="34" charset="0"/>
            </a:endParaRPr>
          </a:p>
        </p:txBody>
      </p:sp>
      <p:sp>
        <p:nvSpPr>
          <p:cNvPr id="63" name="Rectangle 62">
            <a:extLst>
              <a:ext uri="{FF2B5EF4-FFF2-40B4-BE49-F238E27FC236}">
                <a16:creationId xmlns:a16="http://schemas.microsoft.com/office/drawing/2014/main" id="{73C2F860-9BE2-FF24-1713-2F9A009C8FAA}"/>
              </a:ext>
            </a:extLst>
          </p:cNvPr>
          <p:cNvSpPr/>
          <p:nvPr/>
        </p:nvSpPr>
        <p:spPr>
          <a:xfrm>
            <a:off x="8187170" y="2230650"/>
            <a:ext cx="808856" cy="313783"/>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11667">
              <a:defRPr/>
            </a:pPr>
            <a:r>
              <a:rPr lang="en-US" sz="750">
                <a:solidFill>
                  <a:srgbClr val="4D525A"/>
                </a:solidFill>
                <a:cs typeface="Calibri" panose="020F0502020204030204" pitchFamily="34" charset="0"/>
              </a:rPr>
              <a:t>New Features</a:t>
            </a:r>
          </a:p>
        </p:txBody>
      </p:sp>
      <p:sp>
        <p:nvSpPr>
          <p:cNvPr id="68" name="Rectangle 67">
            <a:extLst>
              <a:ext uri="{FF2B5EF4-FFF2-40B4-BE49-F238E27FC236}">
                <a16:creationId xmlns:a16="http://schemas.microsoft.com/office/drawing/2014/main" id="{1B1AF889-9999-E14C-F70B-5B3AA0DD2D9E}"/>
              </a:ext>
            </a:extLst>
          </p:cNvPr>
          <p:cNvSpPr/>
          <p:nvPr/>
        </p:nvSpPr>
        <p:spPr>
          <a:xfrm>
            <a:off x="8187170" y="2702044"/>
            <a:ext cx="808856" cy="313783"/>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11667">
              <a:defRPr/>
            </a:pPr>
            <a:r>
              <a:rPr lang="en-US" sz="750">
                <a:solidFill>
                  <a:srgbClr val="4D525A"/>
                </a:solidFill>
                <a:cs typeface="Calibri" panose="020F0502020204030204" pitchFamily="34" charset="0"/>
              </a:rPr>
              <a:t>Upgraded Features</a:t>
            </a:r>
          </a:p>
        </p:txBody>
      </p:sp>
      <p:sp>
        <p:nvSpPr>
          <p:cNvPr id="69" name="Rectangle 68">
            <a:extLst>
              <a:ext uri="{FF2B5EF4-FFF2-40B4-BE49-F238E27FC236}">
                <a16:creationId xmlns:a16="http://schemas.microsoft.com/office/drawing/2014/main" id="{398014BC-FA23-71EC-A8BD-F16DF188A5E8}"/>
              </a:ext>
            </a:extLst>
          </p:cNvPr>
          <p:cNvSpPr/>
          <p:nvPr/>
        </p:nvSpPr>
        <p:spPr>
          <a:xfrm>
            <a:off x="8187170" y="3160668"/>
            <a:ext cx="808856" cy="313783"/>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11667">
              <a:defRPr/>
            </a:pPr>
            <a:r>
              <a:rPr lang="en-US" sz="750">
                <a:solidFill>
                  <a:srgbClr val="4D525A"/>
                </a:solidFill>
                <a:cs typeface="Calibri" panose="020F0502020204030204" pitchFamily="34" charset="0"/>
              </a:rPr>
              <a:t>Higher Usage</a:t>
            </a:r>
          </a:p>
        </p:txBody>
      </p:sp>
      <p:sp>
        <p:nvSpPr>
          <p:cNvPr id="71" name="Rectangle 70">
            <a:extLst>
              <a:ext uri="{FF2B5EF4-FFF2-40B4-BE49-F238E27FC236}">
                <a16:creationId xmlns:a16="http://schemas.microsoft.com/office/drawing/2014/main" id="{8448F0C3-4FCD-C8C8-EEF3-C68DCC4B52A1}"/>
              </a:ext>
            </a:extLst>
          </p:cNvPr>
          <p:cNvSpPr/>
          <p:nvPr/>
        </p:nvSpPr>
        <p:spPr>
          <a:xfrm>
            <a:off x="8187170" y="1797566"/>
            <a:ext cx="808856" cy="313783"/>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11667">
              <a:defRPr/>
            </a:pPr>
            <a:r>
              <a:rPr lang="en-US" sz="750">
                <a:solidFill>
                  <a:srgbClr val="4D525A"/>
                </a:solidFill>
                <a:cs typeface="Calibri" panose="020F0502020204030204" pitchFamily="34" charset="0"/>
              </a:rPr>
              <a:t>New Features</a:t>
            </a:r>
          </a:p>
        </p:txBody>
      </p:sp>
      <p:sp>
        <p:nvSpPr>
          <p:cNvPr id="72" name="Rectangle 71">
            <a:extLst>
              <a:ext uri="{FF2B5EF4-FFF2-40B4-BE49-F238E27FC236}">
                <a16:creationId xmlns:a16="http://schemas.microsoft.com/office/drawing/2014/main" id="{B74EEDE5-3A6B-3548-5415-B17F2FCDEA91}"/>
              </a:ext>
            </a:extLst>
          </p:cNvPr>
          <p:cNvSpPr/>
          <p:nvPr/>
        </p:nvSpPr>
        <p:spPr>
          <a:xfrm>
            <a:off x="8187170" y="3632062"/>
            <a:ext cx="808856" cy="313783"/>
          </a:xfrm>
          <a:prstGeom prst="rect">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11667">
              <a:defRPr/>
            </a:pPr>
            <a:r>
              <a:rPr lang="en-US" sz="750">
                <a:solidFill>
                  <a:srgbClr val="4D525A"/>
                </a:solidFill>
                <a:cs typeface="Calibri" panose="020F0502020204030204" pitchFamily="34" charset="0"/>
              </a:rPr>
              <a:t>New Features</a:t>
            </a:r>
          </a:p>
        </p:txBody>
      </p:sp>
      <p:sp>
        <p:nvSpPr>
          <p:cNvPr id="73" name="Rectangle 72">
            <a:extLst>
              <a:ext uri="{FF2B5EF4-FFF2-40B4-BE49-F238E27FC236}">
                <a16:creationId xmlns:a16="http://schemas.microsoft.com/office/drawing/2014/main" id="{61CC29F5-8AE4-A91C-495F-F3AAB1878E11}"/>
              </a:ext>
            </a:extLst>
          </p:cNvPr>
          <p:cNvSpPr/>
          <p:nvPr/>
        </p:nvSpPr>
        <p:spPr>
          <a:xfrm>
            <a:off x="8187170" y="4077917"/>
            <a:ext cx="808856" cy="313783"/>
          </a:xfrm>
          <a:prstGeom prst="rect">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11667">
              <a:defRPr/>
            </a:pPr>
            <a:r>
              <a:rPr lang="en-US" sz="750">
                <a:solidFill>
                  <a:srgbClr val="4D525A"/>
                </a:solidFill>
                <a:cs typeface="Calibri" panose="020F0502020204030204" pitchFamily="34" charset="0"/>
              </a:rPr>
              <a:t>Upgraded Features</a:t>
            </a:r>
          </a:p>
        </p:txBody>
      </p:sp>
      <p:sp>
        <p:nvSpPr>
          <p:cNvPr id="76" name="Rectangle 75">
            <a:extLst>
              <a:ext uri="{FF2B5EF4-FFF2-40B4-BE49-F238E27FC236}">
                <a16:creationId xmlns:a16="http://schemas.microsoft.com/office/drawing/2014/main" id="{36CE177E-42CC-C82E-FD84-48ACFA148B01}"/>
              </a:ext>
            </a:extLst>
          </p:cNvPr>
          <p:cNvSpPr/>
          <p:nvPr/>
        </p:nvSpPr>
        <p:spPr>
          <a:xfrm>
            <a:off x="8187170" y="4950501"/>
            <a:ext cx="808856" cy="313783"/>
          </a:xfrm>
          <a:prstGeom prst="rect">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11667">
              <a:defRPr/>
            </a:pPr>
            <a:r>
              <a:rPr lang="en-US" sz="750">
                <a:solidFill>
                  <a:srgbClr val="4D525A"/>
                </a:solidFill>
                <a:cs typeface="Calibri" panose="020F0502020204030204" pitchFamily="34" charset="0"/>
              </a:rPr>
              <a:t>Higher Usage</a:t>
            </a:r>
          </a:p>
        </p:txBody>
      </p:sp>
      <p:sp>
        <p:nvSpPr>
          <p:cNvPr id="74" name="Rectangle 73">
            <a:extLst>
              <a:ext uri="{FF2B5EF4-FFF2-40B4-BE49-F238E27FC236}">
                <a16:creationId xmlns:a16="http://schemas.microsoft.com/office/drawing/2014/main" id="{83B57880-1F18-E9FF-BF07-F8150DA260E5}"/>
              </a:ext>
            </a:extLst>
          </p:cNvPr>
          <p:cNvSpPr/>
          <p:nvPr/>
        </p:nvSpPr>
        <p:spPr>
          <a:xfrm>
            <a:off x="8187170" y="4536540"/>
            <a:ext cx="808856" cy="313783"/>
          </a:xfrm>
          <a:prstGeom prst="rect">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11667">
              <a:defRPr/>
            </a:pPr>
            <a:r>
              <a:rPr lang="en-US" sz="750">
                <a:solidFill>
                  <a:srgbClr val="4D525A"/>
                </a:solidFill>
                <a:cs typeface="Calibri" panose="020F0502020204030204" pitchFamily="34" charset="0"/>
              </a:rPr>
              <a:t>Upgraded Features</a:t>
            </a:r>
          </a:p>
        </p:txBody>
      </p:sp>
      <p:sp>
        <p:nvSpPr>
          <p:cNvPr id="6" name="Google Shape;1476;p39">
            <a:hlinkClick r:id="rId6" action="ppaction://hlinksldjump"/>
            <a:extLst>
              <a:ext uri="{FF2B5EF4-FFF2-40B4-BE49-F238E27FC236}">
                <a16:creationId xmlns:a16="http://schemas.microsoft.com/office/drawing/2014/main" id="{99F9E6B3-5A89-38F3-43E4-4BF8D04D0DE8}"/>
              </a:ext>
            </a:extLst>
          </p:cNvPr>
          <p:cNvSpPr/>
          <p:nvPr/>
        </p:nvSpPr>
        <p:spPr>
          <a:xfrm>
            <a:off x="9842797" y="3208541"/>
            <a:ext cx="1005903" cy="311727"/>
          </a:xfrm>
          <a:prstGeom prst="flowChartProcess">
            <a:avLst/>
          </a:prstGeom>
          <a:solidFill>
            <a:schemeClr val="accent2"/>
          </a:solidFill>
          <a:ln w="9525" cap="flat" cmpd="sng">
            <a:noFill/>
            <a:prstDash val="sysDash"/>
            <a:round/>
            <a:headEnd type="none" w="sm" len="sm"/>
            <a:tailEnd type="none" w="sm" len="sm"/>
          </a:ln>
        </p:spPr>
        <p:txBody>
          <a:bodyPr spcFirstLastPara="1" wrap="square" lIns="18699" tIns="18699" rIns="12461" bIns="18699" anchor="ctr" anchorCtr="0">
            <a:noAutofit/>
          </a:bodyPr>
          <a:lstStyle/>
          <a:p>
            <a:pPr algn="ctr" defTabSz="623407">
              <a:buClr>
                <a:srgbClr val="000000"/>
              </a:buClr>
              <a:defRPr/>
            </a:pPr>
            <a:r>
              <a:rPr lang="en-US" sz="750" b="1" kern="0" dirty="0">
                <a:solidFill>
                  <a:schemeClr val="bg1"/>
                </a:solidFill>
                <a:cs typeface="Calibri" panose="020F0502020204030204" pitchFamily="34" charset="0"/>
                <a:sym typeface="Arial"/>
              </a:rPr>
              <a:t>Upgrade</a:t>
            </a:r>
            <a:endParaRPr lang="en-US" sz="750" b="1" kern="0" dirty="0">
              <a:solidFill>
                <a:schemeClr val="bg1"/>
              </a:solidFill>
              <a:ea typeface="Arial"/>
              <a:cs typeface="Calibri" panose="020F0502020204030204" pitchFamily="34" charset="0"/>
              <a:sym typeface="Arial"/>
              <a:hlinkClick r:id="rId6" action="ppaction://hlinksldjump">
                <a:extLst>
                  <a:ext uri="{A12FA001-AC4F-418D-AE19-62706E023703}">
                    <ahyp:hlinkClr xmlns:ahyp="http://schemas.microsoft.com/office/drawing/2018/hyperlinkcolor" val="tx"/>
                  </a:ext>
                </a:extLst>
              </a:hlinkClick>
            </a:endParaRPr>
          </a:p>
        </p:txBody>
      </p:sp>
      <p:sp>
        <p:nvSpPr>
          <p:cNvPr id="7" name="Google Shape;1481;p39">
            <a:hlinkClick r:id="" action="ppaction://noaction"/>
            <a:extLst>
              <a:ext uri="{FF2B5EF4-FFF2-40B4-BE49-F238E27FC236}">
                <a16:creationId xmlns:a16="http://schemas.microsoft.com/office/drawing/2014/main" id="{0F95617A-1F8D-E5B8-6E7C-47D176035B26}"/>
              </a:ext>
            </a:extLst>
          </p:cNvPr>
          <p:cNvSpPr/>
          <p:nvPr/>
        </p:nvSpPr>
        <p:spPr>
          <a:xfrm>
            <a:off x="9838824" y="4113020"/>
            <a:ext cx="1005903" cy="311727"/>
          </a:xfrm>
          <a:prstGeom prst="flowChartProcess">
            <a:avLst/>
          </a:prstGeom>
          <a:solidFill>
            <a:schemeClr val="accent2">
              <a:lumMod val="75000"/>
            </a:schemeClr>
          </a:solidFill>
          <a:ln w="12700" cap="flat" cmpd="sng">
            <a:noFill/>
            <a:prstDash val="sysDash"/>
            <a:round/>
            <a:headEnd type="none" w="sm" len="sm"/>
            <a:tailEnd type="none" w="sm" len="sm"/>
          </a:ln>
        </p:spPr>
        <p:txBody>
          <a:bodyPr spcFirstLastPara="1" wrap="square" lIns="18699" tIns="18699" rIns="12461" bIns="18699" anchor="ctr" anchorCtr="0">
            <a:noAutofit/>
          </a:bodyPr>
          <a:lstStyle/>
          <a:p>
            <a:pPr algn="ctr" defTabSz="623407">
              <a:buClr>
                <a:srgbClr val="000000"/>
              </a:buClr>
              <a:defRPr/>
            </a:pPr>
            <a:r>
              <a:rPr lang="en-US" sz="750" b="1" kern="0" dirty="0">
                <a:solidFill>
                  <a:schemeClr val="bg1"/>
                </a:solidFill>
                <a:cs typeface="Calibri" panose="020F0502020204030204" pitchFamily="34" charset="0"/>
                <a:sym typeface="Arial"/>
              </a:rPr>
              <a:t>Renewal + New Product / Bundle</a:t>
            </a:r>
          </a:p>
        </p:txBody>
      </p:sp>
      <p:sp>
        <p:nvSpPr>
          <p:cNvPr id="9" name="TextBox 8">
            <a:extLst>
              <a:ext uri="{FF2B5EF4-FFF2-40B4-BE49-F238E27FC236}">
                <a16:creationId xmlns:a16="http://schemas.microsoft.com/office/drawing/2014/main" id="{6F007DC3-7747-1333-53C2-BE4CBEA48C16}"/>
              </a:ext>
            </a:extLst>
          </p:cNvPr>
          <p:cNvSpPr txBox="1"/>
          <p:nvPr/>
        </p:nvSpPr>
        <p:spPr>
          <a:xfrm>
            <a:off x="567447" y="2456824"/>
            <a:ext cx="4494179" cy="646331"/>
          </a:xfrm>
          <a:prstGeom prst="rect">
            <a:avLst/>
          </a:prstGeom>
          <a:noFill/>
        </p:spPr>
        <p:txBody>
          <a:bodyPr wrap="square">
            <a:spAutoFit/>
          </a:bodyPr>
          <a:lstStyle/>
          <a:p>
            <a:pPr marL="0" indent="0" defTabSz="623407">
              <a:spcBef>
                <a:spcPts val="0"/>
              </a:spcBef>
              <a:buSzTx/>
              <a:buNone/>
              <a:defRPr/>
            </a:pPr>
            <a:r>
              <a:rPr lang="en-US" sz="1200" dirty="0"/>
              <a:t>Each play should provide a detailed outline of the objectives, best practices, great vs. good outcomes, questions to ask, what to listen for, and tips &amp; tricks for executing. </a:t>
            </a:r>
          </a:p>
        </p:txBody>
      </p:sp>
    </p:spTree>
    <p:extLst>
      <p:ext uri="{BB962C8B-B14F-4D97-AF65-F5344CB8AC3E}">
        <p14:creationId xmlns:p14="http://schemas.microsoft.com/office/powerpoint/2010/main" val="565268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E0513F4B-4404-2029-FC18-83DDF58BD8A2}"/>
              </a:ext>
            </a:extLst>
          </p:cNvPr>
          <p:cNvSpPr>
            <a:spLocks noGrp="1"/>
          </p:cNvSpPr>
          <p:nvPr>
            <p:ph type="title"/>
          </p:nvPr>
        </p:nvSpPr>
        <p:spPr/>
        <p:txBody>
          <a:bodyPr>
            <a:normAutofit/>
          </a:bodyPr>
          <a:lstStyle/>
          <a:p>
            <a:r>
              <a:rPr lang="en-US" dirty="0"/>
              <a:t>Example Scenario: Migration</a:t>
            </a:r>
          </a:p>
        </p:txBody>
      </p:sp>
      <p:graphicFrame>
        <p:nvGraphicFramePr>
          <p:cNvPr id="9" name="Table 48">
            <a:extLst>
              <a:ext uri="{FF2B5EF4-FFF2-40B4-BE49-F238E27FC236}">
                <a16:creationId xmlns:a16="http://schemas.microsoft.com/office/drawing/2014/main" id="{D9904200-D70E-B63A-EB16-685C20467D65}"/>
              </a:ext>
            </a:extLst>
          </p:cNvPr>
          <p:cNvGraphicFramePr>
            <a:graphicFrameLocks noGrp="1"/>
          </p:cNvGraphicFramePr>
          <p:nvPr>
            <p:extLst>
              <p:ext uri="{D42A27DB-BD31-4B8C-83A1-F6EECF244321}">
                <p14:modId xmlns:p14="http://schemas.microsoft.com/office/powerpoint/2010/main" val="4126112715"/>
              </p:ext>
            </p:extLst>
          </p:nvPr>
        </p:nvGraphicFramePr>
        <p:xfrm>
          <a:off x="609600" y="2211017"/>
          <a:ext cx="3877983" cy="3798569"/>
        </p:xfrm>
        <a:graphic>
          <a:graphicData uri="http://schemas.openxmlformats.org/drawingml/2006/table">
            <a:tbl>
              <a:tblPr firstRow="1" bandRow="1">
                <a:tableStyleId>{5C22544A-7EE6-4342-B048-85BDC9FD1C3A}</a:tableStyleId>
              </a:tblPr>
              <a:tblGrid>
                <a:gridCol w="306209">
                  <a:extLst>
                    <a:ext uri="{9D8B030D-6E8A-4147-A177-3AD203B41FA5}">
                      <a16:colId xmlns:a16="http://schemas.microsoft.com/office/drawing/2014/main" val="957664588"/>
                    </a:ext>
                  </a:extLst>
                </a:gridCol>
                <a:gridCol w="3571774">
                  <a:extLst>
                    <a:ext uri="{9D8B030D-6E8A-4147-A177-3AD203B41FA5}">
                      <a16:colId xmlns:a16="http://schemas.microsoft.com/office/drawing/2014/main" val="1726155614"/>
                    </a:ext>
                  </a:extLst>
                </a:gridCol>
              </a:tblGrid>
              <a:tr h="228600">
                <a:tc>
                  <a:txBody>
                    <a:bodyPr/>
                    <a:lstStyle/>
                    <a:p>
                      <a:endParaRPr lang="en-US" sz="600" dirty="0">
                        <a:latin typeface="+mj-lt"/>
                      </a:endParaRPr>
                    </a:p>
                  </a:txBody>
                  <a:tcPr marL="62345" marR="62345" marT="31173" marB="31173">
                    <a:noFill/>
                  </a:tcPr>
                </a:tc>
                <a:tc>
                  <a:txBody>
                    <a:bodyPr/>
                    <a:lstStyle/>
                    <a:p>
                      <a:pPr algn="ctr"/>
                      <a:r>
                        <a:rPr lang="en-US" sz="1100" b="1" dirty="0">
                          <a:latin typeface="+mj-lt"/>
                        </a:rPr>
                        <a:t>Details</a:t>
                      </a:r>
                    </a:p>
                  </a:txBody>
                  <a:tcPr marL="62345" marR="62345" marT="31173" marB="31173">
                    <a:lnB w="12700" cap="flat" cmpd="sng" algn="ctr">
                      <a:solidFill>
                        <a:schemeClr val="bg2"/>
                      </a:solidFill>
                      <a:prstDash val="solid"/>
                      <a:round/>
                      <a:headEnd type="none" w="med" len="med"/>
                      <a:tailEnd type="none" w="med" len="med"/>
                    </a:lnB>
                    <a:solidFill>
                      <a:schemeClr val="accent2"/>
                    </a:solidFill>
                  </a:tcPr>
                </a:tc>
                <a:extLst>
                  <a:ext uri="{0D108BD9-81ED-4DB2-BD59-A6C34878D82A}">
                    <a16:rowId xmlns:a16="http://schemas.microsoft.com/office/drawing/2014/main" val="3993509490"/>
                  </a:ext>
                </a:extLst>
              </a:tr>
              <a:tr h="1610591">
                <a:tc>
                  <a:txBody>
                    <a:bodyPr/>
                    <a:lstStyle/>
                    <a:p>
                      <a:pPr algn="ctr"/>
                      <a:r>
                        <a:rPr lang="en-US" sz="800" dirty="0">
                          <a:solidFill>
                            <a:schemeClr val="bg1"/>
                          </a:solidFill>
                          <a:latin typeface="+mn-lt"/>
                        </a:rPr>
                        <a:t>Situation</a:t>
                      </a:r>
                    </a:p>
                  </a:txBody>
                  <a:tcPr marL="62345" marR="62345" marT="31173" marB="31173" vert="vert270" anchor="ctr">
                    <a:lnR w="12700" cap="flat" cmpd="sng" algn="ctr">
                      <a:solidFill>
                        <a:schemeClr val="bg2"/>
                      </a:solidFill>
                      <a:prstDash val="solid"/>
                      <a:round/>
                      <a:headEnd type="none" w="med" len="med"/>
                      <a:tailEnd type="none" w="med" len="med"/>
                    </a:lnR>
                    <a:solidFill>
                      <a:schemeClr val="accent3"/>
                    </a:solidFill>
                  </a:tcPr>
                </a:tc>
                <a:tc>
                  <a:txBody>
                    <a:bodyPr/>
                    <a:lstStyle/>
                    <a:p>
                      <a:pPr marL="0" marR="0" lvl="0" indent="0" algn="l" defTabSz="457146" rtl="0" eaLnBrk="1" fontAlgn="auto" latinLnBrk="0" hangingPunct="1">
                        <a:lnSpc>
                          <a:spcPct val="100000"/>
                        </a:lnSpc>
                        <a:spcBef>
                          <a:spcPts val="0"/>
                        </a:spcBef>
                        <a:spcAft>
                          <a:spcPts val="600"/>
                        </a:spcAft>
                        <a:buClrTx/>
                        <a:buSzTx/>
                        <a:buFontTx/>
                        <a:buNone/>
                        <a:tabLst/>
                        <a:defRPr/>
                      </a:pPr>
                      <a:r>
                        <a:rPr lang="en-US" sz="1000" b="0" kern="1200" dirty="0">
                          <a:solidFill>
                            <a:schemeClr val="tx1"/>
                          </a:solidFill>
                          <a:latin typeface="+mn-lt"/>
                          <a:ea typeface="+mn-ea"/>
                          <a:cs typeface="Calibri" panose="020F0502020204030204" pitchFamily="34" charset="0"/>
                        </a:rPr>
                        <a:t>Customer is currently on a legacy product and there is an opportunity for them to be migrated to a newer version of the product. This requires a “rip &amp; replace” of the current contract. If the customer has a historical or outside price reference point, the new list price for products or services may be challenged. Additionally, the customer may leverage existing business to negotiate higher discounts.</a:t>
                      </a:r>
                    </a:p>
                    <a:p>
                      <a:pPr marL="0" marR="0" lvl="0" indent="0" algn="l" defTabSz="457146" rtl="0" eaLnBrk="1" fontAlgn="auto" latinLnBrk="0" hangingPunct="1">
                        <a:lnSpc>
                          <a:spcPct val="100000"/>
                        </a:lnSpc>
                        <a:spcBef>
                          <a:spcPts val="0"/>
                        </a:spcBef>
                        <a:spcAft>
                          <a:spcPts val="600"/>
                        </a:spcAft>
                        <a:buClrTx/>
                        <a:buSzTx/>
                        <a:buFontTx/>
                        <a:buNone/>
                        <a:tabLst/>
                        <a:defRPr/>
                      </a:pPr>
                      <a:r>
                        <a:rPr lang="en-US" sz="1000" b="0" kern="1200" dirty="0">
                          <a:solidFill>
                            <a:schemeClr val="tx1"/>
                          </a:solidFill>
                          <a:latin typeface="+mn-lt"/>
                          <a:ea typeface="+mn-ea"/>
                          <a:cs typeface="Calibri" panose="020F0502020204030204" pitchFamily="34" charset="0"/>
                        </a:rPr>
                        <a:t>The Account Executive is presenting the migration solution to the customer. </a:t>
                      </a:r>
                    </a:p>
                  </a:txBody>
                  <a:tcPr marL="62345" marR="62345" marT="31173" marB="31173"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bg1"/>
                    </a:solidFill>
                  </a:tcPr>
                </a:tc>
                <a:extLst>
                  <a:ext uri="{0D108BD9-81ED-4DB2-BD59-A6C34878D82A}">
                    <a16:rowId xmlns:a16="http://schemas.microsoft.com/office/drawing/2014/main" val="2805660509"/>
                  </a:ext>
                </a:extLst>
              </a:tr>
              <a:tr h="743554">
                <a:tc>
                  <a:txBody>
                    <a:bodyPr/>
                    <a:lstStyle/>
                    <a:p>
                      <a:pPr algn="ctr"/>
                      <a:r>
                        <a:rPr lang="en-US" sz="800">
                          <a:solidFill>
                            <a:schemeClr val="bg1"/>
                          </a:solidFill>
                          <a:latin typeface="+mn-lt"/>
                        </a:rPr>
                        <a:t>Key Activities</a:t>
                      </a:r>
                    </a:p>
                  </a:txBody>
                  <a:tcPr marL="62345" marR="62345" marT="31173" marB="31173" vert="vert270" anchor="ctr">
                    <a:lnR w="12700" cap="flat" cmpd="sng" algn="ctr">
                      <a:solidFill>
                        <a:schemeClr val="bg2"/>
                      </a:solidFill>
                      <a:prstDash val="solid"/>
                      <a:round/>
                      <a:headEnd type="none" w="med" len="med"/>
                      <a:tailEnd type="none" w="med" len="med"/>
                    </a:lnR>
                    <a:solidFill>
                      <a:schemeClr val="accent3"/>
                    </a:solidFill>
                  </a:tcPr>
                </a:tc>
                <a:tc>
                  <a:txBody>
                    <a:bodyPr/>
                    <a:lstStyle/>
                    <a:p>
                      <a:pPr marL="0" marR="0" lvl="0" indent="0" algn="l" defTabSz="77724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000" b="0" i="0" u="none" strike="noStrike" kern="1200" cap="none" spc="0" normalizeH="0" baseline="0" noProof="0" dirty="0">
                          <a:ln>
                            <a:noFill/>
                          </a:ln>
                          <a:solidFill>
                            <a:schemeClr val="tx1"/>
                          </a:solidFill>
                          <a:effectLst/>
                          <a:uLnTx/>
                          <a:uFillTx/>
                          <a:latin typeface="+mn-lt"/>
                          <a:ea typeface="+mn-ea"/>
                          <a:cs typeface="Calibri" panose="020F0502020204030204" pitchFamily="34" charset="0"/>
                          <a:sym typeface="Avenir"/>
                        </a:rPr>
                        <a:t>Prepare price difference from the legacy solution to the new solution, solution differences and benefits, and your organization’s commitment to their success</a:t>
                      </a:r>
                    </a:p>
                  </a:txBody>
                  <a:tcPr marL="62345" marR="62345" marT="31173" marB="31173"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bg1"/>
                    </a:solidFill>
                  </a:tcPr>
                </a:tc>
                <a:extLst>
                  <a:ext uri="{0D108BD9-81ED-4DB2-BD59-A6C34878D82A}">
                    <a16:rowId xmlns:a16="http://schemas.microsoft.com/office/drawing/2014/main" val="2386136917"/>
                  </a:ext>
                </a:extLst>
              </a:tr>
              <a:tr h="626021">
                <a:tc>
                  <a:txBody>
                    <a:bodyPr/>
                    <a:lstStyle/>
                    <a:p>
                      <a:pPr algn="ctr"/>
                      <a:r>
                        <a:rPr lang="en-US" sz="800">
                          <a:solidFill>
                            <a:schemeClr val="bg1"/>
                          </a:solidFill>
                          <a:latin typeface="+mn-lt"/>
                        </a:rPr>
                        <a:t>Outcomes</a:t>
                      </a:r>
                    </a:p>
                  </a:txBody>
                  <a:tcPr marL="62345" marR="62345" marT="31173" marB="31173" vert="vert270" anchor="ctr">
                    <a:lnR w="12700" cap="flat" cmpd="sng" algn="ctr">
                      <a:solidFill>
                        <a:schemeClr val="bg2"/>
                      </a:solidFill>
                      <a:prstDash val="solid"/>
                      <a:round/>
                      <a:headEnd type="none" w="med" len="med"/>
                      <a:tailEnd type="none" w="med" len="med"/>
                    </a:lnR>
                    <a:solidFill>
                      <a:schemeClr val="accent3"/>
                    </a:solidFill>
                  </a:tcPr>
                </a:tc>
                <a:tc>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lang="en-US" sz="1000" b="1" kern="1200" dirty="0">
                          <a:solidFill>
                            <a:schemeClr val="tx1"/>
                          </a:solidFill>
                          <a:latin typeface="+mn-lt"/>
                          <a:ea typeface="+mn-ea"/>
                          <a:cs typeface="Calibri" panose="020F0502020204030204" pitchFamily="34" charset="0"/>
                          <a:sym typeface="Avenir"/>
                        </a:rPr>
                        <a:t>Ideal: </a:t>
                      </a:r>
                      <a:r>
                        <a:rPr lang="en-US" sz="1000" b="0" kern="1200" dirty="0">
                          <a:solidFill>
                            <a:schemeClr val="tx1"/>
                          </a:solidFill>
                          <a:latin typeface="+mn-lt"/>
                          <a:ea typeface="+mn-ea"/>
                          <a:cs typeface="Calibri" panose="020F0502020204030204" pitchFamily="34" charset="0"/>
                          <a:sym typeface="Avenir"/>
                        </a:rPr>
                        <a:t>Sales demonstrates value of migration and what the customer will receive with the product vs. the legacy product</a:t>
                      </a:r>
                    </a:p>
                  </a:txBody>
                  <a:tcPr marL="62345" marR="62345" marT="31173" marB="31173"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bg1"/>
                    </a:solidFill>
                  </a:tcPr>
                </a:tc>
                <a:extLst>
                  <a:ext uri="{0D108BD9-81ED-4DB2-BD59-A6C34878D82A}">
                    <a16:rowId xmlns:a16="http://schemas.microsoft.com/office/drawing/2014/main" val="980607847"/>
                  </a:ext>
                </a:extLst>
              </a:tr>
              <a:tr h="588417">
                <a:tc>
                  <a:txBody>
                    <a:bodyPr/>
                    <a:lstStyle/>
                    <a:p>
                      <a:pPr algn="ctr"/>
                      <a:r>
                        <a:rPr lang="en-US" sz="800" dirty="0">
                          <a:solidFill>
                            <a:schemeClr val="bg1"/>
                          </a:solidFill>
                          <a:latin typeface="+mn-lt"/>
                        </a:rPr>
                        <a:t>Objections</a:t>
                      </a:r>
                    </a:p>
                  </a:txBody>
                  <a:tcPr marL="62345" marR="62345" marT="31173" marB="31173" vert="vert270" anchor="ctr">
                    <a:lnR w="12700" cap="flat" cmpd="sng" algn="ctr">
                      <a:solidFill>
                        <a:schemeClr val="bg2"/>
                      </a:solidFill>
                      <a:prstDash val="solid"/>
                      <a:round/>
                      <a:headEnd type="none" w="med" len="med"/>
                      <a:tailEnd type="none" w="med" len="med"/>
                    </a:lnR>
                    <a:solidFill>
                      <a:schemeClr val="accent3"/>
                    </a:solidFill>
                  </a:tcPr>
                </a:tc>
                <a:tc>
                  <a:txBody>
                    <a:bodyPr/>
                    <a:lstStyle/>
                    <a:p>
                      <a:pPr marL="0" marR="0" lvl="0" indent="0" algn="l" defTabSz="457146" rtl="0" eaLnBrk="1" fontAlgn="auto" latinLnBrk="0" hangingPunct="1">
                        <a:lnSpc>
                          <a:spcPct val="100000"/>
                        </a:lnSpc>
                        <a:spcBef>
                          <a:spcPts val="0"/>
                        </a:spcBef>
                        <a:spcAft>
                          <a:spcPts val="0"/>
                        </a:spcAft>
                        <a:buClr>
                          <a:srgbClr val="6D6E71"/>
                        </a:buClr>
                        <a:buSzPct val="100000"/>
                        <a:buFont typeface="+mj-lt"/>
                        <a:buNone/>
                        <a:tabLst/>
                        <a:defRPr/>
                      </a:pPr>
                      <a:r>
                        <a:rPr lang="en-US" sz="1000" b="0" kern="1200" dirty="0">
                          <a:solidFill>
                            <a:schemeClr val="tx1"/>
                          </a:solidFill>
                          <a:latin typeface="+mn-lt"/>
                          <a:ea typeface="+mn-ea"/>
                          <a:cs typeface="Calibri" panose="020F0502020204030204" pitchFamily="34" charset="0"/>
                        </a:rPr>
                        <a:t>“This is what we have been using, I don’t want to re-learn a new system and I don’t want to pay more for a product that we are already using. “</a:t>
                      </a:r>
                    </a:p>
                  </a:txBody>
                  <a:tcPr marL="62345" marR="62345" marT="31173" marB="31173"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extLst>
                  <a:ext uri="{0D108BD9-81ED-4DB2-BD59-A6C34878D82A}">
                    <a16:rowId xmlns:a16="http://schemas.microsoft.com/office/drawing/2014/main" val="881473131"/>
                  </a:ext>
                </a:extLst>
              </a:tr>
            </a:tbl>
          </a:graphicData>
        </a:graphic>
      </p:graphicFrame>
      <p:graphicFrame>
        <p:nvGraphicFramePr>
          <p:cNvPr id="10" name="Table 48">
            <a:extLst>
              <a:ext uri="{FF2B5EF4-FFF2-40B4-BE49-F238E27FC236}">
                <a16:creationId xmlns:a16="http://schemas.microsoft.com/office/drawing/2014/main" id="{719E92E4-EFF8-30CD-DF24-5C1085BC2C06}"/>
              </a:ext>
            </a:extLst>
          </p:cNvPr>
          <p:cNvGraphicFramePr>
            <a:graphicFrameLocks noGrp="1"/>
          </p:cNvGraphicFramePr>
          <p:nvPr>
            <p:extLst>
              <p:ext uri="{D42A27DB-BD31-4B8C-83A1-F6EECF244321}">
                <p14:modId xmlns:p14="http://schemas.microsoft.com/office/powerpoint/2010/main" val="1460044368"/>
              </p:ext>
            </p:extLst>
          </p:nvPr>
        </p:nvGraphicFramePr>
        <p:xfrm>
          <a:off x="4792604" y="2217098"/>
          <a:ext cx="3877983" cy="2328297"/>
        </p:xfrm>
        <a:graphic>
          <a:graphicData uri="http://schemas.openxmlformats.org/drawingml/2006/table">
            <a:tbl>
              <a:tblPr firstRow="1" bandRow="1">
                <a:tableStyleId>{5C22544A-7EE6-4342-B048-85BDC9FD1C3A}</a:tableStyleId>
              </a:tblPr>
              <a:tblGrid>
                <a:gridCol w="3550576">
                  <a:extLst>
                    <a:ext uri="{9D8B030D-6E8A-4147-A177-3AD203B41FA5}">
                      <a16:colId xmlns:a16="http://schemas.microsoft.com/office/drawing/2014/main" val="1726155614"/>
                    </a:ext>
                  </a:extLst>
                </a:gridCol>
                <a:gridCol w="327407">
                  <a:extLst>
                    <a:ext uri="{9D8B030D-6E8A-4147-A177-3AD203B41FA5}">
                      <a16:colId xmlns:a16="http://schemas.microsoft.com/office/drawing/2014/main" val="2567929591"/>
                    </a:ext>
                  </a:extLst>
                </a:gridCol>
              </a:tblGrid>
              <a:tr h="236749">
                <a:tc>
                  <a:txBody>
                    <a:bodyPr/>
                    <a:lstStyle/>
                    <a:p>
                      <a:pPr algn="ctr"/>
                      <a:r>
                        <a:rPr lang="en-US" sz="1100" b="1">
                          <a:latin typeface="+mj-lt"/>
                        </a:rPr>
                        <a:t>Plays</a:t>
                      </a:r>
                    </a:p>
                  </a:txBody>
                  <a:tcPr marL="62345" marR="62345" marT="31173" marB="31173">
                    <a:lnL w="19050" cap="flat" cmpd="sng" algn="ctr">
                      <a:noFill/>
                      <a:prstDash val="solid"/>
                      <a:round/>
                      <a:headEnd type="none" w="med" len="med"/>
                      <a:tailEnd type="none" w="med" len="med"/>
                    </a:lnL>
                    <a:lnT w="1905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accent1">
                        <a:lumMod val="60000"/>
                        <a:lumOff val="40000"/>
                      </a:schemeClr>
                    </a:solidFill>
                  </a:tcPr>
                </a:tc>
                <a:tc>
                  <a:txBody>
                    <a:bodyPr/>
                    <a:lstStyle/>
                    <a:p>
                      <a:endParaRPr lang="en-US" sz="600">
                        <a:latin typeface="+mj-lt"/>
                      </a:endParaRPr>
                    </a:p>
                  </a:txBody>
                  <a:tcPr marL="62345" marR="62345" marT="31173" marB="31173">
                    <a:lnR w="190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3993509490"/>
                  </a:ext>
                </a:extLst>
              </a:tr>
              <a:tr h="637035">
                <a:tc>
                  <a:txBody>
                    <a:bodyPr/>
                    <a:lstStyle/>
                    <a:p>
                      <a:pPr marL="228600" marR="0" lvl="0" indent="-228600" algn="l" defTabSz="457146" rtl="0" eaLnBrk="1" fontAlgn="ctr" latinLnBrk="0" hangingPunct="1">
                        <a:lnSpc>
                          <a:spcPct val="100000"/>
                        </a:lnSpc>
                        <a:spcBef>
                          <a:spcPts val="200"/>
                        </a:spcBef>
                        <a:spcAft>
                          <a:spcPts val="0"/>
                        </a:spcAft>
                        <a:buClrTx/>
                        <a:buSzTx/>
                        <a:buFont typeface="+mj-lt"/>
                        <a:buAutoNum type="arabicPeriod"/>
                        <a:tabLst/>
                        <a:defRPr/>
                      </a:pPr>
                      <a:r>
                        <a:rPr kumimoji="0" lang="en-US" sz="1050" b="0" i="0" u="sng" strike="noStrike" kern="1200" cap="none" spc="0" normalizeH="0" baseline="0" dirty="0">
                          <a:ln>
                            <a:noFill/>
                          </a:ln>
                          <a:solidFill>
                            <a:schemeClr val="tx1"/>
                          </a:solidFill>
                          <a:effectLst/>
                          <a:uLnTx/>
                          <a:uFillTx/>
                          <a:latin typeface="+mj-lt"/>
                          <a:ea typeface="+mn-ea"/>
                          <a:cs typeface="Calibri" panose="020F0502020204030204" pitchFamily="34" charset="0"/>
                        </a:rPr>
                        <a:t>Business Justification</a:t>
                      </a:r>
                    </a:p>
                    <a:p>
                      <a:pPr marL="228600" marR="0" lvl="1" indent="0" algn="l" defTabSz="457146" rtl="0" eaLnBrk="1" fontAlgn="ctr" latinLnBrk="0" hangingPunct="1">
                        <a:lnSpc>
                          <a:spcPct val="100000"/>
                        </a:lnSpc>
                        <a:spcBef>
                          <a:spcPts val="200"/>
                        </a:spcBef>
                        <a:spcAft>
                          <a:spcPts val="0"/>
                        </a:spcAft>
                        <a:buClrTx/>
                        <a:buSzTx/>
                        <a:buFont typeface="Arial" panose="020B0604020202020204" pitchFamily="34" charset="0"/>
                        <a:buNone/>
                        <a:tabLst/>
                        <a:defRPr/>
                      </a:pPr>
                      <a:r>
                        <a:rPr kumimoji="0" lang="en-US" sz="800" b="0" i="1" u="none" strike="noStrike" kern="1200" cap="none" spc="0" normalizeH="0" baseline="0" noProof="0" dirty="0">
                          <a:ln>
                            <a:noFill/>
                          </a:ln>
                          <a:solidFill>
                            <a:schemeClr val="tx1"/>
                          </a:solidFill>
                          <a:effectLst/>
                          <a:uLnTx/>
                          <a:uFillTx/>
                          <a:latin typeface="+mj-lt"/>
                          <a:ea typeface="+mn-ea"/>
                          <a:cs typeface="Calibri" panose="020F0502020204030204" pitchFamily="34" charset="0"/>
                        </a:rPr>
                        <a:t>Overcome price objections through value creation </a:t>
                      </a:r>
                    </a:p>
                    <a:p>
                      <a:pPr marL="228600" marR="0" lvl="0" indent="-228600" algn="l" defTabSz="457146" rtl="0" eaLnBrk="1" fontAlgn="ctr" latinLnBrk="0" hangingPunct="1">
                        <a:lnSpc>
                          <a:spcPct val="100000"/>
                        </a:lnSpc>
                        <a:spcBef>
                          <a:spcPts val="200"/>
                        </a:spcBef>
                        <a:spcAft>
                          <a:spcPts val="0"/>
                        </a:spcAft>
                        <a:buClrTx/>
                        <a:buSzTx/>
                        <a:buFont typeface="+mj-lt"/>
                        <a:buAutoNum type="arabicPeriod"/>
                        <a:tabLst/>
                        <a:defRPr/>
                      </a:pPr>
                      <a:r>
                        <a:rPr kumimoji="0" lang="en-US" sz="1050" b="0" i="0" u="sng" strike="noStrike" kern="1200" cap="none" spc="0" normalizeH="0" baseline="0" dirty="0">
                          <a:ln>
                            <a:noFill/>
                          </a:ln>
                          <a:solidFill>
                            <a:schemeClr val="tx1"/>
                          </a:solidFill>
                          <a:effectLst/>
                          <a:uLnTx/>
                          <a:uFillTx/>
                          <a:latin typeface="+mj-lt"/>
                          <a:ea typeface="+mn-ea"/>
                          <a:cs typeface="Calibri" panose="020F0502020204030204" pitchFamily="34" charset="0"/>
                        </a:rPr>
                        <a:t>The Go Around</a:t>
                      </a:r>
                    </a:p>
                    <a:p>
                      <a:pPr marL="228600" marR="0" lvl="1" indent="0" algn="l" defTabSz="457146" rtl="0" eaLnBrk="1" fontAlgn="ctr" latinLnBrk="0" hangingPunct="1">
                        <a:lnSpc>
                          <a:spcPct val="100000"/>
                        </a:lnSpc>
                        <a:spcBef>
                          <a:spcPts val="200"/>
                        </a:spcBef>
                        <a:spcAft>
                          <a:spcPts val="0"/>
                        </a:spcAft>
                        <a:buClrTx/>
                        <a:buSzTx/>
                        <a:buFont typeface="Arial" panose="020B0604020202020204" pitchFamily="34" charset="0"/>
                        <a:buNone/>
                        <a:tabLst/>
                        <a:defRPr/>
                      </a:pPr>
                      <a:r>
                        <a:rPr kumimoji="0" lang="en-US" sz="800" b="0" i="1" u="none" strike="noStrike" kern="1200" cap="none" spc="0" normalizeH="0" baseline="0" noProof="0" dirty="0">
                          <a:ln>
                            <a:noFill/>
                          </a:ln>
                          <a:solidFill>
                            <a:schemeClr val="tx1"/>
                          </a:solidFill>
                          <a:effectLst/>
                          <a:uLnTx/>
                          <a:uFillTx/>
                          <a:latin typeface="+mj-lt"/>
                          <a:ea typeface="+mn-ea"/>
                          <a:cs typeface="Calibri" panose="020F0502020204030204" pitchFamily="34" charset="0"/>
                        </a:rPr>
                        <a:t> Redirect pricing conversations to the sponsor </a:t>
                      </a:r>
                    </a:p>
                  </a:txBody>
                  <a:tcPr marL="62345" marR="62345" marT="31173" marB="31173">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800">
                          <a:solidFill>
                            <a:schemeClr val="bg1"/>
                          </a:solidFill>
                          <a:latin typeface="+mj-lt"/>
                        </a:rPr>
                        <a:t>Always On</a:t>
                      </a:r>
                    </a:p>
                  </a:txBody>
                  <a:tcPr marL="62345" marR="62345" marT="31173" marB="31173" vert="vert270" anchor="ctr">
                    <a:lnL w="12700" cap="flat" cmpd="sng" algn="ctr">
                      <a:solidFill>
                        <a:schemeClr val="bg2"/>
                      </a:solidFill>
                      <a:prstDash val="solid"/>
                      <a:round/>
                      <a:headEnd type="none" w="med" len="med"/>
                      <a:tailEnd type="none" w="med" len="med"/>
                    </a:lnL>
                    <a:lnR w="190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extLst>
                  <a:ext uri="{0D108BD9-81ED-4DB2-BD59-A6C34878D82A}">
                    <a16:rowId xmlns:a16="http://schemas.microsoft.com/office/drawing/2014/main" val="2805660509"/>
                  </a:ext>
                </a:extLst>
              </a:tr>
              <a:tr h="1389122">
                <a:tc>
                  <a:txBody>
                    <a:bodyPr/>
                    <a:lstStyle/>
                    <a:p>
                      <a:pPr marL="228600" marR="0" lvl="0" indent="-228600" algn="l" defTabSz="457146" rtl="0" eaLnBrk="1" fontAlgn="ctr" latinLnBrk="0" hangingPunct="1">
                        <a:lnSpc>
                          <a:spcPct val="100000"/>
                        </a:lnSpc>
                        <a:spcBef>
                          <a:spcPts val="200"/>
                        </a:spcBef>
                        <a:spcAft>
                          <a:spcPts val="0"/>
                        </a:spcAft>
                        <a:buClrTx/>
                        <a:buSzTx/>
                        <a:buFont typeface="+mj-lt"/>
                        <a:buAutoNum type="arabicPeriod" startAt="3"/>
                        <a:tabLst/>
                        <a:defRPr/>
                      </a:pPr>
                      <a:r>
                        <a:rPr kumimoji="0" lang="en-US" sz="1050" b="0" i="0" u="sng" strike="noStrike" kern="1200" cap="none" spc="0" normalizeH="0" baseline="0" dirty="0">
                          <a:ln>
                            <a:noFill/>
                          </a:ln>
                          <a:solidFill>
                            <a:schemeClr val="tx1"/>
                          </a:solidFill>
                          <a:effectLst/>
                          <a:uLnTx/>
                          <a:uFillTx/>
                          <a:latin typeface="+mj-lt"/>
                          <a:ea typeface="+mn-ea"/>
                          <a:cs typeface="Calibri" panose="020F0502020204030204" pitchFamily="34" charset="0"/>
                        </a:rPr>
                        <a:t>Subscription price vs. One-time price</a:t>
                      </a:r>
                    </a:p>
                    <a:p>
                      <a:pPr marL="228600" marR="0" lvl="1" indent="0" algn="l" defTabSz="457146" rtl="0" eaLnBrk="1" fontAlgn="ctr" latinLnBrk="0" hangingPunct="1">
                        <a:lnSpc>
                          <a:spcPct val="100000"/>
                        </a:lnSpc>
                        <a:spcBef>
                          <a:spcPts val="200"/>
                        </a:spcBef>
                        <a:spcAft>
                          <a:spcPts val="0"/>
                        </a:spcAft>
                        <a:buClrTx/>
                        <a:buSzTx/>
                        <a:buFont typeface="Arial" panose="020B0604020202020204" pitchFamily="34" charset="0"/>
                        <a:buNone/>
                        <a:tabLst/>
                        <a:defRPr/>
                      </a:pPr>
                      <a:r>
                        <a:rPr kumimoji="0" lang="en-US" sz="800" b="0" i="1" u="none" strike="noStrike" kern="1200" cap="none" spc="0" normalizeH="0" baseline="0" noProof="0" dirty="0">
                          <a:ln>
                            <a:noFill/>
                          </a:ln>
                          <a:solidFill>
                            <a:schemeClr val="tx1"/>
                          </a:solidFill>
                          <a:effectLst/>
                          <a:uLnTx/>
                          <a:uFillTx/>
                          <a:latin typeface="+mj-lt"/>
                          <a:ea typeface="+mn-ea"/>
                          <a:cs typeface="Calibri" panose="020F0502020204030204" pitchFamily="34" charset="0"/>
                        </a:rPr>
                        <a:t>Discount one-time against recurring revenue </a:t>
                      </a:r>
                    </a:p>
                    <a:p>
                      <a:pPr marL="228600" marR="0" lvl="0" indent="-228600" algn="l" defTabSz="457146" rtl="0" eaLnBrk="1" fontAlgn="ctr" latinLnBrk="0" hangingPunct="1">
                        <a:lnSpc>
                          <a:spcPct val="100000"/>
                        </a:lnSpc>
                        <a:spcBef>
                          <a:spcPts val="200"/>
                        </a:spcBef>
                        <a:spcAft>
                          <a:spcPts val="0"/>
                        </a:spcAft>
                        <a:buClrTx/>
                        <a:buSzTx/>
                        <a:buFont typeface="+mj-lt"/>
                        <a:buAutoNum type="arabicPeriod" startAt="4"/>
                        <a:tabLst/>
                        <a:defRPr/>
                      </a:pPr>
                      <a:r>
                        <a:rPr kumimoji="0" lang="en-US" sz="1050" b="0" i="0" u="sng" strike="noStrike" kern="1200" cap="none" spc="0" normalizeH="0" baseline="0" dirty="0">
                          <a:ln>
                            <a:noFill/>
                          </a:ln>
                          <a:solidFill>
                            <a:schemeClr val="tx1"/>
                          </a:solidFill>
                          <a:effectLst/>
                          <a:uLnTx/>
                          <a:uFillTx/>
                          <a:latin typeface="+mj-lt"/>
                          <a:ea typeface="+mn-ea"/>
                          <a:cs typeface="Calibri" panose="020F0502020204030204" pitchFamily="34" charset="0"/>
                        </a:rPr>
                        <a:t>“Bear Hug”</a:t>
                      </a:r>
                    </a:p>
                    <a:p>
                      <a:pPr marL="228600" marR="0" lvl="1" indent="0" algn="l" defTabSz="457146" rtl="0" eaLnBrk="1" fontAlgn="ctr" latinLnBrk="0" hangingPunct="1">
                        <a:lnSpc>
                          <a:spcPct val="100000"/>
                        </a:lnSpc>
                        <a:spcBef>
                          <a:spcPts val="200"/>
                        </a:spcBef>
                        <a:spcAft>
                          <a:spcPts val="0"/>
                        </a:spcAft>
                        <a:buClrTx/>
                        <a:buSzTx/>
                        <a:buFont typeface="Arial" panose="020B0604020202020204" pitchFamily="34" charset="0"/>
                        <a:buNone/>
                        <a:tabLst/>
                        <a:defRPr/>
                      </a:pPr>
                      <a:r>
                        <a:rPr kumimoji="0" lang="en-US" sz="800" b="0" i="1" u="none" strike="noStrike" kern="1200" cap="none" spc="0" normalizeH="0" baseline="0" noProof="0" dirty="0">
                          <a:ln>
                            <a:noFill/>
                          </a:ln>
                          <a:solidFill>
                            <a:schemeClr val="tx1"/>
                          </a:solidFill>
                          <a:effectLst/>
                          <a:uLnTx/>
                          <a:uFillTx/>
                          <a:latin typeface="+mj-lt"/>
                          <a:ea typeface="+mn-ea"/>
                          <a:cs typeface="Calibri" panose="020F0502020204030204" pitchFamily="34" charset="0"/>
                        </a:rPr>
                        <a:t>Overcome service objection with high touch service solution</a:t>
                      </a:r>
                    </a:p>
                    <a:p>
                      <a:pPr marL="228600" marR="0" lvl="0" indent="-228600" algn="l" defTabSz="457146" rtl="0" eaLnBrk="1" fontAlgn="ctr" latinLnBrk="0" hangingPunct="1">
                        <a:lnSpc>
                          <a:spcPct val="100000"/>
                        </a:lnSpc>
                        <a:spcBef>
                          <a:spcPts val="200"/>
                        </a:spcBef>
                        <a:spcAft>
                          <a:spcPts val="0"/>
                        </a:spcAft>
                        <a:buClrTx/>
                        <a:buSzTx/>
                        <a:buFont typeface="+mj-lt"/>
                        <a:buAutoNum type="arabicPeriod" startAt="4"/>
                        <a:tabLst/>
                        <a:defRPr/>
                      </a:pPr>
                      <a:r>
                        <a:rPr kumimoji="0" lang="en-US" sz="1050" b="0" i="0" u="sng" strike="noStrike" kern="1200" cap="none" spc="0" normalizeH="0" baseline="0" dirty="0">
                          <a:ln>
                            <a:noFill/>
                          </a:ln>
                          <a:solidFill>
                            <a:schemeClr val="tx1"/>
                          </a:solidFill>
                          <a:effectLst/>
                          <a:uLnTx/>
                          <a:uFillTx/>
                          <a:latin typeface="+mj-lt"/>
                          <a:ea typeface="+mn-ea"/>
                          <a:cs typeface="Calibri" panose="020F0502020204030204" pitchFamily="34" charset="0"/>
                        </a:rPr>
                        <a:t>Bundling to Reset Pricing</a:t>
                      </a:r>
                    </a:p>
                    <a:p>
                      <a:pPr marL="228600" marR="0" lvl="1" indent="0" algn="l" defTabSz="457146" rtl="0" eaLnBrk="1" fontAlgn="ctr" latinLnBrk="0" hangingPunct="1">
                        <a:lnSpc>
                          <a:spcPct val="100000"/>
                        </a:lnSpc>
                        <a:spcBef>
                          <a:spcPts val="200"/>
                        </a:spcBef>
                        <a:spcAft>
                          <a:spcPts val="0"/>
                        </a:spcAft>
                        <a:buClrTx/>
                        <a:buSzTx/>
                        <a:buFont typeface="Arial" panose="020B0604020202020204" pitchFamily="34" charset="0"/>
                        <a:buNone/>
                        <a:tabLst/>
                        <a:defRPr/>
                      </a:pPr>
                      <a:r>
                        <a:rPr kumimoji="0" lang="en-US" sz="800" b="0" i="1" u="none" strike="noStrike" kern="1200" cap="none" spc="0" normalizeH="0" baseline="0" noProof="0" dirty="0">
                          <a:ln>
                            <a:noFill/>
                          </a:ln>
                          <a:solidFill>
                            <a:schemeClr val="tx1"/>
                          </a:solidFill>
                          <a:effectLst/>
                          <a:uLnTx/>
                          <a:uFillTx/>
                          <a:latin typeface="+mj-lt"/>
                          <a:ea typeface="+mn-ea"/>
                          <a:cs typeface="Calibri" panose="020F0502020204030204" pitchFamily="34" charset="0"/>
                        </a:rPr>
                        <a:t>Use the repackaging of contracts to level set previous discounts</a:t>
                      </a:r>
                    </a:p>
                    <a:p>
                      <a:pPr marL="228600" marR="0" lvl="0" indent="-228600" algn="l" defTabSz="457146" rtl="0" eaLnBrk="1" fontAlgn="ctr" latinLnBrk="0" hangingPunct="1">
                        <a:lnSpc>
                          <a:spcPct val="100000"/>
                        </a:lnSpc>
                        <a:spcBef>
                          <a:spcPts val="200"/>
                        </a:spcBef>
                        <a:spcAft>
                          <a:spcPts val="0"/>
                        </a:spcAft>
                        <a:buClrTx/>
                        <a:buSzTx/>
                        <a:buFont typeface="+mj-lt"/>
                        <a:buAutoNum type="arabicPeriod" startAt="6"/>
                        <a:tabLst/>
                        <a:defRPr/>
                      </a:pPr>
                      <a:r>
                        <a:rPr kumimoji="0" lang="en-US" sz="1050" b="0" i="0" u="sng" strike="noStrike" kern="1200" cap="none" spc="0" normalizeH="0" baseline="0" dirty="0">
                          <a:ln>
                            <a:noFill/>
                          </a:ln>
                          <a:solidFill>
                            <a:schemeClr val="tx1"/>
                          </a:solidFill>
                          <a:effectLst/>
                          <a:uLnTx/>
                          <a:uFillTx/>
                          <a:latin typeface="+mj-lt"/>
                          <a:ea typeface="+mn-ea"/>
                          <a:cs typeface="Calibri" panose="020F0502020204030204" pitchFamily="34" charset="0"/>
                        </a:rPr>
                        <a:t>Innovation Roadmap</a:t>
                      </a:r>
                    </a:p>
                    <a:p>
                      <a:pPr marL="228600" marR="0" lvl="1" indent="0" algn="l" defTabSz="457146" rtl="0" eaLnBrk="1" fontAlgn="ctr" latinLnBrk="0" hangingPunct="1">
                        <a:lnSpc>
                          <a:spcPct val="100000"/>
                        </a:lnSpc>
                        <a:spcBef>
                          <a:spcPts val="200"/>
                        </a:spcBef>
                        <a:spcAft>
                          <a:spcPts val="0"/>
                        </a:spcAft>
                        <a:buClrTx/>
                        <a:buSzTx/>
                        <a:buFont typeface="Arial" panose="020B0604020202020204" pitchFamily="34" charset="0"/>
                        <a:buNone/>
                        <a:tabLst/>
                        <a:defRPr/>
                      </a:pPr>
                      <a:r>
                        <a:rPr kumimoji="0" lang="en-US" sz="800" b="0" i="1" u="none" strike="noStrike" kern="1200" cap="none" spc="0" normalizeH="0" baseline="0" noProof="0" dirty="0">
                          <a:ln>
                            <a:noFill/>
                          </a:ln>
                          <a:solidFill>
                            <a:schemeClr val="tx1"/>
                          </a:solidFill>
                          <a:effectLst/>
                          <a:uLnTx/>
                          <a:uFillTx/>
                          <a:latin typeface="+mj-lt"/>
                          <a:ea typeface="+mn-ea"/>
                          <a:cs typeface="Calibri" panose="020F0502020204030204" pitchFamily="34" charset="0"/>
                        </a:rPr>
                        <a:t>Share past/upcoming technology advancements to drive value</a:t>
                      </a:r>
                    </a:p>
                  </a:txBody>
                  <a:tcPr marL="62345" marR="62345" marT="31173" marB="31173">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800" dirty="0">
                          <a:solidFill>
                            <a:schemeClr val="bg1"/>
                          </a:solidFill>
                          <a:latin typeface="+mj-lt"/>
                        </a:rPr>
                        <a:t>Situational</a:t>
                      </a:r>
                    </a:p>
                  </a:txBody>
                  <a:tcPr marL="62345" marR="62345" marT="31173" marB="31173" vert="vert270" anchor="ctr">
                    <a:lnL w="12700" cap="flat" cmpd="sng" algn="ctr">
                      <a:solidFill>
                        <a:schemeClr val="bg2"/>
                      </a:solidFill>
                      <a:prstDash val="solid"/>
                      <a:round/>
                      <a:headEnd type="none" w="med" len="med"/>
                      <a:tailEnd type="none" w="med" len="med"/>
                    </a:lnL>
                    <a:lnR w="1905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extLst>
                  <a:ext uri="{0D108BD9-81ED-4DB2-BD59-A6C34878D82A}">
                    <a16:rowId xmlns:a16="http://schemas.microsoft.com/office/drawing/2014/main" val="980607847"/>
                  </a:ext>
                </a:extLst>
              </a:tr>
            </a:tbl>
          </a:graphicData>
        </a:graphic>
      </p:graphicFrame>
      <p:graphicFrame>
        <p:nvGraphicFramePr>
          <p:cNvPr id="11" name="Table 57">
            <a:extLst>
              <a:ext uri="{FF2B5EF4-FFF2-40B4-BE49-F238E27FC236}">
                <a16:creationId xmlns:a16="http://schemas.microsoft.com/office/drawing/2014/main" id="{9219F3A8-58C7-595E-2C56-9DBEBD99740B}"/>
              </a:ext>
            </a:extLst>
          </p:cNvPr>
          <p:cNvGraphicFramePr>
            <a:graphicFrameLocks noGrp="1"/>
          </p:cNvGraphicFramePr>
          <p:nvPr>
            <p:extLst>
              <p:ext uri="{D42A27DB-BD31-4B8C-83A1-F6EECF244321}">
                <p14:modId xmlns:p14="http://schemas.microsoft.com/office/powerpoint/2010/main" val="3773421167"/>
              </p:ext>
            </p:extLst>
          </p:nvPr>
        </p:nvGraphicFramePr>
        <p:xfrm>
          <a:off x="609599" y="1140903"/>
          <a:ext cx="8060987" cy="813954"/>
        </p:xfrm>
        <a:graphic>
          <a:graphicData uri="http://schemas.openxmlformats.org/drawingml/2006/table">
            <a:tbl>
              <a:tblPr firstRow="1" bandRow="1">
                <a:tableStyleId>{2D5ABB26-0587-4C30-8999-92F81FD0307C}</a:tableStyleId>
              </a:tblPr>
              <a:tblGrid>
                <a:gridCol w="1488690">
                  <a:extLst>
                    <a:ext uri="{9D8B030D-6E8A-4147-A177-3AD203B41FA5}">
                      <a16:colId xmlns:a16="http://schemas.microsoft.com/office/drawing/2014/main" val="3340913739"/>
                    </a:ext>
                  </a:extLst>
                </a:gridCol>
                <a:gridCol w="6572297">
                  <a:extLst>
                    <a:ext uri="{9D8B030D-6E8A-4147-A177-3AD203B41FA5}">
                      <a16:colId xmlns:a16="http://schemas.microsoft.com/office/drawing/2014/main" val="2381729753"/>
                    </a:ext>
                  </a:extLst>
                </a:gridCol>
              </a:tblGrid>
              <a:tr h="561109">
                <a:tc>
                  <a:txBody>
                    <a:bodyPr/>
                    <a:lstStyle/>
                    <a:p>
                      <a:pPr marL="0" marR="0" lvl="0" indent="0" algn="r" defTabSz="58293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chemeClr val="tx1"/>
                          </a:solidFill>
                          <a:effectLst/>
                          <a:uLnTx/>
                          <a:uFillTx/>
                          <a:latin typeface="+mj-lt"/>
                          <a:ea typeface="+mn-ea"/>
                          <a:cs typeface="Calibri" panose="020F0502020204030204" pitchFamily="34" charset="0"/>
                        </a:rPr>
                        <a:t>Pricing Implications</a:t>
                      </a:r>
                    </a:p>
                  </a:txBody>
                  <a:tcPr marL="62345" marR="62345" marT="31173" marB="31173" anchor="ctr">
                    <a:lnR w="19050" cap="flat" cmpd="sng" algn="ctr">
                      <a:solidFill>
                        <a:schemeClr val="tx1"/>
                      </a:solidFill>
                      <a:prstDash val="solid"/>
                      <a:round/>
                      <a:headEnd type="none" w="med" len="med"/>
                      <a:tailEnd type="none" w="med" len="med"/>
                    </a:lnR>
                    <a:lnB w="19050" cap="flat" cmpd="sng" algn="ctr">
                      <a:solidFill>
                        <a:schemeClr val="bg1"/>
                      </a:solidFill>
                      <a:prstDash val="solid"/>
                      <a:round/>
                      <a:headEnd type="none" w="med" len="med"/>
                      <a:tailEnd type="none" w="med" len="med"/>
                    </a:lnB>
                  </a:tcPr>
                </a:tc>
                <a:tc>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lang="en-US" sz="800" b="0" kern="1200" dirty="0">
                          <a:solidFill>
                            <a:schemeClr val="tx1"/>
                          </a:solidFill>
                          <a:latin typeface="+mj-lt"/>
                          <a:ea typeface="+mn-ea"/>
                          <a:cs typeface="Calibri" panose="020F0502020204030204" pitchFamily="34" charset="0"/>
                        </a:rPr>
                        <a:t>At the time of migration, prepare to discuss:</a:t>
                      </a:r>
                    </a:p>
                    <a:p>
                      <a:pPr marL="342900" marR="0" lvl="0" indent="-342900" algn="l" defTabSz="777240" rtl="0" eaLnBrk="1" fontAlgn="auto" latinLnBrk="0" hangingPunct="1">
                        <a:lnSpc>
                          <a:spcPct val="100000"/>
                        </a:lnSpc>
                        <a:spcBef>
                          <a:spcPts val="0"/>
                        </a:spcBef>
                        <a:spcAft>
                          <a:spcPts val="0"/>
                        </a:spcAft>
                        <a:buClrTx/>
                        <a:buSzTx/>
                        <a:buFont typeface="+mj-lt"/>
                        <a:buAutoNum type="arabicPeriod"/>
                        <a:tabLst/>
                        <a:defRPr/>
                      </a:pPr>
                      <a:r>
                        <a:rPr lang="en-US" sz="800" b="0" kern="1200" dirty="0">
                          <a:solidFill>
                            <a:schemeClr val="tx1"/>
                          </a:solidFill>
                          <a:latin typeface="+mj-lt"/>
                          <a:ea typeface="+mn-ea"/>
                          <a:cs typeface="Calibri" panose="020F0502020204030204" pitchFamily="34" charset="0"/>
                        </a:rPr>
                        <a:t>List price increases for products</a:t>
                      </a:r>
                    </a:p>
                    <a:p>
                      <a:pPr marL="342900" marR="0" lvl="0" indent="-342900" algn="l" defTabSz="777240" rtl="0" eaLnBrk="1" fontAlgn="auto" latinLnBrk="0" hangingPunct="1">
                        <a:lnSpc>
                          <a:spcPct val="100000"/>
                        </a:lnSpc>
                        <a:spcBef>
                          <a:spcPts val="0"/>
                        </a:spcBef>
                        <a:spcAft>
                          <a:spcPts val="0"/>
                        </a:spcAft>
                        <a:buClrTx/>
                        <a:buSzTx/>
                        <a:buFont typeface="+mj-lt"/>
                        <a:buAutoNum type="arabicPeriod"/>
                        <a:tabLst/>
                        <a:defRPr/>
                      </a:pPr>
                      <a:r>
                        <a:rPr lang="en-US" sz="800" b="0" kern="1200" dirty="0">
                          <a:solidFill>
                            <a:schemeClr val="tx1"/>
                          </a:solidFill>
                          <a:latin typeface="+mj-lt"/>
                          <a:ea typeface="+mn-ea"/>
                          <a:cs typeface="Calibri" panose="020F0502020204030204" pitchFamily="34" charset="0"/>
                        </a:rPr>
                        <a:t>List price increases for services</a:t>
                      </a:r>
                    </a:p>
                    <a:p>
                      <a:pPr marL="342900" marR="0" lvl="0" indent="-342900" algn="l" defTabSz="777240" rtl="0" eaLnBrk="1" fontAlgn="auto" latinLnBrk="0" hangingPunct="1">
                        <a:lnSpc>
                          <a:spcPct val="100000"/>
                        </a:lnSpc>
                        <a:spcBef>
                          <a:spcPts val="0"/>
                        </a:spcBef>
                        <a:spcAft>
                          <a:spcPts val="0"/>
                        </a:spcAft>
                        <a:buClrTx/>
                        <a:buSzTx/>
                        <a:buFont typeface="+mj-lt"/>
                        <a:buAutoNum type="arabicPeriod"/>
                        <a:tabLst/>
                        <a:defRPr/>
                      </a:pPr>
                      <a:r>
                        <a:rPr lang="en-US" sz="800" b="0" kern="1200" dirty="0">
                          <a:solidFill>
                            <a:schemeClr val="tx1"/>
                          </a:solidFill>
                          <a:latin typeface="+mj-lt"/>
                          <a:ea typeface="+mn-ea"/>
                          <a:cs typeface="Calibri" panose="020F0502020204030204" pitchFamily="34" charset="0"/>
                        </a:rPr>
                        <a:t>Discounting</a:t>
                      </a:r>
                    </a:p>
                  </a:txBody>
                  <a:tcPr marL="62345" marR="62345" marT="31173" marB="31173" anchor="ctr">
                    <a:lnL w="19050" cap="flat" cmpd="sng" algn="ctr">
                      <a:solidFill>
                        <a:schemeClr val="tx1"/>
                      </a:solidFill>
                      <a:prstDash val="solid"/>
                      <a:round/>
                      <a:headEnd type="none" w="med" len="med"/>
                      <a:tailEnd type="none" w="med" len="med"/>
                    </a:lnL>
                    <a:lnB w="190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802787"/>
                  </a:ext>
                </a:extLst>
              </a:tr>
              <a:tr h="252845">
                <a:tc>
                  <a:txBody>
                    <a:bodyPr/>
                    <a:lstStyle/>
                    <a:p>
                      <a:pPr marL="0" marR="0" lvl="0" indent="0" algn="r" defTabSz="58293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schemeClr val="tx1"/>
                          </a:solidFill>
                          <a:effectLst/>
                          <a:uLnTx/>
                          <a:uFillTx/>
                          <a:latin typeface="+mj-lt"/>
                          <a:ea typeface="+mn-ea"/>
                          <a:cs typeface="Calibri" panose="020F0502020204030204" pitchFamily="34" charset="0"/>
                        </a:rPr>
                        <a:t>Scenario Roles</a:t>
                      </a:r>
                    </a:p>
                  </a:txBody>
                  <a:tcPr marL="62345" marR="62345" marT="31173" marB="31173" anchor="ctr">
                    <a:lnL>
                      <a:noFill/>
                    </a:lnL>
                    <a:lnR w="19050" cap="flat" cmpd="sng" algn="ctr">
                      <a:solidFill>
                        <a:schemeClr val="tx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l" defTabSz="777240" rtl="0" eaLnBrk="1" fontAlgn="auto" latinLnBrk="0" hangingPunct="1">
                        <a:lnSpc>
                          <a:spcPct val="100000"/>
                        </a:lnSpc>
                        <a:spcBef>
                          <a:spcPts val="0"/>
                        </a:spcBef>
                        <a:spcAft>
                          <a:spcPts val="0"/>
                        </a:spcAft>
                        <a:buClrTx/>
                        <a:buSzTx/>
                        <a:buFont typeface="+mj-lt"/>
                        <a:buNone/>
                        <a:tabLst/>
                        <a:defRPr/>
                      </a:pPr>
                      <a:r>
                        <a:rPr lang="en-US" sz="800" b="1" kern="1200" dirty="0">
                          <a:solidFill>
                            <a:schemeClr val="tx1"/>
                          </a:solidFill>
                          <a:latin typeface="+mj-lt"/>
                          <a:ea typeface="+mn-ea"/>
                          <a:cs typeface="Calibri" panose="020F0502020204030204" pitchFamily="34" charset="0"/>
                        </a:rPr>
                        <a:t>Lead: </a:t>
                      </a:r>
                      <a:r>
                        <a:rPr lang="en-US" sz="800" b="0" kern="1200" dirty="0">
                          <a:solidFill>
                            <a:schemeClr val="tx1"/>
                          </a:solidFill>
                          <a:latin typeface="+mj-lt"/>
                          <a:ea typeface="+mn-ea"/>
                          <a:cs typeface="Calibri" panose="020F0502020204030204" pitchFamily="34" charset="0"/>
                        </a:rPr>
                        <a:t>Account Executive| </a:t>
                      </a:r>
                      <a:r>
                        <a:rPr lang="en-US" sz="800" b="1" kern="1200" dirty="0">
                          <a:solidFill>
                            <a:schemeClr val="tx1"/>
                          </a:solidFill>
                          <a:latin typeface="+mj-lt"/>
                          <a:ea typeface="+mn-ea"/>
                          <a:cs typeface="Calibri" panose="020F0502020204030204" pitchFamily="34" charset="0"/>
                        </a:rPr>
                        <a:t>Consult: </a:t>
                      </a:r>
                      <a:r>
                        <a:rPr lang="en-US" sz="800" b="0" kern="1200" dirty="0">
                          <a:solidFill>
                            <a:schemeClr val="tx1"/>
                          </a:solidFill>
                          <a:latin typeface="+mj-lt"/>
                          <a:ea typeface="+mn-ea"/>
                          <a:cs typeface="Calibri" panose="020F0502020204030204" pitchFamily="34" charset="0"/>
                        </a:rPr>
                        <a:t>Customer Success | </a:t>
                      </a:r>
                      <a:r>
                        <a:rPr lang="en-US" sz="800" b="1" kern="1200" dirty="0">
                          <a:solidFill>
                            <a:schemeClr val="tx1"/>
                          </a:solidFill>
                          <a:latin typeface="+mj-lt"/>
                          <a:ea typeface="+mn-ea"/>
                          <a:cs typeface="Calibri" panose="020F0502020204030204" pitchFamily="34" charset="0"/>
                        </a:rPr>
                        <a:t>Consult: </a:t>
                      </a:r>
                      <a:r>
                        <a:rPr lang="en-US" sz="800" b="0" kern="1200" dirty="0">
                          <a:solidFill>
                            <a:schemeClr val="tx1"/>
                          </a:solidFill>
                          <a:latin typeface="+mj-lt"/>
                          <a:ea typeface="+mn-ea"/>
                          <a:cs typeface="Calibri" panose="020F0502020204030204" pitchFamily="34" charset="0"/>
                        </a:rPr>
                        <a:t>Sales Manager</a:t>
                      </a:r>
                    </a:p>
                  </a:txBody>
                  <a:tcPr marL="62345" marR="62345" marT="31173" marB="31173" anchor="ctr">
                    <a:lnL w="19050" cap="flat" cmpd="sng" algn="ctr">
                      <a:solidFill>
                        <a:schemeClr val="tx1"/>
                      </a:solidFill>
                      <a:prstDash val="solid"/>
                      <a:round/>
                      <a:headEnd type="none" w="med" len="med"/>
                      <a:tailEnd type="none" w="med" len="med"/>
                    </a:lnL>
                    <a:lnR>
                      <a:noFill/>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2877291778"/>
                  </a:ext>
                </a:extLst>
              </a:tr>
            </a:tbl>
          </a:graphicData>
        </a:graphic>
      </p:graphicFrame>
      <p:sp>
        <p:nvSpPr>
          <p:cNvPr id="21" name="Slide Number Placeholder 2">
            <a:extLst>
              <a:ext uri="{FF2B5EF4-FFF2-40B4-BE49-F238E27FC236}">
                <a16:creationId xmlns:a16="http://schemas.microsoft.com/office/drawing/2014/main" id="{04485A01-9088-72FC-2A29-E276D1D41BD0}"/>
              </a:ext>
            </a:extLst>
          </p:cNvPr>
          <p:cNvSpPr txBox="1">
            <a:spLocks/>
          </p:cNvSpPr>
          <p:nvPr/>
        </p:nvSpPr>
        <p:spPr>
          <a:xfrm>
            <a:off x="3446318" y="6622040"/>
            <a:ext cx="316057" cy="235961"/>
          </a:xfrm>
          <a:prstGeom prst="rect">
            <a:avLst/>
          </a:prstGeom>
        </p:spPr>
        <p:txBody>
          <a:bodyPr vert="horz" lIns="62345" tIns="31173" rIns="62345" bIns="31173" rtlCol="0" anchor="ctr"/>
          <a:lstStyle>
            <a:defPPr>
              <a:defRPr lang="en-US"/>
            </a:defPPr>
            <a:lvl1pPr marL="0" algn="l" defTabSz="457200" rtl="0" eaLnBrk="1" latinLnBrk="0" hangingPunct="1">
              <a:defRPr sz="701" b="0" kern="1200">
                <a:solidFill>
                  <a:schemeClr val="bg1"/>
                </a:solidFill>
                <a:latin typeface="+mn-lt"/>
                <a:ea typeface="+mn-ea"/>
                <a:cs typeface="Calibri" panose="020F050202020403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3A121E5-46D7-4569-BC8C-A0A4B9CB2B28}" type="slidenum">
              <a:rPr lang="en-US" sz="818"/>
              <a:pPr/>
              <a:t>5</a:t>
            </a:fld>
            <a:endParaRPr lang="en-US" sz="818"/>
          </a:p>
        </p:txBody>
      </p:sp>
      <p:graphicFrame>
        <p:nvGraphicFramePr>
          <p:cNvPr id="3" name="Table 2">
            <a:extLst>
              <a:ext uri="{FF2B5EF4-FFF2-40B4-BE49-F238E27FC236}">
                <a16:creationId xmlns:a16="http://schemas.microsoft.com/office/drawing/2014/main" id="{7C5F859B-E710-5970-D90B-AEBF8D53F75D}"/>
              </a:ext>
            </a:extLst>
          </p:cNvPr>
          <p:cNvGraphicFramePr>
            <a:graphicFrameLocks noGrp="1"/>
          </p:cNvGraphicFramePr>
          <p:nvPr>
            <p:extLst>
              <p:ext uri="{D42A27DB-BD31-4B8C-83A1-F6EECF244321}">
                <p14:modId xmlns:p14="http://schemas.microsoft.com/office/powerpoint/2010/main" val="282543701"/>
              </p:ext>
            </p:extLst>
          </p:nvPr>
        </p:nvGraphicFramePr>
        <p:xfrm>
          <a:off x="3446320" y="6310491"/>
          <a:ext cx="5299360" cy="311727"/>
        </p:xfrm>
        <a:graphic>
          <a:graphicData uri="http://schemas.openxmlformats.org/drawingml/2006/table">
            <a:tbl>
              <a:tblPr firstRow="1" bandRow="1">
                <a:tableStyleId>{2D5ABB26-0587-4C30-8999-92F81FD0307C}</a:tableStyleId>
              </a:tblPr>
              <a:tblGrid>
                <a:gridCol w="1229233">
                  <a:extLst>
                    <a:ext uri="{9D8B030D-6E8A-4147-A177-3AD203B41FA5}">
                      <a16:colId xmlns:a16="http://schemas.microsoft.com/office/drawing/2014/main" val="3923936489"/>
                    </a:ext>
                  </a:extLst>
                </a:gridCol>
                <a:gridCol w="1356709">
                  <a:extLst>
                    <a:ext uri="{9D8B030D-6E8A-4147-A177-3AD203B41FA5}">
                      <a16:colId xmlns:a16="http://schemas.microsoft.com/office/drawing/2014/main" val="349769043"/>
                    </a:ext>
                  </a:extLst>
                </a:gridCol>
                <a:gridCol w="1356709">
                  <a:extLst>
                    <a:ext uri="{9D8B030D-6E8A-4147-A177-3AD203B41FA5}">
                      <a16:colId xmlns:a16="http://schemas.microsoft.com/office/drawing/2014/main" val="3391184812"/>
                    </a:ext>
                  </a:extLst>
                </a:gridCol>
                <a:gridCol w="1356709">
                  <a:extLst>
                    <a:ext uri="{9D8B030D-6E8A-4147-A177-3AD203B41FA5}">
                      <a16:colId xmlns:a16="http://schemas.microsoft.com/office/drawing/2014/main" val="3247038700"/>
                    </a:ext>
                  </a:extLst>
                </a:gridCol>
              </a:tblGrid>
              <a:tr h="311727">
                <a:tc>
                  <a:txBody>
                    <a:bodyPr/>
                    <a:lstStyle/>
                    <a:p>
                      <a:pPr marL="0" marR="0" lvl="0" indent="0" algn="r" defTabSz="58293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schemeClr val="tx1"/>
                          </a:solidFill>
                          <a:effectLst/>
                          <a:uLnTx/>
                          <a:uFillTx/>
                          <a:latin typeface="+mn-lt"/>
                          <a:ea typeface="+mn-ea"/>
                          <a:cs typeface="Calibri" panose="020F0502020204030204" pitchFamily="34" charset="0"/>
                        </a:rPr>
                        <a:t>Tools to Execute</a:t>
                      </a:r>
                    </a:p>
                  </a:txBody>
                  <a:tcPr marL="62345" marR="62345" marT="31173" marB="31173" anchor="ctr">
                    <a:lnL>
                      <a:noFill/>
                    </a:lnL>
                    <a:lnR w="127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a:noFill/>
                    </a:lnB>
                    <a:lnTlToBr w="12700" cmpd="sng">
                      <a:noFill/>
                      <a:prstDash val="solid"/>
                    </a:lnTlToBr>
                    <a:lnBlToTr w="12700" cmpd="sng">
                      <a:noFill/>
                      <a:prstDash val="solid"/>
                    </a:lnBlToTr>
                    <a:solidFill>
                      <a:schemeClr val="accent6"/>
                    </a:solidFill>
                  </a:tcPr>
                </a:tc>
                <a:tc>
                  <a:txBody>
                    <a:bodyPr/>
                    <a:lstStyle/>
                    <a:p>
                      <a:pPr marL="0" marR="0" lvl="0" indent="0" algn="ctr" defTabSz="777240" rtl="0" eaLnBrk="1" fontAlgn="auto" latinLnBrk="0" hangingPunct="1">
                        <a:lnSpc>
                          <a:spcPct val="100000"/>
                        </a:lnSpc>
                        <a:spcBef>
                          <a:spcPts val="0"/>
                        </a:spcBef>
                        <a:spcAft>
                          <a:spcPts val="0"/>
                        </a:spcAft>
                        <a:buClrTx/>
                        <a:buSzTx/>
                        <a:buFont typeface="+mj-lt"/>
                        <a:buNone/>
                        <a:tabLst/>
                        <a:defRPr/>
                      </a:pPr>
                      <a:r>
                        <a:rPr kumimoji="0" lang="en-US" sz="800" b="1" i="0" u="none" strike="noStrike" kern="1200" cap="none" spc="0" normalizeH="0" baseline="0" noProof="0" dirty="0">
                          <a:ln>
                            <a:noFill/>
                          </a:ln>
                          <a:solidFill>
                            <a:schemeClr val="bg1"/>
                          </a:solidFill>
                          <a:effectLst/>
                          <a:uLnTx/>
                          <a:uFillTx/>
                          <a:latin typeface="+mn-lt"/>
                          <a:ea typeface="+mn-ea"/>
                          <a:cs typeface="Calibri" panose="020F0502020204030204" pitchFamily="34" charset="0"/>
                        </a:rPr>
                        <a:t>Value Messages</a:t>
                      </a:r>
                    </a:p>
                  </a:txBody>
                  <a:tcPr marL="62345" marR="62345" marT="31173" marB="31173" anchor="ctr">
                    <a:lnL w="1270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a:noFill/>
                    </a:lnB>
                    <a:lnTlToBr w="12700" cmpd="sng">
                      <a:noFill/>
                      <a:prstDash val="solid"/>
                    </a:lnTlToBr>
                    <a:lnBlToTr w="12700" cmpd="sng">
                      <a:noFill/>
                      <a:prstDash val="solid"/>
                    </a:lnBlToTr>
                    <a:solidFill>
                      <a:schemeClr val="accent3"/>
                    </a:solidFill>
                  </a:tcPr>
                </a:tc>
                <a:tc>
                  <a:txBody>
                    <a:bodyPr/>
                    <a:lstStyle/>
                    <a:p>
                      <a:pPr marL="0" marR="0" lvl="0" indent="0" algn="ctr" defTabSz="777240" rtl="0" eaLnBrk="1" fontAlgn="auto" latinLnBrk="0" hangingPunct="1">
                        <a:lnSpc>
                          <a:spcPct val="100000"/>
                        </a:lnSpc>
                        <a:spcBef>
                          <a:spcPts val="0"/>
                        </a:spcBef>
                        <a:spcAft>
                          <a:spcPts val="0"/>
                        </a:spcAft>
                        <a:buClrTx/>
                        <a:buSzTx/>
                        <a:buFont typeface="+mj-lt"/>
                        <a:buNone/>
                        <a:tabLst/>
                        <a:defRPr/>
                      </a:pPr>
                      <a:r>
                        <a:rPr lang="en-US" sz="800" b="1" kern="1200" dirty="0">
                          <a:solidFill>
                            <a:schemeClr val="bg1"/>
                          </a:solidFill>
                          <a:latin typeface="+mn-lt"/>
                          <a:ea typeface="+mn-ea"/>
                          <a:cs typeface="Calibri" panose="020F0502020204030204" pitchFamily="34" charset="0"/>
                        </a:rPr>
                        <a:t>Pre-call Checklist</a:t>
                      </a:r>
                      <a:endParaRPr kumimoji="0" lang="en-US" sz="800" b="1" i="0" u="none" strike="noStrike" kern="1200" cap="none" spc="0" normalizeH="0" baseline="0" noProof="0" dirty="0">
                        <a:ln>
                          <a:noFill/>
                        </a:ln>
                        <a:solidFill>
                          <a:schemeClr val="bg1"/>
                        </a:solidFill>
                        <a:effectLst/>
                        <a:uLnTx/>
                        <a:uFillTx/>
                        <a:latin typeface="+mn-lt"/>
                        <a:ea typeface="+mn-ea"/>
                        <a:cs typeface="Calibri" panose="020F0502020204030204" pitchFamily="34" charset="0"/>
                      </a:endParaRPr>
                    </a:p>
                  </a:txBody>
                  <a:tcPr marL="62345" marR="62345" marT="31173" marB="31173"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a:noFill/>
                    </a:lnB>
                    <a:lnTlToBr w="12700" cmpd="sng">
                      <a:noFill/>
                      <a:prstDash val="solid"/>
                    </a:lnTlToBr>
                    <a:lnBlToTr w="12700" cmpd="sng">
                      <a:noFill/>
                      <a:prstDash val="solid"/>
                    </a:lnBlToTr>
                    <a:solidFill>
                      <a:schemeClr val="accent3"/>
                    </a:solidFill>
                  </a:tcPr>
                </a:tc>
                <a:tc>
                  <a:txBody>
                    <a:bodyPr/>
                    <a:lstStyle/>
                    <a:p>
                      <a:pPr marL="0" marR="0" lvl="0" indent="0" algn="ctr" defTabSz="777240" rtl="0" eaLnBrk="1" fontAlgn="auto" latinLnBrk="0" hangingPunct="1">
                        <a:lnSpc>
                          <a:spcPct val="100000"/>
                        </a:lnSpc>
                        <a:spcBef>
                          <a:spcPts val="0"/>
                        </a:spcBef>
                        <a:spcAft>
                          <a:spcPts val="0"/>
                        </a:spcAft>
                        <a:buClrTx/>
                        <a:buSzTx/>
                        <a:buFont typeface="+mj-lt"/>
                        <a:buNone/>
                        <a:tabLst/>
                        <a:defRPr/>
                      </a:pPr>
                      <a:r>
                        <a:rPr lang="en-US" sz="800" b="1" kern="1200" dirty="0">
                          <a:solidFill>
                            <a:schemeClr val="bg1"/>
                          </a:solidFill>
                          <a:latin typeface="+mn-lt"/>
                          <a:ea typeface="+mn-ea"/>
                          <a:cs typeface="Calibri" panose="020F0502020204030204" pitchFamily="34" charset="0"/>
                        </a:rPr>
                        <a:t>Additional Resources</a:t>
                      </a:r>
                      <a:endParaRPr kumimoji="0" lang="en-US" sz="800" b="1" i="0" u="none" strike="noStrike" kern="1200" cap="none" spc="0" normalizeH="0" baseline="0" noProof="0" dirty="0">
                        <a:ln>
                          <a:noFill/>
                        </a:ln>
                        <a:solidFill>
                          <a:schemeClr val="bg1"/>
                        </a:solidFill>
                        <a:effectLst/>
                        <a:uLnTx/>
                        <a:uFillTx/>
                        <a:latin typeface="+mn-lt"/>
                        <a:ea typeface="+mn-ea"/>
                        <a:cs typeface="Calibri" panose="020F0502020204030204" pitchFamily="34" charset="0"/>
                      </a:endParaRPr>
                    </a:p>
                  </a:txBody>
                  <a:tcPr marL="62345" marR="62345" marT="31173" marB="31173" anchor="ctr">
                    <a:lnL w="19050"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a:noFill/>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3945267916"/>
                  </a:ext>
                </a:extLst>
              </a:tr>
            </a:tbl>
          </a:graphicData>
        </a:graphic>
      </p:graphicFrame>
    </p:spTree>
    <p:extLst>
      <p:ext uri="{BB962C8B-B14F-4D97-AF65-F5344CB8AC3E}">
        <p14:creationId xmlns:p14="http://schemas.microsoft.com/office/powerpoint/2010/main" val="28318358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5E5966E6-9C17-6E63-B7D8-610D2C571190}"/>
              </a:ext>
            </a:extLst>
          </p:cNvPr>
          <p:cNvGraphicFramePr>
            <a:graphicFrameLocks noChangeAspect="1"/>
          </p:cNvGraphicFramePr>
          <p:nvPr>
            <p:custDataLst>
              <p:tags r:id="rId1"/>
            </p:custDataLst>
          </p:nvPr>
        </p:nvGraphicFramePr>
        <p:xfrm>
          <a:off x="3447401" y="1083"/>
          <a:ext cx="1083" cy="1083"/>
        </p:xfrm>
        <a:graphic>
          <a:graphicData uri="http://schemas.openxmlformats.org/presentationml/2006/ole">
            <mc:AlternateContent xmlns:mc="http://schemas.openxmlformats.org/markup-compatibility/2006">
              <mc:Choice xmlns:v="urn:schemas-microsoft-com:vml" Requires="v">
                <p:oleObj name="think-cell Slide" r:id="rId4" imgW="360" imgH="360" progId="TCLayout.ActiveDocument.1">
                  <p:embed/>
                </p:oleObj>
              </mc:Choice>
              <mc:Fallback>
                <p:oleObj name="think-cell Slide" r:id="rId4" imgW="360" imgH="360" progId="TCLayout.ActiveDocument.1">
                  <p:embed/>
                  <p:pic>
                    <p:nvPicPr>
                      <p:cNvPr id="5" name="Object 4" hidden="1">
                        <a:extLst>
                          <a:ext uri="{FF2B5EF4-FFF2-40B4-BE49-F238E27FC236}">
                            <a16:creationId xmlns:a16="http://schemas.microsoft.com/office/drawing/2014/main" id="{5E5966E6-9C17-6E63-B7D8-610D2C571190}"/>
                          </a:ext>
                        </a:extLst>
                      </p:cNvPr>
                      <p:cNvPicPr/>
                      <p:nvPr/>
                    </p:nvPicPr>
                    <p:blipFill>
                      <a:blip r:embed="rId5"/>
                      <a:stretch>
                        <a:fillRect/>
                      </a:stretch>
                    </p:blipFill>
                    <p:spPr>
                      <a:xfrm>
                        <a:off x="3447401" y="1083"/>
                        <a:ext cx="1083" cy="1083"/>
                      </a:xfrm>
                      <a:prstGeom prst="rect">
                        <a:avLst/>
                      </a:prstGeom>
                    </p:spPr>
                  </p:pic>
                </p:oleObj>
              </mc:Fallback>
            </mc:AlternateContent>
          </a:graphicData>
        </a:graphic>
      </p:graphicFrame>
      <p:sp>
        <p:nvSpPr>
          <p:cNvPr id="38" name="Text Placeholder 26">
            <a:extLst>
              <a:ext uri="{FF2B5EF4-FFF2-40B4-BE49-F238E27FC236}">
                <a16:creationId xmlns:a16="http://schemas.microsoft.com/office/drawing/2014/main" id="{A57B1EB3-C32A-B3AC-094B-5FEA57F329D2}"/>
              </a:ext>
            </a:extLst>
          </p:cNvPr>
          <p:cNvSpPr txBox="1">
            <a:spLocks/>
          </p:cNvSpPr>
          <p:nvPr/>
        </p:nvSpPr>
        <p:spPr>
          <a:xfrm>
            <a:off x="553950" y="1388679"/>
            <a:ext cx="3914288" cy="2774612"/>
          </a:xfrm>
          <a:prstGeom prst="rect">
            <a:avLst/>
          </a:prstGeom>
        </p:spPr>
        <p:txBody>
          <a:bodyPr>
            <a:noAutofit/>
          </a:bodyPr>
          <a:lstStyle>
            <a:lvl1pPr marL="145733" indent="-145733" algn="l" defTabSz="582930" rtl="0" eaLnBrk="1" latinLnBrk="0" hangingPunct="1">
              <a:lnSpc>
                <a:spcPct val="100000"/>
              </a:lnSpc>
              <a:spcBef>
                <a:spcPts val="765"/>
              </a:spcBef>
              <a:buClrTx/>
              <a:buSzPct val="80000"/>
              <a:buFont typeface="Arial" panose="020B0604020202020204" pitchFamily="34" charset="0"/>
              <a:buChar char="•"/>
              <a:defRPr sz="1403" kern="1200">
                <a:solidFill>
                  <a:schemeClr val="tx1"/>
                </a:solidFill>
                <a:latin typeface="+mn-lt"/>
                <a:ea typeface="+mn-ea"/>
                <a:cs typeface="+mn-cs"/>
              </a:defRPr>
            </a:lvl1pPr>
            <a:lvl2pPr marL="291465" indent="-145733" algn="l" defTabSz="582930" rtl="0" eaLnBrk="1" latinLnBrk="0" hangingPunct="1">
              <a:lnSpc>
                <a:spcPct val="100000"/>
              </a:lnSpc>
              <a:spcBef>
                <a:spcPts val="638"/>
              </a:spcBef>
              <a:buClrTx/>
              <a:buSzPct val="80000"/>
              <a:buFont typeface="Arial" panose="020B0604020202020204" pitchFamily="34" charset="0"/>
              <a:buChar char="•"/>
              <a:defRPr sz="1275" kern="1200">
                <a:solidFill>
                  <a:schemeClr val="tx1"/>
                </a:solidFill>
                <a:latin typeface="+mn-lt"/>
                <a:ea typeface="+mn-ea"/>
                <a:cs typeface="+mn-cs"/>
              </a:defRPr>
            </a:lvl2pPr>
            <a:lvl3pPr marL="437198" indent="-145733" algn="l" defTabSz="582930" rtl="0" eaLnBrk="1" latinLnBrk="0" hangingPunct="1">
              <a:lnSpc>
                <a:spcPct val="100000"/>
              </a:lnSpc>
              <a:spcBef>
                <a:spcPts val="510"/>
              </a:spcBef>
              <a:buClrTx/>
              <a:buSzPct val="80000"/>
              <a:buFont typeface="Arial" panose="020B0604020202020204" pitchFamily="34" charset="0"/>
              <a:buChar char="•"/>
              <a:defRPr sz="1148" kern="1200">
                <a:solidFill>
                  <a:schemeClr val="tx1"/>
                </a:solidFill>
                <a:latin typeface="+mn-lt"/>
                <a:ea typeface="+mn-ea"/>
                <a:cs typeface="+mn-cs"/>
              </a:defRPr>
            </a:lvl3pPr>
            <a:lvl4pPr marL="582930" indent="-145733" algn="l" defTabSz="582930" rtl="0" eaLnBrk="1" latinLnBrk="0" hangingPunct="1">
              <a:lnSpc>
                <a:spcPct val="100000"/>
              </a:lnSpc>
              <a:spcBef>
                <a:spcPts val="383"/>
              </a:spcBef>
              <a:buClrTx/>
              <a:buSzPct val="80000"/>
              <a:buFont typeface="Arial" panose="020B0604020202020204" pitchFamily="34" charset="0"/>
              <a:buChar char="•"/>
              <a:defRPr sz="1020" kern="1200">
                <a:solidFill>
                  <a:schemeClr val="tx1"/>
                </a:solidFill>
                <a:latin typeface="+mn-lt"/>
                <a:ea typeface="+mn-ea"/>
                <a:cs typeface="+mn-cs"/>
              </a:defRPr>
            </a:lvl4pPr>
            <a:lvl5pPr marL="728663" indent="-145733" algn="l" defTabSz="582930" rtl="0" eaLnBrk="1" latinLnBrk="0" hangingPunct="1">
              <a:lnSpc>
                <a:spcPct val="100000"/>
              </a:lnSpc>
              <a:spcBef>
                <a:spcPts val="383"/>
              </a:spcBef>
              <a:buClrTx/>
              <a:buSzPct val="80000"/>
              <a:buFont typeface="Arial" panose="020B0604020202020204" pitchFamily="34" charset="0"/>
              <a:buChar char="•"/>
              <a:defRPr sz="1020" kern="1200">
                <a:solidFill>
                  <a:schemeClr val="tx1"/>
                </a:solidFill>
                <a:latin typeface="+mn-lt"/>
                <a:ea typeface="+mn-ea"/>
                <a:cs typeface="+mn-cs"/>
              </a:defRPr>
            </a:lvl5pPr>
            <a:lvl6pPr marL="1603058"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6pPr>
            <a:lvl7pPr marL="1894523"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7pPr>
            <a:lvl8pPr marL="2185988"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8pPr>
            <a:lvl9pPr marL="2477453"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9pPr>
          </a:lstStyle>
          <a:p>
            <a:pPr marL="0" indent="0" defTabSz="623407">
              <a:spcBef>
                <a:spcPts val="0"/>
              </a:spcBef>
              <a:spcAft>
                <a:spcPts val="409"/>
              </a:spcAft>
              <a:buSzTx/>
              <a:buNone/>
              <a:defRPr/>
            </a:pPr>
            <a:r>
              <a:rPr lang="en-US" sz="1600" b="1" dirty="0">
                <a:solidFill>
                  <a:schemeClr val="accent2"/>
                </a:solidFill>
                <a:latin typeface="+mj-lt"/>
                <a:ea typeface="+mn-lt"/>
                <a:cs typeface="Calibri" panose="020F0502020204030204" pitchFamily="34" charset="0"/>
              </a:rPr>
              <a:t>Align plays to specific sales scenarios</a:t>
            </a:r>
          </a:p>
          <a:p>
            <a:pPr marL="0" indent="0" defTabSz="623407">
              <a:spcBef>
                <a:spcPts val="0"/>
              </a:spcBef>
              <a:spcAft>
                <a:spcPts val="409"/>
              </a:spcAft>
              <a:buSzTx/>
              <a:buNone/>
              <a:defRPr/>
            </a:pPr>
            <a:endParaRPr lang="en-US" sz="1200" b="1" dirty="0">
              <a:solidFill>
                <a:schemeClr val="accent2"/>
              </a:solidFill>
              <a:latin typeface="+mj-lt"/>
              <a:ea typeface="+mn-lt"/>
              <a:cs typeface="Calibri" panose="020F0502020204030204" pitchFamily="34" charset="0"/>
            </a:endParaRPr>
          </a:p>
          <a:p>
            <a:pPr marL="0" indent="0" defTabSz="623407">
              <a:spcBef>
                <a:spcPts val="0"/>
              </a:spcBef>
              <a:spcAft>
                <a:spcPts val="409"/>
              </a:spcAft>
              <a:buSzTx/>
              <a:buNone/>
              <a:defRPr/>
            </a:pPr>
            <a:r>
              <a:rPr lang="en-US" sz="1200" dirty="0">
                <a:latin typeface="+mj-lt"/>
                <a:cs typeface="Calibri" panose="020F0502020204030204" pitchFamily="34" charset="0"/>
              </a:rPr>
              <a:t>Include key details in each play to help sellers consistently execute:</a:t>
            </a:r>
          </a:p>
          <a:p>
            <a:pPr marL="0" indent="0" defTabSz="623407">
              <a:spcBef>
                <a:spcPts val="0"/>
              </a:spcBef>
              <a:spcAft>
                <a:spcPts val="409"/>
              </a:spcAft>
              <a:buSzTx/>
              <a:buNone/>
              <a:defRPr/>
            </a:pPr>
            <a:endParaRPr lang="en-US" sz="1200" dirty="0">
              <a:latin typeface="+mj-lt"/>
              <a:cs typeface="Calibri" panose="020F0502020204030204" pitchFamily="34" charset="0"/>
            </a:endParaRPr>
          </a:p>
          <a:p>
            <a:pPr marL="228600" indent="-228600" defTabSz="623407">
              <a:spcBef>
                <a:spcPts val="0"/>
              </a:spcBef>
              <a:spcAft>
                <a:spcPts val="409"/>
              </a:spcAft>
              <a:buSzTx/>
              <a:buFont typeface="+mj-lt"/>
              <a:buAutoNum type="arabicPeriod"/>
              <a:defRPr/>
            </a:pPr>
            <a:r>
              <a:rPr lang="en-US" sz="1200" dirty="0">
                <a:latin typeface="+mj-lt"/>
                <a:cs typeface="Calibri" panose="020F0502020204030204" pitchFamily="34" charset="0"/>
              </a:rPr>
              <a:t>Play objective</a:t>
            </a:r>
          </a:p>
          <a:p>
            <a:pPr marL="228600" indent="-228600" defTabSz="623407">
              <a:spcBef>
                <a:spcPts val="0"/>
              </a:spcBef>
              <a:spcAft>
                <a:spcPts val="409"/>
              </a:spcAft>
              <a:buSzTx/>
              <a:buFont typeface="+mj-lt"/>
              <a:buAutoNum type="arabicPeriod"/>
              <a:defRPr/>
            </a:pPr>
            <a:r>
              <a:rPr lang="en-US" sz="1200" dirty="0">
                <a:latin typeface="+mj-lt"/>
                <a:cs typeface="Calibri" panose="020F0502020204030204" pitchFamily="34" charset="0"/>
              </a:rPr>
              <a:t>Ideal outcome</a:t>
            </a:r>
          </a:p>
          <a:p>
            <a:pPr marL="228600" indent="-228600" defTabSz="623407">
              <a:spcBef>
                <a:spcPts val="0"/>
              </a:spcBef>
              <a:spcAft>
                <a:spcPts val="409"/>
              </a:spcAft>
              <a:buSzTx/>
              <a:buFont typeface="+mj-lt"/>
              <a:buAutoNum type="arabicPeriod"/>
              <a:defRPr/>
            </a:pPr>
            <a:r>
              <a:rPr lang="en-US" sz="1200" dirty="0">
                <a:latin typeface="+mj-lt"/>
                <a:cs typeface="Calibri" panose="020F0502020204030204" pitchFamily="34" charset="0"/>
              </a:rPr>
              <a:t>Best practices</a:t>
            </a:r>
          </a:p>
          <a:p>
            <a:pPr marL="228600" indent="-228600" defTabSz="623407">
              <a:spcBef>
                <a:spcPts val="0"/>
              </a:spcBef>
              <a:spcAft>
                <a:spcPts val="409"/>
              </a:spcAft>
              <a:buSzTx/>
              <a:buFont typeface="+mj-lt"/>
              <a:buAutoNum type="arabicPeriod"/>
              <a:defRPr/>
            </a:pPr>
            <a:r>
              <a:rPr lang="en-US" sz="1200" dirty="0">
                <a:latin typeface="+mj-lt"/>
                <a:cs typeface="Calibri" panose="020F0502020204030204" pitchFamily="34" charset="0"/>
              </a:rPr>
              <a:t>Questions to ask</a:t>
            </a:r>
          </a:p>
          <a:p>
            <a:pPr marL="228600" indent="-228600" defTabSz="623407">
              <a:spcBef>
                <a:spcPts val="0"/>
              </a:spcBef>
              <a:spcAft>
                <a:spcPts val="409"/>
              </a:spcAft>
              <a:buSzTx/>
              <a:buFont typeface="+mj-lt"/>
              <a:buAutoNum type="arabicPeriod"/>
              <a:defRPr/>
            </a:pPr>
            <a:r>
              <a:rPr lang="en-US" sz="1200" dirty="0">
                <a:latin typeface="+mj-lt"/>
                <a:cs typeface="Calibri" panose="020F0502020204030204" pitchFamily="34" charset="0"/>
              </a:rPr>
              <a:t>What to listen for</a:t>
            </a:r>
            <a:endParaRPr lang="en-US" sz="1200" dirty="0">
              <a:latin typeface="+mj-lt"/>
              <a:ea typeface="+mn-lt"/>
              <a:cs typeface="Calibri" panose="020F0502020204030204" pitchFamily="34" charset="0"/>
            </a:endParaRPr>
          </a:p>
        </p:txBody>
      </p:sp>
      <p:sp>
        <p:nvSpPr>
          <p:cNvPr id="4" name="Slide Number Placeholder 2">
            <a:extLst>
              <a:ext uri="{FF2B5EF4-FFF2-40B4-BE49-F238E27FC236}">
                <a16:creationId xmlns:a16="http://schemas.microsoft.com/office/drawing/2014/main" id="{CDD40E44-2BCA-016D-40F6-AD430727B7A5}"/>
              </a:ext>
            </a:extLst>
          </p:cNvPr>
          <p:cNvSpPr txBox="1">
            <a:spLocks/>
          </p:cNvSpPr>
          <p:nvPr/>
        </p:nvSpPr>
        <p:spPr>
          <a:xfrm>
            <a:off x="3446318" y="6622040"/>
            <a:ext cx="316057" cy="235961"/>
          </a:xfrm>
          <a:prstGeom prst="rect">
            <a:avLst/>
          </a:prstGeom>
        </p:spPr>
        <p:txBody>
          <a:bodyPr vert="horz" lIns="62345" tIns="31173" rIns="62345" bIns="31173" rtlCol="0" anchor="ctr"/>
          <a:lstStyle>
            <a:defPPr>
              <a:defRPr lang="en-US"/>
            </a:defPPr>
            <a:lvl1pPr marL="0" algn="l" defTabSz="457200" rtl="0" eaLnBrk="1" latinLnBrk="0" hangingPunct="1">
              <a:defRPr sz="701" b="0" kern="1200">
                <a:solidFill>
                  <a:schemeClr val="bg1"/>
                </a:solidFill>
                <a:latin typeface="+mn-lt"/>
                <a:ea typeface="+mn-ea"/>
                <a:cs typeface="Calibri" panose="020F050202020403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3A121E5-46D7-4569-BC8C-A0A4B9CB2B28}" type="slidenum">
              <a:rPr lang="en-US" sz="818"/>
              <a:pPr/>
              <a:t>6</a:t>
            </a:fld>
            <a:endParaRPr lang="en-US" sz="818"/>
          </a:p>
        </p:txBody>
      </p:sp>
      <p:graphicFrame>
        <p:nvGraphicFramePr>
          <p:cNvPr id="6" name="Content Placeholder 5">
            <a:extLst>
              <a:ext uri="{FF2B5EF4-FFF2-40B4-BE49-F238E27FC236}">
                <a16:creationId xmlns:a16="http://schemas.microsoft.com/office/drawing/2014/main" id="{B6AE6195-1AEE-43F0-85C6-D744AD6CEDB1}"/>
              </a:ext>
            </a:extLst>
          </p:cNvPr>
          <p:cNvGraphicFramePr>
            <a:graphicFrameLocks/>
          </p:cNvGraphicFramePr>
          <p:nvPr>
            <p:extLst>
              <p:ext uri="{D42A27DB-BD31-4B8C-83A1-F6EECF244321}">
                <p14:modId xmlns:p14="http://schemas.microsoft.com/office/powerpoint/2010/main" val="4027654139"/>
              </p:ext>
            </p:extLst>
          </p:nvPr>
        </p:nvGraphicFramePr>
        <p:xfrm>
          <a:off x="4967591" y="1388680"/>
          <a:ext cx="6604298" cy="5020433"/>
        </p:xfrm>
        <a:graphic>
          <a:graphicData uri="http://schemas.openxmlformats.org/drawingml/2006/table">
            <a:tbl>
              <a:tblPr firstRow="1" bandRow="1">
                <a:tableStyleId>{21E4AEA4-8DFA-4A89-87EB-49C32662AFE0}</a:tableStyleId>
              </a:tblPr>
              <a:tblGrid>
                <a:gridCol w="766868">
                  <a:extLst>
                    <a:ext uri="{9D8B030D-6E8A-4147-A177-3AD203B41FA5}">
                      <a16:colId xmlns:a16="http://schemas.microsoft.com/office/drawing/2014/main" val="643865453"/>
                    </a:ext>
                  </a:extLst>
                </a:gridCol>
                <a:gridCol w="766868">
                  <a:extLst>
                    <a:ext uri="{9D8B030D-6E8A-4147-A177-3AD203B41FA5}">
                      <a16:colId xmlns:a16="http://schemas.microsoft.com/office/drawing/2014/main" val="4090303216"/>
                    </a:ext>
                  </a:extLst>
                </a:gridCol>
                <a:gridCol w="724366">
                  <a:extLst>
                    <a:ext uri="{9D8B030D-6E8A-4147-A177-3AD203B41FA5}">
                      <a16:colId xmlns:a16="http://schemas.microsoft.com/office/drawing/2014/main" val="646619135"/>
                    </a:ext>
                  </a:extLst>
                </a:gridCol>
                <a:gridCol w="724366">
                  <a:extLst>
                    <a:ext uri="{9D8B030D-6E8A-4147-A177-3AD203B41FA5}">
                      <a16:colId xmlns:a16="http://schemas.microsoft.com/office/drawing/2014/main" val="2028497349"/>
                    </a:ext>
                  </a:extLst>
                </a:gridCol>
                <a:gridCol w="724366">
                  <a:extLst>
                    <a:ext uri="{9D8B030D-6E8A-4147-A177-3AD203B41FA5}">
                      <a16:colId xmlns:a16="http://schemas.microsoft.com/office/drawing/2014/main" val="51670525"/>
                    </a:ext>
                  </a:extLst>
                </a:gridCol>
                <a:gridCol w="724366">
                  <a:extLst>
                    <a:ext uri="{9D8B030D-6E8A-4147-A177-3AD203B41FA5}">
                      <a16:colId xmlns:a16="http://schemas.microsoft.com/office/drawing/2014/main" val="515551375"/>
                    </a:ext>
                  </a:extLst>
                </a:gridCol>
                <a:gridCol w="724366">
                  <a:extLst>
                    <a:ext uri="{9D8B030D-6E8A-4147-A177-3AD203B41FA5}">
                      <a16:colId xmlns:a16="http://schemas.microsoft.com/office/drawing/2014/main" val="1479579499"/>
                    </a:ext>
                  </a:extLst>
                </a:gridCol>
                <a:gridCol w="724366">
                  <a:extLst>
                    <a:ext uri="{9D8B030D-6E8A-4147-A177-3AD203B41FA5}">
                      <a16:colId xmlns:a16="http://schemas.microsoft.com/office/drawing/2014/main" val="449141491"/>
                    </a:ext>
                  </a:extLst>
                </a:gridCol>
                <a:gridCol w="724366">
                  <a:extLst>
                    <a:ext uri="{9D8B030D-6E8A-4147-A177-3AD203B41FA5}">
                      <a16:colId xmlns:a16="http://schemas.microsoft.com/office/drawing/2014/main" val="3319426577"/>
                    </a:ext>
                  </a:extLst>
                </a:gridCol>
              </a:tblGrid>
              <a:tr h="187036">
                <a:tc>
                  <a:txBody>
                    <a:bodyPr/>
                    <a:lstStyle/>
                    <a:p>
                      <a:endParaRPr lang="en-US" sz="1000">
                        <a:latin typeface="+mn-lt"/>
                      </a:endParaRPr>
                    </a:p>
                  </a:txBody>
                  <a:tcPr marL="31173" marR="31173" marT="31173" marB="31173"/>
                </a:tc>
                <a:tc>
                  <a:txBody>
                    <a:bodyPr/>
                    <a:lstStyle/>
                    <a:p>
                      <a:endParaRPr lang="en-US" sz="1000">
                        <a:latin typeface="+mn-lt"/>
                      </a:endParaRPr>
                    </a:p>
                  </a:txBody>
                  <a:tcPr marL="31173" marR="31173" marT="31173" marB="31173"/>
                </a:tc>
                <a:tc rowSpan="2">
                  <a:txBody>
                    <a:bodyPr/>
                    <a:lstStyle/>
                    <a:p>
                      <a:pPr algn="ctr"/>
                      <a:r>
                        <a:rPr lang="en-US" sz="900" u="none" dirty="0">
                          <a:solidFill>
                            <a:schemeClr val="bg1"/>
                          </a:solidFill>
                        </a:rPr>
                        <a:t>New Sale</a:t>
                      </a:r>
                      <a:endParaRPr lang="en-US" sz="900" u="none" dirty="0">
                        <a:solidFill>
                          <a:schemeClr val="bg1"/>
                        </a:solidFill>
                        <a:latin typeface="+mn-lt"/>
                      </a:endParaRPr>
                    </a:p>
                  </a:txBody>
                  <a:tcPr marL="31173" marR="31173" marT="31173" marB="31173" anchor="ctr"/>
                </a:tc>
                <a:tc rowSpan="2">
                  <a:txBody>
                    <a:bodyPr/>
                    <a:lstStyle/>
                    <a:p>
                      <a:pPr algn="ctr"/>
                      <a:r>
                        <a:rPr lang="en-US" sz="900" u="none" dirty="0">
                          <a:solidFill>
                            <a:schemeClr val="bg1"/>
                          </a:solidFill>
                        </a:rPr>
                        <a:t>Cross-sell</a:t>
                      </a:r>
                      <a:endParaRPr lang="en-US" sz="900" u="none" dirty="0">
                        <a:solidFill>
                          <a:schemeClr val="bg1"/>
                        </a:solidFill>
                        <a:latin typeface="+mn-lt"/>
                      </a:endParaRPr>
                    </a:p>
                  </a:txBody>
                  <a:tcPr marL="31173" marR="31173" marT="31173" marB="31173" anchor="ctr"/>
                </a:tc>
                <a:tc rowSpan="2">
                  <a:txBody>
                    <a:bodyPr/>
                    <a:lstStyle/>
                    <a:p>
                      <a:pPr algn="ctr"/>
                      <a:r>
                        <a:rPr lang="en-US" sz="900" u="none" dirty="0">
                          <a:solidFill>
                            <a:schemeClr val="bg1"/>
                          </a:solidFill>
                        </a:rPr>
                        <a:t>Migration</a:t>
                      </a:r>
                      <a:endParaRPr lang="en-US" sz="900" u="none" dirty="0">
                        <a:solidFill>
                          <a:schemeClr val="bg1"/>
                        </a:solidFill>
                        <a:latin typeface="+mn-lt"/>
                      </a:endParaRPr>
                    </a:p>
                  </a:txBody>
                  <a:tcPr marL="31173" marR="31173" marT="31173" marB="31173" anchor="ctr"/>
                </a:tc>
                <a:tc rowSpan="2">
                  <a:txBody>
                    <a:bodyPr/>
                    <a:lstStyle/>
                    <a:p>
                      <a:pPr algn="ctr"/>
                      <a:r>
                        <a:rPr lang="en-US" sz="900" u="none" dirty="0">
                          <a:solidFill>
                            <a:schemeClr val="bg1"/>
                          </a:solidFill>
                        </a:rPr>
                        <a:t>Upgrade</a:t>
                      </a:r>
                      <a:endParaRPr lang="en-US" sz="900" u="none" dirty="0">
                        <a:solidFill>
                          <a:schemeClr val="bg1"/>
                        </a:solidFill>
                        <a:latin typeface="+mn-lt"/>
                      </a:endParaRPr>
                    </a:p>
                  </a:txBody>
                  <a:tcPr marL="31173" marR="31173" marT="31173" marB="31173" anchor="ctr"/>
                </a:tc>
                <a:tc rowSpan="2">
                  <a:txBody>
                    <a:bodyPr/>
                    <a:lstStyle/>
                    <a:p>
                      <a:pPr algn="ctr"/>
                      <a:r>
                        <a:rPr lang="en-US" sz="900" u="none" dirty="0">
                          <a:solidFill>
                            <a:schemeClr val="bg1"/>
                          </a:solidFill>
                        </a:rPr>
                        <a:t>Renewal</a:t>
                      </a:r>
                      <a:endParaRPr lang="en-US" sz="900" u="none" dirty="0">
                        <a:solidFill>
                          <a:schemeClr val="bg1"/>
                        </a:solidFill>
                        <a:latin typeface="+mn-lt"/>
                      </a:endParaRPr>
                    </a:p>
                  </a:txBody>
                  <a:tcPr marL="31173" marR="31173" marT="31173" marB="31173" anchor="ctr"/>
                </a:tc>
                <a:tc rowSpan="2">
                  <a:txBody>
                    <a:bodyPr/>
                    <a:lstStyle/>
                    <a:p>
                      <a:pPr algn="ctr"/>
                      <a:r>
                        <a:rPr lang="en-US" sz="900" u="none" dirty="0">
                          <a:solidFill>
                            <a:schemeClr val="bg1"/>
                          </a:solidFill>
                        </a:rPr>
                        <a:t>Renewal + Cross-sell</a:t>
                      </a:r>
                      <a:endParaRPr lang="en-US" sz="900" u="none" dirty="0">
                        <a:solidFill>
                          <a:schemeClr val="bg1"/>
                        </a:solidFill>
                        <a:latin typeface="+mn-lt"/>
                      </a:endParaRPr>
                    </a:p>
                  </a:txBody>
                  <a:tcPr marL="31173" marR="31173" marT="31173" marB="31173" anchor="ctr"/>
                </a:tc>
                <a:tc rowSpan="2">
                  <a:txBody>
                    <a:bodyPr/>
                    <a:lstStyle/>
                    <a:p>
                      <a:pPr algn="ctr"/>
                      <a:r>
                        <a:rPr lang="en-US" sz="900" u="none" dirty="0">
                          <a:solidFill>
                            <a:schemeClr val="bg1"/>
                          </a:solidFill>
                        </a:rPr>
                        <a:t>Renewal + Upgrade</a:t>
                      </a:r>
                      <a:endParaRPr lang="en-US" sz="900" u="none" dirty="0">
                        <a:solidFill>
                          <a:schemeClr val="bg1"/>
                        </a:solidFill>
                        <a:latin typeface="+mn-lt"/>
                      </a:endParaRPr>
                    </a:p>
                  </a:txBody>
                  <a:tcPr marL="31173" marR="31173" marT="31173" marB="31173" anchor="ctr"/>
                </a:tc>
                <a:extLst>
                  <a:ext uri="{0D108BD9-81ED-4DB2-BD59-A6C34878D82A}">
                    <a16:rowId xmlns:a16="http://schemas.microsoft.com/office/drawing/2014/main" val="1932154995"/>
                  </a:ext>
                </a:extLst>
              </a:tr>
              <a:tr h="201706">
                <a:tc>
                  <a:txBody>
                    <a:bodyPr/>
                    <a:lstStyle/>
                    <a:p>
                      <a:endParaRPr lang="en-US" sz="1000">
                        <a:latin typeface="+mn-lt"/>
                      </a:endParaRPr>
                    </a:p>
                  </a:txBody>
                  <a:tcPr marL="31173" marR="31173" marT="31173" marB="31173"/>
                </a:tc>
                <a:tc>
                  <a:txBody>
                    <a:bodyPr/>
                    <a:lstStyle/>
                    <a:p>
                      <a:pPr algn="r"/>
                      <a:r>
                        <a:rPr lang="en-US" sz="1000" b="1"/>
                        <a:t>Scenario</a:t>
                      </a:r>
                      <a:endParaRPr lang="en-US" sz="1000" b="1">
                        <a:latin typeface="+mn-lt"/>
                      </a:endParaRPr>
                    </a:p>
                  </a:txBody>
                  <a:tcPr marL="31173" marR="31173" marT="31173" marB="31173"/>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569554138"/>
                  </a:ext>
                </a:extLst>
              </a:tr>
              <a:tr h="394855">
                <a:tc gridSpan="2">
                  <a:txBody>
                    <a:bodyPr/>
                    <a:lstStyle/>
                    <a:p>
                      <a:endParaRPr lang="en-US" sz="1000"/>
                    </a:p>
                    <a:p>
                      <a:r>
                        <a:rPr lang="en-US" sz="1000" b="1"/>
                        <a:t>Plays</a:t>
                      </a:r>
                      <a:endParaRPr lang="en-US" sz="1000" b="1">
                        <a:latin typeface="+mn-lt"/>
                      </a:endParaRPr>
                    </a:p>
                  </a:txBody>
                  <a:tcPr marL="31173" marR="31173" marT="31173" marB="31173"/>
                </a:tc>
                <a:tc hMerge="1">
                  <a:txBody>
                    <a:bodyPr/>
                    <a:lstStyle/>
                    <a:p>
                      <a:endParaRPr lang="en-US"/>
                    </a:p>
                  </a:txBody>
                  <a:tcPr/>
                </a:tc>
                <a:tc>
                  <a:txBody>
                    <a:bodyPr/>
                    <a:lstStyle/>
                    <a:p>
                      <a:pPr algn="ctr"/>
                      <a:r>
                        <a:rPr lang="en-US" sz="700"/>
                        <a:t>New logo + New Product</a:t>
                      </a:r>
                      <a:endParaRPr lang="en-US" sz="700">
                        <a:latin typeface="+mn-lt"/>
                      </a:endParaRPr>
                    </a:p>
                  </a:txBody>
                  <a:tcPr marL="31173" marR="31173" marT="31173" marB="31173" anchor="ctr"/>
                </a:tc>
                <a:tc>
                  <a:txBody>
                    <a:bodyPr/>
                    <a:lstStyle/>
                    <a:p>
                      <a:pPr algn="ctr"/>
                      <a:r>
                        <a:rPr lang="en-US" sz="700"/>
                        <a:t>Existing Customer + New Product</a:t>
                      </a:r>
                      <a:endParaRPr lang="en-US" sz="700">
                        <a:latin typeface="+mn-lt"/>
                      </a:endParaRPr>
                    </a:p>
                  </a:txBody>
                  <a:tcPr marL="31173" marR="31173" marT="31173" marB="31173" anchor="ctr"/>
                </a:tc>
                <a:tc>
                  <a:txBody>
                    <a:bodyPr/>
                    <a:lstStyle/>
                    <a:p>
                      <a:pPr algn="ctr"/>
                      <a:r>
                        <a:rPr lang="en-US" sz="700"/>
                        <a:t>Legacy product </a:t>
                      </a:r>
                      <a:r>
                        <a:rPr lang="en-US" sz="700">
                          <a:sym typeface="Wingdings" panose="05000000000000000000" pitchFamily="2" charset="2"/>
                        </a:rPr>
                        <a:t> Newer Version</a:t>
                      </a:r>
                      <a:endParaRPr lang="en-US" sz="700">
                        <a:latin typeface="+mn-lt"/>
                      </a:endParaRPr>
                    </a:p>
                  </a:txBody>
                  <a:tcPr marL="31173" marR="31173" marT="31173" marB="31173" anchor="ctr"/>
                </a:tc>
                <a:tc>
                  <a:txBody>
                    <a:bodyPr/>
                    <a:lstStyle/>
                    <a:p>
                      <a:pPr algn="ctr"/>
                      <a:r>
                        <a:rPr lang="en-US" sz="700"/>
                        <a:t>Overage </a:t>
                      </a:r>
                      <a:r>
                        <a:rPr lang="en-US" sz="700">
                          <a:sym typeface="Wingdings" panose="05000000000000000000" pitchFamily="2" charset="2"/>
                        </a:rPr>
                        <a:t>  Upgrade Usage</a:t>
                      </a:r>
                      <a:endParaRPr lang="en-US" sz="700">
                        <a:latin typeface="+mn-lt"/>
                      </a:endParaRPr>
                    </a:p>
                  </a:txBody>
                  <a:tcPr marL="31173" marR="31173" marT="31173" marB="31173" anchor="ctr"/>
                </a:tc>
                <a:tc>
                  <a:txBody>
                    <a:bodyPr/>
                    <a:lstStyle/>
                    <a:p>
                      <a:pPr algn="ctr"/>
                      <a:r>
                        <a:rPr lang="en-US" sz="700"/>
                        <a:t>Existing Contract + SPI</a:t>
                      </a:r>
                      <a:endParaRPr lang="en-US" sz="700">
                        <a:latin typeface="+mn-lt"/>
                      </a:endParaRPr>
                    </a:p>
                  </a:txBody>
                  <a:tcPr marL="31173" marR="31173" marT="31173" marB="31173" anchor="ctr"/>
                </a:tc>
                <a:tc>
                  <a:txBody>
                    <a:bodyPr/>
                    <a:lstStyle/>
                    <a:p>
                      <a:pPr marL="0" marR="0" lvl="0" indent="0" algn="ctr" defTabSz="582930" rtl="0" eaLnBrk="1" fontAlgn="auto" latinLnBrk="0" hangingPunct="1">
                        <a:lnSpc>
                          <a:spcPct val="100000"/>
                        </a:lnSpc>
                        <a:spcBef>
                          <a:spcPts val="0"/>
                        </a:spcBef>
                        <a:spcAft>
                          <a:spcPts val="0"/>
                        </a:spcAft>
                        <a:buClrTx/>
                        <a:buSzTx/>
                        <a:buFontTx/>
                        <a:buNone/>
                        <a:tabLst/>
                        <a:defRPr/>
                      </a:pPr>
                      <a:r>
                        <a:rPr lang="en-US" sz="700"/>
                        <a:t>Existing Contract + SPI + New Product</a:t>
                      </a:r>
                      <a:endParaRPr lang="en-US" sz="700">
                        <a:latin typeface="+mn-lt"/>
                      </a:endParaRPr>
                    </a:p>
                  </a:txBody>
                  <a:tcPr marL="31173" marR="31173" marT="31173" marB="31173" anchor="ctr"/>
                </a:tc>
                <a:tc>
                  <a:txBody>
                    <a:bodyPr/>
                    <a:lstStyle/>
                    <a:p>
                      <a:pPr algn="ctr"/>
                      <a:r>
                        <a:rPr lang="en-US" sz="700"/>
                        <a:t>Existing Contract + SPI + Usage / Fee</a:t>
                      </a:r>
                      <a:endParaRPr lang="en-US" sz="700">
                        <a:latin typeface="+mn-lt"/>
                      </a:endParaRPr>
                    </a:p>
                  </a:txBody>
                  <a:tcPr marL="31173" marR="31173" marT="31173" marB="31173" anchor="ctr"/>
                </a:tc>
                <a:extLst>
                  <a:ext uri="{0D108BD9-81ED-4DB2-BD59-A6C34878D82A}">
                    <a16:rowId xmlns:a16="http://schemas.microsoft.com/office/drawing/2014/main" val="2575526412"/>
                  </a:ext>
                </a:extLst>
              </a:tr>
              <a:tr h="187036">
                <a:tc gridSpan="9">
                  <a:txBody>
                    <a:bodyPr/>
                    <a:lstStyle/>
                    <a:p>
                      <a:pPr algn="l"/>
                      <a:r>
                        <a:rPr lang="en-US" sz="1000" b="1">
                          <a:solidFill>
                            <a:schemeClr val="accent1"/>
                          </a:solidFill>
                        </a:rPr>
                        <a:t>Always-on</a:t>
                      </a:r>
                      <a:endParaRPr lang="en-US" sz="1000" b="1">
                        <a:solidFill>
                          <a:schemeClr val="accent1"/>
                        </a:solidFill>
                        <a:latin typeface="+mn-lt"/>
                      </a:endParaRPr>
                    </a:p>
                  </a:txBody>
                  <a:tcPr marL="31173" marR="31173" marT="31173" marB="31173" anchor="ctr"/>
                </a:tc>
                <a:tc hMerge="1">
                  <a:txBody>
                    <a:bodyPr/>
                    <a:lstStyle/>
                    <a:p>
                      <a:endParaRPr lang="en-US"/>
                    </a:p>
                  </a:txBody>
                  <a:tcPr/>
                </a:tc>
                <a:tc hMerge="1">
                  <a:txBody>
                    <a:bodyPr/>
                    <a:lstStyle/>
                    <a:p>
                      <a:pPr algn="ctr"/>
                      <a:endParaRPr lang="en-US" sz="1100" b="1">
                        <a:solidFill>
                          <a:schemeClr val="bg1"/>
                        </a:solidFill>
                      </a:endParaRPr>
                    </a:p>
                  </a:txBody>
                  <a:tcPr anchor="ctr">
                    <a:lnT w="12700" cap="flat" cmpd="sng" algn="ctr">
                      <a:solidFill>
                        <a:schemeClr val="tx1"/>
                      </a:solidFill>
                      <a:prstDash val="solid"/>
                      <a:round/>
                      <a:headEnd type="none" w="med" len="med"/>
                      <a:tailEnd type="none" w="med" len="med"/>
                    </a:lnT>
                    <a:solidFill>
                      <a:schemeClr val="accent6"/>
                    </a:solidFill>
                  </a:tcPr>
                </a:tc>
                <a:tc hMerge="1">
                  <a:txBody>
                    <a:bodyPr/>
                    <a:lstStyle/>
                    <a:p>
                      <a:pPr algn="ctr"/>
                      <a:endParaRPr lang="en-US" sz="1100" b="1">
                        <a:solidFill>
                          <a:schemeClr val="bg1"/>
                        </a:solidFill>
                      </a:endParaRPr>
                    </a:p>
                  </a:txBody>
                  <a:tcPr anchor="ctr">
                    <a:solidFill>
                      <a:schemeClr val="accent6"/>
                    </a:solidFill>
                  </a:tcPr>
                </a:tc>
                <a:tc hMerge="1">
                  <a:txBody>
                    <a:bodyPr/>
                    <a:lstStyle/>
                    <a:p>
                      <a:pPr algn="ctr"/>
                      <a:endParaRPr lang="en-US" sz="1100" b="1">
                        <a:solidFill>
                          <a:schemeClr val="bg1"/>
                        </a:solidFill>
                      </a:endParaRPr>
                    </a:p>
                  </a:txBody>
                  <a:tcPr anchor="ctr">
                    <a:solidFill>
                      <a:schemeClr val="accent6"/>
                    </a:solidFill>
                  </a:tcPr>
                </a:tc>
                <a:tc hMerge="1">
                  <a:txBody>
                    <a:bodyPr/>
                    <a:lstStyle/>
                    <a:p>
                      <a:pPr algn="ctr"/>
                      <a:endParaRPr lang="en-US" sz="1100" b="1">
                        <a:solidFill>
                          <a:schemeClr val="bg1"/>
                        </a:solidFill>
                      </a:endParaRPr>
                    </a:p>
                  </a:txBody>
                  <a:tcPr anchor="ctr">
                    <a:solidFill>
                      <a:schemeClr val="accent6"/>
                    </a:solidFill>
                  </a:tcPr>
                </a:tc>
                <a:tc hMerge="1">
                  <a:txBody>
                    <a:bodyPr/>
                    <a:lstStyle/>
                    <a:p>
                      <a:pPr algn="ctr"/>
                      <a:endParaRPr lang="en-US" sz="1100" b="1">
                        <a:solidFill>
                          <a:schemeClr val="bg1"/>
                        </a:solidFill>
                      </a:endParaRPr>
                    </a:p>
                  </a:txBody>
                  <a:tcPr anchor="ctr">
                    <a:solidFill>
                      <a:schemeClr val="accent6"/>
                    </a:solidFill>
                  </a:tcPr>
                </a:tc>
                <a:tc hMerge="1">
                  <a:txBody>
                    <a:bodyPr/>
                    <a:lstStyle/>
                    <a:p>
                      <a:pPr algn="ctr"/>
                      <a:endParaRPr lang="en-US" sz="1100" b="1">
                        <a:solidFill>
                          <a:schemeClr val="bg1"/>
                        </a:solidFill>
                      </a:endParaRPr>
                    </a:p>
                  </a:txBody>
                  <a:tcPr anchor="ctr">
                    <a:solidFill>
                      <a:schemeClr val="accent6"/>
                    </a:solidFill>
                  </a:tcPr>
                </a:tc>
                <a:tc hMerge="1">
                  <a:txBody>
                    <a:bodyPr/>
                    <a:lstStyle/>
                    <a:p>
                      <a:pPr algn="ctr"/>
                      <a:endParaRPr lang="en-US" sz="1100" b="1">
                        <a:solidFill>
                          <a:schemeClr val="bg1"/>
                        </a:solidFill>
                      </a:endParaRPr>
                    </a:p>
                  </a:txBody>
                  <a:tcPr anchor="ctr">
                    <a:solidFill>
                      <a:schemeClr val="accent6"/>
                    </a:solidFill>
                  </a:tcPr>
                </a:tc>
                <a:extLst>
                  <a:ext uri="{0D108BD9-81ED-4DB2-BD59-A6C34878D82A}">
                    <a16:rowId xmlns:a16="http://schemas.microsoft.com/office/drawing/2014/main" val="82730076"/>
                  </a:ext>
                </a:extLst>
              </a:tr>
              <a:tr h="316923">
                <a:tc gridSpan="2">
                  <a:txBody>
                    <a:bodyPr/>
                    <a:lstStyle/>
                    <a:p>
                      <a:pPr marL="0" marR="0" lvl="0" indent="0" algn="l" defTabSz="457146" rtl="0" eaLnBrk="1" fontAlgn="ctr" latinLnBrk="0" hangingPunct="1">
                        <a:lnSpc>
                          <a:spcPct val="100000"/>
                        </a:lnSpc>
                        <a:spcBef>
                          <a:spcPts val="200"/>
                        </a:spcBef>
                        <a:spcAft>
                          <a:spcPts val="0"/>
                        </a:spcAft>
                        <a:buClrTx/>
                        <a:buSzTx/>
                        <a:buFont typeface="+mj-lt"/>
                        <a:buNone/>
                        <a:tabLst/>
                        <a:defRPr/>
                      </a:pPr>
                      <a:r>
                        <a:rPr kumimoji="0" lang="en-US" sz="900" b="0" u="none" strike="noStrike" kern="1200" cap="none" spc="0" normalizeH="0" baseline="0" dirty="0">
                          <a:ln>
                            <a:noFill/>
                          </a:ln>
                          <a:solidFill>
                            <a:schemeClr val="tx1"/>
                          </a:solidFill>
                          <a:effectLst/>
                          <a:uLnTx/>
                          <a:uFillTx/>
                          <a:hlinkClick r:id="" action="ppaction://noaction">
                            <a:extLst>
                              <a:ext uri="{A12FA001-AC4F-418D-AE19-62706E023703}">
                                <ahyp:hlinkClr xmlns:ahyp="http://schemas.microsoft.com/office/drawing/2018/hyperlinkcolor" val="tx"/>
                              </a:ext>
                            </a:extLst>
                          </a:hlinkClick>
                        </a:rPr>
                        <a:t>Business Justification</a:t>
                      </a:r>
                      <a:endParaRPr kumimoji="0" lang="en-US" sz="900" b="0" u="none" strike="noStrike" kern="1200" cap="none" spc="0" normalizeH="0" baseline="0" dirty="0">
                        <a:ln>
                          <a:noFill/>
                        </a:ln>
                        <a:solidFill>
                          <a:schemeClr val="tx1"/>
                        </a:solidFill>
                        <a:effectLst/>
                        <a:uLnTx/>
                        <a:uFillTx/>
                      </a:endParaRPr>
                    </a:p>
                    <a:p>
                      <a:pPr marL="114300" marR="0" lvl="0" indent="0" algn="l" defTabSz="457146" rtl="0" eaLnBrk="1" fontAlgn="ctr" latinLnBrk="0" hangingPunct="1">
                        <a:lnSpc>
                          <a:spcPct val="100000"/>
                        </a:lnSpc>
                        <a:spcBef>
                          <a:spcPts val="0"/>
                        </a:spcBef>
                        <a:spcAft>
                          <a:spcPts val="0"/>
                        </a:spcAft>
                        <a:buClrTx/>
                        <a:buSzTx/>
                        <a:buFont typeface="+mj-lt"/>
                        <a:buNone/>
                        <a:tabLst/>
                        <a:defRPr/>
                      </a:pPr>
                      <a:r>
                        <a:rPr kumimoji="0" lang="en-US" sz="600" b="0" u="none" strike="noStrike" kern="1200" cap="none" spc="0" normalizeH="0" baseline="0" noProof="0" dirty="0">
                          <a:ln>
                            <a:noFill/>
                          </a:ln>
                          <a:solidFill>
                            <a:schemeClr val="tx1"/>
                          </a:solidFill>
                          <a:effectLst/>
                          <a:uLnTx/>
                          <a:uFillTx/>
                        </a:rPr>
                        <a:t> Overcome price objections</a:t>
                      </a:r>
                    </a:p>
                    <a:p>
                      <a:pPr marL="114300" marR="0" lvl="0" indent="0" algn="l" defTabSz="457146" rtl="0" eaLnBrk="1" fontAlgn="ctr" latinLnBrk="0" hangingPunct="1">
                        <a:lnSpc>
                          <a:spcPct val="100000"/>
                        </a:lnSpc>
                        <a:spcBef>
                          <a:spcPts val="0"/>
                        </a:spcBef>
                        <a:spcAft>
                          <a:spcPts val="0"/>
                        </a:spcAft>
                        <a:buClrTx/>
                        <a:buSzTx/>
                        <a:buFont typeface="+mj-lt"/>
                        <a:buNone/>
                        <a:tabLst/>
                        <a:defRPr/>
                      </a:pPr>
                      <a:r>
                        <a:rPr kumimoji="0" lang="en-US" sz="600" b="0" u="none" strike="noStrike" kern="1200" cap="none" spc="0" normalizeH="0" baseline="0" noProof="0" dirty="0">
                          <a:ln>
                            <a:noFill/>
                          </a:ln>
                          <a:solidFill>
                            <a:schemeClr val="tx1"/>
                          </a:solidFill>
                          <a:effectLst/>
                          <a:uLnTx/>
                          <a:uFillTx/>
                        </a:rPr>
                        <a:t> through value creation </a:t>
                      </a:r>
                      <a:endParaRPr kumimoji="0" lang="en-US" sz="600" b="0" i="1" u="none" strike="noStrike" kern="1200" cap="none" spc="0" normalizeH="0" baseline="0" noProof="0" dirty="0">
                        <a:ln>
                          <a:noFill/>
                        </a:ln>
                        <a:solidFill>
                          <a:schemeClr val="tx1"/>
                        </a:solidFill>
                        <a:effectLst/>
                        <a:uLnTx/>
                        <a:uFillTx/>
                        <a:latin typeface="+mn-lt"/>
                        <a:ea typeface="+mn-ea"/>
                        <a:cs typeface="Calibri" panose="020F0502020204030204" pitchFamily="34" charset="0"/>
                      </a:endParaRPr>
                    </a:p>
                  </a:txBody>
                  <a:tcPr marL="31173" marR="31173" marT="31173" marB="31173" anchor="ctr"/>
                </a:tc>
                <a:tc hMerge="1">
                  <a:txBody>
                    <a:bodyPr/>
                    <a:lstStyle/>
                    <a:p>
                      <a:endParaRPr lang="en-US"/>
                    </a:p>
                  </a:txBody>
                  <a:tcPr/>
                </a:tc>
                <a:tc>
                  <a:txBody>
                    <a:bodyPr/>
                    <a:lstStyle/>
                    <a:p>
                      <a:pPr algn="ctr"/>
                      <a:r>
                        <a:rPr kumimoji="0" lang="en-US" sz="1600" b="0" u="none" strike="noStrike" kern="1200" cap="none" spc="0" normalizeH="0" baseline="0" noProof="0">
                          <a:ln>
                            <a:noFill/>
                          </a:ln>
                          <a:solidFill>
                            <a:schemeClr val="accent1"/>
                          </a:solidFill>
                          <a:effectLst/>
                          <a:uLnTx/>
                          <a:uFillTx/>
                        </a:rPr>
                        <a:t>✓</a:t>
                      </a:r>
                      <a:endParaRPr lang="en-US" sz="1600" b="0">
                        <a:solidFill>
                          <a:schemeClr val="accent1"/>
                        </a:solidFill>
                        <a:latin typeface="+mn-lt"/>
                      </a:endParaRPr>
                    </a:p>
                  </a:txBody>
                  <a:tcPr marL="31173" marR="31173" marT="12469" marB="12469" anchor="ctr"/>
                </a:tc>
                <a:tc>
                  <a:txBody>
                    <a:bodyPr/>
                    <a:lstStyle/>
                    <a:p>
                      <a:pPr algn="ctr"/>
                      <a:r>
                        <a:rPr kumimoji="0" lang="en-US" sz="1600" b="0" u="none" strike="noStrike" kern="1200" cap="none" spc="0" normalizeH="0" baseline="0" noProof="0">
                          <a:ln>
                            <a:noFill/>
                          </a:ln>
                          <a:solidFill>
                            <a:schemeClr val="accent1"/>
                          </a:solidFill>
                          <a:effectLst/>
                          <a:uLnTx/>
                          <a:uFillTx/>
                        </a:rPr>
                        <a:t>✓</a:t>
                      </a:r>
                      <a:endParaRPr lang="en-US" sz="1600" b="0">
                        <a:solidFill>
                          <a:schemeClr val="accent1"/>
                        </a:solidFill>
                        <a:latin typeface="+mn-lt"/>
                      </a:endParaRPr>
                    </a:p>
                  </a:txBody>
                  <a:tcPr marL="31173" marR="31173" marT="12469" marB="12469" anchor="ctr"/>
                </a:tc>
                <a:tc>
                  <a:txBody>
                    <a:bodyPr/>
                    <a:lstStyle/>
                    <a:p>
                      <a:pPr algn="ctr"/>
                      <a:r>
                        <a:rPr kumimoji="0" lang="en-US" sz="1600" b="0" u="none" strike="noStrike" kern="1200" cap="none" spc="0" normalizeH="0" baseline="0" noProof="0">
                          <a:ln>
                            <a:noFill/>
                          </a:ln>
                          <a:solidFill>
                            <a:schemeClr val="accent1"/>
                          </a:solidFill>
                          <a:effectLst/>
                          <a:uLnTx/>
                          <a:uFillTx/>
                        </a:rPr>
                        <a:t>✓</a:t>
                      </a:r>
                      <a:endParaRPr lang="en-US" sz="1600" b="0">
                        <a:solidFill>
                          <a:schemeClr val="accent1"/>
                        </a:solidFill>
                        <a:latin typeface="+mn-lt"/>
                      </a:endParaRPr>
                    </a:p>
                  </a:txBody>
                  <a:tcPr marL="31173" marR="31173" marT="12469" marB="12469" anchor="ctr"/>
                </a:tc>
                <a:tc>
                  <a:txBody>
                    <a:bodyPr/>
                    <a:lstStyle/>
                    <a:p>
                      <a:pPr algn="ctr"/>
                      <a:r>
                        <a:rPr kumimoji="0" lang="en-US" sz="1600" b="0" u="none" strike="noStrike" kern="1200" cap="none" spc="0" normalizeH="0" baseline="0" noProof="0">
                          <a:ln>
                            <a:noFill/>
                          </a:ln>
                          <a:solidFill>
                            <a:schemeClr val="accent1"/>
                          </a:solidFill>
                          <a:effectLst/>
                          <a:uLnTx/>
                          <a:uFillTx/>
                        </a:rPr>
                        <a:t>✓</a:t>
                      </a:r>
                      <a:endParaRPr lang="en-US" sz="1600" b="0">
                        <a:solidFill>
                          <a:schemeClr val="accent1"/>
                        </a:solidFill>
                        <a:latin typeface="+mn-lt"/>
                      </a:endParaRPr>
                    </a:p>
                  </a:txBody>
                  <a:tcPr marL="31173" marR="31173" marT="12469" marB="12469" anchor="ctr"/>
                </a:tc>
                <a:tc>
                  <a:txBody>
                    <a:bodyPr/>
                    <a:lstStyle/>
                    <a:p>
                      <a:pPr algn="ctr"/>
                      <a:r>
                        <a:rPr kumimoji="0" lang="en-US" sz="1600" b="0" u="none" strike="noStrike" kern="1200" cap="none" spc="0" normalizeH="0" baseline="0" noProof="0">
                          <a:ln>
                            <a:noFill/>
                          </a:ln>
                          <a:solidFill>
                            <a:schemeClr val="accent1"/>
                          </a:solidFill>
                          <a:effectLst/>
                          <a:uLnTx/>
                          <a:uFillTx/>
                        </a:rPr>
                        <a:t>✓</a:t>
                      </a:r>
                      <a:endParaRPr lang="en-US" sz="1600" b="0">
                        <a:solidFill>
                          <a:schemeClr val="accent1"/>
                        </a:solidFill>
                        <a:latin typeface="+mn-lt"/>
                      </a:endParaRPr>
                    </a:p>
                  </a:txBody>
                  <a:tcPr marL="31173" marR="31173" marT="12469" marB="12469" anchor="ctr"/>
                </a:tc>
                <a:tc>
                  <a:txBody>
                    <a:bodyPr/>
                    <a:lstStyle/>
                    <a:p>
                      <a:pPr algn="ctr"/>
                      <a:r>
                        <a:rPr kumimoji="0" lang="en-US" sz="1600" b="0" u="none" strike="noStrike" kern="1200" cap="none" spc="0" normalizeH="0" baseline="0" noProof="0">
                          <a:ln>
                            <a:noFill/>
                          </a:ln>
                          <a:solidFill>
                            <a:schemeClr val="accent1"/>
                          </a:solidFill>
                          <a:effectLst/>
                          <a:uLnTx/>
                          <a:uFillTx/>
                        </a:rPr>
                        <a:t>✓</a:t>
                      </a:r>
                      <a:endParaRPr lang="en-US" sz="1600" b="0">
                        <a:solidFill>
                          <a:schemeClr val="accent1"/>
                        </a:solidFill>
                        <a:latin typeface="+mn-lt"/>
                      </a:endParaRPr>
                    </a:p>
                  </a:txBody>
                  <a:tcPr marL="31173" marR="31173" marT="12469" marB="12469" anchor="ctr"/>
                </a:tc>
                <a:tc>
                  <a:txBody>
                    <a:bodyPr/>
                    <a:lstStyle/>
                    <a:p>
                      <a:pPr algn="ctr"/>
                      <a:r>
                        <a:rPr kumimoji="0" lang="en-US" sz="1600" b="0" u="none" strike="noStrike" kern="1200" cap="none" spc="0" normalizeH="0" baseline="0" noProof="0">
                          <a:ln>
                            <a:noFill/>
                          </a:ln>
                          <a:solidFill>
                            <a:schemeClr val="accent1"/>
                          </a:solidFill>
                          <a:effectLst/>
                          <a:uLnTx/>
                          <a:uFillTx/>
                        </a:rPr>
                        <a:t>✓</a:t>
                      </a:r>
                      <a:endParaRPr lang="en-US" sz="1600" b="0">
                        <a:solidFill>
                          <a:schemeClr val="accent1"/>
                        </a:solidFill>
                        <a:latin typeface="+mn-lt"/>
                      </a:endParaRPr>
                    </a:p>
                  </a:txBody>
                  <a:tcPr marL="31173" marR="31173" marT="12469" marB="12469" anchor="ctr"/>
                </a:tc>
                <a:extLst>
                  <a:ext uri="{0D108BD9-81ED-4DB2-BD59-A6C34878D82A}">
                    <a16:rowId xmlns:a16="http://schemas.microsoft.com/office/drawing/2014/main" val="559621279"/>
                  </a:ext>
                </a:extLst>
              </a:tr>
              <a:tr h="316923">
                <a:tc gridSpan="2">
                  <a:txBody>
                    <a:bodyPr/>
                    <a:lstStyle/>
                    <a:p>
                      <a:pPr marL="0" marR="0" lvl="0" indent="0" algn="l" defTabSz="457146" rtl="0" eaLnBrk="1" fontAlgn="ctr" latinLnBrk="0" hangingPunct="1">
                        <a:lnSpc>
                          <a:spcPct val="100000"/>
                        </a:lnSpc>
                        <a:spcBef>
                          <a:spcPts val="200"/>
                        </a:spcBef>
                        <a:spcAft>
                          <a:spcPts val="0"/>
                        </a:spcAft>
                        <a:buClrTx/>
                        <a:buSzTx/>
                        <a:buFont typeface="+mj-lt"/>
                        <a:buNone/>
                        <a:tabLst/>
                        <a:defRPr/>
                      </a:pPr>
                      <a:r>
                        <a:rPr kumimoji="0" lang="en-US" sz="900" b="0" u="sng" strike="noStrike" kern="1200" cap="none" spc="0" normalizeH="0" baseline="0" dirty="0">
                          <a:ln>
                            <a:noFill/>
                          </a:ln>
                          <a:solidFill>
                            <a:schemeClr val="tx1"/>
                          </a:solidFill>
                          <a:effectLst/>
                          <a:uLnTx/>
                          <a:uFillTx/>
                          <a:hlinkClick r:id="" action="ppaction://noaction">
                            <a:extLst>
                              <a:ext uri="{A12FA001-AC4F-418D-AE19-62706E023703}">
                                <ahyp:hlinkClr xmlns:ahyp="http://schemas.microsoft.com/office/drawing/2018/hyperlinkcolor" val="tx"/>
                              </a:ext>
                            </a:extLst>
                          </a:hlinkClick>
                        </a:rPr>
                        <a:t>The Go Around</a:t>
                      </a:r>
                    </a:p>
                    <a:p>
                      <a:pPr marL="114300" marR="0" lvl="0" indent="0" algn="l" defTabSz="457146" rtl="0" eaLnBrk="1" fontAlgn="ctr" latinLnBrk="0" hangingPunct="1">
                        <a:lnSpc>
                          <a:spcPct val="100000"/>
                        </a:lnSpc>
                        <a:spcBef>
                          <a:spcPts val="0"/>
                        </a:spcBef>
                        <a:spcAft>
                          <a:spcPts val="0"/>
                        </a:spcAft>
                        <a:buClrTx/>
                        <a:buSzTx/>
                        <a:buFont typeface="+mj-lt"/>
                        <a:buNone/>
                        <a:tabLst/>
                        <a:defRPr/>
                      </a:pPr>
                      <a:r>
                        <a:rPr kumimoji="0" lang="en-US" sz="600" b="0" u="none" strike="noStrike" kern="1200" cap="none" spc="0" normalizeH="0" baseline="0" noProof="0" dirty="0">
                          <a:ln>
                            <a:noFill/>
                          </a:ln>
                          <a:solidFill>
                            <a:schemeClr val="tx1"/>
                          </a:solidFill>
                          <a:effectLst/>
                          <a:uLnTx/>
                          <a:uFillTx/>
                        </a:rPr>
                        <a:t> Redirect pricing conversations</a:t>
                      </a:r>
                    </a:p>
                    <a:p>
                      <a:pPr marL="114300" marR="0" lvl="0" indent="0" algn="l" defTabSz="457146" rtl="0" eaLnBrk="1" fontAlgn="ctr" latinLnBrk="0" hangingPunct="1">
                        <a:lnSpc>
                          <a:spcPct val="100000"/>
                        </a:lnSpc>
                        <a:spcBef>
                          <a:spcPts val="0"/>
                        </a:spcBef>
                        <a:spcAft>
                          <a:spcPts val="0"/>
                        </a:spcAft>
                        <a:buClrTx/>
                        <a:buSzTx/>
                        <a:buFont typeface="+mj-lt"/>
                        <a:buNone/>
                        <a:tabLst/>
                        <a:defRPr/>
                      </a:pPr>
                      <a:r>
                        <a:rPr kumimoji="0" lang="en-US" sz="600" b="0" u="none" strike="noStrike" kern="1200" cap="none" spc="0" normalizeH="0" baseline="0" noProof="0" dirty="0">
                          <a:ln>
                            <a:noFill/>
                          </a:ln>
                          <a:solidFill>
                            <a:schemeClr val="tx1"/>
                          </a:solidFill>
                          <a:effectLst/>
                          <a:uLnTx/>
                          <a:uFillTx/>
                        </a:rPr>
                        <a:t> to the sponsor </a:t>
                      </a:r>
                      <a:endParaRPr kumimoji="0" lang="en-US" sz="600" b="0" i="1" u="none" strike="noStrike" kern="1200" cap="none" spc="0" normalizeH="0" baseline="0" noProof="0" dirty="0">
                        <a:ln>
                          <a:noFill/>
                        </a:ln>
                        <a:solidFill>
                          <a:schemeClr val="tx1"/>
                        </a:solidFill>
                        <a:effectLst/>
                        <a:uLnTx/>
                        <a:uFillTx/>
                        <a:latin typeface="+mn-lt"/>
                        <a:ea typeface="+mn-ea"/>
                        <a:cs typeface="Calibri" panose="020F0502020204030204" pitchFamily="34" charset="0"/>
                      </a:endParaRPr>
                    </a:p>
                  </a:txBody>
                  <a:tcPr marL="31173" marR="31173" marT="31173" marB="31173" anchor="ctr"/>
                </a:tc>
                <a:tc hMerge="1">
                  <a:txBody>
                    <a:bodyPr/>
                    <a:lstStyle/>
                    <a:p>
                      <a:endParaRPr lang="en-US"/>
                    </a:p>
                  </a:txBody>
                  <a:tcPr/>
                </a:tc>
                <a:tc>
                  <a:txBody>
                    <a:bodyPr/>
                    <a:lstStyle/>
                    <a:p>
                      <a:pPr algn="ctr"/>
                      <a:r>
                        <a:rPr kumimoji="0" lang="en-US" sz="1600" b="0" u="none" strike="noStrike" kern="1200" cap="none" spc="0" normalizeH="0" baseline="0" noProof="0">
                          <a:ln>
                            <a:noFill/>
                          </a:ln>
                          <a:solidFill>
                            <a:schemeClr val="accent1"/>
                          </a:solidFill>
                          <a:effectLst/>
                          <a:uLnTx/>
                          <a:uFillTx/>
                        </a:rPr>
                        <a:t>✓</a:t>
                      </a:r>
                      <a:endParaRPr lang="en-US" sz="1600" b="0">
                        <a:solidFill>
                          <a:schemeClr val="accent1"/>
                        </a:solidFill>
                        <a:latin typeface="+mn-lt"/>
                      </a:endParaRPr>
                    </a:p>
                  </a:txBody>
                  <a:tcPr marL="31173" marR="31173" marT="12469" marB="12469" anchor="ctr"/>
                </a:tc>
                <a:tc>
                  <a:txBody>
                    <a:bodyPr/>
                    <a:lstStyle/>
                    <a:p>
                      <a:pPr algn="ctr"/>
                      <a:r>
                        <a:rPr kumimoji="0" lang="en-US" sz="1600" b="0" u="none" strike="noStrike" kern="1200" cap="none" spc="0" normalizeH="0" baseline="0" noProof="0">
                          <a:ln>
                            <a:noFill/>
                          </a:ln>
                          <a:solidFill>
                            <a:schemeClr val="accent1"/>
                          </a:solidFill>
                          <a:effectLst/>
                          <a:uLnTx/>
                          <a:uFillTx/>
                        </a:rPr>
                        <a:t>✓</a:t>
                      </a:r>
                      <a:endParaRPr lang="en-US" sz="1600" b="0">
                        <a:solidFill>
                          <a:schemeClr val="accent1"/>
                        </a:solidFill>
                        <a:latin typeface="+mn-lt"/>
                      </a:endParaRPr>
                    </a:p>
                  </a:txBody>
                  <a:tcPr marL="31173" marR="31173" marT="12469" marB="12469" anchor="ctr"/>
                </a:tc>
                <a:tc>
                  <a:txBody>
                    <a:bodyPr/>
                    <a:lstStyle/>
                    <a:p>
                      <a:pPr algn="ctr"/>
                      <a:r>
                        <a:rPr kumimoji="0" lang="en-US" sz="1600" b="0" u="none" strike="noStrike" kern="1200" cap="none" spc="0" normalizeH="0" baseline="0" noProof="0">
                          <a:ln>
                            <a:noFill/>
                          </a:ln>
                          <a:solidFill>
                            <a:schemeClr val="accent1"/>
                          </a:solidFill>
                          <a:effectLst/>
                          <a:uLnTx/>
                          <a:uFillTx/>
                        </a:rPr>
                        <a:t>✓</a:t>
                      </a:r>
                      <a:endParaRPr lang="en-US" sz="1600" b="0">
                        <a:solidFill>
                          <a:schemeClr val="accent1"/>
                        </a:solidFill>
                        <a:latin typeface="+mn-lt"/>
                      </a:endParaRPr>
                    </a:p>
                  </a:txBody>
                  <a:tcPr marL="31173" marR="31173" marT="12469" marB="12469" anchor="ctr"/>
                </a:tc>
                <a:tc>
                  <a:txBody>
                    <a:bodyPr/>
                    <a:lstStyle/>
                    <a:p>
                      <a:pPr algn="ctr"/>
                      <a:r>
                        <a:rPr kumimoji="0" lang="en-US" sz="1600" b="0" u="none" strike="noStrike" kern="1200" cap="none" spc="0" normalizeH="0" baseline="0" noProof="0">
                          <a:ln>
                            <a:noFill/>
                          </a:ln>
                          <a:solidFill>
                            <a:schemeClr val="accent1"/>
                          </a:solidFill>
                          <a:effectLst/>
                          <a:uLnTx/>
                          <a:uFillTx/>
                        </a:rPr>
                        <a:t>✓</a:t>
                      </a:r>
                      <a:endParaRPr lang="en-US" sz="1600" b="0">
                        <a:solidFill>
                          <a:schemeClr val="accent1"/>
                        </a:solidFill>
                        <a:latin typeface="+mn-lt"/>
                      </a:endParaRPr>
                    </a:p>
                  </a:txBody>
                  <a:tcPr marL="31173" marR="31173" marT="12469" marB="12469" anchor="ctr"/>
                </a:tc>
                <a:tc>
                  <a:txBody>
                    <a:bodyPr/>
                    <a:lstStyle/>
                    <a:p>
                      <a:pPr algn="ctr"/>
                      <a:r>
                        <a:rPr kumimoji="0" lang="en-US" sz="1600" b="0" u="none" strike="noStrike" kern="1200" cap="none" spc="0" normalizeH="0" baseline="0" noProof="0">
                          <a:ln>
                            <a:noFill/>
                          </a:ln>
                          <a:solidFill>
                            <a:schemeClr val="accent1"/>
                          </a:solidFill>
                          <a:effectLst/>
                          <a:uLnTx/>
                          <a:uFillTx/>
                        </a:rPr>
                        <a:t>✓</a:t>
                      </a:r>
                      <a:endParaRPr lang="en-US" sz="1600" b="0">
                        <a:solidFill>
                          <a:schemeClr val="accent1"/>
                        </a:solidFill>
                        <a:latin typeface="+mn-lt"/>
                      </a:endParaRPr>
                    </a:p>
                  </a:txBody>
                  <a:tcPr marL="31173" marR="31173" marT="12469" marB="12469" anchor="ctr"/>
                </a:tc>
                <a:tc>
                  <a:txBody>
                    <a:bodyPr/>
                    <a:lstStyle/>
                    <a:p>
                      <a:pPr algn="ctr"/>
                      <a:r>
                        <a:rPr kumimoji="0" lang="en-US" sz="1600" b="0" u="none" strike="noStrike" kern="1200" cap="none" spc="0" normalizeH="0" baseline="0" noProof="0">
                          <a:ln>
                            <a:noFill/>
                          </a:ln>
                          <a:solidFill>
                            <a:schemeClr val="accent1"/>
                          </a:solidFill>
                          <a:effectLst/>
                          <a:uLnTx/>
                          <a:uFillTx/>
                        </a:rPr>
                        <a:t>✓</a:t>
                      </a:r>
                      <a:endParaRPr lang="en-US" sz="1600" b="0">
                        <a:solidFill>
                          <a:schemeClr val="accent1"/>
                        </a:solidFill>
                        <a:latin typeface="+mn-lt"/>
                      </a:endParaRPr>
                    </a:p>
                  </a:txBody>
                  <a:tcPr marL="31173" marR="31173" marT="12469" marB="12469" anchor="ctr"/>
                </a:tc>
                <a:tc>
                  <a:txBody>
                    <a:bodyPr/>
                    <a:lstStyle/>
                    <a:p>
                      <a:pPr algn="ctr"/>
                      <a:r>
                        <a:rPr kumimoji="0" lang="en-US" sz="1600" b="0" u="none" strike="noStrike" kern="1200" cap="none" spc="0" normalizeH="0" baseline="0" noProof="0">
                          <a:ln>
                            <a:noFill/>
                          </a:ln>
                          <a:solidFill>
                            <a:schemeClr val="accent1"/>
                          </a:solidFill>
                          <a:effectLst/>
                          <a:uLnTx/>
                          <a:uFillTx/>
                        </a:rPr>
                        <a:t>✓</a:t>
                      </a:r>
                      <a:endParaRPr lang="en-US" sz="1600" b="0">
                        <a:solidFill>
                          <a:schemeClr val="accent1"/>
                        </a:solidFill>
                        <a:latin typeface="+mn-lt"/>
                      </a:endParaRPr>
                    </a:p>
                  </a:txBody>
                  <a:tcPr marL="31173" marR="31173" marT="12469" marB="12469" anchor="ctr"/>
                </a:tc>
                <a:extLst>
                  <a:ext uri="{0D108BD9-81ED-4DB2-BD59-A6C34878D82A}">
                    <a16:rowId xmlns:a16="http://schemas.microsoft.com/office/drawing/2014/main" val="2415310772"/>
                  </a:ext>
                </a:extLst>
              </a:tr>
              <a:tr h="187037">
                <a:tc gridSpan="9">
                  <a:txBody>
                    <a:bodyPr/>
                    <a:lstStyle/>
                    <a:p>
                      <a:pPr algn="l"/>
                      <a:r>
                        <a:rPr lang="en-US" sz="1000" b="1">
                          <a:solidFill>
                            <a:schemeClr val="accent1"/>
                          </a:solidFill>
                        </a:rPr>
                        <a:t>Scenario-specific</a:t>
                      </a:r>
                      <a:endParaRPr lang="en-US" sz="1000" b="1">
                        <a:solidFill>
                          <a:schemeClr val="accent1"/>
                        </a:solidFill>
                        <a:latin typeface="+mn-lt"/>
                      </a:endParaRPr>
                    </a:p>
                  </a:txBody>
                  <a:tcPr marL="31173" marR="31173" marT="31173" marB="31173" anchor="ctr"/>
                </a:tc>
                <a:tc hMerge="1">
                  <a:txBody>
                    <a:bodyPr/>
                    <a:lstStyle/>
                    <a:p>
                      <a:endParaRPr lang="en-US"/>
                    </a:p>
                  </a:txBody>
                  <a:tcPr/>
                </a:tc>
                <a:tc hMerge="1">
                  <a:txBody>
                    <a:bodyPr/>
                    <a:lstStyle/>
                    <a:p>
                      <a:pPr algn="ctr"/>
                      <a:endParaRPr lang="en-US" sz="1100" b="1">
                        <a:solidFill>
                          <a:schemeClr val="bg1"/>
                        </a:solidFill>
                      </a:endParaRPr>
                    </a:p>
                  </a:txBody>
                  <a:tcPr anchor="ctr">
                    <a:lnL w="12700" cmpd="sng">
                      <a:noFill/>
                    </a:lnL>
                    <a:lnT w="12700" cmpd="sng">
                      <a:noFill/>
                    </a:lnT>
                    <a:solidFill>
                      <a:schemeClr val="accent6"/>
                    </a:solidFill>
                  </a:tcPr>
                </a:tc>
                <a:tc hMerge="1">
                  <a:txBody>
                    <a:bodyPr/>
                    <a:lstStyle/>
                    <a:p>
                      <a:pPr algn="ctr"/>
                      <a:endParaRPr lang="en-US" sz="1100" b="1">
                        <a:solidFill>
                          <a:schemeClr val="bg1"/>
                        </a:solidFill>
                      </a:endParaRPr>
                    </a:p>
                  </a:txBody>
                  <a:tcPr anchor="ctr">
                    <a:solidFill>
                      <a:schemeClr val="accent6"/>
                    </a:solidFill>
                  </a:tcPr>
                </a:tc>
                <a:tc hMerge="1">
                  <a:txBody>
                    <a:bodyPr/>
                    <a:lstStyle/>
                    <a:p>
                      <a:pPr algn="ctr"/>
                      <a:endParaRPr lang="en-US" sz="1100" b="1">
                        <a:solidFill>
                          <a:schemeClr val="bg1"/>
                        </a:solidFill>
                      </a:endParaRPr>
                    </a:p>
                  </a:txBody>
                  <a:tcPr anchor="ctr">
                    <a:solidFill>
                      <a:schemeClr val="accent6"/>
                    </a:solidFill>
                  </a:tcPr>
                </a:tc>
                <a:tc hMerge="1">
                  <a:txBody>
                    <a:bodyPr/>
                    <a:lstStyle/>
                    <a:p>
                      <a:pPr algn="ctr"/>
                      <a:endParaRPr lang="en-US" sz="1100" b="1">
                        <a:solidFill>
                          <a:schemeClr val="bg1"/>
                        </a:solidFill>
                      </a:endParaRPr>
                    </a:p>
                  </a:txBody>
                  <a:tcPr anchor="ctr">
                    <a:solidFill>
                      <a:schemeClr val="accent6"/>
                    </a:solidFill>
                  </a:tcPr>
                </a:tc>
                <a:tc hMerge="1">
                  <a:txBody>
                    <a:bodyPr/>
                    <a:lstStyle/>
                    <a:p>
                      <a:pPr algn="ctr"/>
                      <a:endParaRPr lang="en-US" sz="1100" b="1">
                        <a:solidFill>
                          <a:schemeClr val="bg1"/>
                        </a:solidFill>
                      </a:endParaRPr>
                    </a:p>
                  </a:txBody>
                  <a:tcPr anchor="ctr">
                    <a:solidFill>
                      <a:schemeClr val="accent6"/>
                    </a:solidFill>
                  </a:tcPr>
                </a:tc>
                <a:tc hMerge="1">
                  <a:txBody>
                    <a:bodyPr/>
                    <a:lstStyle/>
                    <a:p>
                      <a:pPr algn="ctr"/>
                      <a:endParaRPr lang="en-US" sz="1100" b="1">
                        <a:solidFill>
                          <a:schemeClr val="bg1"/>
                        </a:solidFill>
                      </a:endParaRPr>
                    </a:p>
                  </a:txBody>
                  <a:tcPr anchor="ctr">
                    <a:solidFill>
                      <a:schemeClr val="accent6"/>
                    </a:solidFill>
                  </a:tcPr>
                </a:tc>
                <a:tc hMerge="1">
                  <a:txBody>
                    <a:bodyPr/>
                    <a:lstStyle/>
                    <a:p>
                      <a:pPr algn="ctr"/>
                      <a:endParaRPr lang="en-US" sz="1100" b="1">
                        <a:solidFill>
                          <a:schemeClr val="bg1"/>
                        </a:solidFill>
                      </a:endParaRPr>
                    </a:p>
                  </a:txBody>
                  <a:tcPr anchor="ctr">
                    <a:solidFill>
                      <a:schemeClr val="accent6"/>
                    </a:solidFill>
                  </a:tcPr>
                </a:tc>
                <a:extLst>
                  <a:ext uri="{0D108BD9-81ED-4DB2-BD59-A6C34878D82A}">
                    <a16:rowId xmlns:a16="http://schemas.microsoft.com/office/drawing/2014/main" val="1949405251"/>
                  </a:ext>
                </a:extLst>
              </a:tr>
              <a:tr h="443345">
                <a:tc gridSpan="2">
                  <a:txBody>
                    <a:bodyPr/>
                    <a:lstStyle/>
                    <a:p>
                      <a:pPr marL="0" marR="0" lvl="0" indent="0" algn="l" defTabSz="457146" rtl="0" eaLnBrk="1" fontAlgn="ctr" latinLnBrk="0" hangingPunct="1">
                        <a:lnSpc>
                          <a:spcPct val="100000"/>
                        </a:lnSpc>
                        <a:spcBef>
                          <a:spcPts val="200"/>
                        </a:spcBef>
                        <a:spcAft>
                          <a:spcPts val="0"/>
                        </a:spcAft>
                        <a:buClrTx/>
                        <a:buSzTx/>
                        <a:buFont typeface="+mj-lt"/>
                        <a:buNone/>
                        <a:tabLst/>
                        <a:defRPr/>
                      </a:pPr>
                      <a:r>
                        <a:rPr kumimoji="0" lang="en-US" sz="900" b="0" u="sng" strike="noStrike" kern="1200" cap="none" spc="0" normalizeH="0" baseline="0" dirty="0">
                          <a:ln>
                            <a:noFill/>
                          </a:ln>
                          <a:solidFill>
                            <a:schemeClr val="tx1"/>
                          </a:solidFill>
                          <a:effectLst/>
                          <a:uLnTx/>
                          <a:uFillTx/>
                          <a:hlinkClick r:id="" action="ppaction://noaction">
                            <a:extLst>
                              <a:ext uri="{A12FA001-AC4F-418D-AE19-62706E023703}">
                                <ahyp:hlinkClr xmlns:ahyp="http://schemas.microsoft.com/office/drawing/2018/hyperlinkcolor" val="tx"/>
                              </a:ext>
                            </a:extLst>
                          </a:hlinkClick>
                        </a:rPr>
                        <a:t>Subscription price</a:t>
                      </a:r>
                    </a:p>
                    <a:p>
                      <a:pPr marL="0" marR="0" lvl="0" indent="0" algn="l" defTabSz="457146" rtl="0" eaLnBrk="1" fontAlgn="ctr" latinLnBrk="0" hangingPunct="1">
                        <a:lnSpc>
                          <a:spcPct val="100000"/>
                        </a:lnSpc>
                        <a:spcBef>
                          <a:spcPts val="200"/>
                        </a:spcBef>
                        <a:spcAft>
                          <a:spcPts val="0"/>
                        </a:spcAft>
                        <a:buClrTx/>
                        <a:buSzTx/>
                        <a:buFont typeface="+mj-lt"/>
                        <a:buNone/>
                        <a:tabLst/>
                        <a:defRPr/>
                      </a:pPr>
                      <a:r>
                        <a:rPr kumimoji="0" lang="en-US" sz="900" b="0" u="sng" strike="noStrike" kern="1200" cap="none" spc="0" normalizeH="0" baseline="0" dirty="0">
                          <a:ln>
                            <a:noFill/>
                          </a:ln>
                          <a:solidFill>
                            <a:schemeClr val="bg1"/>
                          </a:solidFill>
                          <a:effectLst/>
                          <a:uLnTx/>
                          <a:uFillTx/>
                          <a:hlinkClick r:id="" action="ppaction://noaction">
                            <a:extLst>
                              <a:ext uri="{A12FA001-AC4F-418D-AE19-62706E023703}">
                                <ahyp:hlinkClr xmlns:ahyp="http://schemas.microsoft.com/office/drawing/2018/hyperlinkcolor" val="tx"/>
                              </a:ext>
                            </a:extLst>
                          </a:hlinkClick>
                        </a:rPr>
                        <a:t>    </a:t>
                      </a:r>
                      <a:r>
                        <a:rPr kumimoji="0" lang="en-US" sz="900" b="0" u="sng" strike="noStrike" kern="1200" cap="none" spc="0" normalizeH="0" baseline="0" dirty="0">
                          <a:ln>
                            <a:noFill/>
                          </a:ln>
                          <a:solidFill>
                            <a:schemeClr val="tx1"/>
                          </a:solidFill>
                          <a:effectLst/>
                          <a:uLnTx/>
                          <a:uFillTx/>
                          <a:hlinkClick r:id="" action="ppaction://noaction">
                            <a:extLst>
                              <a:ext uri="{A12FA001-AC4F-418D-AE19-62706E023703}">
                                <ahyp:hlinkClr xmlns:ahyp="http://schemas.microsoft.com/office/drawing/2018/hyperlinkcolor" val="tx"/>
                              </a:ext>
                            </a:extLst>
                          </a:hlinkClick>
                        </a:rPr>
                        <a:t>vs. one-time price </a:t>
                      </a:r>
                      <a:r>
                        <a:rPr kumimoji="0" lang="en-US" sz="900" b="0" u="sng" strike="noStrike" kern="1200" cap="none" spc="0" normalizeH="0" baseline="0" dirty="0">
                          <a:ln>
                            <a:noFill/>
                          </a:ln>
                          <a:solidFill>
                            <a:schemeClr val="tx1"/>
                          </a:solidFill>
                          <a:effectLst/>
                          <a:uLnTx/>
                          <a:uFillTx/>
                        </a:rPr>
                        <a:t>  </a:t>
                      </a:r>
                    </a:p>
                    <a:p>
                      <a:pPr marL="114300" marR="0" lvl="0" indent="0" algn="l" defTabSz="457146" rtl="0" eaLnBrk="1" fontAlgn="ctr" latinLnBrk="0" hangingPunct="1">
                        <a:lnSpc>
                          <a:spcPct val="100000"/>
                        </a:lnSpc>
                        <a:spcBef>
                          <a:spcPts val="0"/>
                        </a:spcBef>
                        <a:spcAft>
                          <a:spcPts val="0"/>
                        </a:spcAft>
                        <a:buClrTx/>
                        <a:buSzTx/>
                        <a:buFont typeface="+mj-lt"/>
                        <a:buNone/>
                        <a:tabLst/>
                        <a:defRPr/>
                      </a:pPr>
                      <a:r>
                        <a:rPr kumimoji="0" lang="en-US" sz="600" b="0" u="none" strike="noStrike" kern="1200" cap="none" spc="0" normalizeH="0" baseline="0" noProof="0" dirty="0">
                          <a:ln>
                            <a:noFill/>
                          </a:ln>
                          <a:solidFill>
                            <a:schemeClr val="tx1"/>
                          </a:solidFill>
                          <a:effectLst/>
                          <a:uLnTx/>
                          <a:uFillTx/>
                        </a:rPr>
                        <a:t>Discount one-time against</a:t>
                      </a:r>
                    </a:p>
                    <a:p>
                      <a:pPr marL="114300" marR="0" lvl="0" indent="0" algn="l" defTabSz="457146" rtl="0" eaLnBrk="1" fontAlgn="ctr" latinLnBrk="0" hangingPunct="1">
                        <a:lnSpc>
                          <a:spcPct val="100000"/>
                        </a:lnSpc>
                        <a:spcBef>
                          <a:spcPts val="0"/>
                        </a:spcBef>
                        <a:spcAft>
                          <a:spcPts val="0"/>
                        </a:spcAft>
                        <a:buClrTx/>
                        <a:buSzTx/>
                        <a:buFont typeface="+mj-lt"/>
                        <a:buNone/>
                        <a:tabLst/>
                        <a:defRPr/>
                      </a:pPr>
                      <a:r>
                        <a:rPr kumimoji="0" lang="en-US" sz="600" b="0" u="none" strike="noStrike" kern="1200" cap="none" spc="0" normalizeH="0" baseline="0" noProof="0" dirty="0">
                          <a:ln>
                            <a:noFill/>
                          </a:ln>
                          <a:solidFill>
                            <a:schemeClr val="tx1"/>
                          </a:solidFill>
                          <a:effectLst/>
                          <a:uLnTx/>
                          <a:uFillTx/>
                        </a:rPr>
                        <a:t>recurring revenue </a:t>
                      </a:r>
                      <a:endParaRPr kumimoji="0" lang="en-US" sz="600" b="0" i="1" u="none" strike="noStrike" kern="1200" cap="none" spc="0" normalizeH="0" baseline="0" noProof="0" dirty="0">
                        <a:ln>
                          <a:noFill/>
                        </a:ln>
                        <a:solidFill>
                          <a:schemeClr val="tx1"/>
                        </a:solidFill>
                        <a:effectLst/>
                        <a:uLnTx/>
                        <a:uFillTx/>
                        <a:latin typeface="+mn-lt"/>
                        <a:ea typeface="+mn-ea"/>
                        <a:cs typeface="Calibri" panose="020F0502020204030204" pitchFamily="34" charset="0"/>
                      </a:endParaRPr>
                    </a:p>
                  </a:txBody>
                  <a:tcPr marL="31173" marR="31173" marT="31173" marB="31173" anchor="ctr"/>
                </a:tc>
                <a:tc hMerge="1">
                  <a:txBody>
                    <a:bodyPr/>
                    <a:lstStyle/>
                    <a:p>
                      <a:endParaRPr lang="en-US"/>
                    </a:p>
                  </a:txBody>
                  <a:tcPr/>
                </a:tc>
                <a:tc>
                  <a:txBody>
                    <a:bodyPr/>
                    <a:lstStyle/>
                    <a:p>
                      <a:pPr algn="ctr"/>
                      <a:r>
                        <a:rPr kumimoji="0" lang="en-US" sz="1600" b="0" u="none" strike="noStrike" kern="1200" cap="none" spc="0" normalizeH="0" baseline="0" noProof="0">
                          <a:ln>
                            <a:noFill/>
                          </a:ln>
                          <a:solidFill>
                            <a:schemeClr val="accent1"/>
                          </a:solidFill>
                          <a:effectLst/>
                          <a:uLnTx/>
                          <a:uFillTx/>
                        </a:rPr>
                        <a:t>✓</a:t>
                      </a:r>
                      <a:endParaRPr lang="en-US" sz="1600" b="0">
                        <a:solidFill>
                          <a:schemeClr val="accent1"/>
                        </a:solidFill>
                        <a:latin typeface="+mn-lt"/>
                      </a:endParaRPr>
                    </a:p>
                  </a:txBody>
                  <a:tcPr marL="31173" marR="31173" marT="12469" marB="12469" anchor="ctr"/>
                </a:tc>
                <a:tc>
                  <a:txBody>
                    <a:bodyPr/>
                    <a:lstStyle/>
                    <a:p>
                      <a:pPr algn="ctr"/>
                      <a:r>
                        <a:rPr kumimoji="0" lang="en-US" sz="1600" b="0" u="none" strike="noStrike" kern="1200" cap="none" spc="0" normalizeH="0" baseline="0" noProof="0">
                          <a:ln>
                            <a:noFill/>
                          </a:ln>
                          <a:solidFill>
                            <a:schemeClr val="accent1"/>
                          </a:solidFill>
                          <a:effectLst/>
                          <a:uLnTx/>
                          <a:uFillTx/>
                        </a:rPr>
                        <a:t>✓</a:t>
                      </a:r>
                      <a:endParaRPr lang="en-US" sz="1600" b="0">
                        <a:solidFill>
                          <a:schemeClr val="accent1"/>
                        </a:solidFill>
                        <a:latin typeface="+mn-lt"/>
                      </a:endParaRPr>
                    </a:p>
                  </a:txBody>
                  <a:tcPr marL="31173" marR="31173" marT="12469" marB="12469" anchor="ctr"/>
                </a:tc>
                <a:tc>
                  <a:txBody>
                    <a:bodyPr/>
                    <a:lstStyle/>
                    <a:p>
                      <a:pPr algn="ctr"/>
                      <a:r>
                        <a:rPr lang="en-US" sz="1600" b="0">
                          <a:solidFill>
                            <a:schemeClr val="accent1"/>
                          </a:solidFill>
                        </a:rPr>
                        <a:t>✓</a:t>
                      </a:r>
                      <a:endParaRPr lang="en-US" sz="1600" b="0">
                        <a:solidFill>
                          <a:schemeClr val="accent1"/>
                        </a:solidFill>
                        <a:latin typeface="+mn-lt"/>
                      </a:endParaRPr>
                    </a:p>
                  </a:txBody>
                  <a:tcPr marL="31173" marR="31173" marT="12469" marB="12469" anchor="ctr"/>
                </a:tc>
                <a:tc>
                  <a:txBody>
                    <a:bodyPr/>
                    <a:lstStyle/>
                    <a:p>
                      <a:pPr algn="ctr"/>
                      <a:endParaRPr lang="en-US" sz="1600" b="0">
                        <a:solidFill>
                          <a:schemeClr val="accent1"/>
                        </a:solidFill>
                        <a:latin typeface="+mn-lt"/>
                      </a:endParaRPr>
                    </a:p>
                  </a:txBody>
                  <a:tcPr marL="31173" marR="31173" marT="12469" marB="12469" anchor="ctr"/>
                </a:tc>
                <a:tc>
                  <a:txBody>
                    <a:bodyPr/>
                    <a:lstStyle/>
                    <a:p>
                      <a:pPr algn="ctr"/>
                      <a:endParaRPr lang="en-US" sz="1600" b="0">
                        <a:solidFill>
                          <a:schemeClr val="accent1"/>
                        </a:solidFill>
                        <a:latin typeface="+mn-lt"/>
                      </a:endParaRPr>
                    </a:p>
                  </a:txBody>
                  <a:tcPr marL="31173" marR="31173" marT="12469" marB="12469" anchor="ctr"/>
                </a:tc>
                <a:tc>
                  <a:txBody>
                    <a:bodyPr/>
                    <a:lstStyle/>
                    <a:p>
                      <a:pPr algn="ctr"/>
                      <a:endParaRPr lang="en-US" sz="1600" b="0">
                        <a:solidFill>
                          <a:schemeClr val="accent1"/>
                        </a:solidFill>
                        <a:latin typeface="+mn-lt"/>
                      </a:endParaRPr>
                    </a:p>
                  </a:txBody>
                  <a:tcPr marL="31173" marR="31173" marT="12469" marB="12469" anchor="ctr"/>
                </a:tc>
                <a:tc>
                  <a:txBody>
                    <a:bodyPr/>
                    <a:lstStyle/>
                    <a:p>
                      <a:pPr algn="ctr"/>
                      <a:endParaRPr lang="en-US" sz="1600" b="0">
                        <a:solidFill>
                          <a:schemeClr val="accent1"/>
                        </a:solidFill>
                        <a:latin typeface="+mn-lt"/>
                      </a:endParaRPr>
                    </a:p>
                  </a:txBody>
                  <a:tcPr marL="31173" marR="31173" marT="12469" marB="12469" anchor="ctr"/>
                </a:tc>
                <a:extLst>
                  <a:ext uri="{0D108BD9-81ED-4DB2-BD59-A6C34878D82A}">
                    <a16:rowId xmlns:a16="http://schemas.microsoft.com/office/drawing/2014/main" val="2263886710"/>
                  </a:ext>
                </a:extLst>
              </a:tr>
              <a:tr h="316923">
                <a:tc gridSpan="2">
                  <a:txBody>
                    <a:bodyPr/>
                    <a:lstStyle/>
                    <a:p>
                      <a:pPr marL="0" marR="0" lvl="0" indent="0" algn="l" defTabSz="457146" rtl="0" eaLnBrk="1" fontAlgn="ctr" latinLnBrk="0" hangingPunct="1">
                        <a:lnSpc>
                          <a:spcPct val="100000"/>
                        </a:lnSpc>
                        <a:spcBef>
                          <a:spcPts val="200"/>
                        </a:spcBef>
                        <a:spcAft>
                          <a:spcPts val="0"/>
                        </a:spcAft>
                        <a:buClrTx/>
                        <a:buSzTx/>
                        <a:buFont typeface="+mj-lt"/>
                        <a:buNone/>
                        <a:tabLst/>
                        <a:defRPr/>
                      </a:pPr>
                      <a:r>
                        <a:rPr kumimoji="0" lang="en-US" sz="900" b="0" u="sng" strike="noStrike" kern="1200" cap="none" spc="0" normalizeH="0" baseline="0" dirty="0">
                          <a:ln>
                            <a:noFill/>
                          </a:ln>
                          <a:solidFill>
                            <a:schemeClr val="tx1"/>
                          </a:solidFill>
                          <a:effectLst/>
                          <a:uLnTx/>
                          <a:uFillTx/>
                          <a:hlinkClick r:id="" action="ppaction://noaction">
                            <a:extLst>
                              <a:ext uri="{A12FA001-AC4F-418D-AE19-62706E023703}">
                                <ahyp:hlinkClr xmlns:ahyp="http://schemas.microsoft.com/office/drawing/2018/hyperlinkcolor" val="tx"/>
                              </a:ext>
                            </a:extLst>
                          </a:hlinkClick>
                        </a:rPr>
                        <a:t>“Bear Hug”</a:t>
                      </a:r>
                      <a:endParaRPr kumimoji="0" lang="en-US" sz="900" b="0" u="sng" strike="noStrike" kern="1200" cap="none" spc="0" normalizeH="0" baseline="0" dirty="0">
                        <a:ln>
                          <a:noFill/>
                        </a:ln>
                        <a:solidFill>
                          <a:schemeClr val="tx1"/>
                        </a:solidFill>
                        <a:effectLst/>
                        <a:uLnTx/>
                        <a:uFillTx/>
                      </a:endParaRPr>
                    </a:p>
                    <a:p>
                      <a:pPr marL="114300" marR="0" lvl="0" indent="0" algn="l" defTabSz="457146" rtl="0" eaLnBrk="1" fontAlgn="ctr" latinLnBrk="0" hangingPunct="1">
                        <a:lnSpc>
                          <a:spcPct val="100000"/>
                        </a:lnSpc>
                        <a:spcBef>
                          <a:spcPts val="0"/>
                        </a:spcBef>
                        <a:spcAft>
                          <a:spcPts val="0"/>
                        </a:spcAft>
                        <a:buClrTx/>
                        <a:buSzTx/>
                        <a:buFont typeface="+mj-lt"/>
                        <a:buNone/>
                        <a:tabLst/>
                        <a:defRPr/>
                      </a:pPr>
                      <a:r>
                        <a:rPr kumimoji="0" lang="en-US" sz="600" b="0" u="none" strike="noStrike" kern="1200" cap="none" spc="0" normalizeH="0" baseline="0" noProof="0" dirty="0">
                          <a:ln>
                            <a:noFill/>
                          </a:ln>
                          <a:solidFill>
                            <a:schemeClr val="tx1"/>
                          </a:solidFill>
                          <a:effectLst/>
                          <a:uLnTx/>
                          <a:uFillTx/>
                        </a:rPr>
                        <a:t>Overcome service objection with</a:t>
                      </a:r>
                    </a:p>
                    <a:p>
                      <a:pPr marL="114300" marR="0" lvl="0" indent="0" algn="l" defTabSz="457146" rtl="0" eaLnBrk="1" fontAlgn="ctr" latinLnBrk="0" hangingPunct="1">
                        <a:lnSpc>
                          <a:spcPct val="100000"/>
                        </a:lnSpc>
                        <a:spcBef>
                          <a:spcPts val="0"/>
                        </a:spcBef>
                        <a:spcAft>
                          <a:spcPts val="0"/>
                        </a:spcAft>
                        <a:buClrTx/>
                        <a:buSzTx/>
                        <a:buFont typeface="+mj-lt"/>
                        <a:buNone/>
                        <a:tabLst/>
                        <a:defRPr/>
                      </a:pPr>
                      <a:r>
                        <a:rPr kumimoji="0" lang="en-US" sz="600" b="0" u="none" strike="noStrike" kern="1200" cap="none" spc="0" normalizeH="0" baseline="0" noProof="0" dirty="0">
                          <a:ln>
                            <a:noFill/>
                          </a:ln>
                          <a:solidFill>
                            <a:schemeClr val="tx1"/>
                          </a:solidFill>
                          <a:effectLst/>
                          <a:uLnTx/>
                          <a:uFillTx/>
                        </a:rPr>
                        <a:t> high touch service solution</a:t>
                      </a:r>
                      <a:endParaRPr kumimoji="0" lang="en-US" sz="600" b="0" i="1" u="none" strike="noStrike" kern="1200" cap="none" spc="0" normalizeH="0" baseline="0" noProof="0" dirty="0">
                        <a:ln>
                          <a:noFill/>
                        </a:ln>
                        <a:solidFill>
                          <a:schemeClr val="tx1"/>
                        </a:solidFill>
                        <a:effectLst/>
                        <a:uLnTx/>
                        <a:uFillTx/>
                        <a:latin typeface="+mn-lt"/>
                        <a:ea typeface="+mn-ea"/>
                        <a:cs typeface="Calibri" panose="020F0502020204030204" pitchFamily="34" charset="0"/>
                      </a:endParaRPr>
                    </a:p>
                  </a:txBody>
                  <a:tcPr marL="31173" marR="31173" marT="31173" marB="31173" anchor="ctr"/>
                </a:tc>
                <a:tc hMerge="1">
                  <a:txBody>
                    <a:bodyPr/>
                    <a:lstStyle/>
                    <a:p>
                      <a:endParaRPr lang="en-US"/>
                    </a:p>
                  </a:txBody>
                  <a:tcPr/>
                </a:tc>
                <a:tc>
                  <a:txBody>
                    <a:bodyPr/>
                    <a:lstStyle/>
                    <a:p>
                      <a:pPr algn="ctr"/>
                      <a:endParaRPr lang="en-US" sz="1600" b="0">
                        <a:solidFill>
                          <a:schemeClr val="accent1"/>
                        </a:solidFill>
                        <a:latin typeface="+mn-lt"/>
                      </a:endParaRPr>
                    </a:p>
                  </a:txBody>
                  <a:tcPr marL="31173" marR="31173" marT="12469" marB="12469" anchor="ctr"/>
                </a:tc>
                <a:tc>
                  <a:txBody>
                    <a:bodyPr/>
                    <a:lstStyle/>
                    <a:p>
                      <a:pPr algn="ctr"/>
                      <a:r>
                        <a:rPr kumimoji="0" lang="en-US" sz="1600" b="0" u="none" strike="noStrike" kern="1200" cap="none" spc="0" normalizeH="0" baseline="0" noProof="0">
                          <a:ln>
                            <a:noFill/>
                          </a:ln>
                          <a:solidFill>
                            <a:schemeClr val="accent1"/>
                          </a:solidFill>
                          <a:effectLst/>
                          <a:uLnTx/>
                          <a:uFillTx/>
                        </a:rPr>
                        <a:t>✓</a:t>
                      </a:r>
                      <a:endParaRPr lang="en-US" sz="1600" b="0">
                        <a:solidFill>
                          <a:schemeClr val="accent1"/>
                        </a:solidFill>
                        <a:latin typeface="+mn-lt"/>
                      </a:endParaRPr>
                    </a:p>
                  </a:txBody>
                  <a:tcPr marL="31173" marR="31173" marT="12469" marB="12469" anchor="ctr"/>
                </a:tc>
                <a:tc>
                  <a:txBody>
                    <a:bodyPr/>
                    <a:lstStyle/>
                    <a:p>
                      <a:pPr algn="ctr"/>
                      <a:r>
                        <a:rPr kumimoji="0" lang="en-US" sz="1600" b="0" u="none" strike="noStrike" kern="1200" cap="none" spc="0" normalizeH="0" baseline="0" noProof="0">
                          <a:ln>
                            <a:noFill/>
                          </a:ln>
                          <a:solidFill>
                            <a:schemeClr val="accent1"/>
                          </a:solidFill>
                          <a:effectLst/>
                          <a:uLnTx/>
                          <a:uFillTx/>
                        </a:rPr>
                        <a:t>✓</a:t>
                      </a:r>
                      <a:endParaRPr lang="en-US" sz="1600" b="0">
                        <a:solidFill>
                          <a:schemeClr val="accent1"/>
                        </a:solidFill>
                        <a:latin typeface="+mn-lt"/>
                      </a:endParaRPr>
                    </a:p>
                  </a:txBody>
                  <a:tcPr marL="31173" marR="31173" marT="12469" marB="12469" anchor="ctr"/>
                </a:tc>
                <a:tc>
                  <a:txBody>
                    <a:bodyPr/>
                    <a:lstStyle/>
                    <a:p>
                      <a:pPr algn="ctr"/>
                      <a:r>
                        <a:rPr kumimoji="0" lang="en-US" sz="1600" b="0" u="none" strike="noStrike" kern="1200" cap="none" spc="0" normalizeH="0" baseline="0" noProof="0">
                          <a:ln>
                            <a:noFill/>
                          </a:ln>
                          <a:solidFill>
                            <a:schemeClr val="accent1"/>
                          </a:solidFill>
                          <a:effectLst/>
                          <a:uLnTx/>
                          <a:uFillTx/>
                        </a:rPr>
                        <a:t>✓</a:t>
                      </a:r>
                      <a:endParaRPr lang="en-US" sz="1600" b="0">
                        <a:solidFill>
                          <a:schemeClr val="accent1"/>
                        </a:solidFill>
                        <a:latin typeface="+mn-lt"/>
                      </a:endParaRPr>
                    </a:p>
                  </a:txBody>
                  <a:tcPr marL="31173" marR="31173" marT="12469" marB="12469" anchor="ctr"/>
                </a:tc>
                <a:tc>
                  <a:txBody>
                    <a:bodyPr/>
                    <a:lstStyle/>
                    <a:p>
                      <a:pPr algn="ctr"/>
                      <a:r>
                        <a:rPr kumimoji="0" lang="en-US" sz="1600" b="0" u="none" strike="noStrike" kern="1200" cap="none" spc="0" normalizeH="0" baseline="0" noProof="0">
                          <a:ln>
                            <a:noFill/>
                          </a:ln>
                          <a:solidFill>
                            <a:schemeClr val="accent1"/>
                          </a:solidFill>
                          <a:effectLst/>
                          <a:uLnTx/>
                          <a:uFillTx/>
                        </a:rPr>
                        <a:t>✓</a:t>
                      </a:r>
                      <a:endParaRPr lang="en-US" sz="1600" b="0">
                        <a:solidFill>
                          <a:schemeClr val="accent1"/>
                        </a:solidFill>
                        <a:latin typeface="+mn-lt"/>
                      </a:endParaRPr>
                    </a:p>
                  </a:txBody>
                  <a:tcPr marL="31173" marR="31173" marT="12469" marB="12469" anchor="ctr"/>
                </a:tc>
                <a:tc>
                  <a:txBody>
                    <a:bodyPr/>
                    <a:lstStyle/>
                    <a:p>
                      <a:pPr algn="ctr"/>
                      <a:r>
                        <a:rPr kumimoji="0" lang="en-US" sz="1600" b="0" u="none" strike="noStrike" kern="1200" cap="none" spc="0" normalizeH="0" baseline="0" noProof="0">
                          <a:ln>
                            <a:noFill/>
                          </a:ln>
                          <a:solidFill>
                            <a:schemeClr val="accent1"/>
                          </a:solidFill>
                          <a:effectLst/>
                          <a:uLnTx/>
                          <a:uFillTx/>
                        </a:rPr>
                        <a:t>✓</a:t>
                      </a:r>
                      <a:endParaRPr lang="en-US" sz="1600" b="0">
                        <a:solidFill>
                          <a:schemeClr val="accent1"/>
                        </a:solidFill>
                        <a:latin typeface="+mn-lt"/>
                      </a:endParaRPr>
                    </a:p>
                  </a:txBody>
                  <a:tcPr marL="31173" marR="31173" marT="12469" marB="12469" anchor="ctr"/>
                </a:tc>
                <a:tc>
                  <a:txBody>
                    <a:bodyPr/>
                    <a:lstStyle/>
                    <a:p>
                      <a:pPr algn="ctr"/>
                      <a:r>
                        <a:rPr kumimoji="0" lang="en-US" sz="1600" b="0" u="none" strike="noStrike" kern="1200" cap="none" spc="0" normalizeH="0" baseline="0" noProof="0">
                          <a:ln>
                            <a:noFill/>
                          </a:ln>
                          <a:solidFill>
                            <a:schemeClr val="accent1"/>
                          </a:solidFill>
                          <a:effectLst/>
                          <a:uLnTx/>
                          <a:uFillTx/>
                        </a:rPr>
                        <a:t>✓</a:t>
                      </a:r>
                      <a:endParaRPr lang="en-US" sz="1600" b="0">
                        <a:solidFill>
                          <a:schemeClr val="accent1"/>
                        </a:solidFill>
                        <a:latin typeface="+mn-lt"/>
                      </a:endParaRPr>
                    </a:p>
                  </a:txBody>
                  <a:tcPr marL="31173" marR="31173" marT="12469" marB="12469" anchor="ctr"/>
                </a:tc>
                <a:extLst>
                  <a:ext uri="{0D108BD9-81ED-4DB2-BD59-A6C34878D82A}">
                    <a16:rowId xmlns:a16="http://schemas.microsoft.com/office/drawing/2014/main" val="1868335596"/>
                  </a:ext>
                </a:extLst>
              </a:tr>
              <a:tr h="316923">
                <a:tc gridSpan="2">
                  <a:txBody>
                    <a:bodyPr/>
                    <a:lstStyle/>
                    <a:p>
                      <a:pPr marL="0" marR="0" lvl="0" indent="0" algn="l" defTabSz="457146" rtl="0" eaLnBrk="1" fontAlgn="ctr" latinLnBrk="0" hangingPunct="1">
                        <a:lnSpc>
                          <a:spcPct val="100000"/>
                        </a:lnSpc>
                        <a:spcBef>
                          <a:spcPts val="200"/>
                        </a:spcBef>
                        <a:spcAft>
                          <a:spcPts val="0"/>
                        </a:spcAft>
                        <a:buClrTx/>
                        <a:buSzTx/>
                        <a:buFont typeface="+mj-lt"/>
                        <a:buNone/>
                        <a:tabLst/>
                        <a:defRPr/>
                      </a:pPr>
                      <a:r>
                        <a:rPr kumimoji="0" lang="en-US" sz="900" b="0" u="sng" strike="noStrike" kern="1200" cap="none" spc="0" normalizeH="0" baseline="0" dirty="0">
                          <a:ln>
                            <a:noFill/>
                          </a:ln>
                          <a:solidFill>
                            <a:schemeClr val="tx1"/>
                          </a:solidFill>
                          <a:effectLst/>
                          <a:uLnTx/>
                          <a:uFillTx/>
                          <a:hlinkClick r:id="" action="ppaction://noaction">
                            <a:extLst>
                              <a:ext uri="{A12FA001-AC4F-418D-AE19-62706E023703}">
                                <ahyp:hlinkClr xmlns:ahyp="http://schemas.microsoft.com/office/drawing/2018/hyperlinkcolor" val="tx"/>
                              </a:ext>
                            </a:extLst>
                          </a:hlinkClick>
                        </a:rPr>
                        <a:t>Bundling to Reset Pricing </a:t>
                      </a:r>
                      <a:endParaRPr kumimoji="0" lang="en-US" sz="900" b="0" u="sng" strike="noStrike" kern="1200" cap="none" spc="0" normalizeH="0" baseline="0" dirty="0">
                        <a:ln>
                          <a:noFill/>
                        </a:ln>
                        <a:solidFill>
                          <a:schemeClr val="tx1"/>
                        </a:solidFill>
                        <a:effectLst/>
                        <a:uLnTx/>
                        <a:uFillTx/>
                      </a:endParaRPr>
                    </a:p>
                    <a:p>
                      <a:pPr marL="117475" marR="0" lvl="0" indent="0" algn="l" defTabSz="457146" rtl="0" eaLnBrk="1" fontAlgn="ctr" latinLnBrk="0" hangingPunct="1">
                        <a:lnSpc>
                          <a:spcPct val="100000"/>
                        </a:lnSpc>
                        <a:spcBef>
                          <a:spcPts val="0"/>
                        </a:spcBef>
                        <a:spcAft>
                          <a:spcPts val="0"/>
                        </a:spcAft>
                        <a:buClrTx/>
                        <a:buSzTx/>
                        <a:buFont typeface="+mj-lt"/>
                        <a:buNone/>
                        <a:tabLst/>
                        <a:defRPr/>
                      </a:pPr>
                      <a:r>
                        <a:rPr kumimoji="0" lang="en-US" sz="600" b="0" u="none" strike="noStrike" kern="1200" cap="none" spc="0" normalizeH="0" baseline="0" noProof="0" dirty="0">
                          <a:ln>
                            <a:noFill/>
                          </a:ln>
                          <a:solidFill>
                            <a:schemeClr val="tx1"/>
                          </a:solidFill>
                          <a:effectLst/>
                          <a:uLnTx/>
                          <a:uFillTx/>
                        </a:rPr>
                        <a:t>Use the repackaging of contracts to level set previous discounts</a:t>
                      </a:r>
                      <a:endParaRPr kumimoji="0" lang="en-US" sz="600" b="0" i="1" u="none" strike="noStrike" kern="1200" cap="none" spc="0" normalizeH="0" baseline="0" noProof="0" dirty="0">
                        <a:ln>
                          <a:noFill/>
                        </a:ln>
                        <a:solidFill>
                          <a:schemeClr val="tx1"/>
                        </a:solidFill>
                        <a:effectLst/>
                        <a:uLnTx/>
                        <a:uFillTx/>
                        <a:latin typeface="+mn-lt"/>
                        <a:ea typeface="+mn-ea"/>
                        <a:cs typeface="Calibri" panose="020F0502020204030204" pitchFamily="34" charset="0"/>
                      </a:endParaRPr>
                    </a:p>
                  </a:txBody>
                  <a:tcPr marL="31173" marR="31173" marT="31173" marB="31173" anchor="ctr"/>
                </a:tc>
                <a:tc hMerge="1">
                  <a:txBody>
                    <a:bodyPr/>
                    <a:lstStyle/>
                    <a:p>
                      <a:endParaRPr lang="en-US"/>
                    </a:p>
                  </a:txBody>
                  <a:tcPr/>
                </a:tc>
                <a:tc>
                  <a:txBody>
                    <a:bodyPr/>
                    <a:lstStyle/>
                    <a:p>
                      <a:pPr algn="ctr"/>
                      <a:endParaRPr lang="en-US" sz="1600" b="0">
                        <a:solidFill>
                          <a:schemeClr val="accent1"/>
                        </a:solidFill>
                        <a:latin typeface="+mn-lt"/>
                      </a:endParaRPr>
                    </a:p>
                  </a:txBody>
                  <a:tcPr marL="31173" marR="31173" marT="12469" marB="12469" anchor="ctr"/>
                </a:tc>
                <a:tc>
                  <a:txBody>
                    <a:bodyPr/>
                    <a:lstStyle/>
                    <a:p>
                      <a:pPr algn="ctr"/>
                      <a:r>
                        <a:rPr kumimoji="0" lang="en-US" sz="1600" b="0" u="none" strike="noStrike" kern="1200" cap="none" spc="0" normalizeH="0" baseline="0" noProof="0">
                          <a:ln>
                            <a:noFill/>
                          </a:ln>
                          <a:solidFill>
                            <a:schemeClr val="accent1"/>
                          </a:solidFill>
                          <a:effectLst/>
                          <a:uLnTx/>
                          <a:uFillTx/>
                        </a:rPr>
                        <a:t>✓</a:t>
                      </a:r>
                      <a:endParaRPr lang="en-US" sz="1600" b="0">
                        <a:solidFill>
                          <a:schemeClr val="accent1"/>
                        </a:solidFill>
                        <a:latin typeface="+mn-lt"/>
                      </a:endParaRPr>
                    </a:p>
                  </a:txBody>
                  <a:tcPr marL="31173" marR="31173" marT="12469" marB="12469" anchor="ctr"/>
                </a:tc>
                <a:tc>
                  <a:txBody>
                    <a:bodyPr/>
                    <a:lstStyle/>
                    <a:p>
                      <a:pPr algn="ctr"/>
                      <a:r>
                        <a:rPr kumimoji="0" lang="en-US" sz="1600" b="0" u="none" strike="noStrike" kern="1200" cap="none" spc="0" normalizeH="0" baseline="0" noProof="0">
                          <a:ln>
                            <a:noFill/>
                          </a:ln>
                          <a:solidFill>
                            <a:schemeClr val="accent1"/>
                          </a:solidFill>
                          <a:effectLst/>
                          <a:uLnTx/>
                          <a:uFillTx/>
                        </a:rPr>
                        <a:t>✓</a:t>
                      </a:r>
                      <a:endParaRPr lang="en-US" sz="1600" b="0">
                        <a:solidFill>
                          <a:schemeClr val="accent1"/>
                        </a:solidFill>
                        <a:latin typeface="+mn-lt"/>
                      </a:endParaRPr>
                    </a:p>
                  </a:txBody>
                  <a:tcPr marL="31173" marR="31173" marT="12469" marB="12469" anchor="ctr"/>
                </a:tc>
                <a:tc>
                  <a:txBody>
                    <a:bodyPr/>
                    <a:lstStyle/>
                    <a:p>
                      <a:pPr algn="ctr"/>
                      <a:r>
                        <a:rPr kumimoji="0" lang="en-US" sz="1600" b="0" u="none" strike="noStrike" kern="1200" cap="none" spc="0" normalizeH="0" baseline="0" noProof="0">
                          <a:ln>
                            <a:noFill/>
                          </a:ln>
                          <a:solidFill>
                            <a:schemeClr val="accent1"/>
                          </a:solidFill>
                          <a:effectLst/>
                          <a:uLnTx/>
                          <a:uFillTx/>
                        </a:rPr>
                        <a:t>✓</a:t>
                      </a:r>
                      <a:endParaRPr lang="en-US" sz="1600" b="0">
                        <a:solidFill>
                          <a:schemeClr val="accent1"/>
                        </a:solidFill>
                        <a:latin typeface="+mn-lt"/>
                      </a:endParaRPr>
                    </a:p>
                  </a:txBody>
                  <a:tcPr marL="31173" marR="31173" marT="12469" marB="12469" anchor="ctr"/>
                </a:tc>
                <a:tc>
                  <a:txBody>
                    <a:bodyPr/>
                    <a:lstStyle/>
                    <a:p>
                      <a:pPr algn="ctr"/>
                      <a:r>
                        <a:rPr kumimoji="0" lang="en-US" sz="1600" b="0" u="none" strike="noStrike" kern="1200" cap="none" spc="0" normalizeH="0" baseline="0" noProof="0">
                          <a:ln>
                            <a:noFill/>
                          </a:ln>
                          <a:solidFill>
                            <a:schemeClr val="accent1"/>
                          </a:solidFill>
                          <a:effectLst/>
                          <a:uLnTx/>
                          <a:uFillTx/>
                        </a:rPr>
                        <a:t>✓</a:t>
                      </a:r>
                      <a:endParaRPr lang="en-US" sz="1600" b="0">
                        <a:solidFill>
                          <a:schemeClr val="accent1"/>
                        </a:solidFill>
                        <a:latin typeface="+mn-lt"/>
                      </a:endParaRPr>
                    </a:p>
                  </a:txBody>
                  <a:tcPr marL="31173" marR="31173" marT="12469" marB="12469" anchor="ctr"/>
                </a:tc>
                <a:tc>
                  <a:txBody>
                    <a:bodyPr/>
                    <a:lstStyle/>
                    <a:p>
                      <a:pPr algn="ctr"/>
                      <a:r>
                        <a:rPr kumimoji="0" lang="en-US" sz="1600" b="0" u="none" strike="noStrike" kern="1200" cap="none" spc="0" normalizeH="0" baseline="0" noProof="0">
                          <a:ln>
                            <a:noFill/>
                          </a:ln>
                          <a:solidFill>
                            <a:schemeClr val="accent1"/>
                          </a:solidFill>
                          <a:effectLst/>
                          <a:uLnTx/>
                          <a:uFillTx/>
                        </a:rPr>
                        <a:t>✓</a:t>
                      </a:r>
                      <a:endParaRPr lang="en-US" sz="1600" b="0">
                        <a:solidFill>
                          <a:schemeClr val="accent1"/>
                        </a:solidFill>
                        <a:latin typeface="+mn-lt"/>
                      </a:endParaRPr>
                    </a:p>
                  </a:txBody>
                  <a:tcPr marL="31173" marR="31173" marT="12469" marB="12469" anchor="ctr"/>
                </a:tc>
                <a:tc>
                  <a:txBody>
                    <a:bodyPr/>
                    <a:lstStyle/>
                    <a:p>
                      <a:pPr algn="ctr"/>
                      <a:r>
                        <a:rPr kumimoji="0" lang="en-US" sz="1600" b="0" u="none" strike="noStrike" kern="1200" cap="none" spc="0" normalizeH="0" baseline="0" noProof="0">
                          <a:ln>
                            <a:noFill/>
                          </a:ln>
                          <a:solidFill>
                            <a:schemeClr val="accent1"/>
                          </a:solidFill>
                          <a:effectLst/>
                          <a:uLnTx/>
                          <a:uFillTx/>
                        </a:rPr>
                        <a:t>✓</a:t>
                      </a:r>
                      <a:endParaRPr lang="en-US" sz="1600" b="0">
                        <a:solidFill>
                          <a:schemeClr val="accent1"/>
                        </a:solidFill>
                        <a:latin typeface="+mn-lt"/>
                      </a:endParaRPr>
                    </a:p>
                  </a:txBody>
                  <a:tcPr marL="31173" marR="31173" marT="12469" marB="12469" anchor="ctr"/>
                </a:tc>
                <a:extLst>
                  <a:ext uri="{0D108BD9-81ED-4DB2-BD59-A6C34878D82A}">
                    <a16:rowId xmlns:a16="http://schemas.microsoft.com/office/drawing/2014/main" val="4242396614"/>
                  </a:ext>
                </a:extLst>
              </a:tr>
              <a:tr h="316923">
                <a:tc gridSpan="2">
                  <a:txBody>
                    <a:bodyPr/>
                    <a:lstStyle/>
                    <a:p>
                      <a:pPr marL="0" marR="0" lvl="0" indent="0" algn="l" defTabSz="457146" rtl="0" eaLnBrk="1" fontAlgn="ctr" latinLnBrk="0" hangingPunct="1">
                        <a:lnSpc>
                          <a:spcPct val="100000"/>
                        </a:lnSpc>
                        <a:spcBef>
                          <a:spcPts val="200"/>
                        </a:spcBef>
                        <a:spcAft>
                          <a:spcPts val="0"/>
                        </a:spcAft>
                        <a:buClrTx/>
                        <a:buSzTx/>
                        <a:buFont typeface="+mj-lt"/>
                        <a:buNone/>
                        <a:tabLst/>
                        <a:defRPr/>
                      </a:pPr>
                      <a:r>
                        <a:rPr kumimoji="0" lang="en-US" sz="900" b="0" u="sng" strike="noStrike" kern="1200" cap="none" spc="0" normalizeH="0" baseline="0" dirty="0">
                          <a:ln>
                            <a:noFill/>
                          </a:ln>
                          <a:solidFill>
                            <a:schemeClr val="tx1"/>
                          </a:solidFill>
                          <a:effectLst/>
                          <a:uLnTx/>
                          <a:uFillTx/>
                          <a:hlinkClick r:id="" action="ppaction://noaction">
                            <a:extLst>
                              <a:ext uri="{A12FA001-AC4F-418D-AE19-62706E023703}">
                                <ahyp:hlinkClr xmlns:ahyp="http://schemas.microsoft.com/office/drawing/2018/hyperlinkcolor" val="tx"/>
                              </a:ext>
                            </a:extLst>
                          </a:hlinkClick>
                        </a:rPr>
                        <a:t>Innovation Roadmap</a:t>
                      </a:r>
                      <a:endParaRPr kumimoji="0" lang="en-US" sz="900" b="0" u="sng" strike="noStrike" kern="1200" cap="none" spc="0" normalizeH="0" baseline="0" dirty="0">
                        <a:ln>
                          <a:noFill/>
                        </a:ln>
                        <a:solidFill>
                          <a:schemeClr val="tx1"/>
                        </a:solidFill>
                        <a:effectLst/>
                        <a:uLnTx/>
                        <a:uFillTx/>
                      </a:endParaRPr>
                    </a:p>
                    <a:p>
                      <a:pPr marL="114300" marR="0" lvl="0" indent="0" algn="l" defTabSz="457146" rtl="0" eaLnBrk="1" fontAlgn="ctr" latinLnBrk="0" hangingPunct="1">
                        <a:lnSpc>
                          <a:spcPct val="100000"/>
                        </a:lnSpc>
                        <a:spcBef>
                          <a:spcPts val="0"/>
                        </a:spcBef>
                        <a:spcAft>
                          <a:spcPts val="0"/>
                        </a:spcAft>
                        <a:buClrTx/>
                        <a:buSzTx/>
                        <a:buFont typeface="+mj-lt"/>
                        <a:buNone/>
                        <a:tabLst/>
                        <a:defRPr/>
                      </a:pPr>
                      <a:r>
                        <a:rPr kumimoji="0" lang="en-US" sz="600" b="0" u="none" strike="noStrike" kern="1200" cap="none" spc="0" normalizeH="0" baseline="0" noProof="0" dirty="0">
                          <a:ln>
                            <a:noFill/>
                          </a:ln>
                          <a:solidFill>
                            <a:schemeClr val="tx1"/>
                          </a:solidFill>
                          <a:effectLst/>
                          <a:uLnTx/>
                          <a:uFillTx/>
                        </a:rPr>
                        <a:t>Share past/upcoming technology advancements to drive value</a:t>
                      </a:r>
                      <a:endParaRPr kumimoji="0" lang="en-US" sz="600" b="0" i="1" u="none" strike="noStrike" kern="1200" cap="none" spc="0" normalizeH="0" baseline="0" noProof="0" dirty="0">
                        <a:ln>
                          <a:noFill/>
                        </a:ln>
                        <a:solidFill>
                          <a:schemeClr val="tx1"/>
                        </a:solidFill>
                        <a:effectLst/>
                        <a:uLnTx/>
                        <a:uFillTx/>
                        <a:latin typeface="+mn-lt"/>
                        <a:ea typeface="+mn-ea"/>
                        <a:cs typeface="Calibri" panose="020F0502020204030204" pitchFamily="34" charset="0"/>
                      </a:endParaRPr>
                    </a:p>
                  </a:txBody>
                  <a:tcPr marL="31173" marR="31173" marT="31173" marB="31173" anchor="ctr"/>
                </a:tc>
                <a:tc hMerge="1">
                  <a:txBody>
                    <a:bodyPr/>
                    <a:lstStyle/>
                    <a:p>
                      <a:endParaRPr lang="en-US"/>
                    </a:p>
                  </a:txBody>
                  <a:tcPr/>
                </a:tc>
                <a:tc>
                  <a:txBody>
                    <a:bodyPr/>
                    <a:lstStyle/>
                    <a:p>
                      <a:pPr algn="ctr"/>
                      <a:endParaRPr lang="en-US" sz="1600" b="0">
                        <a:solidFill>
                          <a:schemeClr val="accent1"/>
                        </a:solidFill>
                        <a:latin typeface="+mn-lt"/>
                      </a:endParaRPr>
                    </a:p>
                  </a:txBody>
                  <a:tcPr marL="31173" marR="31173" marT="12469" marB="12469" anchor="ctr"/>
                </a:tc>
                <a:tc>
                  <a:txBody>
                    <a:bodyPr/>
                    <a:lstStyle/>
                    <a:p>
                      <a:pPr algn="ctr"/>
                      <a:endParaRPr lang="en-US" sz="1600" b="0">
                        <a:solidFill>
                          <a:schemeClr val="accent1"/>
                        </a:solidFill>
                        <a:latin typeface="+mn-lt"/>
                      </a:endParaRPr>
                    </a:p>
                  </a:txBody>
                  <a:tcPr marL="31173" marR="31173" marT="12469" marB="12469" anchor="ctr"/>
                </a:tc>
                <a:tc>
                  <a:txBody>
                    <a:bodyPr/>
                    <a:lstStyle/>
                    <a:p>
                      <a:pPr algn="ctr"/>
                      <a:r>
                        <a:rPr lang="en-US" sz="1600" b="0">
                          <a:solidFill>
                            <a:schemeClr val="accent1"/>
                          </a:solidFill>
                        </a:rPr>
                        <a:t>✓</a:t>
                      </a:r>
                      <a:endParaRPr lang="en-US" sz="1600" b="0">
                        <a:solidFill>
                          <a:schemeClr val="accent1"/>
                        </a:solidFill>
                        <a:latin typeface="+mn-lt"/>
                      </a:endParaRPr>
                    </a:p>
                  </a:txBody>
                  <a:tcPr marL="31173" marR="31173" marT="12469" marB="12469" anchor="ctr"/>
                </a:tc>
                <a:tc>
                  <a:txBody>
                    <a:bodyPr/>
                    <a:lstStyle/>
                    <a:p>
                      <a:pPr algn="ctr"/>
                      <a:endParaRPr lang="en-US" sz="1600" b="0">
                        <a:solidFill>
                          <a:schemeClr val="accent1"/>
                        </a:solidFill>
                        <a:latin typeface="+mn-lt"/>
                      </a:endParaRPr>
                    </a:p>
                  </a:txBody>
                  <a:tcPr marL="31173" marR="31173" marT="12469" marB="12469" anchor="ctr"/>
                </a:tc>
                <a:tc>
                  <a:txBody>
                    <a:bodyPr/>
                    <a:lstStyle/>
                    <a:p>
                      <a:pPr algn="ctr"/>
                      <a:r>
                        <a:rPr lang="en-US" sz="1600" b="0">
                          <a:solidFill>
                            <a:schemeClr val="accent1"/>
                          </a:solidFill>
                        </a:rPr>
                        <a:t>✓</a:t>
                      </a:r>
                      <a:endParaRPr lang="en-US" sz="1600" b="0">
                        <a:solidFill>
                          <a:schemeClr val="accent1"/>
                        </a:solidFill>
                        <a:latin typeface="+mn-lt"/>
                      </a:endParaRPr>
                    </a:p>
                  </a:txBody>
                  <a:tcPr marL="31173" marR="31173" marT="12469" marB="12469" anchor="ctr"/>
                </a:tc>
                <a:tc>
                  <a:txBody>
                    <a:bodyPr/>
                    <a:lstStyle/>
                    <a:p>
                      <a:pPr algn="ctr"/>
                      <a:r>
                        <a:rPr lang="en-US" sz="1600" b="0">
                          <a:solidFill>
                            <a:schemeClr val="accent1"/>
                          </a:solidFill>
                        </a:rPr>
                        <a:t>✓</a:t>
                      </a:r>
                      <a:endParaRPr lang="en-US" sz="1600" b="0">
                        <a:solidFill>
                          <a:schemeClr val="accent1"/>
                        </a:solidFill>
                        <a:latin typeface="+mn-lt"/>
                      </a:endParaRPr>
                    </a:p>
                  </a:txBody>
                  <a:tcPr marL="31173" marR="31173" marT="12469" marB="12469" anchor="ctr"/>
                </a:tc>
                <a:tc>
                  <a:txBody>
                    <a:bodyPr/>
                    <a:lstStyle/>
                    <a:p>
                      <a:pPr algn="ctr"/>
                      <a:r>
                        <a:rPr lang="en-US" sz="1600" b="0">
                          <a:solidFill>
                            <a:schemeClr val="accent1"/>
                          </a:solidFill>
                        </a:rPr>
                        <a:t>✓</a:t>
                      </a:r>
                      <a:endParaRPr lang="en-US" sz="1600" b="0">
                        <a:solidFill>
                          <a:schemeClr val="accent1"/>
                        </a:solidFill>
                        <a:latin typeface="+mn-lt"/>
                      </a:endParaRPr>
                    </a:p>
                  </a:txBody>
                  <a:tcPr marL="31173" marR="31173" marT="12469" marB="12469" anchor="ctr"/>
                </a:tc>
                <a:extLst>
                  <a:ext uri="{0D108BD9-81ED-4DB2-BD59-A6C34878D82A}">
                    <a16:rowId xmlns:a16="http://schemas.microsoft.com/office/drawing/2014/main" val="1296116957"/>
                  </a:ext>
                </a:extLst>
              </a:tr>
              <a:tr h="334241">
                <a:tc gridSpan="2">
                  <a:txBody>
                    <a:bodyPr/>
                    <a:lstStyle/>
                    <a:p>
                      <a:pPr marL="114300" marR="0" lvl="0" indent="-114300" algn="l" defTabSz="457146" rtl="0" eaLnBrk="1" fontAlgn="ctr" latinLnBrk="0" hangingPunct="1">
                        <a:lnSpc>
                          <a:spcPct val="100000"/>
                        </a:lnSpc>
                        <a:spcBef>
                          <a:spcPts val="200"/>
                        </a:spcBef>
                        <a:spcAft>
                          <a:spcPts val="0"/>
                        </a:spcAft>
                        <a:buClrTx/>
                        <a:buSzTx/>
                        <a:buFont typeface="+mj-lt"/>
                        <a:buNone/>
                        <a:tabLst/>
                        <a:defRPr/>
                      </a:pPr>
                      <a:r>
                        <a:rPr kumimoji="0" lang="en-US" sz="900" b="0" u="sng" strike="noStrike" kern="1200" cap="none" spc="0" normalizeH="0" baseline="0" dirty="0">
                          <a:ln>
                            <a:noFill/>
                          </a:ln>
                          <a:solidFill>
                            <a:schemeClr val="tx1"/>
                          </a:solidFill>
                          <a:effectLst/>
                          <a:uLnTx/>
                          <a:uFillTx/>
                          <a:hlinkClick r:id="rId6" action="ppaction://hlinksldjump">
                            <a:extLst>
                              <a:ext uri="{A12FA001-AC4F-418D-AE19-62706E023703}">
                                <ahyp:hlinkClr xmlns:ahyp="http://schemas.microsoft.com/office/drawing/2018/hyperlinkcolor" val="tx"/>
                              </a:ext>
                            </a:extLst>
                          </a:hlinkClick>
                        </a:rPr>
                        <a:t>Usage Optimization</a:t>
                      </a:r>
                      <a:r>
                        <a:rPr kumimoji="0" lang="en-US" sz="600" b="0" u="none" strike="noStrike" kern="1200" cap="none" spc="0" normalizeH="0" baseline="0" noProof="0" dirty="0">
                          <a:ln>
                            <a:noFill/>
                          </a:ln>
                          <a:solidFill>
                            <a:schemeClr val="tx1"/>
                          </a:solidFill>
                          <a:effectLst/>
                          <a:uLnTx/>
                          <a:uFillTx/>
                        </a:rPr>
                        <a:t> </a:t>
                      </a:r>
                    </a:p>
                    <a:p>
                      <a:pPr marL="114300" marR="0" lvl="0" indent="3175" algn="l" defTabSz="457146" rtl="0" eaLnBrk="1" fontAlgn="ctr" latinLnBrk="0" hangingPunct="1">
                        <a:lnSpc>
                          <a:spcPct val="100000"/>
                        </a:lnSpc>
                        <a:spcBef>
                          <a:spcPts val="200"/>
                        </a:spcBef>
                        <a:spcAft>
                          <a:spcPts val="0"/>
                        </a:spcAft>
                        <a:buClrTx/>
                        <a:buSzTx/>
                        <a:buFont typeface="+mj-lt"/>
                        <a:buNone/>
                        <a:tabLst/>
                        <a:defRPr/>
                      </a:pPr>
                      <a:r>
                        <a:rPr kumimoji="0" lang="en-US" sz="600" b="0" u="none" strike="noStrike" kern="1200" cap="none" spc="0" normalizeH="0" baseline="0" noProof="0" dirty="0">
                          <a:ln>
                            <a:noFill/>
                          </a:ln>
                          <a:solidFill>
                            <a:schemeClr val="tx1"/>
                          </a:solidFill>
                          <a:effectLst/>
                          <a:uLnTx/>
                          <a:uFillTx/>
                        </a:rPr>
                        <a:t>Discover reason for low usage &amp; drive value realization </a:t>
                      </a:r>
                      <a:endParaRPr kumimoji="0" lang="en-US" sz="600" b="0" i="1" u="none" strike="noStrike" kern="1200" cap="none" spc="0" normalizeH="0" baseline="0" noProof="0" dirty="0">
                        <a:ln>
                          <a:noFill/>
                        </a:ln>
                        <a:solidFill>
                          <a:schemeClr val="tx1"/>
                        </a:solidFill>
                        <a:effectLst/>
                        <a:uLnTx/>
                        <a:uFillTx/>
                        <a:latin typeface="+mn-lt"/>
                        <a:ea typeface="+mn-ea"/>
                        <a:cs typeface="Calibri" panose="020F0502020204030204" pitchFamily="34" charset="0"/>
                      </a:endParaRPr>
                    </a:p>
                  </a:txBody>
                  <a:tcPr marL="31173" marR="31173" marT="31173" marB="31173" anchor="ctr"/>
                </a:tc>
                <a:tc hMerge="1">
                  <a:txBody>
                    <a:bodyPr/>
                    <a:lstStyle/>
                    <a:p>
                      <a:endParaRPr lang="en-US"/>
                    </a:p>
                  </a:txBody>
                  <a:tcPr/>
                </a:tc>
                <a:tc>
                  <a:txBody>
                    <a:bodyPr/>
                    <a:lstStyle/>
                    <a:p>
                      <a:pPr algn="ctr"/>
                      <a:endParaRPr lang="en-US" sz="1600" b="0">
                        <a:solidFill>
                          <a:schemeClr val="accent1"/>
                        </a:solidFill>
                        <a:latin typeface="+mn-lt"/>
                      </a:endParaRPr>
                    </a:p>
                  </a:txBody>
                  <a:tcPr marL="31173" marR="31173" marT="12469" marB="12469" anchor="ctr"/>
                </a:tc>
                <a:tc>
                  <a:txBody>
                    <a:bodyPr/>
                    <a:lstStyle/>
                    <a:p>
                      <a:pPr algn="ctr"/>
                      <a:endParaRPr lang="en-US" sz="1600" b="0">
                        <a:solidFill>
                          <a:schemeClr val="accent1"/>
                        </a:solidFill>
                        <a:latin typeface="+mn-lt"/>
                      </a:endParaRPr>
                    </a:p>
                  </a:txBody>
                  <a:tcPr marL="31173" marR="31173" marT="12469" marB="12469" anchor="ctr"/>
                </a:tc>
                <a:tc>
                  <a:txBody>
                    <a:bodyPr/>
                    <a:lstStyle/>
                    <a:p>
                      <a:pPr algn="ctr"/>
                      <a:endParaRPr lang="en-US" sz="1600" b="0">
                        <a:solidFill>
                          <a:schemeClr val="accent1"/>
                        </a:solidFill>
                        <a:latin typeface="+mn-lt"/>
                      </a:endParaRPr>
                    </a:p>
                  </a:txBody>
                  <a:tcPr marL="31173" marR="31173" marT="12469" marB="12469" anchor="ctr"/>
                </a:tc>
                <a:tc>
                  <a:txBody>
                    <a:bodyPr/>
                    <a:lstStyle/>
                    <a:p>
                      <a:pPr algn="ctr"/>
                      <a:endParaRPr lang="en-US" sz="1600" b="0">
                        <a:solidFill>
                          <a:schemeClr val="accent1"/>
                        </a:solidFill>
                        <a:latin typeface="+mn-lt"/>
                      </a:endParaRPr>
                    </a:p>
                  </a:txBody>
                  <a:tcPr marL="31173" marR="31173" marT="12469" marB="12469" anchor="ctr"/>
                </a:tc>
                <a:tc>
                  <a:txBody>
                    <a:bodyPr/>
                    <a:lstStyle/>
                    <a:p>
                      <a:pPr marL="0" marR="0" lvl="0" indent="0" algn="ctr" defTabSz="582930" rtl="0" eaLnBrk="1" fontAlgn="auto" latinLnBrk="0" hangingPunct="1">
                        <a:lnSpc>
                          <a:spcPct val="100000"/>
                        </a:lnSpc>
                        <a:spcBef>
                          <a:spcPts val="0"/>
                        </a:spcBef>
                        <a:spcAft>
                          <a:spcPts val="0"/>
                        </a:spcAft>
                        <a:buClrTx/>
                        <a:buSzTx/>
                        <a:buFontTx/>
                        <a:buNone/>
                        <a:tabLst/>
                        <a:defRPr/>
                      </a:pPr>
                      <a:r>
                        <a:rPr kumimoji="0" lang="en-US" sz="1600" b="0" u="none" strike="noStrike" kern="1200" cap="none" spc="0" normalizeH="0" baseline="0" noProof="0" dirty="0">
                          <a:ln>
                            <a:noFill/>
                          </a:ln>
                          <a:solidFill>
                            <a:schemeClr val="tx1"/>
                          </a:solidFill>
                          <a:effectLst/>
                          <a:uLnTx/>
                          <a:uFillTx/>
                        </a:rPr>
                        <a:t>✓</a:t>
                      </a:r>
                      <a:endParaRPr kumimoji="0" lang="en-US" sz="1600" b="0" i="0" u="none" strike="noStrike" kern="1200" cap="none" spc="0" normalizeH="0" baseline="0" noProof="0" dirty="0">
                        <a:ln>
                          <a:noFill/>
                        </a:ln>
                        <a:solidFill>
                          <a:schemeClr val="tx1"/>
                        </a:solidFill>
                        <a:effectLst/>
                        <a:uLnTx/>
                        <a:uFillTx/>
                        <a:latin typeface="+mn-lt"/>
                        <a:ea typeface="+mn-ea"/>
                        <a:cs typeface="+mn-cs"/>
                      </a:endParaRPr>
                    </a:p>
                  </a:txBody>
                  <a:tcPr marL="31173" marR="31173" marT="12469" marB="12469" anchor="ctr"/>
                </a:tc>
                <a:tc>
                  <a:txBody>
                    <a:bodyPr/>
                    <a:lstStyle/>
                    <a:p>
                      <a:pPr marL="0" marR="0" lvl="0" indent="0" algn="ctr" defTabSz="582930" rtl="0" eaLnBrk="1" fontAlgn="auto" latinLnBrk="0" hangingPunct="1">
                        <a:lnSpc>
                          <a:spcPct val="100000"/>
                        </a:lnSpc>
                        <a:spcBef>
                          <a:spcPts val="0"/>
                        </a:spcBef>
                        <a:spcAft>
                          <a:spcPts val="0"/>
                        </a:spcAft>
                        <a:buClrTx/>
                        <a:buSzTx/>
                        <a:buFontTx/>
                        <a:buNone/>
                        <a:tabLst/>
                        <a:defRPr/>
                      </a:pPr>
                      <a:r>
                        <a:rPr kumimoji="0" lang="en-US" sz="1600" b="0" u="none" strike="noStrike" kern="1200" cap="none" spc="0" normalizeH="0" baseline="0" noProof="0" dirty="0">
                          <a:ln>
                            <a:noFill/>
                          </a:ln>
                          <a:solidFill>
                            <a:schemeClr val="tx1"/>
                          </a:solidFill>
                          <a:effectLst/>
                          <a:uLnTx/>
                          <a:uFillTx/>
                        </a:rPr>
                        <a:t>✓</a:t>
                      </a:r>
                      <a:endParaRPr kumimoji="0" lang="en-US" sz="1600" b="0" i="0" u="none" strike="noStrike" kern="1200" cap="none" spc="0" normalizeH="0" baseline="0" noProof="0" dirty="0">
                        <a:ln>
                          <a:noFill/>
                        </a:ln>
                        <a:solidFill>
                          <a:schemeClr val="tx1"/>
                        </a:solidFill>
                        <a:effectLst/>
                        <a:uLnTx/>
                        <a:uFillTx/>
                        <a:latin typeface="+mn-lt"/>
                        <a:ea typeface="+mn-ea"/>
                        <a:cs typeface="+mn-cs"/>
                      </a:endParaRPr>
                    </a:p>
                  </a:txBody>
                  <a:tcPr marL="31173" marR="31173" marT="12469" marB="12469" anchor="ctr"/>
                </a:tc>
                <a:tc>
                  <a:txBody>
                    <a:bodyPr/>
                    <a:lstStyle/>
                    <a:p>
                      <a:pPr algn="ctr"/>
                      <a:r>
                        <a:rPr lang="en-US" sz="1600" b="0" dirty="0">
                          <a:solidFill>
                            <a:schemeClr val="accent1"/>
                          </a:solidFill>
                        </a:rPr>
                        <a:t>✓</a:t>
                      </a:r>
                      <a:endParaRPr lang="en-US" sz="1600" b="0" dirty="0">
                        <a:solidFill>
                          <a:schemeClr val="accent1"/>
                        </a:solidFill>
                        <a:latin typeface="+mn-lt"/>
                      </a:endParaRPr>
                    </a:p>
                  </a:txBody>
                  <a:tcPr marL="31173" marR="31173" marT="12469" marB="12469" anchor="ctr"/>
                </a:tc>
                <a:extLst>
                  <a:ext uri="{0D108BD9-81ED-4DB2-BD59-A6C34878D82A}">
                    <a16:rowId xmlns:a16="http://schemas.microsoft.com/office/drawing/2014/main" val="2284872145"/>
                  </a:ext>
                </a:extLst>
              </a:tr>
              <a:tr h="316923">
                <a:tc gridSpan="2">
                  <a:txBody>
                    <a:bodyPr/>
                    <a:lstStyle/>
                    <a:p>
                      <a:pPr marL="0" marR="0" lvl="0" indent="0" algn="l" defTabSz="457146" rtl="0" eaLnBrk="1" fontAlgn="ctr" latinLnBrk="0" hangingPunct="1">
                        <a:lnSpc>
                          <a:spcPct val="100000"/>
                        </a:lnSpc>
                        <a:spcBef>
                          <a:spcPts val="200"/>
                        </a:spcBef>
                        <a:spcAft>
                          <a:spcPts val="0"/>
                        </a:spcAft>
                        <a:buClrTx/>
                        <a:buSzTx/>
                        <a:buFont typeface="+mj-lt"/>
                        <a:buNone/>
                        <a:tabLst/>
                        <a:defRPr/>
                      </a:pPr>
                      <a:r>
                        <a:rPr kumimoji="0" lang="en-US" sz="900" b="0" u="sng" strike="noStrike" kern="1200" cap="none" spc="0" normalizeH="0" baseline="0" dirty="0">
                          <a:ln>
                            <a:noFill/>
                          </a:ln>
                          <a:solidFill>
                            <a:schemeClr val="tx1"/>
                          </a:solidFill>
                          <a:effectLst/>
                          <a:uLnTx/>
                          <a:uFillTx/>
                          <a:hlinkClick r:id="" action="ppaction://noaction">
                            <a:extLst>
                              <a:ext uri="{A12FA001-AC4F-418D-AE19-62706E023703}">
                                <ahyp:hlinkClr xmlns:ahyp="http://schemas.microsoft.com/office/drawing/2018/hyperlinkcolor" val="tx"/>
                              </a:ext>
                            </a:extLst>
                          </a:hlinkClick>
                        </a:rPr>
                        <a:t>Add-on Usage  vs. Edition</a:t>
                      </a:r>
                      <a:endParaRPr kumimoji="0" lang="en-US" sz="900" b="0" u="sng" strike="noStrike" kern="1200" cap="none" spc="0" normalizeH="0" baseline="0" dirty="0">
                        <a:ln>
                          <a:noFill/>
                        </a:ln>
                        <a:solidFill>
                          <a:schemeClr val="tx1"/>
                        </a:solidFill>
                        <a:effectLst/>
                        <a:uLnTx/>
                        <a:uFillTx/>
                      </a:endParaRPr>
                    </a:p>
                    <a:p>
                      <a:pPr marL="114300" marR="0" lvl="0" indent="0" algn="l" defTabSz="457146" rtl="0" eaLnBrk="1" fontAlgn="ctr" latinLnBrk="0" hangingPunct="1">
                        <a:lnSpc>
                          <a:spcPct val="100000"/>
                        </a:lnSpc>
                        <a:spcBef>
                          <a:spcPts val="0"/>
                        </a:spcBef>
                        <a:spcAft>
                          <a:spcPts val="0"/>
                        </a:spcAft>
                        <a:buClrTx/>
                        <a:buSzTx/>
                        <a:buFont typeface="+mj-lt"/>
                        <a:buNone/>
                        <a:tabLst/>
                        <a:defRPr/>
                      </a:pPr>
                      <a:r>
                        <a:rPr kumimoji="0" lang="en-US" sz="600" b="0" u="none" strike="noStrike" kern="1200" cap="none" spc="0" normalizeH="0" baseline="0" noProof="0" dirty="0">
                          <a:ln>
                            <a:noFill/>
                          </a:ln>
                          <a:solidFill>
                            <a:schemeClr val="tx1"/>
                          </a:solidFill>
                          <a:effectLst/>
                          <a:uLnTx/>
                          <a:uFillTx/>
                        </a:rPr>
                        <a:t>Determine if additional usage or a higher edition is more valuable</a:t>
                      </a:r>
                      <a:endParaRPr kumimoji="0" lang="en-US" sz="600" b="0" i="1" u="none" strike="noStrike" kern="1200" cap="none" spc="0" normalizeH="0" baseline="0" noProof="0" dirty="0">
                        <a:ln>
                          <a:noFill/>
                        </a:ln>
                        <a:solidFill>
                          <a:schemeClr val="tx1"/>
                        </a:solidFill>
                        <a:effectLst/>
                        <a:uLnTx/>
                        <a:uFillTx/>
                        <a:latin typeface="+mn-lt"/>
                        <a:ea typeface="+mn-ea"/>
                        <a:cs typeface="Calibri" panose="020F0502020204030204" pitchFamily="34" charset="0"/>
                      </a:endParaRPr>
                    </a:p>
                  </a:txBody>
                  <a:tcPr marL="31173" marR="31173" marT="31173" marB="31173" anchor="ctr"/>
                </a:tc>
                <a:tc hMerge="1">
                  <a:txBody>
                    <a:bodyPr/>
                    <a:lstStyle/>
                    <a:p>
                      <a:endParaRPr lang="en-US"/>
                    </a:p>
                  </a:txBody>
                  <a:tcPr/>
                </a:tc>
                <a:tc>
                  <a:txBody>
                    <a:bodyPr/>
                    <a:lstStyle/>
                    <a:p>
                      <a:pPr algn="ctr"/>
                      <a:endParaRPr lang="en-US" sz="1600" b="0">
                        <a:solidFill>
                          <a:schemeClr val="accent1"/>
                        </a:solidFill>
                        <a:latin typeface="+mn-lt"/>
                      </a:endParaRPr>
                    </a:p>
                  </a:txBody>
                  <a:tcPr marL="31173" marR="31173" marT="12469" marB="12469" anchor="ctr"/>
                </a:tc>
                <a:tc>
                  <a:txBody>
                    <a:bodyPr/>
                    <a:lstStyle/>
                    <a:p>
                      <a:pPr algn="ctr"/>
                      <a:endParaRPr lang="en-US" sz="1600" b="0">
                        <a:solidFill>
                          <a:schemeClr val="accent1"/>
                        </a:solidFill>
                        <a:latin typeface="+mn-lt"/>
                      </a:endParaRPr>
                    </a:p>
                  </a:txBody>
                  <a:tcPr marL="31173" marR="31173" marT="12469" marB="12469" anchor="ctr"/>
                </a:tc>
                <a:tc>
                  <a:txBody>
                    <a:bodyPr/>
                    <a:lstStyle/>
                    <a:p>
                      <a:pPr algn="ctr"/>
                      <a:endParaRPr lang="en-US" sz="1600" b="0">
                        <a:solidFill>
                          <a:schemeClr val="accent1"/>
                        </a:solidFill>
                        <a:latin typeface="+mn-lt"/>
                      </a:endParaRPr>
                    </a:p>
                  </a:txBody>
                  <a:tcPr marL="31173" marR="31173" marT="12469" marB="12469" anchor="ctr"/>
                </a:tc>
                <a:tc>
                  <a:txBody>
                    <a:bodyPr/>
                    <a:lstStyle/>
                    <a:p>
                      <a:pPr algn="ctr"/>
                      <a:r>
                        <a:rPr lang="en-US" sz="1600" b="0">
                          <a:solidFill>
                            <a:schemeClr val="accent1"/>
                          </a:solidFill>
                        </a:rPr>
                        <a:t>✓</a:t>
                      </a:r>
                      <a:endParaRPr lang="en-US" sz="1600" b="0">
                        <a:solidFill>
                          <a:schemeClr val="accent1"/>
                        </a:solidFill>
                        <a:latin typeface="+mn-lt"/>
                      </a:endParaRPr>
                    </a:p>
                  </a:txBody>
                  <a:tcPr marL="31173" marR="31173" marT="12469" marB="12469" anchor="ctr"/>
                </a:tc>
                <a:tc>
                  <a:txBody>
                    <a:bodyPr/>
                    <a:lstStyle/>
                    <a:p>
                      <a:pPr algn="ctr"/>
                      <a:endParaRPr lang="en-US" sz="1600" b="0">
                        <a:solidFill>
                          <a:schemeClr val="accent1"/>
                        </a:solidFill>
                        <a:latin typeface="+mn-lt"/>
                      </a:endParaRPr>
                    </a:p>
                  </a:txBody>
                  <a:tcPr marL="31173" marR="31173" marT="12469" marB="12469" anchor="ctr"/>
                </a:tc>
                <a:tc>
                  <a:txBody>
                    <a:bodyPr/>
                    <a:lstStyle/>
                    <a:p>
                      <a:pPr algn="ctr"/>
                      <a:endParaRPr lang="en-US" sz="1600" b="0">
                        <a:solidFill>
                          <a:schemeClr val="accent1"/>
                        </a:solidFill>
                        <a:latin typeface="+mn-lt"/>
                      </a:endParaRPr>
                    </a:p>
                  </a:txBody>
                  <a:tcPr marL="31173" marR="31173" marT="12469" marB="12469" anchor="ctr"/>
                </a:tc>
                <a:tc>
                  <a:txBody>
                    <a:bodyPr/>
                    <a:lstStyle/>
                    <a:p>
                      <a:pPr algn="ctr"/>
                      <a:r>
                        <a:rPr lang="en-US" sz="1600" b="0">
                          <a:solidFill>
                            <a:schemeClr val="accent1"/>
                          </a:solidFill>
                        </a:rPr>
                        <a:t>✓</a:t>
                      </a:r>
                      <a:endParaRPr lang="en-US" sz="1600" b="0">
                        <a:solidFill>
                          <a:schemeClr val="accent1"/>
                        </a:solidFill>
                        <a:latin typeface="+mn-lt"/>
                      </a:endParaRPr>
                    </a:p>
                  </a:txBody>
                  <a:tcPr marL="31173" marR="31173" marT="12469" marB="12469" anchor="ctr"/>
                </a:tc>
                <a:extLst>
                  <a:ext uri="{0D108BD9-81ED-4DB2-BD59-A6C34878D82A}">
                    <a16:rowId xmlns:a16="http://schemas.microsoft.com/office/drawing/2014/main" val="468720385"/>
                  </a:ext>
                </a:extLst>
              </a:tr>
              <a:tr h="426027">
                <a:tc gridSpan="2">
                  <a:txBody>
                    <a:bodyPr/>
                    <a:lstStyle/>
                    <a:p>
                      <a:pPr marL="0" marR="0" lvl="0" indent="0" algn="l" defTabSz="457146" rtl="0" eaLnBrk="1" fontAlgn="ctr" latinLnBrk="0" hangingPunct="1">
                        <a:lnSpc>
                          <a:spcPct val="100000"/>
                        </a:lnSpc>
                        <a:spcBef>
                          <a:spcPts val="200"/>
                        </a:spcBef>
                        <a:spcAft>
                          <a:spcPts val="0"/>
                        </a:spcAft>
                        <a:buClrTx/>
                        <a:buSzTx/>
                        <a:buFont typeface="+mj-lt"/>
                        <a:buNone/>
                        <a:tabLst/>
                        <a:defRPr/>
                      </a:pPr>
                      <a:r>
                        <a:rPr kumimoji="0" lang="en-US" sz="900" b="0" u="sng" strike="noStrike" kern="1200" cap="none" spc="0" normalizeH="0" baseline="0" dirty="0">
                          <a:ln>
                            <a:noFill/>
                          </a:ln>
                          <a:solidFill>
                            <a:schemeClr val="tx1"/>
                          </a:solidFill>
                          <a:effectLst/>
                          <a:uLnTx/>
                          <a:uFillTx/>
                          <a:hlinkClick r:id="" action="ppaction://noaction">
                            <a:extLst>
                              <a:ext uri="{A12FA001-AC4F-418D-AE19-62706E023703}">
                                <ahyp:hlinkClr xmlns:ahyp="http://schemas.microsoft.com/office/drawing/2018/hyperlinkcolor" val="tx"/>
                              </a:ext>
                            </a:extLst>
                          </a:hlinkClick>
                        </a:rPr>
                        <a:t>Multi-year vs. SPI</a:t>
                      </a:r>
                      <a:endParaRPr kumimoji="0" lang="en-US" sz="900" b="0" u="sng" strike="noStrike" kern="1200" cap="none" spc="0" normalizeH="0" baseline="0" dirty="0">
                        <a:ln>
                          <a:noFill/>
                        </a:ln>
                        <a:solidFill>
                          <a:schemeClr val="tx1"/>
                        </a:solidFill>
                        <a:effectLst/>
                        <a:uLnTx/>
                        <a:uFillTx/>
                      </a:endParaRPr>
                    </a:p>
                    <a:p>
                      <a:pPr marL="114300" marR="0" lvl="0" indent="0" algn="l" defTabSz="457146" rtl="0" eaLnBrk="1" fontAlgn="ctr" latinLnBrk="0" hangingPunct="1">
                        <a:lnSpc>
                          <a:spcPct val="100000"/>
                        </a:lnSpc>
                        <a:spcBef>
                          <a:spcPts val="0"/>
                        </a:spcBef>
                        <a:spcAft>
                          <a:spcPts val="0"/>
                        </a:spcAft>
                        <a:buClrTx/>
                        <a:buSzTx/>
                        <a:buFont typeface="+mj-lt"/>
                        <a:buNone/>
                        <a:tabLst/>
                        <a:defRPr/>
                      </a:pPr>
                      <a:r>
                        <a:rPr kumimoji="0" lang="en-US" sz="600" b="0" u="none" strike="noStrike" kern="1200" cap="none" spc="0" normalizeH="0" baseline="0" noProof="0" dirty="0">
                          <a:ln>
                            <a:noFill/>
                          </a:ln>
                          <a:solidFill>
                            <a:schemeClr val="tx1"/>
                          </a:solidFill>
                          <a:effectLst/>
                          <a:uLnTx/>
                          <a:uFillTx/>
                        </a:rPr>
                        <a:t>Negotiate longer contract terms to control future price increases</a:t>
                      </a:r>
                    </a:p>
                    <a:p>
                      <a:pPr algn="l"/>
                      <a:endParaRPr lang="en-US" sz="900" b="0" dirty="0">
                        <a:solidFill>
                          <a:schemeClr val="tx1"/>
                        </a:solidFill>
                        <a:latin typeface="+mn-lt"/>
                      </a:endParaRPr>
                    </a:p>
                  </a:txBody>
                  <a:tcPr marL="31173" marR="31173" marT="31173" marB="31173" anchor="ctr"/>
                </a:tc>
                <a:tc hMerge="1">
                  <a:txBody>
                    <a:bodyPr/>
                    <a:lstStyle/>
                    <a:p>
                      <a:endParaRPr lang="en-US"/>
                    </a:p>
                  </a:txBody>
                  <a:tcPr/>
                </a:tc>
                <a:tc>
                  <a:txBody>
                    <a:bodyPr/>
                    <a:lstStyle/>
                    <a:p>
                      <a:pPr algn="ctr"/>
                      <a:endParaRPr lang="en-US" sz="1600" b="0">
                        <a:solidFill>
                          <a:schemeClr val="accent1"/>
                        </a:solidFill>
                        <a:latin typeface="+mn-lt"/>
                      </a:endParaRPr>
                    </a:p>
                  </a:txBody>
                  <a:tcPr marL="31173" marR="31173" marT="12469" marB="12469" anchor="ctr"/>
                </a:tc>
                <a:tc>
                  <a:txBody>
                    <a:bodyPr/>
                    <a:lstStyle/>
                    <a:p>
                      <a:pPr algn="ctr"/>
                      <a:endParaRPr lang="en-US" sz="1600" b="0">
                        <a:solidFill>
                          <a:schemeClr val="accent1"/>
                        </a:solidFill>
                        <a:latin typeface="+mn-lt"/>
                      </a:endParaRPr>
                    </a:p>
                  </a:txBody>
                  <a:tcPr marL="31173" marR="31173" marT="12469" marB="12469" anchor="ctr"/>
                </a:tc>
                <a:tc>
                  <a:txBody>
                    <a:bodyPr/>
                    <a:lstStyle/>
                    <a:p>
                      <a:pPr algn="ctr"/>
                      <a:endParaRPr lang="en-US" sz="1600" b="0">
                        <a:solidFill>
                          <a:schemeClr val="accent1"/>
                        </a:solidFill>
                        <a:latin typeface="+mn-lt"/>
                      </a:endParaRPr>
                    </a:p>
                  </a:txBody>
                  <a:tcPr marL="31173" marR="31173" marT="12469" marB="12469" anchor="ctr"/>
                </a:tc>
                <a:tc>
                  <a:txBody>
                    <a:bodyPr/>
                    <a:lstStyle/>
                    <a:p>
                      <a:pPr algn="ctr"/>
                      <a:endParaRPr lang="en-US" sz="1600" b="0">
                        <a:solidFill>
                          <a:schemeClr val="accent1"/>
                        </a:solidFill>
                        <a:latin typeface="+mn-lt"/>
                      </a:endParaRPr>
                    </a:p>
                  </a:txBody>
                  <a:tcPr marL="31173" marR="31173" marT="12469" marB="12469" anchor="ctr"/>
                </a:tc>
                <a:tc>
                  <a:txBody>
                    <a:bodyPr/>
                    <a:lstStyle/>
                    <a:p>
                      <a:pPr algn="ctr"/>
                      <a:r>
                        <a:rPr kumimoji="0" lang="en-US" sz="1600" b="0" u="none" strike="noStrike" kern="1200" cap="none" spc="0" normalizeH="0" baseline="0" noProof="0">
                          <a:ln>
                            <a:noFill/>
                          </a:ln>
                          <a:solidFill>
                            <a:schemeClr val="accent1"/>
                          </a:solidFill>
                          <a:effectLst/>
                          <a:uLnTx/>
                          <a:uFillTx/>
                        </a:rPr>
                        <a:t>✓</a:t>
                      </a:r>
                      <a:endParaRPr lang="en-US" sz="1600" b="0">
                        <a:solidFill>
                          <a:schemeClr val="accent1"/>
                        </a:solidFill>
                        <a:latin typeface="+mn-lt"/>
                      </a:endParaRPr>
                    </a:p>
                  </a:txBody>
                  <a:tcPr marL="31173" marR="31173" marT="12469" marB="12469" anchor="ctr"/>
                </a:tc>
                <a:tc>
                  <a:txBody>
                    <a:bodyPr/>
                    <a:lstStyle/>
                    <a:p>
                      <a:pPr algn="ctr"/>
                      <a:r>
                        <a:rPr kumimoji="0" lang="en-US" sz="1600" b="0" u="none" strike="noStrike" kern="1200" cap="none" spc="0" normalizeH="0" baseline="0" noProof="0">
                          <a:ln>
                            <a:noFill/>
                          </a:ln>
                          <a:solidFill>
                            <a:schemeClr val="accent1"/>
                          </a:solidFill>
                          <a:effectLst/>
                          <a:uLnTx/>
                          <a:uFillTx/>
                        </a:rPr>
                        <a:t>✓</a:t>
                      </a:r>
                      <a:endParaRPr lang="en-US" sz="1600" b="0">
                        <a:solidFill>
                          <a:schemeClr val="accent1"/>
                        </a:solidFill>
                        <a:latin typeface="+mn-lt"/>
                      </a:endParaRPr>
                    </a:p>
                  </a:txBody>
                  <a:tcPr marL="31173" marR="31173" marT="12469" marB="12469" anchor="ctr"/>
                </a:tc>
                <a:tc>
                  <a:txBody>
                    <a:bodyPr/>
                    <a:lstStyle/>
                    <a:p>
                      <a:pPr algn="ctr"/>
                      <a:r>
                        <a:rPr kumimoji="0" lang="en-US" sz="1600" b="0" u="none" strike="noStrike" kern="1200" cap="none" spc="0" normalizeH="0" baseline="0" noProof="0" dirty="0">
                          <a:ln>
                            <a:noFill/>
                          </a:ln>
                          <a:solidFill>
                            <a:schemeClr val="accent1"/>
                          </a:solidFill>
                          <a:effectLst/>
                          <a:uLnTx/>
                          <a:uFillTx/>
                        </a:rPr>
                        <a:t>✓</a:t>
                      </a:r>
                      <a:endParaRPr lang="en-US" sz="1600" b="0" dirty="0">
                        <a:solidFill>
                          <a:schemeClr val="accent1"/>
                        </a:solidFill>
                        <a:latin typeface="+mn-lt"/>
                      </a:endParaRPr>
                    </a:p>
                  </a:txBody>
                  <a:tcPr marL="31173" marR="31173" marT="12469" marB="12469" anchor="ctr"/>
                </a:tc>
                <a:extLst>
                  <a:ext uri="{0D108BD9-81ED-4DB2-BD59-A6C34878D82A}">
                    <a16:rowId xmlns:a16="http://schemas.microsoft.com/office/drawing/2014/main" val="1163712874"/>
                  </a:ext>
                </a:extLst>
              </a:tr>
            </a:tbl>
          </a:graphicData>
        </a:graphic>
      </p:graphicFrame>
      <p:sp>
        <p:nvSpPr>
          <p:cNvPr id="9" name="Title 8">
            <a:extLst>
              <a:ext uri="{FF2B5EF4-FFF2-40B4-BE49-F238E27FC236}">
                <a16:creationId xmlns:a16="http://schemas.microsoft.com/office/drawing/2014/main" id="{35921E2C-1878-8BA9-D8B1-745017B4CA43}"/>
              </a:ext>
            </a:extLst>
          </p:cNvPr>
          <p:cNvSpPr>
            <a:spLocks noGrp="1"/>
          </p:cNvSpPr>
          <p:nvPr>
            <p:ph type="title"/>
          </p:nvPr>
        </p:nvSpPr>
        <p:spPr/>
        <p:txBody>
          <a:bodyPr/>
          <a:lstStyle/>
          <a:p>
            <a:r>
              <a:rPr lang="en-US" dirty="0"/>
              <a:t>Example Pricing Plays</a:t>
            </a:r>
          </a:p>
        </p:txBody>
      </p:sp>
    </p:spTree>
    <p:extLst>
      <p:ext uri="{BB962C8B-B14F-4D97-AF65-F5344CB8AC3E}">
        <p14:creationId xmlns:p14="http://schemas.microsoft.com/office/powerpoint/2010/main" val="4052181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A3141F2C-1918-7F7A-B40D-1A5078172C18}"/>
              </a:ext>
            </a:extLst>
          </p:cNvPr>
          <p:cNvGraphicFramePr>
            <a:graphicFrameLocks noChangeAspect="1"/>
          </p:cNvGraphicFramePr>
          <p:nvPr>
            <p:custDataLst>
              <p:tags r:id="rId1"/>
            </p:custDataLst>
          </p:nvPr>
        </p:nvGraphicFramePr>
        <p:xfrm>
          <a:off x="3447401" y="1083"/>
          <a:ext cx="1083" cy="1083"/>
        </p:xfrm>
        <a:graphic>
          <a:graphicData uri="http://schemas.openxmlformats.org/presentationml/2006/ole">
            <mc:AlternateContent xmlns:mc="http://schemas.openxmlformats.org/markup-compatibility/2006">
              <mc:Choice xmlns:v="urn:schemas-microsoft-com:vml" Requires="v">
                <p:oleObj name="think-cell Slide" r:id="rId3" imgW="359" imgH="360" progId="TCLayout.ActiveDocument.1">
                  <p:embed/>
                </p:oleObj>
              </mc:Choice>
              <mc:Fallback>
                <p:oleObj name="think-cell Slide" r:id="rId3" imgW="359" imgH="360" progId="TCLayout.ActiveDocument.1">
                  <p:embed/>
                  <p:pic>
                    <p:nvPicPr>
                      <p:cNvPr id="4" name="Object 3" hidden="1">
                        <a:extLst>
                          <a:ext uri="{FF2B5EF4-FFF2-40B4-BE49-F238E27FC236}">
                            <a16:creationId xmlns:a16="http://schemas.microsoft.com/office/drawing/2014/main" id="{A3141F2C-1918-7F7A-B40D-1A5078172C18}"/>
                          </a:ext>
                        </a:extLst>
                      </p:cNvPr>
                      <p:cNvPicPr/>
                      <p:nvPr/>
                    </p:nvPicPr>
                    <p:blipFill>
                      <a:blip r:embed="rId4"/>
                      <a:stretch>
                        <a:fillRect/>
                      </a:stretch>
                    </p:blipFill>
                    <p:spPr>
                      <a:xfrm>
                        <a:off x="3447401" y="1083"/>
                        <a:ext cx="1083" cy="1083"/>
                      </a:xfrm>
                      <a:prstGeom prst="rect">
                        <a:avLst/>
                      </a:prstGeom>
                    </p:spPr>
                  </p:pic>
                </p:oleObj>
              </mc:Fallback>
            </mc:AlternateContent>
          </a:graphicData>
        </a:graphic>
      </p:graphicFrame>
      <p:sp>
        <p:nvSpPr>
          <p:cNvPr id="12" name="Title 11">
            <a:extLst>
              <a:ext uri="{FF2B5EF4-FFF2-40B4-BE49-F238E27FC236}">
                <a16:creationId xmlns:a16="http://schemas.microsoft.com/office/drawing/2014/main" id="{E0513F4B-4404-2029-FC18-83DDF58BD8A2}"/>
              </a:ext>
            </a:extLst>
          </p:cNvPr>
          <p:cNvSpPr>
            <a:spLocks noGrp="1"/>
          </p:cNvSpPr>
          <p:nvPr>
            <p:ph type="title"/>
          </p:nvPr>
        </p:nvSpPr>
        <p:spPr/>
        <p:txBody>
          <a:bodyPr/>
          <a:lstStyle/>
          <a:p>
            <a:r>
              <a:rPr lang="en-US" dirty="0"/>
              <a:t>Example Play: Usage Optimization</a:t>
            </a:r>
          </a:p>
        </p:txBody>
      </p:sp>
      <p:graphicFrame>
        <p:nvGraphicFramePr>
          <p:cNvPr id="11" name="Table 57">
            <a:extLst>
              <a:ext uri="{FF2B5EF4-FFF2-40B4-BE49-F238E27FC236}">
                <a16:creationId xmlns:a16="http://schemas.microsoft.com/office/drawing/2014/main" id="{9219F3A8-58C7-595E-2C56-9DBEBD99740B}"/>
              </a:ext>
            </a:extLst>
          </p:cNvPr>
          <p:cNvGraphicFramePr>
            <a:graphicFrameLocks noGrp="1"/>
          </p:cNvGraphicFramePr>
          <p:nvPr>
            <p:extLst>
              <p:ext uri="{D42A27DB-BD31-4B8C-83A1-F6EECF244321}">
                <p14:modId xmlns:p14="http://schemas.microsoft.com/office/powerpoint/2010/main" val="19268982"/>
              </p:ext>
            </p:extLst>
          </p:nvPr>
        </p:nvGraphicFramePr>
        <p:xfrm>
          <a:off x="609600" y="1202551"/>
          <a:ext cx="6706834" cy="275706"/>
        </p:xfrm>
        <a:graphic>
          <a:graphicData uri="http://schemas.openxmlformats.org/drawingml/2006/table">
            <a:tbl>
              <a:tblPr firstRow="1" bandRow="1">
                <a:tableStyleId>{2D5ABB26-0587-4C30-8999-92F81FD0307C}</a:tableStyleId>
              </a:tblPr>
              <a:tblGrid>
                <a:gridCol w="1034328">
                  <a:extLst>
                    <a:ext uri="{9D8B030D-6E8A-4147-A177-3AD203B41FA5}">
                      <a16:colId xmlns:a16="http://schemas.microsoft.com/office/drawing/2014/main" val="3340913739"/>
                    </a:ext>
                  </a:extLst>
                </a:gridCol>
                <a:gridCol w="5672506">
                  <a:extLst>
                    <a:ext uri="{9D8B030D-6E8A-4147-A177-3AD203B41FA5}">
                      <a16:colId xmlns:a16="http://schemas.microsoft.com/office/drawing/2014/main" val="2381729753"/>
                    </a:ext>
                  </a:extLst>
                </a:gridCol>
              </a:tblGrid>
              <a:tr h="228600">
                <a:tc>
                  <a:txBody>
                    <a:bodyPr/>
                    <a:lstStyle/>
                    <a:p>
                      <a:pPr marL="0" marR="0" lvl="0" indent="0" algn="l" defTabSz="58293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chemeClr val="tx1"/>
                          </a:solidFill>
                          <a:effectLst/>
                          <a:uLnTx/>
                          <a:uFillTx/>
                          <a:latin typeface="+mj-lt"/>
                          <a:ea typeface="+mn-ea"/>
                          <a:cs typeface="Calibri" panose="020F0502020204030204" pitchFamily="34" charset="0"/>
                        </a:rPr>
                        <a:t>Definition</a:t>
                      </a:r>
                    </a:p>
                  </a:txBody>
                  <a:tcPr marL="62345" marR="62345" marT="31173" marB="31173" anchor="ctr">
                    <a:lnR w="19050" cap="flat" cmpd="sng" algn="ctr">
                      <a:solidFill>
                        <a:schemeClr val="tx1"/>
                      </a:solidFill>
                      <a:prstDash val="solid"/>
                      <a:round/>
                      <a:headEnd type="none" w="med" len="med"/>
                      <a:tailEnd type="none" w="med" len="med"/>
                    </a:lnR>
                    <a:lnB w="19050" cap="flat" cmpd="sng" algn="ctr">
                      <a:solidFill>
                        <a:schemeClr val="bg1"/>
                      </a:solidFill>
                      <a:prstDash val="solid"/>
                      <a:round/>
                      <a:headEnd type="none" w="med" len="med"/>
                      <a:tailEnd type="none" w="med" len="med"/>
                    </a:lnB>
                  </a:tcPr>
                </a:tc>
                <a:tc>
                  <a:txBody>
                    <a:bodyPr/>
                    <a:lstStyle/>
                    <a:p>
                      <a:pPr marL="0" marR="0" lvl="0" indent="0" algn="l" defTabSz="777240" rtl="0" eaLnBrk="1" fontAlgn="auto" latinLnBrk="0" hangingPunct="1">
                        <a:lnSpc>
                          <a:spcPct val="100000"/>
                        </a:lnSpc>
                        <a:spcBef>
                          <a:spcPts val="0"/>
                        </a:spcBef>
                        <a:spcAft>
                          <a:spcPts val="0"/>
                        </a:spcAft>
                        <a:buClrTx/>
                        <a:buSzTx/>
                        <a:buFont typeface="+mj-lt"/>
                        <a:buNone/>
                        <a:tabLst/>
                        <a:defRPr/>
                      </a:pPr>
                      <a:r>
                        <a:rPr lang="en-US" sz="1000" b="0" kern="1200" dirty="0">
                          <a:solidFill>
                            <a:schemeClr val="tx1"/>
                          </a:solidFill>
                          <a:latin typeface="+mj-lt"/>
                          <a:ea typeface="+mn-ea"/>
                          <a:cs typeface="Calibri" panose="020F0502020204030204" pitchFamily="34" charset="0"/>
                        </a:rPr>
                        <a:t>Demonstrate the value of optimized usage to improve ability to capture price </a:t>
                      </a:r>
                      <a:endParaRPr kumimoji="0" lang="en-US" sz="1000" b="0" i="0" u="none" strike="noStrike" kern="1200" cap="none" spc="0" normalizeH="0" baseline="0" noProof="0" dirty="0">
                        <a:ln>
                          <a:noFill/>
                        </a:ln>
                        <a:solidFill>
                          <a:schemeClr val="tx1"/>
                        </a:solidFill>
                        <a:effectLst/>
                        <a:uLnTx/>
                        <a:uFillTx/>
                        <a:latin typeface="+mj-lt"/>
                        <a:ea typeface="+mn-ea"/>
                        <a:cs typeface="Calibri" panose="020F0502020204030204" pitchFamily="34" charset="0"/>
                      </a:endParaRPr>
                    </a:p>
                  </a:txBody>
                  <a:tcPr marL="62345" marR="62345" marT="31173" marB="31173" anchor="ctr">
                    <a:lnL w="19050" cap="flat" cmpd="sng" algn="ctr">
                      <a:solidFill>
                        <a:schemeClr val="tx1"/>
                      </a:solidFill>
                      <a:prstDash val="solid"/>
                      <a:round/>
                      <a:headEnd type="none" w="med" len="med"/>
                      <a:tailEnd type="none" w="med" len="med"/>
                    </a:lnL>
                    <a:lnB w="190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802787"/>
                  </a:ext>
                </a:extLst>
              </a:tr>
            </a:tbl>
          </a:graphicData>
        </a:graphic>
      </p:graphicFrame>
      <p:graphicFrame>
        <p:nvGraphicFramePr>
          <p:cNvPr id="30" name="Table 30">
            <a:extLst>
              <a:ext uri="{FF2B5EF4-FFF2-40B4-BE49-F238E27FC236}">
                <a16:creationId xmlns:a16="http://schemas.microsoft.com/office/drawing/2014/main" id="{25EF3584-817F-98B4-ADF9-4263E75F3D14}"/>
              </a:ext>
            </a:extLst>
          </p:cNvPr>
          <p:cNvGraphicFramePr>
            <a:graphicFrameLocks noGrp="1"/>
          </p:cNvGraphicFramePr>
          <p:nvPr>
            <p:extLst>
              <p:ext uri="{D42A27DB-BD31-4B8C-83A1-F6EECF244321}">
                <p14:modId xmlns:p14="http://schemas.microsoft.com/office/powerpoint/2010/main" val="1481355771"/>
              </p:ext>
            </p:extLst>
          </p:nvPr>
        </p:nvGraphicFramePr>
        <p:xfrm>
          <a:off x="609600" y="1661685"/>
          <a:ext cx="6126676" cy="3523784"/>
        </p:xfrm>
        <a:graphic>
          <a:graphicData uri="http://schemas.openxmlformats.org/drawingml/2006/table">
            <a:tbl>
              <a:tblPr firstRow="1" bandRow="1">
                <a:tableStyleId>{9DCAF9ED-07DC-4A11-8D7F-57B35C25682E}</a:tableStyleId>
              </a:tblPr>
              <a:tblGrid>
                <a:gridCol w="3063338">
                  <a:extLst>
                    <a:ext uri="{9D8B030D-6E8A-4147-A177-3AD203B41FA5}">
                      <a16:colId xmlns:a16="http://schemas.microsoft.com/office/drawing/2014/main" val="4046052151"/>
                    </a:ext>
                  </a:extLst>
                </a:gridCol>
                <a:gridCol w="3063338">
                  <a:extLst>
                    <a:ext uri="{9D8B030D-6E8A-4147-A177-3AD203B41FA5}">
                      <a16:colId xmlns:a16="http://schemas.microsoft.com/office/drawing/2014/main" val="3640100030"/>
                    </a:ext>
                  </a:extLst>
                </a:gridCol>
              </a:tblGrid>
              <a:tr h="210263">
                <a:tc>
                  <a:txBody>
                    <a:bodyPr/>
                    <a:lstStyle/>
                    <a:p>
                      <a:pPr marL="0" marR="0" lvl="0" indent="0" algn="l" defTabSz="582930" rtl="0" eaLnBrk="1" fontAlgn="auto" latinLnBrk="0" hangingPunct="1">
                        <a:lnSpc>
                          <a:spcPct val="100000"/>
                        </a:lnSpc>
                        <a:spcBef>
                          <a:spcPts val="0"/>
                        </a:spcBef>
                        <a:spcAft>
                          <a:spcPts val="0"/>
                        </a:spcAft>
                        <a:buClrTx/>
                        <a:buSzTx/>
                        <a:buFontTx/>
                        <a:buNone/>
                        <a:tabLst/>
                        <a:defRPr/>
                      </a:pPr>
                      <a:r>
                        <a:rPr lang="en-US" sz="1100" spc="-30" dirty="0">
                          <a:solidFill>
                            <a:schemeClr val="bg1"/>
                          </a:solidFill>
                        </a:rPr>
                        <a:t>Objective</a:t>
                      </a:r>
                      <a:endParaRPr lang="en-US" sz="1000" spc="-30" dirty="0">
                        <a:solidFill>
                          <a:schemeClr val="bg1"/>
                        </a:solidFill>
                      </a:endParaRPr>
                    </a:p>
                  </a:txBody>
                  <a:tcPr marL="62345" marR="62345" marT="31173" marB="31173"/>
                </a:tc>
                <a:tc>
                  <a:txBody>
                    <a:bodyPr/>
                    <a:lstStyle/>
                    <a:p>
                      <a:r>
                        <a:rPr lang="en-US" sz="1100" spc="-30">
                          <a:solidFill>
                            <a:schemeClr val="bg1"/>
                          </a:solidFill>
                        </a:rPr>
                        <a:t>Ideal Outcome</a:t>
                      </a:r>
                      <a:endParaRPr lang="en-US" sz="1100">
                        <a:solidFill>
                          <a:schemeClr val="bg1"/>
                        </a:solidFill>
                      </a:endParaRPr>
                    </a:p>
                  </a:txBody>
                  <a:tcPr marL="62345" marR="62345" marT="31173" marB="31173"/>
                </a:tc>
                <a:extLst>
                  <a:ext uri="{0D108BD9-81ED-4DB2-BD59-A6C34878D82A}">
                    <a16:rowId xmlns:a16="http://schemas.microsoft.com/office/drawing/2014/main" val="1164101669"/>
                  </a:ext>
                </a:extLst>
              </a:tr>
              <a:tr h="561109">
                <a:tc>
                  <a:txBody>
                    <a:bodyPr/>
                    <a:lstStyle/>
                    <a:p>
                      <a:pPr marL="0" marR="0" lvl="0" indent="0" algn="l" defTabSz="457146" rtl="0" eaLnBrk="1" fontAlgn="auto" latinLnBrk="0" hangingPunct="1">
                        <a:lnSpc>
                          <a:spcPct val="100000"/>
                        </a:lnSpc>
                        <a:spcBef>
                          <a:spcPts val="0"/>
                        </a:spcBef>
                        <a:spcAft>
                          <a:spcPts val="0"/>
                        </a:spcAft>
                        <a:buClrTx/>
                        <a:buSzTx/>
                        <a:buFontTx/>
                        <a:buNone/>
                        <a:tabLst/>
                        <a:defRPr/>
                      </a:pPr>
                      <a:r>
                        <a:rPr lang="en-US" sz="1000" spc="-30" dirty="0">
                          <a:solidFill>
                            <a:schemeClr val="tx1"/>
                          </a:solidFill>
                        </a:rPr>
                        <a:t>The objective is to illustrate how the customer can extract higher value from the product to improve the ability to capture price</a:t>
                      </a:r>
                      <a:r>
                        <a:rPr lang="en-US" sz="1000" kern="1200" dirty="0">
                          <a:solidFill>
                            <a:schemeClr val="tx1"/>
                          </a:solidFill>
                        </a:rPr>
                        <a:t>.</a:t>
                      </a:r>
                      <a:endParaRPr lang="en-US" sz="1000" b="0" kern="1200" dirty="0">
                        <a:solidFill>
                          <a:schemeClr val="tx1"/>
                        </a:solidFill>
                        <a:latin typeface="+mn-lt"/>
                        <a:ea typeface="+mn-ea"/>
                        <a:cs typeface="Calibri" panose="020F0502020204030204" pitchFamily="34" charset="0"/>
                      </a:endParaRPr>
                    </a:p>
                  </a:txBody>
                  <a:tcPr marL="62345" marR="62345" marT="31173" marB="31173"/>
                </a:tc>
                <a:tc>
                  <a:txBody>
                    <a:bodyPr/>
                    <a:lstStyle/>
                    <a:p>
                      <a:pPr marL="0" marR="0" lvl="0" indent="0" algn="l" defTabSz="582930" rtl="0" eaLnBrk="1" fontAlgn="auto" latinLnBrk="0" hangingPunct="1">
                        <a:lnSpc>
                          <a:spcPct val="100000"/>
                        </a:lnSpc>
                        <a:spcBef>
                          <a:spcPts val="0"/>
                        </a:spcBef>
                        <a:spcAft>
                          <a:spcPts val="0"/>
                        </a:spcAft>
                        <a:buClrTx/>
                        <a:buSzTx/>
                        <a:buFontTx/>
                        <a:buNone/>
                        <a:tabLst/>
                        <a:defRPr/>
                      </a:pPr>
                      <a:r>
                        <a:rPr kumimoji="0" lang="en-US" sz="1000" b="0" u="none" strike="noStrike" kern="1200" cap="none" spc="0" normalizeH="0" baseline="0" noProof="0">
                          <a:ln>
                            <a:noFill/>
                          </a:ln>
                          <a:solidFill>
                            <a:schemeClr val="tx1"/>
                          </a:solidFill>
                          <a:effectLst/>
                          <a:uLnTx/>
                          <a:uFillTx/>
                        </a:rPr>
                        <a:t>Opportunities for usage optimization are identified, communicated, and actioned, leading to lower discounting and higher price capture.</a:t>
                      </a:r>
                      <a:endParaRPr lang="en-US" sz="1000" spc="-30">
                        <a:solidFill>
                          <a:schemeClr val="tx1"/>
                        </a:solidFill>
                      </a:endParaRPr>
                    </a:p>
                  </a:txBody>
                  <a:tcPr marL="62345" marR="62345" marT="31173" marB="31173"/>
                </a:tc>
                <a:extLst>
                  <a:ext uri="{0D108BD9-81ED-4DB2-BD59-A6C34878D82A}">
                    <a16:rowId xmlns:a16="http://schemas.microsoft.com/office/drawing/2014/main" val="2733342715"/>
                  </a:ext>
                </a:extLst>
              </a:tr>
              <a:tr h="210263">
                <a:tc gridSpan="2">
                  <a:txBody>
                    <a:bodyPr/>
                    <a:lstStyle/>
                    <a:p>
                      <a:pPr marL="0" marR="0" lvl="0" indent="0" algn="l" defTabSz="582930" rtl="0" eaLnBrk="1" fontAlgn="auto" latinLnBrk="0" hangingPunct="1">
                        <a:lnSpc>
                          <a:spcPct val="100000"/>
                        </a:lnSpc>
                        <a:spcBef>
                          <a:spcPts val="0"/>
                        </a:spcBef>
                        <a:spcAft>
                          <a:spcPts val="0"/>
                        </a:spcAft>
                        <a:buClrTx/>
                        <a:buSzTx/>
                        <a:buFontTx/>
                        <a:buNone/>
                        <a:tabLst/>
                        <a:defRPr/>
                      </a:pPr>
                      <a:r>
                        <a:rPr lang="en-US" sz="1100" spc="-30" dirty="0">
                          <a:solidFill>
                            <a:schemeClr val="tx1"/>
                          </a:solidFill>
                        </a:rPr>
                        <a:t>How to Apply</a:t>
                      </a:r>
                    </a:p>
                  </a:txBody>
                  <a:tcPr marL="62345" marR="62345" marT="31173" marB="31173"/>
                </a:tc>
                <a:tc hMerge="1">
                  <a:txBody>
                    <a:bodyPr/>
                    <a:lstStyle/>
                    <a:p>
                      <a:pPr marL="0" marR="0" lvl="0" indent="0" algn="l" defTabSz="582930" rtl="0" eaLnBrk="1" fontAlgn="auto" latinLnBrk="0" hangingPunct="1">
                        <a:lnSpc>
                          <a:spcPct val="100000"/>
                        </a:lnSpc>
                        <a:spcBef>
                          <a:spcPts val="0"/>
                        </a:spcBef>
                        <a:spcAft>
                          <a:spcPts val="0"/>
                        </a:spcAft>
                        <a:buClrTx/>
                        <a:buSzTx/>
                        <a:buFontTx/>
                        <a:buNone/>
                        <a:tabLst/>
                        <a:defRPr/>
                      </a:pPr>
                      <a:endParaRPr lang="en-US" sz="1400" spc="-30">
                        <a:solidFill>
                          <a:schemeClr val="accent1"/>
                        </a:solidFill>
                      </a:endParaRPr>
                    </a:p>
                  </a:txBody>
                  <a:tcPr>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3298599739"/>
                  </a:ext>
                </a:extLst>
              </a:tr>
              <a:tr h="680910">
                <a:tc gridSpan="2">
                  <a:txBody>
                    <a:bodyPr/>
                    <a:lstStyle/>
                    <a:p>
                      <a:pPr marL="171450" marR="0" lvl="0" indent="-171450" algn="l" defTabSz="58293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000" b="0" u="none" strike="noStrike" kern="1200" cap="none" spc="0" normalizeH="0" baseline="0" noProof="0" dirty="0">
                          <a:ln>
                            <a:noFill/>
                          </a:ln>
                          <a:solidFill>
                            <a:schemeClr val="tx1"/>
                          </a:solidFill>
                          <a:effectLst/>
                          <a:uLnTx/>
                          <a:uFillTx/>
                        </a:rPr>
                        <a:t>Identify usage improvement opportunities for the customer</a:t>
                      </a:r>
                    </a:p>
                    <a:p>
                      <a:pPr marL="171450" marR="0" lvl="0" indent="-171450" algn="l" defTabSz="58293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000" b="0" u="none" strike="noStrike" kern="1200" cap="none" spc="0" normalizeH="0" baseline="0" noProof="0" dirty="0">
                          <a:ln>
                            <a:noFill/>
                          </a:ln>
                          <a:solidFill>
                            <a:schemeClr val="tx1"/>
                          </a:solidFill>
                          <a:effectLst/>
                          <a:uLnTx/>
                          <a:uFillTx/>
                        </a:rPr>
                        <a:t>Proactively communicate opportunities with the customer </a:t>
                      </a:r>
                    </a:p>
                    <a:p>
                      <a:pPr marL="171450" marR="0" lvl="0" indent="-171450" algn="l" defTabSz="58293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000" b="0" u="none" strike="noStrike" kern="1200" cap="none" spc="0" normalizeH="0" baseline="0" noProof="0" dirty="0">
                          <a:ln>
                            <a:noFill/>
                          </a:ln>
                          <a:solidFill>
                            <a:schemeClr val="tx1"/>
                          </a:solidFill>
                          <a:effectLst/>
                          <a:uLnTx/>
                          <a:uFillTx/>
                        </a:rPr>
                        <a:t>Provide value creation estimates to communicate improved outcomes and higher ROI</a:t>
                      </a:r>
                      <a:endParaRPr kumimoji="0" lang="en-US" sz="10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endParaRPr>
                    </a:p>
                  </a:txBody>
                  <a:tcPr marL="62345" marR="62345" marT="31173" marB="31173"/>
                </a:tc>
                <a:tc hMerge="1">
                  <a:txBody>
                    <a:bodyPr/>
                    <a:lstStyle/>
                    <a:p>
                      <a:pPr marL="171450" marR="0" lvl="0" indent="-171450" algn="l" defTabSz="58293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lang="en-US" sz="1200" spc="-30">
                        <a:solidFill>
                          <a:schemeClr val="tx1"/>
                        </a:solidFill>
                      </a:endParaRPr>
                    </a:p>
                  </a:txBody>
                  <a:tcPr>
                    <a:lnT w="12700" cap="flat" cmpd="sng" algn="ctr">
                      <a:solidFill>
                        <a:schemeClr val="bg2"/>
                      </a:solidFill>
                      <a:prstDash val="solid"/>
                      <a:round/>
                      <a:headEnd type="none" w="med" len="med"/>
                      <a:tailEnd type="none" w="med" len="med"/>
                    </a:lnT>
                  </a:tcPr>
                </a:tc>
                <a:extLst>
                  <a:ext uri="{0D108BD9-81ED-4DB2-BD59-A6C34878D82A}">
                    <a16:rowId xmlns:a16="http://schemas.microsoft.com/office/drawing/2014/main" val="2453403320"/>
                  </a:ext>
                </a:extLst>
              </a:tr>
              <a:tr h="210263">
                <a:tc gridSpan="2">
                  <a:txBody>
                    <a:bodyPr/>
                    <a:lstStyle/>
                    <a:p>
                      <a:pPr marL="0" marR="0" lvl="0" indent="0" algn="l" defTabSz="582930" rtl="0" eaLnBrk="1" fontAlgn="auto" latinLnBrk="0" hangingPunct="1">
                        <a:lnSpc>
                          <a:spcPct val="100000"/>
                        </a:lnSpc>
                        <a:spcBef>
                          <a:spcPts val="0"/>
                        </a:spcBef>
                        <a:spcAft>
                          <a:spcPts val="0"/>
                        </a:spcAft>
                        <a:buClrTx/>
                        <a:buSzTx/>
                        <a:buFontTx/>
                        <a:buNone/>
                        <a:tabLst/>
                        <a:defRPr/>
                      </a:pPr>
                      <a:r>
                        <a:rPr lang="en-US" sz="1100" spc="-30">
                          <a:solidFill>
                            <a:schemeClr val="tx1"/>
                          </a:solidFill>
                        </a:rPr>
                        <a:t>Best Practices</a:t>
                      </a:r>
                    </a:p>
                  </a:txBody>
                  <a:tcPr marL="62345" marR="62345" marT="31173" marB="31173"/>
                </a:tc>
                <a:tc hMerge="1">
                  <a:txBody>
                    <a:bodyPr/>
                    <a:lstStyle/>
                    <a:p>
                      <a:pPr marL="0" marR="0" lvl="0" indent="0" algn="l" defTabSz="582930" rtl="0" eaLnBrk="1" fontAlgn="auto" latinLnBrk="0" hangingPunct="1">
                        <a:lnSpc>
                          <a:spcPct val="100000"/>
                        </a:lnSpc>
                        <a:spcBef>
                          <a:spcPts val="0"/>
                        </a:spcBef>
                        <a:spcAft>
                          <a:spcPts val="0"/>
                        </a:spcAft>
                        <a:buClrTx/>
                        <a:buSzTx/>
                        <a:buFontTx/>
                        <a:buNone/>
                        <a:tabLst/>
                        <a:defRPr/>
                      </a:pPr>
                      <a:endParaRPr lang="en-US" sz="1400" spc="-30">
                        <a:solidFill>
                          <a:schemeClr val="accent1"/>
                        </a:solidFill>
                      </a:endParaRPr>
                    </a:p>
                  </a:txBody>
                  <a:tcPr>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2315936829"/>
                  </a:ext>
                </a:extLst>
              </a:tr>
              <a:tr h="613675">
                <a:tc gridSpan="2">
                  <a:txBody>
                    <a:bodyPr/>
                    <a:lstStyle/>
                    <a:p>
                      <a:pPr marL="171450" marR="0" lvl="0" indent="-171450" algn="l" defTabSz="58293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000" b="0" u="none" strike="noStrike" kern="1200" cap="none" spc="0" normalizeH="0" baseline="0" dirty="0">
                          <a:ln>
                            <a:noFill/>
                          </a:ln>
                          <a:solidFill>
                            <a:schemeClr val="tx1"/>
                          </a:solidFill>
                          <a:effectLst/>
                          <a:uLnTx/>
                          <a:uFillTx/>
                        </a:rPr>
                        <a:t>Identify improvement opportunities early in process </a:t>
                      </a:r>
                    </a:p>
                    <a:p>
                      <a:pPr marL="171450" marR="0" lvl="0" indent="-171450" algn="l" defTabSz="58293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000" b="0" u="none" strike="noStrike" kern="1200" cap="none" spc="0" normalizeH="0" baseline="0" dirty="0">
                          <a:ln>
                            <a:noFill/>
                          </a:ln>
                          <a:solidFill>
                            <a:schemeClr val="tx1"/>
                          </a:solidFill>
                          <a:effectLst/>
                          <a:uLnTx/>
                          <a:uFillTx/>
                        </a:rPr>
                        <a:t>Establish plan for realizing value gains with Customer Success (e.g., leveraging your organization’s customer education </a:t>
                      </a:r>
                      <a:r>
                        <a:rPr kumimoji="0" lang="en-US" sz="1000" b="0" u="none" strike="noStrike" kern="1200" cap="none" spc="0" normalizeH="0" baseline="0">
                          <a:ln>
                            <a:noFill/>
                          </a:ln>
                          <a:solidFill>
                            <a:schemeClr val="tx1"/>
                          </a:solidFill>
                          <a:effectLst/>
                          <a:uLnTx/>
                          <a:uFillTx/>
                        </a:rPr>
                        <a:t>services (i.e., </a:t>
                      </a:r>
                      <a:r>
                        <a:rPr kumimoji="0" lang="en-US" sz="1000" b="0" u="none" strike="noStrike" kern="1200" cap="none" spc="0" normalizeH="0" baseline="0" dirty="0">
                          <a:ln>
                            <a:noFill/>
                          </a:ln>
                          <a:solidFill>
                            <a:schemeClr val="tx1"/>
                          </a:solidFill>
                          <a:effectLst/>
                          <a:uLnTx/>
                          <a:uFillTx/>
                        </a:rPr>
                        <a:t>an online university), planning for additional services to assist with training)</a:t>
                      </a:r>
                      <a:endParaRPr kumimoji="0" lang="en-US" sz="1000" b="0" i="0" u="none" strike="noStrike" kern="1200" cap="none" spc="0" normalizeH="0" baseline="0" dirty="0">
                        <a:ln>
                          <a:noFill/>
                        </a:ln>
                        <a:solidFill>
                          <a:schemeClr val="tx1"/>
                        </a:solidFill>
                        <a:effectLst/>
                        <a:uLnTx/>
                        <a:uFillTx/>
                        <a:latin typeface="Calibri" panose="020F0502020204030204" pitchFamily="34" charset="0"/>
                        <a:ea typeface="+mn-ea"/>
                        <a:cs typeface="Calibri" panose="020F0502020204030204" pitchFamily="34" charset="0"/>
                      </a:endParaRPr>
                    </a:p>
                  </a:txBody>
                  <a:tcPr marL="62345" marR="62345" marT="31173" marB="31173"/>
                </a:tc>
                <a:tc hMerge="1">
                  <a:txBody>
                    <a:bodyPr/>
                    <a:lstStyle/>
                    <a:p>
                      <a:pPr marL="171450" marR="0" lvl="0" indent="-171450" algn="l" defTabSz="58293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lang="en-US" sz="1200" spc="-30">
                        <a:solidFill>
                          <a:schemeClr val="tx1"/>
                        </a:solidFill>
                      </a:endParaRPr>
                    </a:p>
                  </a:txBody>
                  <a:tcPr>
                    <a:lnT w="12700" cap="flat" cmpd="sng" algn="ctr">
                      <a:solidFill>
                        <a:schemeClr val="bg2"/>
                      </a:solidFill>
                      <a:prstDash val="solid"/>
                      <a:round/>
                      <a:headEnd type="none" w="med" len="med"/>
                      <a:tailEnd type="none" w="med" len="med"/>
                    </a:lnT>
                  </a:tcPr>
                </a:tc>
                <a:extLst>
                  <a:ext uri="{0D108BD9-81ED-4DB2-BD59-A6C34878D82A}">
                    <a16:rowId xmlns:a16="http://schemas.microsoft.com/office/drawing/2014/main" val="3487426502"/>
                  </a:ext>
                </a:extLst>
              </a:tr>
              <a:tr h="210263">
                <a:tc gridSpan="2">
                  <a:txBody>
                    <a:bodyPr/>
                    <a:lstStyle/>
                    <a:p>
                      <a:r>
                        <a:rPr lang="en-US" sz="1100" spc="-30">
                          <a:solidFill>
                            <a:schemeClr val="tx1"/>
                          </a:solidFill>
                        </a:rPr>
                        <a:t>How to Prepare</a:t>
                      </a:r>
                      <a:endParaRPr lang="en-US" sz="1100">
                        <a:solidFill>
                          <a:schemeClr val="tx1"/>
                        </a:solidFill>
                      </a:endParaRPr>
                    </a:p>
                  </a:txBody>
                  <a:tcPr marL="62345" marR="62345" marT="31173" marB="31173"/>
                </a:tc>
                <a:tc hMerge="1">
                  <a:txBody>
                    <a:bodyPr/>
                    <a:lstStyle/>
                    <a:p>
                      <a:endParaRPr lang="en-US" sz="1400"/>
                    </a:p>
                  </a:txBody>
                  <a:tcPr>
                    <a:lnB w="12700" cap="flat" cmpd="sng" algn="ctr">
                      <a:solidFill>
                        <a:schemeClr val="bg2"/>
                      </a:solidFill>
                      <a:prstDash val="solid"/>
                      <a:round/>
                      <a:headEnd type="none" w="med" len="med"/>
                      <a:tailEnd type="none" w="med" len="med"/>
                    </a:lnB>
                  </a:tcPr>
                </a:tc>
                <a:extLst>
                  <a:ext uri="{0D108BD9-81ED-4DB2-BD59-A6C34878D82A}">
                    <a16:rowId xmlns:a16="http://schemas.microsoft.com/office/drawing/2014/main" val="3337211442"/>
                  </a:ext>
                </a:extLst>
              </a:tr>
              <a:tr h="613675">
                <a:tc gridSpan="2">
                  <a:txBody>
                    <a:bodyPr/>
                    <a:lstStyle/>
                    <a:p>
                      <a:pPr marL="171450" marR="0" lvl="0" indent="-171450" algn="l" defTabSz="58293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000" b="0" u="none" strike="noStrike" kern="1200" cap="none" spc="0" normalizeH="0" baseline="0" noProof="0" dirty="0">
                          <a:ln>
                            <a:noFill/>
                          </a:ln>
                          <a:solidFill>
                            <a:schemeClr val="tx1"/>
                          </a:solidFill>
                          <a:effectLst/>
                          <a:uLnTx/>
                          <a:uFillTx/>
                        </a:rPr>
                        <a:t>Work with Customer Success to determine the success metrics and usage improvements that will positively impact the customer</a:t>
                      </a:r>
                    </a:p>
                    <a:p>
                      <a:pPr marL="171450" marR="0" lvl="0" indent="-171450" algn="l" defTabSz="58293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000" b="0" u="none" strike="noStrike" kern="1200" cap="none" spc="0" normalizeH="0" baseline="0" noProof="0" dirty="0">
                          <a:ln>
                            <a:noFill/>
                          </a:ln>
                          <a:solidFill>
                            <a:schemeClr val="tx1"/>
                          </a:solidFill>
                          <a:effectLst/>
                          <a:uLnTx/>
                          <a:uFillTx/>
                        </a:rPr>
                        <a:t>Review previous ROI calculations and update to improve outcomes based on improved utilization</a:t>
                      </a:r>
                      <a:endParaRPr lang="en-US" sz="1000" spc="-30" dirty="0">
                        <a:solidFill>
                          <a:schemeClr val="tx1"/>
                        </a:solidFill>
                      </a:endParaRPr>
                    </a:p>
                  </a:txBody>
                  <a:tcPr marL="62345" marR="62345" marT="31173" marB="31173"/>
                </a:tc>
                <a:tc hMerge="1">
                  <a:txBody>
                    <a:bodyPr/>
                    <a:lstStyle/>
                    <a:p>
                      <a:pPr marL="0" marR="0" lvl="0" indent="0" algn="l" defTabSz="582930" rtl="0" eaLnBrk="1" fontAlgn="auto" latinLnBrk="0" hangingPunct="1">
                        <a:lnSpc>
                          <a:spcPct val="100000"/>
                        </a:lnSpc>
                        <a:spcBef>
                          <a:spcPts val="0"/>
                        </a:spcBef>
                        <a:spcAft>
                          <a:spcPts val="0"/>
                        </a:spcAft>
                        <a:buClrTx/>
                        <a:buSzTx/>
                        <a:buFontTx/>
                        <a:buNone/>
                        <a:tabLst/>
                        <a:defRPr/>
                      </a:pPr>
                      <a:endParaRPr lang="en-US" sz="1200" spc="-30">
                        <a:solidFill>
                          <a:schemeClr val="tx1"/>
                        </a:solidFill>
                      </a:endParaRPr>
                    </a:p>
                  </a:txBody>
                  <a:tcPr>
                    <a:lnT w="12700" cap="flat" cmpd="sng" algn="ctr">
                      <a:solidFill>
                        <a:schemeClr val="bg2"/>
                      </a:solidFill>
                      <a:prstDash val="solid"/>
                      <a:round/>
                      <a:headEnd type="none" w="med" len="med"/>
                      <a:tailEnd type="none" w="med" len="med"/>
                    </a:lnT>
                  </a:tcPr>
                </a:tc>
                <a:extLst>
                  <a:ext uri="{0D108BD9-81ED-4DB2-BD59-A6C34878D82A}">
                    <a16:rowId xmlns:a16="http://schemas.microsoft.com/office/drawing/2014/main" val="1341340389"/>
                  </a:ext>
                </a:extLst>
              </a:tr>
            </a:tbl>
          </a:graphicData>
        </a:graphic>
      </p:graphicFrame>
      <p:sp>
        <p:nvSpPr>
          <p:cNvPr id="33" name="Rectangle: Single Corner Snipped 32">
            <a:extLst>
              <a:ext uri="{FF2B5EF4-FFF2-40B4-BE49-F238E27FC236}">
                <a16:creationId xmlns:a16="http://schemas.microsoft.com/office/drawing/2014/main" id="{DBBDF41E-6607-331E-BBAD-A41BEDA12D8F}"/>
              </a:ext>
            </a:extLst>
          </p:cNvPr>
          <p:cNvSpPr/>
          <p:nvPr/>
        </p:nvSpPr>
        <p:spPr>
          <a:xfrm>
            <a:off x="6796373" y="1661686"/>
            <a:ext cx="2529210" cy="2837850"/>
          </a:xfrm>
          <a:prstGeom prst="snip1Rect">
            <a:avLst/>
          </a:prstGeom>
          <a:ln/>
        </p:spPr>
        <p:style>
          <a:lnRef idx="2">
            <a:schemeClr val="accent6"/>
          </a:lnRef>
          <a:fillRef idx="1">
            <a:schemeClr val="lt1"/>
          </a:fillRef>
          <a:effectRef idx="0">
            <a:schemeClr val="accent6"/>
          </a:effectRef>
          <a:fontRef idx="minor">
            <a:schemeClr val="dk1"/>
          </a:fontRef>
        </p:style>
        <p:txBody>
          <a:bodyPr wrap="square" lIns="31173" tIns="0" rIns="31173" rtlCol="0" anchor="t">
            <a:spAutoFit/>
          </a:bodyPr>
          <a:lstStyle/>
          <a:p>
            <a:r>
              <a:rPr lang="en-US" sz="1050" spc="-20" dirty="0">
                <a:solidFill>
                  <a:schemeClr val="accent3"/>
                </a:solidFill>
              </a:rPr>
              <a:t>What to Ask</a:t>
            </a:r>
          </a:p>
          <a:p>
            <a:pPr marL="119054" indent="-75761">
              <a:spcAft>
                <a:spcPts val="409"/>
              </a:spcAft>
              <a:buFont typeface="Arial" panose="020B0604020202020204" pitchFamily="34" charset="0"/>
              <a:buChar char="•"/>
              <a:defRPr/>
            </a:pPr>
            <a:r>
              <a:rPr lang="en-US" sz="1000" spc="-20" dirty="0">
                <a:solidFill>
                  <a:schemeClr val="tx1"/>
                </a:solidFill>
              </a:rPr>
              <a:t>How well is your organization utilizing the product?</a:t>
            </a:r>
          </a:p>
          <a:p>
            <a:pPr marL="119054" indent="-75761">
              <a:spcAft>
                <a:spcPts val="409"/>
              </a:spcAft>
              <a:buFont typeface="Arial" panose="020B0604020202020204" pitchFamily="34" charset="0"/>
              <a:buChar char="•"/>
              <a:defRPr/>
            </a:pPr>
            <a:r>
              <a:rPr lang="en-US" sz="1000" spc="-20" dirty="0">
                <a:solidFill>
                  <a:schemeClr val="tx1"/>
                </a:solidFill>
              </a:rPr>
              <a:t>What can we do to help increase your usage? </a:t>
            </a:r>
          </a:p>
          <a:p>
            <a:pPr marL="119054" indent="-75761">
              <a:spcAft>
                <a:spcPts val="409"/>
              </a:spcAft>
              <a:buFont typeface="Arial" panose="020B0604020202020204" pitchFamily="34" charset="0"/>
              <a:buChar char="•"/>
              <a:defRPr/>
            </a:pPr>
            <a:r>
              <a:rPr lang="en-US" sz="1000" spc="-20" dirty="0">
                <a:solidFill>
                  <a:schemeClr val="tx1"/>
                </a:solidFill>
              </a:rPr>
              <a:t>Are your users given enough training to be effective in using the solution?</a:t>
            </a:r>
          </a:p>
          <a:p>
            <a:pPr marL="43292"/>
            <a:endParaRPr lang="en-US" sz="1050" spc="-20" dirty="0">
              <a:solidFill>
                <a:schemeClr val="accent1"/>
              </a:solidFill>
            </a:endParaRPr>
          </a:p>
          <a:p>
            <a:pPr algn="l"/>
            <a:r>
              <a:rPr lang="en-US" sz="1050" spc="-20" dirty="0">
                <a:solidFill>
                  <a:schemeClr val="accent3"/>
                </a:solidFill>
              </a:rPr>
              <a:t>What to Listen For</a:t>
            </a:r>
          </a:p>
          <a:p>
            <a:pPr marL="119054" indent="-75761">
              <a:spcAft>
                <a:spcPts val="409"/>
              </a:spcAft>
              <a:buFont typeface="Arial" panose="020B0604020202020204" pitchFamily="34" charset="0"/>
              <a:buChar char="•"/>
              <a:defRPr/>
            </a:pPr>
            <a:r>
              <a:rPr lang="en-US" sz="1000" spc="-20" dirty="0">
                <a:solidFill>
                  <a:schemeClr val="tx1"/>
                </a:solidFill>
              </a:rPr>
              <a:t>We don’t know how to use the product</a:t>
            </a:r>
          </a:p>
          <a:p>
            <a:pPr marL="119054" indent="-75761">
              <a:spcAft>
                <a:spcPts val="409"/>
              </a:spcAft>
              <a:buFont typeface="Arial" panose="020B0604020202020204" pitchFamily="34" charset="0"/>
              <a:buChar char="•"/>
              <a:defRPr/>
            </a:pPr>
            <a:r>
              <a:rPr lang="en-US" sz="1000" spc="-20" dirty="0">
                <a:solidFill>
                  <a:schemeClr val="tx1"/>
                </a:solidFill>
              </a:rPr>
              <a:t>I have only used one or two features within the product </a:t>
            </a:r>
          </a:p>
          <a:p>
            <a:pPr marL="119054" indent="-75761">
              <a:spcAft>
                <a:spcPts val="409"/>
              </a:spcAft>
              <a:buFont typeface="Arial" panose="020B0604020202020204" pitchFamily="34" charset="0"/>
              <a:buChar char="•"/>
              <a:defRPr/>
            </a:pPr>
            <a:r>
              <a:rPr lang="en-US" sz="1000" spc="-20" dirty="0">
                <a:solidFill>
                  <a:schemeClr val="tx1"/>
                </a:solidFill>
              </a:rPr>
              <a:t>We don’t have time to learn the product </a:t>
            </a:r>
          </a:p>
        </p:txBody>
      </p:sp>
      <p:graphicFrame>
        <p:nvGraphicFramePr>
          <p:cNvPr id="2" name="Table 1">
            <a:extLst>
              <a:ext uri="{FF2B5EF4-FFF2-40B4-BE49-F238E27FC236}">
                <a16:creationId xmlns:a16="http://schemas.microsoft.com/office/drawing/2014/main" id="{C6F5A0A6-D4EC-DD2F-3A9F-E8266DC61C50}"/>
              </a:ext>
            </a:extLst>
          </p:cNvPr>
          <p:cNvGraphicFramePr>
            <a:graphicFrameLocks noGrp="1"/>
          </p:cNvGraphicFramePr>
          <p:nvPr>
            <p:extLst>
              <p:ext uri="{D42A27DB-BD31-4B8C-83A1-F6EECF244321}">
                <p14:modId xmlns:p14="http://schemas.microsoft.com/office/powerpoint/2010/main" val="576791720"/>
              </p:ext>
            </p:extLst>
          </p:nvPr>
        </p:nvGraphicFramePr>
        <p:xfrm>
          <a:off x="3446320" y="6310491"/>
          <a:ext cx="5299360" cy="311727"/>
        </p:xfrm>
        <a:graphic>
          <a:graphicData uri="http://schemas.openxmlformats.org/drawingml/2006/table">
            <a:tbl>
              <a:tblPr firstRow="1" bandRow="1">
                <a:tableStyleId>{2D5ABB26-0587-4C30-8999-92F81FD0307C}</a:tableStyleId>
              </a:tblPr>
              <a:tblGrid>
                <a:gridCol w="1229233">
                  <a:extLst>
                    <a:ext uri="{9D8B030D-6E8A-4147-A177-3AD203B41FA5}">
                      <a16:colId xmlns:a16="http://schemas.microsoft.com/office/drawing/2014/main" val="3923936489"/>
                    </a:ext>
                  </a:extLst>
                </a:gridCol>
                <a:gridCol w="1356709">
                  <a:extLst>
                    <a:ext uri="{9D8B030D-6E8A-4147-A177-3AD203B41FA5}">
                      <a16:colId xmlns:a16="http://schemas.microsoft.com/office/drawing/2014/main" val="349769043"/>
                    </a:ext>
                  </a:extLst>
                </a:gridCol>
                <a:gridCol w="1356709">
                  <a:extLst>
                    <a:ext uri="{9D8B030D-6E8A-4147-A177-3AD203B41FA5}">
                      <a16:colId xmlns:a16="http://schemas.microsoft.com/office/drawing/2014/main" val="3391184812"/>
                    </a:ext>
                  </a:extLst>
                </a:gridCol>
                <a:gridCol w="1356709">
                  <a:extLst>
                    <a:ext uri="{9D8B030D-6E8A-4147-A177-3AD203B41FA5}">
                      <a16:colId xmlns:a16="http://schemas.microsoft.com/office/drawing/2014/main" val="3247038700"/>
                    </a:ext>
                  </a:extLst>
                </a:gridCol>
              </a:tblGrid>
              <a:tr h="311727">
                <a:tc>
                  <a:txBody>
                    <a:bodyPr/>
                    <a:lstStyle/>
                    <a:p>
                      <a:pPr marL="0" marR="0" lvl="0" indent="0" algn="r" defTabSz="58293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schemeClr val="tx1"/>
                          </a:solidFill>
                          <a:effectLst/>
                          <a:uLnTx/>
                          <a:uFillTx/>
                          <a:latin typeface="+mn-lt"/>
                          <a:ea typeface="+mn-ea"/>
                          <a:cs typeface="Calibri" panose="020F0502020204030204" pitchFamily="34" charset="0"/>
                        </a:rPr>
                        <a:t>Tools to Execute</a:t>
                      </a:r>
                    </a:p>
                  </a:txBody>
                  <a:tcPr marL="62345" marR="62345" marT="31173" marB="31173" anchor="ctr">
                    <a:lnL>
                      <a:noFill/>
                    </a:lnL>
                    <a:lnR w="127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a:noFill/>
                    </a:lnB>
                    <a:lnTlToBr w="12700" cmpd="sng">
                      <a:noFill/>
                      <a:prstDash val="solid"/>
                    </a:lnTlToBr>
                    <a:lnBlToTr w="12700" cmpd="sng">
                      <a:noFill/>
                      <a:prstDash val="solid"/>
                    </a:lnBlToTr>
                    <a:solidFill>
                      <a:schemeClr val="accent6"/>
                    </a:solidFill>
                  </a:tcPr>
                </a:tc>
                <a:tc>
                  <a:txBody>
                    <a:bodyPr/>
                    <a:lstStyle/>
                    <a:p>
                      <a:pPr marL="0" marR="0" lvl="0" indent="0" algn="ctr" defTabSz="777240" rtl="0" eaLnBrk="1" fontAlgn="auto" latinLnBrk="0" hangingPunct="1">
                        <a:lnSpc>
                          <a:spcPct val="100000"/>
                        </a:lnSpc>
                        <a:spcBef>
                          <a:spcPts val="0"/>
                        </a:spcBef>
                        <a:spcAft>
                          <a:spcPts val="0"/>
                        </a:spcAft>
                        <a:buClrTx/>
                        <a:buSzTx/>
                        <a:buFont typeface="+mj-lt"/>
                        <a:buNone/>
                        <a:tabLst/>
                        <a:defRPr/>
                      </a:pPr>
                      <a:r>
                        <a:rPr kumimoji="0" lang="en-US" sz="800" b="1" i="0" u="none" strike="noStrike" kern="1200" cap="none" spc="0" normalizeH="0" baseline="0" noProof="0" dirty="0">
                          <a:ln>
                            <a:noFill/>
                          </a:ln>
                          <a:solidFill>
                            <a:schemeClr val="bg1"/>
                          </a:solidFill>
                          <a:effectLst/>
                          <a:uLnTx/>
                          <a:uFillTx/>
                          <a:latin typeface="+mn-lt"/>
                          <a:ea typeface="+mn-ea"/>
                          <a:cs typeface="Calibri" panose="020F0502020204030204" pitchFamily="34" charset="0"/>
                        </a:rPr>
                        <a:t>Value Messages</a:t>
                      </a:r>
                    </a:p>
                  </a:txBody>
                  <a:tcPr marL="62345" marR="62345" marT="31173" marB="31173" anchor="ctr">
                    <a:lnL w="1270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a:noFill/>
                    </a:lnB>
                    <a:lnTlToBr w="12700" cmpd="sng">
                      <a:noFill/>
                      <a:prstDash val="solid"/>
                    </a:lnTlToBr>
                    <a:lnBlToTr w="12700" cmpd="sng">
                      <a:noFill/>
                      <a:prstDash val="solid"/>
                    </a:lnBlToTr>
                    <a:solidFill>
                      <a:schemeClr val="accent3"/>
                    </a:solidFill>
                  </a:tcPr>
                </a:tc>
                <a:tc>
                  <a:txBody>
                    <a:bodyPr/>
                    <a:lstStyle/>
                    <a:p>
                      <a:pPr marL="0" marR="0" lvl="0" indent="0" algn="ctr" defTabSz="777240" rtl="0" eaLnBrk="1" fontAlgn="auto" latinLnBrk="0" hangingPunct="1">
                        <a:lnSpc>
                          <a:spcPct val="100000"/>
                        </a:lnSpc>
                        <a:spcBef>
                          <a:spcPts val="0"/>
                        </a:spcBef>
                        <a:spcAft>
                          <a:spcPts val="0"/>
                        </a:spcAft>
                        <a:buClrTx/>
                        <a:buSzTx/>
                        <a:buFont typeface="+mj-lt"/>
                        <a:buNone/>
                        <a:tabLst/>
                        <a:defRPr/>
                      </a:pPr>
                      <a:r>
                        <a:rPr lang="en-US" sz="800" b="1" kern="1200" dirty="0">
                          <a:solidFill>
                            <a:schemeClr val="bg1"/>
                          </a:solidFill>
                          <a:latin typeface="+mn-lt"/>
                          <a:ea typeface="+mn-ea"/>
                          <a:cs typeface="Calibri" panose="020F0502020204030204" pitchFamily="34" charset="0"/>
                        </a:rPr>
                        <a:t>Pre-call Checklist</a:t>
                      </a:r>
                      <a:endParaRPr kumimoji="0" lang="en-US" sz="800" b="1" i="0" u="none" strike="noStrike" kern="1200" cap="none" spc="0" normalizeH="0" baseline="0" noProof="0" dirty="0">
                        <a:ln>
                          <a:noFill/>
                        </a:ln>
                        <a:solidFill>
                          <a:schemeClr val="bg1"/>
                        </a:solidFill>
                        <a:effectLst/>
                        <a:uLnTx/>
                        <a:uFillTx/>
                        <a:latin typeface="+mn-lt"/>
                        <a:ea typeface="+mn-ea"/>
                        <a:cs typeface="Calibri" panose="020F0502020204030204" pitchFamily="34" charset="0"/>
                      </a:endParaRPr>
                    </a:p>
                  </a:txBody>
                  <a:tcPr marL="62345" marR="62345" marT="31173" marB="31173"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a:noFill/>
                    </a:lnB>
                    <a:lnTlToBr w="12700" cmpd="sng">
                      <a:noFill/>
                      <a:prstDash val="solid"/>
                    </a:lnTlToBr>
                    <a:lnBlToTr w="12700" cmpd="sng">
                      <a:noFill/>
                      <a:prstDash val="solid"/>
                    </a:lnBlToTr>
                    <a:solidFill>
                      <a:schemeClr val="accent3"/>
                    </a:solidFill>
                  </a:tcPr>
                </a:tc>
                <a:tc>
                  <a:txBody>
                    <a:bodyPr/>
                    <a:lstStyle/>
                    <a:p>
                      <a:pPr marL="0" marR="0" lvl="0" indent="0" algn="ctr" defTabSz="777240" rtl="0" eaLnBrk="1" fontAlgn="auto" latinLnBrk="0" hangingPunct="1">
                        <a:lnSpc>
                          <a:spcPct val="100000"/>
                        </a:lnSpc>
                        <a:spcBef>
                          <a:spcPts val="0"/>
                        </a:spcBef>
                        <a:spcAft>
                          <a:spcPts val="0"/>
                        </a:spcAft>
                        <a:buClrTx/>
                        <a:buSzTx/>
                        <a:buFont typeface="+mj-lt"/>
                        <a:buNone/>
                        <a:tabLst/>
                        <a:defRPr/>
                      </a:pPr>
                      <a:r>
                        <a:rPr lang="en-US" sz="800" b="1" kern="1200" dirty="0">
                          <a:solidFill>
                            <a:schemeClr val="bg1"/>
                          </a:solidFill>
                          <a:latin typeface="+mn-lt"/>
                          <a:ea typeface="+mn-ea"/>
                          <a:cs typeface="Calibri" panose="020F0502020204030204" pitchFamily="34" charset="0"/>
                        </a:rPr>
                        <a:t>Additional Resources</a:t>
                      </a:r>
                      <a:endParaRPr kumimoji="0" lang="en-US" sz="800" b="1" i="0" u="none" strike="noStrike" kern="1200" cap="none" spc="0" normalizeH="0" baseline="0" noProof="0" dirty="0">
                        <a:ln>
                          <a:noFill/>
                        </a:ln>
                        <a:solidFill>
                          <a:schemeClr val="bg1"/>
                        </a:solidFill>
                        <a:effectLst/>
                        <a:uLnTx/>
                        <a:uFillTx/>
                        <a:latin typeface="+mn-lt"/>
                        <a:ea typeface="+mn-ea"/>
                        <a:cs typeface="Calibri" panose="020F0502020204030204" pitchFamily="34" charset="0"/>
                      </a:endParaRPr>
                    </a:p>
                  </a:txBody>
                  <a:tcPr marL="62345" marR="62345" marT="31173" marB="31173" anchor="ctr">
                    <a:lnL w="19050"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a:noFill/>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3945267916"/>
                  </a:ext>
                </a:extLst>
              </a:tr>
            </a:tbl>
          </a:graphicData>
        </a:graphic>
      </p:graphicFrame>
    </p:spTree>
    <p:extLst>
      <p:ext uri="{BB962C8B-B14F-4D97-AF65-F5344CB8AC3E}">
        <p14:creationId xmlns:p14="http://schemas.microsoft.com/office/powerpoint/2010/main" val="36187651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CA029C4-AA7E-9DBF-B56F-DDF0F04ECF50}"/>
              </a:ext>
            </a:extLst>
          </p:cNvPr>
          <p:cNvSpPr>
            <a:spLocks noGrp="1"/>
          </p:cNvSpPr>
          <p:nvPr>
            <p:ph type="body" sz="quarter" idx="10"/>
          </p:nvPr>
        </p:nvSpPr>
        <p:spPr/>
        <p:txBody>
          <a:bodyPr/>
          <a:lstStyle/>
          <a:p>
            <a:r>
              <a:rPr lang="en-US" b="1" dirty="0"/>
              <a:t>Schedule a session with your advisor</a:t>
            </a:r>
          </a:p>
          <a:p>
            <a:r>
              <a:rPr lang="en-US" dirty="0"/>
              <a:t>SBI Advisors help clients with practical advice, whether strategic or surgically tactical, to drive revenue and growth. </a:t>
            </a:r>
          </a:p>
          <a:p>
            <a:r>
              <a:rPr lang="en-US" dirty="0"/>
              <a:t>Contact your advisor to schedule a work session and tune this guidance to your situation.</a:t>
            </a:r>
          </a:p>
          <a:p>
            <a:endParaRPr lang="en-US" dirty="0"/>
          </a:p>
          <a:p>
            <a:r>
              <a:rPr lang="en-US" b="1" dirty="0"/>
              <a:t>Login to SBI Pro:</a:t>
            </a:r>
          </a:p>
          <a:p>
            <a:r>
              <a:rPr lang="en-US" dirty="0">
                <a:hlinkClick r:id="rId2"/>
              </a:rPr>
              <a:t>https://pro.sbigrowth.com/</a:t>
            </a:r>
            <a:r>
              <a:rPr lang="en-US" dirty="0"/>
              <a:t> </a:t>
            </a:r>
          </a:p>
        </p:txBody>
      </p:sp>
      <p:sp>
        <p:nvSpPr>
          <p:cNvPr id="4" name="Text Placeholder 3">
            <a:extLst>
              <a:ext uri="{FF2B5EF4-FFF2-40B4-BE49-F238E27FC236}">
                <a16:creationId xmlns:a16="http://schemas.microsoft.com/office/drawing/2014/main" id="{4C1879E6-97EC-6252-1E1E-52ED968CC86E}"/>
              </a:ext>
            </a:extLst>
          </p:cNvPr>
          <p:cNvSpPr>
            <a:spLocks noGrp="1"/>
          </p:cNvSpPr>
          <p:nvPr>
            <p:ph type="body" sz="quarter" idx="11"/>
          </p:nvPr>
        </p:nvSpPr>
        <p:spPr/>
        <p:txBody>
          <a:bodyPr/>
          <a:lstStyle/>
          <a:p>
            <a:r>
              <a:rPr lang="en-US" dirty="0"/>
              <a:t>For more resources like this, contact your advisor or visit SBI Pro.</a:t>
            </a:r>
          </a:p>
        </p:txBody>
      </p:sp>
    </p:spTree>
    <p:extLst>
      <p:ext uri="{BB962C8B-B14F-4D97-AF65-F5344CB8AC3E}">
        <p14:creationId xmlns:p14="http://schemas.microsoft.com/office/powerpoint/2010/main" val="121095525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SBI PPT">
  <a:themeElements>
    <a:clrScheme name="SBI New Colors">
      <a:dk1>
        <a:srgbClr val="071E31"/>
      </a:dk1>
      <a:lt1>
        <a:srgbClr val="FFFFFF"/>
      </a:lt1>
      <a:dk2>
        <a:srgbClr val="071E31"/>
      </a:dk2>
      <a:lt2>
        <a:srgbClr val="E7E6E6"/>
      </a:lt2>
      <a:accent1>
        <a:srgbClr val="071E31"/>
      </a:accent1>
      <a:accent2>
        <a:srgbClr val="03327C"/>
      </a:accent2>
      <a:accent3>
        <a:srgbClr val="2391CF"/>
      </a:accent3>
      <a:accent4>
        <a:srgbClr val="7AC3F8"/>
      </a:accent4>
      <a:accent5>
        <a:srgbClr val="880E4F"/>
      </a:accent5>
      <a:accent6>
        <a:srgbClr val="F8B737"/>
      </a:accent6>
      <a:hlink>
        <a:srgbClr val="0563C1"/>
      </a:hlink>
      <a:folHlink>
        <a:srgbClr val="880E4F"/>
      </a:folHlink>
    </a:clrScheme>
    <a:fontScheme name="SBI Font">
      <a:majorFont>
        <a:latin typeface="Avenir Next LT Pro"/>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sz="1400" dirty="0"/>
        </a:defPPr>
      </a:lstStyle>
    </a:txDef>
  </a:objectDefaults>
  <a:extraClrSchemeLst/>
  <a:extLst>
    <a:ext uri="{05A4C25C-085E-4340-85A3-A5531E510DB2}">
      <thm15:themeFamily xmlns:thm15="http://schemas.microsoft.com/office/thememl/2012/main" name="SBI PPT" id="{8519F7B8-F9D6-413C-90EE-17578C13959F}" vid="{8D5C7C41-2EB4-4D67-A566-A6192B30E97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Default Theme</Template>
  <TotalTime>71</TotalTime>
  <Words>1499</Words>
  <Application>Microsoft Office PowerPoint</Application>
  <PresentationFormat>Widescreen</PresentationFormat>
  <Paragraphs>243</Paragraphs>
  <Slides>8</Slides>
  <Notes>3</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8</vt:i4>
      </vt:variant>
    </vt:vector>
  </HeadingPairs>
  <TitlesOfParts>
    <vt:vector size="16" baseType="lpstr">
      <vt:lpstr>Arial</vt:lpstr>
      <vt:lpstr>Avenir Next LT Pro</vt:lpstr>
      <vt:lpstr>Calibri</vt:lpstr>
      <vt:lpstr>Calibri Light</vt:lpstr>
      <vt:lpstr>Courier New</vt:lpstr>
      <vt:lpstr>Wingdings</vt:lpstr>
      <vt:lpstr>SBI PPT</vt:lpstr>
      <vt:lpstr>think-cell Slide</vt:lpstr>
      <vt:lpstr>Value, Price and Cost</vt:lpstr>
      <vt:lpstr>The Importance of Pricing</vt:lpstr>
      <vt:lpstr>Value, Price, and Cost</vt:lpstr>
      <vt:lpstr>Pricing Scenario Examples</vt:lpstr>
      <vt:lpstr>Example Scenario: Migration</vt:lpstr>
      <vt:lpstr>Example Pricing Plays</vt:lpstr>
      <vt:lpstr>Example Play: Usage Optimization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Value, Price and Cost</dc:title>
  <dc:creator>Aaron Bean</dc:creator>
  <cp:lastModifiedBy>Aaron Bean</cp:lastModifiedBy>
  <cp:revision>5</cp:revision>
  <dcterms:created xsi:type="dcterms:W3CDTF">2022-12-02T09:37:51Z</dcterms:created>
  <dcterms:modified xsi:type="dcterms:W3CDTF">2022-12-08T16:02:21Z</dcterms:modified>
</cp:coreProperties>
</file>